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789" r:id="rId3"/>
    <p:sldId id="265" r:id="rId4"/>
    <p:sldId id="805" r:id="rId5"/>
    <p:sldId id="837" r:id="rId6"/>
    <p:sldId id="262" r:id="rId7"/>
    <p:sldId id="263" r:id="rId8"/>
    <p:sldId id="806" r:id="rId9"/>
    <p:sldId id="808" r:id="rId10"/>
    <p:sldId id="838" r:id="rId11"/>
    <p:sldId id="809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A6"/>
    <a:srgbClr val="1040C2"/>
    <a:srgbClr val="FFFFE5"/>
    <a:srgbClr val="F8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/>
    <p:restoredTop sz="94102" autoAdjust="0"/>
  </p:normalViewPr>
  <p:slideViewPr>
    <p:cSldViewPr>
      <p:cViewPr varScale="1">
        <p:scale>
          <a:sx n="114" d="100"/>
          <a:sy n="114" d="100"/>
        </p:scale>
        <p:origin x="168" y="8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0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8997-FA50-4EBE-9624-63212337D958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27ED3-6296-4F1A-BD2E-1B3238B61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5a0c9ab9a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  <p:sp>
        <p:nvSpPr>
          <p:cNvPr id="66" name="Google Shape;66;g175a0c9ab9a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922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502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437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362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9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0"/>
          <a:stretch/>
        </p:blipFill>
        <p:spPr>
          <a:xfrm>
            <a:off x="152400" y="4739172"/>
            <a:ext cx="8991600" cy="42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53333" r="32639" b="5813"/>
          <a:stretch/>
        </p:blipFill>
        <p:spPr>
          <a:xfrm>
            <a:off x="596424" y="178510"/>
            <a:ext cx="64498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33351"/>
            <a:ext cx="374440" cy="395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7" y="185701"/>
            <a:ext cx="54910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mentary_arithmeti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jmaughn/5112875233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0" y="-95250"/>
            <a:ext cx="9144000" cy="4915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292727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Montserrat" panose="02000505000000020004" pitchFamily="2" charset="77"/>
              </a:rPr>
              <a:t>THE</a:t>
            </a:r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 REAL NUMBER </a:t>
            </a:r>
            <a:r>
              <a:rPr lang="en-US" sz="2800" b="1" dirty="0">
                <a:solidFill>
                  <a:srgbClr val="FFC000"/>
                </a:solidFill>
                <a:latin typeface="Montserrat" panose="02000505000000020004" pitchFamily="2" charset="77"/>
              </a:rPr>
              <a:t>SYSTEM</a:t>
            </a:r>
            <a:endParaRPr lang="en-US" sz="2800" dirty="0">
              <a:solidFill>
                <a:srgbClr val="C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" y="30668"/>
            <a:ext cx="479898" cy="50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2955" r="31724" b="5564"/>
          <a:stretch/>
        </p:blipFill>
        <p:spPr>
          <a:xfrm>
            <a:off x="692349" y="107587"/>
            <a:ext cx="740860" cy="352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3" y="125389"/>
            <a:ext cx="634825" cy="352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007" y="4015897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77"/>
              </a:rPr>
              <a:t>Yoga </a:t>
            </a:r>
            <a:r>
              <a:rPr lang="en-US" sz="1600" b="1" dirty="0" err="1">
                <a:latin typeface="Arial Rounded MT Bold" panose="020F0704030504030204" pitchFamily="34" charset="77"/>
              </a:rPr>
              <a:t>Dwi</a:t>
            </a:r>
            <a:r>
              <a:rPr lang="en-US" sz="1600" b="1" dirty="0">
                <a:latin typeface="Arial Rounded MT Bold" panose="020F0704030504030204" pitchFamily="34" charset="77"/>
              </a:rPr>
              <a:t> Windy KN, </a:t>
            </a:r>
            <a:r>
              <a:rPr lang="en-US" sz="1600" b="1" dirty="0" err="1">
                <a:latin typeface="Arial Rounded MT Bold" panose="020F0704030504030204" pitchFamily="34" charset="77"/>
              </a:rPr>
              <a:t>S.Pd</a:t>
            </a:r>
            <a:r>
              <a:rPr lang="en-US" sz="1600" b="1" dirty="0">
                <a:latin typeface="Arial Rounded MT Bold" panose="020F0704030504030204" pitchFamily="34" charset="77"/>
              </a:rPr>
              <a:t>., M.Sc.</a:t>
            </a:r>
            <a:endParaRPr lang="en-US" sz="1600" dirty="0">
              <a:latin typeface="Arial Rounded MT Bold" panose="020F0704030504030204" pitchFamily="34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07" y="436760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Prodi Pendidikan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Matematika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FKIP UNMUH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Jember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53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1579750-9124-3656-F4BE-BC17C33F9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0263" y="173831"/>
            <a:ext cx="6891337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700" b="1" dirty="0">
                <a:solidFill>
                  <a:srgbClr val="00B050"/>
                </a:solidFill>
                <a:latin typeface="Chalkduster" panose="03050602040202020205" pitchFamily="66" charset="77"/>
              </a:rPr>
              <a:t>What are Irrational Numbers?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3D3835B-F194-9E41-4C15-AB85114C25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35180"/>
            <a:ext cx="8305800" cy="2786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en-US" sz="2100" b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77"/>
              </a:rPr>
              <a:t>Irrational numbers</a:t>
            </a:r>
            <a:r>
              <a:rPr lang="en-US" altLang="en-US" sz="21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77"/>
              </a:rPr>
              <a:t> </a:t>
            </a:r>
            <a:r>
              <a:rPr lang="en-US" altLang="en-US" sz="2100" dirty="0">
                <a:latin typeface="Montserrat" panose="02000505000000020004" pitchFamily="2" charset="77"/>
              </a:rPr>
              <a:t>consist of numbers that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77"/>
              </a:rPr>
              <a:t>are non-terminating and non-repeating decimals</a:t>
            </a:r>
            <a:r>
              <a:rPr lang="en-US" altLang="en-US" sz="2100" dirty="0">
                <a:solidFill>
                  <a:schemeClr val="accent6">
                    <a:lumMod val="75000"/>
                  </a:schemeClr>
                </a:solidFill>
                <a:latin typeface="Montserrat" panose="02000505000000020004" pitchFamily="2" charset="77"/>
              </a:rPr>
              <a:t>. 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sz="2100" dirty="0">
                <a:latin typeface="Montserrat" panose="02000505000000020004" pitchFamily="2" charset="77"/>
              </a:rPr>
              <a:t>They cannot be express as a fraction!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en-US" sz="2100" dirty="0">
                <a:latin typeface="Montserrat" panose="02000505000000020004" pitchFamily="2" charset="77"/>
              </a:rPr>
              <a:t>Pi </a:t>
            </a:r>
            <a:r>
              <a:rPr lang="en-US" altLang="en-US" sz="2400" dirty="0">
                <a:latin typeface="Montserrat" panose="02000505000000020004" pitchFamily="2" charset="77"/>
              </a:rPr>
              <a:t>is a great example of an irrational number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en-US" sz="2400" u="sng" dirty="0">
                <a:solidFill>
                  <a:srgbClr val="FFCC66"/>
                </a:solidFill>
                <a:latin typeface="Montserrat" panose="02000505000000020004" pitchFamily="2" charset="77"/>
                <a:hlinkClick r:id="rId2" action="ppaction://hlinksldjump"/>
              </a:rPr>
              <a:t>http://www.joyofpi.com/pi.html</a:t>
            </a:r>
            <a:r>
              <a:rPr lang="en-US" altLang="en-US" sz="2400" dirty="0">
                <a:latin typeface="Montserrat" panose="02000505000000020004" pitchFamily="2" charset="77"/>
                <a:hlinkClick r:id="rId2" action="ppaction://hlinksldjump"/>
              </a:rPr>
              <a:t> </a:t>
            </a:r>
            <a:endParaRPr lang="en-US" altLang="en-US" sz="2400" dirty="0">
              <a:latin typeface="Montserrat" panose="02000505000000020004" pitchFamily="2" charset="77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Montserrat" panose="02000505000000020004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8F431-CDD4-6401-96EE-B5D2F6F31DDD}"/>
                  </a:ext>
                </a:extLst>
              </p:cNvPr>
              <p:cNvSpPr txBox="1"/>
              <p:nvPr/>
            </p:nvSpPr>
            <p:spPr>
              <a:xfrm>
                <a:off x="1988365" y="3418648"/>
                <a:ext cx="10965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𝒑𝒊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8F431-CDD4-6401-96EE-B5D2F6F31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65" y="3418648"/>
                <a:ext cx="1096523" cy="430887"/>
              </a:xfrm>
              <a:prstGeom prst="rect">
                <a:avLst/>
              </a:prstGeom>
              <a:blipFill>
                <a:blip r:embed="rId3"/>
                <a:stretch>
                  <a:fillRect l="-6897" r="-1264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D6B2D-3AC0-4E6D-5135-1D1CFB9D2CCC}"/>
                  </a:ext>
                </a:extLst>
              </p:cNvPr>
              <p:cNvSpPr txBox="1"/>
              <p:nvPr/>
            </p:nvSpPr>
            <p:spPr>
              <a:xfrm>
                <a:off x="3657600" y="4012935"/>
                <a:ext cx="1118288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𝟒𝟕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D6B2D-3AC0-4E6D-5135-1D1CFB9D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012935"/>
                <a:ext cx="1118288" cy="571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3FA6B-DA9A-E549-A3F4-349B12A9C36B}"/>
                  </a:ext>
                </a:extLst>
              </p:cNvPr>
              <p:cNvSpPr txBox="1"/>
              <p:nvPr/>
            </p:nvSpPr>
            <p:spPr>
              <a:xfrm>
                <a:off x="5431112" y="3469005"/>
                <a:ext cx="5005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𝟐𝟓𝟖𝟑𝟕𝟓𝟒𝟔𝟑𝟗𝟐𝟏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3FA6B-DA9A-E549-A3F4-349B12A9C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12" y="3469005"/>
                <a:ext cx="500582" cy="430887"/>
              </a:xfrm>
              <a:prstGeom prst="rect">
                <a:avLst/>
              </a:prstGeom>
              <a:blipFill>
                <a:blip r:embed="rId5"/>
                <a:stretch>
                  <a:fillRect l="-21951" r="-52682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115050" y="534271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7030A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SUMMARY</a:t>
            </a:r>
            <a:endParaRPr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109A0C-8946-A188-6913-1AD6AEB31F79}"/>
              </a:ext>
            </a:extLst>
          </p:cNvPr>
          <p:cNvGrpSpPr/>
          <p:nvPr/>
        </p:nvGrpSpPr>
        <p:grpSpPr>
          <a:xfrm>
            <a:off x="6934200" y="2259347"/>
            <a:ext cx="2430170" cy="2516894"/>
            <a:chOff x="6934200" y="2281564"/>
            <a:chExt cx="2483625" cy="25784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F22BD2-DF6C-AF63-E8B1-19E04840121B}"/>
                </a:ext>
              </a:extLst>
            </p:cNvPr>
            <p:cNvSpPr txBox="1"/>
            <p:nvPr/>
          </p:nvSpPr>
          <p:spPr>
            <a:xfrm>
              <a:off x="6934200" y="4490712"/>
              <a:ext cx="2483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Baloo Bhaijaan" panose="03080902040302020200" pitchFamily="66" charset="-78"/>
                  <a:cs typeface="Baloo Bhaijaan" panose="03080902040302020200" pitchFamily="66" charset="-78"/>
                </a:rPr>
                <a:t>How do we READ it?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44A6E0-D8D4-CFC4-DD8E-DC0DE69B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2281564"/>
              <a:ext cx="2170817" cy="217081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F034D7-4367-26D0-7759-6B6CD9EA6CA2}"/>
              </a:ext>
            </a:extLst>
          </p:cNvPr>
          <p:cNvSpPr txBox="1"/>
          <p:nvPr/>
        </p:nvSpPr>
        <p:spPr>
          <a:xfrm>
            <a:off x="645160" y="1443528"/>
            <a:ext cx="624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2400" dirty="0">
                <a:latin typeface="Montserrat" panose="02000505000000020004" pitchFamily="2" charset="77"/>
              </a:rPr>
              <a:t>What did you learn in this lesson?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2400" dirty="0">
                <a:latin typeface="Montserrat" panose="02000505000000020004" pitchFamily="2" charset="77"/>
              </a:rPr>
              <a:t>What are some important facts to remember about the real number system?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2400" dirty="0">
                <a:latin typeface="Montserrat" panose="02000505000000020004" pitchFamily="2" charset="77"/>
              </a:rPr>
              <a:t>Is there something within the lesson that you need help on?</a:t>
            </a:r>
          </a:p>
        </p:txBody>
      </p:sp>
    </p:spTree>
    <p:extLst>
      <p:ext uri="{BB962C8B-B14F-4D97-AF65-F5344CB8AC3E}">
        <p14:creationId xmlns:p14="http://schemas.microsoft.com/office/powerpoint/2010/main" val="4152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1"/>
            <a:ext cx="9156308" cy="5151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064"/>
            <a:ext cx="392604" cy="4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2955" r="32550" b="5564"/>
          <a:stretch/>
        </p:blipFill>
        <p:spPr>
          <a:xfrm>
            <a:off x="556098" y="176983"/>
            <a:ext cx="598252" cy="2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9750"/>
            <a:ext cx="2315695" cy="179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6479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jan Pro 3" pitchFamily="18" charset="0"/>
              </a:rPr>
              <a:t>Thanks</a:t>
            </a:r>
          </a:p>
          <a:p>
            <a:r>
              <a:rPr lang="en-US" dirty="0">
                <a:latin typeface="Trajan Pro 3" pitchFamily="18" charset="0"/>
              </a:rPr>
              <a:t>for your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1" y="155158"/>
            <a:ext cx="598250" cy="3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5a0c9ab9a_2_19"/>
          <p:cNvSpPr txBox="1">
            <a:spLocks noGrp="1"/>
          </p:cNvSpPr>
          <p:nvPr>
            <p:ph type="body" idx="1"/>
          </p:nvPr>
        </p:nvSpPr>
        <p:spPr>
          <a:xfrm>
            <a:off x="2820831" y="1488266"/>
            <a:ext cx="6057900" cy="2681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038" marR="0" lvl="0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learn: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ID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classify </a:t>
            </a: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ID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differentiate </a:t>
            </a: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natural, whole numbers, and integers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endParaRPr lang="en-ID"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9F49-A437-6A35-69C4-E242A2A23B77}"/>
              </a:ext>
            </a:extLst>
          </p:cNvPr>
          <p:cNvSpPr txBox="1"/>
          <p:nvPr/>
        </p:nvSpPr>
        <p:spPr>
          <a:xfrm>
            <a:off x="2000250" y="514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lementary_arithmet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Google Shape;74;g175a0c9ab9a_2_48">
            <a:extLst>
              <a:ext uri="{FF2B5EF4-FFF2-40B4-BE49-F238E27FC236}">
                <a16:creationId xmlns:a16="http://schemas.microsoft.com/office/drawing/2014/main" id="{0521D875-DB26-A66A-6FD8-3D6EDFAA86B3}"/>
              </a:ext>
            </a:extLst>
          </p:cNvPr>
          <p:cNvSpPr txBox="1">
            <a:spLocks/>
          </p:cNvSpPr>
          <p:nvPr/>
        </p:nvSpPr>
        <p:spPr>
          <a:xfrm>
            <a:off x="0" y="590550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dirty="0">
                <a:solidFill>
                  <a:srgbClr val="00000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Learning Objectives</a:t>
            </a:r>
            <a:endParaRPr lang="en-ID"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57282-26C6-4673-5D87-7850F2995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592" r="5555" b="3369"/>
          <a:stretch/>
        </p:blipFill>
        <p:spPr>
          <a:xfrm>
            <a:off x="152400" y="2539032"/>
            <a:ext cx="2210706" cy="230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2691-4081-5304-6B91-70F3019A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284"/>
            <a:ext cx="9143999" cy="6101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jaan" panose="03080902040302020200" pitchFamily="66" charset="-78"/>
                <a:cs typeface="Baloo Bhaijaan" panose="03080902040302020200" pitchFamily="66" charset="-78"/>
              </a:rPr>
              <a:t>Did you know?</a:t>
            </a:r>
          </a:p>
        </p:txBody>
      </p:sp>
      <p:sp>
        <p:nvSpPr>
          <p:cNvPr id="13317" name="Text Box 81">
            <a:extLst>
              <a:ext uri="{FF2B5EF4-FFF2-40B4-BE49-F238E27FC236}">
                <a16:creationId xmlns:a16="http://schemas.microsoft.com/office/drawing/2014/main" id="{80625B0C-D89D-AA2B-542F-87C4921F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00" y="1342984"/>
            <a:ext cx="5784056" cy="14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latin typeface="Montserrat" panose="02000505000000020004" pitchFamily="2" charset="77"/>
              </a:rPr>
              <a:t>Biologists classify animals based on shared characteristics. The horned lizard (</a:t>
            </a:r>
            <a:r>
              <a:rPr lang="en-US" altLang="en-US" sz="2000" dirty="0" err="1">
                <a:latin typeface="Montserrat" panose="02000505000000020004" pitchFamily="2" charset="77"/>
              </a:rPr>
              <a:t>kadal</a:t>
            </a:r>
            <a:r>
              <a:rPr lang="en-US" altLang="en-US" sz="2000" dirty="0">
                <a:latin typeface="Montserrat" panose="02000505000000020004" pitchFamily="2" charset="77"/>
              </a:rPr>
              <a:t> </a:t>
            </a:r>
            <a:r>
              <a:rPr lang="en-US" altLang="en-US" sz="2000" dirty="0" err="1">
                <a:latin typeface="Montserrat" panose="02000505000000020004" pitchFamily="2" charset="77"/>
              </a:rPr>
              <a:t>bertanduk</a:t>
            </a:r>
            <a:r>
              <a:rPr lang="en-US" altLang="en-US" sz="2000" dirty="0">
                <a:latin typeface="Montserrat" panose="02000505000000020004" pitchFamily="2" charset="77"/>
              </a:rPr>
              <a:t>) is an animal, a reptile, a lizard, and a gecko.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F0B22A-D2F7-508B-2BF0-FF1B15643DC5}"/>
              </a:ext>
            </a:extLst>
          </p:cNvPr>
          <p:cNvGrpSpPr/>
          <p:nvPr/>
        </p:nvGrpSpPr>
        <p:grpSpPr>
          <a:xfrm>
            <a:off x="1600200" y="3087885"/>
            <a:ext cx="1507331" cy="1507331"/>
            <a:chOff x="1781176" y="2541985"/>
            <a:chExt cx="1507331" cy="1507331"/>
          </a:xfrm>
        </p:grpSpPr>
        <p:sp>
          <p:nvSpPr>
            <p:cNvPr id="4" name="AutoShape 124">
              <a:extLst>
                <a:ext uri="{FF2B5EF4-FFF2-40B4-BE49-F238E27FC236}">
                  <a16:creationId xmlns:a16="http://schemas.microsoft.com/office/drawing/2014/main" id="{36377954-9FFF-9D1F-A2E5-87C33453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6" y="2541985"/>
              <a:ext cx="1507331" cy="1507331"/>
            </a:xfrm>
            <a:prstGeom prst="roundRect">
              <a:avLst>
                <a:gd name="adj" fmla="val 16667"/>
              </a:avLst>
            </a:prstGeom>
            <a:solidFill>
              <a:srgbClr val="009999">
                <a:alpha val="25098"/>
              </a:srgb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Animal</a:t>
              </a:r>
            </a:p>
            <a:p>
              <a:pPr algn="ctr" eaLnBrk="1" hangingPunct="1"/>
              <a:endParaRPr lang="en-US" altLang="en-US" sz="1350"/>
            </a:p>
            <a:p>
              <a:pPr algn="ctr" eaLnBrk="1" hangingPunct="1"/>
              <a:endParaRPr lang="en-US" altLang="en-US" sz="1350"/>
            </a:p>
            <a:p>
              <a:pPr algn="ctr" eaLnBrk="1" hangingPunct="1"/>
              <a:endParaRPr lang="en-US" altLang="en-US" sz="1350"/>
            </a:p>
            <a:p>
              <a:pPr algn="ctr" eaLnBrk="1" hangingPunct="1"/>
              <a:endParaRPr lang="en-US" altLang="en-US" sz="1350"/>
            </a:p>
          </p:txBody>
        </p:sp>
        <p:sp>
          <p:nvSpPr>
            <p:cNvPr id="5" name="AutoShape 123">
              <a:extLst>
                <a:ext uri="{FF2B5EF4-FFF2-40B4-BE49-F238E27FC236}">
                  <a16:creationId xmlns:a16="http://schemas.microsoft.com/office/drawing/2014/main" id="{DEC31B9D-3569-B8BE-C0B7-210F72E88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57" y="3003947"/>
              <a:ext cx="1354931" cy="981075"/>
            </a:xfrm>
            <a:prstGeom prst="roundRect">
              <a:avLst>
                <a:gd name="adj" fmla="val 16667"/>
              </a:avLst>
            </a:prstGeom>
            <a:solidFill>
              <a:srgbClr val="009999">
                <a:alpha val="34117"/>
              </a:srgb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Reptile</a:t>
              </a:r>
            </a:p>
            <a:p>
              <a:pPr algn="ctr" eaLnBrk="1" hangingPunct="1"/>
              <a:endParaRPr lang="en-US" altLang="en-US" sz="1350"/>
            </a:p>
            <a:p>
              <a:pPr algn="ctr" eaLnBrk="1" hangingPunct="1"/>
              <a:endParaRPr lang="en-US" altLang="en-US" sz="1350"/>
            </a:p>
            <a:p>
              <a:pPr algn="ctr" eaLnBrk="1" hangingPunct="1"/>
              <a:endParaRPr lang="en-US" altLang="en-US" sz="1350"/>
            </a:p>
          </p:txBody>
        </p:sp>
        <p:sp>
          <p:nvSpPr>
            <p:cNvPr id="7" name="AutoShape 122">
              <a:extLst>
                <a:ext uri="{FF2B5EF4-FFF2-40B4-BE49-F238E27FC236}">
                  <a16:creationId xmlns:a16="http://schemas.microsoft.com/office/drawing/2014/main" id="{1E4D158A-FED7-58C0-B99E-D2DBC164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3332560"/>
              <a:ext cx="1248966" cy="609600"/>
            </a:xfrm>
            <a:prstGeom prst="roundRect">
              <a:avLst>
                <a:gd name="adj" fmla="val 16667"/>
              </a:avLst>
            </a:prstGeom>
            <a:solidFill>
              <a:srgbClr val="009999">
                <a:alpha val="63136"/>
              </a:srgb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Lizard</a:t>
              </a:r>
            </a:p>
            <a:p>
              <a:pPr algn="ctr" eaLnBrk="1" hangingPunct="1"/>
              <a:r>
                <a:rPr lang="en-US" altLang="en-US" sz="1350"/>
                <a:t>zzzzzz</a:t>
              </a:r>
            </a:p>
          </p:txBody>
        </p:sp>
        <p:sp>
          <p:nvSpPr>
            <p:cNvPr id="8" name="AutoShape 121">
              <a:extLst>
                <a:ext uri="{FF2B5EF4-FFF2-40B4-BE49-F238E27FC236}">
                  <a16:creationId xmlns:a16="http://schemas.microsoft.com/office/drawing/2014/main" id="{7697C672-5F25-0148-8D81-D5D9FD623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481" y="3648075"/>
              <a:ext cx="1158479" cy="265510"/>
            </a:xfrm>
            <a:prstGeom prst="roundRect">
              <a:avLst>
                <a:gd name="adj" fmla="val 50000"/>
              </a:avLst>
            </a:prstGeom>
            <a:solidFill>
              <a:srgbClr val="0099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Gecko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F5A71A-A384-4F63-7917-AA611336D184}"/>
              </a:ext>
            </a:extLst>
          </p:cNvPr>
          <p:cNvSpPr/>
          <p:nvPr/>
        </p:nvSpPr>
        <p:spPr>
          <a:xfrm>
            <a:off x="3020248" y="3809551"/>
            <a:ext cx="578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tserrat" panose="02000505000000020004" pitchFamily="2" charset="77"/>
                <a:cs typeface="Arial" charset="0"/>
              </a:rPr>
              <a:t>We do the same with numbers!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AEE5E8-83DE-52BF-6039-ED1A968A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3"/>
          <a:stretch>
            <a:fillRect/>
          </a:stretch>
        </p:blipFill>
        <p:spPr>
          <a:xfrm>
            <a:off x="6574356" y="1290805"/>
            <a:ext cx="2188644" cy="1621892"/>
          </a:xfrm>
          <a:custGeom>
            <a:avLst/>
            <a:gdLst>
              <a:gd name="connsiteX0" fmla="*/ 888207 w 1776413"/>
              <a:gd name="connsiteY0" fmla="*/ 0 h 1316409"/>
              <a:gd name="connsiteX1" fmla="*/ 1758369 w 1776413"/>
              <a:gd name="connsiteY1" fmla="*/ 531902 h 1316409"/>
              <a:gd name="connsiteX2" fmla="*/ 1776413 w 1776413"/>
              <a:gd name="connsiteY2" fmla="*/ 666148 h 1316409"/>
              <a:gd name="connsiteX3" fmla="*/ 1776413 w 1776413"/>
              <a:gd name="connsiteY3" fmla="*/ 666163 h 1316409"/>
              <a:gd name="connsiteX4" fmla="*/ 1758369 w 1776413"/>
              <a:gd name="connsiteY4" fmla="*/ 800409 h 1316409"/>
              <a:gd name="connsiteX5" fmla="*/ 1233937 w 1776413"/>
              <a:gd name="connsiteY5" fmla="*/ 1279960 h 1316409"/>
              <a:gd name="connsiteX6" fmla="*/ 1077379 w 1776413"/>
              <a:gd name="connsiteY6" fmla="*/ 1316409 h 1316409"/>
              <a:gd name="connsiteX7" fmla="*/ 699035 w 1776413"/>
              <a:gd name="connsiteY7" fmla="*/ 1316409 h 1316409"/>
              <a:gd name="connsiteX8" fmla="*/ 542477 w 1776413"/>
              <a:gd name="connsiteY8" fmla="*/ 1279960 h 1316409"/>
              <a:gd name="connsiteX9" fmla="*/ 0 w 1776413"/>
              <a:gd name="connsiteY9" fmla="*/ 666155 h 1316409"/>
              <a:gd name="connsiteX10" fmla="*/ 888207 w 1776413"/>
              <a:gd name="connsiteY10" fmla="*/ 0 h 131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6413" h="1316409">
                <a:moveTo>
                  <a:pt x="888207" y="0"/>
                </a:moveTo>
                <a:cubicBezTo>
                  <a:pt x="1317432" y="0"/>
                  <a:pt x="1675547" y="228346"/>
                  <a:pt x="1758369" y="531902"/>
                </a:cubicBezTo>
                <a:lnTo>
                  <a:pt x="1776413" y="666148"/>
                </a:lnTo>
                <a:lnTo>
                  <a:pt x="1776413" y="666163"/>
                </a:lnTo>
                <a:lnTo>
                  <a:pt x="1758369" y="800409"/>
                </a:lnTo>
                <a:cubicBezTo>
                  <a:pt x="1699210" y="1017234"/>
                  <a:pt x="1499596" y="1195687"/>
                  <a:pt x="1233937" y="1279960"/>
                </a:cubicBezTo>
                <a:lnTo>
                  <a:pt x="1077379" y="1316409"/>
                </a:lnTo>
                <a:lnTo>
                  <a:pt x="699035" y="1316409"/>
                </a:lnTo>
                <a:lnTo>
                  <a:pt x="542477" y="1279960"/>
                </a:lnTo>
                <a:cubicBezTo>
                  <a:pt x="223686" y="1178833"/>
                  <a:pt x="0" y="942086"/>
                  <a:pt x="0" y="666155"/>
                </a:cubicBezTo>
                <a:cubicBezTo>
                  <a:pt x="0" y="298248"/>
                  <a:pt x="397664" y="0"/>
                  <a:pt x="88820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0" y="560719"/>
            <a:ext cx="9144000" cy="593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00206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Words to know…</a:t>
            </a:r>
            <a:endParaRPr sz="3600" dirty="0">
              <a:solidFill>
                <a:srgbClr val="002060"/>
              </a:solidFill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35A1B6-E891-EA03-635D-085A4D2AFBFC}"/>
                  </a:ext>
                </a:extLst>
              </p:cNvPr>
              <p:cNvSpPr txBox="1"/>
              <p:nvPr/>
            </p:nvSpPr>
            <p:spPr>
              <a:xfrm>
                <a:off x="457200" y="1352550"/>
                <a:ext cx="8382000" cy="300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113" indent="-11113">
                  <a:lnSpc>
                    <a:spcPct val="90000"/>
                  </a:lnSpc>
                </a:pPr>
                <a:r>
                  <a:rPr lang="en-US" altLang="en-US" sz="2100" dirty="0">
                    <a:latin typeface="Montserrat" panose="02000505000000020004" pitchFamily="2" charset="77"/>
                  </a:rPr>
                  <a:t>The </a:t>
                </a:r>
                <a:r>
                  <a:rPr lang="en-US" altLang="en-US" sz="2100" dirty="0">
                    <a:solidFill>
                      <a:srgbClr val="0070C0"/>
                    </a:solidFill>
                    <a:latin typeface="Montserrat" panose="02000505000000020004" pitchFamily="2" charset="77"/>
                  </a:rPr>
                  <a:t>Real Number System </a:t>
                </a:r>
                <a:r>
                  <a:rPr lang="en-US" altLang="en-US" sz="2100" dirty="0">
                    <a:latin typeface="Montserrat" panose="02000505000000020004" pitchFamily="2" charset="77"/>
                  </a:rPr>
                  <a:t>is made up of a set of </a:t>
                </a:r>
                <a:r>
                  <a:rPr lang="en-US" altLang="en-US" sz="2100" u="sng" dirty="0">
                    <a:latin typeface="Montserrat" panose="02000505000000020004" pitchFamily="2" charset="77"/>
                  </a:rPr>
                  <a:t>rational</a:t>
                </a:r>
                <a:r>
                  <a:rPr lang="en-US" altLang="en-US" sz="2100" dirty="0">
                    <a:latin typeface="Montserrat" panose="02000505000000020004" pitchFamily="2" charset="77"/>
                  </a:rPr>
                  <a:t> and </a:t>
                </a:r>
                <a:r>
                  <a:rPr lang="en-US" altLang="en-US" sz="2100" u="sng" dirty="0">
                    <a:latin typeface="Montserrat" panose="02000505000000020004" pitchFamily="2" charset="77"/>
                  </a:rPr>
                  <a:t>irrational</a:t>
                </a:r>
                <a:r>
                  <a:rPr lang="en-US" altLang="en-US" sz="2100" dirty="0">
                    <a:latin typeface="Montserrat" panose="02000505000000020004" pitchFamily="2" charset="77"/>
                  </a:rPr>
                  <a:t> numbers. The real numbers are denoted by the symbol “</a:t>
                </a:r>
                <a14:m>
                  <m:oMath xmlns:m="http://schemas.openxmlformats.org/officeDocument/2006/math">
                    <m:r>
                      <a:rPr lang="en-US" alt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100" dirty="0">
                    <a:latin typeface="Montserrat" panose="02000505000000020004" pitchFamily="2" charset="77"/>
                  </a:rPr>
                  <a:t>”.</a:t>
                </a:r>
              </a:p>
              <a:p>
                <a:pPr marL="11113" indent="-11113">
                  <a:lnSpc>
                    <a:spcPct val="90000"/>
                  </a:lnSpc>
                </a:pPr>
                <a:endParaRPr lang="en-US" altLang="en-US" sz="2100" dirty="0">
                  <a:latin typeface="Montserrat" panose="02000505000000020004" pitchFamily="2" charset="77"/>
                </a:endParaRPr>
              </a:p>
              <a:p>
                <a:pPr marL="457200" indent="-457200">
                  <a:lnSpc>
                    <a:spcPct val="90000"/>
                  </a:lnSpc>
                </a:pPr>
                <a:r>
                  <a:rPr lang="en-US" altLang="en-US" sz="2100" dirty="0">
                    <a:latin typeface="Montserrat" panose="02000505000000020004" pitchFamily="2" charset="77"/>
                  </a:rPr>
                  <a:t>It has at </a:t>
                </a:r>
                <a:r>
                  <a:rPr lang="en-US" altLang="en-US" sz="2100" dirty="0">
                    <a:solidFill>
                      <a:srgbClr val="7030A0"/>
                    </a:solidFill>
                    <a:latin typeface="Montserrat" panose="02000505000000020004" pitchFamily="2" charset="77"/>
                  </a:rPr>
                  <a:t>five</a:t>
                </a:r>
                <a:r>
                  <a:rPr lang="en-US" altLang="en-US" sz="2100" dirty="0">
                    <a:latin typeface="Montserrat" panose="02000505000000020004" pitchFamily="2" charset="77"/>
                  </a:rPr>
                  <a:t> subsets:</a:t>
                </a:r>
              </a:p>
              <a:p>
                <a:pPr lvl="1" indent="-400050">
                  <a:lnSpc>
                    <a:spcPct val="90000"/>
                  </a:lnSpc>
                  <a:buFont typeface="Calibri Light" panose="020F0302020204030204" pitchFamily="34" charset="0"/>
                  <a:buAutoNum type="alphaLcPeriod"/>
                </a:pPr>
                <a:r>
                  <a:rPr lang="en-US" altLang="en-US" sz="2100" dirty="0">
                    <a:solidFill>
                      <a:schemeClr val="accent6">
                        <a:lumMod val="50000"/>
                      </a:schemeClr>
                    </a:solidFill>
                    <a:latin typeface="Montserrat" panose="02000505000000020004" pitchFamily="2" charset="77"/>
                  </a:rPr>
                  <a:t>Rational Numbers (</a:t>
                </a:r>
                <a14:m>
                  <m:oMath xmlns:m="http://schemas.openxmlformats.org/officeDocument/2006/math">
                    <m:r>
                      <a:rPr lang="en-US" altLang="en-US" sz="21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altLang="en-US" sz="2100" dirty="0">
                    <a:solidFill>
                      <a:schemeClr val="accent6">
                        <a:lumMod val="50000"/>
                      </a:schemeClr>
                    </a:solidFill>
                    <a:latin typeface="Montserrat" panose="02000505000000020004" pitchFamily="2" charset="77"/>
                  </a:rPr>
                  <a:t>)	</a:t>
                </a:r>
              </a:p>
              <a:p>
                <a:pPr lvl="1" indent="-400050">
                  <a:lnSpc>
                    <a:spcPct val="90000"/>
                  </a:lnSpc>
                  <a:buFont typeface="Wingdings" pitchFamily="2" charset="2"/>
                  <a:buAutoNum type="alphaLcPeriod"/>
                </a:pPr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Natural Numbers (</a:t>
                </a:r>
                <a14:m>
                  <m:oMath xmlns:m="http://schemas.openxmlformats.org/officeDocument/2006/math">
                    <m:r>
                      <a:rPr lang="en-US" altLang="en-US" sz="21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)</a:t>
                </a:r>
              </a:p>
              <a:p>
                <a:pPr lvl="1" indent="-400050">
                  <a:lnSpc>
                    <a:spcPct val="90000"/>
                  </a:lnSpc>
                  <a:buFont typeface="Wingdings" pitchFamily="2" charset="2"/>
                  <a:buAutoNum type="alphaLcPeriod"/>
                </a:pPr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Whole Numbers (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)</a:t>
                </a:r>
              </a:p>
              <a:p>
                <a:pPr lvl="1" indent="-400050">
                  <a:lnSpc>
                    <a:spcPct val="90000"/>
                  </a:lnSpc>
                  <a:buFont typeface="Wingdings" pitchFamily="2" charset="2"/>
                  <a:buAutoNum type="alphaLcPeriod"/>
                </a:pPr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Integers (</a:t>
                </a:r>
                <a14:m>
                  <m:oMath xmlns:m="http://schemas.openxmlformats.org/officeDocument/2006/math">
                    <m:r>
                      <a:rPr lang="en-US" altLang="en-US" sz="21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altLang="en-US" sz="2100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)</a:t>
                </a:r>
              </a:p>
              <a:p>
                <a:pPr lvl="1" indent="-400050">
                  <a:lnSpc>
                    <a:spcPct val="90000"/>
                  </a:lnSpc>
                  <a:buFont typeface="Wingdings" pitchFamily="2" charset="2"/>
                  <a:buAutoNum type="alphaLcPeriod"/>
                </a:pPr>
                <a:r>
                  <a:rPr lang="en-US" altLang="en-US" sz="2100" dirty="0">
                    <a:solidFill>
                      <a:schemeClr val="accent6">
                        <a:lumMod val="50000"/>
                      </a:schemeClr>
                    </a:solidFill>
                    <a:latin typeface="Montserrat" panose="02000505000000020004" pitchFamily="2" charset="77"/>
                  </a:rPr>
                  <a:t>Irrational Numbers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1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1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</m:acc>
                  </m:oMath>
                </a14:m>
                <a:r>
                  <a:rPr lang="en-US" altLang="en-US" sz="2100" dirty="0">
                    <a:solidFill>
                      <a:schemeClr val="accent6">
                        <a:lumMod val="50000"/>
                      </a:schemeClr>
                    </a:solidFill>
                    <a:latin typeface="Montserrat" panose="02000505000000020004" pitchFamily="2" charset="77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35A1B6-E891-EA03-635D-085A4D2AF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52550"/>
                <a:ext cx="8382000" cy="3001399"/>
              </a:xfrm>
              <a:prstGeom prst="rect">
                <a:avLst/>
              </a:prstGeom>
              <a:blipFill>
                <a:blip r:embed="rId3"/>
                <a:stretch>
                  <a:fillRect l="-909" t="-2532" r="-303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8146235-948C-A8BF-58CF-7AA56B69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1" y="2312123"/>
            <a:ext cx="2202104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A484DC-7843-B4DD-D5A4-7557C523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381"/>
            <a:ext cx="9144000" cy="5066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In other words …</a:t>
            </a:r>
            <a:endParaRPr lang="en-US" altLang="en-US" sz="3600" b="1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987687A3-1F92-1B12-8AAA-7D1291C02C2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895600" y="1192003"/>
                <a:ext cx="5829300" cy="1147649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b="1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Real Numbers</a:t>
                </a:r>
                <a:r>
                  <a:rPr lang="en-US" altLang="en-US" sz="2200" dirty="0">
                    <a:latin typeface="Montserrat" panose="02000505000000020004" pitchFamily="2" charset="77"/>
                  </a:rPr>
                  <a:t> </a:t>
                </a:r>
                <a:r>
                  <a:rPr lang="en-US" altLang="en-US" sz="2200" dirty="0">
                    <a:solidFill>
                      <a:srgbClr val="7030A0"/>
                    </a:solidFill>
                    <a:latin typeface="Montserrat" panose="02000505000000020004" pitchFamily="2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200" dirty="0">
                    <a:solidFill>
                      <a:srgbClr val="7030A0"/>
                    </a:solidFill>
                    <a:latin typeface="Montserrat" panose="02000505000000020004" pitchFamily="2" charset="77"/>
                  </a:rPr>
                  <a:t>) </a:t>
                </a:r>
                <a:r>
                  <a:rPr lang="en-US" altLang="en-US" sz="2200" dirty="0">
                    <a:latin typeface="Montserrat" panose="02000505000000020004" pitchFamily="2" charset="77"/>
                  </a:rPr>
                  <a:t>– consists of all </a:t>
                </a:r>
                <a:r>
                  <a:rPr lang="en-US" altLang="en-US" sz="2200" dirty="0">
                    <a:solidFill>
                      <a:srgbClr val="0070C0"/>
                    </a:solidFill>
                    <a:latin typeface="Montserrat" panose="02000505000000020004" pitchFamily="2" charset="77"/>
                  </a:rPr>
                  <a:t>natural numbers, whole numbers, integers, fraction, mixed numbers, terminating and repeating decimals, square and cube roots.  </a:t>
                </a:r>
              </a:p>
            </p:txBody>
          </p:sp>
        </mc:Choice>
        <mc:Fallback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987687A3-1F92-1B12-8AAA-7D1291C02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0" y="1192003"/>
                <a:ext cx="5829300" cy="1147649"/>
              </a:xfrm>
              <a:blipFill>
                <a:blip r:embed="rId2"/>
                <a:stretch>
                  <a:fillRect l="-1525" t="-4396" b="-6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Text Box 5">
            <a:extLst>
              <a:ext uri="{FF2B5EF4-FFF2-40B4-BE49-F238E27FC236}">
                <a16:creationId xmlns:a16="http://schemas.microsoft.com/office/drawing/2014/main" id="{E737462A-9B82-B757-614A-55594510EC2C}"/>
              </a:ext>
            </a:extLst>
          </p:cNvPr>
          <p:cNvSpPr txBox="1">
            <a:spLocks noChangeArrowheads="1"/>
          </p:cNvSpPr>
          <p:nvPr/>
        </p:nvSpPr>
        <p:spPr bwMode="auto">
          <a:xfrm rot="20884755">
            <a:off x="5124068" y="2838635"/>
            <a:ext cx="3946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folHlink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A2DAF3AC-C31A-CE4E-7878-C7AB1D39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048" y="3998119"/>
            <a:ext cx="400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700" dirty="0">
                <a:solidFill>
                  <a:schemeClr val="folHlink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25610" name="Text Box 11">
            <a:extLst>
              <a:ext uri="{FF2B5EF4-FFF2-40B4-BE49-F238E27FC236}">
                <a16:creationId xmlns:a16="http://schemas.microsoft.com/office/drawing/2014/main" id="{DE511793-252E-C4A4-E0D6-26FC8A248070}"/>
              </a:ext>
            </a:extLst>
          </p:cNvPr>
          <p:cNvSpPr txBox="1">
            <a:spLocks noChangeArrowheads="1"/>
          </p:cNvSpPr>
          <p:nvPr/>
        </p:nvSpPr>
        <p:spPr bwMode="auto">
          <a:xfrm rot="697044">
            <a:off x="7415626" y="3041273"/>
            <a:ext cx="5341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folHlink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-8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FD646-5143-744D-244C-227CF7EEB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0001" r="2593" b="8518"/>
          <a:stretch/>
        </p:blipFill>
        <p:spPr>
          <a:xfrm>
            <a:off x="112403" y="2408392"/>
            <a:ext cx="2549210" cy="2190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E80D54-E979-D2D2-0C65-03BAA0B6E726}"/>
                  </a:ext>
                </a:extLst>
              </p:cNvPr>
              <p:cNvSpPr txBox="1"/>
              <p:nvPr/>
            </p:nvSpPr>
            <p:spPr>
              <a:xfrm>
                <a:off x="4213431" y="2955559"/>
                <a:ext cx="50058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E80D54-E979-D2D2-0C65-03BAA0B6E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431" y="2955559"/>
                <a:ext cx="500582" cy="693844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992AD-0369-C71B-FFDA-0E5196DB64D1}"/>
                  </a:ext>
                </a:extLst>
              </p:cNvPr>
              <p:cNvSpPr txBox="1"/>
              <p:nvPr/>
            </p:nvSpPr>
            <p:spPr>
              <a:xfrm>
                <a:off x="6265832" y="2955559"/>
                <a:ext cx="50058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992AD-0369-C71B-FFDA-0E5196DB6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32" y="2955559"/>
                <a:ext cx="500582" cy="691471"/>
              </a:xfrm>
              <a:prstGeom prst="rect">
                <a:avLst/>
              </a:prstGeom>
              <a:blipFill>
                <a:blip r:embed="rId5"/>
                <a:stretch>
                  <a:fillRect l="-12500" r="-12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9E79C-4E0E-9B0C-4793-2DF6BF4E6059}"/>
                  </a:ext>
                </a:extLst>
              </p:cNvPr>
              <p:cNvSpPr txBox="1"/>
              <p:nvPr/>
            </p:nvSpPr>
            <p:spPr>
              <a:xfrm>
                <a:off x="3486682" y="3574718"/>
                <a:ext cx="500582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9E79C-4E0E-9B0C-4793-2DF6BF4E6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82" y="3574718"/>
                <a:ext cx="500582" cy="412870"/>
              </a:xfrm>
              <a:prstGeom prst="rect">
                <a:avLst/>
              </a:prstGeom>
              <a:blipFill>
                <a:blip r:embed="rId6"/>
                <a:stretch>
                  <a:fillRect t="-3030" r="-1250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980C4-51AB-0805-848D-7BC615364AB2}"/>
                  </a:ext>
                </a:extLst>
              </p:cNvPr>
              <p:cNvSpPr txBox="1"/>
              <p:nvPr/>
            </p:nvSpPr>
            <p:spPr>
              <a:xfrm>
                <a:off x="4689889" y="4149690"/>
                <a:ext cx="5005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980C4-51AB-0805-848D-7BC615364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89" y="4149690"/>
                <a:ext cx="5005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331954-FEDD-49D4-7856-40F2BD6FA479}"/>
                  </a:ext>
                </a:extLst>
              </p:cNvPr>
              <p:cNvSpPr txBox="1"/>
              <p:nvPr/>
            </p:nvSpPr>
            <p:spPr>
              <a:xfrm>
                <a:off x="7365316" y="3781153"/>
                <a:ext cx="500582" cy="478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30DA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30DA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30DA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331954-FEDD-49D4-7856-40F2BD6FA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316" y="3781153"/>
                <a:ext cx="500582" cy="478785"/>
              </a:xfrm>
              <a:prstGeom prst="rect">
                <a:avLst/>
              </a:prstGeom>
              <a:blipFill>
                <a:blip r:embed="rId8"/>
                <a:stretch>
                  <a:fillRect r="-1707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74AD7-5A14-D86B-2A2E-B1A196C5483E}"/>
                  </a:ext>
                </a:extLst>
              </p:cNvPr>
              <p:cNvSpPr txBox="1"/>
              <p:nvPr/>
            </p:nvSpPr>
            <p:spPr>
              <a:xfrm>
                <a:off x="4940180" y="3524462"/>
                <a:ext cx="5005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𝟕𝟕</m:t>
                      </m:r>
                      <m:acc>
                        <m:accPr>
                          <m:chr m:val="̅"/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74AD7-5A14-D86B-2A2E-B1A196C5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80" y="3524462"/>
                <a:ext cx="500582" cy="430887"/>
              </a:xfrm>
              <a:prstGeom prst="rect">
                <a:avLst/>
              </a:prstGeom>
              <a:blipFill>
                <a:blip r:embed="rId9"/>
                <a:stretch>
                  <a:fillRect l="-21951" r="-11707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5603" grpId="0" build="p"/>
      <p:bldP spid="25604" grpId="0"/>
      <p:bldP spid="25609" grpId="0"/>
      <p:bldP spid="25610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>
            <a:extLst>
              <a:ext uri="{FF2B5EF4-FFF2-40B4-BE49-F238E27FC236}">
                <a16:creationId xmlns:a16="http://schemas.microsoft.com/office/drawing/2014/main" id="{6661F186-21FC-EB43-BCBB-20C8ED45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87" y="3449060"/>
            <a:ext cx="34290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1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{…-3, -2, -1, 0, 1, 2, 3, …}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34" name="Rectangle 3">
                <a:extLst>
                  <a:ext uri="{FF2B5EF4-FFF2-40B4-BE49-F238E27FC236}">
                    <a16:creationId xmlns:a16="http://schemas.microsoft.com/office/drawing/2014/main" id="{29014068-E2EE-FFEC-1F5F-6E7BCB675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07" y="1049366"/>
                <a:ext cx="8380499" cy="148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609600" indent="-609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Aft>
                    <a:spcPts val="75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100" dirty="0">
                    <a:solidFill>
                      <a:srgbClr val="7030A0"/>
                    </a:solidFill>
                    <a:latin typeface="Montserrat" panose="02000505000000020004" pitchFamily="2" charset="77"/>
                  </a:rPr>
                  <a:t>Rational Numbers (</a:t>
                </a:r>
                <a14:m>
                  <m:oMath xmlns:m="http://schemas.openxmlformats.org/officeDocument/2006/math">
                    <m:r>
                      <a:rPr lang="en-US" altLang="en-US" sz="21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altLang="en-US" sz="2100" dirty="0">
                    <a:solidFill>
                      <a:srgbClr val="7030A0"/>
                    </a:solidFill>
                    <a:latin typeface="Montserrat" panose="02000505000000020004" pitchFamily="2" charset="77"/>
                  </a:rPr>
                  <a:t>) </a:t>
                </a:r>
                <a:r>
                  <a:rPr lang="en-US" altLang="en-US" sz="2100" dirty="0">
                    <a:latin typeface="Montserrat" panose="02000505000000020004" pitchFamily="2" charset="77"/>
                  </a:rPr>
                  <a:t>– consists of integers, terminating, and repeating decimals. </a:t>
                </a:r>
              </a:p>
              <a:p>
                <a:pPr>
                  <a:spcAft>
                    <a:spcPts val="75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100" dirty="0">
                    <a:latin typeface="Montserrat" panose="02000505000000020004" pitchFamily="2" charset="77"/>
                  </a:rPr>
                  <a:t>It can also be expressed as a fraction, perfect squares and perfect cubes. </a:t>
                </a:r>
              </a:p>
            </p:txBody>
          </p:sp>
        </mc:Choice>
        <mc:Fallback>
          <p:sp>
            <p:nvSpPr>
              <p:cNvPr id="26634" name="Rectangle 3">
                <a:extLst>
                  <a:ext uri="{FF2B5EF4-FFF2-40B4-BE49-F238E27FC236}">
                    <a16:creationId xmlns:a16="http://schemas.microsoft.com/office/drawing/2014/main" id="{29014068-E2EE-FFEC-1F5F-6E7BCB675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07" y="1049366"/>
                <a:ext cx="8380499" cy="1487587"/>
              </a:xfrm>
              <a:prstGeom prst="rect">
                <a:avLst/>
              </a:prstGeom>
              <a:blipFill>
                <a:blip r:embed="rId2"/>
                <a:stretch>
                  <a:fillRect l="-756" t="-2542" b="-67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5E87D91-D0A8-8863-5B95-28E3ABACE71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5000" y="2740559"/>
            <a:ext cx="1118287" cy="574436"/>
          </a:xfrm>
          <a:prstGeom prst="rect">
            <a:avLst/>
          </a:prstGeom>
          <a:blipFill>
            <a:blip r:embed="rId3"/>
            <a:stretch>
              <a:fillRect t="-6349" r="-13061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 sz="1350" dirty="0">
                <a:noFill/>
              </a:rPr>
              <a:t> </a:t>
            </a:r>
          </a:p>
        </p:txBody>
      </p:sp>
      <p:sp>
        <p:nvSpPr>
          <p:cNvPr id="4" name="Google Shape;74;g175a0c9ab9a_2_48">
            <a:extLst>
              <a:ext uri="{FF2B5EF4-FFF2-40B4-BE49-F238E27FC236}">
                <a16:creationId xmlns:a16="http://schemas.microsoft.com/office/drawing/2014/main" id="{611A3419-023D-57AC-4BA6-AE2B29DC55FC}"/>
              </a:ext>
            </a:extLst>
          </p:cNvPr>
          <p:cNvSpPr txBox="1">
            <a:spLocks/>
          </p:cNvSpPr>
          <p:nvPr/>
        </p:nvSpPr>
        <p:spPr>
          <a:xfrm>
            <a:off x="31706" y="464610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dirty="0">
                <a:solidFill>
                  <a:srgbClr val="00B05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What are Rational Numbers? </a:t>
            </a:r>
            <a:endParaRPr lang="en-ID"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E11B6B-64B4-A177-EFFC-4964327FAC17}"/>
                  </a:ext>
                </a:extLst>
              </p:cNvPr>
              <p:cNvSpPr txBox="1"/>
              <p:nvPr/>
            </p:nvSpPr>
            <p:spPr>
              <a:xfrm>
                <a:off x="6276002" y="3785688"/>
                <a:ext cx="2298820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</m:t>
                      </m:r>
                      <m:acc>
                        <m:accPr>
                          <m:chr m:val="̅"/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E11B6B-64B4-A177-EFFC-4964327F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02" y="3785688"/>
                <a:ext cx="2298820" cy="818237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42FB9-3CC9-2BA1-A400-E2AEB65197A4}"/>
                  </a:ext>
                </a:extLst>
              </p:cNvPr>
              <p:cNvSpPr txBox="1"/>
              <p:nvPr/>
            </p:nvSpPr>
            <p:spPr>
              <a:xfrm>
                <a:off x="1755621" y="4095750"/>
                <a:ext cx="5005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42FB9-3CC9-2BA1-A400-E2AEB651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21" y="4095750"/>
                <a:ext cx="500582" cy="430887"/>
              </a:xfrm>
              <a:prstGeom prst="rect">
                <a:avLst/>
              </a:prstGeom>
              <a:blipFill>
                <a:blip r:embed="rId5"/>
                <a:stretch>
                  <a:fillRect l="-25000" r="-375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56B457-D287-57E1-664E-E80FA98BC3D0}"/>
                  </a:ext>
                </a:extLst>
              </p:cNvPr>
              <p:cNvSpPr txBox="1"/>
              <p:nvPr/>
            </p:nvSpPr>
            <p:spPr>
              <a:xfrm>
                <a:off x="6018407" y="2896165"/>
                <a:ext cx="25919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56B457-D287-57E1-664E-E80FA98BC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07" y="2896165"/>
                <a:ext cx="2591968" cy="901785"/>
              </a:xfrm>
              <a:prstGeom prst="rect">
                <a:avLst/>
              </a:prstGeom>
              <a:blipFill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9EC8E-AC6F-E41D-3804-C67D13E844C9}"/>
                  </a:ext>
                </a:extLst>
              </p:cNvPr>
              <p:cNvSpPr txBox="1"/>
              <p:nvPr/>
            </p:nvSpPr>
            <p:spPr>
              <a:xfrm>
                <a:off x="3605304" y="2733734"/>
                <a:ext cx="19978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9EC8E-AC6F-E41D-3804-C67D13E8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04" y="2733734"/>
                <a:ext cx="19978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D3DAF9-9FB3-2665-5B1C-1CD93F2A623D}"/>
                  </a:ext>
                </a:extLst>
              </p:cNvPr>
              <p:cNvSpPr txBox="1"/>
              <p:nvPr/>
            </p:nvSpPr>
            <p:spPr>
              <a:xfrm>
                <a:off x="2005912" y="2852241"/>
                <a:ext cx="1118288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D3DAF9-9FB3-2665-5B1C-1CD93F2A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912" y="2852241"/>
                <a:ext cx="1118288" cy="571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26634" grpId="0"/>
      <p:bldP spid="4" grpId="0"/>
      <p:bldP spid="6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CFA5608-6665-A789-F132-831872B99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47663"/>
            <a:ext cx="6477000" cy="921544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rgbClr val="00B050"/>
                </a:solidFill>
                <a:latin typeface="Chalkduster" panose="03050602040202020205" pitchFamily="66" charset="77"/>
              </a:rPr>
              <a:t>What are Terminating and Repeating Decimals?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D4446061-F6A3-2F92-B2EC-FE906A4E847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428750"/>
                <a:ext cx="8229600" cy="273724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b="1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Terminating Decimals</a:t>
                </a:r>
                <a:r>
                  <a:rPr lang="en-US" altLang="en-US" sz="2000" b="1" dirty="0">
                    <a:latin typeface="Montserrat" panose="02000505000000020004" pitchFamily="2" charset="77"/>
                  </a:rPr>
                  <a:t> </a:t>
                </a:r>
                <a:r>
                  <a:rPr lang="en-US" altLang="en-US" sz="2000" dirty="0">
                    <a:latin typeface="Montserrat" panose="02000505000000020004" pitchFamily="2" charset="77"/>
                  </a:rPr>
                  <a:t>are rational numbers that stops before or after the decimal point.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>
                    <a:latin typeface="Montserrat" panose="02000505000000020004" pitchFamily="2" charset="77"/>
                  </a:rPr>
                  <a:t>For example: </a:t>
                </a:r>
                <a:r>
                  <a:rPr lang="en-US" altLang="en-US" sz="2000" dirty="0">
                    <a:solidFill>
                      <a:schemeClr val="accent6">
                        <a:lumMod val="75000"/>
                      </a:schemeClr>
                    </a:solidFill>
                    <a:latin typeface="Montserrat" panose="02000505000000020004" pitchFamily="2" charset="77"/>
                  </a:rPr>
                  <a:t>5.0, 2.75, .40, .0001…etc.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>
                  <a:latin typeface="Montserrat" panose="02000505000000020004" pitchFamily="2" charset="77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b="1" dirty="0">
                    <a:solidFill>
                      <a:srgbClr val="0070C0"/>
                    </a:solidFill>
                    <a:latin typeface="Montserrat" panose="02000505000000020004" pitchFamily="2" charset="77"/>
                  </a:rPr>
                  <a:t>Repeating Decimals </a:t>
                </a:r>
                <a:r>
                  <a:rPr lang="en-US" altLang="en-US" sz="2000" dirty="0">
                    <a:latin typeface="Montserrat" panose="02000505000000020004" pitchFamily="2" charset="77"/>
                  </a:rPr>
                  <a:t>are rational numbers that repeats after the decimal point.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>
                    <a:latin typeface="Montserrat" panose="02000505000000020004" pitchFamily="2" charset="77"/>
                  </a:rPr>
                  <a:t>For example</a:t>
                </a:r>
                <a:r>
                  <a:rPr lang="en-US" altLang="en-US" sz="2000" dirty="0">
                    <a:solidFill>
                      <a:srgbClr val="F30DA6"/>
                    </a:solidFill>
                    <a:latin typeface="Montserrat" panose="02000505000000020004" pitchFamily="2" charset="7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     0.333</m:t>
                    </m:r>
                    <m:r>
                      <a:rPr lang="en-US" altLang="en-US" sz="2000" b="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…= 0.33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altLang="en-US" sz="1200" b="0" i="1" dirty="0">
                  <a:solidFill>
                    <a:srgbClr val="F30DA6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000" b="0" dirty="0">
                    <a:solidFill>
                      <a:srgbClr val="F30DA6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0.757</m:t>
                    </m:r>
                    <m:r>
                      <a:rPr lang="en-US" altLang="en-US" sz="2000" b="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575 …= </m:t>
                    </m:r>
                    <m:r>
                      <a:rPr lang="en-US" altLang="en-US" sz="2000" i="1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en-US" sz="200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acc>
                  </m:oMath>
                </a14:m>
                <a:r>
                  <a:rPr lang="en-US" altLang="en-US" sz="2000" dirty="0">
                    <a:solidFill>
                      <a:srgbClr val="F30DA6"/>
                    </a:solidFill>
                    <a:latin typeface="Montserrat" panose="02000505000000020004" pitchFamily="2" charset="77"/>
                  </a:rPr>
                  <a:t>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000" dirty="0">
                    <a:solidFill>
                      <a:srgbClr val="F30DA6"/>
                    </a:solidFill>
                    <a:latin typeface="Montserrat" panose="02000505000000020004" pitchFamily="2" charset="77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27345454545</m:t>
                    </m:r>
                    <m:r>
                      <a:rPr lang="en-US" altLang="en-US" sz="2000" b="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…= </m:t>
                    </m:r>
                    <m:r>
                      <a:rPr lang="en-US" altLang="en-US" sz="2000" i="1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en-US" sz="200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273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altLang="en-US" sz="2000" dirty="0">
                    <a:solidFill>
                      <a:srgbClr val="F30DA6"/>
                    </a:solidFill>
                    <a:latin typeface="Montserrat" panose="02000505000000020004" pitchFamily="2" charset="77"/>
                  </a:rPr>
                  <a:t>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000" dirty="0">
                    <a:solidFill>
                      <a:srgbClr val="F30DA6"/>
                    </a:solidFill>
                    <a:latin typeface="Montserrat" panose="02000505000000020004" pitchFamily="2" charset="77"/>
                  </a:rPr>
                  <a:t>		</a:t>
                </a:r>
                <a:r>
                  <a:rPr lang="en-US" altLang="en-US" sz="2000" dirty="0">
                    <a:solidFill>
                      <a:srgbClr val="F30DA6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en-US" sz="2000" b="0" i="0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164164164</m:t>
                    </m:r>
                    <m:r>
                      <a:rPr lang="en-US" altLang="en-US" sz="2000" b="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 …= </m:t>
                    </m:r>
                    <m:r>
                      <a:rPr lang="en-US" altLang="en-US" sz="2000" i="1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en-US" sz="2000" i="1" smtClean="0">
                        <a:solidFill>
                          <a:srgbClr val="F30DA6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</a:rPr>
                          <m:t>164</m:t>
                        </m:r>
                      </m:e>
                    </m:acc>
                  </m:oMath>
                </a14:m>
                <a:endParaRPr lang="en-US" altLang="en-US" sz="2000" dirty="0">
                  <a:solidFill>
                    <a:schemeClr val="folHlink"/>
                  </a:solidFill>
                  <a:latin typeface="Montserrat" panose="02000505000000020004" pitchFamily="2" charset="77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0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		 </a:t>
                </a:r>
              </a:p>
            </p:txBody>
          </p:sp>
        </mc:Choice>
        <mc:Fallback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D4446061-F6A3-2F92-B2EC-FE906A4E8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28750"/>
                <a:ext cx="8229600" cy="2737247"/>
              </a:xfrm>
              <a:blipFill>
                <a:blip r:embed="rId2"/>
                <a:stretch>
                  <a:fillRect l="-617" t="-1852" r="-926" b="-2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0" y="580532"/>
            <a:ext cx="9144000" cy="593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2800" b="1" i="1" u="none" strike="noStrike" cap="none" dirty="0">
                <a:solidFill>
                  <a:srgbClr val="00B05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What are WHOLE and NATURAL Numbers?</a:t>
            </a:r>
            <a:endParaRPr sz="2800" dirty="0">
              <a:solidFill>
                <a:srgbClr val="00B050"/>
              </a:solidFill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E2F64B-2922-5D5D-1A23-89E8F518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19" y="2434491"/>
            <a:ext cx="2291221" cy="22912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9F839-693D-E5C1-D686-0B65BD4626DE}"/>
                  </a:ext>
                </a:extLst>
              </p:cNvPr>
              <p:cNvSpPr txBox="1"/>
              <p:nvPr/>
            </p:nvSpPr>
            <p:spPr>
              <a:xfrm>
                <a:off x="609600" y="1885312"/>
                <a:ext cx="6487019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sz="24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Natural numbers (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24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)</a:t>
                </a:r>
                <a:r>
                  <a:rPr lang="en-US" altLang="en-US" sz="2400" dirty="0">
                    <a:latin typeface="Montserrat" panose="02000505000000020004" pitchFamily="2" charset="77"/>
                  </a:rPr>
                  <a:t> – are all the </a:t>
                </a:r>
                <a:r>
                  <a:rPr lang="en-US" altLang="en-US" sz="2400" u="sng" dirty="0">
                    <a:latin typeface="Montserrat" panose="02000505000000020004" pitchFamily="2" charset="77"/>
                  </a:rPr>
                  <a:t>counting numbers</a:t>
                </a:r>
                <a:r>
                  <a:rPr lang="en-US" altLang="en-US" sz="2400" dirty="0">
                    <a:latin typeface="Montserrat" panose="02000505000000020004" pitchFamily="2" charset="77"/>
                  </a:rPr>
                  <a:t>. </a:t>
                </a:r>
                <a:r>
                  <a:rPr lang="en-US" altLang="en-US" sz="2400" dirty="0">
                    <a:solidFill>
                      <a:srgbClr val="009900"/>
                    </a:solidFill>
                    <a:latin typeface="Montserrat" panose="02000505000000020004" pitchFamily="2" charset="77"/>
                  </a:rPr>
                  <a:t>{1, 2, 3, 4…}</a:t>
                </a:r>
              </a:p>
              <a:p>
                <a:pPr eaLnBrk="1" hangingPunct="1"/>
                <a:endParaRPr lang="en-US" altLang="en-US" sz="2400" dirty="0">
                  <a:solidFill>
                    <a:srgbClr val="009900"/>
                  </a:solidFill>
                  <a:latin typeface="Montserrat" panose="02000505000000020004" pitchFamily="2" charset="77"/>
                </a:endParaRPr>
              </a:p>
              <a:p>
                <a:r>
                  <a:rPr lang="en-US" altLang="en-US" sz="24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Whole numbers 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4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)</a:t>
                </a:r>
                <a:r>
                  <a:rPr lang="en-US" altLang="en-US" sz="2400" dirty="0">
                    <a:latin typeface="Montserrat" panose="02000505000000020004" pitchFamily="2" charset="77"/>
                  </a:rPr>
                  <a:t> – consist of natural numbers and zero. </a:t>
                </a:r>
                <a:r>
                  <a:rPr lang="en-US" altLang="en-US" sz="2400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{0, 1, 2, 3, 4,…}</a:t>
                </a:r>
              </a:p>
              <a:p>
                <a:pPr eaLnBrk="1" hangingPunct="1"/>
                <a:endParaRPr lang="en-US" altLang="en-US" sz="2400" dirty="0">
                  <a:solidFill>
                    <a:srgbClr val="009900"/>
                  </a:solidFill>
                  <a:latin typeface="Montserrat" panose="02000505000000020004" pitchFamily="2" charset="77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sz="2400" dirty="0">
                  <a:solidFill>
                    <a:schemeClr val="folHlink"/>
                  </a:solidFill>
                  <a:latin typeface="Montserrat" panose="02000505000000020004" pitchFamily="2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A9F839-693D-E5C1-D686-0B65BD46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85312"/>
                <a:ext cx="6487019" cy="2677656"/>
              </a:xfrm>
              <a:prstGeom prst="rect">
                <a:avLst/>
              </a:prstGeom>
              <a:blipFill>
                <a:blip r:embed="rId4"/>
                <a:stretch>
                  <a:fillRect l="-156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0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-228600" y="450128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00B05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What are Integers? </a:t>
            </a:r>
            <a:endParaRPr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76103-4A58-64A0-933D-AE7C15F2A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8053" r="6280" b="7098"/>
          <a:stretch/>
        </p:blipFill>
        <p:spPr>
          <a:xfrm>
            <a:off x="239510" y="2419350"/>
            <a:ext cx="2364488" cy="2295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6293D-82D8-79CB-ECE6-74E8B406EC21}"/>
                  </a:ext>
                </a:extLst>
              </p:cNvPr>
              <p:cNvSpPr txBox="1"/>
              <p:nvPr/>
            </p:nvSpPr>
            <p:spPr>
              <a:xfrm>
                <a:off x="2743200" y="1349534"/>
                <a:ext cx="6019800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sz="2400" b="1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Integers (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altLang="en-US" sz="2400" b="1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)</a:t>
                </a:r>
                <a:r>
                  <a:rPr lang="en-US" altLang="en-US" sz="2400" dirty="0">
                    <a:latin typeface="Montserrat" panose="02000505000000020004" pitchFamily="2" charset="77"/>
                  </a:rPr>
                  <a:t> – consist of natural numbers, their opposites (</a:t>
                </a:r>
                <a:r>
                  <a:rPr lang="en-US" altLang="en-US" sz="2400" b="1" dirty="0">
                    <a:solidFill>
                      <a:srgbClr val="CC0000"/>
                    </a:solidFill>
                    <a:latin typeface="Montserrat" panose="02000505000000020004" pitchFamily="2" charset="77"/>
                  </a:rPr>
                  <a:t>negative</a:t>
                </a:r>
                <a:r>
                  <a:rPr lang="en-US" altLang="ja-JP" sz="2400" b="1" dirty="0">
                    <a:latin typeface="Montserrat" panose="02000505000000020004" pitchFamily="2" charset="77"/>
                  </a:rPr>
                  <a:t>)</a:t>
                </a:r>
                <a:r>
                  <a:rPr lang="en-US" altLang="ja-JP" sz="2400" dirty="0">
                    <a:latin typeface="Montserrat" panose="02000505000000020004" pitchFamily="2" charset="77"/>
                  </a:rPr>
                  <a:t>, and zero. </a:t>
                </a:r>
              </a:p>
              <a:p>
                <a:pPr eaLnBrk="1" hangingPunct="1"/>
                <a:r>
                  <a:rPr lang="en-US" altLang="en-US" sz="2400" dirty="0">
                    <a:latin typeface="Montserrat" panose="02000505000000020004" pitchFamily="2" charset="77"/>
                  </a:rPr>
                  <a:t>It </a:t>
                </a:r>
                <a:r>
                  <a:rPr lang="en-US" altLang="en-US" sz="2400" b="1" i="1" dirty="0">
                    <a:latin typeface="Montserrat" panose="02000505000000020004" pitchFamily="2" charset="77"/>
                  </a:rPr>
                  <a:t>does not include fractions or decimals.</a:t>
                </a:r>
              </a:p>
              <a:p>
                <a:pPr eaLnBrk="1" hangingPunct="1"/>
                <a:r>
                  <a:rPr lang="en-US" altLang="en-US" sz="2400" dirty="0">
                    <a:latin typeface="Montserrat" panose="02000505000000020004" pitchFamily="2" charset="77"/>
                  </a:rPr>
                  <a:t>All whole numbers are integers. </a:t>
                </a:r>
              </a:p>
              <a:p>
                <a:pPr eaLnBrk="1" hangingPunct="1"/>
                <a:r>
                  <a:rPr lang="en-US" altLang="en-US" sz="2400" dirty="0">
                    <a:latin typeface="Montserrat" panose="02000505000000020004" pitchFamily="2" charset="77"/>
                  </a:rPr>
                  <a:t>For example: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sz="2400" b="1" dirty="0">
                  <a:solidFill>
                    <a:srgbClr val="CC0000"/>
                  </a:solidFill>
                  <a:latin typeface="Montserrat" panose="02000505000000020004" pitchFamily="2" charset="77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en-US" sz="2400" b="1" dirty="0">
                    <a:latin typeface="Montserrat" panose="02000505000000020004" pitchFamily="2" charset="77"/>
                  </a:rPr>
                  <a:t>{</a:t>
                </a:r>
                <a:r>
                  <a:rPr lang="en-US" altLang="en-US" sz="2400" b="1" dirty="0">
                    <a:solidFill>
                      <a:srgbClr val="CC0000"/>
                    </a:solidFill>
                    <a:latin typeface="Montserrat" panose="02000505000000020004" pitchFamily="2" charset="77"/>
                  </a:rPr>
                  <a:t>…-3, -2, -1</a:t>
                </a:r>
                <a:r>
                  <a:rPr lang="en-US" altLang="en-US" sz="2400" b="1" dirty="0">
                    <a:solidFill>
                      <a:schemeClr val="folHlink"/>
                    </a:solidFill>
                    <a:latin typeface="Montserrat" panose="02000505000000020004" pitchFamily="2" charset="77"/>
                  </a:rPr>
                  <a:t>, 0, 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Montserrat" panose="02000505000000020004" pitchFamily="2" charset="77"/>
                  </a:rPr>
                  <a:t>1, 2, 3, …</a:t>
                </a:r>
                <a:r>
                  <a:rPr lang="en-US" altLang="en-US" sz="2400" b="1" dirty="0">
                    <a:latin typeface="Montserrat" panose="02000505000000020004" pitchFamily="2" charset="77"/>
                  </a:rPr>
                  <a:t>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76293D-82D8-79CB-ECE6-74E8B406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49534"/>
                <a:ext cx="6019800" cy="3416320"/>
              </a:xfrm>
              <a:prstGeom prst="rect">
                <a:avLst/>
              </a:prstGeom>
              <a:blipFill>
                <a:blip r:embed="rId4"/>
                <a:stretch>
                  <a:fillRect l="-1684" t="-148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813</Words>
  <Application>Microsoft Macintosh PowerPoint</Application>
  <PresentationFormat>On-screen Show (16:9)</PresentationFormat>
  <Paragraphs>110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 Rounded MT Bold</vt:lpstr>
      <vt:lpstr>Baloo Bhaijaan</vt:lpstr>
      <vt:lpstr>Calibri</vt:lpstr>
      <vt:lpstr>Calibri Light</vt:lpstr>
      <vt:lpstr>Cambria</vt:lpstr>
      <vt:lpstr>Cambria Math</vt:lpstr>
      <vt:lpstr>Chalkduster</vt:lpstr>
      <vt:lpstr>Montserrat</vt:lpstr>
      <vt:lpstr>Segoe UI Semilight</vt:lpstr>
      <vt:lpstr>Tahoma</vt:lpstr>
      <vt:lpstr>Trajan Pro 3</vt:lpstr>
      <vt:lpstr>Wingdings</vt:lpstr>
      <vt:lpstr>Office Theme</vt:lpstr>
      <vt:lpstr>PowerPoint Presentation</vt:lpstr>
      <vt:lpstr>PowerPoint Presentation</vt:lpstr>
      <vt:lpstr>Did you know?</vt:lpstr>
      <vt:lpstr>Words to know…</vt:lpstr>
      <vt:lpstr>In other words …</vt:lpstr>
      <vt:lpstr>PowerPoint Presentation</vt:lpstr>
      <vt:lpstr>What are Terminating and Repeating Decimals?</vt:lpstr>
      <vt:lpstr>What are WHOLE and NATURAL Numbers?</vt:lpstr>
      <vt:lpstr>What are Integers? </vt:lpstr>
      <vt:lpstr>What are Irrational Numbers?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 1</cp:lastModifiedBy>
  <cp:revision>117</cp:revision>
  <dcterms:created xsi:type="dcterms:W3CDTF">2021-01-15T04:15:16Z</dcterms:created>
  <dcterms:modified xsi:type="dcterms:W3CDTF">2023-10-15T23:14:11Z</dcterms:modified>
</cp:coreProperties>
</file>