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7" r:id="rId5"/>
    <p:sldId id="274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6" r:id="rId15"/>
    <p:sldId id="265" r:id="rId16"/>
    <p:sldId id="266" r:id="rId17"/>
    <p:sldId id="267" r:id="rId18"/>
    <p:sldId id="269" r:id="rId19"/>
    <p:sldId id="268" r:id="rId20"/>
    <p:sldId id="270" r:id="rId21"/>
    <p:sldId id="271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7FEA-C88B-4FA2-A2D0-D8C5D701254F}" type="datetimeFigureOut">
              <a:rPr lang="id-ID" smtClean="0"/>
              <a:pPr/>
              <a:t>15/11/2023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E9F24-0043-4684-ABE9-48C118CB5A8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STATISTIKA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Rachman Hakim, ME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X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F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X.F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65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4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260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69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6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414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75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2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150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7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560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85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680</a:t>
                      </a:r>
                      <a:endParaRPr lang="id-ID" sz="3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5143512"/>
          <a:ext cx="821537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57"/>
                <a:gridCol w="2738457"/>
                <a:gridCol w="2738457"/>
              </a:tblGrid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2064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Barang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Disimpan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Rusak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100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96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B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200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92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C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160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80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D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60</a:t>
                      </a:r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8"/>
                <a:gridCol w="2428892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Kelas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Jumlah</a:t>
                      </a:r>
                      <a:r>
                        <a:rPr lang="id-ID" sz="3200" baseline="0" dirty="0" smtClean="0"/>
                        <a:t> Mahasiswa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Rata-rata Nilai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A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35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77,5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B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40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79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C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38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82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Tugas UTS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Nilai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Frekuensi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51-60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5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61-70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71-80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81-90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15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91-100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/>
                        <a:t>2</a:t>
                      </a:r>
                      <a:endParaRPr lang="id-ID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Korelasi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10190" y="2941783"/>
                <a:ext cx="4323620" cy="9744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𝒏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𝒙𝒚</m:t>
                              </m:r>
                            </m:e>
                          </m:nary>
                          <m:r>
                            <a:rPr lang="en-US" b="0" i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nary>
                            </m:e>
                          </m:d>
                          <m:d>
                            <m:dPr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nary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d>
                                <m:dPr>
                                  <m:ctrl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sSup>
                                    <m:sSup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en-US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r>
                                            <a:rPr lang="en-US" b="1" i="1">
                                              <a:latin typeface="Cambria Math" panose="02040503050406030204" pitchFamily="18" charset="0"/>
                                            </a:rPr>
                                            <m:t>𝒙</m:t>
                                          </m:r>
                                        </m:e>
                                      </m:nary>
                                    </m:e>
                                    <m:sup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b="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nary>
                                            <m:naryPr>
                                              <m:chr m:val="∑"/>
                                              <m:subHide m:val="on"/>
                                              <m:supHide m:val="on"/>
                                              <m:ctrlP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/>
                                            <m:sup/>
                                            <m:e>
                                              <m:r>
                                                <a:rPr lang="en-US" b="1" i="1">
                                                  <a:latin typeface="Cambria Math" panose="02040503050406030204" pitchFamily="18" charset="0"/>
                                                </a:rPr>
                                                <m:t>𝒙</m:t>
                                              </m:r>
                                            </m:e>
                                          </m:nary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d>
                                <m:dPr>
                                  <m:ctrlP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p>
                                        <m:sSupPr>
                                          <m:ctrlP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1" i="1">
                                              <a:latin typeface="Cambria Math" panose="02040503050406030204" pitchFamily="18" charset="0"/>
                                            </a:rPr>
                                            <m:t>𝒚</m:t>
                                          </m:r>
                                        </m:e>
                                        <m:sup>
                                          <m:r>
                                            <a:rPr lang="en-US" b="0" i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  <m:r>
                                    <a:rPr lang="en-US" b="0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nary>
                                            <m:naryPr>
                                              <m:chr m:val="∑"/>
                                              <m:subHide m:val="on"/>
                                              <m:supHide m:val="on"/>
                                              <m:ctrlPr>
                                                <a:rPr lang="en-US" b="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naryPr>
                                            <m:sub/>
                                            <m:sup/>
                                            <m:e>
                                              <m:r>
                                                <a:rPr lang="en-US" b="1" i="1">
                                                  <a:latin typeface="Cambria Math" panose="02040503050406030204" pitchFamily="18" charset="0"/>
                                                </a:rPr>
                                                <m:t>𝒚</m:t>
                                              </m:r>
                                            </m:e>
                                          </m:nary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190" y="2941783"/>
                <a:ext cx="4323620" cy="9744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0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Alur Regresi Linier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Uji Validitas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Uji Reliabilitas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Regresi Linier</a:t>
            </a:r>
          </a:p>
          <a:p>
            <a:r>
              <a:rPr lang="id-ID" dirty="0" smtClean="0"/>
              <a:t>Uji Asumsi Klasik</a:t>
            </a:r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Uji Stasioneritas</a:t>
            </a:r>
          </a:p>
          <a:p>
            <a:r>
              <a:rPr lang="id-ID" dirty="0" smtClean="0">
                <a:solidFill>
                  <a:srgbClr val="FF0000"/>
                </a:solidFill>
              </a:rPr>
              <a:t>Regresi Linier</a:t>
            </a:r>
          </a:p>
          <a:p>
            <a:r>
              <a:rPr lang="id-ID" dirty="0" smtClean="0"/>
              <a:t>Uji Asumsi Klasik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Skala Likert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Apakah anda setuju bahwa kuantitas barang yang dihasilkan/dijual karyawan bisa dijadikan indikator kinerja?</a:t>
            </a:r>
          </a:p>
          <a:p>
            <a:pPr marL="514350" indent="-514350">
              <a:buAutoNum type="alphaUcPeriod"/>
            </a:pPr>
            <a:r>
              <a:rPr lang="id-ID" dirty="0" smtClean="0"/>
              <a:t>Sangat setuju			(5)</a:t>
            </a:r>
          </a:p>
          <a:p>
            <a:pPr marL="514350" indent="-514350">
              <a:buAutoNum type="alphaUcPeriod"/>
            </a:pPr>
            <a:r>
              <a:rPr lang="id-ID" dirty="0" smtClean="0"/>
              <a:t>Setuju				(4)</a:t>
            </a:r>
          </a:p>
          <a:p>
            <a:pPr marL="514350" indent="-514350">
              <a:buAutoNum type="alphaUcPeriod"/>
            </a:pPr>
            <a:r>
              <a:rPr lang="id-ID" dirty="0" smtClean="0"/>
              <a:t>Cukup setuju			(3)</a:t>
            </a:r>
          </a:p>
          <a:p>
            <a:pPr marL="514350" indent="-514350">
              <a:buAutoNum type="alphaUcPeriod"/>
            </a:pPr>
            <a:r>
              <a:rPr lang="id-ID" dirty="0" smtClean="0"/>
              <a:t>Tidak setuju			(2)</a:t>
            </a:r>
          </a:p>
          <a:p>
            <a:pPr marL="514350" indent="-514350">
              <a:buAutoNum type="alphaUcPeriod"/>
            </a:pPr>
            <a:r>
              <a:rPr lang="id-ID" smtClean="0"/>
              <a:t>Sangat tidak setuju		(1)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Artinya kinerja dipengaruhi oleh insentif dan gaji sebesar 11,15%. Sisanya 89,85 dipengaruhi oleh variabel lain.</a:t>
            </a: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UJI 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Df1= k-1</a:t>
            </a:r>
          </a:p>
          <a:p>
            <a:r>
              <a:rPr lang="id-ID" dirty="0" smtClean="0"/>
              <a:t>Df2 = n-k</a:t>
            </a:r>
          </a:p>
          <a:p>
            <a:r>
              <a:rPr lang="id-ID" dirty="0" smtClean="0"/>
              <a:t>Jadi Ftabel = 3.59    Fhitung = 1.07</a:t>
            </a:r>
          </a:p>
          <a:p>
            <a:r>
              <a:rPr lang="id-ID" dirty="0" smtClean="0"/>
              <a:t>Jika Fhitung &gt; Ftabel maka insentif dan gaji berpengaruh secara simultan terhadap kinerja.</a:t>
            </a:r>
          </a:p>
          <a:p>
            <a:r>
              <a:rPr lang="id-ID" dirty="0" smtClean="0"/>
              <a:t>Jika Fhitung &lt; Ftabel maka insentif dan gaji tidak berpengaruh secara simultan terhadap kinerja.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d-ID" sz="4400" b="1" dirty="0" smtClean="0"/>
              <a:t>BAB I </a:t>
            </a:r>
          </a:p>
          <a:p>
            <a:pPr algn="ctr">
              <a:buNone/>
            </a:pPr>
            <a:r>
              <a:rPr lang="id-ID" sz="4400" b="1" dirty="0" smtClean="0"/>
              <a:t>PENDAHULUAN</a:t>
            </a:r>
            <a:endParaRPr lang="id-ID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Ada 4 variabel X dan 1 variabel Y</a:t>
            </a:r>
          </a:p>
          <a:p>
            <a:r>
              <a:rPr lang="id-ID" dirty="0" smtClean="0"/>
              <a:t>Jumlah Responden 28</a:t>
            </a:r>
          </a:p>
          <a:p>
            <a:r>
              <a:rPr lang="id-ID" dirty="0" smtClean="0"/>
              <a:t>Cari F tabelnya!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UJI 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Bandingkan nilai probabilitas dengan </a:t>
            </a:r>
            <a:r>
              <a:rPr lang="el-GR" dirty="0" smtClean="0"/>
              <a:t>α</a:t>
            </a:r>
            <a:r>
              <a:rPr lang="id-ID" dirty="0" smtClean="0"/>
              <a:t> = 1 %, </a:t>
            </a:r>
            <a:r>
              <a:rPr lang="el-GR" dirty="0" smtClean="0"/>
              <a:t>α</a:t>
            </a:r>
            <a:r>
              <a:rPr lang="id-ID" dirty="0" smtClean="0"/>
              <a:t> = 5 %, atau </a:t>
            </a:r>
            <a:r>
              <a:rPr lang="el-GR" dirty="0" smtClean="0"/>
              <a:t>α</a:t>
            </a:r>
            <a:r>
              <a:rPr lang="id-ID" dirty="0" smtClean="0"/>
              <a:t> = 10 %. 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Pengertian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Statistika adalah pengetahuan yang berhubungan dengan cara-cara pengumpulan data, pengolahan, analisis dan penarikan kesimpulan berdasarkan kumpulan data</a:t>
            </a:r>
            <a:r>
              <a:rPr lang="id-ID" dirty="0" smtClean="0"/>
              <a:t>.</a:t>
            </a:r>
          </a:p>
          <a:p>
            <a:r>
              <a:rPr lang="id-ID" dirty="0" smtClean="0"/>
              <a:t>Statistika dapat dibedakan menjadi 2, yaitu statistik deskriptif dan statistik inferensial.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Statistika deskriptif adalah metode-metode yang berkaitan dengan pengumpulan dan penyajian suatu himpunan data sehingga memberikan informasi yang berguna</a:t>
            </a:r>
            <a:r>
              <a:rPr lang="id-ID" dirty="0" smtClean="0"/>
              <a:t>.</a:t>
            </a:r>
          </a:p>
          <a:p>
            <a:r>
              <a:rPr lang="id-ID" dirty="0"/>
              <a:t>Statistika inferensial mencakup semua metode yang berhubungan dengan analisis sebagian data atau juga sering disebut dengan sampel untuk kemudian sampai pada peramalan atau penarikan kesimpulan mengenai keseluruhan data induknya. 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983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 Data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Kuantitatif</a:t>
            </a:r>
          </a:p>
          <a:p>
            <a:r>
              <a:rPr lang="id-ID" dirty="0" smtClean="0"/>
              <a:t>Kualitatif</a:t>
            </a:r>
          </a:p>
          <a:p>
            <a:endParaRPr lang="id-ID" dirty="0" smtClean="0"/>
          </a:p>
          <a:p>
            <a:pPr>
              <a:buNone/>
            </a:pPr>
            <a:r>
              <a:rPr lang="id-ID" dirty="0" smtClean="0"/>
              <a:t>Menurut Sumbernya:</a:t>
            </a:r>
          </a:p>
          <a:p>
            <a:r>
              <a:rPr lang="id-ID" dirty="0" smtClean="0"/>
              <a:t>Primer</a:t>
            </a:r>
          </a:p>
          <a:p>
            <a:r>
              <a:rPr lang="id-ID" dirty="0" smtClean="0"/>
              <a:t>Sekunder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Aturan Pembulatan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Jika angka terkiri dari yang harus dihilangkan 4 atau kurang, maka angka terkanan dari yang mendahuluinya tidak berubah.</a:t>
            </a:r>
          </a:p>
          <a:p>
            <a:r>
              <a:rPr lang="id-ID" dirty="0" smtClean="0"/>
              <a:t>Jika angka terkiri dari yang harus dihilangkan lebih dari 5 atau 5 diikuti oleh angka bukan nol, maka angka terkanan dari yang mendahuluinya bertambah dengan satu.</a:t>
            </a:r>
          </a:p>
          <a:p>
            <a:r>
              <a:rPr lang="id-ID" dirty="0" smtClean="0"/>
              <a:t>Jika angka terkiri dari yang harus dihilangkan hanya angka 5 atau 5 yang diikuti oleh angka nol belaka, maka angka terkanan dari yang mendahuluinya tetap jika ia genap, tambah satu jika ganjil.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Ukuran Gejala Pusat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Gambaran yang lebih jelas tentang sekumpulan data mengenai suatu hal, baik mengenai sampel atau pun populasi.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Merupakan rata-rata hitung dari sekumpulan data yang berupa angka.</a:t>
            </a:r>
          </a:p>
          <a:p>
            <a:r>
              <a:rPr lang="id-ID" dirty="0" smtClean="0"/>
              <a:t>Rumus: </a:t>
            </a:r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928934"/>
            <a:ext cx="1432623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Lima orang mahasiswa secara berurutan memperoleh nilai UTS masing-masing: 70, 69, 45, 80, dan 56. Hitung rata-ratanya!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7632</TotalTime>
  <Words>445</Words>
  <Application>Microsoft Office PowerPoint</Application>
  <PresentationFormat>On-screen Show (4:3)</PresentationFormat>
  <Paragraphs>115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Office Theme</vt:lpstr>
      <vt:lpstr>STATISTIKA</vt:lpstr>
      <vt:lpstr>PowerPoint Presentation</vt:lpstr>
      <vt:lpstr>Pengertian</vt:lpstr>
      <vt:lpstr>PowerPoint Presentation</vt:lpstr>
      <vt:lpstr>Jenis Data</vt:lpstr>
      <vt:lpstr>Aturan Pembulatan</vt:lpstr>
      <vt:lpstr>Ukuran Gejala Pusat</vt:lpstr>
      <vt:lpstr>Mean</vt:lpstr>
      <vt:lpstr>Contoh</vt:lpstr>
      <vt:lpstr>PowerPoint Presentation</vt:lpstr>
      <vt:lpstr>PowerPoint Presentation</vt:lpstr>
      <vt:lpstr>PowerPoint Presentation</vt:lpstr>
      <vt:lpstr>Tugas UTS</vt:lpstr>
      <vt:lpstr>Analisis Korelasi</vt:lpstr>
      <vt:lpstr>Alur Regresi Linier</vt:lpstr>
      <vt:lpstr>PowerPoint Presentation</vt:lpstr>
      <vt:lpstr>Contoh Skala Likert</vt:lpstr>
      <vt:lpstr>PowerPoint Presentation</vt:lpstr>
      <vt:lpstr>UJI F</vt:lpstr>
      <vt:lpstr>PowerPoint Presentation</vt:lpstr>
      <vt:lpstr>UJI 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Toshiba</dc:creator>
  <cp:lastModifiedBy>Manajemen</cp:lastModifiedBy>
  <cp:revision>23</cp:revision>
  <dcterms:created xsi:type="dcterms:W3CDTF">2017-04-07T02:27:22Z</dcterms:created>
  <dcterms:modified xsi:type="dcterms:W3CDTF">2023-11-15T01:53:12Z</dcterms:modified>
</cp:coreProperties>
</file>