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70" r:id="rId4"/>
    <p:sldId id="257" r:id="rId5"/>
    <p:sldId id="272" r:id="rId6"/>
    <p:sldId id="305" r:id="rId7"/>
    <p:sldId id="306" r:id="rId8"/>
    <p:sldId id="308" r:id="rId9"/>
    <p:sldId id="309" r:id="rId10"/>
    <p:sldId id="323" r:id="rId11"/>
    <p:sldId id="324" r:id="rId12"/>
    <p:sldId id="322" r:id="rId13"/>
    <p:sldId id="325" r:id="rId14"/>
    <p:sldId id="307" r:id="rId15"/>
    <p:sldId id="273" r:id="rId16"/>
    <p:sldId id="310" r:id="rId17"/>
    <p:sldId id="311" r:id="rId18"/>
    <p:sldId id="312" r:id="rId19"/>
    <p:sldId id="313" r:id="rId20"/>
    <p:sldId id="314" r:id="rId21"/>
    <p:sldId id="316" r:id="rId22"/>
    <p:sldId id="317" r:id="rId23"/>
    <p:sldId id="318" r:id="rId24"/>
    <p:sldId id="319" r:id="rId25"/>
    <p:sldId id="320" r:id="rId26"/>
    <p:sldId id="321" r:id="rId27"/>
    <p:sldId id="302" r:id="rId28"/>
    <p:sldId id="304" r:id="rId2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FF00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46" d="100"/>
          <a:sy n="46" d="100"/>
        </p:scale>
        <p:origin x="6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2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8ABE3C1-DBE1-495D-B57B-2849774B866A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233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06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74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8ABE3C1-DBE1-495D-B57B-2849774B866A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55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959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829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94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70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273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707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82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pattFill prst="solidDmnd">
          <a:fgClr>
            <a:schemeClr val="tx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>
            <a:lvl1pPr marL="91440" indent="-91440">
              <a:buClr>
                <a:srgbClr val="00FF00"/>
              </a:buClr>
              <a:buFont typeface="Wingdings" panose="05000000000000000000" pitchFamily="2" charset="2"/>
              <a:buChar char="v"/>
              <a:defRPr sz="2800">
                <a:solidFill>
                  <a:schemeClr val="bg1"/>
                </a:solidFill>
              </a:defRPr>
            </a:lvl1pPr>
            <a:lvl2pPr marL="265176" indent="-137160">
              <a:buClr>
                <a:srgbClr val="C00000"/>
              </a:buClr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2pPr>
            <a:lvl3pPr marL="448056" indent="-137160">
              <a:buClr>
                <a:srgbClr val="C00000"/>
              </a:buClr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3pPr>
            <a:lvl4pPr marL="594360" indent="-137160">
              <a:buClr>
                <a:srgbClr val="C00000"/>
              </a:buClr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4pPr>
            <a:lvl5pPr marL="777240" indent="-137160">
              <a:buClr>
                <a:srgbClr val="C00000"/>
              </a:buClr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7005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466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411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0775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8ABE3C1-DBE1-495D-B57B-2849774B866A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6459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91440" indent="-91440">
              <a:buClr>
                <a:srgbClr val="00FF00"/>
              </a:buClr>
              <a:buFont typeface="Wingdings" panose="05000000000000000000" pitchFamily="2" charset="2"/>
              <a:buChar char="v"/>
              <a:defRPr sz="2800">
                <a:solidFill>
                  <a:schemeClr val="bg1"/>
                </a:solidFill>
              </a:defRPr>
            </a:lvl1pPr>
            <a:lvl2pPr marL="265176" indent="-137160">
              <a:buClr>
                <a:srgbClr val="00FF00"/>
              </a:buClr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2pPr>
            <a:lvl3pPr marL="448056" indent="-137160">
              <a:buClr>
                <a:srgbClr val="00FF00"/>
              </a:buClr>
              <a:buFont typeface="Wingdings" panose="05000000000000000000" pitchFamily="2" charset="2"/>
              <a:buChar char="v"/>
              <a:defRPr sz="1800">
                <a:solidFill>
                  <a:schemeClr val="bg1"/>
                </a:solidFill>
              </a:defRPr>
            </a:lvl3pPr>
            <a:lvl4pPr marL="594360" indent="-137160">
              <a:buClr>
                <a:srgbClr val="00FF00"/>
              </a:buClr>
              <a:buFont typeface="Wingdings" panose="05000000000000000000" pitchFamily="2" charset="2"/>
              <a:buChar char="v"/>
              <a:defRPr sz="1800">
                <a:solidFill>
                  <a:schemeClr val="bg1"/>
                </a:solidFill>
              </a:defRPr>
            </a:lvl4pPr>
            <a:lvl5pPr marL="777240" indent="-137160">
              <a:buClr>
                <a:srgbClr val="00FF00"/>
              </a:buClr>
              <a:buFont typeface="Wingdings" panose="05000000000000000000" pitchFamily="2" charset="2"/>
              <a:buChar char="v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7865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19124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1028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8909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3778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43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7462" y="1970226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679947" y="4403056"/>
            <a:ext cx="10999915" cy="2067648"/>
          </a:xfrm>
          <a:prstGeom prst="rect">
            <a:avLst/>
          </a:prstGeom>
          <a:blipFill dpi="0" rotWithShape="1">
            <a:blip r:embed="rId2" cstate="print">
              <a:alphaModFix amt="5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9947" y="999388"/>
            <a:ext cx="3179251" cy="3403668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380841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5506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1025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947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82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339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02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41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4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2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9D6E9DEC-419B-4CC5-A080-3B06BD5A8291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 defTabSz="457200"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3798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9D6E9DEC-419B-4CC5-A080-3B06BD5A8291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 defTabSz="457200"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829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9D6E9DEC-419B-4CC5-A080-3B06BD5A8291}" type="datetimeFigureOut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 defTabSz="457200"/>
              <a:t>9/25/2019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6D22F896-40B5-4ADD-8801-0D06FADFA095}" type="slidenum">
              <a:rPr lang="en-US" smtClean="0">
                <a:solidFill>
                  <a:prstClr val="white">
                    <a:lumMod val="95000"/>
                    <a:lumOff val="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white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8672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2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probabilistic learning</a:t>
            </a:r>
            <a:endParaRPr lang="id-ID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b="1" dirty="0"/>
              <a:t>KS141321 </a:t>
            </a:r>
            <a:r>
              <a:rPr lang="id-ID" b="1" dirty="0">
                <a:solidFill>
                  <a:srgbClr val="00B0F0"/>
                </a:solidFill>
              </a:rPr>
              <a:t>SISTEM CERDAS</a:t>
            </a:r>
            <a:r>
              <a:rPr lang="id-ID" dirty="0">
                <a:solidFill>
                  <a:srgbClr val="00B0F0"/>
                </a:solidFill>
              </a:rPr>
              <a:t> </a:t>
            </a:r>
            <a:endParaRPr lang="id-ID" dirty="0" smtClean="0">
              <a:solidFill>
                <a:srgbClr val="00B0F0"/>
              </a:solidFill>
            </a:endParaRPr>
          </a:p>
          <a:p>
            <a:r>
              <a:rPr lang="id-ID" dirty="0" smtClean="0">
                <a:solidFill>
                  <a:srgbClr val="00FF00"/>
                </a:solidFill>
              </a:rPr>
              <a:t>Materi </a:t>
            </a:r>
            <a:r>
              <a:rPr lang="en-US" dirty="0" smtClean="0">
                <a:solidFill>
                  <a:srgbClr val="00FF00"/>
                </a:solidFill>
              </a:rPr>
              <a:t>12</a:t>
            </a:r>
            <a:endParaRPr lang="id-ID" dirty="0" smtClean="0">
              <a:solidFill>
                <a:srgbClr val="00FF00"/>
              </a:solidFill>
            </a:endParaRPr>
          </a:p>
          <a:p>
            <a:r>
              <a:rPr lang="id-ID" b="1" dirty="0" smtClean="0">
                <a:solidFill>
                  <a:schemeClr val="tx1"/>
                </a:solidFill>
              </a:rPr>
              <a:t>Jurusan Sistem Informasi ITS</a:t>
            </a:r>
          </a:p>
        </p:txBody>
      </p:sp>
    </p:spTree>
    <p:extLst>
      <p:ext uri="{BB962C8B-B14F-4D97-AF65-F5344CB8AC3E}">
        <p14:creationId xmlns:p14="http://schemas.microsoft.com/office/powerpoint/2010/main" val="89351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60363"/>
            <a:ext cx="3523809" cy="14996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PROBABILITAS BERSYARAT </a:t>
            </a:r>
            <a:br>
              <a:rPr lang="en-US" dirty="0" smtClean="0"/>
            </a:br>
            <a:r>
              <a:rPr lang="en-US" dirty="0" smtClean="0"/>
              <a:t>DALAM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36377"/>
            <a:ext cx="10159687" cy="3790656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Given : </a:t>
            </a:r>
            <a:endParaRPr lang="en-US" dirty="0"/>
          </a:p>
          <a:p>
            <a:pPr marL="806450" lvl="1" indent="-349250"/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berolahraga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cuaca</a:t>
            </a:r>
            <a:r>
              <a:rPr lang="en-US" dirty="0" smtClean="0"/>
              <a:t>, </a:t>
            </a:r>
            <a:r>
              <a:rPr lang="en-US" dirty="0" err="1" smtClean="0"/>
              <a:t>temperatur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angin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/>
            <a:r>
              <a:rPr lang="en-US" dirty="0" err="1" smtClean="0"/>
              <a:t>Berapa</a:t>
            </a:r>
            <a:r>
              <a:rPr lang="en-US" dirty="0" smtClean="0"/>
              <a:t>  </a:t>
            </a:r>
            <a:r>
              <a:rPr lang="en-US" dirty="0" err="1" smtClean="0"/>
              <a:t>nilai</a:t>
            </a:r>
            <a:r>
              <a:rPr lang="en-US" dirty="0" smtClean="0"/>
              <a:t> P(C,N|O) ?</a:t>
            </a:r>
          </a:p>
          <a:p>
            <a:pPr marL="457200" indent="-457200"/>
            <a:r>
              <a:rPr lang="en-US" dirty="0" err="1" smtClean="0"/>
              <a:t>Berapa</a:t>
            </a:r>
            <a:r>
              <a:rPr lang="en-US" dirty="0" smtClean="0"/>
              <a:t>  </a:t>
            </a:r>
            <a:r>
              <a:rPr lang="en-US" dirty="0" err="1" smtClean="0"/>
              <a:t>nilai</a:t>
            </a:r>
            <a:r>
              <a:rPr lang="en-US" dirty="0" smtClean="0"/>
              <a:t>  P(O | C,N) ?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845969" y="3236498"/>
            <a:ext cx="3789947" cy="20313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P(O)=P(~O)=3/6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P(C,N,O) = P(C</a:t>
            </a:r>
            <a:r>
              <a:rPr lang="en-US" dirty="0" smtClean="0">
                <a:solidFill>
                  <a:schemeClr val="bg1"/>
                </a:solidFill>
                <a:latin typeface="Courier New"/>
                <a:cs typeface="Courier New"/>
              </a:rPr>
              <a:t>∩</a:t>
            </a:r>
            <a:r>
              <a:rPr lang="en-US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  <a:latin typeface="Courier New"/>
                <a:cs typeface="Courier New"/>
              </a:rPr>
              <a:t>∩</a:t>
            </a:r>
            <a:r>
              <a:rPr lang="en-US" dirty="0" smtClean="0">
                <a:solidFill>
                  <a:schemeClr val="bg1"/>
                </a:solidFill>
              </a:rPr>
              <a:t>O) = 2/6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P(C,N|O) = P(C,N </a:t>
            </a:r>
            <a:r>
              <a:rPr lang="en-US" dirty="0" smtClean="0">
                <a:solidFill>
                  <a:schemeClr val="bg1"/>
                </a:solidFill>
                <a:latin typeface="Courier New"/>
                <a:cs typeface="Courier New"/>
              </a:rPr>
              <a:t>∩</a:t>
            </a:r>
            <a:r>
              <a:rPr lang="en-US" dirty="0" smtClean="0">
                <a:solidFill>
                  <a:schemeClr val="bg1"/>
                </a:solidFill>
              </a:rPr>
              <a:t> O) / P(O)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       = (2/6) / (3/6) = 2/3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94484" y="4487782"/>
            <a:ext cx="119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XO</a:t>
            </a:r>
          </a:p>
          <a:p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Y  C,N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1" name="Group 197"/>
          <p:cNvGraphicFramePr>
            <a:graphicFrameLocks/>
          </p:cNvGraphicFramePr>
          <p:nvPr/>
        </p:nvGraphicFramePr>
        <p:xfrm>
          <a:off x="6304546" y="168442"/>
          <a:ext cx="5678905" cy="2133600"/>
        </p:xfrm>
        <a:graphic>
          <a:graphicData uri="http://schemas.openxmlformats.org/drawingml/2006/table">
            <a:tbl>
              <a:tblPr/>
              <a:tblGrid>
                <a:gridCol w="56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#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Cuaca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Berolahraga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1400092" y="4499811"/>
          <a:ext cx="2099758" cy="653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9" name="Equation" r:id="rId3" imgW="1346040" imgH="419040" progId="Equation.3">
                  <p:embed/>
                </p:oleObj>
              </mc:Choice>
              <mc:Fallback>
                <p:oleObj name="Equation" r:id="rId3" imgW="134604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092" y="4499811"/>
                        <a:ext cx="2099758" cy="653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3582487" y="5819273"/>
          <a:ext cx="8332787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0" name="Equation" r:id="rId5" imgW="4089240" imgH="393480" progId="Equation.3">
                  <p:embed/>
                </p:oleObj>
              </mc:Choice>
              <mc:Fallback>
                <p:oleObj name="Equation" r:id="rId5" imgW="4089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487" y="5819273"/>
                        <a:ext cx="8332787" cy="8016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23497" y="5137487"/>
            <a:ext cx="51976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P(X/Y) = </a:t>
            </a:r>
            <a:r>
              <a:rPr lang="en-US" dirty="0" err="1" smtClean="0">
                <a:solidFill>
                  <a:schemeClr val="bg1"/>
                </a:solidFill>
              </a:rPr>
              <a:t>probabilitas</a:t>
            </a:r>
            <a:r>
              <a:rPr lang="en-US" dirty="0" smtClean="0">
                <a:solidFill>
                  <a:schemeClr val="bg1"/>
                </a:solidFill>
              </a:rPr>
              <a:t> X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Y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endParaRPr lang="en-US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P(Y/X) = </a:t>
            </a:r>
            <a:r>
              <a:rPr lang="en-US" dirty="0" err="1" smtClean="0">
                <a:solidFill>
                  <a:schemeClr val="bg1"/>
                </a:solidFill>
              </a:rPr>
              <a:t>probabilitas</a:t>
            </a:r>
            <a:r>
              <a:rPr lang="en-US" dirty="0" smtClean="0">
                <a:solidFill>
                  <a:schemeClr val="bg1"/>
                </a:solidFill>
              </a:rPr>
              <a:t> Y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X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40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149531"/>
          </a:xfrm>
        </p:spPr>
        <p:txBody>
          <a:bodyPr/>
          <a:lstStyle/>
          <a:p>
            <a:r>
              <a:rPr lang="en-US" dirty="0" smtClean="0"/>
              <a:t>TEOREMA BAYES CONTOH</a:t>
            </a:r>
            <a:endParaRPr lang="id-ID" dirty="0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652456" y="1171990"/>
            <a:ext cx="2502568" cy="1700463"/>
            <a:chOff x="4940" y="6467"/>
            <a:chExt cx="3760" cy="2300"/>
          </a:xfrm>
        </p:grpSpPr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5440" y="6727"/>
              <a:ext cx="1800" cy="1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Oval 6"/>
            <p:cNvSpPr>
              <a:spLocks noChangeArrowheads="1"/>
            </p:cNvSpPr>
            <p:nvPr/>
          </p:nvSpPr>
          <p:spPr bwMode="auto">
            <a:xfrm>
              <a:off x="6440" y="7027"/>
              <a:ext cx="1800" cy="148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4940" y="6467"/>
              <a:ext cx="3760" cy="23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680" y="706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A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580" y="762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B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6420" y="7367"/>
              <a:ext cx="9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600" dirty="0" smtClean="0">
                  <a:solidFill>
                    <a:schemeClr val="bg1"/>
                  </a:solidFill>
                  <a:sym typeface="Symbol" pitchFamily="18" charset="2"/>
                </a:rPr>
                <a:t>A</a:t>
              </a:r>
              <a:r>
                <a:rPr lang="en-US" sz="1600" dirty="0" smtClean="0">
                  <a:solidFill>
                    <a:schemeClr val="bg1"/>
                  </a:solidFill>
                </a:rPr>
                <a:t>B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8200" y="648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>
                  <a:solidFill>
                    <a:schemeClr val="bg1"/>
                  </a:solidFill>
                </a:rPr>
                <a:t>S</a:t>
              </a:r>
              <a:endParaRPr lang="en-US" sz="360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35041" y="2168433"/>
            <a:ext cx="663593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</a:rPr>
              <a:t>P(A) = 2%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 yang </a:t>
            </a:r>
            <a:r>
              <a:rPr lang="en-US" sz="2400" dirty="0" err="1" smtClean="0">
                <a:solidFill>
                  <a:schemeClr val="bg1"/>
                </a:solidFill>
                <a:sym typeface="Wingdings" pitchFamily="2" charset="2"/>
              </a:rPr>
              <a:t>menderita</a:t>
            </a:r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sym typeface="Wingdings" pitchFamily="2" charset="2"/>
              </a:rPr>
              <a:t>penyakit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P(~A) = 98% </a:t>
            </a:r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 yang </a:t>
            </a:r>
            <a:r>
              <a:rPr lang="en-US" sz="2400" dirty="0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lang="en-US" sz="2400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sym typeface="Wingdings" pitchFamily="2" charset="2"/>
              </a:rPr>
              <a:t>menderita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b="1" dirty="0" smtClean="0">
                <a:solidFill>
                  <a:schemeClr val="bg1"/>
                </a:solidFill>
              </a:rPr>
              <a:t>P(B|A) = 97%</a:t>
            </a:r>
            <a:r>
              <a:rPr lang="sv-SE" sz="2400" dirty="0" smtClean="0">
                <a:solidFill>
                  <a:schemeClr val="bg1"/>
                </a:solidFill>
              </a:rPr>
              <a:t> </a:t>
            </a: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 hasil tes adalah positif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P(~B|A) = 3%</a:t>
            </a:r>
            <a:endParaRPr lang="sv-SE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b="1" dirty="0" smtClean="0">
                <a:solidFill>
                  <a:schemeClr val="bg1"/>
                </a:solidFill>
              </a:rPr>
              <a:t>P(B|~A) = 9%</a:t>
            </a:r>
            <a:r>
              <a:rPr lang="sv-SE" sz="2400" dirty="0" smtClean="0">
                <a:solidFill>
                  <a:schemeClr val="bg1"/>
                </a:solidFill>
              </a:rPr>
              <a:t>  </a:t>
            </a: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 yang dites, hasil positif yang salah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P(~B|~A) = 91%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P(B</a:t>
            </a:r>
            <a:r>
              <a:rPr lang="sv-SE" sz="2400" dirty="0" smtClean="0">
                <a:solidFill>
                  <a:schemeClr val="bg1"/>
                </a:solidFill>
                <a:latin typeface="Courier New"/>
                <a:cs typeface="Courier New"/>
                <a:sym typeface="Wingdings" pitchFamily="2" charset="2"/>
              </a:rPr>
              <a:t>∩</a:t>
            </a: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A)=P(A)×P(B|A)=2% × 97%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P(B</a:t>
            </a:r>
            <a:r>
              <a:rPr lang="sv-SE" sz="2400" dirty="0" smtClean="0">
                <a:solidFill>
                  <a:schemeClr val="bg1"/>
                </a:solidFill>
                <a:latin typeface="Courier New"/>
                <a:cs typeface="Courier New"/>
                <a:sym typeface="Wingdings" pitchFamily="2" charset="2"/>
              </a:rPr>
              <a:t>∩</a:t>
            </a: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~A)=P(~A) × P(B|~A) = 98% × 9%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P(~B</a:t>
            </a:r>
            <a:r>
              <a:rPr lang="sv-SE" sz="2400" dirty="0" smtClean="0">
                <a:solidFill>
                  <a:schemeClr val="bg1"/>
                </a:solidFill>
                <a:latin typeface="Courier New"/>
                <a:cs typeface="Courier New"/>
                <a:sym typeface="Wingdings" pitchFamily="2" charset="2"/>
              </a:rPr>
              <a:t>∩A)=P(A)</a:t>
            </a: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 × P( ~B|A) = 2% × 3%</a:t>
            </a:r>
            <a:endParaRPr lang="sv-SE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P(~B</a:t>
            </a:r>
            <a:r>
              <a:rPr lang="sv-SE" sz="2400" dirty="0" smtClean="0">
                <a:solidFill>
                  <a:schemeClr val="bg1"/>
                </a:solidFill>
                <a:latin typeface="Courier New"/>
                <a:cs typeface="Courier New"/>
              </a:rPr>
              <a:t>∩</a:t>
            </a:r>
            <a:r>
              <a:rPr lang="sv-SE" sz="2400" dirty="0" smtClean="0">
                <a:solidFill>
                  <a:schemeClr val="bg1"/>
                </a:solidFill>
              </a:rPr>
              <a:t>~A) = P(~A) </a:t>
            </a: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× P(~B|~A) = 98% × 91%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  <a:sym typeface="Wingdings" pitchFamily="2" charset="2"/>
              </a:rPr>
              <a:t>dst</a:t>
            </a:r>
            <a:endParaRPr lang="sv-SE" sz="24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19" name="Content Placeholder 18"/>
          <p:cNvGraphicFramePr>
            <a:graphicFrameLocks noGrp="1" noChangeAspect="1"/>
          </p:cNvGraphicFramePr>
          <p:nvPr>
            <p:ph idx="1"/>
          </p:nvPr>
        </p:nvGraphicFramePr>
        <p:xfrm>
          <a:off x="4559707" y="1136650"/>
          <a:ext cx="7400818" cy="770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3" name="Equation" r:id="rId3" imgW="4025880" imgH="419040" progId="Equation.3">
                  <p:embed/>
                </p:oleObj>
              </mc:Choice>
              <mc:Fallback>
                <p:oleObj name="Equation" r:id="rId3" imgW="402588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707" y="1136650"/>
                        <a:ext cx="7400818" cy="7705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91845" y="3161212"/>
            <a:ext cx="58232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Diketahui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Di </a:t>
            </a:r>
            <a:r>
              <a:rPr lang="en-US" dirty="0" err="1" smtClean="0">
                <a:solidFill>
                  <a:schemeClr val="bg1"/>
                </a:solidFill>
              </a:rPr>
              <a:t>sebuah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negara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diketahui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bahwa</a:t>
            </a:r>
            <a:r>
              <a:rPr lang="en-US" dirty="0" smtClean="0">
                <a:solidFill>
                  <a:schemeClr val="bg1"/>
                </a:solidFill>
              </a:rPr>
              <a:t> 2%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penduduknya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menderita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sebuah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penyakit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langka</a:t>
            </a:r>
            <a:r>
              <a:rPr lang="en-US" dirty="0" smtClean="0">
                <a:solidFill>
                  <a:schemeClr val="bg1"/>
                </a:solidFill>
              </a:rPr>
              <a:t>. 97%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klinik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positif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seseorang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menderita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penyakit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Ketika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seseorang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menderita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penyakit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tes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sama</a:t>
            </a:r>
            <a:r>
              <a:rPr lang="en-US" dirty="0" smtClean="0">
                <a:solidFill>
                  <a:schemeClr val="bg1"/>
                </a:solidFill>
              </a:rPr>
              <a:t>, 9%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positif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salah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b="1" dirty="0" err="1" smtClean="0">
                <a:solidFill>
                  <a:schemeClr val="bg1"/>
                </a:solidFill>
              </a:rPr>
              <a:t>Ditanya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sembarang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negara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mengambil</a:t>
            </a:r>
            <a:r>
              <a:rPr lang="en-US" dirty="0" smtClean="0">
                <a:solidFill>
                  <a:schemeClr val="bg1"/>
                </a:solidFill>
              </a:rPr>
              <a:t> test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hasil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positif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berapakah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peluang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bahwa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benar-benar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menderita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penyakit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langka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itu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16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TEOREMA BAYES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36376"/>
            <a:ext cx="10159687" cy="4706471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Given : </a:t>
            </a:r>
            <a:endParaRPr lang="en-US" dirty="0"/>
          </a:p>
          <a:p>
            <a:pPr marL="806450" lvl="1" indent="-349250"/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u="sng" cap="small" dirty="0" smtClean="0"/>
              <a:t>m</a:t>
            </a:r>
            <a:r>
              <a:rPr lang="en-US" dirty="0" smtClean="0"/>
              <a:t>eningitis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u="sng" cap="small" dirty="0" smtClean="0"/>
              <a:t>s</a:t>
            </a:r>
            <a:r>
              <a:rPr lang="en-US" dirty="0" smtClean="0"/>
              <a:t>tiff </a:t>
            </a:r>
            <a:r>
              <a:rPr lang="en-US" dirty="0"/>
              <a:t>neck </a:t>
            </a:r>
            <a:r>
              <a:rPr lang="en-US" dirty="0" err="1" smtClean="0"/>
              <a:t>adalah</a:t>
            </a:r>
            <a:r>
              <a:rPr lang="en-US" dirty="0" smtClean="0"/>
              <a:t> 50</a:t>
            </a:r>
            <a:r>
              <a:rPr lang="en-US" dirty="0"/>
              <a:t>% 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P(S|M)</a:t>
            </a:r>
            <a:endParaRPr lang="en-US" dirty="0"/>
          </a:p>
          <a:p>
            <a:pPr marL="806450" lvl="1" indent="-349250"/>
            <a:r>
              <a:rPr lang="en-US" dirty="0"/>
              <a:t>Prior probability of any patient having </a:t>
            </a:r>
            <a:r>
              <a:rPr lang="en-US" u="sng" cap="small" dirty="0" smtClean="0"/>
              <a:t>m</a:t>
            </a:r>
            <a:r>
              <a:rPr lang="en-US" dirty="0" smtClean="0"/>
              <a:t>eningitis </a:t>
            </a:r>
            <a:r>
              <a:rPr lang="en-US" dirty="0"/>
              <a:t>is </a:t>
            </a:r>
            <a:r>
              <a:rPr lang="en-US" dirty="0" smtClean="0"/>
              <a:t>1/50,000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P(M)</a:t>
            </a:r>
            <a:endParaRPr lang="en-US" dirty="0"/>
          </a:p>
          <a:p>
            <a:pPr marL="806450" lvl="1" indent="-349250"/>
            <a:r>
              <a:rPr lang="en-US" dirty="0"/>
              <a:t>Prior probability of any patient having </a:t>
            </a:r>
            <a:r>
              <a:rPr lang="en-US" u="sng" cap="small" dirty="0" smtClean="0"/>
              <a:t>s</a:t>
            </a:r>
            <a:r>
              <a:rPr lang="en-US" dirty="0" smtClean="0"/>
              <a:t>tiff </a:t>
            </a:r>
            <a:r>
              <a:rPr lang="en-US" dirty="0"/>
              <a:t>neck is </a:t>
            </a:r>
            <a:r>
              <a:rPr lang="en-US" dirty="0" smtClean="0"/>
              <a:t>1/20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P(S)</a:t>
            </a:r>
            <a:endParaRPr lang="en-US" dirty="0"/>
          </a:p>
          <a:p>
            <a:pPr marL="457200" indent="-457200"/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menderita</a:t>
            </a:r>
            <a:r>
              <a:rPr lang="en-US" dirty="0" smtClean="0"/>
              <a:t> </a:t>
            </a:r>
            <a:r>
              <a:rPr lang="en-US" u="sng" cap="small" dirty="0" smtClean="0"/>
              <a:t>s</a:t>
            </a:r>
            <a:r>
              <a:rPr lang="en-US" dirty="0" smtClean="0"/>
              <a:t>tiff neck,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u="sng" cap="small" dirty="0" smtClean="0"/>
              <a:t>m</a:t>
            </a:r>
            <a:r>
              <a:rPr lang="en-US" dirty="0" smtClean="0"/>
              <a:t>eningitis ? P(M|S) ?</a:t>
            </a:r>
          </a:p>
          <a:p>
            <a:pPr marL="0" indent="0">
              <a:buNone/>
            </a:pPr>
            <a:endParaRPr lang="en-US" sz="22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530375"/>
              </p:ext>
            </p:extLst>
          </p:nvPr>
        </p:nvGraphicFramePr>
        <p:xfrm>
          <a:off x="5450304" y="5204742"/>
          <a:ext cx="6371311" cy="788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6362700" imgH="787400" progId="Equation.3">
                  <p:embed/>
                </p:oleObj>
              </mc:Choice>
              <mc:Fallback>
                <p:oleObj name="Equation" r:id="rId3" imgW="6362700" imgH="7874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0304" y="5204742"/>
                        <a:ext cx="6371311" cy="7886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8778" y="5065295"/>
            <a:ext cx="43674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P(S) = 1/20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P(M) = 1/50000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P(S|M) = 0.5 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probabilitas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terjadinya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    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kekakuan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leher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karena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sym typeface="Wingdings" pitchFamily="2" charset="2"/>
              </a:rPr>
              <a:t>terkena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 meningitis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8793" y="6208335"/>
            <a:ext cx="5197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P(X|Y) = </a:t>
            </a:r>
            <a:r>
              <a:rPr lang="en-US" dirty="0" err="1" smtClean="0">
                <a:solidFill>
                  <a:schemeClr val="bg1"/>
                </a:solidFill>
              </a:rPr>
              <a:t>probabilitas</a:t>
            </a:r>
            <a:r>
              <a:rPr lang="en-US" dirty="0" smtClean="0">
                <a:solidFill>
                  <a:schemeClr val="bg1"/>
                </a:solidFill>
              </a:rPr>
              <a:t> X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Y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40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Classification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274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ayesian Classifier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07776"/>
            <a:ext cx="10159687" cy="4935071"/>
          </a:xfrm>
          <a:solidFill>
            <a:schemeClr val="tx2"/>
          </a:solidFill>
        </p:spPr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record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(A</a:t>
            </a:r>
            <a:r>
              <a:rPr lang="en-US" baseline="-25000" dirty="0" smtClean="0"/>
              <a:t>1</a:t>
            </a:r>
            <a:r>
              <a:rPr lang="en-US" dirty="0" smtClean="0"/>
              <a:t> , A</a:t>
            </a:r>
            <a:r>
              <a:rPr lang="en-US" baseline="-25000" dirty="0" smtClean="0"/>
              <a:t>2</a:t>
            </a:r>
            <a:r>
              <a:rPr lang="en-US" dirty="0" smtClean="0"/>
              <a:t> , A</a:t>
            </a:r>
            <a:r>
              <a:rPr lang="en-US" baseline="-25000" dirty="0" smtClean="0"/>
              <a:t>3</a:t>
            </a:r>
            <a:r>
              <a:rPr lang="en-US" dirty="0" smtClean="0"/>
              <a:t> , …, A</a:t>
            </a:r>
            <a:r>
              <a:rPr lang="en-US" baseline="-25000" dirty="0" smtClean="0"/>
              <a:t>n</a:t>
            </a:r>
            <a:r>
              <a:rPr lang="en-US" dirty="0" smtClean="0"/>
              <a:t>) : 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 err="1" smtClean="0"/>
              <a:t>Tujuan</a:t>
            </a:r>
            <a:r>
              <a:rPr lang="en-US" sz="2800" b="1" dirty="0" smtClean="0"/>
              <a:t> classifier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memprediksi</a:t>
            </a:r>
            <a:r>
              <a:rPr lang="en-US" sz="2800" b="1" dirty="0" smtClean="0"/>
              <a:t> Class C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800" b="1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 err="1" smtClean="0"/>
              <a:t>Pendekatan</a:t>
            </a:r>
            <a:r>
              <a:rPr lang="en-US" sz="3200" b="1" dirty="0" smtClean="0"/>
              <a:t> :</a:t>
            </a:r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b="1" dirty="0"/>
              <a:t>posterior</a:t>
            </a:r>
            <a:r>
              <a:rPr lang="en-US" dirty="0"/>
              <a:t> probability P(C | A</a:t>
            </a:r>
            <a:r>
              <a:rPr lang="en-US" baseline="-25000" dirty="0"/>
              <a:t>1</a:t>
            </a:r>
            <a:r>
              <a:rPr lang="en-US" dirty="0"/>
              <a:t>, A</a:t>
            </a:r>
            <a:r>
              <a:rPr lang="en-US" baseline="-25000" dirty="0"/>
              <a:t>2</a:t>
            </a:r>
            <a:r>
              <a:rPr lang="en-US" dirty="0"/>
              <a:t>, …, A</a:t>
            </a:r>
            <a:r>
              <a:rPr lang="en-US" baseline="-25000" dirty="0"/>
              <a:t>n</a:t>
            </a:r>
            <a:r>
              <a:rPr lang="en-US" dirty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C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r>
              <a:rPr lang="en-US" dirty="0" smtClean="0"/>
              <a:t> Bayes</a:t>
            </a:r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C yang </a:t>
            </a:r>
            <a:r>
              <a:rPr lang="en-US" dirty="0" err="1" smtClean="0"/>
              <a:t>memaksimalkan</a:t>
            </a:r>
            <a:r>
              <a:rPr lang="en-US" sz="2600" dirty="0" smtClean="0"/>
              <a:t>	P(C </a:t>
            </a:r>
            <a:r>
              <a:rPr lang="en-US" sz="2600" dirty="0"/>
              <a:t>| A</a:t>
            </a:r>
            <a:r>
              <a:rPr lang="en-US" sz="2600" baseline="-25000" dirty="0"/>
              <a:t>1</a:t>
            </a:r>
            <a:r>
              <a:rPr lang="en-US" sz="2600" dirty="0"/>
              <a:t>, A</a:t>
            </a:r>
            <a:r>
              <a:rPr lang="en-US" sz="2600" baseline="-25000" dirty="0"/>
              <a:t>2</a:t>
            </a:r>
            <a:r>
              <a:rPr lang="en-US" sz="2600" dirty="0"/>
              <a:t>, …, A</a:t>
            </a:r>
            <a:r>
              <a:rPr lang="en-US" sz="2600" baseline="-25000" dirty="0"/>
              <a:t>n</a:t>
            </a:r>
            <a:r>
              <a:rPr lang="en-US" sz="2600" dirty="0" smtClean="0"/>
              <a:t>)</a:t>
            </a:r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ekivalen</a:t>
            </a:r>
            <a:r>
              <a:rPr lang="en-US" sz="2600" dirty="0" smtClean="0"/>
              <a:t> </a:t>
            </a:r>
            <a:r>
              <a:rPr lang="en-US" sz="2600" dirty="0" err="1" smtClean="0"/>
              <a:t>pilih</a:t>
            </a:r>
            <a:r>
              <a:rPr lang="en-US" sz="2600" dirty="0" smtClean="0"/>
              <a:t> </a:t>
            </a:r>
            <a:r>
              <a:rPr lang="en-US" sz="2600" dirty="0" err="1" smtClean="0"/>
              <a:t>nilai</a:t>
            </a:r>
            <a:r>
              <a:rPr lang="en-US" sz="2600" dirty="0" smtClean="0"/>
              <a:t> C yang </a:t>
            </a:r>
            <a:r>
              <a:rPr lang="en-US" sz="2600" dirty="0" err="1" smtClean="0"/>
              <a:t>memaksimalkan</a:t>
            </a:r>
            <a:endParaRPr lang="en-US" sz="2600" dirty="0" smtClean="0"/>
          </a:p>
          <a:p>
            <a:pPr marL="0" lvl="1" indent="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None/>
            </a:pPr>
            <a:r>
              <a:rPr lang="en-US" sz="2800" dirty="0" smtClean="0"/>
              <a:t>	P(A</a:t>
            </a:r>
            <a:r>
              <a:rPr lang="en-US" sz="2800" baseline="-25000" dirty="0" smtClean="0"/>
              <a:t>1</a:t>
            </a:r>
            <a:r>
              <a:rPr lang="en-US" sz="2800" dirty="0"/>
              <a:t>, A</a:t>
            </a:r>
            <a:r>
              <a:rPr lang="en-US" sz="2800" baseline="-25000" dirty="0"/>
              <a:t>2</a:t>
            </a:r>
            <a:r>
              <a:rPr lang="en-US" sz="2800" dirty="0"/>
              <a:t>, …, </a:t>
            </a:r>
            <a:r>
              <a:rPr lang="en-US" sz="2800" dirty="0" err="1"/>
              <a:t>A</a:t>
            </a:r>
            <a:r>
              <a:rPr lang="en-US" sz="2800" baseline="-25000" dirty="0" err="1"/>
              <a:t>n</a:t>
            </a:r>
            <a:r>
              <a:rPr lang="en-US" sz="2800" dirty="0" err="1"/>
              <a:t>|C</a:t>
            </a:r>
            <a:r>
              <a:rPr lang="en-US" sz="2800" dirty="0"/>
              <a:t>) P(C)</a:t>
            </a:r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endParaRPr lang="en-US" sz="2600" dirty="0" smtClean="0"/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endParaRPr lang="en-US" sz="3200" dirty="0" smtClean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541602"/>
              </p:ext>
            </p:extLst>
          </p:nvPr>
        </p:nvGraphicFramePr>
        <p:xfrm>
          <a:off x="2272553" y="4289611"/>
          <a:ext cx="5217459" cy="717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4864100" imgH="800100" progId="Equation.3">
                  <p:embed/>
                </p:oleObj>
              </mc:Choice>
              <mc:Fallback>
                <p:oleObj name="Equation" r:id="rId3" imgW="4864100" imgH="8001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553" y="4289611"/>
                        <a:ext cx="5217459" cy="717973"/>
                      </a:xfrm>
                      <a:prstGeom prst="rect">
                        <a:avLst/>
                      </a:prstGeom>
                      <a:noFill/>
                      <a:ln w="57150" cmpd="thickThin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40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Classifier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10159687" cy="4558015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57200" indent="-457200"/>
            <a:r>
              <a:rPr lang="en-US" sz="3200" dirty="0"/>
              <a:t>Assume independence among attributes A</a:t>
            </a:r>
            <a:r>
              <a:rPr lang="en-US" sz="3200" baseline="-25000" dirty="0"/>
              <a:t>i</a:t>
            </a:r>
            <a:r>
              <a:rPr lang="en-US" sz="3200" dirty="0"/>
              <a:t> when class is </a:t>
            </a:r>
            <a:r>
              <a:rPr lang="en-US" sz="3200" dirty="0" smtClean="0"/>
              <a:t>given :</a:t>
            </a:r>
          </a:p>
          <a:p>
            <a:pPr marL="0" indent="0">
              <a:buNone/>
            </a:pPr>
            <a:r>
              <a:rPr lang="en-US" sz="2400" dirty="0" smtClean="0"/>
              <a:t>   </a:t>
            </a:r>
            <a:endParaRPr lang="en-US" sz="2400" dirty="0"/>
          </a:p>
          <a:p>
            <a:pPr marL="860425" lvl="1" indent="-485775"/>
            <a:r>
              <a:rPr lang="en-US" sz="2800" dirty="0"/>
              <a:t>P(A</a:t>
            </a:r>
            <a:r>
              <a:rPr lang="en-US" sz="2800" baseline="-25000" dirty="0"/>
              <a:t>1</a:t>
            </a:r>
            <a:r>
              <a:rPr lang="en-US" sz="2800" dirty="0"/>
              <a:t>, A</a:t>
            </a:r>
            <a:r>
              <a:rPr lang="en-US" sz="2800" baseline="-25000" dirty="0"/>
              <a:t>2</a:t>
            </a:r>
            <a:r>
              <a:rPr lang="en-US" sz="2800" dirty="0"/>
              <a:t>, …, A</a:t>
            </a:r>
            <a:r>
              <a:rPr lang="en-US" sz="2800" baseline="-25000" dirty="0"/>
              <a:t>n </a:t>
            </a:r>
            <a:r>
              <a:rPr lang="en-US" sz="2800" dirty="0"/>
              <a:t>|C) = P(A</a:t>
            </a:r>
            <a:r>
              <a:rPr lang="en-US" sz="2800" baseline="-25000" dirty="0"/>
              <a:t>1</a:t>
            </a:r>
            <a:r>
              <a:rPr lang="en-US" sz="2800" dirty="0"/>
              <a:t>| 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) P(A</a:t>
            </a:r>
            <a:r>
              <a:rPr lang="en-US" sz="2800" baseline="-25000" dirty="0"/>
              <a:t>2</a:t>
            </a:r>
            <a:r>
              <a:rPr lang="en-US" sz="2800" dirty="0"/>
              <a:t>| 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)… P(A</a:t>
            </a:r>
            <a:r>
              <a:rPr lang="en-US" sz="2800" baseline="-25000" dirty="0"/>
              <a:t>n</a:t>
            </a:r>
            <a:r>
              <a:rPr lang="en-US" sz="2800" dirty="0"/>
              <a:t>| 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)</a:t>
            </a:r>
          </a:p>
          <a:p>
            <a:pPr marL="860425" lvl="1" indent="-485775">
              <a:buFont typeface="Arial" panose="020B0604020202020204" pitchFamily="34" charset="0"/>
              <a:buNone/>
            </a:pPr>
            <a:r>
              <a:rPr lang="en-US" sz="2800" dirty="0"/>
              <a:t> </a:t>
            </a:r>
          </a:p>
          <a:p>
            <a:pPr marL="860425" lvl="1" indent="-485775"/>
            <a:r>
              <a:rPr lang="en-US" sz="2800" dirty="0"/>
              <a:t>Can estimate P(A</a:t>
            </a:r>
            <a:r>
              <a:rPr lang="en-US" sz="2800" baseline="-25000" dirty="0"/>
              <a:t>i</a:t>
            </a:r>
            <a:r>
              <a:rPr lang="en-US" sz="2800" dirty="0"/>
              <a:t>| 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) for all A</a:t>
            </a:r>
            <a:r>
              <a:rPr lang="en-US" sz="2800" baseline="-25000" dirty="0"/>
              <a:t>i</a:t>
            </a:r>
            <a:r>
              <a:rPr lang="en-US" sz="2800" dirty="0"/>
              <a:t> and 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.</a:t>
            </a:r>
          </a:p>
          <a:p>
            <a:pPr marL="860425" lvl="1" indent="-485775">
              <a:buFont typeface="Arial" panose="020B0604020202020204" pitchFamily="34" charset="0"/>
              <a:buNone/>
            </a:pPr>
            <a:endParaRPr lang="en-US" sz="2800" dirty="0"/>
          </a:p>
          <a:p>
            <a:pPr marL="860425" lvl="1" indent="-485775"/>
            <a:r>
              <a:rPr lang="en-US" sz="2800" dirty="0"/>
              <a:t>New point is classified to 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 if  P(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) </a:t>
            </a:r>
            <a:r>
              <a:rPr lang="en-US" sz="2800" dirty="0">
                <a:sym typeface="Symbol" panose="05050102010706020507" pitchFamily="18" charset="2"/>
              </a:rPr>
              <a:t></a:t>
            </a:r>
            <a:r>
              <a:rPr lang="en-US" sz="2800" dirty="0"/>
              <a:t> P(A</a:t>
            </a:r>
            <a:r>
              <a:rPr lang="en-US" sz="2800" baseline="-25000" dirty="0"/>
              <a:t>i</a:t>
            </a:r>
            <a:r>
              <a:rPr lang="en-US" sz="2800" dirty="0"/>
              <a:t>| </a:t>
            </a:r>
            <a:r>
              <a:rPr lang="en-US" sz="2800" dirty="0" err="1"/>
              <a:t>C</a:t>
            </a:r>
            <a:r>
              <a:rPr lang="en-US" sz="2800" baseline="-25000" dirty="0" err="1"/>
              <a:t>j</a:t>
            </a:r>
            <a:r>
              <a:rPr lang="en-US" sz="2800" dirty="0"/>
              <a:t>)  is </a:t>
            </a:r>
            <a:r>
              <a:rPr lang="en-US" sz="2800" b="1" dirty="0"/>
              <a:t>maximal</a:t>
            </a:r>
            <a:r>
              <a:rPr lang="en-US" sz="2800" dirty="0"/>
              <a:t>.</a:t>
            </a:r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05546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data 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6398" y="3224463"/>
            <a:ext cx="4193331" cy="2683042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Data :</a:t>
            </a:r>
          </a:p>
          <a:p>
            <a:pPr marL="457200" indent="-457200"/>
            <a:r>
              <a:rPr lang="en-US" sz="3200" dirty="0" smtClean="0"/>
              <a:t>Class</a:t>
            </a:r>
          </a:p>
          <a:p>
            <a:pPr marL="457200" indent="-457200"/>
            <a:r>
              <a:rPr lang="en-US" sz="3200" dirty="0" smtClean="0"/>
              <a:t>Discrete attribute </a:t>
            </a:r>
          </a:p>
          <a:p>
            <a:pPr marL="457200" indent="-457200"/>
            <a:r>
              <a:rPr lang="en-US" sz="3200" dirty="0" smtClean="0"/>
              <a:t>Continuous attribute</a:t>
            </a:r>
            <a:endParaRPr lang="en-US" sz="2800" dirty="0" smtClean="0"/>
          </a:p>
          <a:p>
            <a:pPr marL="457200" lvl="1" indent="-457200">
              <a:spcBef>
                <a:spcPts val="600"/>
              </a:spcBef>
              <a:spcAft>
                <a:spcPts val="600"/>
              </a:spcAft>
              <a:buClr>
                <a:srgbClr val="00FF00"/>
              </a:buClr>
              <a:buSzPct val="100000"/>
              <a:buFont typeface="Wingdings" panose="05000000000000000000" pitchFamily="2" charset="2"/>
              <a:buChar char="v"/>
            </a:pPr>
            <a:endParaRPr lang="en-US" sz="3200" dirty="0" smtClean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16385"/>
              </p:ext>
            </p:extLst>
          </p:nvPr>
        </p:nvGraphicFramePr>
        <p:xfrm>
          <a:off x="1024128" y="2084832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1024128" y="2084832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746812" y="2918013"/>
            <a:ext cx="1774304" cy="10163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065929" y="3584448"/>
            <a:ext cx="3467218" cy="102364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034118" y="4222401"/>
            <a:ext cx="2378714" cy="98727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27821" y="1828800"/>
            <a:ext cx="502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Data </a:t>
            </a:r>
            <a:r>
              <a:rPr lang="en-US" sz="2800" b="1" dirty="0" err="1" smtClean="0">
                <a:solidFill>
                  <a:schemeClr val="bg1"/>
                </a:solidFill>
              </a:rPr>
              <a:t>bisa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berupa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diskrit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atau</a:t>
            </a:r>
            <a:r>
              <a:rPr lang="en-US" sz="2800" b="1" dirty="0" smtClean="0">
                <a:solidFill>
                  <a:schemeClr val="bg1"/>
                </a:solidFill>
              </a:rPr>
              <a:t> pun </a:t>
            </a:r>
            <a:r>
              <a:rPr lang="en-US" sz="2800" b="1" dirty="0" err="1" smtClean="0">
                <a:solidFill>
                  <a:schemeClr val="bg1"/>
                </a:solidFill>
              </a:rPr>
              <a:t>kontinyu</a:t>
            </a:r>
            <a:r>
              <a:rPr lang="en-US" sz="2800" b="1" dirty="0" smtClean="0">
                <a:solidFill>
                  <a:schemeClr val="bg1"/>
                </a:solidFill>
              </a:rPr>
              <a:t> !!!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13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Probabilitas</a:t>
            </a:r>
            <a:r>
              <a:rPr lang="en-US" dirty="0" smtClean="0"/>
              <a:t> data class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7082" y="2084832"/>
            <a:ext cx="6225989" cy="4558015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Class : </a:t>
            </a:r>
          </a:p>
          <a:p>
            <a:pPr marL="0" indent="0">
              <a:buNone/>
            </a:pPr>
            <a:r>
              <a:rPr lang="en-US" dirty="0" smtClean="0"/>
              <a:t>P(C</a:t>
            </a:r>
            <a:r>
              <a:rPr lang="en-US" dirty="0"/>
              <a:t>) =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r>
              <a:rPr lang="en-US" dirty="0" smtClean="0"/>
              <a:t>/N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=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record </a:t>
            </a:r>
            <a:r>
              <a:rPr lang="en-US" sz="2000" dirty="0" err="1" smtClean="0"/>
              <a:t>bernilai</a:t>
            </a:r>
            <a:r>
              <a:rPr lang="en-US" sz="2000" dirty="0" smtClean="0"/>
              <a:t> class C /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Data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P(No) = 7/10 = 0.7 = 70%</a:t>
            </a:r>
          </a:p>
          <a:p>
            <a:pPr marL="0" indent="0">
              <a:buNone/>
            </a:pPr>
            <a:r>
              <a:rPr lang="en-US" dirty="0" smtClean="0"/>
              <a:t>P(Yes) = 3/10 = 0.3 = 30%</a:t>
            </a:r>
            <a:endParaRPr lang="en-US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16385"/>
              </p:ext>
            </p:extLst>
          </p:nvPr>
        </p:nvGraphicFramePr>
        <p:xfrm>
          <a:off x="1024128" y="2084832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1024128" y="2084832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4660531" y="3845859"/>
            <a:ext cx="1094810" cy="14791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43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Probabilitas</a:t>
            </a:r>
            <a:r>
              <a:rPr lang="en-US" dirty="0" smtClean="0"/>
              <a:t> data discrete </a:t>
            </a:r>
            <a:r>
              <a:rPr lang="en-US" dirty="0" err="1" smtClean="0"/>
              <a:t>atributes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7082" y="2084832"/>
            <a:ext cx="6225989" cy="4558015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Discrete </a:t>
            </a:r>
            <a:r>
              <a:rPr lang="en-US" dirty="0"/>
              <a:t>attributes:</a:t>
            </a:r>
            <a:br>
              <a:rPr lang="en-US" dirty="0"/>
            </a:br>
            <a:r>
              <a:rPr lang="en-US" sz="900" dirty="0"/>
              <a:t>  </a:t>
            </a:r>
            <a:br>
              <a:rPr lang="en-US" sz="900" dirty="0"/>
            </a:br>
            <a:r>
              <a:rPr lang="en-US" dirty="0"/>
              <a:t>     P(A</a:t>
            </a:r>
            <a:r>
              <a:rPr lang="en-US" baseline="-25000" dirty="0"/>
              <a:t>i</a:t>
            </a:r>
            <a:r>
              <a:rPr lang="en-US" dirty="0"/>
              <a:t> | </a:t>
            </a:r>
            <a:r>
              <a:rPr lang="en-US" dirty="0" err="1"/>
              <a:t>C</a:t>
            </a:r>
            <a:r>
              <a:rPr lang="en-US" baseline="-25000" dirty="0" err="1"/>
              <a:t>k</a:t>
            </a:r>
            <a:r>
              <a:rPr lang="en-US" dirty="0"/>
              <a:t>) = |</a:t>
            </a:r>
            <a:r>
              <a:rPr lang="en-US" dirty="0" err="1"/>
              <a:t>A</a:t>
            </a:r>
            <a:r>
              <a:rPr lang="en-US" baseline="-25000" dirty="0" err="1"/>
              <a:t>ik</a:t>
            </a:r>
            <a:r>
              <a:rPr lang="en-US" dirty="0"/>
              <a:t>|/ </a:t>
            </a:r>
            <a:r>
              <a:rPr lang="en-US" dirty="0" err="1"/>
              <a:t>N</a:t>
            </a:r>
            <a:r>
              <a:rPr lang="en-US" baseline="-25000" dirty="0" err="1"/>
              <a:t>c</a:t>
            </a:r>
            <a:r>
              <a:rPr lang="en-US" baseline="-25000" dirty="0"/>
              <a:t> </a:t>
            </a:r>
          </a:p>
          <a:p>
            <a:pPr lvl="1"/>
            <a:endParaRPr lang="en-US" sz="800" dirty="0"/>
          </a:p>
          <a:p>
            <a:pPr marL="0" lvl="1" indent="0">
              <a:buNone/>
            </a:pPr>
            <a:r>
              <a:rPr lang="en-US" sz="2800" dirty="0" err="1" smtClean="0"/>
              <a:t>Dimana</a:t>
            </a:r>
            <a:r>
              <a:rPr lang="en-US" sz="2800" dirty="0"/>
              <a:t> </a:t>
            </a:r>
            <a:r>
              <a:rPr lang="en-US" sz="2800" dirty="0" smtClean="0"/>
              <a:t>|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ik</a:t>
            </a:r>
            <a:r>
              <a:rPr lang="en-US" sz="2800" dirty="0"/>
              <a:t>|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instance yang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attribute </a:t>
            </a:r>
            <a:r>
              <a:rPr lang="en-US" sz="2800" dirty="0" err="1" smtClean="0"/>
              <a:t>bernilai</a:t>
            </a:r>
            <a:r>
              <a:rPr lang="en-US" sz="2800" dirty="0" smtClean="0"/>
              <a:t> A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class </a:t>
            </a:r>
            <a:r>
              <a:rPr lang="en-US" sz="2800" dirty="0" err="1"/>
              <a:t>C</a:t>
            </a:r>
            <a:r>
              <a:rPr lang="en-US" sz="2800" baseline="-25000" dirty="0" err="1"/>
              <a:t>k</a:t>
            </a:r>
            <a:endParaRPr lang="en-US" sz="2800" dirty="0"/>
          </a:p>
          <a:p>
            <a:pPr marL="0" lvl="1" indent="0">
              <a:buNone/>
            </a:pPr>
            <a:endParaRPr lang="en-US" sz="2800" dirty="0" smtClean="0"/>
          </a:p>
          <a:p>
            <a:pPr marL="0" lvl="1" indent="0">
              <a:buNone/>
            </a:pPr>
            <a:r>
              <a:rPr lang="en-US" sz="2800" dirty="0" err="1" smtClean="0"/>
              <a:t>Contoh</a:t>
            </a:r>
            <a:r>
              <a:rPr lang="en-US" sz="2800" dirty="0" smtClean="0"/>
              <a:t> 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P(Status=</a:t>
            </a:r>
            <a:r>
              <a:rPr lang="en-US" sz="2800" dirty="0" err="1" smtClean="0"/>
              <a:t>Married|No</a:t>
            </a:r>
            <a:r>
              <a:rPr lang="en-US" sz="2800" dirty="0"/>
              <a:t>) = 4/7</a:t>
            </a:r>
            <a:r>
              <a:rPr lang="en-US" sz="2800" baseline="-25000" dirty="0"/>
              <a:t/>
            </a:r>
            <a:br>
              <a:rPr lang="en-US" sz="2800" baseline="-25000" dirty="0"/>
            </a:br>
            <a:r>
              <a:rPr lang="en-US" sz="2800" dirty="0"/>
              <a:t>P(Refund=</a:t>
            </a:r>
            <a:r>
              <a:rPr lang="en-US" sz="2800" dirty="0" err="1"/>
              <a:t>Yes|Yes</a:t>
            </a:r>
            <a:r>
              <a:rPr lang="en-US" sz="2800" dirty="0"/>
              <a:t>)=0</a:t>
            </a:r>
            <a:endParaRPr lang="en-US" sz="2800" baseline="-2500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16385"/>
              </p:ext>
            </p:extLst>
          </p:nvPr>
        </p:nvGraphicFramePr>
        <p:xfrm>
          <a:off x="1024128" y="2084832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1024128" y="2084832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5"/>
          <p:cNvGraphicFramePr>
            <a:graphicFrameLocks noChangeAspect="1"/>
          </p:cNvGraphicFramePr>
          <p:nvPr/>
        </p:nvGraphicFramePr>
        <p:xfrm>
          <a:off x="9702061" y="4452437"/>
          <a:ext cx="2100263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5" imgW="1346040" imgH="419040" progId="Equation.3">
                  <p:embed/>
                </p:oleObj>
              </mc:Choice>
              <mc:Fallback>
                <p:oleObj name="Equation" r:id="rId5" imgW="134604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2061" y="4452437"/>
                        <a:ext cx="2100263" cy="65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12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Probabilitas</a:t>
            </a:r>
            <a:r>
              <a:rPr lang="en-US" dirty="0" smtClean="0"/>
              <a:t> data continuous </a:t>
            </a:r>
            <a:r>
              <a:rPr lang="en-US" dirty="0" err="1" smtClean="0"/>
              <a:t>atributes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10768943" cy="4558015"/>
          </a:xfrm>
          <a:solidFill>
            <a:schemeClr val="tx2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For continuous </a:t>
            </a:r>
            <a:r>
              <a:rPr lang="en-US" dirty="0" smtClean="0"/>
              <a:t>attributes : </a:t>
            </a:r>
            <a:endParaRPr lang="en-US" dirty="0"/>
          </a:p>
          <a:p>
            <a:pPr marL="457200" indent="-457200"/>
            <a:r>
              <a:rPr lang="en-US" dirty="0" smtClean="0">
                <a:solidFill>
                  <a:srgbClr val="FF0000"/>
                </a:solidFill>
              </a:rPr>
              <a:t>Discretize</a:t>
            </a:r>
            <a:r>
              <a:rPr lang="en-US" dirty="0" smtClean="0"/>
              <a:t> the range into bins </a:t>
            </a:r>
          </a:p>
          <a:p>
            <a:pPr marL="806450" lvl="1" indent="-311150"/>
            <a:r>
              <a:rPr lang="en-US" dirty="0" smtClean="0"/>
              <a:t> one ordinal attribute per bin</a:t>
            </a:r>
          </a:p>
          <a:p>
            <a:pPr marL="806450" lvl="1" indent="-311150"/>
            <a:r>
              <a:rPr lang="en-US" dirty="0" smtClean="0"/>
              <a:t> violates independence assumption</a:t>
            </a:r>
          </a:p>
          <a:p>
            <a:pPr marL="457200" indent="-457200"/>
            <a:r>
              <a:rPr lang="en-US" dirty="0" smtClean="0">
                <a:solidFill>
                  <a:srgbClr val="FF0000"/>
                </a:solidFill>
              </a:rPr>
              <a:t>Two-way </a:t>
            </a:r>
            <a:r>
              <a:rPr lang="en-US" dirty="0">
                <a:solidFill>
                  <a:srgbClr val="FF0000"/>
                </a:solidFill>
              </a:rPr>
              <a:t>split:</a:t>
            </a:r>
            <a:r>
              <a:rPr lang="en-US" dirty="0"/>
              <a:t>  (A &lt; v) or (A &gt; v)</a:t>
            </a:r>
          </a:p>
          <a:p>
            <a:pPr marL="806450" lvl="2" indent="-311150"/>
            <a:r>
              <a:rPr lang="en-US" dirty="0"/>
              <a:t> </a:t>
            </a:r>
            <a:r>
              <a:rPr lang="en-US" sz="2400" dirty="0" smtClean="0"/>
              <a:t>choose only one of the two splits as new attribute</a:t>
            </a:r>
            <a:endParaRPr lang="en-US" sz="2400" dirty="0"/>
          </a:p>
          <a:p>
            <a:pPr marL="457200" indent="-457200"/>
            <a:r>
              <a:rPr lang="en-US" dirty="0">
                <a:solidFill>
                  <a:srgbClr val="FF0000"/>
                </a:solidFill>
              </a:rPr>
              <a:t>Probability density estimation:</a:t>
            </a:r>
          </a:p>
          <a:p>
            <a:pPr marL="806450" lvl="1" indent="-365125"/>
            <a:r>
              <a:rPr lang="en-US" dirty="0" smtClean="0"/>
              <a:t>Assume </a:t>
            </a:r>
            <a:r>
              <a:rPr lang="en-US" dirty="0"/>
              <a:t>attribute follows a normal distribution</a:t>
            </a:r>
          </a:p>
          <a:p>
            <a:pPr marL="806450" lvl="1" indent="-365125"/>
            <a:r>
              <a:rPr lang="en-US" dirty="0" smtClean="0"/>
              <a:t>Use </a:t>
            </a:r>
            <a:r>
              <a:rPr lang="en-US" dirty="0"/>
              <a:t>data to estimate parameters of distribution </a:t>
            </a:r>
            <a:br>
              <a:rPr lang="en-US" dirty="0"/>
            </a:br>
            <a:r>
              <a:rPr lang="en-US" dirty="0"/>
              <a:t>   (e.g., mean and standard deviation)</a:t>
            </a:r>
          </a:p>
          <a:p>
            <a:pPr marL="806450" lvl="1" indent="-365125"/>
            <a:r>
              <a:rPr lang="en-US" dirty="0" smtClean="0"/>
              <a:t>Once </a:t>
            </a:r>
            <a:r>
              <a:rPr lang="en-US" dirty="0"/>
              <a:t>probability distribution is known, can use it to estimate the conditional probability P(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r>
              <a:rPr lang="en-US" dirty="0" err="1"/>
              <a:t>|c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878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159687" cy="402336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sz="2600" b="1" dirty="0" err="1" smtClean="0">
                <a:solidFill>
                  <a:srgbClr val="006600"/>
                </a:solidFill>
              </a:rPr>
              <a:t>Teorema</a:t>
            </a:r>
            <a:r>
              <a:rPr lang="en-US" sz="2600" b="1" dirty="0" smtClean="0">
                <a:solidFill>
                  <a:srgbClr val="006600"/>
                </a:solidFill>
              </a:rPr>
              <a:t> Bayes</a:t>
            </a:r>
            <a:endParaRPr lang="en-US" sz="2600" dirty="0" smtClean="0">
              <a:solidFill>
                <a:srgbClr val="0070C0"/>
              </a:solidFill>
            </a:endParaRPr>
          </a:p>
          <a:p>
            <a:r>
              <a:rPr lang="en-US" sz="2600" b="1" dirty="0" smtClean="0">
                <a:solidFill>
                  <a:srgbClr val="006600"/>
                </a:solidFill>
              </a:rPr>
              <a:t>Naïve Bayes Classification</a:t>
            </a:r>
            <a:endParaRPr lang="id-ID" sz="2600" b="1" dirty="0" smtClean="0">
              <a:solidFill>
                <a:srgbClr val="006600"/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675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Probabilitas</a:t>
            </a:r>
            <a:r>
              <a:rPr lang="en-US" dirty="0" smtClean="0"/>
              <a:t> data </a:t>
            </a:r>
            <a:r>
              <a:rPr lang="en-US" dirty="0"/>
              <a:t>continuous </a:t>
            </a:r>
            <a:r>
              <a:rPr lang="en-US" dirty="0" err="1"/>
              <a:t>atributes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0324" y="1698501"/>
            <a:ext cx="6225989" cy="4558015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sz="2400" dirty="0"/>
              <a:t>Normal distribution: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000" dirty="0"/>
          </a:p>
          <a:p>
            <a:pPr marL="128016" lvl="1" indent="0">
              <a:buNone/>
            </a:pPr>
            <a:r>
              <a:rPr lang="en-US" dirty="0" smtClean="0"/>
              <a:t>	</a:t>
            </a:r>
          </a:p>
          <a:p>
            <a:pPr marL="128016" lvl="1" indent="0">
              <a:buNone/>
            </a:pPr>
            <a:r>
              <a:rPr lang="en-US" dirty="0" smtClean="0"/>
              <a:t>	One </a:t>
            </a:r>
            <a:r>
              <a:rPr lang="en-US" dirty="0"/>
              <a:t>for each (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r>
              <a:rPr lang="en-US" dirty="0" err="1"/>
              <a:t>,c</a:t>
            </a:r>
            <a:r>
              <a:rPr lang="en-US" baseline="-25000" dirty="0" err="1"/>
              <a:t>i</a:t>
            </a:r>
            <a:r>
              <a:rPr lang="en-US" dirty="0"/>
              <a:t>) </a:t>
            </a:r>
            <a:r>
              <a:rPr lang="en-US" dirty="0" smtClean="0"/>
              <a:t>pair</a:t>
            </a:r>
            <a:endParaRPr lang="en-US" sz="800" dirty="0"/>
          </a:p>
          <a:p>
            <a:r>
              <a:rPr lang="en-US" sz="2400" dirty="0"/>
              <a:t>For (Income, </a:t>
            </a:r>
            <a:r>
              <a:rPr lang="en-US" sz="2400" dirty="0" smtClean="0"/>
              <a:t>Class=No ) :</a:t>
            </a:r>
            <a:endParaRPr lang="en-US" sz="2400" dirty="0"/>
          </a:p>
          <a:p>
            <a:pPr marL="128016" lvl="1" indent="0">
              <a:buNone/>
            </a:pPr>
            <a:r>
              <a:rPr lang="en-US" dirty="0"/>
              <a:t> </a:t>
            </a:r>
            <a:r>
              <a:rPr lang="en-US" dirty="0" smtClean="0"/>
              <a:t> If Class=No </a:t>
            </a:r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smtClean="0"/>
              <a:t>sample </a:t>
            </a:r>
            <a:r>
              <a:rPr lang="en-US" dirty="0"/>
              <a:t>mean = </a:t>
            </a:r>
            <a:r>
              <a:rPr lang="en-US" sz="1400" dirty="0" smtClean="0"/>
              <a:t>110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500" dirty="0" smtClean="0">
                <a:sym typeface="Wingdings" pitchFamily="2" charset="2"/>
              </a:rPr>
              <a:t> </a:t>
            </a:r>
            <a:r>
              <a:rPr lang="en-US" sz="1000" dirty="0" smtClean="0">
                <a:sym typeface="Wingdings" pitchFamily="2" charset="2"/>
              </a:rPr>
              <a:t>(125k+… 75k)/7 = 110</a:t>
            </a:r>
            <a:endParaRPr lang="en-US" dirty="0"/>
          </a:p>
          <a:p>
            <a:pPr marL="310896" lvl="2" indent="0">
              <a:buNone/>
            </a:pPr>
            <a:r>
              <a:rPr lang="en-US" sz="2400" dirty="0" smtClean="0"/>
              <a:t>		     sample </a:t>
            </a:r>
            <a:r>
              <a:rPr lang="en-US" sz="2400" dirty="0"/>
              <a:t>variance = 2975</a:t>
            </a:r>
            <a:endParaRPr lang="en-US" sz="2400" baseline="-2500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404462"/>
              </p:ext>
            </p:extLst>
          </p:nvPr>
        </p:nvGraphicFramePr>
        <p:xfrm>
          <a:off x="1024128" y="1546950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1024128" y="1546950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570048"/>
              </p:ext>
            </p:extLst>
          </p:nvPr>
        </p:nvGraphicFramePr>
        <p:xfrm>
          <a:off x="6397341" y="2084832"/>
          <a:ext cx="4832915" cy="1362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5" imgW="2971800" imgH="838200" progId="Equation.3">
                  <p:embed/>
                </p:oleObj>
              </mc:Choice>
              <mc:Fallback>
                <p:oleObj name="Equation" r:id="rId5" imgW="2971800" imgH="8382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341" y="2084832"/>
                        <a:ext cx="4832915" cy="13626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100278"/>
              </p:ext>
            </p:extLst>
          </p:nvPr>
        </p:nvGraphicFramePr>
        <p:xfrm>
          <a:off x="3272959" y="5728134"/>
          <a:ext cx="8520112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7" imgW="6350000" imgH="787400" progId="Equation.3">
                  <p:embed/>
                </p:oleObj>
              </mc:Choice>
              <mc:Fallback>
                <p:oleObj name="Equation" r:id="rId7" imgW="6350000" imgH="7874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959" y="5728134"/>
                        <a:ext cx="8520112" cy="1055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385011" y="3416968"/>
            <a:ext cx="541421" cy="12032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54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endParaRPr lang="id-ID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390961"/>
              </p:ext>
            </p:extLst>
          </p:nvPr>
        </p:nvGraphicFramePr>
        <p:xfrm>
          <a:off x="903105" y="2084832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903105" y="2084832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567082" y="2084832"/>
            <a:ext cx="6225989" cy="4558015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Diketahui</a:t>
            </a:r>
            <a:r>
              <a:rPr lang="en-US" sz="2400" dirty="0" smtClean="0"/>
              <a:t> record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tes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klasifikasi</a:t>
            </a:r>
            <a:r>
              <a:rPr lang="en-US" sz="2400" dirty="0" smtClean="0"/>
              <a:t> No </a:t>
            </a:r>
            <a:r>
              <a:rPr lang="en-US" sz="2400" dirty="0" err="1" smtClean="0"/>
              <a:t>atau</a:t>
            </a:r>
            <a:r>
              <a:rPr lang="en-US" sz="2400" dirty="0" smtClean="0"/>
              <a:t> Yes ?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9135"/>
              </p:ext>
            </p:extLst>
          </p:nvPr>
        </p:nvGraphicFramePr>
        <p:xfrm>
          <a:off x="5441576" y="2756647"/>
          <a:ext cx="64770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5" imgW="5448300" imgH="342900" progId="Equation.3">
                  <p:embed/>
                </p:oleObj>
              </mc:Choice>
              <mc:Fallback>
                <p:oleObj name="Equation" r:id="rId5" imgW="5448300" imgH="3429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576" y="2756647"/>
                        <a:ext cx="6477000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3242" y="757989"/>
            <a:ext cx="1588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class</a:t>
            </a: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596063" y="1323474"/>
            <a:ext cx="108284" cy="601579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7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endParaRPr lang="id-ID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390961"/>
              </p:ext>
            </p:extLst>
          </p:nvPr>
        </p:nvGraphicFramePr>
        <p:xfrm>
          <a:off x="903105" y="2084832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903105" y="2084832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093483"/>
              </p:ext>
            </p:extLst>
          </p:nvPr>
        </p:nvGraphicFramePr>
        <p:xfrm>
          <a:off x="5601824" y="585216"/>
          <a:ext cx="5384206" cy="5929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VISIO" r:id="rId5" imgW="9057132" imgH="5539740" progId="">
                  <p:embed/>
                </p:oleObj>
              </mc:Choice>
              <mc:Fallback>
                <p:oleObj name="VISIO" r:id="rId5" imgW="9057132" imgH="553974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8478" r="26086"/>
                      <a:stretch>
                        <a:fillRect/>
                      </a:stretch>
                    </p:blipFill>
                    <p:spPr bwMode="auto">
                      <a:xfrm>
                        <a:off x="5601824" y="585216"/>
                        <a:ext cx="5384206" cy="59296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5510463" y="2622884"/>
            <a:ext cx="557062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22223" y="4604148"/>
            <a:ext cx="557062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876547" y="1491916"/>
            <a:ext cx="986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Refund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908631" y="3545306"/>
            <a:ext cx="986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Marital Status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968789" y="5229727"/>
            <a:ext cx="986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Income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64305" y="577523"/>
            <a:ext cx="30800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Hitung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probabilitas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P(A</a:t>
            </a:r>
            <a:r>
              <a:rPr lang="en-US" baseline="-25000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| C</a:t>
            </a:r>
            <a:r>
              <a:rPr lang="en-US" baseline="-25000" dirty="0" smtClean="0">
                <a:solidFill>
                  <a:schemeClr val="bg1"/>
                </a:solidFill>
              </a:rPr>
              <a:t>k</a:t>
            </a:r>
            <a:r>
              <a:rPr lang="en-US" dirty="0" smtClean="0">
                <a:solidFill>
                  <a:schemeClr val="bg1"/>
                </a:solidFill>
              </a:rPr>
              <a:t>) = |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baseline="-25000" dirty="0" err="1" smtClean="0">
                <a:solidFill>
                  <a:schemeClr val="bg1"/>
                </a:solidFill>
              </a:rPr>
              <a:t>ik</a:t>
            </a:r>
            <a:r>
              <a:rPr lang="en-US" dirty="0" smtClean="0">
                <a:solidFill>
                  <a:schemeClr val="bg1"/>
                </a:solidFill>
              </a:rPr>
              <a:t>|/ </a:t>
            </a:r>
            <a:r>
              <a:rPr lang="en-US" dirty="0" err="1" smtClean="0">
                <a:solidFill>
                  <a:schemeClr val="bg1"/>
                </a:solidFill>
              </a:rPr>
              <a:t>N</a:t>
            </a:r>
            <a:r>
              <a:rPr lang="en-US" baseline="-25000" dirty="0" err="1" smtClean="0">
                <a:solidFill>
                  <a:schemeClr val="bg1"/>
                </a:solidFill>
              </a:rPr>
              <a:t>c</a:t>
            </a:r>
            <a:endParaRPr lang="en-US" baseline="-25000" dirty="0" smtClean="0">
              <a:solidFill>
                <a:schemeClr val="bg1"/>
              </a:solidFill>
            </a:endParaRPr>
          </a:p>
          <a:p>
            <a:r>
              <a:rPr lang="en-US" baseline="-25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endParaRPr lang="en-US" baseline="-25000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3240504" y="1518065"/>
          <a:ext cx="989013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7" imgW="609480" imgH="241200" progId="Equation.3">
                  <p:embed/>
                </p:oleObj>
              </mc:Choice>
              <mc:Fallback>
                <p:oleObj name="Equation" r:id="rId7" imgW="609480" imgH="241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504" y="1518065"/>
                        <a:ext cx="989013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2"/>
          <p:cNvSpPr/>
          <p:nvPr/>
        </p:nvSpPr>
        <p:spPr>
          <a:xfrm>
            <a:off x="9282545" y="3384521"/>
            <a:ext cx="983673" cy="10766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2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endParaRPr lang="id-ID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042912"/>
              </p:ext>
            </p:extLst>
          </p:nvPr>
        </p:nvGraphicFramePr>
        <p:xfrm>
          <a:off x="626413" y="1553405"/>
          <a:ext cx="4499173" cy="4954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VISIO" r:id="rId3" imgW="9057132" imgH="5539740" progId="">
                  <p:embed/>
                </p:oleObj>
              </mc:Choice>
              <mc:Fallback>
                <p:oleObj name="VISIO" r:id="rId3" imgW="9057132" imgH="553974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8478" r="26086"/>
                      <a:stretch>
                        <a:fillRect/>
                      </a:stretch>
                    </p:blipFill>
                    <p:spPr bwMode="auto">
                      <a:xfrm>
                        <a:off x="626413" y="1553405"/>
                        <a:ext cx="4499173" cy="49549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930588" y="2272553"/>
            <a:ext cx="5988424" cy="4235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292100" indent="-2921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Char char="l"/>
            </a:pPr>
            <a:r>
              <a:rPr lang="en-US" sz="2000" b="0" dirty="0">
                <a:solidFill>
                  <a:schemeClr val="bg1"/>
                </a:solidFill>
              </a:rPr>
              <a:t>P(</a:t>
            </a:r>
            <a:r>
              <a:rPr lang="en-US" sz="2000" b="0" dirty="0" err="1">
                <a:solidFill>
                  <a:schemeClr val="bg1"/>
                </a:solidFill>
              </a:rPr>
              <a:t>X|Class</a:t>
            </a:r>
            <a:r>
              <a:rPr lang="en-US" sz="2000" b="0" dirty="0">
                <a:solidFill>
                  <a:schemeClr val="bg1"/>
                </a:solidFill>
              </a:rPr>
              <a:t>=No) = P(Refund=</a:t>
            </a:r>
            <a:r>
              <a:rPr lang="en-US" sz="2000" b="0" dirty="0" err="1">
                <a:solidFill>
                  <a:schemeClr val="bg1"/>
                </a:solidFill>
              </a:rPr>
              <a:t>No|Class</a:t>
            </a:r>
            <a:r>
              <a:rPr lang="en-US" sz="2000" b="0" dirty="0">
                <a:solidFill>
                  <a:schemeClr val="bg1"/>
                </a:solidFill>
              </a:rPr>
              <a:t>=No</a:t>
            </a:r>
            <a:r>
              <a:rPr lang="en-US" sz="2000" b="0" dirty="0" smtClean="0">
                <a:solidFill>
                  <a:schemeClr val="bg1"/>
                </a:solidFill>
              </a:rPr>
              <a:t>)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 </a:t>
            </a:r>
            <a:r>
              <a:rPr lang="en-US" sz="2000" b="0" dirty="0">
                <a:solidFill>
                  <a:schemeClr val="bg1"/>
                </a:solidFill>
              </a:rPr>
              <a:t/>
            </a:r>
            <a:br>
              <a:rPr lang="en-US" sz="2000" b="0" dirty="0">
                <a:solidFill>
                  <a:schemeClr val="bg1"/>
                </a:solidFill>
              </a:rPr>
            </a:br>
            <a:r>
              <a:rPr lang="en-US" sz="2000" b="0" dirty="0">
                <a:solidFill>
                  <a:schemeClr val="bg1"/>
                </a:solidFill>
              </a:rPr>
              <a:t>		 </a:t>
            </a:r>
            <a:r>
              <a:rPr lang="en-US" sz="2000" b="0" dirty="0" smtClean="0">
                <a:solidFill>
                  <a:schemeClr val="bg1"/>
                </a:solidFill>
              </a:rPr>
              <a:t>    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P(Married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| </a:t>
            </a:r>
            <a:r>
              <a:rPr lang="en-US" sz="2000" b="0" dirty="0">
                <a:solidFill>
                  <a:schemeClr val="bg1"/>
                </a:solidFill>
              </a:rPr>
              <a:t>Class=No</a:t>
            </a:r>
            <a:r>
              <a:rPr lang="en-US" sz="2000" b="0" dirty="0" smtClean="0">
                <a:solidFill>
                  <a:schemeClr val="bg1"/>
                </a:solidFill>
              </a:rPr>
              <a:t>)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 </a:t>
            </a:r>
            <a:r>
              <a:rPr lang="en-US" sz="2000" b="0" dirty="0">
                <a:solidFill>
                  <a:schemeClr val="bg1"/>
                </a:solidFill>
              </a:rPr>
              <a:t/>
            </a:r>
            <a:br>
              <a:rPr lang="en-US" sz="2000" b="0" dirty="0">
                <a:solidFill>
                  <a:schemeClr val="bg1"/>
                </a:solidFill>
              </a:rPr>
            </a:br>
            <a:r>
              <a:rPr lang="en-US" sz="2000" b="0" dirty="0">
                <a:solidFill>
                  <a:schemeClr val="bg1"/>
                </a:solidFill>
              </a:rPr>
              <a:t>		 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   </a:t>
            </a:r>
            <a:r>
              <a:rPr lang="en-US" sz="2000" b="0" dirty="0" smtClean="0">
                <a:solidFill>
                  <a:schemeClr val="bg1"/>
                </a:solidFill>
              </a:rPr>
              <a:t> </a:t>
            </a:r>
            <a:r>
              <a:rPr lang="en-US" sz="2000" b="0" dirty="0">
                <a:solidFill>
                  <a:schemeClr val="bg1"/>
                </a:solidFill>
              </a:rPr>
              <a:t>P(Income=120K| Class=No)</a:t>
            </a:r>
            <a:br>
              <a:rPr lang="en-US" sz="2000" b="0" dirty="0">
                <a:solidFill>
                  <a:schemeClr val="bg1"/>
                </a:solidFill>
              </a:rPr>
            </a:br>
            <a:r>
              <a:rPr lang="en-US" sz="2000" b="0" dirty="0">
                <a:solidFill>
                  <a:schemeClr val="bg1"/>
                </a:solidFill>
              </a:rPr>
              <a:t>	              </a:t>
            </a:r>
            <a:r>
              <a:rPr lang="en-US" sz="2000" b="0" dirty="0" smtClean="0">
                <a:solidFill>
                  <a:schemeClr val="bg1"/>
                </a:solidFill>
              </a:rPr>
              <a:t>  = </a:t>
            </a:r>
            <a:r>
              <a:rPr lang="en-US" sz="2000" b="0" dirty="0">
                <a:solidFill>
                  <a:schemeClr val="bg1"/>
                </a:solidFill>
              </a:rPr>
              <a:t>4/7 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 4/7  0.0072 = 0.0024</a:t>
            </a:r>
          </a:p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None/>
            </a:pPr>
            <a:endParaRPr lang="en-US" sz="2000" b="0" dirty="0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Char char="l"/>
            </a:pPr>
            <a:r>
              <a:rPr lang="en-US" sz="2000" b="0" dirty="0">
                <a:solidFill>
                  <a:schemeClr val="bg1"/>
                </a:solidFill>
              </a:rPr>
              <a:t>P(</a:t>
            </a:r>
            <a:r>
              <a:rPr lang="en-US" sz="2000" b="0" dirty="0" err="1">
                <a:solidFill>
                  <a:schemeClr val="bg1"/>
                </a:solidFill>
              </a:rPr>
              <a:t>X|Class</a:t>
            </a:r>
            <a:r>
              <a:rPr lang="en-US" sz="2000" b="0" dirty="0">
                <a:solidFill>
                  <a:schemeClr val="bg1"/>
                </a:solidFill>
              </a:rPr>
              <a:t>=Yes) = P(Refund=No| Class=Yes</a:t>
            </a:r>
            <a:r>
              <a:rPr lang="en-US" sz="2000" b="0" dirty="0" smtClean="0">
                <a:solidFill>
                  <a:schemeClr val="bg1"/>
                </a:solidFill>
              </a:rPr>
              <a:t>)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 </a:t>
            </a:r>
            <a:r>
              <a:rPr lang="en-US" sz="2000" b="0" dirty="0">
                <a:solidFill>
                  <a:schemeClr val="bg1"/>
                </a:solidFill>
              </a:rPr>
              <a:t/>
            </a:r>
            <a:br>
              <a:rPr lang="en-US" sz="2000" b="0" dirty="0">
                <a:solidFill>
                  <a:schemeClr val="bg1"/>
                </a:solidFill>
              </a:rPr>
            </a:br>
            <a:r>
              <a:rPr lang="en-US" sz="2000" b="0" dirty="0">
                <a:solidFill>
                  <a:schemeClr val="bg1"/>
                </a:solidFill>
              </a:rPr>
              <a:t>   	                  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  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P(Married| </a:t>
            </a:r>
            <a:r>
              <a:rPr lang="en-US" sz="2000" b="0" dirty="0">
                <a:solidFill>
                  <a:schemeClr val="bg1"/>
                </a:solidFill>
              </a:rPr>
              <a:t>Class=Yes</a:t>
            </a:r>
            <a:r>
              <a:rPr lang="en-US" sz="2000" b="0" dirty="0" smtClean="0">
                <a:solidFill>
                  <a:schemeClr val="bg1"/>
                </a:solidFill>
              </a:rPr>
              <a:t>)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 </a:t>
            </a:r>
            <a:r>
              <a:rPr lang="en-US" sz="2000" b="0" dirty="0">
                <a:solidFill>
                  <a:schemeClr val="bg1"/>
                </a:solidFill>
              </a:rPr>
              <a:t/>
            </a:r>
            <a:br>
              <a:rPr lang="en-US" sz="2000" b="0" dirty="0">
                <a:solidFill>
                  <a:schemeClr val="bg1"/>
                </a:solidFill>
              </a:rPr>
            </a:br>
            <a:r>
              <a:rPr lang="en-US" sz="2000" b="0" dirty="0">
                <a:solidFill>
                  <a:schemeClr val="bg1"/>
                </a:solidFill>
              </a:rPr>
              <a:t>   	                  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0" dirty="0" smtClean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0" dirty="0" smtClean="0">
                <a:solidFill>
                  <a:schemeClr val="bg1"/>
                </a:solidFill>
              </a:rPr>
              <a:t> </a:t>
            </a:r>
            <a:r>
              <a:rPr lang="en-US" sz="2000" b="0" dirty="0">
                <a:solidFill>
                  <a:schemeClr val="bg1"/>
                </a:solidFill>
              </a:rPr>
              <a:t>P(Income=120K| Class=Yes)</a:t>
            </a:r>
            <a:br>
              <a:rPr lang="en-US" sz="2000" b="0" dirty="0">
                <a:solidFill>
                  <a:schemeClr val="bg1"/>
                </a:solidFill>
              </a:rPr>
            </a:br>
            <a:r>
              <a:rPr lang="en-US" sz="2000" b="0" dirty="0">
                <a:solidFill>
                  <a:schemeClr val="bg1"/>
                </a:solidFill>
              </a:rPr>
              <a:t>	               = 1 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 0  1.2  10</a:t>
            </a:r>
            <a:r>
              <a:rPr lang="en-US" sz="2000" b="0" baseline="30000" dirty="0">
                <a:solidFill>
                  <a:schemeClr val="bg1"/>
                </a:solidFill>
                <a:sym typeface="Symbol" panose="05050102010706020507" pitchFamily="18" charset="2"/>
              </a:rPr>
              <a:t>-9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 = 0</a:t>
            </a:r>
          </a:p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None/>
            </a:pPr>
            <a:r>
              <a:rPr lang="en-US" sz="2000" dirty="0" err="1" smtClean="0">
                <a:solidFill>
                  <a:schemeClr val="bg1"/>
                </a:solidFill>
                <a:sym typeface="Symbol" panose="05050102010706020507" pitchFamily="18" charset="2"/>
              </a:rPr>
              <a:t>Pilih</a:t>
            </a:r>
            <a:r>
              <a:rPr lang="en-US" sz="2000" dirty="0" smtClean="0">
                <a:solidFill>
                  <a:schemeClr val="bg1"/>
                </a:solidFill>
                <a:sym typeface="Symbol" panose="05050102010706020507" pitchFamily="18" charset="2"/>
              </a:rPr>
              <a:t> yang maximal :</a:t>
            </a:r>
            <a:endParaRPr lang="en-US" sz="2000" dirty="0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None/>
            </a:pPr>
            <a:r>
              <a:rPr lang="en-US" sz="2000" b="0" dirty="0" smtClean="0">
                <a:solidFill>
                  <a:schemeClr val="bg1"/>
                </a:solidFill>
              </a:rPr>
              <a:t>   Since </a:t>
            </a:r>
            <a:r>
              <a:rPr lang="en-US" sz="2000" b="0" dirty="0">
                <a:solidFill>
                  <a:schemeClr val="bg1"/>
                </a:solidFill>
              </a:rPr>
              <a:t>P(</a:t>
            </a:r>
            <a:r>
              <a:rPr lang="en-US" sz="2000" b="0" dirty="0" err="1">
                <a:solidFill>
                  <a:schemeClr val="bg1"/>
                </a:solidFill>
              </a:rPr>
              <a:t>X|No</a:t>
            </a:r>
            <a:r>
              <a:rPr lang="en-US" sz="2000" b="0" dirty="0">
                <a:solidFill>
                  <a:schemeClr val="bg1"/>
                </a:solidFill>
              </a:rPr>
              <a:t>)P(No) &gt; P(</a:t>
            </a:r>
            <a:r>
              <a:rPr lang="en-US" sz="2000" b="0" dirty="0" err="1">
                <a:solidFill>
                  <a:schemeClr val="bg1"/>
                </a:solidFill>
              </a:rPr>
              <a:t>X|Yes</a:t>
            </a:r>
            <a:r>
              <a:rPr lang="en-US" sz="2000" b="0" dirty="0">
                <a:solidFill>
                  <a:schemeClr val="bg1"/>
                </a:solidFill>
              </a:rPr>
              <a:t>)P(Yes)</a:t>
            </a:r>
          </a:p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None/>
            </a:pPr>
            <a:r>
              <a:rPr lang="en-US" sz="2000" b="0" dirty="0" smtClean="0">
                <a:solidFill>
                  <a:schemeClr val="bg1"/>
                </a:solidFill>
              </a:rPr>
              <a:t>   Therefore </a:t>
            </a:r>
            <a:r>
              <a:rPr lang="en-US" sz="2000" b="0" dirty="0">
                <a:solidFill>
                  <a:schemeClr val="bg1"/>
                </a:solidFill>
              </a:rPr>
              <a:t>P(</a:t>
            </a:r>
            <a:r>
              <a:rPr lang="en-US" sz="2000" b="0" dirty="0" err="1">
                <a:solidFill>
                  <a:schemeClr val="bg1"/>
                </a:solidFill>
              </a:rPr>
              <a:t>No|X</a:t>
            </a:r>
            <a:r>
              <a:rPr lang="en-US" sz="2000" b="0" dirty="0">
                <a:solidFill>
                  <a:schemeClr val="bg1"/>
                </a:solidFill>
              </a:rPr>
              <a:t>) &gt; P(</a:t>
            </a:r>
            <a:r>
              <a:rPr lang="en-US" sz="2000" b="0" dirty="0" err="1">
                <a:solidFill>
                  <a:schemeClr val="bg1"/>
                </a:solidFill>
              </a:rPr>
              <a:t>Yes|X</a:t>
            </a:r>
            <a:r>
              <a:rPr lang="en-US" sz="2000" b="0" dirty="0">
                <a:solidFill>
                  <a:schemeClr val="bg1"/>
                </a:solidFill>
              </a:rPr>
              <a:t>)</a:t>
            </a:r>
            <a:br>
              <a:rPr lang="en-US" sz="2000" b="0" dirty="0">
                <a:solidFill>
                  <a:schemeClr val="bg1"/>
                </a:solidFill>
              </a:rPr>
            </a:br>
            <a:r>
              <a:rPr lang="en-US" sz="2000" b="0" dirty="0" smtClean="0">
                <a:solidFill>
                  <a:schemeClr val="bg1"/>
                </a:solidFill>
              </a:rPr>
              <a:t>         </a:t>
            </a:r>
            <a:r>
              <a:rPr lang="en-US" sz="2000" b="0" dirty="0">
                <a:solidFill>
                  <a:schemeClr val="bg1"/>
                </a:solidFill>
                <a:sym typeface="Symbol" panose="05050102010706020507" pitchFamily="18" charset="2"/>
              </a:rPr>
              <a:t>=&gt; Class = </a:t>
            </a:r>
            <a:r>
              <a:rPr lang="en-US" sz="2000" dirty="0">
                <a:solidFill>
                  <a:schemeClr val="bg1"/>
                </a:solidFill>
                <a:sym typeface="Symbol" panose="05050102010706020507" pitchFamily="18" charset="2"/>
              </a:rPr>
              <a:t>No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379039"/>
              </p:ext>
            </p:extLst>
          </p:nvPr>
        </p:nvGraphicFramePr>
        <p:xfrm>
          <a:off x="4930588" y="1676844"/>
          <a:ext cx="64770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5" imgW="5448300" imgH="342900" progId="Equation.3">
                  <p:embed/>
                </p:oleObj>
              </mc:Choice>
              <mc:Fallback>
                <p:oleObj name="Equation" r:id="rId5" imgW="5448300" imgH="3429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88" y="1676844"/>
                        <a:ext cx="6477000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573396" y="517353"/>
            <a:ext cx="308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Hitung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probabilitas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P(</a:t>
            </a:r>
            <a:r>
              <a:rPr lang="en-US" dirty="0" err="1" smtClean="0">
                <a:solidFill>
                  <a:schemeClr val="bg1"/>
                </a:solidFill>
              </a:rPr>
              <a:t>X|C</a:t>
            </a:r>
            <a:r>
              <a:rPr lang="en-US" baseline="-25000" dirty="0" err="1" smtClean="0">
                <a:solidFill>
                  <a:schemeClr val="bg1"/>
                </a:solidFill>
              </a:rPr>
              <a:t>j</a:t>
            </a:r>
            <a:r>
              <a:rPr lang="en-US" dirty="0" smtClean="0">
                <a:solidFill>
                  <a:schemeClr val="bg1"/>
                </a:solidFill>
              </a:rPr>
              <a:t>) = P(</a:t>
            </a:r>
            <a:r>
              <a:rPr lang="en-US" dirty="0" err="1" smtClean="0">
                <a:solidFill>
                  <a:schemeClr val="bg1"/>
                </a:solidFill>
              </a:rPr>
              <a:t>C</a:t>
            </a:r>
            <a:r>
              <a:rPr lang="en-US" baseline="-25000" dirty="0" err="1" smtClean="0">
                <a:solidFill>
                  <a:schemeClr val="bg1"/>
                </a:solidFill>
              </a:rPr>
              <a:t>j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smtClean="0">
                <a:solidFill>
                  <a:schemeClr val="bg1"/>
                </a:solidFill>
                <a:sym typeface="Symbol" panose="05050102010706020507" pitchFamily="18" charset="2"/>
              </a:rPr>
              <a:t></a:t>
            </a:r>
            <a:r>
              <a:rPr lang="en-US" dirty="0" smtClean="0">
                <a:solidFill>
                  <a:schemeClr val="bg1"/>
                </a:solidFill>
              </a:rPr>
              <a:t> P(A</a:t>
            </a:r>
            <a:r>
              <a:rPr lang="en-US" baseline="-25000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| </a:t>
            </a:r>
            <a:r>
              <a:rPr lang="en-US" dirty="0" err="1" smtClean="0">
                <a:solidFill>
                  <a:schemeClr val="bg1"/>
                </a:solidFill>
              </a:rPr>
              <a:t>C</a:t>
            </a:r>
            <a:r>
              <a:rPr lang="en-US" baseline="-25000" dirty="0" err="1" smtClean="0">
                <a:solidFill>
                  <a:schemeClr val="bg1"/>
                </a:solidFill>
              </a:rPr>
              <a:t>j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53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 :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binatang</a:t>
            </a:r>
            <a:r>
              <a:rPr lang="en-US" dirty="0" smtClean="0"/>
              <a:t> </a:t>
            </a:r>
            <a:endParaRPr lang="id-ID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730112"/>
              </p:ext>
            </p:extLst>
          </p:nvPr>
        </p:nvGraphicFramePr>
        <p:xfrm>
          <a:off x="542365" y="1712259"/>
          <a:ext cx="51816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Worksheet" r:id="rId3" imgW="6048000" imgH="4235760" progId="Excel.Sheet.8">
                  <p:embed/>
                </p:oleObj>
              </mc:Choice>
              <mc:Fallback>
                <p:oleObj name="Worksheet" r:id="rId3" imgW="6048000" imgH="4235760" progId="Excel.Sheet.8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65" y="1712259"/>
                        <a:ext cx="5181600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25066"/>
              </p:ext>
            </p:extLst>
          </p:nvPr>
        </p:nvGraphicFramePr>
        <p:xfrm>
          <a:off x="542365" y="5732930"/>
          <a:ext cx="51530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Worksheet" r:id="rId5" imgW="4869000" imgH="388080" progId="Excel.Sheet.8">
                  <p:embed/>
                </p:oleObj>
              </mc:Choice>
              <mc:Fallback>
                <p:oleObj name="Worksheet" r:id="rId5" imgW="4869000" imgH="388080" progId="Excel.Sheet.8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65" y="5732930"/>
                        <a:ext cx="51530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6227576" y="1654841"/>
            <a:ext cx="2743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A: attributes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M: mammals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N: non-mammals</a:t>
            </a: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388319"/>
              </p:ext>
            </p:extLst>
          </p:nvPr>
        </p:nvGraphicFramePr>
        <p:xfrm>
          <a:off x="6227576" y="2795016"/>
          <a:ext cx="3656012" cy="258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7" imgW="4457700" imgH="3149600" progId="Equation.3">
                  <p:embed/>
                </p:oleObj>
              </mc:Choice>
              <mc:Fallback>
                <p:oleObj name="Equation" r:id="rId7" imgW="4457700" imgH="31496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576" y="2795016"/>
                        <a:ext cx="3656012" cy="2584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409765" y="5636534"/>
            <a:ext cx="274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P(A|M)P(M) &gt; P(A|N)P(N)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=&gt; Mammals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87589" y="445168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Tugas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atau</a:t>
            </a:r>
            <a:r>
              <a:rPr lang="en-US" b="1" dirty="0" smtClean="0">
                <a:solidFill>
                  <a:schemeClr val="bg1"/>
                </a:solidFill>
              </a:rPr>
              <a:t> PR !!!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bg1"/>
                </a:solidFill>
              </a:rPr>
              <a:t>Dikumpulkan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minggu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depan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bg1"/>
                </a:solidFill>
              </a:rPr>
              <a:t>Perorangan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89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330" y="1016000"/>
            <a:ext cx="9720073" cy="4930502"/>
          </a:xfrm>
          <a:solidFill>
            <a:schemeClr val="accent4">
              <a:alpha val="50000"/>
            </a:schemeClr>
          </a:solidFill>
        </p:spPr>
        <p:txBody>
          <a:bodyPr>
            <a:normAutofit/>
          </a:bodyPr>
          <a:lstStyle/>
          <a:p>
            <a:r>
              <a:rPr lang="id-ID" sz="3600" dirty="0" smtClean="0"/>
              <a:t>Coming Up: </a:t>
            </a:r>
          </a:p>
          <a:p>
            <a:endParaRPr lang="id-ID" sz="3600" dirty="0"/>
          </a:p>
          <a:p>
            <a:pPr marL="0" indent="0">
              <a:buNone/>
            </a:pPr>
            <a:endParaRPr lang="id-ID" sz="3600" dirty="0" smtClean="0"/>
          </a:p>
          <a:p>
            <a:pPr marL="0" indent="0" algn="ctr">
              <a:buNone/>
            </a:pPr>
            <a:r>
              <a:rPr lang="en-US" sz="6000" dirty="0" smtClean="0"/>
              <a:t>SUPPORT VECTOR MACHINES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305696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REferences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b="1" dirty="0" smtClean="0"/>
              <a:t>1. </a:t>
            </a:r>
            <a:r>
              <a:rPr lang="en-US" b="1" dirty="0" smtClean="0"/>
              <a:t>Pang </a:t>
            </a:r>
            <a:r>
              <a:rPr lang="en-US" b="1" dirty="0" err="1" smtClean="0"/>
              <a:t>Ning</a:t>
            </a:r>
            <a:r>
              <a:rPr lang="en-US" b="1" dirty="0" smtClean="0"/>
              <a:t> Tan, </a:t>
            </a:r>
            <a:r>
              <a:rPr lang="id-ID" dirty="0"/>
              <a:t>M. Steinbach, V. </a:t>
            </a:r>
            <a:r>
              <a:rPr lang="id-ID" dirty="0" smtClean="0"/>
              <a:t>Kumar</a:t>
            </a:r>
            <a:r>
              <a:rPr lang="en-US" dirty="0" smtClean="0"/>
              <a:t>, 2006, </a:t>
            </a:r>
            <a:r>
              <a:rPr lang="en-US" b="1" dirty="0" smtClean="0"/>
              <a:t>Introduction to Data Mining, </a:t>
            </a:r>
            <a:r>
              <a:rPr lang="id-ID" dirty="0"/>
              <a:t>Pearson International Edition</a:t>
            </a:r>
            <a:endParaRPr lang="en-US" b="1" dirty="0" smtClean="0"/>
          </a:p>
          <a:p>
            <a:pPr lvl="0"/>
            <a:r>
              <a:rPr lang="en-US" b="1" dirty="0" smtClean="0"/>
              <a:t>2. </a:t>
            </a:r>
            <a:r>
              <a:rPr lang="id-ID" b="1" dirty="0" smtClean="0"/>
              <a:t>Stuart </a:t>
            </a:r>
            <a:r>
              <a:rPr lang="id-ID" b="1" dirty="0"/>
              <a:t>Russell,Peter Norvig. 2009. Artificial Intelligence: A Modern Approach (3rd Edition</a:t>
            </a:r>
            <a:r>
              <a:rPr lang="id-ID" b="1" dirty="0" smtClean="0"/>
              <a:t>)</a:t>
            </a:r>
            <a:endParaRPr lang="id-ID" b="1" dirty="0"/>
          </a:p>
          <a:p>
            <a:r>
              <a:rPr lang="en-US" b="1" dirty="0"/>
              <a:t>3</a:t>
            </a:r>
            <a:r>
              <a:rPr lang="id-ID" b="1" dirty="0" smtClean="0"/>
              <a:t>. Dan Klein, Pieter Abbeel. 2013. </a:t>
            </a:r>
            <a:r>
              <a:rPr lang="id-ID" b="1" dirty="0"/>
              <a:t>Courseware edX Artificial Intelligence University of California at </a:t>
            </a:r>
            <a:r>
              <a:rPr lang="id-ID" b="1" dirty="0" smtClean="0"/>
              <a:t>Berkeley</a:t>
            </a:r>
          </a:p>
          <a:p>
            <a:r>
              <a:rPr lang="en-US" b="1" dirty="0"/>
              <a:t>4</a:t>
            </a:r>
            <a:r>
              <a:rPr lang="id-ID" b="1" dirty="0" smtClean="0"/>
              <a:t>. </a:t>
            </a:r>
            <a:r>
              <a:rPr lang="id-ID" sz="2400" b="1" dirty="0"/>
              <a:t>D. Poole &amp; A. Mackworth. </a:t>
            </a:r>
            <a:r>
              <a:rPr lang="id-ID" sz="2400" b="1" dirty="0" smtClean="0"/>
              <a:t>2010. Artificial </a:t>
            </a:r>
            <a:r>
              <a:rPr lang="id-ID" sz="2400" b="1" dirty="0"/>
              <a:t>Intelligence: Foundations of Computational </a:t>
            </a:r>
            <a:r>
              <a:rPr lang="id-ID" sz="2400" b="1" dirty="0" smtClean="0"/>
              <a:t>Agents. </a:t>
            </a:r>
            <a:r>
              <a:rPr lang="id-ID" sz="2400" b="1" dirty="0"/>
              <a:t>Cambridge University </a:t>
            </a:r>
            <a:r>
              <a:rPr lang="id-ID" sz="2400" b="1" dirty="0" smtClean="0"/>
              <a:t>Press</a:t>
            </a:r>
            <a:endParaRPr lang="id-ID" sz="2400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2512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Teorema</a:t>
            </a:r>
            <a:r>
              <a:rPr lang="en-US" dirty="0" smtClean="0">
                <a:solidFill>
                  <a:schemeClr val="tx1"/>
                </a:solidFill>
              </a:rPr>
              <a:t> Bayes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06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 </a:t>
            </a:r>
            <a:r>
              <a:rPr lang="en-US" dirty="0" err="1" smtClean="0"/>
              <a:t>Dasar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159687" cy="402336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57200" indent="-457200"/>
            <a:r>
              <a:rPr lang="en-US" b="1" dirty="0"/>
              <a:t>Ide</a:t>
            </a:r>
            <a:r>
              <a:rPr lang="en-US" dirty="0"/>
              <a:t> </a:t>
            </a:r>
            <a:r>
              <a:rPr lang="en-US" b="1" dirty="0" err="1"/>
              <a:t>dasar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smtClean="0"/>
              <a:t>Bayes :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 err="1"/>
              <a:t>hipotesis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(H)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diperkirakan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b="1" dirty="0"/>
              <a:t>evidence</a:t>
            </a:r>
            <a:r>
              <a:rPr lang="en-US" dirty="0"/>
              <a:t> (E) yang </a:t>
            </a:r>
            <a:r>
              <a:rPr lang="en-US" dirty="0" err="1"/>
              <a:t>diamati</a:t>
            </a:r>
            <a:r>
              <a:rPr lang="en-US" dirty="0"/>
              <a:t>. </a:t>
            </a:r>
          </a:p>
          <a:p>
            <a:pPr marL="457200" indent="-457200"/>
            <a:r>
              <a:rPr lang="en-US" dirty="0" smtClean="0"/>
              <a:t>Hal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Bayes:</a:t>
            </a:r>
          </a:p>
          <a:p>
            <a:pPr marL="806450" lvl="1" indent="-365125"/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probabilitas</a:t>
            </a:r>
            <a:r>
              <a:rPr lang="en-US" sz="2800" dirty="0"/>
              <a:t> </a:t>
            </a:r>
            <a:r>
              <a:rPr lang="en-US" sz="2800" b="1" i="1" dirty="0" err="1"/>
              <a:t>awal</a:t>
            </a:r>
            <a:r>
              <a:rPr lang="en-US" sz="2800" b="1" i="1" dirty="0"/>
              <a:t>/priori</a:t>
            </a:r>
            <a:r>
              <a:rPr lang="en-US" sz="2800" dirty="0"/>
              <a:t> H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P(H),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probabilitas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b="1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bukti</a:t>
            </a:r>
            <a:r>
              <a:rPr lang="en-US" sz="2800" dirty="0"/>
              <a:t> </a:t>
            </a:r>
            <a:r>
              <a:rPr lang="en-US" sz="2800" dirty="0" err="1"/>
              <a:t>diamati</a:t>
            </a:r>
            <a:r>
              <a:rPr lang="en-US" sz="2800" dirty="0"/>
              <a:t>.</a:t>
            </a:r>
          </a:p>
          <a:p>
            <a:pPr marL="806450" lvl="1" indent="-365125"/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probabilitas</a:t>
            </a:r>
            <a:r>
              <a:rPr lang="en-US" sz="2800" dirty="0"/>
              <a:t> </a:t>
            </a:r>
            <a:r>
              <a:rPr lang="en-US" sz="2800" b="1" i="1" dirty="0"/>
              <a:t>posterior</a:t>
            </a:r>
            <a:r>
              <a:rPr lang="en-US" sz="2800" dirty="0"/>
              <a:t> H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P(H|E)</a:t>
            </a:r>
            <a:r>
              <a:rPr lang="en-US" sz="2800" dirty="0"/>
              <a:t>,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probabilitas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r>
              <a:rPr lang="en-US" sz="2800" dirty="0"/>
              <a:t> </a:t>
            </a:r>
            <a:r>
              <a:rPr lang="en-US" sz="2800" b="1" dirty="0" err="1"/>
              <a:t>setelah</a:t>
            </a:r>
            <a:r>
              <a:rPr lang="en-US" sz="2800" dirty="0"/>
              <a:t> </a:t>
            </a:r>
            <a:r>
              <a:rPr lang="en-US" sz="2800" dirty="0" err="1"/>
              <a:t>bukti-bukti</a:t>
            </a:r>
            <a:r>
              <a:rPr lang="en-US" sz="2800" dirty="0"/>
              <a:t> yang </a:t>
            </a:r>
            <a:r>
              <a:rPr lang="en-US" sz="2800" dirty="0" err="1"/>
              <a:t>diamati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 smtClean="0"/>
              <a:t>.</a:t>
            </a:r>
            <a:endParaRPr lang="en-US" dirty="0"/>
          </a:p>
          <a:p>
            <a:endParaRPr lang="id-ID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654842" y="5960130"/>
            <a:ext cx="630454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P(</a:t>
            </a:r>
            <a:r>
              <a:rPr lang="en-US" b="1" dirty="0" err="1" smtClean="0">
                <a:solidFill>
                  <a:schemeClr val="bg1"/>
                </a:solidFill>
              </a:rPr>
              <a:t>Hujan|Mendung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nilai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probabilitas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hipotesis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hujan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terjadi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jika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bukti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mendung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sudah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diamati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858000" y="5329989"/>
            <a:ext cx="842211" cy="625643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38211" y="624733"/>
            <a:ext cx="49850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P(</a:t>
            </a:r>
            <a:r>
              <a:rPr lang="en-US" b="1" dirty="0" err="1" smtClean="0">
                <a:solidFill>
                  <a:schemeClr val="bg1"/>
                </a:solidFill>
              </a:rPr>
              <a:t>Hujan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sz="1600" dirty="0" err="1" smtClean="0">
                <a:solidFill>
                  <a:schemeClr val="bg1"/>
                </a:solidFill>
              </a:rPr>
              <a:t>probabilitas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awal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hujan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tanpa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memandang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bukti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apapun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7387390" y="1576137"/>
            <a:ext cx="348915" cy="2370221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49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Teorema</a:t>
            </a:r>
            <a:r>
              <a:rPr lang="en-US" dirty="0" smtClean="0"/>
              <a:t> Bayes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3348318"/>
            <a:ext cx="10159687" cy="3294529"/>
          </a:xfrm>
          <a:solidFill>
            <a:schemeClr val="tx2"/>
          </a:solidFill>
        </p:spPr>
        <p:txBody>
          <a:bodyPr>
            <a:normAutofit fontScale="92500" lnSpcReduction="10000"/>
          </a:bodyPr>
          <a:lstStyle/>
          <a:p>
            <a:pPr marL="457200" indent="-457200"/>
            <a:r>
              <a:rPr lang="en-US" dirty="0"/>
              <a:t>P(H|E</a:t>
            </a:r>
            <a:r>
              <a:rPr lang="en-US" dirty="0" smtClean="0"/>
              <a:t>)	: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/>
              <a:t>posterior </a:t>
            </a:r>
            <a:r>
              <a:rPr lang="en-US" dirty="0" err="1"/>
              <a:t>bersyarat</a:t>
            </a:r>
            <a:r>
              <a:rPr lang="en-US" dirty="0"/>
              <a:t> (</a:t>
            </a:r>
            <a:r>
              <a:rPr lang="en-US" i="1" dirty="0"/>
              <a:t>Conditional </a:t>
            </a:r>
            <a:r>
              <a:rPr lang="en-US" i="1" dirty="0" smtClean="0"/>
              <a:t>Probability</a:t>
            </a:r>
            <a:r>
              <a:rPr lang="en-US" dirty="0" smtClean="0"/>
              <a:t>)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hipotesis</a:t>
            </a:r>
            <a:r>
              <a:rPr lang="en-US" dirty="0"/>
              <a:t> H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evidence/</a:t>
            </a:r>
            <a:r>
              <a:rPr lang="en-US" dirty="0" err="1"/>
              <a:t>bukti</a:t>
            </a:r>
            <a:r>
              <a:rPr lang="en-US" dirty="0"/>
              <a:t> E </a:t>
            </a:r>
            <a:r>
              <a:rPr lang="en-US" dirty="0" err="1"/>
              <a:t>terjadi</a:t>
            </a:r>
            <a:endParaRPr lang="en-US" dirty="0"/>
          </a:p>
          <a:p>
            <a:pPr marL="457200" indent="-457200"/>
            <a:r>
              <a:rPr lang="en-US" dirty="0"/>
              <a:t>P(E|H</a:t>
            </a:r>
            <a:r>
              <a:rPr lang="en-US" dirty="0" smtClean="0"/>
              <a:t>)	: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evidence E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H</a:t>
            </a:r>
          </a:p>
          <a:p>
            <a:pPr marL="457200" indent="-457200"/>
            <a:r>
              <a:rPr lang="en-US" dirty="0"/>
              <a:t>P(H</a:t>
            </a:r>
            <a:r>
              <a:rPr lang="en-US" dirty="0" smtClean="0"/>
              <a:t>)	: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b="1" dirty="0" err="1"/>
              <a:t>awal</a:t>
            </a:r>
            <a:r>
              <a:rPr lang="en-US" dirty="0"/>
              <a:t> (priori) </a:t>
            </a:r>
            <a:r>
              <a:rPr lang="en-US" b="1" dirty="0" err="1"/>
              <a:t>hipotesis</a:t>
            </a:r>
            <a:r>
              <a:rPr lang="en-US" dirty="0"/>
              <a:t> H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memandang</a:t>
            </a:r>
            <a:r>
              <a:rPr lang="en-US" dirty="0"/>
              <a:t> evidence </a:t>
            </a:r>
            <a:r>
              <a:rPr lang="en-US" dirty="0" err="1"/>
              <a:t>apapun</a:t>
            </a:r>
            <a:endParaRPr lang="en-US" dirty="0"/>
          </a:p>
          <a:p>
            <a:pPr marL="457200" indent="-457200"/>
            <a:r>
              <a:rPr lang="en-US" dirty="0"/>
              <a:t>P(E</a:t>
            </a:r>
            <a:r>
              <a:rPr lang="en-US" dirty="0" smtClean="0"/>
              <a:t>)	: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b="1" dirty="0" err="1"/>
              <a:t>awal</a:t>
            </a:r>
            <a:r>
              <a:rPr lang="en-US" dirty="0"/>
              <a:t> (priori) </a:t>
            </a:r>
            <a:r>
              <a:rPr lang="en-US" b="1" dirty="0"/>
              <a:t>evidence</a:t>
            </a:r>
            <a:r>
              <a:rPr lang="en-US" dirty="0"/>
              <a:t> E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hipotesi</a:t>
            </a:r>
            <a:r>
              <a:rPr lang="en-US" dirty="0"/>
              <a:t>/evidence yang lain</a:t>
            </a:r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823932"/>
              </p:ext>
            </p:extLst>
          </p:nvPr>
        </p:nvGraphicFramePr>
        <p:xfrm>
          <a:off x="1201950" y="2084831"/>
          <a:ext cx="6466177" cy="1129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1803400" imgH="419100" progId="Equation.3">
                  <p:embed/>
                </p:oleObj>
              </mc:Choice>
              <mc:Fallback>
                <p:oleObj name="Equation" r:id="rId3" imgW="1803400" imgH="4191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950" y="2084831"/>
                        <a:ext cx="6466177" cy="11290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50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r>
              <a:rPr lang="en-US" dirty="0" smtClean="0"/>
              <a:t> Bayes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69142"/>
            <a:ext cx="10159687" cy="4773706"/>
          </a:xfrm>
          <a:solidFill>
            <a:schemeClr val="tx2"/>
          </a:solidFill>
        </p:spPr>
        <p:txBody>
          <a:bodyPr>
            <a:normAutofit lnSpcReduction="10000"/>
          </a:bodyPr>
          <a:lstStyle/>
          <a:p>
            <a:pPr marL="457200" indent="-457200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peramalan</a:t>
            </a:r>
            <a:r>
              <a:rPr lang="en-US" dirty="0"/>
              <a:t> </a:t>
            </a:r>
            <a:r>
              <a:rPr lang="en-US" dirty="0" err="1"/>
              <a:t>cuaca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memperkirakan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hujan</a:t>
            </a:r>
            <a:r>
              <a:rPr lang="en-US" dirty="0"/>
              <a:t>, </a:t>
            </a:r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hujan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mendung</a:t>
            </a:r>
            <a:r>
              <a:rPr lang="en-US" dirty="0"/>
              <a:t>. </a:t>
            </a:r>
          </a:p>
          <a:p>
            <a:pPr marL="457200" indent="-45720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Naïve Bayes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b="1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b="1" dirty="0" err="1"/>
              <a:t>hujan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b="1" dirty="0" err="1"/>
              <a:t>mendung</a:t>
            </a:r>
            <a:r>
              <a:rPr lang="en-US" dirty="0"/>
              <a:t> </a:t>
            </a:r>
            <a:r>
              <a:rPr lang="en-US" b="1" dirty="0" err="1" smtClean="0"/>
              <a:t>sesudah</a:t>
            </a:r>
            <a:r>
              <a:rPr lang="en-US" dirty="0" smtClean="0"/>
              <a:t> </a:t>
            </a:r>
            <a:r>
              <a:rPr lang="en-US" dirty="0" err="1"/>
              <a:t>diamati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pPr marL="739775" lvl="1" indent="-282575"/>
            <a:r>
              <a:rPr lang="en-US" sz="2000" dirty="0">
                <a:solidFill>
                  <a:srgbClr val="0070C0"/>
                </a:solidFill>
              </a:rPr>
              <a:t>P(</a:t>
            </a:r>
            <a:r>
              <a:rPr lang="en-US" sz="2000" dirty="0" err="1">
                <a:solidFill>
                  <a:srgbClr val="0070C0"/>
                </a:solidFill>
              </a:rPr>
              <a:t>Hujan|Mendung</a:t>
            </a:r>
            <a:r>
              <a:rPr lang="en-US" sz="2000" dirty="0">
                <a:solidFill>
                  <a:srgbClr val="0070C0"/>
                </a:solidFill>
              </a:rPr>
              <a:t>) </a:t>
            </a:r>
            <a:r>
              <a:rPr lang="en-US" sz="2000" dirty="0" err="1">
                <a:solidFill>
                  <a:srgbClr val="0070C0"/>
                </a:solidFill>
              </a:rPr>
              <a:t>adalah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nilai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probabilitas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hipotesis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hujan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terjadi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jika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bukti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mendung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sudah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diamati</a:t>
            </a:r>
            <a:endParaRPr lang="en-US" sz="2000" dirty="0">
              <a:solidFill>
                <a:srgbClr val="0070C0"/>
              </a:solidFill>
            </a:endParaRPr>
          </a:p>
          <a:p>
            <a:pPr marL="739775" lvl="1" indent="-282575"/>
            <a:r>
              <a:rPr lang="en-US" sz="2000" dirty="0">
                <a:solidFill>
                  <a:srgbClr val="0070C0"/>
                </a:solidFill>
              </a:rPr>
              <a:t>P(</a:t>
            </a:r>
            <a:r>
              <a:rPr lang="en-US" sz="2000" dirty="0" err="1">
                <a:solidFill>
                  <a:srgbClr val="0070C0"/>
                </a:solidFill>
              </a:rPr>
              <a:t>Mendung|Hujan</a:t>
            </a:r>
            <a:r>
              <a:rPr lang="en-US" sz="2000" dirty="0">
                <a:solidFill>
                  <a:srgbClr val="0070C0"/>
                </a:solidFill>
              </a:rPr>
              <a:t>) </a:t>
            </a:r>
            <a:r>
              <a:rPr lang="en-US" sz="2000" dirty="0" err="1">
                <a:solidFill>
                  <a:srgbClr val="0070C0"/>
                </a:solidFill>
              </a:rPr>
              <a:t>adalah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probabilitas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bahwa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mendung</a:t>
            </a:r>
            <a:r>
              <a:rPr lang="en-US" sz="2000" dirty="0">
                <a:solidFill>
                  <a:srgbClr val="0070C0"/>
                </a:solidFill>
              </a:rPr>
              <a:t> yang </a:t>
            </a:r>
            <a:r>
              <a:rPr lang="en-US" sz="2000" dirty="0" err="1">
                <a:solidFill>
                  <a:srgbClr val="0070C0"/>
                </a:solidFill>
              </a:rPr>
              <a:t>diamati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akan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mempengaruhi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terjadinya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hujan</a:t>
            </a:r>
            <a:endParaRPr lang="en-US" sz="2000" dirty="0">
              <a:solidFill>
                <a:srgbClr val="0070C0"/>
              </a:solidFill>
            </a:endParaRPr>
          </a:p>
          <a:p>
            <a:pPr marL="739775" lvl="1" indent="-282575"/>
            <a:r>
              <a:rPr lang="en-US" sz="2000" dirty="0">
                <a:solidFill>
                  <a:srgbClr val="0070C0"/>
                </a:solidFill>
              </a:rPr>
              <a:t>P(</a:t>
            </a:r>
            <a:r>
              <a:rPr lang="en-US" sz="2000" dirty="0" err="1">
                <a:solidFill>
                  <a:srgbClr val="0070C0"/>
                </a:solidFill>
              </a:rPr>
              <a:t>Hujan</a:t>
            </a:r>
            <a:r>
              <a:rPr lang="en-US" sz="2000" dirty="0">
                <a:solidFill>
                  <a:srgbClr val="0070C0"/>
                </a:solidFill>
              </a:rPr>
              <a:t>) </a:t>
            </a:r>
            <a:r>
              <a:rPr lang="en-US" sz="2000" dirty="0" err="1">
                <a:solidFill>
                  <a:srgbClr val="0070C0"/>
                </a:solidFill>
              </a:rPr>
              <a:t>adalah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probabilitas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awal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hujan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tanpa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memandang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bukti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apapun</a:t>
            </a:r>
            <a:endParaRPr lang="en-US" sz="2000" dirty="0">
              <a:solidFill>
                <a:srgbClr val="0070C0"/>
              </a:solidFill>
            </a:endParaRPr>
          </a:p>
          <a:p>
            <a:pPr marL="739775" lvl="1" indent="-282575"/>
            <a:r>
              <a:rPr lang="en-US" sz="2000" dirty="0">
                <a:solidFill>
                  <a:srgbClr val="0070C0"/>
                </a:solidFill>
              </a:rPr>
              <a:t>P(</a:t>
            </a:r>
            <a:r>
              <a:rPr lang="en-US" sz="2000" dirty="0" err="1">
                <a:solidFill>
                  <a:srgbClr val="0070C0"/>
                </a:solidFill>
              </a:rPr>
              <a:t>Mendung</a:t>
            </a:r>
            <a:r>
              <a:rPr lang="en-US" sz="2000" dirty="0">
                <a:solidFill>
                  <a:srgbClr val="0070C0"/>
                </a:solidFill>
              </a:rPr>
              <a:t>) </a:t>
            </a:r>
            <a:r>
              <a:rPr lang="en-US" sz="2000" dirty="0" err="1">
                <a:solidFill>
                  <a:srgbClr val="0070C0"/>
                </a:solidFill>
              </a:rPr>
              <a:t>adalah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probabilitas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terjadinya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mendung</a:t>
            </a:r>
            <a:endParaRPr lang="en-US" sz="2000" dirty="0">
              <a:solidFill>
                <a:srgbClr val="0070C0"/>
              </a:solidFill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590951"/>
              </p:ext>
            </p:extLst>
          </p:nvPr>
        </p:nvGraphicFramePr>
        <p:xfrm>
          <a:off x="1490857" y="3922467"/>
          <a:ext cx="8014779" cy="716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3517900" imgH="419100" progId="Equation.3">
                  <p:embed/>
                </p:oleObj>
              </mc:Choice>
              <mc:Fallback>
                <p:oleObj name="Equation" r:id="rId3" imgW="3517900" imgH="4191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857" y="3922467"/>
                        <a:ext cx="8014779" cy="7167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19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Teorema</a:t>
            </a:r>
            <a:r>
              <a:rPr lang="en-US" dirty="0" smtClean="0"/>
              <a:t> Bayes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69142"/>
            <a:ext cx="10159687" cy="4773706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57200" indent="-457200"/>
            <a:r>
              <a:rPr lang="en-US" sz="2400" dirty="0" err="1"/>
              <a:t>Teorema</a:t>
            </a:r>
            <a:r>
              <a:rPr lang="en-US" sz="2400" dirty="0"/>
              <a:t> Bayes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menangani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evidence,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E</a:t>
            </a:r>
            <a:r>
              <a:rPr lang="en-US" sz="2400" baseline="-25000" dirty="0"/>
              <a:t>1</a:t>
            </a:r>
            <a:r>
              <a:rPr lang="en-US" sz="2400" dirty="0"/>
              <a:t>, E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E</a:t>
            </a:r>
            <a:r>
              <a:rPr lang="en-US" sz="2400" baseline="-25000" dirty="0"/>
              <a:t>3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probabilitas</a:t>
            </a:r>
            <a:r>
              <a:rPr lang="en-US" sz="2400" dirty="0"/>
              <a:t> posterior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hipotesis</a:t>
            </a:r>
            <a:r>
              <a:rPr lang="en-US" sz="2400" dirty="0"/>
              <a:t> </a:t>
            </a:r>
            <a:r>
              <a:rPr lang="en-US" sz="2400" dirty="0" err="1"/>
              <a:t>hujan</a:t>
            </a:r>
            <a:r>
              <a:rPr lang="en-US" sz="2400" dirty="0"/>
              <a:t>:</a:t>
            </a:r>
          </a:p>
          <a:p>
            <a:pPr marL="457200" indent="-457200"/>
            <a:endParaRPr lang="en-US" sz="2000" dirty="0"/>
          </a:p>
          <a:p>
            <a:pPr marL="457200" indent="-457200"/>
            <a:endParaRPr lang="en-US" sz="2000" dirty="0"/>
          </a:p>
          <a:p>
            <a:pPr marL="457200" indent="-457200"/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diatas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:</a:t>
            </a:r>
          </a:p>
          <a:p>
            <a:pPr marL="457200" indent="-457200"/>
            <a:endParaRPr lang="en-US" sz="2000" dirty="0" smtClean="0"/>
          </a:p>
          <a:p>
            <a:pPr marL="457200" indent="-457200"/>
            <a:endParaRPr lang="en-US" sz="2000" dirty="0"/>
          </a:p>
          <a:p>
            <a:pPr marL="457200" indent="-457200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diatas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ditambahkan</a:t>
            </a:r>
            <a:r>
              <a:rPr lang="en-US" sz="2400" dirty="0"/>
              <a:t> evidence </a:t>
            </a:r>
            <a:r>
              <a:rPr lang="en-US" sz="2400" dirty="0" err="1"/>
              <a:t>suhu</a:t>
            </a:r>
            <a:r>
              <a:rPr lang="en-US" sz="2400" dirty="0"/>
              <a:t> </a:t>
            </a:r>
            <a:r>
              <a:rPr lang="en-US" sz="2400" dirty="0" err="1"/>
              <a:t>udara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angin</a:t>
            </a:r>
            <a:r>
              <a:rPr lang="en-US" sz="2400" dirty="0" smtClean="0"/>
              <a:t> </a:t>
            </a:r>
            <a:r>
              <a:rPr lang="id-ID" sz="2400" dirty="0" smtClean="0"/>
              <a:t>:</a:t>
            </a:r>
            <a:endParaRPr lang="en-US" sz="2400" dirty="0"/>
          </a:p>
          <a:p>
            <a:pPr marL="457200" indent="-457200"/>
            <a:endParaRPr lang="en-US" sz="2000" dirty="0"/>
          </a:p>
          <a:p>
            <a:pPr marL="457200" indent="-457200"/>
            <a:endParaRPr lang="en-US" sz="2000" dirty="0">
              <a:solidFill>
                <a:srgbClr val="0070C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432736"/>
              </p:ext>
            </p:extLst>
          </p:nvPr>
        </p:nvGraphicFramePr>
        <p:xfrm>
          <a:off x="1896455" y="2594059"/>
          <a:ext cx="6435000" cy="768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3" imgW="2806700" imgH="444500" progId="Equation.3">
                  <p:embed/>
                </p:oleObj>
              </mc:Choice>
              <mc:Fallback>
                <p:oleObj name="Equation" r:id="rId3" imgW="2806700" imgH="4445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455" y="2594059"/>
                        <a:ext cx="6435000" cy="7689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985496"/>
              </p:ext>
            </p:extLst>
          </p:nvPr>
        </p:nvGraphicFramePr>
        <p:xfrm>
          <a:off x="1896456" y="4097140"/>
          <a:ext cx="7610616" cy="703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5" imgW="3835400" imgH="444500" progId="Equation.3">
                  <p:embed/>
                </p:oleObj>
              </mc:Choice>
              <mc:Fallback>
                <p:oleObj name="Equation" r:id="rId5" imgW="3835400" imgH="4445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456" y="4097140"/>
                        <a:ext cx="7610616" cy="703460"/>
                      </a:xfrm>
                      <a:prstGeom prst="rect">
                        <a:avLst/>
                      </a:prstGeom>
                      <a:noFill/>
                      <a:ln w="38100" cmpd="dbl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17603"/>
              </p:ext>
            </p:extLst>
          </p:nvPr>
        </p:nvGraphicFramePr>
        <p:xfrm>
          <a:off x="1420661" y="5558053"/>
          <a:ext cx="9366619" cy="997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7" imgW="4902200" imgH="635000" progId="Equation.3">
                  <p:embed/>
                </p:oleObj>
              </mc:Choice>
              <mc:Fallback>
                <p:oleObj name="Equation" r:id="rId7" imgW="4902200" imgH="6350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661" y="5558053"/>
                        <a:ext cx="9366619" cy="9975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416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PROBABILITAS BERSYARAT</a:t>
            </a:r>
            <a:endParaRPr lang="id-ID" dirty="0"/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1876927" y="2029326"/>
            <a:ext cx="3581400" cy="2514600"/>
            <a:chOff x="4940" y="6467"/>
            <a:chExt cx="3760" cy="2300"/>
          </a:xfrm>
        </p:grpSpPr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5440" y="6727"/>
              <a:ext cx="1800" cy="1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Oval 6"/>
            <p:cNvSpPr>
              <a:spLocks noChangeArrowheads="1"/>
            </p:cNvSpPr>
            <p:nvPr/>
          </p:nvSpPr>
          <p:spPr bwMode="auto">
            <a:xfrm>
              <a:off x="6440" y="7027"/>
              <a:ext cx="1800" cy="148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4940" y="6467"/>
              <a:ext cx="3760" cy="23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680" y="706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 dirty="0">
                  <a:solidFill>
                    <a:schemeClr val="bg1"/>
                  </a:solidFill>
                </a:rPr>
                <a:t>X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580" y="762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>
                  <a:solidFill>
                    <a:schemeClr val="bg1"/>
                  </a:solidFill>
                </a:rPr>
                <a:t>Y</a:t>
              </a:r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6420" y="7367"/>
              <a:ext cx="9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>
                  <a:solidFill>
                    <a:schemeClr val="bg1"/>
                  </a:solidFill>
                </a:rPr>
                <a:t>X</a:t>
              </a:r>
              <a:r>
                <a:rPr lang="en-US" sz="2400">
                  <a:solidFill>
                    <a:schemeClr val="bg1"/>
                  </a:solidFill>
                  <a:sym typeface="Symbol" pitchFamily="18" charset="2"/>
                </a:rPr>
                <a:t></a:t>
              </a:r>
              <a:r>
                <a:rPr lang="en-US" sz="2400">
                  <a:solidFill>
                    <a:schemeClr val="bg1"/>
                  </a:solidFill>
                </a:rPr>
                <a:t>Y</a:t>
              </a:r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8200" y="648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>
                  <a:solidFill>
                    <a:schemeClr val="bg1"/>
                  </a:solidFill>
                </a:rPr>
                <a:t>S</a:t>
              </a:r>
              <a:endParaRPr lang="en-US" sz="360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124073" y="3188368"/>
            <a:ext cx="5702969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</a:rPr>
              <a:t>Probabilitas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terjadinya</a:t>
            </a:r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400" dirty="0" err="1" smtClean="0">
                <a:solidFill>
                  <a:schemeClr val="bg1"/>
                </a:solidFill>
              </a:rPr>
              <a:t>suatu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kejadian</a:t>
            </a:r>
            <a:r>
              <a:rPr lang="en-US" sz="2400" dirty="0" smtClean="0">
                <a:solidFill>
                  <a:schemeClr val="bg1"/>
                </a:solidFill>
              </a:rPr>
              <a:t> X </a:t>
            </a:r>
            <a:r>
              <a:rPr lang="en-US" sz="2400" dirty="0" err="1" smtClean="0">
                <a:solidFill>
                  <a:schemeClr val="bg1"/>
                </a:solidFill>
              </a:rPr>
              <a:t>bila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diketahui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bahwa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kejadian</a:t>
            </a:r>
            <a:r>
              <a:rPr lang="en-US" sz="2400" dirty="0" smtClean="0">
                <a:solidFill>
                  <a:schemeClr val="bg1"/>
                </a:solidFill>
              </a:rPr>
              <a:t> Y </a:t>
            </a:r>
            <a:r>
              <a:rPr lang="en-US" sz="2400" dirty="0" err="1" smtClean="0">
                <a:solidFill>
                  <a:schemeClr val="bg1"/>
                </a:solidFill>
              </a:rPr>
              <a:t>telah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terjadi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dilambangkan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sbg</a:t>
            </a:r>
            <a:r>
              <a:rPr lang="en-US" sz="2400" dirty="0" smtClean="0">
                <a:solidFill>
                  <a:schemeClr val="bg1"/>
                </a:solidFill>
              </a:rPr>
              <a:t> P(X|Y)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</a:rPr>
              <a:t>Probabilitas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X </a:t>
            </a:r>
            <a:r>
              <a:rPr lang="en-US" sz="2400" dirty="0" err="1">
                <a:solidFill>
                  <a:schemeClr val="bg1"/>
                </a:solidFill>
              </a:rPr>
              <a:t>di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Y </a:t>
            </a:r>
            <a:r>
              <a:rPr lang="en-US" sz="2400" dirty="0" err="1">
                <a:solidFill>
                  <a:schemeClr val="bg1"/>
                </a:solidFill>
              </a:rPr>
              <a:t>adalah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probabilitas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interseksi</a:t>
            </a:r>
            <a:r>
              <a:rPr lang="en-US" sz="2400" dirty="0">
                <a:solidFill>
                  <a:schemeClr val="bg1"/>
                </a:solidFill>
              </a:rPr>
              <a:t> X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Y </a:t>
            </a:r>
            <a:r>
              <a:rPr lang="en-US" sz="2400" dirty="0" err="1">
                <a:solidFill>
                  <a:schemeClr val="bg1"/>
                </a:solidFill>
              </a:rPr>
              <a:t>dari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probabilitas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 P(X|Y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dirty="0" err="1">
                <a:solidFill>
                  <a:schemeClr val="bg1"/>
                </a:solidFill>
              </a:rPr>
              <a:t>adalah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prosentase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banyaknya</a:t>
            </a:r>
            <a:r>
              <a:rPr lang="en-US" sz="2400" dirty="0">
                <a:solidFill>
                  <a:schemeClr val="bg1"/>
                </a:solidFill>
              </a:rPr>
              <a:t> X </a:t>
            </a:r>
            <a:r>
              <a:rPr lang="en-US" sz="2400" dirty="0" err="1">
                <a:solidFill>
                  <a:schemeClr val="bg1"/>
                </a:solidFill>
              </a:rPr>
              <a:t>di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Y</a:t>
            </a:r>
          </a:p>
        </p:txBody>
      </p:sp>
      <p:graphicFrame>
        <p:nvGraphicFramePr>
          <p:cNvPr id="19" name="Content Placeholder 18"/>
          <p:cNvGraphicFramePr>
            <a:graphicFrameLocks noGrp="1" noChangeAspect="1"/>
          </p:cNvGraphicFramePr>
          <p:nvPr>
            <p:ph idx="1"/>
          </p:nvPr>
        </p:nvGraphicFramePr>
        <p:xfrm>
          <a:off x="6513095" y="1812758"/>
          <a:ext cx="35814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0" name="Equation" r:id="rId3" imgW="1346040" imgH="419040" progId="Equation.3">
                  <p:embed/>
                </p:oleObj>
              </mc:Choice>
              <mc:Fallback>
                <p:oleObj name="Equation" r:id="rId3" imgW="1346040" imgH="419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095" y="1812758"/>
                        <a:ext cx="3581400" cy="111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49705" y="5065295"/>
            <a:ext cx="51976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P(X/Y) = </a:t>
            </a:r>
            <a:r>
              <a:rPr lang="en-US" dirty="0" err="1" smtClean="0">
                <a:solidFill>
                  <a:schemeClr val="bg1"/>
                </a:solidFill>
              </a:rPr>
              <a:t>probabilitas</a:t>
            </a:r>
            <a:r>
              <a:rPr lang="en-US" dirty="0" smtClean="0">
                <a:solidFill>
                  <a:schemeClr val="bg1"/>
                </a:solidFill>
              </a:rPr>
              <a:t> X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Y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endParaRPr lang="en-US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P(Y/X) = </a:t>
            </a:r>
            <a:r>
              <a:rPr lang="en-US" dirty="0" err="1" smtClean="0">
                <a:solidFill>
                  <a:schemeClr val="bg1"/>
                </a:solidFill>
              </a:rPr>
              <a:t>probabilitas</a:t>
            </a:r>
            <a:r>
              <a:rPr lang="en-US" dirty="0" smtClean="0">
                <a:solidFill>
                  <a:schemeClr val="bg1"/>
                </a:solidFill>
              </a:rPr>
              <a:t> Y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jika</a:t>
            </a:r>
            <a:r>
              <a:rPr lang="en-US" dirty="0" smtClean="0">
                <a:solidFill>
                  <a:schemeClr val="bg1"/>
                </a:solidFill>
              </a:rPr>
              <a:t> X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16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PROBABILITAS BERSYARAT (CONTOH)</a:t>
            </a:r>
            <a:endParaRPr lang="id-ID" dirty="0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876927" y="2029326"/>
            <a:ext cx="3581400" cy="2514600"/>
            <a:chOff x="4940" y="6467"/>
            <a:chExt cx="3760" cy="2300"/>
          </a:xfrm>
        </p:grpSpPr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5440" y="6727"/>
              <a:ext cx="1800" cy="1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Oval 6"/>
            <p:cNvSpPr>
              <a:spLocks noChangeArrowheads="1"/>
            </p:cNvSpPr>
            <p:nvPr/>
          </p:nvSpPr>
          <p:spPr bwMode="auto">
            <a:xfrm>
              <a:off x="6440" y="7027"/>
              <a:ext cx="1800" cy="148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4940" y="6467"/>
              <a:ext cx="3760" cy="23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680" y="706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 dirty="0">
                  <a:solidFill>
                    <a:schemeClr val="bg1"/>
                  </a:solidFill>
                </a:rPr>
                <a:t>X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580" y="762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>
                  <a:solidFill>
                    <a:schemeClr val="bg1"/>
                  </a:solidFill>
                </a:rPr>
                <a:t>Y</a:t>
              </a:r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6420" y="7367"/>
              <a:ext cx="9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>
                  <a:solidFill>
                    <a:schemeClr val="bg1"/>
                  </a:solidFill>
                </a:rPr>
                <a:t>X</a:t>
              </a:r>
              <a:r>
                <a:rPr lang="en-US" sz="2400">
                  <a:solidFill>
                    <a:schemeClr val="bg1"/>
                  </a:solidFill>
                  <a:sym typeface="Symbol" pitchFamily="18" charset="2"/>
                </a:rPr>
                <a:t></a:t>
              </a:r>
              <a:r>
                <a:rPr lang="en-US" sz="2400">
                  <a:solidFill>
                    <a:schemeClr val="bg1"/>
                  </a:solidFill>
                </a:rPr>
                <a:t>Y</a:t>
              </a:r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8200" y="6487"/>
              <a:ext cx="50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400">
                  <a:solidFill>
                    <a:schemeClr val="bg1"/>
                  </a:solidFill>
                </a:rPr>
                <a:t>S</a:t>
              </a:r>
              <a:endParaRPr lang="en-US" sz="3600">
                <a:solidFill>
                  <a:schemeClr val="bg1"/>
                </a:solidFill>
              </a:endParaRPr>
            </a:p>
          </p:txBody>
        </p:sp>
      </p:grp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823285" y="3188368"/>
            <a:ext cx="614813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</a:rPr>
              <a:t>Hitung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sv-SE" sz="2400" dirty="0" smtClean="0">
                <a:solidFill>
                  <a:schemeClr val="bg1"/>
                </a:solidFill>
              </a:rPr>
              <a:t>probabilitas orang bekerja adalah lelaki</a:t>
            </a:r>
          </a:p>
          <a:p>
            <a:pPr>
              <a:buFont typeface="Arial" pitchFamily="34" charset="0"/>
              <a:buChar char="•"/>
            </a:pPr>
            <a:endParaRPr lang="sv-SE" sz="24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P(X) = 600/900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P(~X) = 300/900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P(Y</a:t>
            </a:r>
            <a:r>
              <a:rPr lang="sv-SE" sz="2400" dirty="0" smtClean="0">
                <a:solidFill>
                  <a:schemeClr val="bg1"/>
                </a:solidFill>
                <a:latin typeface="Courier New"/>
                <a:cs typeface="Courier New"/>
              </a:rPr>
              <a:t>∩</a:t>
            </a:r>
            <a:r>
              <a:rPr lang="sv-SE" sz="2400" dirty="0" smtClean="0">
                <a:solidFill>
                  <a:schemeClr val="bg1"/>
                </a:solidFill>
              </a:rPr>
              <a:t>X)=460/900</a:t>
            </a:r>
          </a:p>
          <a:p>
            <a:pPr>
              <a:buFont typeface="Arial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P(Y|X) = P(Y</a:t>
            </a:r>
            <a:r>
              <a:rPr lang="sv-SE" sz="2400" dirty="0" smtClean="0">
                <a:solidFill>
                  <a:schemeClr val="bg1"/>
                </a:solidFill>
                <a:latin typeface="Courier New"/>
                <a:cs typeface="Courier New"/>
              </a:rPr>
              <a:t>∩</a:t>
            </a:r>
            <a:r>
              <a:rPr lang="sv-SE" sz="2400" dirty="0" smtClean="0">
                <a:solidFill>
                  <a:schemeClr val="bg1"/>
                </a:solidFill>
              </a:rPr>
              <a:t>X) / P(X)</a:t>
            </a:r>
          </a:p>
          <a:p>
            <a:r>
              <a:rPr lang="sv-SE" sz="2400" dirty="0" smtClean="0">
                <a:solidFill>
                  <a:schemeClr val="bg1"/>
                </a:solidFill>
              </a:rPr>
              <a:t>           = (460/900)   /  (600/900)</a:t>
            </a:r>
          </a:p>
          <a:p>
            <a:r>
              <a:rPr lang="sv-SE" sz="2400" dirty="0" smtClean="0">
                <a:solidFill>
                  <a:schemeClr val="bg1"/>
                </a:solidFill>
              </a:rPr>
              <a:t>           = 0.76666667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19" name="Content Placeholder 18"/>
          <p:cNvGraphicFramePr>
            <a:graphicFrameLocks noGrp="1" noChangeAspect="1"/>
          </p:cNvGraphicFramePr>
          <p:nvPr>
            <p:ph idx="1"/>
          </p:nvPr>
        </p:nvGraphicFramePr>
        <p:xfrm>
          <a:off x="6513095" y="1812758"/>
          <a:ext cx="35814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1" name="Equation" r:id="rId3" imgW="1346040" imgH="419040" progId="Equation.3">
                  <p:embed/>
                </p:oleObj>
              </mc:Choice>
              <mc:Fallback>
                <p:oleObj name="Equation" r:id="rId3" imgW="134604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095" y="1812758"/>
                        <a:ext cx="3581400" cy="111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106903" y="4800599"/>
          <a:ext cx="4836696" cy="1828800"/>
        </p:xfrm>
        <a:graphic>
          <a:graphicData uri="http://schemas.openxmlformats.org/drawingml/2006/table">
            <a:tbl>
              <a:tblPr/>
              <a:tblGrid>
                <a:gridCol w="1209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9110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n-US" sz="16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Calibri"/>
                        </a:rPr>
                        <a:t>Bekerja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  <a:t> (Y)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  <a:t>Tak Bekerja (~Y)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n-US" sz="16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59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  <a:t>Lelaki (X)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  <a:t>460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1"/>
                          </a:solidFill>
                          <a:latin typeface="Calibri"/>
                        </a:rPr>
                        <a:t>600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959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  <a:t>Wanita (~X)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  <a:t>260</a:t>
                      </a: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1"/>
                          </a:solidFill>
                          <a:latin typeface="Calibri"/>
                        </a:rPr>
                        <a:t>300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11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n-US" sz="160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n-US" sz="16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1"/>
                          </a:solidFill>
                          <a:latin typeface="Calibri"/>
                        </a:rPr>
                        <a:t>500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</a:rPr>
                        <a:t>400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  <a:t/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latin typeface="Calibri"/>
                        </a:rPr>
                      </a:br>
                      <a:endParaRPr lang="en-US" sz="16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8963526" y="3934326"/>
            <a:ext cx="2887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P(Y) = 500/900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P(~Y) = 400/900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16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ppt/theme/theme2.xml><?xml version="1.0" encoding="utf-8"?>
<a:theme xmlns:a="http://schemas.openxmlformats.org/drawingml/2006/main" name="1_Integra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ppt/theme/theme3.xml><?xml version="1.0" encoding="utf-8"?>
<a:theme xmlns:a="http://schemas.openxmlformats.org/drawingml/2006/main" name="2_Integra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5038</TotalTime>
  <Words>1260</Words>
  <Application>Microsoft Office PowerPoint</Application>
  <PresentationFormat>Widescreen</PresentationFormat>
  <Paragraphs>255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42" baseType="lpstr">
      <vt:lpstr>Arial</vt:lpstr>
      <vt:lpstr>Calibri</vt:lpstr>
      <vt:lpstr>Courier New</vt:lpstr>
      <vt:lpstr>Monotype Sorts</vt:lpstr>
      <vt:lpstr>Symbol</vt:lpstr>
      <vt:lpstr>Times New Roman</vt:lpstr>
      <vt:lpstr>Tw Cen MT</vt:lpstr>
      <vt:lpstr>Tw Cen MT Condensed</vt:lpstr>
      <vt:lpstr>Wingdings</vt:lpstr>
      <vt:lpstr>Wingdings 3</vt:lpstr>
      <vt:lpstr>Integral</vt:lpstr>
      <vt:lpstr>1_Integral</vt:lpstr>
      <vt:lpstr>2_Integral</vt:lpstr>
      <vt:lpstr>VISIO</vt:lpstr>
      <vt:lpstr>Equation</vt:lpstr>
      <vt:lpstr>Worksheet</vt:lpstr>
      <vt:lpstr>probabilistic learning</vt:lpstr>
      <vt:lpstr>Outline</vt:lpstr>
      <vt:lpstr>Teorema Bayes</vt:lpstr>
      <vt:lpstr>Ide Dasar</vt:lpstr>
      <vt:lpstr>Teorema Bayes</vt:lpstr>
      <vt:lpstr>Contoh Teorema Bayes</vt:lpstr>
      <vt:lpstr>Teorema Bayes</vt:lpstr>
      <vt:lpstr>PROBABILITAS BERSYARAT</vt:lpstr>
      <vt:lpstr>PROBABILITAS BERSYARAT (CONTOH)</vt:lpstr>
      <vt:lpstr>PROBABILITAS BERSYARAT  DALAM DATA</vt:lpstr>
      <vt:lpstr>TEOREMA BAYES CONTOH</vt:lpstr>
      <vt:lpstr>TEOREMA BAYES Contoh </vt:lpstr>
      <vt:lpstr>Naïve Bayes Classification</vt:lpstr>
      <vt:lpstr>Bayesian Classifier</vt:lpstr>
      <vt:lpstr>Naïve Bayes Classifier</vt:lpstr>
      <vt:lpstr>Bagaimana Menghitung Probabilitas data ?</vt:lpstr>
      <vt:lpstr>Probabilitas data class</vt:lpstr>
      <vt:lpstr>Probabilitas data discrete atributes</vt:lpstr>
      <vt:lpstr>Probabilitas data continuous atributes</vt:lpstr>
      <vt:lpstr>Probabilitas data continuous atributes</vt:lpstr>
      <vt:lpstr>Contoh </vt:lpstr>
      <vt:lpstr>Contoh </vt:lpstr>
      <vt:lpstr>Contoh </vt:lpstr>
      <vt:lpstr>Contoh  : klasifikasi binatang 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Renny</dc:creator>
  <cp:lastModifiedBy>ACER</cp:lastModifiedBy>
  <cp:revision>104</cp:revision>
  <dcterms:created xsi:type="dcterms:W3CDTF">2015-02-14T10:15:01Z</dcterms:created>
  <dcterms:modified xsi:type="dcterms:W3CDTF">2019-09-25T15:11:15Z</dcterms:modified>
</cp:coreProperties>
</file>