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71"/>
    <a:srgbClr val="F6B0E4"/>
    <a:srgbClr val="E848D1"/>
    <a:srgbClr val="B377B9"/>
    <a:srgbClr val="E0E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56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253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8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38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794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427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390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89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445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264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663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915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C753-006F-45E5-952D-47AC4B08ADAA}" type="datetimeFigureOut">
              <a:rPr lang="id-ID" smtClean="0"/>
              <a:t>10/09/2017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B275-CE5E-4436-952C-D2015B6B37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81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842" y="2750839"/>
            <a:ext cx="6858000" cy="70618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0000"/>
                </a:solidFill>
                <a:latin typeface="Impact" panose="020B0806030902050204" pitchFamily="34" charset="0"/>
              </a:rPr>
              <a:t>KERUSAKAN BAHAN PANGAN</a:t>
            </a:r>
            <a:endParaRPr lang="id-ID" sz="36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42" y="4151156"/>
            <a:ext cx="6858000" cy="1120092"/>
          </a:xfrm>
        </p:spPr>
        <p:txBody>
          <a:bodyPr/>
          <a:lstStyle/>
          <a:p>
            <a:pPr marL="9525">
              <a:lnSpc>
                <a:spcPts val="2325"/>
              </a:lnSpc>
              <a:spcBef>
                <a:spcPts val="116"/>
              </a:spcBef>
            </a:pPr>
            <a:r>
              <a:rPr lang="en-US" spc="3">
                <a:latin typeface="Impact" panose="020B0806030902050204" pitchFamily="34" charset="0"/>
                <a:cs typeface="Times New Roman"/>
              </a:rPr>
              <a:t>Andian Ari Anggraeni, M.Sc</a:t>
            </a:r>
          </a:p>
          <a:p>
            <a:pPr marL="9525">
              <a:lnSpc>
                <a:spcPts val="2325"/>
              </a:lnSpc>
              <a:spcBef>
                <a:spcPts val="116"/>
              </a:spcBef>
            </a:pPr>
            <a:r>
              <a:rPr lang="en-US" spc="3">
                <a:latin typeface="Impact" panose="020B0806030902050204" pitchFamily="34" charset="0"/>
                <a:cs typeface="Times New Roman"/>
              </a:rPr>
              <a:t>F</a:t>
            </a:r>
            <a:r>
              <a:rPr lang="en-US">
                <a:latin typeface="Impact" panose="020B0806030902050204" pitchFamily="34" charset="0"/>
                <a:cs typeface="Times New Roman"/>
              </a:rPr>
              <a:t>i</a:t>
            </a:r>
            <a:r>
              <a:rPr lang="en-US" spc="3">
                <a:latin typeface="Impact" panose="020B0806030902050204" pitchFamily="34" charset="0"/>
                <a:cs typeface="Times New Roman"/>
              </a:rPr>
              <a:t>t</a:t>
            </a:r>
            <a:r>
              <a:rPr lang="en-US">
                <a:latin typeface="Impact" panose="020B0806030902050204" pitchFamily="34" charset="0"/>
                <a:cs typeface="Times New Roman"/>
              </a:rPr>
              <a:t>ri</a:t>
            </a:r>
            <a:r>
              <a:rPr lang="en-US" spc="-212">
                <a:latin typeface="Impact" panose="020B0806030902050204" pitchFamily="34" charset="0"/>
                <a:cs typeface="Times New Roman"/>
              </a:rPr>
              <a:t> </a:t>
            </a:r>
            <a:r>
              <a:rPr lang="en-US" spc="3">
                <a:latin typeface="Impact" panose="020B0806030902050204" pitchFamily="34" charset="0"/>
                <a:cs typeface="Times New Roman"/>
              </a:rPr>
              <a:t>Rahmawat</a:t>
            </a:r>
            <a:r>
              <a:rPr lang="en-US">
                <a:latin typeface="Impact" panose="020B0806030902050204" pitchFamily="34" charset="0"/>
                <a:cs typeface="Times New Roman"/>
              </a:rPr>
              <a:t>i,</a:t>
            </a:r>
            <a:r>
              <a:rPr lang="en-US" spc="-71">
                <a:latin typeface="Impact" panose="020B0806030902050204" pitchFamily="34" charset="0"/>
                <a:cs typeface="Times New Roman"/>
              </a:rPr>
              <a:t> </a:t>
            </a:r>
            <a:r>
              <a:rPr lang="en-US" spc="7" smtClean="0">
                <a:latin typeface="Impact" panose="020B0806030902050204" pitchFamily="34" charset="0"/>
                <a:cs typeface="Times New Roman"/>
              </a:rPr>
              <a:t>M</a:t>
            </a:r>
            <a:r>
              <a:rPr lang="en-US" smtClean="0">
                <a:latin typeface="Impact" panose="020B0806030902050204" pitchFamily="34" charset="0"/>
                <a:cs typeface="Times New Roman"/>
              </a:rPr>
              <a:t>P</a:t>
            </a:r>
            <a:endParaRPr lang="en-US">
              <a:latin typeface="Impact" panose="020B0806030902050204" pitchFamily="34" charset="0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1" y="569402"/>
            <a:ext cx="1728483" cy="15180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85950" y="777664"/>
            <a:ext cx="5577168" cy="130975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FF0000"/>
                </a:solidFill>
                <a:latin typeface="Impact" panose="020B0806030902050204" pitchFamily="34" charset="0"/>
              </a:rPr>
              <a:t>TEKNOLOGI PENGAWETAN MAKANAN</a:t>
            </a:r>
          </a:p>
          <a:p>
            <a:r>
              <a:rPr lang="en-US" sz="2400">
                <a:latin typeface="Impact" panose="020B0806030902050204" pitchFamily="34" charset="0"/>
              </a:rPr>
              <a:t>PROGRAM STUDI PENDIDIKAN TEKNIK BOGA</a:t>
            </a:r>
          </a:p>
          <a:p>
            <a:r>
              <a:rPr lang="en-US" sz="2400">
                <a:latin typeface="Impact" panose="020B0806030902050204" pitchFamily="34" charset="0"/>
              </a:rPr>
              <a:t>FAKULTAS TEKNIK</a:t>
            </a:r>
          </a:p>
          <a:p>
            <a:r>
              <a:rPr lang="en-US" sz="2400">
                <a:latin typeface="Impact" panose="020B0806030902050204" pitchFamily="34" charset="0"/>
              </a:rPr>
              <a:t>UNIVERSITAS NEGERI YOGYAKARTA</a:t>
            </a:r>
            <a:endParaRPr lang="id-ID" sz="2400">
              <a:latin typeface="Impact" panose="020B080603090205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67" y="777664"/>
            <a:ext cx="1370400" cy="127904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58842" y="5784097"/>
            <a:ext cx="6858000" cy="362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>
              <a:lnSpc>
                <a:spcPts val="2325"/>
              </a:lnSpc>
              <a:spcBef>
                <a:spcPts val="116"/>
              </a:spcBef>
            </a:pPr>
            <a:r>
              <a:rPr lang="en-US" sz="2000" spc="3" smtClean="0">
                <a:latin typeface="Impact" panose="020B0806030902050204" pitchFamily="34" charset="0"/>
                <a:cs typeface="Times New Roman"/>
              </a:rPr>
              <a:t>September 2017</a:t>
            </a:r>
            <a:endParaRPr lang="id-ID" sz="2000">
              <a:latin typeface="Impact" panose="020B0806030902050204" pitchFamily="34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6842" y="5965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56" y="843989"/>
            <a:ext cx="7886700" cy="2961529"/>
          </a:xfrm>
        </p:spPr>
        <p:txBody>
          <a:bodyPr/>
          <a:lstStyle/>
          <a:p>
            <a:pPr marL="0" marR="70098" indent="0">
              <a:lnSpc>
                <a:spcPct val="100000"/>
              </a:lnSpc>
              <a:spcBef>
                <a:spcPts val="168"/>
              </a:spcBef>
              <a:buNone/>
            </a:pP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Kerusaka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d-ID" spc="-152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spc="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b="1" spc="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b="1" spc="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pc="-93" smtClean="0">
                <a:latin typeface="Arial" panose="020B0604020202020204" pitchFamily="34" charset="0"/>
                <a:cs typeface="Arial" panose="020B0604020202020204" pitchFamily="34" charset="0"/>
              </a:rPr>
              <a:t>: disebabkan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d-ID" spc="-6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resp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12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baha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d-ID" spc="-88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panga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70098" indent="0">
              <a:lnSpc>
                <a:spcPct val="100000"/>
              </a:lnSpc>
              <a:spcBef>
                <a:spcPts val="168"/>
              </a:spcBef>
              <a:buNone/>
            </a:pP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782094" indent="0">
              <a:lnSpc>
                <a:spcPct val="100000"/>
              </a:lnSpc>
              <a:spcBef>
                <a:spcPts val="904"/>
              </a:spcBef>
              <a:buNone/>
            </a:pP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Kerusaka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d-ID" spc="-152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spc="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b="1" spc="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pc="-59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pc="4" smtClean="0">
                <a:latin typeface="Arial" panose="020B0604020202020204" pitchFamily="34" charset="0"/>
                <a:cs typeface="Arial" panose="020B0604020202020204" pitchFamily="34" charset="0"/>
              </a:rPr>
              <a:t>disebabkan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d-ID" spc="-6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reaks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8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id-ID" spc="-74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seper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reaks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8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oks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i,</a:t>
            </a:r>
            <a:r>
              <a:rPr lang="id-ID" spc="-1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dro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pc="-124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reaks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enz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91" y="203761"/>
            <a:ext cx="7886700" cy="1167839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Impact" panose="020B0806030902050204" pitchFamily="34" charset="0"/>
              </a:rPr>
              <a:t>KERUSAKAN MIKROBIOLOGIS: Jamur</a:t>
            </a:r>
            <a:endParaRPr lang="id-ID" sz="40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19" y="1273830"/>
            <a:ext cx="8017809" cy="4979052"/>
          </a:xfrm>
        </p:spPr>
        <p:txBody>
          <a:bodyPr>
            <a:noAutofit/>
          </a:bodyPr>
          <a:lstStyle/>
          <a:p>
            <a:pPr marL="336550" marR="39873" indent="-336550">
              <a:lnSpc>
                <a:spcPts val="2555"/>
              </a:lnSpc>
              <a:spcBef>
                <a:spcPts val="127"/>
              </a:spcBef>
            </a:pPr>
            <a:r>
              <a:rPr lang="id-ID">
                <a:latin typeface="Arial"/>
                <a:cs typeface="Arial"/>
              </a:rPr>
              <a:t>Jamur dapat memanfaatkan berbagai </a:t>
            </a:r>
            <a:r>
              <a:rPr lang="id-ID" smtClean="0">
                <a:latin typeface="Arial"/>
                <a:cs typeface="Arial"/>
              </a:rPr>
              <a:t>senyawa</a:t>
            </a:r>
            <a:endParaRPr lang="en-US" smtClean="0">
              <a:latin typeface="Arial"/>
              <a:cs typeface="Arial"/>
            </a:endParaRPr>
          </a:p>
          <a:p>
            <a:pPr marL="336550" marR="39873" indent="-336550">
              <a:lnSpc>
                <a:spcPts val="2555"/>
              </a:lnSpc>
              <a:spcBef>
                <a:spcPts val="127"/>
              </a:spcBef>
            </a:pPr>
            <a:r>
              <a:rPr lang="en-US" smtClean="0">
                <a:latin typeface="Arial"/>
                <a:cs typeface="Arial"/>
              </a:rPr>
              <a:t>Jamur </a:t>
            </a:r>
            <a:r>
              <a:rPr lang="id-ID" smtClean="0">
                <a:latin typeface="Arial"/>
                <a:cs typeface="Arial"/>
              </a:rPr>
              <a:t>memerlukan </a:t>
            </a:r>
            <a:r>
              <a:rPr lang="id-ID">
                <a:latin typeface="Arial"/>
                <a:cs typeface="Arial"/>
              </a:rPr>
              <a:t>oksigen agar dapat hidup (bersifat aerob).</a:t>
            </a:r>
          </a:p>
          <a:p>
            <a:pPr marL="336550" marR="170422" indent="-336550">
              <a:lnSpc>
                <a:spcPts val="2590"/>
              </a:lnSpc>
              <a:spcBef>
                <a:spcPts val="553"/>
              </a:spcBef>
            </a:pPr>
            <a:r>
              <a:rPr lang="en-US" smtClean="0">
                <a:latin typeface="Arial"/>
                <a:cs typeface="Arial"/>
              </a:rPr>
              <a:t>S</a:t>
            </a:r>
            <a:r>
              <a:rPr lang="id-ID" smtClean="0">
                <a:latin typeface="Arial"/>
                <a:cs typeface="Arial"/>
              </a:rPr>
              <a:t>uhu optimal</a:t>
            </a:r>
            <a:r>
              <a:rPr lang="en-US" smtClean="0">
                <a:latin typeface="Arial"/>
                <a:cs typeface="Arial"/>
              </a:rPr>
              <a:t> untuk pertumbuhan: </a:t>
            </a:r>
            <a:r>
              <a:rPr lang="id-ID" smtClean="0">
                <a:latin typeface="Arial"/>
                <a:cs typeface="Arial"/>
              </a:rPr>
              <a:t>20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–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35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baseline="30000" smtClean="0">
                <a:latin typeface="Arial"/>
                <a:cs typeface="Arial"/>
              </a:rPr>
              <a:t>o</a:t>
            </a:r>
            <a:r>
              <a:rPr lang="id-ID" smtClean="0">
                <a:latin typeface="Arial"/>
                <a:cs typeface="Arial"/>
              </a:rPr>
              <a:t>C</a:t>
            </a:r>
            <a:r>
              <a:rPr lang="id-ID">
                <a:latin typeface="Arial"/>
                <a:cs typeface="Arial"/>
              </a:rPr>
              <a:t>.</a:t>
            </a:r>
          </a:p>
          <a:p>
            <a:pPr marL="336550" indent="-336550">
              <a:lnSpc>
                <a:spcPts val="2759"/>
              </a:lnSpc>
              <a:spcBef>
                <a:spcPts val="423"/>
              </a:spcBef>
            </a:pPr>
            <a:r>
              <a:rPr lang="id-ID">
                <a:latin typeface="Arial"/>
                <a:cs typeface="Arial"/>
              </a:rPr>
              <a:t>Jamur </a:t>
            </a:r>
            <a:r>
              <a:rPr lang="en-US" smtClean="0">
                <a:latin typeface="Arial"/>
                <a:cs typeface="Arial"/>
              </a:rPr>
              <a:t>dapat </a:t>
            </a:r>
            <a:r>
              <a:rPr lang="id-ID" smtClean="0">
                <a:latin typeface="Arial"/>
                <a:cs typeface="Arial"/>
              </a:rPr>
              <a:t>tumbuh </a:t>
            </a:r>
            <a:r>
              <a:rPr lang="id-ID">
                <a:latin typeface="Arial"/>
                <a:cs typeface="Arial"/>
              </a:rPr>
              <a:t>dalam </a:t>
            </a:r>
            <a:r>
              <a:rPr lang="id-ID" i="1" smtClean="0">
                <a:latin typeface="Arial"/>
                <a:cs typeface="Arial"/>
              </a:rPr>
              <a:t>refrigerator</a:t>
            </a:r>
            <a:r>
              <a:rPr lang="en-US" i="1" smtClean="0">
                <a:latin typeface="Arial"/>
                <a:cs typeface="Arial"/>
              </a:rPr>
              <a:t> (</a:t>
            </a:r>
            <a:r>
              <a:rPr lang="id-ID" smtClean="0">
                <a:latin typeface="Arial"/>
                <a:cs typeface="Arial"/>
              </a:rPr>
              <a:t>suhu 10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–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15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baseline="30000" smtClean="0">
                <a:latin typeface="Arial"/>
                <a:cs typeface="Arial"/>
              </a:rPr>
              <a:t>o</a:t>
            </a:r>
            <a:r>
              <a:rPr lang="id-ID" smtClean="0">
                <a:latin typeface="Arial"/>
                <a:cs typeface="Arial"/>
              </a:rPr>
              <a:t>C</a:t>
            </a:r>
            <a:r>
              <a:rPr lang="en-US" smtClean="0">
                <a:latin typeface="Arial"/>
                <a:cs typeface="Arial"/>
              </a:rPr>
              <a:t>)</a:t>
            </a:r>
            <a:r>
              <a:rPr lang="id-ID" smtClean="0">
                <a:latin typeface="Arial"/>
                <a:cs typeface="Arial"/>
              </a:rPr>
              <a:t>. </a:t>
            </a:r>
            <a:endParaRPr lang="en-US" smtClean="0">
              <a:latin typeface="Arial"/>
              <a:cs typeface="Arial"/>
            </a:endParaRPr>
          </a:p>
          <a:p>
            <a:pPr marL="336550" indent="-336550">
              <a:lnSpc>
                <a:spcPts val="2759"/>
              </a:lnSpc>
              <a:spcBef>
                <a:spcPts val="423"/>
              </a:spcBef>
            </a:pPr>
            <a:r>
              <a:rPr lang="id-ID" smtClean="0">
                <a:latin typeface="Arial"/>
                <a:cs typeface="Arial"/>
              </a:rPr>
              <a:t>Jamur </a:t>
            </a:r>
            <a:r>
              <a:rPr lang="id-ID">
                <a:latin typeface="Arial"/>
                <a:cs typeface="Arial"/>
              </a:rPr>
              <a:t>dan sporanya </a:t>
            </a:r>
            <a:r>
              <a:rPr lang="id-ID" smtClean="0">
                <a:latin typeface="Arial"/>
                <a:cs typeface="Arial"/>
              </a:rPr>
              <a:t>mati </a:t>
            </a:r>
            <a:r>
              <a:rPr lang="id-ID">
                <a:latin typeface="Arial"/>
                <a:cs typeface="Arial"/>
              </a:rPr>
              <a:t>pada suhu </a:t>
            </a:r>
            <a:r>
              <a:rPr lang="id-ID" smtClean="0">
                <a:latin typeface="Arial"/>
                <a:cs typeface="Arial"/>
              </a:rPr>
              <a:t>100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baseline="30000" smtClean="0">
                <a:latin typeface="Arial"/>
                <a:cs typeface="Arial"/>
              </a:rPr>
              <a:t>o</a:t>
            </a:r>
            <a:r>
              <a:rPr lang="id-ID" smtClean="0">
                <a:latin typeface="Arial"/>
                <a:cs typeface="Arial"/>
              </a:rPr>
              <a:t>C,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atau </a:t>
            </a:r>
            <a:r>
              <a:rPr lang="id-ID">
                <a:latin typeface="Arial"/>
                <a:cs typeface="Arial"/>
              </a:rPr>
              <a:t>pada suhu </a:t>
            </a:r>
            <a:r>
              <a:rPr lang="id-ID" smtClean="0">
                <a:latin typeface="Arial"/>
                <a:cs typeface="Arial"/>
              </a:rPr>
              <a:t>71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–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82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baseline="30000" smtClean="0">
                <a:latin typeface="Arial"/>
                <a:cs typeface="Arial"/>
              </a:rPr>
              <a:t>o</a:t>
            </a:r>
            <a:r>
              <a:rPr lang="id-ID" smtClean="0">
                <a:latin typeface="Arial"/>
                <a:cs typeface="Arial"/>
              </a:rPr>
              <a:t>C dalam </a:t>
            </a:r>
            <a:r>
              <a:rPr lang="id-ID">
                <a:latin typeface="Arial"/>
                <a:cs typeface="Arial"/>
              </a:rPr>
              <a:t>waktu yang cukup.</a:t>
            </a:r>
          </a:p>
          <a:p>
            <a:pPr marL="336550" marR="525114" indent="-336550">
              <a:lnSpc>
                <a:spcPts val="2590"/>
              </a:lnSpc>
              <a:spcBef>
                <a:spcPts val="572"/>
              </a:spcBef>
            </a:pPr>
            <a:r>
              <a:rPr lang="id-ID">
                <a:latin typeface="Arial"/>
                <a:cs typeface="Arial"/>
              </a:rPr>
              <a:t>Cahaya matahari dapat </a:t>
            </a:r>
            <a:r>
              <a:rPr lang="id-ID" smtClean="0">
                <a:latin typeface="Arial"/>
                <a:cs typeface="Arial"/>
              </a:rPr>
              <a:t>menghambat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pertumbuhan </a:t>
            </a:r>
            <a:r>
              <a:rPr lang="id-ID">
                <a:latin typeface="Arial"/>
                <a:cs typeface="Arial"/>
              </a:rPr>
              <a:t>sebagian jamur, tetapi ada juga </a:t>
            </a:r>
            <a:r>
              <a:rPr lang="en-US" smtClean="0">
                <a:latin typeface="Arial"/>
                <a:cs typeface="Arial"/>
              </a:rPr>
              <a:t>jamur </a:t>
            </a:r>
            <a:r>
              <a:rPr lang="id-ID" smtClean="0">
                <a:latin typeface="Arial"/>
                <a:cs typeface="Arial"/>
              </a:rPr>
              <a:t>yang </a:t>
            </a:r>
            <a:r>
              <a:rPr lang="id-ID">
                <a:latin typeface="Arial"/>
                <a:cs typeface="Arial"/>
              </a:rPr>
              <a:t>tumbuh dalam cahaya terang.</a:t>
            </a:r>
          </a:p>
          <a:p>
            <a:pPr marL="336550" indent="-33655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1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0647"/>
            <a:ext cx="8165726" cy="47468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Bahan-bahan yang biasa diserang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jamur:</a:t>
            </a: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marR="52573" lvl="1" indent="-342900">
              <a:lnSpc>
                <a:spcPct val="100000"/>
              </a:lnSpc>
              <a:spcBef>
                <a:spcPts val="127"/>
              </a:spcBef>
              <a:buFont typeface="Wingdings" panose="05000000000000000000" pitchFamily="2" charset="2"/>
              <a:buChar char="v"/>
            </a:pP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yang bergula: 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selai</a:t>
            </a:r>
          </a:p>
          <a:p>
            <a:pPr marL="584200" lvl="1" indent="-342900">
              <a:lnSpc>
                <a:spcPct val="100000"/>
              </a:lnSpc>
              <a:spcBef>
                <a:spcPts val="277"/>
              </a:spcBef>
              <a:buFont typeface="Wingdings" panose="05000000000000000000" pitchFamily="2" charset="2"/>
              <a:buChar char="v"/>
            </a:pP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Bahan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hewani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daging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, keju, mentega</a:t>
            </a:r>
          </a:p>
          <a:p>
            <a:pPr marL="584200" marR="52573" lvl="1" indent="-342900">
              <a:lnSpc>
                <a:spcPct val="100000"/>
              </a:lnSpc>
              <a:spcBef>
                <a:spcPts val="384"/>
              </a:spcBef>
              <a:buFont typeface="Wingdings" panose="05000000000000000000" pitchFamily="2" charset="2"/>
              <a:buChar char="v"/>
            </a:pP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Bahan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segar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sayuran 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52573" lvl="1" indent="0">
              <a:lnSpc>
                <a:spcPct val="100000"/>
              </a:lnSpc>
              <a:spcBef>
                <a:spcPts val="384"/>
              </a:spcBef>
              <a:buNone/>
            </a:pP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39873" indent="-269875">
              <a:lnSpc>
                <a:spcPct val="100000"/>
              </a:lnSpc>
              <a:spcBef>
                <a:spcPts val="127"/>
              </a:spcBef>
            </a:pP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Ada jenis jamur yang berbahaya,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pc="9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i="1" spc="19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i="1" smtClean="0">
                <a:latin typeface="Arial" panose="020B0604020202020204" pitchFamily="34" charset="0"/>
                <a:cs typeface="Arial" panose="020B0604020202020204" pitchFamily="34" charset="0"/>
              </a:rPr>
              <a:t>spergillus</a:t>
            </a: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i="1" smtClean="0">
                <a:latin typeface="Arial" panose="020B0604020202020204" pitchFamily="34" charset="0"/>
                <a:cs typeface="Arial" panose="020B0604020202020204" pitchFamily="34" charset="0"/>
              </a:rPr>
              <a:t>flavu</a:t>
            </a:r>
            <a:r>
              <a:rPr lang="id-ID" i="1" spc="-4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spc="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aflatoksin.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39873" lvl="1" indent="-457200">
              <a:lnSpc>
                <a:spcPct val="100000"/>
              </a:lnSpc>
              <a:spcBef>
                <a:spcPts val="127"/>
              </a:spcBef>
              <a:buFont typeface="Wingdings" panose="05000000000000000000" pitchFamily="2" charset="2"/>
              <a:buChar char="v"/>
            </a:pP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Jamur 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ini biasanya tumbuh pada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kacang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kacangan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98500" lvl="1" indent="-457200">
              <a:lnSpc>
                <a:spcPct val="100000"/>
              </a:lnSpc>
              <a:spcBef>
                <a:spcPts val="383"/>
              </a:spcBef>
              <a:buFont typeface="Wingdings" panose="05000000000000000000" pitchFamily="2" charset="2"/>
              <a:buChar char="v"/>
            </a:pP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Akan tetapi, jamur juga dapat dimanfaatkan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pembuatan asam sitrat, pembuatan kecap dan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membentuk </a:t>
            </a:r>
            <a:r>
              <a:rPr lang="id-ID" sz="2800" i="1">
                <a:latin typeface="Arial" panose="020B0604020202020204" pitchFamily="34" charset="0"/>
                <a:cs typeface="Arial" panose="020B0604020202020204" pitchFamily="34" charset="0"/>
              </a:rPr>
              <a:t>flavor 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pada keju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7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0000"/>
                </a:solidFill>
                <a:latin typeface="Impact" panose="020B0806030902050204" pitchFamily="34" charset="0"/>
              </a:rPr>
              <a:t>KERUSAKAN MIKROBIOLOGIS: </a:t>
            </a:r>
            <a:r>
              <a:rPr lang="en-US" sz="4000" smtClean="0">
                <a:solidFill>
                  <a:srgbClr val="FF0000"/>
                </a:solidFill>
                <a:latin typeface="Impact" panose="020B0806030902050204" pitchFamily="34" charset="0"/>
              </a:rPr>
              <a:t>Yeast</a:t>
            </a:r>
            <a:endParaRPr lang="id-ID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91" y="1099019"/>
            <a:ext cx="9322174" cy="1993805"/>
          </a:xfrm>
        </p:spPr>
        <p:txBody>
          <a:bodyPr>
            <a:noAutofit/>
          </a:bodyPr>
          <a:lstStyle/>
          <a:p>
            <a:pPr marL="269875" marR="1005641" indent="-269875">
              <a:lnSpc>
                <a:spcPct val="100000"/>
              </a:lnSpc>
              <a:spcBef>
                <a:spcPts val="334"/>
              </a:spcBef>
            </a:pPr>
            <a:r>
              <a:rPr lang="id-ID">
                <a:latin typeface="Arial"/>
                <a:cs typeface="Arial"/>
              </a:rPr>
              <a:t>Yeast merupakan organisme </a:t>
            </a:r>
            <a:r>
              <a:rPr lang="id-ID" smtClean="0">
                <a:latin typeface="Arial"/>
                <a:cs typeface="Arial"/>
              </a:rPr>
              <a:t>uniseluler</a:t>
            </a:r>
            <a:endParaRPr lang="en-US" smtClean="0">
              <a:latin typeface="Arial"/>
              <a:cs typeface="Arial"/>
            </a:endParaRPr>
          </a:p>
          <a:p>
            <a:pPr marL="269875" marR="1005641" indent="-269875">
              <a:lnSpc>
                <a:spcPct val="100000"/>
              </a:lnSpc>
              <a:spcBef>
                <a:spcPts val="334"/>
              </a:spcBef>
            </a:pPr>
            <a:r>
              <a:rPr lang="en-US" smtClean="0">
                <a:latin typeface="Arial"/>
                <a:cs typeface="Arial"/>
              </a:rPr>
              <a:t>B</a:t>
            </a:r>
            <a:r>
              <a:rPr lang="id-ID" smtClean="0">
                <a:latin typeface="Arial"/>
                <a:cs typeface="Arial"/>
              </a:rPr>
              <a:t>ersifat </a:t>
            </a:r>
            <a:r>
              <a:rPr lang="id-ID">
                <a:latin typeface="Arial"/>
                <a:cs typeface="Arial"/>
              </a:rPr>
              <a:t>aerob.</a:t>
            </a:r>
          </a:p>
          <a:p>
            <a:pPr marL="269875" marR="580606" indent="-269875">
              <a:lnSpc>
                <a:spcPct val="100000"/>
              </a:lnSpc>
              <a:spcBef>
                <a:spcPts val="584"/>
              </a:spcBef>
            </a:pPr>
            <a:r>
              <a:rPr lang="en-US" smtClean="0">
                <a:latin typeface="Arial"/>
                <a:cs typeface="Arial"/>
              </a:rPr>
              <a:t>Y</a:t>
            </a:r>
            <a:r>
              <a:rPr lang="id-ID" smtClean="0">
                <a:latin typeface="Arial"/>
                <a:cs typeface="Arial"/>
              </a:rPr>
              <a:t>east </a:t>
            </a:r>
            <a:r>
              <a:rPr lang="en-US" smtClean="0">
                <a:latin typeface="Arial"/>
                <a:cs typeface="Arial"/>
              </a:rPr>
              <a:t>sering </a:t>
            </a:r>
            <a:r>
              <a:rPr lang="id-ID" smtClean="0">
                <a:latin typeface="Arial"/>
                <a:cs typeface="Arial"/>
              </a:rPr>
              <a:t>digunakan </a:t>
            </a:r>
            <a:r>
              <a:rPr lang="id-ID">
                <a:latin typeface="Arial"/>
                <a:cs typeface="Arial"/>
              </a:rPr>
              <a:t>dalam </a:t>
            </a:r>
            <a:r>
              <a:rPr lang="id-ID" smtClean="0">
                <a:latin typeface="Arial"/>
                <a:cs typeface="Arial"/>
              </a:rPr>
              <a:t>proses</a:t>
            </a:r>
            <a:r>
              <a:rPr lang="en-US" smtClean="0">
                <a:latin typeface="Arial"/>
                <a:cs typeface="Arial"/>
              </a:rPr>
              <a:t> fermentasi, misal pada </a:t>
            </a:r>
            <a:r>
              <a:rPr lang="id-ID" smtClean="0">
                <a:latin typeface="Arial"/>
                <a:cs typeface="Arial"/>
              </a:rPr>
              <a:t>proses </a:t>
            </a:r>
            <a:r>
              <a:rPr lang="id-ID">
                <a:latin typeface="Arial"/>
                <a:cs typeface="Arial"/>
              </a:rPr>
              <a:t>pembuatan roti, tape dan </a:t>
            </a:r>
            <a:r>
              <a:rPr lang="id-ID" smtClean="0">
                <a:latin typeface="Arial"/>
                <a:cs typeface="Arial"/>
              </a:rPr>
              <a:t>anggur.</a:t>
            </a:r>
            <a:r>
              <a:rPr lang="en-US" smtClean="0">
                <a:latin typeface="Arial"/>
                <a:cs typeface="Arial"/>
              </a:rPr>
              <a:t> </a:t>
            </a:r>
            <a:endParaRPr lang="id-ID">
              <a:latin typeface="Arial"/>
              <a:cs typeface="Arial"/>
            </a:endParaRPr>
          </a:p>
        </p:txBody>
      </p:sp>
      <p:pic>
        <p:nvPicPr>
          <p:cNvPr id="4" name="Time Lapse- Dough Ris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7059" t="14706" r="588" b="16798"/>
          <a:stretch/>
        </p:blipFill>
        <p:spPr>
          <a:xfrm>
            <a:off x="927846" y="3186953"/>
            <a:ext cx="684054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68" y="454024"/>
            <a:ext cx="7886700" cy="6968751"/>
          </a:xfrm>
        </p:spPr>
        <p:txBody>
          <a:bodyPr>
            <a:noAutofit/>
          </a:bodyPr>
          <a:lstStyle/>
          <a:p>
            <a:pPr marL="336550" marR="378012" indent="-336550">
              <a:lnSpc>
                <a:spcPct val="100000"/>
              </a:lnSpc>
              <a:spcBef>
                <a:spcPts val="434"/>
              </a:spcBef>
            </a:pP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Yeast mempunyai sekumpulan enzim yang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diketahui sebagai zymase yang berperanan pada fermentasi senyawa gula.</a:t>
            </a:r>
          </a:p>
          <a:p>
            <a:pPr marL="698500" marR="183202" lvl="1" indent="-457200">
              <a:lnSpc>
                <a:spcPct val="100000"/>
              </a:lnSpc>
              <a:spcBef>
                <a:spcPts val="265"/>
              </a:spcBef>
              <a:buFont typeface="Wingdings" panose="05000000000000000000" pitchFamily="2" charset="2"/>
              <a:buChar char="v"/>
            </a:pP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gula 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id-ID" sz="2800" spc="4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lkohol +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id-ID" sz="28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		(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anaerob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457200">
              <a:lnSpc>
                <a:spcPct val="100000"/>
              </a:lnSpc>
              <a:spcBef>
                <a:spcPts val="184"/>
              </a:spcBef>
              <a:buFont typeface="Wingdings" panose="05000000000000000000" pitchFamily="2" charset="2"/>
              <a:buChar char="v"/>
            </a:pP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Jika ditambah O2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berlebih, 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proses yang terjadi: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lvl="1" indent="0">
              <a:lnSpc>
                <a:spcPct val="100000"/>
              </a:lnSpc>
              <a:spcBef>
                <a:spcPts val="184"/>
              </a:spcBef>
              <a:buNone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gula→</a:t>
            </a:r>
            <a:r>
              <a:rPr lang="id-ID" sz="2800" spc="4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spc="19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sz="28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id-ID" sz="28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12700" marR="57398">
              <a:lnSpc>
                <a:spcPct val="100000"/>
              </a:lnSpc>
              <a:spcBef>
                <a:spcPts val="168"/>
              </a:spcBef>
            </a:pPr>
            <a:r>
              <a:rPr lang="en-US" spc="19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eas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dapa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-7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umbu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d-ID" spc="-9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pad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pc="-7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buah-buaha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211" marR="226163" indent="-286511">
              <a:lnSpc>
                <a:spcPct val="100000"/>
              </a:lnSpc>
              <a:spcBef>
                <a:spcPts val="754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Jika ada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yeas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-67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eb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pc="4" smtClean="0">
                <a:latin typeface="Arial" panose="020B0604020202020204" pitchFamily="34" charset="0"/>
                <a:cs typeface="Arial" panose="020B0604020202020204" pitchFamily="34" charset="0"/>
              </a:rPr>
              <a:t>, maka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sar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5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bua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d-ID" spc="-7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anggu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spc="-9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aka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d-ID" spc="-6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69" smtClean="0">
                <a:latin typeface="Arial" panose="020B0604020202020204" pitchFamily="34" charset="0"/>
                <a:cs typeface="Arial" panose="020B0604020202020204" pitchFamily="34" charset="0"/>
              </a:rPr>
              <a:t>berubah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112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cuka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, ji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pc="-4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d-ID" spc="-128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r>
              <a:rPr lang="id-ID" spc="-78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211" indent="-286511">
              <a:lnSpc>
                <a:spcPct val="100000"/>
              </a:lnSpc>
              <a:spcBef>
                <a:spcPts val="739"/>
              </a:spcBef>
            </a:pP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Suh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 spc="-74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pc="-10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4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pc="-6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umbuhan</a:t>
            </a:r>
            <a:r>
              <a:rPr lang="en-US" spc="4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pc="4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pc="4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pc="-8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baseline="3000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pc="-4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211" indent="-286511">
              <a:lnSpc>
                <a:spcPct val="100000"/>
              </a:lnSpc>
              <a:spcBef>
                <a:spcPts val="739"/>
              </a:spcBef>
            </a:pPr>
            <a:r>
              <a:rPr lang="en-US" spc="-40" smtClean="0">
                <a:latin typeface="Arial" panose="020B0604020202020204" pitchFamily="34" charset="0"/>
                <a:cs typeface="Arial" panose="020B0604020202020204" pitchFamily="34" charset="0"/>
              </a:rPr>
              <a:t>Yeast dan sporanya mati pada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suh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 spc="-69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pc="4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pc="4" baseline="3000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060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0000"/>
                </a:solidFill>
                <a:latin typeface="Impact" panose="020B0806030902050204" pitchFamily="34" charset="0"/>
              </a:rPr>
              <a:t>KERUSAKAN MIKROBIOLOGIS: </a:t>
            </a:r>
            <a:r>
              <a:rPr lang="en-US" sz="4000" smtClean="0">
                <a:solidFill>
                  <a:srgbClr val="FF0000"/>
                </a:solidFill>
                <a:latin typeface="Impact" panose="020B0806030902050204" pitchFamily="34" charset="0"/>
              </a:rPr>
              <a:t>Bakteri</a:t>
            </a:r>
            <a:endParaRPr lang="id-ID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5729"/>
            <a:ext cx="7886700" cy="4351338"/>
          </a:xfrm>
        </p:spPr>
        <p:txBody>
          <a:bodyPr>
            <a:noAutofit/>
          </a:bodyPr>
          <a:lstStyle/>
          <a:p>
            <a:pPr marL="269875" marR="39873" indent="-269875">
              <a:lnSpc>
                <a:spcPts val="2555"/>
              </a:lnSpc>
              <a:spcBef>
                <a:spcPts val="127"/>
              </a:spcBef>
            </a:pPr>
            <a:r>
              <a:rPr lang="id-ID">
                <a:latin typeface="Arial"/>
                <a:cs typeface="Arial"/>
              </a:rPr>
              <a:t>Bakteri terdapat di air, tanah, udara, dan </a:t>
            </a:r>
            <a:r>
              <a:rPr lang="id-ID" smtClean="0">
                <a:latin typeface="Arial"/>
                <a:cs typeface="Arial"/>
              </a:rPr>
              <a:t>pada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makanan</a:t>
            </a:r>
            <a:r>
              <a:rPr lang="id-ID">
                <a:latin typeface="Arial"/>
                <a:cs typeface="Arial"/>
              </a:rPr>
              <a:t>. </a:t>
            </a:r>
            <a:endParaRPr lang="en-US" smtClean="0">
              <a:latin typeface="Arial"/>
              <a:cs typeface="Arial"/>
            </a:endParaRPr>
          </a:p>
          <a:p>
            <a:pPr marL="269875" marR="39873" indent="-269875">
              <a:lnSpc>
                <a:spcPts val="2555"/>
              </a:lnSpc>
              <a:spcBef>
                <a:spcPts val="127"/>
              </a:spcBef>
            </a:pPr>
            <a:r>
              <a:rPr lang="id-ID" smtClean="0">
                <a:latin typeface="Arial"/>
                <a:cs typeface="Arial"/>
              </a:rPr>
              <a:t>Bakteri </a:t>
            </a:r>
            <a:r>
              <a:rPr lang="id-ID">
                <a:latin typeface="Arial"/>
                <a:cs typeface="Arial"/>
              </a:rPr>
              <a:t>ada yang bersifat aerob maupun anaerob</a:t>
            </a:r>
            <a:r>
              <a:rPr lang="id-ID" smtClean="0">
                <a:latin typeface="Arial"/>
                <a:cs typeface="Arial"/>
              </a:rPr>
              <a:t>.</a:t>
            </a:r>
            <a:endParaRPr lang="en-US" smtClean="0">
              <a:latin typeface="Arial"/>
              <a:cs typeface="Arial"/>
            </a:endParaRPr>
          </a:p>
          <a:p>
            <a:pPr marL="0" marR="39873" indent="0">
              <a:lnSpc>
                <a:spcPts val="2555"/>
              </a:lnSpc>
              <a:spcBef>
                <a:spcPts val="127"/>
              </a:spcBef>
              <a:buNone/>
            </a:pPr>
            <a:endParaRPr lang="id-ID">
              <a:latin typeface="Arial"/>
              <a:cs typeface="Arial"/>
            </a:endParaRPr>
          </a:p>
          <a:p>
            <a:pPr marL="269875" indent="-269875">
              <a:lnSpc>
                <a:spcPts val="2590"/>
              </a:lnSpc>
              <a:spcBef>
                <a:spcPts val="553"/>
              </a:spcBef>
            </a:pPr>
            <a:r>
              <a:rPr lang="en-US" smtClean="0">
                <a:latin typeface="Arial"/>
                <a:cs typeface="Arial"/>
              </a:rPr>
              <a:t>P</a:t>
            </a:r>
            <a:r>
              <a:rPr lang="id-ID" smtClean="0">
                <a:latin typeface="Arial"/>
                <a:cs typeface="Arial"/>
              </a:rPr>
              <a:t>eranan </a:t>
            </a:r>
            <a:r>
              <a:rPr lang="id-ID">
                <a:latin typeface="Arial"/>
                <a:cs typeface="Arial"/>
              </a:rPr>
              <a:t>bakteri </a:t>
            </a:r>
            <a:r>
              <a:rPr lang="id-ID" smtClean="0">
                <a:latin typeface="Arial"/>
                <a:cs typeface="Arial"/>
              </a:rPr>
              <a:t>menguntungkan</a:t>
            </a:r>
            <a:r>
              <a:rPr lang="en-US" smtClean="0">
                <a:latin typeface="Arial"/>
                <a:cs typeface="Arial"/>
              </a:rPr>
              <a:t>: dapat </a:t>
            </a:r>
            <a:r>
              <a:rPr lang="id-ID" smtClean="0">
                <a:latin typeface="Arial"/>
                <a:cs typeface="Arial"/>
              </a:rPr>
              <a:t>menghasilkan </a:t>
            </a:r>
            <a:r>
              <a:rPr lang="id-ID" i="1">
                <a:latin typeface="Arial"/>
                <a:cs typeface="Arial"/>
              </a:rPr>
              <a:t>flavor </a:t>
            </a:r>
            <a:r>
              <a:rPr lang="id-ID">
                <a:latin typeface="Arial"/>
                <a:cs typeface="Arial"/>
              </a:rPr>
              <a:t>yang </a:t>
            </a:r>
            <a:r>
              <a:rPr lang="id-ID" smtClean="0">
                <a:latin typeface="Arial"/>
                <a:cs typeface="Arial"/>
              </a:rPr>
              <a:t>disukai.</a:t>
            </a:r>
            <a:r>
              <a:rPr lang="en-US" smtClean="0">
                <a:latin typeface="Arial"/>
                <a:cs typeface="Arial"/>
              </a:rPr>
              <a:t> </a:t>
            </a:r>
          </a:p>
          <a:p>
            <a:pPr marL="727075" lvl="2" indent="-269875">
              <a:lnSpc>
                <a:spcPts val="2590"/>
              </a:lnSpc>
              <a:spcBef>
                <a:spcPts val="553"/>
              </a:spcBef>
              <a:buFont typeface="Wingdings" panose="05000000000000000000" pitchFamily="2" charset="2"/>
              <a:buChar char="v"/>
            </a:pPr>
            <a:r>
              <a:rPr lang="id-ID" sz="2800" smtClean="0">
                <a:latin typeface="Arial"/>
                <a:cs typeface="Arial"/>
              </a:rPr>
              <a:t>bau </a:t>
            </a:r>
            <a:r>
              <a:rPr lang="id-ID" sz="2800">
                <a:latin typeface="Arial"/>
                <a:cs typeface="Arial"/>
              </a:rPr>
              <a:t>laktat </a:t>
            </a:r>
            <a:r>
              <a:rPr lang="id-ID" sz="2800" smtClean="0">
                <a:latin typeface="Arial"/>
                <a:cs typeface="Arial"/>
              </a:rPr>
              <a:t>pada</a:t>
            </a:r>
            <a:r>
              <a:rPr lang="en-US" sz="2800" smtClean="0">
                <a:latin typeface="Arial"/>
                <a:cs typeface="Arial"/>
              </a:rPr>
              <a:t> </a:t>
            </a:r>
            <a:r>
              <a:rPr lang="id-ID" sz="2800" smtClean="0">
                <a:latin typeface="Arial"/>
                <a:cs typeface="Arial"/>
              </a:rPr>
              <a:t>mentega</a:t>
            </a:r>
            <a:endParaRPr lang="en-US" sz="2800" smtClean="0">
              <a:latin typeface="Arial"/>
              <a:cs typeface="Arial"/>
            </a:endParaRPr>
          </a:p>
          <a:p>
            <a:pPr marL="727075" lvl="2" indent="-269875">
              <a:lnSpc>
                <a:spcPts val="2590"/>
              </a:lnSpc>
              <a:spcBef>
                <a:spcPts val="553"/>
              </a:spcBef>
              <a:buFont typeface="Wingdings" panose="05000000000000000000" pitchFamily="2" charset="2"/>
              <a:buChar char="v"/>
            </a:pPr>
            <a:r>
              <a:rPr lang="id-ID" sz="2800" smtClean="0">
                <a:latin typeface="Arial"/>
                <a:cs typeface="Arial"/>
              </a:rPr>
              <a:t>cita </a:t>
            </a:r>
            <a:r>
              <a:rPr lang="id-ID" sz="2800">
                <a:latin typeface="Arial"/>
                <a:cs typeface="Arial"/>
              </a:rPr>
              <a:t>rasa </a:t>
            </a:r>
            <a:r>
              <a:rPr lang="id-ID" sz="2800" smtClean="0">
                <a:latin typeface="Arial"/>
                <a:cs typeface="Arial"/>
              </a:rPr>
              <a:t>asinan</a:t>
            </a:r>
            <a:r>
              <a:rPr lang="en-US" sz="2800" smtClean="0">
                <a:latin typeface="Arial"/>
                <a:cs typeface="Arial"/>
              </a:rPr>
              <a:t> </a:t>
            </a:r>
            <a:r>
              <a:rPr lang="id-ID" sz="2800" smtClean="0">
                <a:latin typeface="Arial"/>
                <a:cs typeface="Arial"/>
              </a:rPr>
              <a:t>pada sayuran</a:t>
            </a:r>
            <a:endParaRPr lang="en-US" sz="2800" smtClean="0">
              <a:latin typeface="Arial"/>
              <a:cs typeface="Arial"/>
            </a:endParaRPr>
          </a:p>
          <a:p>
            <a:pPr marL="727075" lvl="2" indent="-269875">
              <a:lnSpc>
                <a:spcPts val="2590"/>
              </a:lnSpc>
              <a:spcBef>
                <a:spcPts val="553"/>
              </a:spcBef>
              <a:buFont typeface="Wingdings" panose="05000000000000000000" pitchFamily="2" charset="2"/>
              <a:buChar char="v"/>
            </a:pPr>
            <a:r>
              <a:rPr lang="id-ID" sz="2800" i="1" smtClean="0">
                <a:latin typeface="Arial"/>
                <a:cs typeface="Arial"/>
              </a:rPr>
              <a:t>flavor</a:t>
            </a:r>
            <a:r>
              <a:rPr lang="en-US" sz="2800" i="1" smtClean="0">
                <a:latin typeface="Arial"/>
                <a:cs typeface="Arial"/>
              </a:rPr>
              <a:t> </a:t>
            </a:r>
            <a:r>
              <a:rPr lang="en-US" sz="2800" smtClean="0">
                <a:latin typeface="Arial"/>
                <a:cs typeface="Arial"/>
              </a:rPr>
              <a:t>keju</a:t>
            </a:r>
            <a:endParaRPr lang="id-ID" sz="2800">
              <a:latin typeface="Arial"/>
              <a:cs typeface="Arial"/>
            </a:endParaRPr>
          </a:p>
          <a:p>
            <a:pPr marL="269875" indent="-269875">
              <a:lnSpc>
                <a:spcPts val="2555"/>
              </a:lnSpc>
              <a:spcBef>
                <a:spcPts val="127"/>
              </a:spcBef>
            </a:pPr>
            <a:endParaRPr lang="id-ID">
              <a:latin typeface="Arial"/>
              <a:cs typeface="Arial"/>
            </a:endParaRPr>
          </a:p>
          <a:p>
            <a:pPr marL="269875" indent="-269875">
              <a:lnSpc>
                <a:spcPts val="2555"/>
              </a:lnSpc>
              <a:spcBef>
                <a:spcPts val="127"/>
              </a:spcBef>
            </a:pPr>
            <a:r>
              <a:rPr lang="en-US" smtClean="0">
                <a:latin typeface="Arial"/>
                <a:cs typeface="Arial"/>
              </a:rPr>
              <a:t>B</a:t>
            </a:r>
            <a:r>
              <a:rPr lang="id-ID" smtClean="0">
                <a:latin typeface="Arial"/>
                <a:cs typeface="Arial"/>
              </a:rPr>
              <a:t>akteri </a:t>
            </a:r>
            <a:r>
              <a:rPr lang="en-US" smtClean="0">
                <a:latin typeface="Arial"/>
                <a:cs typeface="Arial"/>
              </a:rPr>
              <a:t>juga </a:t>
            </a:r>
            <a:r>
              <a:rPr lang="id-ID" smtClean="0">
                <a:latin typeface="Arial"/>
                <a:cs typeface="Arial"/>
              </a:rPr>
              <a:t>dapat menghasilkan </a:t>
            </a:r>
            <a:r>
              <a:rPr lang="id-ID">
                <a:latin typeface="Arial"/>
                <a:cs typeface="Arial"/>
              </a:rPr>
              <a:t>senyawa </a:t>
            </a:r>
            <a:r>
              <a:rPr lang="id-ID" smtClean="0">
                <a:latin typeface="Arial"/>
                <a:cs typeface="Arial"/>
              </a:rPr>
              <a:t>yang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berbahaya </a:t>
            </a:r>
            <a:r>
              <a:rPr lang="id-ID">
                <a:latin typeface="Arial"/>
                <a:cs typeface="Arial"/>
              </a:rPr>
              <a:t>bagi </a:t>
            </a:r>
            <a:r>
              <a:rPr lang="id-ID" smtClean="0">
                <a:latin typeface="Arial"/>
                <a:cs typeface="Arial"/>
              </a:rPr>
              <a:t>kesehatan</a:t>
            </a:r>
            <a:r>
              <a:rPr lang="en-US" smtClean="0">
                <a:latin typeface="Arial"/>
                <a:cs typeface="Arial"/>
              </a:rPr>
              <a:t>.</a:t>
            </a:r>
            <a:endParaRPr lang="id-ID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02" y="36413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76518"/>
            <a:ext cx="7886700" cy="5800445"/>
          </a:xfrm>
        </p:spPr>
        <p:txBody>
          <a:bodyPr>
            <a:normAutofit/>
          </a:bodyPr>
          <a:lstStyle/>
          <a:p>
            <a:pPr marL="269875" marR="53492" indent="-269875">
              <a:lnSpc>
                <a:spcPts val="2880"/>
              </a:lnSpc>
              <a:spcBef>
                <a:spcPts val="144"/>
              </a:spcBef>
            </a:pPr>
            <a:r>
              <a:rPr lang="id-ID" spc="-4">
                <a:latin typeface="Arial"/>
                <a:cs typeface="Arial"/>
              </a:rPr>
              <a:t>Suh</a:t>
            </a:r>
            <a:r>
              <a:rPr lang="id-ID">
                <a:latin typeface="Arial"/>
                <a:cs typeface="Arial"/>
              </a:rPr>
              <a:t>u </a:t>
            </a:r>
            <a:r>
              <a:rPr lang="id-ID" spc="-4" smtClean="0">
                <a:latin typeface="Arial"/>
                <a:cs typeface="Arial"/>
              </a:rPr>
              <a:t>op</a:t>
            </a:r>
            <a:r>
              <a:rPr lang="id-ID" smtClean="0">
                <a:latin typeface="Arial"/>
                <a:cs typeface="Arial"/>
              </a:rPr>
              <a:t>ti</a:t>
            </a:r>
            <a:r>
              <a:rPr lang="id-ID" spc="-9" smtClean="0">
                <a:latin typeface="Arial"/>
                <a:cs typeface="Arial"/>
              </a:rPr>
              <a:t>m</a:t>
            </a:r>
            <a:r>
              <a:rPr lang="id-ID" spc="-4" smtClean="0">
                <a:latin typeface="Arial"/>
                <a:cs typeface="Arial"/>
              </a:rPr>
              <a:t>um</a:t>
            </a:r>
            <a:r>
              <a:rPr lang="en-US" spc="-4" smtClean="0">
                <a:latin typeface="Arial"/>
                <a:cs typeface="Arial"/>
              </a:rPr>
              <a:t>: </a:t>
            </a:r>
            <a:r>
              <a:rPr lang="id-ID" spc="-4" smtClean="0">
                <a:latin typeface="Arial"/>
                <a:cs typeface="Arial"/>
              </a:rPr>
              <a:t>20-5</a:t>
            </a:r>
            <a:r>
              <a:rPr lang="id-ID" smtClean="0">
                <a:latin typeface="Arial"/>
                <a:cs typeface="Arial"/>
              </a:rPr>
              <a:t>5 </a:t>
            </a:r>
            <a:r>
              <a:rPr lang="id-ID" spc="-4" baseline="30000" smtClean="0">
                <a:latin typeface="Arial"/>
                <a:cs typeface="Arial"/>
              </a:rPr>
              <a:t>o</a:t>
            </a:r>
            <a:r>
              <a:rPr lang="id-ID" spc="-4" smtClean="0">
                <a:latin typeface="Arial"/>
                <a:cs typeface="Arial"/>
              </a:rPr>
              <a:t>C</a:t>
            </a:r>
            <a:endParaRPr lang="en-US" spc="-4" smtClean="0">
              <a:latin typeface="Arial"/>
              <a:cs typeface="Arial"/>
            </a:endParaRPr>
          </a:p>
          <a:p>
            <a:pPr marL="269875" marR="53492" indent="-269875">
              <a:lnSpc>
                <a:spcPts val="2880"/>
              </a:lnSpc>
              <a:spcBef>
                <a:spcPts val="144"/>
              </a:spcBef>
            </a:pPr>
            <a:r>
              <a:rPr lang="en-US" smtClean="0">
                <a:latin typeface="Arial"/>
                <a:cs typeface="Arial"/>
              </a:rPr>
              <a:t>K</a:t>
            </a:r>
            <a:r>
              <a:rPr lang="id-ID" spc="-4" smtClean="0">
                <a:latin typeface="Arial"/>
                <a:cs typeface="Arial"/>
              </a:rPr>
              <a:t>andunga</a:t>
            </a:r>
            <a:r>
              <a:rPr lang="id-ID" smtClean="0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ir </a:t>
            </a:r>
            <a:r>
              <a:rPr lang="id-ID" spc="-4">
                <a:latin typeface="Arial"/>
                <a:cs typeface="Arial"/>
              </a:rPr>
              <a:t>sebesa</a:t>
            </a:r>
            <a:r>
              <a:rPr lang="id-ID">
                <a:latin typeface="Arial"/>
                <a:cs typeface="Arial"/>
              </a:rPr>
              <a:t>r </a:t>
            </a:r>
            <a:r>
              <a:rPr lang="id-ID" spc="-4" smtClean="0">
                <a:latin typeface="Arial"/>
                <a:cs typeface="Arial"/>
              </a:rPr>
              <a:t>25</a:t>
            </a:r>
            <a:r>
              <a:rPr lang="id-ID" smtClean="0">
                <a:latin typeface="Arial"/>
                <a:cs typeface="Arial"/>
              </a:rPr>
              <a:t>-</a:t>
            </a:r>
            <a:r>
              <a:rPr lang="id-ID" spc="-4" smtClean="0">
                <a:latin typeface="Arial"/>
                <a:cs typeface="Arial"/>
              </a:rPr>
              <a:t>30%</a:t>
            </a:r>
            <a:r>
              <a:rPr lang="id-ID" smtClean="0">
                <a:latin typeface="Arial"/>
                <a:cs typeface="Arial"/>
              </a:rPr>
              <a:t>.</a:t>
            </a:r>
            <a:endParaRPr lang="en-US" smtClean="0">
              <a:latin typeface="Arial"/>
              <a:cs typeface="Arial"/>
            </a:endParaRPr>
          </a:p>
          <a:p>
            <a:pPr marL="0" marR="53492" indent="0">
              <a:lnSpc>
                <a:spcPts val="2880"/>
              </a:lnSpc>
              <a:spcBef>
                <a:spcPts val="144"/>
              </a:spcBef>
              <a:buNone/>
            </a:pPr>
            <a:endParaRPr lang="id-ID">
              <a:latin typeface="Arial"/>
              <a:cs typeface="Arial"/>
            </a:endParaRPr>
          </a:p>
          <a:p>
            <a:pPr marL="269875" marR="53492" indent="-269875">
              <a:lnSpc>
                <a:spcPct val="95825"/>
              </a:lnSpc>
              <a:spcBef>
                <a:spcPts val="0"/>
              </a:spcBef>
            </a:pPr>
            <a:r>
              <a:rPr lang="id-ID" spc="-4">
                <a:latin typeface="Arial"/>
                <a:cs typeface="Arial"/>
              </a:rPr>
              <a:t>K</a:t>
            </a:r>
            <a:r>
              <a:rPr lang="id-ID">
                <a:latin typeface="Arial"/>
                <a:cs typeface="Arial"/>
              </a:rPr>
              <a:t>l</a:t>
            </a:r>
            <a:r>
              <a:rPr lang="id-ID" spc="-4">
                <a:latin typeface="Arial"/>
                <a:cs typeface="Arial"/>
              </a:rPr>
              <a:t>as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4">
                <a:latin typeface="Arial"/>
                <a:cs typeface="Arial"/>
              </a:rPr>
              <a:t>f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4">
                <a:latin typeface="Arial"/>
                <a:cs typeface="Arial"/>
              </a:rPr>
              <a:t>kas</a:t>
            </a:r>
            <a:r>
              <a:rPr lang="id-ID">
                <a:latin typeface="Arial"/>
                <a:cs typeface="Arial"/>
              </a:rPr>
              <a:t>i </a:t>
            </a:r>
            <a:r>
              <a:rPr lang="id-ID" spc="-4">
                <a:latin typeface="Arial"/>
                <a:cs typeface="Arial"/>
              </a:rPr>
              <a:t>bak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4">
                <a:latin typeface="Arial"/>
                <a:cs typeface="Arial"/>
              </a:rPr>
              <a:t>er</a:t>
            </a:r>
            <a:r>
              <a:rPr lang="id-ID">
                <a:latin typeface="Arial"/>
                <a:cs typeface="Arial"/>
              </a:rPr>
              <a:t>i :</a:t>
            </a:r>
            <a:endParaRPr lang="en-US">
              <a:latin typeface="Arial"/>
              <a:cs typeface="Arial"/>
            </a:endParaRPr>
          </a:p>
          <a:p>
            <a:pPr marL="739775" marR="34730" lvl="1" indent="-457200">
              <a:lnSpc>
                <a:spcPts val="2970"/>
              </a:lnSpc>
              <a:spcBef>
                <a:spcPts val="148"/>
              </a:spcBef>
              <a:buFont typeface="Wingdings" panose="05000000000000000000" pitchFamily="2" charset="2"/>
              <a:buChar char="v"/>
            </a:pPr>
            <a:r>
              <a:rPr lang="id-ID" sz="2800" smtClean="0">
                <a:latin typeface="Arial"/>
                <a:cs typeface="Arial"/>
              </a:rPr>
              <a:t>T</a:t>
            </a:r>
            <a:r>
              <a:rPr lang="id-ID" sz="2800" spc="-4" smtClean="0">
                <a:latin typeface="Arial"/>
                <a:cs typeface="Arial"/>
              </a:rPr>
              <a:t>ermo</a:t>
            </a:r>
            <a:r>
              <a:rPr lang="id-ID" sz="2800" smtClean="0">
                <a:latin typeface="Arial"/>
                <a:cs typeface="Arial"/>
              </a:rPr>
              <a:t>fil</a:t>
            </a:r>
            <a:r>
              <a:rPr lang="en-US" sz="2800" smtClean="0">
                <a:latin typeface="Arial"/>
                <a:cs typeface="Arial"/>
              </a:rPr>
              <a:t>: </a:t>
            </a:r>
            <a:r>
              <a:rPr lang="id-ID" sz="2800">
                <a:latin typeface="Arial"/>
                <a:cs typeface="Arial"/>
              </a:rPr>
              <a:t>&gt; </a:t>
            </a:r>
            <a:r>
              <a:rPr lang="id-ID" sz="2800" spc="-4">
                <a:latin typeface="Arial"/>
                <a:cs typeface="Arial"/>
              </a:rPr>
              <a:t>4</a:t>
            </a:r>
            <a:r>
              <a:rPr lang="id-ID" sz="2800">
                <a:latin typeface="Arial"/>
                <a:cs typeface="Arial"/>
              </a:rPr>
              <a:t>5 </a:t>
            </a:r>
            <a:r>
              <a:rPr lang="id-ID" sz="2800" spc="-4" baseline="30000">
                <a:latin typeface="Arial"/>
                <a:cs typeface="Arial"/>
              </a:rPr>
              <a:t>o</a:t>
            </a:r>
            <a:r>
              <a:rPr lang="id-ID" sz="2800" smtClean="0">
                <a:latin typeface="Arial"/>
                <a:cs typeface="Arial"/>
              </a:rPr>
              <a:t>C</a:t>
            </a:r>
            <a:endParaRPr lang="id-ID" sz="2800">
              <a:latin typeface="Arial"/>
              <a:cs typeface="Arial"/>
            </a:endParaRPr>
          </a:p>
          <a:p>
            <a:pPr marL="739775" lvl="1" indent="-457200">
              <a:lnSpc>
                <a:spcPts val="3219"/>
              </a:lnSpc>
              <a:buFont typeface="Wingdings" panose="05000000000000000000" pitchFamily="2" charset="2"/>
              <a:buChar char="v"/>
            </a:pPr>
            <a:r>
              <a:rPr lang="id-ID" sz="2800" spc="-4" smtClean="0">
                <a:latin typeface="Arial"/>
                <a:cs typeface="Arial"/>
              </a:rPr>
              <a:t>Ps</a:t>
            </a:r>
            <a:r>
              <a:rPr lang="id-ID" sz="2800" smtClean="0">
                <a:latin typeface="Arial"/>
                <a:cs typeface="Arial"/>
              </a:rPr>
              <a:t>i</a:t>
            </a:r>
            <a:r>
              <a:rPr lang="id-ID" sz="2800" spc="-4" smtClean="0">
                <a:latin typeface="Arial"/>
                <a:cs typeface="Arial"/>
              </a:rPr>
              <a:t>kro</a:t>
            </a:r>
            <a:r>
              <a:rPr lang="id-ID" sz="2800" smtClean="0">
                <a:latin typeface="Arial"/>
                <a:cs typeface="Arial"/>
              </a:rPr>
              <a:t>fil</a:t>
            </a:r>
            <a:r>
              <a:rPr lang="en-US" sz="2800" smtClean="0">
                <a:latin typeface="Arial"/>
                <a:cs typeface="Arial"/>
              </a:rPr>
              <a:t>: </a:t>
            </a:r>
            <a:r>
              <a:rPr lang="id-ID" sz="2800">
                <a:latin typeface="Arial"/>
                <a:cs typeface="Arial"/>
              </a:rPr>
              <a:t>&lt; </a:t>
            </a:r>
            <a:r>
              <a:rPr lang="id-ID" sz="2800" spc="-4">
                <a:latin typeface="Arial"/>
                <a:cs typeface="Arial"/>
              </a:rPr>
              <a:t>1</a:t>
            </a:r>
            <a:r>
              <a:rPr lang="id-ID" sz="2800">
                <a:latin typeface="Arial"/>
                <a:cs typeface="Arial"/>
              </a:rPr>
              <a:t>0 </a:t>
            </a:r>
            <a:r>
              <a:rPr lang="id-ID" sz="2800" spc="-4" baseline="30000">
                <a:latin typeface="Arial"/>
                <a:cs typeface="Arial"/>
              </a:rPr>
              <a:t>o</a:t>
            </a:r>
            <a:r>
              <a:rPr lang="id-ID" sz="2800" smtClean="0">
                <a:latin typeface="Arial"/>
                <a:cs typeface="Arial"/>
              </a:rPr>
              <a:t>C</a:t>
            </a:r>
            <a:endParaRPr lang="id-ID" sz="2800">
              <a:latin typeface="Arial"/>
              <a:cs typeface="Arial"/>
            </a:endParaRPr>
          </a:p>
          <a:p>
            <a:pPr marL="739775" lvl="1" indent="-457200">
              <a:lnSpc>
                <a:spcPts val="3219"/>
              </a:lnSpc>
              <a:spcBef>
                <a:spcPts val="164"/>
              </a:spcBef>
              <a:buFont typeface="Wingdings" panose="05000000000000000000" pitchFamily="2" charset="2"/>
              <a:buChar char="v"/>
            </a:pPr>
            <a:r>
              <a:rPr lang="en-US" sz="2800" spc="-4" smtClean="0">
                <a:latin typeface="Arial"/>
                <a:cs typeface="Arial"/>
              </a:rPr>
              <a:t>M</a:t>
            </a:r>
            <a:r>
              <a:rPr lang="id-ID" sz="2800" spc="-4" smtClean="0">
                <a:latin typeface="Arial"/>
                <a:cs typeface="Arial"/>
              </a:rPr>
              <a:t>eso</a:t>
            </a:r>
            <a:r>
              <a:rPr lang="id-ID" sz="2800" smtClean="0">
                <a:latin typeface="Arial"/>
                <a:cs typeface="Arial"/>
              </a:rPr>
              <a:t>fil</a:t>
            </a:r>
            <a:r>
              <a:rPr lang="en-US" sz="2800" smtClean="0">
                <a:latin typeface="Arial"/>
                <a:cs typeface="Arial"/>
              </a:rPr>
              <a:t>: </a:t>
            </a:r>
            <a:r>
              <a:rPr lang="id-ID" sz="2800" spc="-4">
                <a:latin typeface="Arial"/>
                <a:cs typeface="Arial"/>
              </a:rPr>
              <a:t>20-4</a:t>
            </a:r>
            <a:r>
              <a:rPr lang="id-ID" sz="2800">
                <a:latin typeface="Arial"/>
                <a:cs typeface="Arial"/>
              </a:rPr>
              <a:t>5 </a:t>
            </a:r>
            <a:r>
              <a:rPr lang="id-ID" sz="2800" spc="-4" baseline="30000" smtClean="0">
                <a:latin typeface="Arial"/>
                <a:cs typeface="Arial"/>
              </a:rPr>
              <a:t>o</a:t>
            </a:r>
            <a:r>
              <a:rPr lang="id-ID" sz="2800" smtClean="0">
                <a:latin typeface="Arial"/>
                <a:cs typeface="Arial"/>
              </a:rPr>
              <a:t>C</a:t>
            </a:r>
            <a:endParaRPr lang="en-US" sz="2800" smtClean="0">
              <a:latin typeface="Arial"/>
              <a:cs typeface="Arial"/>
            </a:endParaRPr>
          </a:p>
          <a:p>
            <a:pPr marL="282575" lvl="1" indent="0">
              <a:lnSpc>
                <a:spcPts val="3219"/>
              </a:lnSpc>
              <a:spcBef>
                <a:spcPts val="164"/>
              </a:spcBef>
              <a:buNone/>
            </a:pPr>
            <a:endParaRPr lang="id-ID" sz="2800">
              <a:latin typeface="Arial"/>
              <a:cs typeface="Arial"/>
            </a:endParaRPr>
          </a:p>
          <a:p>
            <a:pPr marL="269875" marR="53492" indent="-269875">
              <a:lnSpc>
                <a:spcPct val="95825"/>
              </a:lnSpc>
              <a:spcBef>
                <a:spcPts val="0"/>
              </a:spcBef>
            </a:pPr>
            <a:r>
              <a:rPr lang="sv-SE" i="1" spc="-4" smtClean="0">
                <a:latin typeface="Arial"/>
                <a:cs typeface="Arial"/>
              </a:rPr>
              <a:t>Low ac</a:t>
            </a:r>
            <a:r>
              <a:rPr lang="sv-SE" i="1" smtClean="0">
                <a:latin typeface="Arial"/>
                <a:cs typeface="Arial"/>
              </a:rPr>
              <a:t>id f</a:t>
            </a:r>
            <a:r>
              <a:rPr lang="sv-SE" i="1" spc="-4" smtClean="0">
                <a:latin typeface="Arial"/>
                <a:cs typeface="Arial"/>
              </a:rPr>
              <a:t>oo</a:t>
            </a:r>
            <a:r>
              <a:rPr lang="sv-SE" i="1" smtClean="0">
                <a:latin typeface="Arial"/>
                <a:cs typeface="Arial"/>
              </a:rPr>
              <a:t>d </a:t>
            </a:r>
            <a:r>
              <a:rPr lang="sv-SE" spc="-4">
                <a:latin typeface="Arial"/>
                <a:cs typeface="Arial"/>
              </a:rPr>
              <a:t>(makana</a:t>
            </a:r>
            <a:r>
              <a:rPr lang="sv-SE">
                <a:latin typeface="Arial"/>
                <a:cs typeface="Arial"/>
              </a:rPr>
              <a:t>n </a:t>
            </a:r>
            <a:r>
              <a:rPr lang="sv-SE" spc="-4">
                <a:latin typeface="Arial"/>
                <a:cs typeface="Arial"/>
              </a:rPr>
              <a:t>denga</a:t>
            </a:r>
            <a:r>
              <a:rPr lang="sv-SE">
                <a:latin typeface="Arial"/>
                <a:cs typeface="Arial"/>
              </a:rPr>
              <a:t>n </a:t>
            </a:r>
            <a:r>
              <a:rPr lang="sv-SE" spc="-4">
                <a:latin typeface="Arial"/>
                <a:cs typeface="Arial"/>
              </a:rPr>
              <a:t>p</a:t>
            </a:r>
            <a:r>
              <a:rPr lang="sv-SE">
                <a:latin typeface="Arial"/>
                <a:cs typeface="Arial"/>
              </a:rPr>
              <a:t>H </a:t>
            </a:r>
            <a:r>
              <a:rPr lang="sv-SE" spc="-4">
                <a:latin typeface="Arial"/>
                <a:cs typeface="Arial"/>
              </a:rPr>
              <a:t>&lt;4</a:t>
            </a:r>
            <a:r>
              <a:rPr lang="sv-SE">
                <a:latin typeface="Arial"/>
                <a:cs typeface="Arial"/>
              </a:rPr>
              <a:t>,</a:t>
            </a:r>
            <a:r>
              <a:rPr lang="sv-SE" spc="-4">
                <a:latin typeface="Arial"/>
                <a:cs typeface="Arial"/>
              </a:rPr>
              <a:t>5</a:t>
            </a:r>
            <a:r>
              <a:rPr lang="sv-SE" smtClean="0">
                <a:latin typeface="Arial"/>
                <a:cs typeface="Arial"/>
              </a:rPr>
              <a:t>) </a:t>
            </a:r>
            <a:r>
              <a:rPr lang="id-ID">
                <a:latin typeface="Arial"/>
                <a:cs typeface="Arial"/>
              </a:rPr>
              <a:t>l</a:t>
            </a:r>
            <a:r>
              <a:rPr lang="id-ID" spc="-4">
                <a:latin typeface="Arial"/>
                <a:cs typeface="Arial"/>
              </a:rPr>
              <a:t>eb</a:t>
            </a:r>
            <a:r>
              <a:rPr lang="id-ID">
                <a:latin typeface="Arial"/>
                <a:cs typeface="Arial"/>
              </a:rPr>
              <a:t>ih </a:t>
            </a:r>
            <a:r>
              <a:rPr lang="id-ID" spc="-4">
                <a:latin typeface="Arial"/>
                <a:cs typeface="Arial"/>
              </a:rPr>
              <a:t>muda</a:t>
            </a:r>
            <a:r>
              <a:rPr lang="id-ID">
                <a:latin typeface="Arial"/>
                <a:cs typeface="Arial"/>
              </a:rPr>
              <a:t>h </a:t>
            </a:r>
            <a:r>
              <a:rPr lang="id-ID" spc="-4">
                <a:latin typeface="Arial"/>
                <a:cs typeface="Arial"/>
              </a:rPr>
              <a:t>d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4">
                <a:latin typeface="Arial"/>
                <a:cs typeface="Arial"/>
              </a:rPr>
              <a:t>awe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4">
                <a:latin typeface="Arial"/>
                <a:cs typeface="Arial"/>
              </a:rPr>
              <a:t>ka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karen</a:t>
            </a:r>
            <a:r>
              <a:rPr lang="id-ID">
                <a:latin typeface="Arial"/>
                <a:cs typeface="Arial"/>
              </a:rPr>
              <a:t>a </a:t>
            </a:r>
            <a:r>
              <a:rPr lang="id-ID" spc="-4">
                <a:latin typeface="Arial"/>
                <a:cs typeface="Arial"/>
              </a:rPr>
              <a:t>bak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4">
                <a:latin typeface="Arial"/>
                <a:cs typeface="Arial"/>
              </a:rPr>
              <a:t>er</a:t>
            </a:r>
            <a:r>
              <a:rPr lang="id-ID">
                <a:latin typeface="Arial"/>
                <a:cs typeface="Arial"/>
              </a:rPr>
              <a:t>i </a:t>
            </a:r>
            <a:r>
              <a:rPr lang="id-ID" spc="-4">
                <a:latin typeface="Arial"/>
                <a:cs typeface="Arial"/>
              </a:rPr>
              <a:t>da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sporany</a:t>
            </a:r>
            <a:r>
              <a:rPr lang="id-ID">
                <a:latin typeface="Arial"/>
                <a:cs typeface="Arial"/>
              </a:rPr>
              <a:t>a l</a:t>
            </a:r>
            <a:r>
              <a:rPr lang="id-ID" spc="-4">
                <a:latin typeface="Arial"/>
                <a:cs typeface="Arial"/>
              </a:rPr>
              <a:t>eb</a:t>
            </a:r>
            <a:r>
              <a:rPr lang="id-ID">
                <a:latin typeface="Arial"/>
                <a:cs typeface="Arial"/>
              </a:rPr>
              <a:t>ih </a:t>
            </a:r>
            <a:r>
              <a:rPr lang="id-ID" spc="-4">
                <a:latin typeface="Arial"/>
                <a:cs typeface="Arial"/>
              </a:rPr>
              <a:t>muda</a:t>
            </a:r>
            <a:r>
              <a:rPr lang="id-ID">
                <a:latin typeface="Arial"/>
                <a:cs typeface="Arial"/>
              </a:rPr>
              <a:t>h </a:t>
            </a:r>
            <a:r>
              <a:rPr lang="id-ID" spc="-4">
                <a:latin typeface="Arial"/>
                <a:cs typeface="Arial"/>
              </a:rPr>
              <a:t>ma</a:t>
            </a:r>
            <a:r>
              <a:rPr lang="id-ID">
                <a:latin typeface="Arial"/>
                <a:cs typeface="Arial"/>
              </a:rPr>
              <a:t>ti.</a:t>
            </a:r>
          </a:p>
          <a:p>
            <a:pPr marL="269875" marR="53492" indent="-269875">
              <a:lnSpc>
                <a:spcPct val="95825"/>
              </a:lnSpc>
              <a:spcBef>
                <a:spcPts val="0"/>
              </a:spcBef>
              <a:buNone/>
            </a:pPr>
            <a:endParaRPr lang="sv-SE">
              <a:latin typeface="Arial"/>
              <a:cs typeface="Arial"/>
            </a:endParaRPr>
          </a:p>
          <a:p>
            <a:pPr marL="269875" marR="53492" indent="-269875">
              <a:lnSpc>
                <a:spcPct val="95825"/>
              </a:lnSpc>
              <a:spcBef>
                <a:spcPts val="0"/>
              </a:spcBef>
            </a:pPr>
            <a:endParaRPr lang="en-US" spc="-4" smtClean="0">
              <a:latin typeface="Arial"/>
              <a:cs typeface="Arial"/>
            </a:endParaRPr>
          </a:p>
          <a:p>
            <a:pPr marL="269875" marR="53492" indent="-269875">
              <a:lnSpc>
                <a:spcPct val="95825"/>
              </a:lnSpc>
              <a:spcBef>
                <a:spcPts val="0"/>
              </a:spcBef>
            </a:pPr>
            <a:endParaRPr lang="id-ID">
              <a:latin typeface="Arial"/>
              <a:cs typeface="Arial"/>
            </a:endParaRPr>
          </a:p>
          <a:p>
            <a:pPr marL="269875" indent="-269875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6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78" y="827368"/>
            <a:ext cx="8394326" cy="957916"/>
          </a:xfrm>
        </p:spPr>
        <p:txBody>
          <a:bodyPr>
            <a:noAutofit/>
          </a:bodyPr>
          <a:lstStyle/>
          <a:p>
            <a:pPr>
              <a:lnSpc>
                <a:spcPts val="4195"/>
              </a:lnSpc>
              <a:spcBef>
                <a:spcPts val="209"/>
              </a:spcBef>
            </a:pPr>
            <a:r>
              <a:rPr lang="id-ID" sz="2800" spc="-4">
                <a:latin typeface="Arial"/>
                <a:cs typeface="Arial"/>
              </a:rPr>
              <a:t>Fak</a:t>
            </a:r>
            <a:r>
              <a:rPr lang="id-ID" sz="2800">
                <a:latin typeface="Arial"/>
                <a:cs typeface="Arial"/>
              </a:rPr>
              <a:t>t</a:t>
            </a:r>
            <a:r>
              <a:rPr lang="id-ID" sz="2800" spc="-4">
                <a:latin typeface="Arial"/>
                <a:cs typeface="Arial"/>
              </a:rPr>
              <a:t>or-</a:t>
            </a:r>
            <a:r>
              <a:rPr lang="id-ID" sz="2800">
                <a:latin typeface="Arial"/>
                <a:cs typeface="Arial"/>
              </a:rPr>
              <a:t>f</a:t>
            </a:r>
            <a:r>
              <a:rPr lang="id-ID" sz="2800" spc="-4">
                <a:latin typeface="Arial"/>
                <a:cs typeface="Arial"/>
              </a:rPr>
              <a:t>ak</a:t>
            </a:r>
            <a:r>
              <a:rPr lang="id-ID" sz="2800">
                <a:latin typeface="Arial"/>
                <a:cs typeface="Arial"/>
              </a:rPr>
              <a:t>t</a:t>
            </a:r>
            <a:r>
              <a:rPr lang="id-ID" sz="2800" spc="-4">
                <a:latin typeface="Arial"/>
                <a:cs typeface="Arial"/>
              </a:rPr>
              <a:t>o</a:t>
            </a:r>
            <a:r>
              <a:rPr lang="id-ID" sz="2800">
                <a:latin typeface="Arial"/>
                <a:cs typeface="Arial"/>
              </a:rPr>
              <a:t>r </a:t>
            </a:r>
            <a:r>
              <a:rPr lang="id-ID" sz="2800" spc="-4">
                <a:latin typeface="Arial"/>
                <a:cs typeface="Arial"/>
              </a:rPr>
              <a:t>yan</a:t>
            </a:r>
            <a:r>
              <a:rPr lang="id-ID" sz="2800">
                <a:latin typeface="Arial"/>
                <a:cs typeface="Arial"/>
              </a:rPr>
              <a:t>g </a:t>
            </a:r>
            <a:r>
              <a:rPr lang="id-ID" sz="2800" spc="-4" smtClean="0">
                <a:latin typeface="Arial"/>
                <a:cs typeface="Arial"/>
              </a:rPr>
              <a:t>mempengaruh</a:t>
            </a:r>
            <a:r>
              <a:rPr lang="id-ID" sz="2800" smtClean="0">
                <a:latin typeface="Arial"/>
                <a:cs typeface="Arial"/>
              </a:rPr>
              <a:t>i</a:t>
            </a:r>
            <a:r>
              <a:rPr lang="en-US" sz="2800" smtClean="0">
                <a:latin typeface="Arial"/>
                <a:cs typeface="Arial"/>
              </a:rPr>
              <a:t> pertumbuhan </a:t>
            </a:r>
            <a:r>
              <a:rPr lang="id-ID" sz="2800" spc="-4" smtClean="0">
                <a:latin typeface="Arial"/>
                <a:cs typeface="Arial"/>
              </a:rPr>
              <a:t>m</a:t>
            </a:r>
            <a:r>
              <a:rPr lang="id-ID" sz="2800" smtClean="0">
                <a:latin typeface="Arial"/>
                <a:cs typeface="Arial"/>
              </a:rPr>
              <a:t>i</a:t>
            </a:r>
            <a:r>
              <a:rPr lang="id-ID" sz="2800" spc="-4" smtClean="0">
                <a:latin typeface="Arial"/>
                <a:cs typeface="Arial"/>
              </a:rPr>
              <a:t>kroorgan</a:t>
            </a:r>
            <a:r>
              <a:rPr lang="id-ID" sz="2800" smtClean="0">
                <a:latin typeface="Arial"/>
                <a:cs typeface="Arial"/>
              </a:rPr>
              <a:t>i</a:t>
            </a:r>
            <a:r>
              <a:rPr lang="id-ID" sz="2800" spc="-4" smtClean="0">
                <a:latin typeface="Arial"/>
                <a:cs typeface="Arial"/>
              </a:rPr>
              <a:t>sm</a:t>
            </a:r>
            <a:r>
              <a:rPr lang="id-ID" sz="2800" smtClean="0">
                <a:latin typeface="Arial"/>
                <a:cs typeface="Arial"/>
              </a:rPr>
              <a:t>e</a:t>
            </a:r>
            <a:r>
              <a:rPr lang="en-US" sz="2800" smtClean="0">
                <a:latin typeface="Arial"/>
                <a:cs typeface="Arial"/>
              </a:rPr>
              <a:t>:</a:t>
            </a:r>
            <a:r>
              <a:rPr lang="id-ID" sz="2800">
                <a:latin typeface="Arial"/>
                <a:cs typeface="Arial"/>
              </a:rPr>
              <a:t/>
            </a:r>
            <a:br>
              <a:rPr lang="id-ID" sz="2800">
                <a:latin typeface="Arial"/>
                <a:cs typeface="Arial"/>
              </a:rPr>
            </a:br>
            <a:endParaRPr lang="id-ID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85284"/>
            <a:ext cx="8125385" cy="4351338"/>
          </a:xfrm>
        </p:spPr>
        <p:txBody>
          <a:bodyPr>
            <a:norm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Nutrisi: C, N, H, O,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, F,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Fe 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dan logam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lainnya.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pc="-9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Suh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ersed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oks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pc="-4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baseline="-2500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baseline="-25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Senyaw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9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8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97" y="244103"/>
            <a:ext cx="7886700" cy="1006474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Impact" panose="020B0806030902050204" pitchFamily="34" charset="0"/>
              </a:rPr>
              <a:t>KERUSAKAN MEKANIS</a:t>
            </a:r>
            <a:endParaRPr lang="id-ID" sz="40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6" y="1075765"/>
            <a:ext cx="8730503" cy="5593975"/>
          </a:xfrm>
        </p:spPr>
        <p:txBody>
          <a:bodyPr>
            <a:noAutofit/>
          </a:bodyPr>
          <a:lstStyle/>
          <a:p>
            <a:pPr marL="269875" marR="45719" indent="-269875">
              <a:lnSpc>
                <a:spcPct val="100000"/>
              </a:lnSpc>
              <a:spcBef>
                <a:spcPts val="127"/>
              </a:spcBef>
            </a:pPr>
            <a:r>
              <a:rPr lang="id-ID" spc="-4">
                <a:latin typeface="Arial"/>
                <a:cs typeface="Arial"/>
              </a:rPr>
              <a:t>Kerusaka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mekan</a:t>
            </a:r>
            <a:r>
              <a:rPr lang="id-ID">
                <a:latin typeface="Arial"/>
                <a:cs typeface="Arial"/>
              </a:rPr>
              <a:t>is </a:t>
            </a:r>
            <a:r>
              <a:rPr lang="id-ID" spc="-4">
                <a:latin typeface="Arial"/>
                <a:cs typeface="Arial"/>
              </a:rPr>
              <a:t>pad</a:t>
            </a:r>
            <a:r>
              <a:rPr lang="id-ID">
                <a:latin typeface="Arial"/>
                <a:cs typeface="Arial"/>
              </a:rPr>
              <a:t>a </a:t>
            </a:r>
            <a:r>
              <a:rPr lang="id-ID" spc="-4">
                <a:latin typeface="Arial"/>
                <a:cs typeface="Arial"/>
              </a:rPr>
              <a:t>dapa</a:t>
            </a:r>
            <a:r>
              <a:rPr lang="id-ID">
                <a:latin typeface="Arial"/>
                <a:cs typeface="Arial"/>
              </a:rPr>
              <a:t>t t</a:t>
            </a:r>
            <a:r>
              <a:rPr lang="id-ID" spc="-4">
                <a:latin typeface="Arial"/>
                <a:cs typeface="Arial"/>
              </a:rPr>
              <a:t>er</a:t>
            </a:r>
            <a:r>
              <a:rPr lang="id-ID">
                <a:latin typeface="Arial"/>
                <a:cs typeface="Arial"/>
              </a:rPr>
              <a:t>j</a:t>
            </a:r>
            <a:r>
              <a:rPr lang="id-ID" spc="-4">
                <a:latin typeface="Arial"/>
                <a:cs typeface="Arial"/>
              </a:rPr>
              <a:t>ad</a:t>
            </a:r>
            <a:r>
              <a:rPr lang="id-ID">
                <a:latin typeface="Arial"/>
                <a:cs typeface="Arial"/>
              </a:rPr>
              <a:t>i </a:t>
            </a:r>
            <a:r>
              <a:rPr lang="id-ID" spc="-4">
                <a:latin typeface="Arial"/>
                <a:cs typeface="Arial"/>
              </a:rPr>
              <a:t>ak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4">
                <a:latin typeface="Arial"/>
                <a:cs typeface="Arial"/>
              </a:rPr>
              <a:t>ba</a:t>
            </a:r>
            <a:r>
              <a:rPr lang="id-ID">
                <a:latin typeface="Arial"/>
                <a:cs typeface="Arial"/>
              </a:rPr>
              <a:t>t</a:t>
            </a:r>
            <a:r>
              <a:rPr lang="en-US">
                <a:latin typeface="Arial"/>
                <a:cs typeface="Arial"/>
              </a:rPr>
              <a:t> </a:t>
            </a:r>
            <a:r>
              <a:rPr lang="id-ID" spc="-4">
                <a:latin typeface="Arial"/>
                <a:cs typeface="Arial"/>
              </a:rPr>
              <a:t>ben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4">
                <a:latin typeface="Arial"/>
                <a:cs typeface="Arial"/>
              </a:rPr>
              <a:t>ura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se</a:t>
            </a:r>
            <a:r>
              <a:rPr lang="id-ID">
                <a:latin typeface="Arial"/>
                <a:cs typeface="Arial"/>
              </a:rPr>
              <a:t>l</a:t>
            </a:r>
            <a:r>
              <a:rPr lang="id-ID" spc="-4">
                <a:latin typeface="Arial"/>
                <a:cs typeface="Arial"/>
              </a:rPr>
              <a:t>am</a:t>
            </a:r>
            <a:r>
              <a:rPr lang="id-ID">
                <a:latin typeface="Arial"/>
                <a:cs typeface="Arial"/>
              </a:rPr>
              <a:t>a </a:t>
            </a:r>
            <a:r>
              <a:rPr lang="en-US" spc="-4">
                <a:latin typeface="Arial"/>
                <a:cs typeface="Arial"/>
              </a:rPr>
              <a:t>proses panen</a:t>
            </a:r>
            <a:r>
              <a:rPr lang="id-ID">
                <a:latin typeface="Arial"/>
                <a:cs typeface="Arial"/>
              </a:rPr>
              <a:t>, </a:t>
            </a:r>
            <a:r>
              <a:rPr lang="id-ID" spc="-4">
                <a:latin typeface="Arial"/>
                <a:cs typeface="Arial"/>
              </a:rPr>
              <a:t>pengangku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4">
                <a:latin typeface="Arial"/>
                <a:cs typeface="Arial"/>
              </a:rPr>
              <a:t>an</a:t>
            </a:r>
            <a:r>
              <a:rPr lang="id-ID">
                <a:latin typeface="Arial"/>
                <a:cs typeface="Arial"/>
              </a:rPr>
              <a:t>, </a:t>
            </a:r>
            <a:r>
              <a:rPr lang="id-ID" spc="-4">
                <a:latin typeface="Arial"/>
                <a:cs typeface="Arial"/>
              </a:rPr>
              <a:t>da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pers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4">
                <a:latin typeface="Arial"/>
                <a:cs typeface="Arial"/>
              </a:rPr>
              <a:t>apa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sebe</a:t>
            </a:r>
            <a:r>
              <a:rPr lang="id-ID">
                <a:latin typeface="Arial"/>
                <a:cs typeface="Arial"/>
              </a:rPr>
              <a:t>l</a:t>
            </a:r>
            <a:r>
              <a:rPr lang="id-ID" spc="-4">
                <a:latin typeface="Arial"/>
                <a:cs typeface="Arial"/>
              </a:rPr>
              <a:t>u</a:t>
            </a:r>
            <a:r>
              <a:rPr lang="id-ID">
                <a:latin typeface="Arial"/>
                <a:cs typeface="Arial"/>
              </a:rPr>
              <a:t>m </a:t>
            </a:r>
            <a:r>
              <a:rPr lang="id-ID" spc="-4">
                <a:latin typeface="Arial"/>
                <a:cs typeface="Arial"/>
              </a:rPr>
              <a:t>pengo</a:t>
            </a:r>
            <a:r>
              <a:rPr lang="id-ID">
                <a:latin typeface="Arial"/>
                <a:cs typeface="Arial"/>
              </a:rPr>
              <a:t>l</a:t>
            </a:r>
            <a:r>
              <a:rPr lang="id-ID" spc="-4">
                <a:latin typeface="Arial"/>
                <a:cs typeface="Arial"/>
              </a:rPr>
              <a:t>ahan</a:t>
            </a:r>
            <a:r>
              <a:rPr lang="id-ID">
                <a:latin typeface="Arial"/>
                <a:cs typeface="Arial"/>
              </a:rPr>
              <a:t>.</a:t>
            </a:r>
          </a:p>
          <a:p>
            <a:pPr marL="269875" marR="45719" indent="-269875">
              <a:lnSpc>
                <a:spcPct val="100000"/>
              </a:lnSpc>
              <a:spcBef>
                <a:spcPts val="127"/>
              </a:spcBef>
            </a:pPr>
            <a:endParaRPr lang="en-US" smtClean="0">
              <a:latin typeface="Arial"/>
              <a:cs typeface="Arial"/>
            </a:endParaRPr>
          </a:p>
          <a:p>
            <a:pPr marL="269875" marR="45719" indent="-269875">
              <a:lnSpc>
                <a:spcPct val="100000"/>
              </a:lnSpc>
              <a:spcBef>
                <a:spcPts val="127"/>
              </a:spcBef>
            </a:pPr>
            <a:endParaRPr lang="en-US">
              <a:latin typeface="Arial"/>
              <a:cs typeface="Arial"/>
            </a:endParaRPr>
          </a:p>
          <a:p>
            <a:pPr marL="269875" marR="45719" indent="-269875">
              <a:lnSpc>
                <a:spcPct val="100000"/>
              </a:lnSpc>
              <a:spcBef>
                <a:spcPts val="127"/>
              </a:spcBef>
            </a:pPr>
            <a:endParaRPr lang="en-US" smtClean="0">
              <a:latin typeface="Arial"/>
              <a:cs typeface="Arial"/>
            </a:endParaRPr>
          </a:p>
          <a:p>
            <a:pPr marL="269875" marR="45719" indent="-269875">
              <a:lnSpc>
                <a:spcPct val="100000"/>
              </a:lnSpc>
              <a:spcBef>
                <a:spcPts val="127"/>
              </a:spcBef>
            </a:pPr>
            <a:endParaRPr lang="en-US">
              <a:latin typeface="Arial"/>
              <a:cs typeface="Arial"/>
            </a:endParaRPr>
          </a:p>
          <a:p>
            <a:pPr marL="269875" marR="45719" indent="-269875">
              <a:lnSpc>
                <a:spcPct val="100000"/>
              </a:lnSpc>
              <a:spcBef>
                <a:spcPts val="127"/>
              </a:spcBef>
            </a:pPr>
            <a:r>
              <a:rPr lang="en-US" smtClean="0">
                <a:latin typeface="Arial"/>
                <a:cs typeface="Arial"/>
              </a:rPr>
              <a:t>Ciri kerusakan mekanis</a:t>
            </a:r>
          </a:p>
          <a:p>
            <a:pPr marL="727075" lvl="2" indent="-269875">
              <a:lnSpc>
                <a:spcPct val="100000"/>
              </a:lnSpc>
              <a:spcBef>
                <a:spcPts val="107"/>
              </a:spcBef>
              <a:buFont typeface="Wingdings" panose="05000000000000000000" pitchFamily="2" charset="2"/>
              <a:buChar char="v"/>
            </a:pPr>
            <a:r>
              <a:rPr lang="id-ID" sz="2400" spc="4">
                <a:latin typeface="Arial"/>
                <a:cs typeface="Arial"/>
              </a:rPr>
              <a:t>Mema</a:t>
            </a:r>
            <a:r>
              <a:rPr lang="id-ID" sz="2400">
                <a:latin typeface="Arial"/>
                <a:cs typeface="Arial"/>
              </a:rPr>
              <a:t>r</a:t>
            </a:r>
            <a:r>
              <a:rPr lang="id-ID" sz="2400" spc="-62">
                <a:latin typeface="Arial"/>
                <a:cs typeface="Arial"/>
              </a:rPr>
              <a:t> </a:t>
            </a:r>
            <a:r>
              <a:rPr lang="id-ID" sz="2400" spc="4">
                <a:latin typeface="Arial"/>
                <a:cs typeface="Arial"/>
              </a:rPr>
              <a:t>ak</a:t>
            </a:r>
            <a:r>
              <a:rPr lang="id-ID" sz="2400">
                <a:latin typeface="Arial"/>
                <a:cs typeface="Arial"/>
              </a:rPr>
              <a:t>i</a:t>
            </a:r>
            <a:r>
              <a:rPr lang="id-ID" sz="2400" spc="4">
                <a:latin typeface="Arial"/>
                <a:cs typeface="Arial"/>
              </a:rPr>
              <a:t>ba</a:t>
            </a:r>
            <a:r>
              <a:rPr lang="id-ID" sz="2400">
                <a:latin typeface="Arial"/>
                <a:cs typeface="Arial"/>
              </a:rPr>
              <a:t>t</a:t>
            </a:r>
            <a:r>
              <a:rPr lang="id-ID" sz="2400" spc="-53">
                <a:latin typeface="Arial"/>
                <a:cs typeface="Arial"/>
              </a:rPr>
              <a:t> </a:t>
            </a:r>
            <a:r>
              <a:rPr lang="id-ID" sz="2400">
                <a:latin typeface="Arial"/>
                <a:cs typeface="Arial"/>
              </a:rPr>
              <a:t>t</a:t>
            </a:r>
            <a:r>
              <a:rPr lang="id-ID" sz="2400" spc="4">
                <a:latin typeface="Arial"/>
                <a:cs typeface="Arial"/>
              </a:rPr>
              <a:t>er</a:t>
            </a:r>
            <a:r>
              <a:rPr lang="id-ID" sz="2400">
                <a:latin typeface="Arial"/>
                <a:cs typeface="Arial"/>
              </a:rPr>
              <a:t>ti</a:t>
            </a:r>
            <a:r>
              <a:rPr lang="id-ID" sz="2400" spc="4">
                <a:latin typeface="Arial"/>
                <a:cs typeface="Arial"/>
              </a:rPr>
              <a:t>nd</a:t>
            </a:r>
            <a:r>
              <a:rPr lang="id-ID" sz="2400">
                <a:latin typeface="Arial"/>
                <a:cs typeface="Arial"/>
              </a:rPr>
              <a:t>ih</a:t>
            </a:r>
            <a:r>
              <a:rPr lang="id-ID" sz="2400" spc="-66">
                <a:latin typeface="Arial"/>
                <a:cs typeface="Arial"/>
              </a:rPr>
              <a:t> </a:t>
            </a:r>
            <a:r>
              <a:rPr lang="id-ID" sz="2400" spc="4">
                <a:latin typeface="Arial"/>
                <a:cs typeface="Arial"/>
              </a:rPr>
              <a:t>a</a:t>
            </a:r>
            <a:r>
              <a:rPr lang="id-ID" sz="2400">
                <a:latin typeface="Arial"/>
                <a:cs typeface="Arial"/>
              </a:rPr>
              <a:t>t</a:t>
            </a:r>
            <a:r>
              <a:rPr lang="id-ID" sz="2400" spc="4">
                <a:latin typeface="Arial"/>
                <a:cs typeface="Arial"/>
              </a:rPr>
              <a:t>a</a:t>
            </a:r>
            <a:r>
              <a:rPr lang="id-ID" sz="2400">
                <a:latin typeface="Arial"/>
                <a:cs typeface="Arial"/>
              </a:rPr>
              <a:t>u</a:t>
            </a:r>
            <a:r>
              <a:rPr lang="id-ID" sz="2400" spc="-33">
                <a:latin typeface="Arial"/>
                <a:cs typeface="Arial"/>
              </a:rPr>
              <a:t> </a:t>
            </a:r>
            <a:r>
              <a:rPr lang="id-ID" sz="2400">
                <a:latin typeface="Arial"/>
                <a:cs typeface="Arial"/>
              </a:rPr>
              <a:t>t</a:t>
            </a:r>
            <a:r>
              <a:rPr lang="id-ID" sz="2400" spc="4">
                <a:latin typeface="Arial"/>
                <a:cs typeface="Arial"/>
              </a:rPr>
              <a:t>er</a:t>
            </a:r>
            <a:r>
              <a:rPr lang="id-ID" sz="2400">
                <a:latin typeface="Arial"/>
                <a:cs typeface="Arial"/>
              </a:rPr>
              <a:t>t</a:t>
            </a:r>
            <a:r>
              <a:rPr lang="id-ID" sz="2400" spc="4">
                <a:latin typeface="Arial"/>
                <a:cs typeface="Arial"/>
              </a:rPr>
              <a:t>eka</a:t>
            </a:r>
            <a:r>
              <a:rPr lang="id-ID" sz="2400">
                <a:latin typeface="Arial"/>
                <a:cs typeface="Arial"/>
              </a:rPr>
              <a:t>n</a:t>
            </a:r>
          </a:p>
          <a:p>
            <a:pPr marL="727075" marR="2915033" lvl="2" indent="-269875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v"/>
            </a:pPr>
            <a:r>
              <a:rPr lang="id-ID" sz="2400" spc="4">
                <a:latin typeface="Arial"/>
                <a:cs typeface="Arial"/>
              </a:rPr>
              <a:t>Sobe</a:t>
            </a:r>
            <a:r>
              <a:rPr lang="id-ID" sz="2400">
                <a:latin typeface="Arial"/>
                <a:cs typeface="Arial"/>
              </a:rPr>
              <a:t>k </a:t>
            </a:r>
            <a:endParaRPr lang="en-US" sz="2400" smtClean="0">
              <a:latin typeface="Arial"/>
              <a:cs typeface="Arial"/>
            </a:endParaRPr>
          </a:p>
          <a:p>
            <a:pPr marL="727075" marR="2915033" lvl="2" indent="-269875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v"/>
            </a:pPr>
            <a:r>
              <a:rPr lang="id-ID" sz="2400" spc="4" smtClean="0">
                <a:latin typeface="Arial"/>
                <a:cs typeface="Arial"/>
              </a:rPr>
              <a:t>Terpo</a:t>
            </a:r>
            <a:r>
              <a:rPr lang="id-ID" sz="2400" smtClean="0">
                <a:latin typeface="Arial"/>
                <a:cs typeface="Arial"/>
              </a:rPr>
              <a:t>t</a:t>
            </a:r>
            <a:r>
              <a:rPr lang="id-ID" sz="2400" spc="4" smtClean="0">
                <a:latin typeface="Arial"/>
                <a:cs typeface="Arial"/>
              </a:rPr>
              <a:t>on</a:t>
            </a:r>
            <a:r>
              <a:rPr lang="id-ID" sz="2400" smtClean="0">
                <a:latin typeface="Arial"/>
                <a:cs typeface="Arial"/>
              </a:rPr>
              <a:t>g </a:t>
            </a:r>
            <a:endParaRPr lang="en-US" sz="2400" smtClean="0">
              <a:latin typeface="Arial"/>
              <a:cs typeface="Arial"/>
            </a:endParaRPr>
          </a:p>
          <a:p>
            <a:pPr marL="727075" marR="2915033" lvl="2" indent="-269875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v"/>
            </a:pPr>
            <a:r>
              <a:rPr lang="id-ID" sz="2400" spc="4" smtClean="0">
                <a:latin typeface="Arial"/>
                <a:cs typeface="Arial"/>
              </a:rPr>
              <a:t>Peca</a:t>
            </a:r>
            <a:r>
              <a:rPr lang="id-ID" sz="2400" smtClean="0">
                <a:latin typeface="Arial"/>
                <a:cs typeface="Arial"/>
              </a:rPr>
              <a:t>h </a:t>
            </a:r>
            <a:endParaRPr lang="en-US" sz="2400" smtClean="0">
              <a:latin typeface="Arial"/>
              <a:cs typeface="Arial"/>
            </a:endParaRPr>
          </a:p>
          <a:p>
            <a:pPr marL="727075" marR="2915033" lvl="2" indent="-269875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v"/>
            </a:pPr>
            <a:r>
              <a:rPr lang="id-ID" sz="2400" spc="4" smtClean="0">
                <a:latin typeface="Arial"/>
                <a:cs typeface="Arial"/>
              </a:rPr>
              <a:t>Hancu</a:t>
            </a:r>
            <a:r>
              <a:rPr lang="id-ID" sz="2400" smtClean="0">
                <a:latin typeface="Arial"/>
                <a:cs typeface="Arial"/>
              </a:rPr>
              <a:t>r</a:t>
            </a:r>
            <a:endParaRPr lang="id-ID" sz="240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52" r="14706" b="4925"/>
          <a:stretch/>
        </p:blipFill>
        <p:spPr>
          <a:xfrm>
            <a:off x="3171555" y="5089810"/>
            <a:ext cx="1023927" cy="1579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26" y="5089810"/>
            <a:ext cx="2374212" cy="1579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9724"/>
          <a:stretch/>
        </p:blipFill>
        <p:spPr>
          <a:xfrm>
            <a:off x="5058448" y="2430509"/>
            <a:ext cx="2472306" cy="1696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97" y="2393593"/>
            <a:ext cx="2647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92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309" y="440578"/>
            <a:ext cx="7886700" cy="4351338"/>
          </a:xfrm>
        </p:spPr>
        <p:txBody>
          <a:bodyPr>
            <a:normAutofit fontScale="92500"/>
          </a:bodyPr>
          <a:lstStyle/>
          <a:p>
            <a:pPr marL="269875" marR="117202" indent="-269875">
              <a:lnSpc>
                <a:spcPts val="3020"/>
              </a:lnSpc>
              <a:spcBef>
                <a:spcPts val="699"/>
              </a:spcBef>
            </a:pPr>
            <a:r>
              <a:rPr lang="en-US" smtClean="0">
                <a:latin typeface="Arial"/>
                <a:cs typeface="Arial"/>
              </a:rPr>
              <a:t>P</a:t>
            </a:r>
            <a:r>
              <a:rPr lang="id-ID" smtClean="0">
                <a:latin typeface="Arial"/>
                <a:cs typeface="Arial"/>
              </a:rPr>
              <a:t>erlakuan </a:t>
            </a:r>
            <a:r>
              <a:rPr lang="id-ID">
                <a:latin typeface="Arial"/>
                <a:cs typeface="Arial"/>
              </a:rPr>
              <a:t>lama</a:t>
            </a:r>
            <a:r>
              <a:rPr lang="en-US">
                <a:latin typeface="Arial"/>
                <a:cs typeface="Arial"/>
              </a:rPr>
              <a:t> </a:t>
            </a:r>
            <a:r>
              <a:rPr lang="id-ID">
                <a:latin typeface="Arial"/>
                <a:cs typeface="Arial"/>
              </a:rPr>
              <a:t>penggetaran berpengaruh nyata terhadap</a:t>
            </a:r>
            <a:r>
              <a:rPr lang="en-US">
                <a:latin typeface="Arial"/>
                <a:cs typeface="Arial"/>
              </a:rPr>
              <a:t> </a:t>
            </a:r>
            <a:r>
              <a:rPr lang="id-ID">
                <a:latin typeface="Arial"/>
                <a:cs typeface="Arial"/>
              </a:rPr>
              <a:t>peningkatan rata-rata nilai kerusakan</a:t>
            </a:r>
            <a:r>
              <a:rPr lang="en-US">
                <a:latin typeface="Arial"/>
                <a:cs typeface="Arial"/>
              </a:rPr>
              <a:t> </a:t>
            </a:r>
            <a:r>
              <a:rPr lang="id-ID">
                <a:latin typeface="Arial"/>
                <a:cs typeface="Arial"/>
              </a:rPr>
              <a:t>mekanis,</a:t>
            </a:r>
            <a:r>
              <a:rPr lang="en-US">
                <a:latin typeface="Arial"/>
                <a:cs typeface="Arial"/>
              </a:rPr>
              <a:t> </a:t>
            </a:r>
            <a:r>
              <a:rPr lang="id-ID">
                <a:latin typeface="Arial"/>
                <a:cs typeface="Arial"/>
              </a:rPr>
              <a:t>susut berat, tingkat kelunakan dan laju</a:t>
            </a:r>
            <a:r>
              <a:rPr lang="en-US">
                <a:latin typeface="Arial"/>
                <a:cs typeface="Arial"/>
              </a:rPr>
              <a:t> </a:t>
            </a:r>
            <a:r>
              <a:rPr lang="id-ID">
                <a:latin typeface="Arial"/>
                <a:cs typeface="Arial"/>
              </a:rPr>
              <a:t>repirasi pada buah pisang.</a:t>
            </a:r>
            <a:r>
              <a:rPr lang="en-US">
                <a:latin typeface="Arial"/>
                <a:cs typeface="Arial"/>
              </a:rPr>
              <a:t> </a:t>
            </a:r>
            <a:r>
              <a:rPr lang="id-ID">
                <a:latin typeface="Arial"/>
                <a:cs typeface="Arial"/>
              </a:rPr>
              <a:t>Tingkat kerusakan mekanis pada buah pisang mencapai</a:t>
            </a:r>
            <a:r>
              <a:rPr lang="en-US">
                <a:latin typeface="Arial"/>
                <a:cs typeface="Arial"/>
              </a:rPr>
              <a:t> </a:t>
            </a:r>
            <a:r>
              <a:rPr lang="id-ID">
                <a:latin typeface="Arial"/>
                <a:cs typeface="Arial"/>
              </a:rPr>
              <a:t>100% pada lama penggetaran selama 6-12 jam</a:t>
            </a:r>
            <a:r>
              <a:rPr lang="en-US">
                <a:latin typeface="Arial"/>
                <a:cs typeface="Arial"/>
              </a:rPr>
              <a:t>.</a:t>
            </a:r>
            <a:endParaRPr lang="id-ID">
              <a:latin typeface="Arial"/>
              <a:cs typeface="Arial"/>
            </a:endParaRPr>
          </a:p>
          <a:p>
            <a:pPr marL="269875" marR="117202" indent="-269875">
              <a:lnSpc>
                <a:spcPts val="3020"/>
              </a:lnSpc>
              <a:spcBef>
                <a:spcPts val="699"/>
              </a:spcBef>
            </a:pPr>
            <a:r>
              <a:rPr lang="id-ID" spc="-4" smtClean="0">
                <a:latin typeface="Arial"/>
                <a:cs typeface="Arial"/>
              </a:rPr>
              <a:t>Kerusaka</a:t>
            </a:r>
            <a:r>
              <a:rPr lang="id-ID" smtClean="0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mekan</a:t>
            </a:r>
            <a:r>
              <a:rPr lang="id-ID">
                <a:latin typeface="Arial"/>
                <a:cs typeface="Arial"/>
              </a:rPr>
              <a:t>is </a:t>
            </a:r>
            <a:r>
              <a:rPr lang="id-ID" spc="-4">
                <a:latin typeface="Arial"/>
                <a:cs typeface="Arial"/>
              </a:rPr>
              <a:t>pad</a:t>
            </a:r>
            <a:r>
              <a:rPr lang="id-ID">
                <a:latin typeface="Arial"/>
                <a:cs typeface="Arial"/>
              </a:rPr>
              <a:t>a i</a:t>
            </a:r>
            <a:r>
              <a:rPr lang="id-ID" spc="-4">
                <a:latin typeface="Arial"/>
                <a:cs typeface="Arial"/>
              </a:rPr>
              <a:t>ka</a:t>
            </a:r>
            <a:r>
              <a:rPr lang="id-ID">
                <a:latin typeface="Arial"/>
                <a:cs typeface="Arial"/>
              </a:rPr>
              <a:t>n ti</a:t>
            </a:r>
            <a:r>
              <a:rPr lang="id-ID" spc="-4">
                <a:latin typeface="Arial"/>
                <a:cs typeface="Arial"/>
              </a:rPr>
              <a:t>da</a:t>
            </a:r>
            <a:r>
              <a:rPr lang="id-ID">
                <a:latin typeface="Arial"/>
                <a:cs typeface="Arial"/>
              </a:rPr>
              <a:t>k </a:t>
            </a:r>
            <a:r>
              <a:rPr lang="id-ID" spc="-4">
                <a:latin typeface="Arial"/>
                <a:cs typeface="Arial"/>
              </a:rPr>
              <a:t>berpengaru</a:t>
            </a:r>
            <a:r>
              <a:rPr lang="id-ID">
                <a:latin typeface="Arial"/>
                <a:cs typeface="Arial"/>
              </a:rPr>
              <a:t>h </a:t>
            </a:r>
            <a:r>
              <a:rPr lang="id-ID" spc="-4">
                <a:latin typeface="Arial"/>
                <a:cs typeface="Arial"/>
              </a:rPr>
              <a:t>nya</a:t>
            </a:r>
            <a:r>
              <a:rPr lang="id-ID">
                <a:latin typeface="Arial"/>
                <a:cs typeface="Arial"/>
              </a:rPr>
              <a:t>ta t</a:t>
            </a:r>
            <a:r>
              <a:rPr lang="id-ID" spc="-4">
                <a:latin typeface="Arial"/>
                <a:cs typeface="Arial"/>
              </a:rPr>
              <a:t>erhada</a:t>
            </a:r>
            <a:r>
              <a:rPr lang="id-ID">
                <a:latin typeface="Arial"/>
                <a:cs typeface="Arial"/>
              </a:rPr>
              <a:t>p </a:t>
            </a:r>
            <a:r>
              <a:rPr lang="id-ID" spc="-4">
                <a:latin typeface="Arial"/>
                <a:cs typeface="Arial"/>
              </a:rPr>
              <a:t>n</a:t>
            </a:r>
            <a:r>
              <a:rPr lang="id-ID">
                <a:latin typeface="Arial"/>
                <a:cs typeface="Arial"/>
              </a:rPr>
              <a:t>il</a:t>
            </a:r>
            <a:r>
              <a:rPr lang="id-ID" spc="-9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i </a:t>
            </a:r>
            <a:r>
              <a:rPr lang="id-ID" spc="-4">
                <a:latin typeface="Arial"/>
                <a:cs typeface="Arial"/>
              </a:rPr>
              <a:t>g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4">
                <a:latin typeface="Arial"/>
                <a:cs typeface="Arial"/>
              </a:rPr>
              <a:t>z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4">
                <a:latin typeface="Arial"/>
                <a:cs typeface="Arial"/>
              </a:rPr>
              <a:t>nya</a:t>
            </a:r>
            <a:r>
              <a:rPr lang="id-ID">
                <a:latin typeface="Arial"/>
                <a:cs typeface="Arial"/>
              </a:rPr>
              <a:t>, t</a:t>
            </a:r>
            <a:r>
              <a:rPr lang="id-ID" spc="-4">
                <a:latin typeface="Arial"/>
                <a:cs typeface="Arial"/>
              </a:rPr>
              <a:t>e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4">
                <a:latin typeface="Arial"/>
                <a:cs typeface="Arial"/>
              </a:rPr>
              <a:t>ap</a:t>
            </a:r>
            <a:r>
              <a:rPr lang="id-ID">
                <a:latin typeface="Arial"/>
                <a:cs typeface="Arial"/>
              </a:rPr>
              <a:t>i </a:t>
            </a:r>
            <a:r>
              <a:rPr lang="id-ID" spc="-4">
                <a:latin typeface="Arial"/>
                <a:cs typeface="Arial"/>
              </a:rPr>
              <a:t>cuku</a:t>
            </a:r>
            <a:r>
              <a:rPr lang="id-ID">
                <a:latin typeface="Arial"/>
                <a:cs typeface="Arial"/>
              </a:rPr>
              <a:t>p </a:t>
            </a:r>
            <a:r>
              <a:rPr lang="id-ID" spc="-4">
                <a:latin typeface="Arial"/>
                <a:cs typeface="Arial"/>
              </a:rPr>
              <a:t>berpengaru</a:t>
            </a:r>
            <a:r>
              <a:rPr lang="id-ID">
                <a:latin typeface="Arial"/>
                <a:cs typeface="Arial"/>
              </a:rPr>
              <a:t>h t</a:t>
            </a:r>
            <a:r>
              <a:rPr lang="id-ID" spc="-4">
                <a:latin typeface="Arial"/>
                <a:cs typeface="Arial"/>
              </a:rPr>
              <a:t>erhada</a:t>
            </a:r>
            <a:r>
              <a:rPr lang="id-ID">
                <a:latin typeface="Arial"/>
                <a:cs typeface="Arial"/>
              </a:rPr>
              <a:t>p </a:t>
            </a:r>
            <a:r>
              <a:rPr lang="id-ID" spc="-4" smtClean="0">
                <a:latin typeface="Arial"/>
                <a:cs typeface="Arial"/>
              </a:rPr>
              <a:t>penamp</a:t>
            </a:r>
            <a:r>
              <a:rPr lang="id-ID" smtClean="0">
                <a:latin typeface="Arial"/>
                <a:cs typeface="Arial"/>
              </a:rPr>
              <a:t>il</a:t>
            </a:r>
            <a:r>
              <a:rPr lang="id-ID" spc="-9" smtClean="0">
                <a:latin typeface="Arial"/>
                <a:cs typeface="Arial"/>
              </a:rPr>
              <a:t>a</a:t>
            </a:r>
            <a:r>
              <a:rPr lang="id-ID" smtClean="0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da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pener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9">
                <a:latin typeface="Arial"/>
                <a:cs typeface="Arial"/>
              </a:rPr>
              <a:t>m</a:t>
            </a:r>
            <a:r>
              <a:rPr lang="id-ID" spc="-4">
                <a:latin typeface="Arial"/>
                <a:cs typeface="Arial"/>
              </a:rPr>
              <a:t>aa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konsumen</a:t>
            </a:r>
            <a:r>
              <a:rPr lang="id-ID">
                <a:latin typeface="Arial"/>
                <a:cs typeface="Arial"/>
              </a:rPr>
              <a:t>.</a:t>
            </a:r>
          </a:p>
          <a:p>
            <a:pPr marL="269875" indent="-269875"/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6" y="4503923"/>
            <a:ext cx="3882839" cy="21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4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2"/>
          <p:cNvSpPr txBox="1"/>
          <p:nvPr/>
        </p:nvSpPr>
        <p:spPr>
          <a:xfrm>
            <a:off x="505429" y="555537"/>
            <a:ext cx="8329289" cy="677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3146"/>
              </a:lnSpc>
              <a:spcBef>
                <a:spcPts val="157"/>
              </a:spcBef>
            </a:pPr>
            <a:r>
              <a:rPr lang="en-US" sz="4400" b="1" spc="-3">
                <a:solidFill>
                  <a:srgbClr val="FF0000"/>
                </a:solidFill>
                <a:latin typeface="Impact" panose="020B0806030902050204" pitchFamily="34" charset="0"/>
                <a:cs typeface="Arial"/>
              </a:rPr>
              <a:t>1.   </a:t>
            </a:r>
            <a:r>
              <a:rPr sz="4400" b="1" spc="-3">
                <a:solidFill>
                  <a:srgbClr val="FF0000"/>
                </a:solidFill>
                <a:latin typeface="Impact" panose="020B0806030902050204" pitchFamily="34" charset="0"/>
                <a:cs typeface="Arial"/>
              </a:rPr>
              <a:t>Kompos</a:t>
            </a:r>
            <a:r>
              <a:rPr sz="4400" b="1">
                <a:solidFill>
                  <a:srgbClr val="FF0000"/>
                </a:solidFill>
                <a:latin typeface="Impact" panose="020B0806030902050204" pitchFamily="34" charset="0"/>
                <a:cs typeface="Arial"/>
              </a:rPr>
              <a:t>i</a:t>
            </a:r>
            <a:r>
              <a:rPr sz="4400" b="1" spc="-3">
                <a:solidFill>
                  <a:srgbClr val="FF0000"/>
                </a:solidFill>
                <a:latin typeface="Impact" panose="020B0806030902050204" pitchFamily="34" charset="0"/>
                <a:cs typeface="Arial"/>
              </a:rPr>
              <a:t>s</a:t>
            </a:r>
            <a:r>
              <a:rPr sz="4400" b="1">
                <a:solidFill>
                  <a:srgbClr val="FF0000"/>
                </a:solidFill>
                <a:latin typeface="Impact" panose="020B0806030902050204" pitchFamily="34" charset="0"/>
                <a:cs typeface="Arial"/>
              </a:rPr>
              <a:t>i,</a:t>
            </a:r>
            <a:r>
              <a:rPr lang="en-US" sz="4400" b="1">
                <a:solidFill>
                  <a:srgbClr val="FF0000"/>
                </a:solidFill>
                <a:latin typeface="Impact" panose="020B0806030902050204" pitchFamily="34" charset="0"/>
                <a:cs typeface="Arial"/>
              </a:rPr>
              <a:t> Mutu dan Keamanan</a:t>
            </a:r>
            <a:endParaRPr sz="4400">
              <a:solidFill>
                <a:srgbClr val="FF0000"/>
              </a:solidFill>
              <a:latin typeface="Impact" panose="020B0806030902050204" pitchFamily="34" charset="0"/>
              <a:cs typeface="Arial"/>
            </a:endParaRPr>
          </a:p>
        </p:txBody>
      </p:sp>
      <p:sp>
        <p:nvSpPr>
          <p:cNvPr id="12" name="object 58"/>
          <p:cNvSpPr/>
          <p:nvPr/>
        </p:nvSpPr>
        <p:spPr>
          <a:xfrm>
            <a:off x="5940475" y="2940282"/>
            <a:ext cx="640079" cy="281178"/>
          </a:xfrm>
          <a:custGeom>
            <a:avLst/>
            <a:gdLst/>
            <a:ahLst/>
            <a:cxnLst/>
            <a:rect l="l" t="t" r="r" b="b"/>
            <a:pathLst>
              <a:path w="853439" h="374904">
                <a:moveTo>
                  <a:pt x="0" y="0"/>
                </a:moveTo>
                <a:lnTo>
                  <a:pt x="853439" y="0"/>
                </a:lnTo>
                <a:lnTo>
                  <a:pt x="853439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54" name="object 17"/>
          <p:cNvSpPr txBox="1"/>
          <p:nvPr/>
        </p:nvSpPr>
        <p:spPr>
          <a:xfrm>
            <a:off x="373700" y="1969273"/>
            <a:ext cx="2345322" cy="32958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9525" marR="25717">
              <a:lnSpc>
                <a:spcPts val="1454"/>
              </a:lnSpc>
              <a:spcBef>
                <a:spcPts val="73"/>
              </a:spcBef>
            </a:pPr>
            <a:endParaRPr lang="en-US" sz="2000" spc="14" smtClean="0">
              <a:latin typeface="Arial"/>
              <a:cs typeface="Arial"/>
            </a:endParaRPr>
          </a:p>
          <a:p>
            <a:pPr marL="130969" marR="25717" indent="-121444">
              <a:lnSpc>
                <a:spcPts val="1454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id-ID" sz="2000" spc="14" smtClean="0">
                <a:latin typeface="Arial"/>
                <a:cs typeface="Arial"/>
              </a:rPr>
              <a:t>D</a:t>
            </a:r>
            <a:r>
              <a:rPr lang="id-ID" sz="2000" smtClean="0">
                <a:latin typeface="Arial"/>
                <a:cs typeface="Arial"/>
              </a:rPr>
              <a:t>aging</a:t>
            </a:r>
            <a:endParaRPr lang="en-US" sz="2000">
              <a:latin typeface="Arial"/>
              <a:cs typeface="Arial"/>
            </a:endParaRPr>
          </a:p>
          <a:p>
            <a:pPr marL="130969" marR="25717" indent="-121444">
              <a:lnSpc>
                <a:spcPct val="95825"/>
              </a:lnSpc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Ikan</a:t>
            </a:r>
            <a:endParaRPr lang="en-US" sz="2000">
              <a:latin typeface="Arial"/>
              <a:cs typeface="Arial"/>
            </a:endParaRPr>
          </a:p>
          <a:p>
            <a:pPr marL="130969" marR="25717" indent="-121444">
              <a:lnSpc>
                <a:spcPct val="95825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Telur</a:t>
            </a:r>
          </a:p>
          <a:p>
            <a:pPr marL="130969" marR="25717" indent="-121444">
              <a:lnSpc>
                <a:spcPct val="95825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Susu</a:t>
            </a:r>
            <a:endParaRPr sz="2000">
              <a:latin typeface="Arial"/>
              <a:cs typeface="Arial"/>
            </a:endParaRPr>
          </a:p>
          <a:p>
            <a:pPr marL="130969" indent="-12144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Sayuran</a:t>
            </a:r>
          </a:p>
          <a:p>
            <a:pPr marL="130969" marR="25717" indent="-12144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Buah</a:t>
            </a:r>
            <a:endParaRPr lang="en-US" sz="2000">
              <a:latin typeface="Arial"/>
              <a:cs typeface="Arial"/>
            </a:endParaRPr>
          </a:p>
          <a:p>
            <a:pPr marL="130969" marR="25717" indent="-12144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Kacang-kacangan</a:t>
            </a:r>
          </a:p>
          <a:p>
            <a:pPr marL="130969" marR="25717" indent="-12144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Serealia</a:t>
            </a:r>
          </a:p>
          <a:p>
            <a:pPr marL="130969" marR="25717" indent="-12144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Umbi-umbian</a:t>
            </a:r>
          </a:p>
          <a:p>
            <a:pPr marL="130969" marR="25717" indent="-12144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Minuman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10"/>
          <p:cNvSpPr txBox="1"/>
          <p:nvPr/>
        </p:nvSpPr>
        <p:spPr>
          <a:xfrm>
            <a:off x="7185488" y="3430703"/>
            <a:ext cx="1817123" cy="329223"/>
          </a:xfrm>
          <a:prstGeom prst="rect">
            <a:avLst/>
          </a:prstGeom>
          <a:solidFill>
            <a:srgbClr val="FF7171"/>
          </a:solidFill>
        </p:spPr>
        <p:txBody>
          <a:bodyPr wrap="square" lIns="0" tIns="0" rIns="0" bIns="0" rtlCol="0">
            <a:noAutofit/>
          </a:bodyPr>
          <a:lstStyle/>
          <a:p>
            <a:pPr marL="72008">
              <a:lnSpc>
                <a:spcPct val="95825"/>
              </a:lnSpc>
              <a:spcBef>
                <a:spcPts val="289"/>
              </a:spcBef>
            </a:pPr>
            <a:r>
              <a:rPr sz="2000" b="1" dirty="0">
                <a:latin typeface="Arial"/>
                <a:cs typeface="Arial"/>
              </a:rPr>
              <a:t>KEAMANAN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9"/>
          <p:cNvSpPr txBox="1"/>
          <p:nvPr/>
        </p:nvSpPr>
        <p:spPr>
          <a:xfrm>
            <a:off x="2944607" y="4153718"/>
            <a:ext cx="1587637" cy="1187080"/>
          </a:xfrm>
          <a:prstGeom prst="rect">
            <a:avLst/>
          </a:prstGeom>
          <a:solidFill>
            <a:srgbClr val="F6B0E4"/>
          </a:solidFill>
        </p:spPr>
        <p:txBody>
          <a:bodyPr wrap="square" lIns="0" tIns="0" rIns="0" bIns="0" rtlCol="0">
            <a:noAutofit/>
          </a:bodyPr>
          <a:lstStyle/>
          <a:p>
            <a:pPr marL="171450" indent="-100013">
              <a:lnSpc>
                <a:spcPct val="95825"/>
              </a:lnSpc>
              <a:spcBef>
                <a:spcPts val="289"/>
              </a:spcBef>
            </a:pPr>
            <a:r>
              <a:rPr sz="2000" dirty="0">
                <a:latin typeface="Arial"/>
                <a:cs typeface="Arial"/>
              </a:rPr>
              <a:t>Tambahan :</a:t>
            </a:r>
            <a:endParaRPr sz="2000">
              <a:latin typeface="Arial"/>
              <a:cs typeface="Arial"/>
            </a:endParaRPr>
          </a:p>
          <a:p>
            <a:pPr marL="171450" indent="-100013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Pengawet</a:t>
            </a:r>
          </a:p>
          <a:p>
            <a:pPr marL="171450" indent="-100013">
              <a:lnSpc>
                <a:spcPct val="95825"/>
              </a:lnSpc>
              <a:spcBef>
                <a:spcPts val="86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Pewarna</a:t>
            </a:r>
          </a:p>
          <a:p>
            <a:pPr marL="171450" indent="-100013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dll</a:t>
            </a:r>
          </a:p>
        </p:txBody>
      </p:sp>
      <p:sp>
        <p:nvSpPr>
          <p:cNvPr id="63" name="object 8"/>
          <p:cNvSpPr txBox="1"/>
          <p:nvPr/>
        </p:nvSpPr>
        <p:spPr>
          <a:xfrm>
            <a:off x="5285178" y="2255308"/>
            <a:ext cx="1069791" cy="1345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71450" indent="-102394">
              <a:lnSpc>
                <a:spcPct val="95825"/>
              </a:lnSpc>
              <a:spcBef>
                <a:spcPts val="289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Warna</a:t>
            </a:r>
          </a:p>
          <a:p>
            <a:pPr marL="171450" indent="-102394">
              <a:lnSpc>
                <a:spcPct val="95825"/>
              </a:lnSpc>
              <a:spcBef>
                <a:spcPts val="289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Aroma</a:t>
            </a:r>
          </a:p>
          <a:p>
            <a:pPr marL="171450" indent="-102394">
              <a:lnSpc>
                <a:spcPct val="95825"/>
              </a:lnSpc>
              <a:spcBef>
                <a:spcPts val="289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Tekstur</a:t>
            </a:r>
          </a:p>
          <a:p>
            <a:pPr marL="171450" indent="-10239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Rasa</a:t>
            </a:r>
          </a:p>
        </p:txBody>
      </p:sp>
      <p:sp>
        <p:nvSpPr>
          <p:cNvPr id="64" name="object 7"/>
          <p:cNvSpPr txBox="1"/>
          <p:nvPr/>
        </p:nvSpPr>
        <p:spPr>
          <a:xfrm>
            <a:off x="7255716" y="2255308"/>
            <a:ext cx="1078621" cy="281096"/>
          </a:xfrm>
          <a:prstGeom prst="rect">
            <a:avLst/>
          </a:prstGeom>
          <a:solidFill>
            <a:srgbClr val="FF7171"/>
          </a:solidFill>
        </p:spPr>
        <p:txBody>
          <a:bodyPr wrap="square" lIns="0" tIns="0" rIns="0" bIns="0" rtlCol="0">
            <a:noAutofit/>
          </a:bodyPr>
          <a:lstStyle/>
          <a:p>
            <a:pPr marL="72008">
              <a:lnSpc>
                <a:spcPct val="95825"/>
              </a:lnSpc>
              <a:spcBef>
                <a:spcPts val="307"/>
              </a:spcBef>
            </a:pPr>
            <a:r>
              <a:rPr sz="2000" b="1" dirty="0">
                <a:latin typeface="Arial"/>
                <a:cs typeface="Arial"/>
              </a:rPr>
              <a:t>MUTU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5" name="object 6"/>
          <p:cNvSpPr txBox="1"/>
          <p:nvPr/>
        </p:nvSpPr>
        <p:spPr>
          <a:xfrm>
            <a:off x="2989002" y="1783035"/>
            <a:ext cx="1553954" cy="2156367"/>
          </a:xfrm>
          <a:prstGeom prst="rect">
            <a:avLst/>
          </a:prstGeom>
          <a:solidFill>
            <a:srgbClr val="F6B0E4"/>
          </a:solidFill>
        </p:spPr>
        <p:txBody>
          <a:bodyPr wrap="square" lIns="0" tIns="0" rIns="0" bIns="0" rtlCol="0">
            <a:noAutofit/>
          </a:bodyPr>
          <a:lstStyle/>
          <a:p>
            <a:pPr marL="72008">
              <a:lnSpc>
                <a:spcPct val="95825"/>
              </a:lnSpc>
              <a:spcBef>
                <a:spcPts val="307"/>
              </a:spcBef>
            </a:pPr>
            <a:r>
              <a:rPr sz="2000" dirty="0">
                <a:latin typeface="Arial"/>
                <a:cs typeface="Arial"/>
              </a:rPr>
              <a:t>Alami :</a:t>
            </a:r>
            <a:endParaRPr sz="2000">
              <a:latin typeface="Arial"/>
              <a:cs typeface="Arial"/>
            </a:endParaRPr>
          </a:p>
          <a:p>
            <a:pPr marL="211931" indent="-14049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Air</a:t>
            </a:r>
          </a:p>
          <a:p>
            <a:pPr marL="211931" indent="-14049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Lemak</a:t>
            </a:r>
          </a:p>
          <a:p>
            <a:pPr marL="211931" indent="-14049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Protein</a:t>
            </a:r>
          </a:p>
          <a:p>
            <a:pPr marL="211931" indent="-14049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Karbohid</a:t>
            </a:r>
            <a:r>
              <a:rPr lang="en-US" sz="2000">
                <a:latin typeface="Arial"/>
                <a:cs typeface="Arial"/>
              </a:rPr>
              <a:t>r</a:t>
            </a:r>
            <a:r>
              <a:rPr sz="2000">
                <a:latin typeface="Arial"/>
                <a:cs typeface="Arial"/>
              </a:rPr>
              <a:t>at</a:t>
            </a:r>
          </a:p>
          <a:p>
            <a:pPr marL="211931" indent="-140494">
              <a:lnSpc>
                <a:spcPct val="95825"/>
              </a:lnSpc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Vitamin</a:t>
            </a:r>
          </a:p>
          <a:p>
            <a:pPr marL="211931" indent="-140494">
              <a:lnSpc>
                <a:spcPct val="95825"/>
              </a:lnSpc>
              <a:spcBef>
                <a:spcPts val="86"/>
              </a:spcBef>
              <a:buFont typeface="Arial" panose="020B0604020202020204" pitchFamily="34" charset="0"/>
              <a:buChar char="•"/>
            </a:pPr>
            <a:r>
              <a:rPr sz="2000">
                <a:latin typeface="Arial"/>
                <a:cs typeface="Arial"/>
              </a:rPr>
              <a:t>Mineral</a:t>
            </a:r>
          </a:p>
        </p:txBody>
      </p:sp>
      <p:sp>
        <p:nvSpPr>
          <p:cNvPr id="6" name="object 66"/>
          <p:cNvSpPr/>
          <p:nvPr/>
        </p:nvSpPr>
        <p:spPr>
          <a:xfrm>
            <a:off x="2351893" y="1375760"/>
            <a:ext cx="432054" cy="363474"/>
          </a:xfrm>
          <a:custGeom>
            <a:avLst/>
            <a:gdLst/>
            <a:ahLst/>
            <a:cxnLst/>
            <a:rect l="l" t="t" r="r" b="b"/>
            <a:pathLst>
              <a:path w="576072" h="484632">
                <a:moveTo>
                  <a:pt x="432815" y="0"/>
                </a:moveTo>
                <a:lnTo>
                  <a:pt x="432815" y="121920"/>
                </a:lnTo>
                <a:lnTo>
                  <a:pt x="0" y="121920"/>
                </a:lnTo>
                <a:lnTo>
                  <a:pt x="0" y="362711"/>
                </a:lnTo>
                <a:lnTo>
                  <a:pt x="432815" y="362711"/>
                </a:lnTo>
                <a:lnTo>
                  <a:pt x="432815" y="484632"/>
                </a:lnTo>
                <a:lnTo>
                  <a:pt x="576072" y="243839"/>
                </a:lnTo>
                <a:lnTo>
                  <a:pt x="432815" y="0"/>
                </a:lnTo>
                <a:close/>
              </a:path>
            </a:pathLst>
          </a:custGeom>
          <a:solidFill>
            <a:srgbClr val="0070C0"/>
          </a:solidFill>
          <a:ln w="9143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66" name="object 5"/>
          <p:cNvSpPr txBox="1"/>
          <p:nvPr/>
        </p:nvSpPr>
        <p:spPr>
          <a:xfrm>
            <a:off x="7185488" y="1375760"/>
            <a:ext cx="1252049" cy="238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008">
              <a:lnSpc>
                <a:spcPct val="95825"/>
              </a:lnSpc>
              <a:spcBef>
                <a:spcPts val="289"/>
              </a:spcBef>
            </a:pPr>
            <a:r>
              <a:rPr sz="2000" b="1" dirty="0">
                <a:latin typeface="Arial"/>
                <a:cs typeface="Arial"/>
              </a:rPr>
              <a:t>DAMPAK</a:t>
            </a:r>
            <a:endParaRPr sz="2000">
              <a:latin typeface="Arial"/>
              <a:cs typeface="Arial"/>
            </a:endParaRPr>
          </a:p>
        </p:txBody>
      </p:sp>
      <p:sp>
        <p:nvSpPr>
          <p:cNvPr id="67" name="object 4"/>
          <p:cNvSpPr txBox="1"/>
          <p:nvPr/>
        </p:nvSpPr>
        <p:spPr>
          <a:xfrm>
            <a:off x="2872783" y="1392675"/>
            <a:ext cx="1547176" cy="265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722">
              <a:lnSpc>
                <a:spcPct val="95825"/>
              </a:lnSpc>
              <a:spcBef>
                <a:spcPts val="307"/>
              </a:spcBef>
            </a:pPr>
            <a:r>
              <a:rPr sz="2000" b="1" dirty="0">
                <a:latin typeface="Arial"/>
                <a:cs typeface="Arial"/>
              </a:rPr>
              <a:t>KOMPOSISI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8" name="object 3"/>
          <p:cNvSpPr txBox="1"/>
          <p:nvPr/>
        </p:nvSpPr>
        <p:spPr>
          <a:xfrm>
            <a:off x="4998169" y="1296118"/>
            <a:ext cx="1582385" cy="486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738" marR="44462" indent="-128015" algn="ctr">
              <a:lnSpc>
                <a:spcPct val="100041"/>
              </a:lnSpc>
              <a:spcBef>
                <a:spcPts val="289"/>
              </a:spcBef>
            </a:pPr>
            <a:r>
              <a:rPr sz="2000" b="1">
                <a:latin typeface="Arial"/>
                <a:cs typeface="Arial"/>
              </a:rPr>
              <a:t>ATRIBUT </a:t>
            </a:r>
            <a:r>
              <a:rPr sz="2000" b="1" dirty="0">
                <a:latin typeface="Arial"/>
                <a:cs typeface="Arial"/>
              </a:rPr>
              <a:t>MUTU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9" name="object 2"/>
          <p:cNvSpPr txBox="1"/>
          <p:nvPr/>
        </p:nvSpPr>
        <p:spPr>
          <a:xfrm>
            <a:off x="533546" y="1183905"/>
            <a:ext cx="1818347" cy="497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008" marR="44694" indent="38861" algn="ctr">
              <a:lnSpc>
                <a:spcPct val="100041"/>
              </a:lnSpc>
              <a:spcBef>
                <a:spcPts val="289"/>
              </a:spcBef>
            </a:pPr>
            <a:r>
              <a:rPr sz="2000" b="1">
                <a:latin typeface="Arial"/>
                <a:cs typeface="Arial"/>
              </a:rPr>
              <a:t>BAHAN</a:t>
            </a:r>
            <a:r>
              <a:rPr lang="en-US" sz="2000" b="1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PANGAN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0" name="object 66"/>
          <p:cNvSpPr/>
          <p:nvPr/>
        </p:nvSpPr>
        <p:spPr>
          <a:xfrm>
            <a:off x="6569526" y="1337643"/>
            <a:ext cx="432054" cy="363474"/>
          </a:xfrm>
          <a:custGeom>
            <a:avLst/>
            <a:gdLst/>
            <a:ahLst/>
            <a:cxnLst/>
            <a:rect l="l" t="t" r="r" b="b"/>
            <a:pathLst>
              <a:path w="576072" h="484632">
                <a:moveTo>
                  <a:pt x="432815" y="0"/>
                </a:moveTo>
                <a:lnTo>
                  <a:pt x="432815" y="121920"/>
                </a:lnTo>
                <a:lnTo>
                  <a:pt x="0" y="121920"/>
                </a:lnTo>
                <a:lnTo>
                  <a:pt x="0" y="362711"/>
                </a:lnTo>
                <a:lnTo>
                  <a:pt x="432815" y="362711"/>
                </a:lnTo>
                <a:lnTo>
                  <a:pt x="432815" y="484632"/>
                </a:lnTo>
                <a:lnTo>
                  <a:pt x="576072" y="243839"/>
                </a:lnTo>
                <a:lnTo>
                  <a:pt x="432815" y="0"/>
                </a:lnTo>
                <a:close/>
              </a:path>
            </a:pathLst>
          </a:custGeom>
          <a:solidFill>
            <a:srgbClr val="0070C0"/>
          </a:solidFill>
          <a:ln w="9143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71" name="object 66"/>
          <p:cNvSpPr/>
          <p:nvPr/>
        </p:nvSpPr>
        <p:spPr>
          <a:xfrm>
            <a:off x="4501029" y="1341572"/>
            <a:ext cx="432054" cy="363474"/>
          </a:xfrm>
          <a:custGeom>
            <a:avLst/>
            <a:gdLst/>
            <a:ahLst/>
            <a:cxnLst/>
            <a:rect l="l" t="t" r="r" b="b"/>
            <a:pathLst>
              <a:path w="576072" h="484632">
                <a:moveTo>
                  <a:pt x="432815" y="0"/>
                </a:moveTo>
                <a:lnTo>
                  <a:pt x="432815" y="121920"/>
                </a:lnTo>
                <a:lnTo>
                  <a:pt x="0" y="121920"/>
                </a:lnTo>
                <a:lnTo>
                  <a:pt x="0" y="362711"/>
                </a:lnTo>
                <a:lnTo>
                  <a:pt x="432815" y="362711"/>
                </a:lnTo>
                <a:lnTo>
                  <a:pt x="432815" y="484632"/>
                </a:lnTo>
                <a:lnTo>
                  <a:pt x="576072" y="243839"/>
                </a:lnTo>
                <a:lnTo>
                  <a:pt x="432815" y="0"/>
                </a:lnTo>
                <a:close/>
              </a:path>
            </a:pathLst>
          </a:custGeom>
          <a:solidFill>
            <a:srgbClr val="0070C0"/>
          </a:solidFill>
          <a:ln w="9143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73" name="object 8"/>
          <p:cNvSpPr txBox="1"/>
          <p:nvPr/>
        </p:nvSpPr>
        <p:spPr>
          <a:xfrm>
            <a:off x="5275611" y="3945889"/>
            <a:ext cx="1230505" cy="3742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69056">
              <a:lnSpc>
                <a:spcPct val="95825"/>
              </a:lnSpc>
              <a:spcBef>
                <a:spcPts val="289"/>
              </a:spcBef>
            </a:pPr>
            <a:r>
              <a:rPr lang="en-US" sz="2000">
                <a:latin typeface="Arial"/>
                <a:cs typeface="Arial"/>
              </a:rPr>
              <a:t>Nilai Gizi</a:t>
            </a:r>
          </a:p>
        </p:txBody>
      </p:sp>
      <p:sp>
        <p:nvSpPr>
          <p:cNvPr id="46" name="object 25"/>
          <p:cNvSpPr/>
          <p:nvPr/>
        </p:nvSpPr>
        <p:spPr>
          <a:xfrm>
            <a:off x="730150" y="5366816"/>
            <a:ext cx="8104567" cy="86359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9623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57" name="object 14"/>
          <p:cNvSpPr txBox="1"/>
          <p:nvPr/>
        </p:nvSpPr>
        <p:spPr>
          <a:xfrm>
            <a:off x="4917487" y="5667491"/>
            <a:ext cx="2134877" cy="489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008" algn="ctr">
              <a:lnSpc>
                <a:spcPct val="95825"/>
              </a:lnSpc>
              <a:spcBef>
                <a:spcPts val="307"/>
              </a:spcBef>
            </a:pPr>
            <a:r>
              <a:rPr sz="2000" b="1">
                <a:latin typeface="Arial"/>
                <a:cs typeface="Arial"/>
              </a:rPr>
              <a:t>PERUBAHAN</a:t>
            </a:r>
            <a:endParaRPr lang="en-US" sz="2000" b="1">
              <a:latin typeface="Arial"/>
              <a:cs typeface="Arial"/>
            </a:endParaRPr>
          </a:p>
          <a:p>
            <a:pPr marL="72008" algn="ctr">
              <a:lnSpc>
                <a:spcPct val="95825"/>
              </a:lnSpc>
              <a:spcBef>
                <a:spcPts val="307"/>
              </a:spcBef>
            </a:pPr>
            <a:r>
              <a:rPr lang="en-US" sz="2000" b="1">
                <a:latin typeface="Arial"/>
                <a:cs typeface="Arial"/>
              </a:rPr>
              <a:t>FISIK </a:t>
            </a:r>
            <a:r>
              <a:rPr lang="en-US" sz="2000" b="1" smtClean="0">
                <a:latin typeface="Arial"/>
                <a:cs typeface="Arial"/>
              </a:rPr>
              <a:t>&amp; </a:t>
            </a:r>
            <a:r>
              <a:rPr lang="en-US" sz="2000" b="1">
                <a:latin typeface="Arial"/>
                <a:cs typeface="Arial"/>
              </a:rPr>
              <a:t>KIMIA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13"/>
          <p:cNvSpPr txBox="1"/>
          <p:nvPr/>
        </p:nvSpPr>
        <p:spPr>
          <a:xfrm>
            <a:off x="2783947" y="5634541"/>
            <a:ext cx="1916881" cy="489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008" marR="44294" indent="224027" algn="ctr">
              <a:lnSpc>
                <a:spcPct val="100041"/>
              </a:lnSpc>
              <a:spcBef>
                <a:spcPts val="307"/>
              </a:spcBef>
            </a:pPr>
            <a:r>
              <a:rPr sz="2000" b="1" dirty="0">
                <a:latin typeface="Arial"/>
                <a:cs typeface="Arial"/>
              </a:rPr>
              <a:t>REAKSI PERUBAHAN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12"/>
          <p:cNvSpPr txBox="1"/>
          <p:nvPr/>
        </p:nvSpPr>
        <p:spPr>
          <a:xfrm>
            <a:off x="450399" y="5652542"/>
            <a:ext cx="1846464" cy="291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722" marR="44694" indent="38861" algn="ctr">
              <a:lnSpc>
                <a:spcPct val="100041"/>
              </a:lnSpc>
              <a:spcBef>
                <a:spcPts val="307"/>
              </a:spcBef>
            </a:pPr>
            <a:r>
              <a:rPr sz="2000" b="1">
                <a:latin typeface="Arial"/>
                <a:cs typeface="Arial"/>
              </a:rPr>
              <a:t>BAHAN</a:t>
            </a:r>
            <a:r>
              <a:rPr lang="en-US" sz="2000" b="1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PANGAN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11"/>
          <p:cNvSpPr txBox="1"/>
          <p:nvPr/>
        </p:nvSpPr>
        <p:spPr>
          <a:xfrm>
            <a:off x="7259252" y="5622504"/>
            <a:ext cx="1743359" cy="486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722" marR="45921" indent="18287" algn="ctr">
              <a:lnSpc>
                <a:spcPct val="100041"/>
              </a:lnSpc>
              <a:spcBef>
                <a:spcPts val="289"/>
              </a:spcBef>
            </a:pPr>
            <a:r>
              <a:rPr sz="2000" b="1">
                <a:latin typeface="Arial"/>
                <a:cs typeface="Arial"/>
              </a:rPr>
              <a:t>MUTU </a:t>
            </a:r>
            <a:r>
              <a:rPr lang="en-US" sz="2000" b="1" smtClean="0">
                <a:latin typeface="Arial"/>
                <a:cs typeface="Arial"/>
              </a:rPr>
              <a:t>&amp; </a:t>
            </a:r>
            <a:r>
              <a:rPr sz="2000" b="1" smtClean="0">
                <a:latin typeface="Arial"/>
                <a:cs typeface="Arial"/>
              </a:rPr>
              <a:t>KEAMANAN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4" name="object 66"/>
          <p:cNvSpPr/>
          <p:nvPr/>
        </p:nvSpPr>
        <p:spPr>
          <a:xfrm>
            <a:off x="2308692" y="5798244"/>
            <a:ext cx="432054" cy="363474"/>
          </a:xfrm>
          <a:custGeom>
            <a:avLst/>
            <a:gdLst/>
            <a:ahLst/>
            <a:cxnLst/>
            <a:rect l="l" t="t" r="r" b="b"/>
            <a:pathLst>
              <a:path w="576072" h="484632">
                <a:moveTo>
                  <a:pt x="432815" y="0"/>
                </a:moveTo>
                <a:lnTo>
                  <a:pt x="432815" y="121920"/>
                </a:lnTo>
                <a:lnTo>
                  <a:pt x="0" y="121920"/>
                </a:lnTo>
                <a:lnTo>
                  <a:pt x="0" y="362711"/>
                </a:lnTo>
                <a:lnTo>
                  <a:pt x="432815" y="362711"/>
                </a:lnTo>
                <a:lnTo>
                  <a:pt x="432815" y="484632"/>
                </a:lnTo>
                <a:lnTo>
                  <a:pt x="576072" y="243839"/>
                </a:lnTo>
                <a:lnTo>
                  <a:pt x="432815" y="0"/>
                </a:lnTo>
                <a:close/>
              </a:path>
            </a:pathLst>
          </a:custGeom>
          <a:solidFill>
            <a:srgbClr val="0070C0"/>
          </a:solidFill>
          <a:ln w="9143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75" name="object 66"/>
          <p:cNvSpPr/>
          <p:nvPr/>
        </p:nvSpPr>
        <p:spPr>
          <a:xfrm>
            <a:off x="4653874" y="5786288"/>
            <a:ext cx="432054" cy="363474"/>
          </a:xfrm>
          <a:custGeom>
            <a:avLst/>
            <a:gdLst/>
            <a:ahLst/>
            <a:cxnLst/>
            <a:rect l="l" t="t" r="r" b="b"/>
            <a:pathLst>
              <a:path w="576072" h="484632">
                <a:moveTo>
                  <a:pt x="432815" y="0"/>
                </a:moveTo>
                <a:lnTo>
                  <a:pt x="432815" y="121920"/>
                </a:lnTo>
                <a:lnTo>
                  <a:pt x="0" y="121920"/>
                </a:lnTo>
                <a:lnTo>
                  <a:pt x="0" y="362711"/>
                </a:lnTo>
                <a:lnTo>
                  <a:pt x="432815" y="362711"/>
                </a:lnTo>
                <a:lnTo>
                  <a:pt x="432815" y="484632"/>
                </a:lnTo>
                <a:lnTo>
                  <a:pt x="576072" y="243839"/>
                </a:lnTo>
                <a:lnTo>
                  <a:pt x="432815" y="0"/>
                </a:lnTo>
                <a:close/>
              </a:path>
            </a:pathLst>
          </a:custGeom>
          <a:solidFill>
            <a:srgbClr val="0070C0"/>
          </a:solidFill>
          <a:ln w="9143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76" name="object 66"/>
          <p:cNvSpPr/>
          <p:nvPr/>
        </p:nvSpPr>
        <p:spPr>
          <a:xfrm>
            <a:off x="6904463" y="5760270"/>
            <a:ext cx="432054" cy="363474"/>
          </a:xfrm>
          <a:custGeom>
            <a:avLst/>
            <a:gdLst/>
            <a:ahLst/>
            <a:cxnLst/>
            <a:rect l="l" t="t" r="r" b="b"/>
            <a:pathLst>
              <a:path w="576072" h="484632">
                <a:moveTo>
                  <a:pt x="432815" y="0"/>
                </a:moveTo>
                <a:lnTo>
                  <a:pt x="432815" y="121920"/>
                </a:lnTo>
                <a:lnTo>
                  <a:pt x="0" y="121920"/>
                </a:lnTo>
                <a:lnTo>
                  <a:pt x="0" y="362711"/>
                </a:lnTo>
                <a:lnTo>
                  <a:pt x="432815" y="362711"/>
                </a:lnTo>
                <a:lnTo>
                  <a:pt x="432815" y="484632"/>
                </a:lnTo>
                <a:lnTo>
                  <a:pt x="576072" y="243839"/>
                </a:lnTo>
                <a:lnTo>
                  <a:pt x="432815" y="0"/>
                </a:lnTo>
                <a:close/>
              </a:path>
            </a:pathLst>
          </a:custGeom>
          <a:solidFill>
            <a:srgbClr val="0070C0"/>
          </a:solidFill>
          <a:ln w="9143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666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7549"/>
            <a:ext cx="7886700" cy="912345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Impact" panose="020B0806030902050204" pitchFamily="34" charset="0"/>
              </a:rPr>
              <a:t>KERUSAKAN FISIK</a:t>
            </a:r>
            <a:endParaRPr lang="id-ID" sz="40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31" y="1169894"/>
            <a:ext cx="8905316" cy="5580530"/>
          </a:xfrm>
        </p:spPr>
        <p:txBody>
          <a:bodyPr>
            <a:noAutofit/>
          </a:bodyPr>
          <a:lstStyle/>
          <a:p>
            <a:pPr marL="336550" marR="31111" indent="-336550">
              <a:lnSpc>
                <a:spcPts val="2555"/>
              </a:lnSpc>
              <a:spcBef>
                <a:spcPts val="127"/>
              </a:spcBef>
              <a:buNone/>
            </a:pPr>
            <a:r>
              <a:rPr lang="en-US" smtClean="0">
                <a:latin typeface="Arial"/>
                <a:cs typeface="Arial"/>
              </a:rPr>
              <a:t>Penyebab kerusakan fisik:</a:t>
            </a:r>
          </a:p>
          <a:p>
            <a:pPr marL="336550" marR="31111" indent="-336550">
              <a:lnSpc>
                <a:spcPts val="2555"/>
              </a:lnSpc>
              <a:spcBef>
                <a:spcPts val="127"/>
              </a:spcBef>
            </a:pPr>
            <a:r>
              <a:rPr lang="id-ID" smtClean="0">
                <a:latin typeface="Arial"/>
                <a:cs typeface="Arial"/>
              </a:rPr>
              <a:t>Insekta</a:t>
            </a:r>
            <a:r>
              <a:rPr lang="id-ID">
                <a:latin typeface="Arial"/>
                <a:cs typeface="Arial"/>
              </a:rPr>
              <a:t>, parasit atau </a:t>
            </a:r>
            <a:r>
              <a:rPr lang="id-ID" smtClean="0">
                <a:latin typeface="Arial"/>
                <a:cs typeface="Arial"/>
              </a:rPr>
              <a:t>tikus</a:t>
            </a:r>
            <a:r>
              <a:rPr lang="en-US" spc="9" smtClean="0">
                <a:latin typeface="Arial"/>
                <a:cs typeface="Arial"/>
              </a:rPr>
              <a:t>: </a:t>
            </a:r>
            <a:r>
              <a:rPr lang="id-ID" smtClean="0">
                <a:latin typeface="Arial"/>
                <a:cs typeface="Arial"/>
              </a:rPr>
              <a:t>berlubang</a:t>
            </a:r>
            <a:r>
              <a:rPr lang="id-ID">
                <a:latin typeface="Arial"/>
                <a:cs typeface="Arial"/>
              </a:rPr>
              <a:t>, ada </a:t>
            </a:r>
            <a:r>
              <a:rPr lang="id-ID" smtClean="0">
                <a:latin typeface="Arial"/>
                <a:cs typeface="Arial"/>
              </a:rPr>
              <a:t>bekas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mtClean="0">
                <a:latin typeface="Arial"/>
                <a:cs typeface="Arial"/>
              </a:rPr>
              <a:t>gigitan</a:t>
            </a:r>
            <a:endParaRPr lang="id-ID">
              <a:latin typeface="Arial"/>
              <a:cs typeface="Arial"/>
            </a:endParaRPr>
          </a:p>
          <a:p>
            <a:pPr marL="336550" marR="31111" indent="-336550">
              <a:lnSpc>
                <a:spcPct val="95825"/>
              </a:lnSpc>
              <a:spcBef>
                <a:spcPts val="275"/>
              </a:spcBef>
            </a:pPr>
            <a:r>
              <a:rPr lang="id-ID">
                <a:latin typeface="Arial"/>
                <a:cs typeface="Arial"/>
              </a:rPr>
              <a:t>Suhu </a:t>
            </a:r>
            <a:r>
              <a:rPr lang="id-ID" smtClean="0">
                <a:latin typeface="Arial"/>
                <a:cs typeface="Arial"/>
              </a:rPr>
              <a:t>tinggi</a:t>
            </a:r>
            <a:r>
              <a:rPr lang="en-US" smtClean="0">
                <a:latin typeface="Arial"/>
                <a:cs typeface="Arial"/>
              </a:rPr>
              <a:t>: </a:t>
            </a:r>
            <a:r>
              <a:rPr lang="id-ID" smtClean="0">
                <a:latin typeface="Arial"/>
                <a:cs typeface="Arial"/>
              </a:rPr>
              <a:t>memar</a:t>
            </a:r>
            <a:r>
              <a:rPr lang="id-ID">
                <a:latin typeface="Arial"/>
                <a:cs typeface="Arial"/>
              </a:rPr>
              <a:t>, lembek</a:t>
            </a:r>
          </a:p>
          <a:p>
            <a:pPr marL="336550" marR="680211" indent="-336550">
              <a:lnSpc>
                <a:spcPts val="2590"/>
              </a:lnSpc>
              <a:spcBef>
                <a:spcPts val="692"/>
              </a:spcBef>
            </a:pPr>
            <a:r>
              <a:rPr lang="id-ID">
                <a:latin typeface="Arial"/>
                <a:cs typeface="Arial"/>
              </a:rPr>
              <a:t>Kelembaban </a:t>
            </a:r>
            <a:r>
              <a:rPr lang="id-ID" smtClean="0">
                <a:latin typeface="Arial"/>
                <a:cs typeface="Arial"/>
              </a:rPr>
              <a:t>relatif</a:t>
            </a:r>
            <a:r>
              <a:rPr lang="en-US" spc="14" smtClean="0">
                <a:latin typeface="Arial"/>
                <a:cs typeface="Arial"/>
              </a:rPr>
              <a:t>: Kelembaban </a:t>
            </a:r>
            <a:r>
              <a:rPr lang="id-ID" smtClean="0">
                <a:latin typeface="Arial"/>
                <a:cs typeface="Arial"/>
              </a:rPr>
              <a:t>rendah </a:t>
            </a:r>
            <a:r>
              <a:rPr lang="id-ID">
                <a:latin typeface="Arial"/>
                <a:cs typeface="Arial"/>
              </a:rPr>
              <a:t>dapat </a:t>
            </a:r>
            <a:r>
              <a:rPr lang="en-US" smtClean="0">
                <a:latin typeface="Arial"/>
                <a:cs typeface="Arial"/>
              </a:rPr>
              <a:t>menyebabkan </a:t>
            </a:r>
            <a:r>
              <a:rPr lang="id-ID" smtClean="0">
                <a:latin typeface="Arial"/>
                <a:cs typeface="Arial"/>
              </a:rPr>
              <a:t>kehilangan air</a:t>
            </a:r>
            <a:r>
              <a:rPr lang="en-US" smtClean="0">
                <a:latin typeface="Arial"/>
                <a:cs typeface="Arial"/>
              </a:rPr>
              <a:t> pada produk. </a:t>
            </a:r>
          </a:p>
          <a:p>
            <a:pPr marL="336550" marR="680211" indent="-336550">
              <a:lnSpc>
                <a:spcPts val="2590"/>
              </a:lnSpc>
              <a:spcBef>
                <a:spcPts val="692"/>
              </a:spcBef>
            </a:pPr>
            <a:r>
              <a:rPr lang="id-ID" smtClean="0">
                <a:latin typeface="Arial"/>
                <a:cs typeface="Arial"/>
              </a:rPr>
              <a:t>Udara/oksigen</a:t>
            </a:r>
            <a:endParaRPr lang="id-ID">
              <a:latin typeface="Arial"/>
              <a:cs typeface="Arial"/>
            </a:endParaRPr>
          </a:p>
          <a:p>
            <a:pPr marL="336550" marR="31111" indent="-336550">
              <a:lnSpc>
                <a:spcPct val="95825"/>
              </a:lnSpc>
              <a:spcBef>
                <a:spcPts val="405"/>
              </a:spcBef>
            </a:pPr>
            <a:r>
              <a:rPr lang="id-ID">
                <a:latin typeface="Arial"/>
                <a:cs typeface="Arial"/>
              </a:rPr>
              <a:t>Sinar matahari</a:t>
            </a:r>
          </a:p>
          <a:p>
            <a:pPr marL="336550" indent="-33655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889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33" y="217209"/>
            <a:ext cx="7886700" cy="925792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Impact" panose="020B0806030902050204" pitchFamily="34" charset="0"/>
              </a:rPr>
              <a:t>KERUSAKAN BIOLOGIS</a:t>
            </a:r>
            <a:endParaRPr lang="id-ID" sz="40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68" y="1143001"/>
            <a:ext cx="8528796" cy="4886044"/>
          </a:xfrm>
        </p:spPr>
        <p:txBody>
          <a:bodyPr>
            <a:noAutofit/>
          </a:bodyPr>
          <a:lstStyle/>
          <a:p>
            <a:pPr marR="321771">
              <a:lnSpc>
                <a:spcPts val="2759"/>
              </a:lnSpc>
              <a:spcBef>
                <a:spcPts val="170"/>
              </a:spcBef>
            </a:pP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Respirasi adalah suatu proses pertukaran gas yang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melibatkan 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proses metabolisme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senyawa makromolekul 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(karbohidrat, protein, lemak) menjadi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id-ID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, air dan sejumlah energi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21771">
              <a:lnSpc>
                <a:spcPts val="2759"/>
              </a:lnSpc>
              <a:spcBef>
                <a:spcPts val="170"/>
              </a:spcBef>
            </a:pP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47848">
              <a:lnSpc>
                <a:spcPts val="2300"/>
              </a:lnSpc>
              <a:spcBef>
                <a:spcPts val="268"/>
              </a:spcBef>
            </a:pPr>
            <a:r>
              <a:rPr lang="id-ID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Laju respirasi yang sangat </a:t>
            </a:r>
            <a:r>
              <a:rPr lang="id-ID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spc="1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akan </a:t>
            </a:r>
            <a:r>
              <a:rPr lang="id-ID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mempercepat </a:t>
            </a:r>
            <a:r>
              <a:rPr lang="id-ID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id-ID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kebusukan</a:t>
            </a:r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947848">
              <a:lnSpc>
                <a:spcPts val="2300"/>
              </a:lnSpc>
              <a:spcBef>
                <a:spcPts val="268"/>
              </a:spcBef>
            </a:pPr>
            <a:endParaRPr lang="id-ID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59"/>
              </a:lnSpc>
              <a:spcBef>
                <a:spcPts val="434"/>
              </a:spcBef>
            </a:pP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Laju dari proses respirasi dalam produk hortikultura akan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menentukan 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daya tahan dari produk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ts val="2759"/>
              </a:lnSpc>
              <a:spcBef>
                <a:spcPts val="434"/>
              </a:spcBef>
              <a:buFont typeface="Wingdings" panose="05000000000000000000" pitchFamily="2" charset="2"/>
              <a:buChar char="v"/>
            </a:pP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produk 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yang tahan disimpan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lama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biji-bijian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, umbi-umbian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759"/>
              </a:lnSpc>
              <a:spcBef>
                <a:spcPts val="434"/>
              </a:spcBef>
              <a:buFont typeface="Wingdings" panose="05000000000000000000" pitchFamily="2" charset="2"/>
              <a:buChar char="v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roduk yang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tidak 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tahan disimpan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lama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buah-buahan 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berdaging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800" smtClean="0">
                <a:latin typeface="Arial" panose="020B0604020202020204" pitchFamily="34" charset="0"/>
                <a:cs typeface="Arial" panose="020B0604020202020204" pitchFamily="34" charset="0"/>
              </a:rPr>
              <a:t>sayuran daun</a:t>
            </a:r>
            <a:r>
              <a:rPr lang="id-ID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1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33" y="534707"/>
            <a:ext cx="8367432" cy="3217022"/>
          </a:xfrm>
        </p:spPr>
        <p:txBody>
          <a:bodyPr>
            <a:noAutofit/>
          </a:bodyPr>
          <a:lstStyle/>
          <a:p>
            <a:pPr marL="0" indent="0">
              <a:lnSpc>
                <a:spcPts val="2759"/>
              </a:lnSpc>
              <a:spcBef>
                <a:spcPts val="404"/>
              </a:spcBef>
              <a:buNone/>
            </a:pPr>
            <a:r>
              <a:rPr lang="id-ID" smtClean="0">
                <a:latin typeface="Arial"/>
                <a:cs typeface="Arial"/>
              </a:rPr>
              <a:t>Secara </a:t>
            </a:r>
            <a:r>
              <a:rPr lang="id-ID">
                <a:latin typeface="Arial"/>
                <a:cs typeface="Arial"/>
              </a:rPr>
              <a:t>umum proses respirasi dalam produk dapat </a:t>
            </a:r>
            <a:r>
              <a:rPr lang="id-ID" smtClean="0">
                <a:latin typeface="Arial"/>
                <a:cs typeface="Arial"/>
              </a:rPr>
              <a:t>dibedakan </a:t>
            </a:r>
            <a:r>
              <a:rPr lang="id-ID">
                <a:latin typeface="Arial"/>
                <a:cs typeface="Arial"/>
              </a:rPr>
              <a:t>menjadi tiga tingkat yaitu: </a:t>
            </a:r>
            <a:endParaRPr lang="en-US" smtClean="0">
              <a:latin typeface="Arial"/>
              <a:cs typeface="Arial"/>
            </a:endParaRPr>
          </a:p>
          <a:p>
            <a:pPr marL="514350" indent="-514350">
              <a:lnSpc>
                <a:spcPts val="2759"/>
              </a:lnSpc>
              <a:spcBef>
                <a:spcPts val="404"/>
              </a:spcBef>
              <a:buFont typeface="+mj-lt"/>
              <a:buAutoNum type="arabicPeriod"/>
            </a:pPr>
            <a:r>
              <a:rPr lang="id-ID" smtClean="0">
                <a:latin typeface="Arial"/>
                <a:cs typeface="Arial"/>
              </a:rPr>
              <a:t>pemecahan </a:t>
            </a:r>
            <a:r>
              <a:rPr lang="id-ID">
                <a:latin typeface="Arial"/>
                <a:cs typeface="Arial"/>
              </a:rPr>
              <a:t>polisakarida menjadi gula </a:t>
            </a:r>
            <a:r>
              <a:rPr lang="id-ID" smtClean="0">
                <a:latin typeface="Arial"/>
                <a:cs typeface="Arial"/>
              </a:rPr>
              <a:t>sederhana</a:t>
            </a:r>
            <a:endParaRPr lang="en-US" smtClean="0">
              <a:latin typeface="Arial"/>
              <a:cs typeface="Arial"/>
            </a:endParaRPr>
          </a:p>
          <a:p>
            <a:pPr marL="514350" indent="-514350">
              <a:lnSpc>
                <a:spcPts val="2759"/>
              </a:lnSpc>
              <a:spcBef>
                <a:spcPts val="404"/>
              </a:spcBef>
              <a:buFont typeface="+mj-lt"/>
              <a:buAutoNum type="arabicPeriod"/>
            </a:pPr>
            <a:r>
              <a:rPr lang="id-ID" smtClean="0">
                <a:latin typeface="Arial"/>
                <a:cs typeface="Arial"/>
              </a:rPr>
              <a:t>oksidasi </a:t>
            </a:r>
            <a:r>
              <a:rPr lang="id-ID">
                <a:latin typeface="Arial"/>
                <a:cs typeface="Arial"/>
              </a:rPr>
              <a:t>gula menjadi asam </a:t>
            </a:r>
            <a:r>
              <a:rPr lang="id-ID" smtClean="0">
                <a:latin typeface="Arial"/>
                <a:cs typeface="Arial"/>
              </a:rPr>
              <a:t>piruvat</a:t>
            </a:r>
            <a:endParaRPr lang="en-US" smtClean="0">
              <a:latin typeface="Arial"/>
              <a:cs typeface="Arial"/>
            </a:endParaRPr>
          </a:p>
          <a:p>
            <a:pPr marL="514350" indent="-514350">
              <a:lnSpc>
                <a:spcPts val="2759"/>
              </a:lnSpc>
              <a:spcBef>
                <a:spcPts val="404"/>
              </a:spcBef>
              <a:buFont typeface="+mj-lt"/>
              <a:buAutoNum type="arabicPeriod"/>
            </a:pPr>
            <a:r>
              <a:rPr lang="id-ID" smtClean="0">
                <a:latin typeface="Arial"/>
                <a:cs typeface="Arial"/>
              </a:rPr>
              <a:t>transformasi </a:t>
            </a:r>
            <a:r>
              <a:rPr lang="id-ID">
                <a:latin typeface="Arial"/>
                <a:cs typeface="Arial"/>
              </a:rPr>
              <a:t>piruvat dan asam-asam organik </a:t>
            </a:r>
            <a:r>
              <a:rPr lang="id-ID" smtClean="0">
                <a:latin typeface="Arial"/>
                <a:cs typeface="Arial"/>
              </a:rPr>
              <a:t>lainnya </a:t>
            </a:r>
            <a:r>
              <a:rPr lang="id-ID">
                <a:latin typeface="Arial"/>
                <a:cs typeface="Arial"/>
              </a:rPr>
              <a:t>menjadi </a:t>
            </a:r>
            <a:r>
              <a:rPr lang="id-ID" smtClean="0">
                <a:latin typeface="Arial"/>
                <a:cs typeface="Arial"/>
              </a:rPr>
              <a:t>CO</a:t>
            </a:r>
            <a:r>
              <a:rPr lang="id-ID" baseline="-25000" smtClean="0">
                <a:latin typeface="Arial"/>
                <a:cs typeface="Arial"/>
              </a:rPr>
              <a:t>2</a:t>
            </a:r>
            <a:r>
              <a:rPr lang="id-ID" smtClean="0">
                <a:latin typeface="Arial"/>
                <a:cs typeface="Arial"/>
              </a:rPr>
              <a:t>, </a:t>
            </a:r>
            <a:r>
              <a:rPr lang="id-ID">
                <a:latin typeface="Arial"/>
                <a:cs typeface="Arial"/>
              </a:rPr>
              <a:t>air, dan </a:t>
            </a:r>
            <a:r>
              <a:rPr lang="id-ID" smtClean="0">
                <a:latin typeface="Arial"/>
                <a:cs typeface="Arial"/>
              </a:rPr>
              <a:t>energ</a:t>
            </a:r>
            <a:r>
              <a:rPr lang="en-US" smtClean="0">
                <a:latin typeface="Arial"/>
                <a:cs typeface="Arial"/>
              </a:rPr>
              <a:t>i, </a:t>
            </a:r>
            <a:r>
              <a:rPr lang="id-ID" smtClean="0">
                <a:latin typeface="Arial"/>
                <a:cs typeface="Arial"/>
              </a:rPr>
              <a:t>yang </a:t>
            </a:r>
            <a:r>
              <a:rPr lang="id-ID">
                <a:latin typeface="Arial"/>
                <a:cs typeface="Arial"/>
              </a:rPr>
              <a:t>berlangsung </a:t>
            </a:r>
            <a:r>
              <a:rPr lang="id-ID" smtClean="0">
                <a:latin typeface="Arial"/>
                <a:cs typeface="Arial"/>
              </a:rPr>
              <a:t>secara </a:t>
            </a:r>
            <a:r>
              <a:rPr lang="id-ID">
                <a:latin typeface="Arial"/>
                <a:cs typeface="Arial"/>
              </a:rPr>
              <a:t>aerobik.</a:t>
            </a:r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4381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6168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Faktor yang mempengaruhi laju respirasi: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0847"/>
            <a:ext cx="7886700" cy="4723093"/>
          </a:xfrm>
        </p:spPr>
        <p:txBody>
          <a:bodyPr>
            <a:normAutofit fontScale="92500" lnSpcReduction="10000"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 Internal</a:t>
            </a:r>
          </a:p>
          <a:p>
            <a:pPr marL="806450" marR="61335" lvl="2" indent="-349250">
              <a:lnSpc>
                <a:spcPts val="2970"/>
              </a:lnSpc>
              <a:spcBef>
                <a:spcPts val="148"/>
              </a:spcBef>
              <a:buFont typeface="Wingdings" panose="05000000000000000000" pitchFamily="2" charset="2"/>
              <a:buChar char="v"/>
            </a:pPr>
            <a:r>
              <a:rPr lang="id-ID" sz="2400" spc="-4">
                <a:latin typeface="Arial" panose="020B0604020202020204" pitchFamily="34" charset="0"/>
                <a:cs typeface="Arial" panose="020B0604020202020204" pitchFamily="34" charset="0"/>
              </a:rPr>
              <a:t>Susuna</a:t>
            </a:r>
            <a:r>
              <a:rPr lang="id-ID" sz="240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2400" spc="-9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aw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ngan</a:t>
            </a:r>
            <a:endParaRPr lang="id-ID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marR="61335" lvl="2" indent="-349250">
              <a:lnSpc>
                <a:spcPct val="95825"/>
              </a:lnSpc>
              <a:spcBef>
                <a:spcPts val="663"/>
              </a:spcBef>
              <a:buFont typeface="Wingdings" panose="05000000000000000000" pitchFamily="2" charset="2"/>
              <a:buChar char="v"/>
            </a:pPr>
            <a:r>
              <a:rPr lang="id-ID" sz="2400" spc="-4">
                <a:latin typeface="Arial" panose="020B0604020202020204" pitchFamily="34" charset="0"/>
                <a:cs typeface="Arial" panose="020B0604020202020204" pitchFamily="34" charset="0"/>
              </a:rPr>
              <a:t>Besar-kec</a:t>
            </a:r>
            <a:r>
              <a:rPr lang="id-ID" sz="240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id-ID" sz="2400" spc="-9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d-ID" sz="2400" spc="-4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id-ID" sz="24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omod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tas</a:t>
            </a:r>
            <a:endParaRPr lang="id-ID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2" indent="-349250">
              <a:lnSpc>
                <a:spcPct val="95825"/>
              </a:lnSpc>
              <a:spcBef>
                <a:spcPts val="836"/>
              </a:spcBef>
              <a:buFont typeface="Wingdings" panose="05000000000000000000" pitchFamily="2" charset="2"/>
              <a:buChar char="v"/>
            </a:pPr>
            <a:r>
              <a:rPr lang="id-ID" sz="2400" spc="-4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id-ID" sz="2400">
                <a:latin typeface="Arial" panose="020B0604020202020204" pitchFamily="34" charset="0"/>
                <a:cs typeface="Arial" panose="020B0604020202020204" pitchFamily="34" charset="0"/>
              </a:rPr>
              <a:t>lit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enu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id-ID" sz="240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alami</a:t>
            </a:r>
            <a:endParaRPr lang="id-ID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marR="61335" lvl="2" indent="-349250">
              <a:lnSpc>
                <a:spcPct val="95825"/>
              </a:lnSpc>
              <a:spcBef>
                <a:spcPts val="812"/>
              </a:spcBef>
              <a:buFont typeface="Wingdings" panose="05000000000000000000" pitchFamily="2" charset="2"/>
              <a:buChar char="v"/>
            </a:pP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e/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id-ID" sz="24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2400" spc="-4" smtClean="0">
                <a:latin typeface="Arial" panose="020B0604020202020204" pitchFamily="34" charset="0"/>
                <a:cs typeface="Arial" panose="020B0604020202020204" pitchFamily="34" charset="0"/>
              </a:rPr>
              <a:t>ngan</a:t>
            </a:r>
            <a:endParaRPr lang="en-US" sz="2400" spc="-4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61335" lvl="2" indent="0">
              <a:lnSpc>
                <a:spcPct val="95825"/>
              </a:lnSpc>
              <a:spcBef>
                <a:spcPts val="812"/>
              </a:spcBef>
              <a:buNone/>
            </a:pPr>
            <a:endParaRPr lang="id-ID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 Eksternal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-25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id-ID" spc="-4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penga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umbuh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pc="-4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erusaka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n fi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mekan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37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4427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Impact" panose="020B0806030902050204" pitchFamily="34" charset="0"/>
              </a:rPr>
              <a:t>2. REAKSI KIMIA &amp; BIOKIMIA</a:t>
            </a:r>
            <a:endParaRPr lang="id-ID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9589" y="1344706"/>
            <a:ext cx="48409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Impact" panose="020B0806030902050204" pitchFamily="34" charset="0"/>
              </a:rPr>
              <a:t>L</a:t>
            </a:r>
            <a:endParaRPr lang="id-ID" sz="2800">
              <a:latin typeface="Impact" panose="020B080603090205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9589" y="4270464"/>
            <a:ext cx="484094" cy="523220"/>
          </a:xfrm>
          <a:prstGeom prst="rect">
            <a:avLst/>
          </a:prstGeom>
          <a:solidFill>
            <a:srgbClr val="E848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Impact" panose="020B0806030902050204" pitchFamily="34" charset="0"/>
              </a:rPr>
              <a:t>P</a:t>
            </a:r>
            <a:endParaRPr lang="id-ID" sz="2800">
              <a:latin typeface="Impact" panose="020B080603090205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9589" y="2847926"/>
            <a:ext cx="484094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Impact" panose="020B0806030902050204" pitchFamily="34" charset="0"/>
              </a:rPr>
              <a:t>C</a:t>
            </a:r>
            <a:endParaRPr lang="id-ID" sz="2800">
              <a:latin typeface="Impact" panose="020B080603090205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81082" y="1363850"/>
            <a:ext cx="1425389" cy="400110"/>
          </a:xfrm>
          <a:prstGeom prst="rect">
            <a:avLst/>
          </a:prstGeom>
          <a:solidFill>
            <a:srgbClr val="F6B0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Peroksida</a:t>
            </a:r>
            <a:endParaRPr lang="id-ID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81082" y="2632482"/>
            <a:ext cx="1425388" cy="707886"/>
          </a:xfrm>
          <a:prstGeom prst="rect">
            <a:avLst/>
          </a:prstGeom>
          <a:solidFill>
            <a:srgbClr val="F6B0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Reactive Carbonyl</a:t>
            </a:r>
            <a:endParaRPr lang="id-ID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398494" y="1619763"/>
            <a:ext cx="1775012" cy="569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1398494" y="3081964"/>
            <a:ext cx="1775012" cy="27571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398494" y="3482788"/>
            <a:ext cx="1882588" cy="1049286"/>
          </a:xfrm>
          <a:prstGeom prst="straightConnector1">
            <a:avLst/>
          </a:prstGeom>
          <a:ln w="50800">
            <a:solidFill>
              <a:srgbClr val="E848D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804649" y="2062561"/>
            <a:ext cx="180190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Pigmen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endParaRPr lang="id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145305" y="3259231"/>
            <a:ext cx="2891120" cy="1724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flavor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nutrient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texture</a:t>
            </a:r>
            <a:endParaRPr lang="id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350624" y="1625460"/>
            <a:ext cx="26894" cy="1745686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961965" y="1625460"/>
            <a:ext cx="341555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827493" y="2729753"/>
            <a:ext cx="977156" cy="352211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1" idx="2"/>
            <a:endCxn id="62" idx="0"/>
          </p:cNvCxnSpPr>
          <p:nvPr/>
        </p:nvCxnSpPr>
        <p:spPr>
          <a:xfrm flipH="1">
            <a:off x="3993776" y="1763960"/>
            <a:ext cx="1" cy="8685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766983" y="1887070"/>
            <a:ext cx="1037666" cy="4493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415800" y="2976961"/>
            <a:ext cx="3363" cy="16757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559859" y="4652682"/>
            <a:ext cx="385594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901698" y="2976961"/>
            <a:ext cx="225243" cy="28227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47130" y="5451505"/>
            <a:ext cx="7120860" cy="1259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lang="id-ID" sz="2000" smtClean="0">
                <a:latin typeface="Arial"/>
                <a:cs typeface="Arial"/>
              </a:rPr>
              <a:t>L: </a:t>
            </a:r>
            <a:r>
              <a:rPr lang="id-ID" sz="2000">
                <a:latin typeface="Arial"/>
                <a:cs typeface="Arial"/>
              </a:rPr>
              <a:t>Lipid Pool </a:t>
            </a:r>
            <a:r>
              <a:rPr lang="id-ID" sz="2000" smtClean="0">
                <a:latin typeface="Arial"/>
                <a:cs typeface="Arial"/>
              </a:rPr>
              <a:t>(</a:t>
            </a:r>
            <a:r>
              <a:rPr lang="en-US" sz="2000" smtClean="0">
                <a:latin typeface="Arial"/>
                <a:cs typeface="Arial"/>
              </a:rPr>
              <a:t>t</a:t>
            </a:r>
            <a:r>
              <a:rPr lang="id-ID" sz="2000" smtClean="0">
                <a:latin typeface="Arial"/>
                <a:cs typeface="Arial"/>
              </a:rPr>
              <a:t>rigliserida</a:t>
            </a:r>
            <a:r>
              <a:rPr lang="id-ID" sz="2000">
                <a:latin typeface="Arial"/>
                <a:cs typeface="Arial"/>
              </a:rPr>
              <a:t>, asam lemak, phospholipid, dll)</a:t>
            </a:r>
          </a:p>
          <a:p>
            <a:pPr marL="12700">
              <a:lnSpc>
                <a:spcPct val="100041"/>
              </a:lnSpc>
              <a:spcBef>
                <a:spcPts val="18"/>
              </a:spcBef>
            </a:pPr>
            <a:r>
              <a:rPr lang="id-ID" sz="2000" smtClean="0">
                <a:latin typeface="Arial"/>
                <a:cs typeface="Arial"/>
              </a:rPr>
              <a:t>C: </a:t>
            </a:r>
            <a:r>
              <a:rPr lang="id-ID" sz="2000">
                <a:latin typeface="Arial"/>
                <a:cs typeface="Arial"/>
              </a:rPr>
              <a:t>Carbohydrate Pool (polisakarida, gula, asam organik, dll) </a:t>
            </a:r>
            <a:endParaRPr lang="en-US" sz="2000" smtClean="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18"/>
              </a:spcBef>
            </a:pPr>
            <a:r>
              <a:rPr lang="id-ID" sz="2000" smtClean="0">
                <a:latin typeface="Arial"/>
                <a:cs typeface="Arial"/>
              </a:rPr>
              <a:t>P: </a:t>
            </a:r>
            <a:r>
              <a:rPr lang="id-ID" sz="2000">
                <a:latin typeface="Arial"/>
                <a:cs typeface="Arial"/>
              </a:rPr>
              <a:t>Protein Pool (protein, peptida, asam amino, dll)</a:t>
            </a:r>
          </a:p>
          <a:p>
            <a:endParaRPr lang="id-ID" sz="2000"/>
          </a:p>
        </p:txBody>
      </p:sp>
      <p:sp>
        <p:nvSpPr>
          <p:cNvPr id="103" name="TextBox 102"/>
          <p:cNvSpPr txBox="1"/>
          <p:nvPr/>
        </p:nvSpPr>
        <p:spPr>
          <a:xfrm>
            <a:off x="1297847" y="2379927"/>
            <a:ext cx="1614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Strong acid</a:t>
            </a:r>
          </a:p>
          <a:p>
            <a:pPr marL="120650" indent="-120650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Strong base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754266" y="1166382"/>
            <a:ext cx="1090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heat,</a:t>
            </a:r>
          </a:p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57359" y="3528527"/>
            <a:ext cx="168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aw</a:t>
            </a: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972145" y="1267387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oksidasi</a:t>
            </a:r>
          </a:p>
        </p:txBody>
      </p:sp>
    </p:spTree>
    <p:extLst>
      <p:ext uri="{BB962C8B-B14F-4D97-AF65-F5344CB8AC3E}">
        <p14:creationId xmlns:p14="http://schemas.microsoft.com/office/powerpoint/2010/main" val="1011324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0639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Contoh reaksi kimia dan biokimia: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5765"/>
            <a:ext cx="7886700" cy="5101198"/>
          </a:xfrm>
        </p:spPr>
        <p:txBody>
          <a:bodyPr>
            <a:normAutofit/>
          </a:bodyPr>
          <a:lstStyle/>
          <a:p>
            <a:pPr marL="298450" indent="-514350">
              <a:lnSpc>
                <a:spcPct val="100000"/>
              </a:lnSpc>
              <a:spcBef>
                <a:spcPts val="148"/>
              </a:spcBef>
              <a:buFont typeface="+mj-lt"/>
              <a:buAutoNum type="arabicPeriod"/>
            </a:pPr>
            <a:r>
              <a:rPr lang="en-US" spc="-4" smtClean="0">
                <a:latin typeface="Arial"/>
                <a:cs typeface="Arial"/>
              </a:rPr>
              <a:t>Pencoklatan enzimatis dan non-</a:t>
            </a:r>
            <a:r>
              <a:rPr lang="en-US" smtClean="0">
                <a:latin typeface="Arial"/>
                <a:cs typeface="Arial"/>
              </a:rPr>
              <a:t>enzimatis</a:t>
            </a:r>
            <a:endParaRPr lang="id-ID">
              <a:latin typeface="Arial"/>
              <a:cs typeface="Arial"/>
            </a:endParaRPr>
          </a:p>
          <a:p>
            <a:pPr marL="298450" marR="53492" indent="-514350">
              <a:lnSpc>
                <a:spcPct val="100000"/>
              </a:lnSpc>
              <a:spcBef>
                <a:spcPts val="16"/>
              </a:spcBef>
              <a:buFont typeface="+mj-lt"/>
              <a:buAutoNum type="arabicPeriod"/>
            </a:pPr>
            <a:r>
              <a:rPr lang="en-US" spc="-4" smtClean="0">
                <a:latin typeface="Arial"/>
                <a:cs typeface="Arial"/>
              </a:rPr>
              <a:t>Hidrolisis lemak</a:t>
            </a:r>
            <a:endParaRPr lang="id-ID">
              <a:latin typeface="Arial"/>
              <a:cs typeface="Arial"/>
            </a:endParaRPr>
          </a:p>
          <a:p>
            <a:pPr marL="298450" marR="53492" indent="-514350">
              <a:lnSpc>
                <a:spcPct val="100000"/>
              </a:lnSpc>
              <a:spcBef>
                <a:spcPts val="140"/>
              </a:spcBef>
              <a:buFont typeface="+mj-lt"/>
              <a:buAutoNum type="arabicPeriod"/>
            </a:pPr>
            <a:r>
              <a:rPr lang="en-US" spc="-4" smtClean="0">
                <a:latin typeface="Arial"/>
                <a:cs typeface="Arial"/>
              </a:rPr>
              <a:t>Oksidasi lemak</a:t>
            </a:r>
            <a:endParaRPr lang="en-US">
              <a:latin typeface="Arial"/>
              <a:cs typeface="Arial"/>
            </a:endParaRPr>
          </a:p>
          <a:p>
            <a:pPr marL="298450" marR="53492" indent="-514350">
              <a:lnSpc>
                <a:spcPct val="100000"/>
              </a:lnSpc>
              <a:spcBef>
                <a:spcPts val="140"/>
              </a:spcBef>
              <a:buFont typeface="+mj-lt"/>
              <a:buAutoNum type="arabicPeriod"/>
            </a:pPr>
            <a:r>
              <a:rPr lang="en-US" spc="-4" smtClean="0">
                <a:latin typeface="Arial"/>
                <a:cs typeface="Arial"/>
              </a:rPr>
              <a:t>Denaturasi protein</a:t>
            </a:r>
            <a:endParaRPr lang="id-ID">
              <a:latin typeface="Arial"/>
              <a:cs typeface="Arial"/>
            </a:endParaRPr>
          </a:p>
          <a:p>
            <a:pPr marL="298450" marR="63543" indent="-514350">
              <a:lnSpc>
                <a:spcPct val="100000"/>
              </a:lnSpc>
              <a:buFont typeface="+mj-lt"/>
              <a:buAutoNum type="arabicPeriod"/>
            </a:pPr>
            <a:r>
              <a:rPr lang="en-US" spc="-4" smtClean="0">
                <a:latin typeface="Arial"/>
                <a:cs typeface="Arial"/>
              </a:rPr>
              <a:t>C</a:t>
            </a:r>
            <a:r>
              <a:rPr lang="id-ID" spc="-4" smtClean="0">
                <a:latin typeface="Arial"/>
                <a:cs typeface="Arial"/>
              </a:rPr>
              <a:t>ross</a:t>
            </a:r>
            <a:r>
              <a:rPr lang="id-ID" smtClean="0">
                <a:latin typeface="Arial"/>
                <a:cs typeface="Arial"/>
              </a:rPr>
              <a:t>li</a:t>
            </a:r>
            <a:r>
              <a:rPr lang="id-ID" spc="-4" smtClean="0">
                <a:latin typeface="Arial"/>
                <a:cs typeface="Arial"/>
              </a:rPr>
              <a:t>nk</a:t>
            </a:r>
            <a:r>
              <a:rPr lang="id-ID" smtClean="0">
                <a:latin typeface="Arial"/>
                <a:cs typeface="Arial"/>
              </a:rPr>
              <a:t>i</a:t>
            </a:r>
            <a:r>
              <a:rPr lang="id-ID" spc="-4" smtClean="0">
                <a:latin typeface="Arial"/>
                <a:cs typeface="Arial"/>
              </a:rPr>
              <a:t>n</a:t>
            </a:r>
            <a:r>
              <a:rPr lang="id-ID" smtClean="0">
                <a:latin typeface="Arial"/>
                <a:cs typeface="Arial"/>
              </a:rPr>
              <a:t>g </a:t>
            </a:r>
            <a:r>
              <a:rPr lang="en-US" smtClean="0">
                <a:latin typeface="Arial"/>
                <a:cs typeface="Arial"/>
              </a:rPr>
              <a:t>protein</a:t>
            </a:r>
          </a:p>
          <a:p>
            <a:pPr marL="298450" marR="63543" indent="-514350">
              <a:lnSpc>
                <a:spcPct val="100000"/>
              </a:lnSpc>
              <a:buFont typeface="+mj-lt"/>
              <a:buAutoNum type="arabicPeriod"/>
            </a:pPr>
            <a:r>
              <a:rPr lang="en-US" spc="-4" smtClean="0">
                <a:latin typeface="Arial"/>
                <a:cs typeface="Arial"/>
              </a:rPr>
              <a:t>Hidrolisis protein</a:t>
            </a:r>
            <a:endParaRPr lang="en-US" smtClean="0">
              <a:latin typeface="Arial"/>
              <a:cs typeface="Arial"/>
            </a:endParaRPr>
          </a:p>
          <a:p>
            <a:pPr marL="298450" indent="-514350">
              <a:lnSpc>
                <a:spcPct val="100000"/>
              </a:lnSpc>
              <a:spcBef>
                <a:spcPts val="148"/>
              </a:spcBef>
              <a:buFont typeface="+mj-lt"/>
              <a:buAutoNum type="arabicPeriod"/>
            </a:pPr>
            <a:r>
              <a:rPr lang="en-US" spc="-4" smtClean="0">
                <a:latin typeface="Arial"/>
                <a:cs typeface="Arial"/>
              </a:rPr>
              <a:t>Hidrolisis polisakarida</a:t>
            </a:r>
            <a:endParaRPr lang="id-ID">
              <a:latin typeface="Arial"/>
              <a:cs typeface="Arial"/>
            </a:endParaRPr>
          </a:p>
          <a:p>
            <a:pPr marL="298450" marR="53492" indent="-514350">
              <a:lnSpc>
                <a:spcPct val="100000"/>
              </a:lnSpc>
              <a:buFont typeface="+mj-lt"/>
              <a:buAutoNum type="arabicPeriod"/>
            </a:pPr>
            <a:r>
              <a:rPr lang="en-US" spc="-4" smtClean="0">
                <a:latin typeface="Arial"/>
                <a:cs typeface="Arial"/>
              </a:rPr>
              <a:t>Sintesa </a:t>
            </a:r>
            <a:r>
              <a:rPr lang="en-US" spc="-4">
                <a:latin typeface="Arial"/>
                <a:cs typeface="Arial"/>
              </a:rPr>
              <a:t>polisakarida</a:t>
            </a:r>
            <a:endParaRPr lang="id-ID">
              <a:latin typeface="Arial"/>
              <a:cs typeface="Arial"/>
            </a:endParaRPr>
          </a:p>
          <a:p>
            <a:pPr marL="298450" marR="53492" indent="-514350">
              <a:lnSpc>
                <a:spcPct val="100000"/>
              </a:lnSpc>
              <a:spcBef>
                <a:spcPts val="140"/>
              </a:spcBef>
              <a:buFont typeface="+mj-lt"/>
              <a:buAutoNum type="arabicPeriod"/>
            </a:pPr>
            <a:r>
              <a:rPr lang="id-ID" spc="-4" smtClean="0">
                <a:latin typeface="Arial"/>
                <a:cs typeface="Arial"/>
              </a:rPr>
              <a:t>G</a:t>
            </a:r>
            <a:r>
              <a:rPr lang="id-ID" smtClean="0">
                <a:latin typeface="Arial"/>
                <a:cs typeface="Arial"/>
              </a:rPr>
              <a:t>l</a:t>
            </a:r>
            <a:r>
              <a:rPr lang="id-ID" spc="-4" smtClean="0">
                <a:latin typeface="Arial"/>
                <a:cs typeface="Arial"/>
              </a:rPr>
              <a:t>yco</a:t>
            </a:r>
            <a:r>
              <a:rPr lang="id-ID" smtClean="0">
                <a:latin typeface="Arial"/>
                <a:cs typeface="Arial"/>
              </a:rPr>
              <a:t>l</a:t>
            </a:r>
            <a:r>
              <a:rPr lang="id-ID" spc="-4" smtClean="0">
                <a:latin typeface="Arial"/>
                <a:cs typeface="Arial"/>
              </a:rPr>
              <a:t>yt</a:t>
            </a:r>
            <a:r>
              <a:rPr lang="id-ID" smtClean="0">
                <a:latin typeface="Arial"/>
                <a:cs typeface="Arial"/>
              </a:rPr>
              <a:t>ic </a:t>
            </a:r>
            <a:r>
              <a:rPr lang="en-US" spc="-4" smtClean="0">
                <a:latin typeface="Arial"/>
                <a:cs typeface="Arial"/>
              </a:rPr>
              <a:t>c</a:t>
            </a:r>
            <a:r>
              <a:rPr lang="id-ID" spc="-4" smtClean="0">
                <a:latin typeface="Arial"/>
                <a:cs typeface="Arial"/>
              </a:rPr>
              <a:t>hange</a:t>
            </a:r>
            <a:r>
              <a:rPr lang="id-ID" smtClean="0">
                <a:latin typeface="Arial"/>
                <a:cs typeface="Arial"/>
              </a:rPr>
              <a:t>s</a:t>
            </a:r>
            <a:endParaRPr lang="id-ID">
              <a:latin typeface="Arial"/>
              <a:cs typeface="Arial"/>
            </a:endParaRPr>
          </a:p>
          <a:p>
            <a:pPr marL="298450" marR="53492" indent="-514350">
              <a:lnSpc>
                <a:spcPct val="100000"/>
              </a:lnSpc>
              <a:spcBef>
                <a:spcPts val="140"/>
              </a:spcBef>
              <a:buFont typeface="+mj-lt"/>
              <a:buAutoNum type="arabicPeriod"/>
            </a:pPr>
            <a:r>
              <a:rPr lang="id-ID" spc="-4" smtClean="0">
                <a:latin typeface="Arial"/>
                <a:cs typeface="Arial"/>
              </a:rPr>
              <a:t>Degrada</a:t>
            </a:r>
            <a:r>
              <a:rPr lang="en-US" spc="-4" smtClean="0">
                <a:latin typeface="Arial"/>
                <a:cs typeface="Arial"/>
              </a:rPr>
              <a:t>si pigmen</a:t>
            </a:r>
            <a:endParaRPr lang="id-ID">
              <a:latin typeface="Arial"/>
              <a:cs typeface="Arial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36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411985"/>
              </p:ext>
            </p:extLst>
          </p:nvPr>
        </p:nvGraphicFramePr>
        <p:xfrm>
          <a:off x="790015" y="171637"/>
          <a:ext cx="7886700" cy="64008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42950"/>
                <a:gridCol w="4514850"/>
                <a:gridCol w="2628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PERUBAHAN</a:t>
                      </a:r>
                      <a:r>
                        <a:rPr lang="en-US" sz="2200" baseline="0" smtClean="0"/>
                        <a:t> YANG TIDAK DIINGINKAN</a:t>
                      </a:r>
                      <a:endParaRPr lang="id-ID" sz="2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ATRIBUT MUTU</a:t>
                      </a:r>
                      <a:endParaRPr lang="id-ID" sz="220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200" smtClean="0"/>
                        <a:t>1</a:t>
                      </a:r>
                      <a:endParaRPr lang="id-ID" sz="220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a. Kehilangan daya ikat air</a:t>
                      </a:r>
                      <a:endParaRPr lang="id-ID" sz="220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TEKSTUR</a:t>
                      </a:r>
                      <a:endParaRPr lang="id-ID" sz="2200"/>
                    </a:p>
                  </a:txBody>
                  <a:tcPr anchor="ctr"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b. Kehilangan kelarutan</a:t>
                      </a:r>
                      <a:endParaRPr lang="id-ID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c. Perubahan tekstur menjadi keras</a:t>
                      </a:r>
                      <a:endParaRPr lang="id-ID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d. Perubahan tekstur menjadi lunak</a:t>
                      </a:r>
                      <a:endParaRPr lang="id-ID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200" smtClean="0"/>
                        <a:t>2</a:t>
                      </a:r>
                      <a:endParaRPr lang="id-ID" sz="2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a. Ketengikan</a:t>
                      </a:r>
                      <a:endParaRPr lang="id-ID" sz="22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AROMA</a:t>
                      </a:r>
                      <a:endParaRPr lang="id-ID" sz="22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b. Aroma caramel</a:t>
                      </a:r>
                      <a:endParaRPr lang="id-ID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c. Off-flavor</a:t>
                      </a:r>
                      <a:endParaRPr lang="id-ID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200" smtClean="0"/>
                        <a:t>3</a:t>
                      </a:r>
                      <a:endParaRPr lang="id-ID" sz="2200"/>
                    </a:p>
                  </a:txBody>
                  <a:tcPr>
                    <a:solidFill>
                      <a:schemeClr val="accent6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a. Warna berubah menjadi gelap</a:t>
                      </a:r>
                      <a:endParaRPr lang="id-ID" sz="22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WARNA</a:t>
                      </a:r>
                      <a:endParaRPr lang="id-ID" sz="2200"/>
                    </a:p>
                  </a:txBody>
                  <a:tcPr anchor="ctr"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b. Warna berubah menjadi pucat</a:t>
                      </a:r>
                      <a:endParaRPr lang="id-ID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c. Off-color</a:t>
                      </a:r>
                      <a:endParaRPr lang="id-ID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200" smtClean="0"/>
                        <a:t>4</a:t>
                      </a:r>
                      <a:endParaRPr lang="id-ID" sz="2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a. Degradasi vitamin</a:t>
                      </a:r>
                      <a:endParaRPr lang="id-ID" sz="220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KANDUNGAN GIZI</a:t>
                      </a:r>
                      <a:endParaRPr lang="id-ID" sz="22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b. Degradasi protein</a:t>
                      </a:r>
                      <a:endParaRPr lang="id-ID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c. Degradasi lemak</a:t>
                      </a:r>
                      <a:endParaRPr lang="id-ID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d. Degradasi mineral</a:t>
                      </a:r>
                      <a:endParaRPr lang="id-ID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Hubungan sebab-akibat dalam kerusakan bahan pangan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541813"/>
              </p:ext>
            </p:extLst>
          </p:nvPr>
        </p:nvGraphicFramePr>
        <p:xfrm>
          <a:off x="628650" y="1825625"/>
          <a:ext cx="7886700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656"/>
                <a:gridCol w="2810435"/>
                <a:gridCol w="29886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SEBAB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AKIBAT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PERUBAHAN MUTU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Hidrolisa lemak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Reaksi ALB dengan protein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Tekstur: a, b, c</a:t>
                      </a:r>
                    </a:p>
                    <a:p>
                      <a:r>
                        <a:rPr lang="en-US" sz="2800" smtClean="0"/>
                        <a:t>Aroma: a, c</a:t>
                      </a:r>
                    </a:p>
                    <a:p>
                      <a:r>
                        <a:rPr lang="en-US" sz="2800" smtClean="0"/>
                        <a:t>Gizi: b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Hidrolisa polisakarida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Reaksi gula dengan protein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Tekstur: a,</a:t>
                      </a:r>
                      <a:r>
                        <a:rPr lang="en-US" sz="2800" baseline="0" smtClean="0"/>
                        <a:t> b, c</a:t>
                      </a:r>
                    </a:p>
                    <a:p>
                      <a:r>
                        <a:rPr lang="en-US" sz="2800" baseline="0" smtClean="0"/>
                        <a:t>Aroma: b</a:t>
                      </a:r>
                    </a:p>
                    <a:p>
                      <a:r>
                        <a:rPr lang="en-US" sz="2800" baseline="0" smtClean="0"/>
                        <a:t>Warna: a</a:t>
                      </a:r>
                    </a:p>
                    <a:p>
                      <a:r>
                        <a:rPr lang="en-US" sz="2800" baseline="0" smtClean="0"/>
                        <a:t>Gizi: a, b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827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Hubungan sebab-akibat dalam kerusakan bahan pangan</a:t>
            </a:r>
            <a:endParaRPr lang="id-ID" sz="28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50058"/>
              </p:ext>
            </p:extLst>
          </p:nvPr>
        </p:nvGraphicFramePr>
        <p:xfrm>
          <a:off x="628650" y="1825625"/>
          <a:ext cx="7886700" cy="496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656"/>
                <a:gridCol w="2810435"/>
                <a:gridCol w="29886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SEBAB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AKIBAT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PERUBAHAN MUTU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Oksidasi lemak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Produk hasil oksidasi</a:t>
                      </a:r>
                      <a:r>
                        <a:rPr lang="en-US" sz="2800" baseline="0" smtClean="0"/>
                        <a:t> bereaksi dengan senyawa lain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Tekstur: a, b, c</a:t>
                      </a:r>
                    </a:p>
                    <a:p>
                      <a:r>
                        <a:rPr lang="en-US" sz="2800" smtClean="0"/>
                        <a:t>Aroma: a</a:t>
                      </a:r>
                    </a:p>
                    <a:p>
                      <a:r>
                        <a:rPr lang="en-US" sz="2800" smtClean="0"/>
                        <a:t>Warna: a, b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Memar pada buah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800" smtClean="0"/>
                        <a:t>sel pecah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800" smtClean="0"/>
                        <a:t>enzim keluar dari dalam sel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800" smtClean="0"/>
                        <a:t>kontak dengan oksigen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Tekstur: d</a:t>
                      </a:r>
                      <a:endParaRPr lang="en-US" sz="2800" baseline="0" smtClean="0"/>
                    </a:p>
                    <a:p>
                      <a:r>
                        <a:rPr lang="en-US" sz="2800" baseline="0" smtClean="0"/>
                        <a:t>Aroma: c</a:t>
                      </a:r>
                    </a:p>
                    <a:p>
                      <a:r>
                        <a:rPr lang="en-US" sz="2800" baseline="0" smtClean="0"/>
                        <a:t>Warna: a</a:t>
                      </a:r>
                    </a:p>
                    <a:p>
                      <a:r>
                        <a:rPr lang="en-US" sz="2800" baseline="0" smtClean="0"/>
                        <a:t>Gizi: a</a:t>
                      </a:r>
                      <a:endParaRPr lang="id-ID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82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4521" y="217209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Hubungan sebab-akibat dalam kerusakan bahan pangan</a:t>
            </a:r>
            <a:endParaRPr lang="id-ID" sz="280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313358"/>
              </p:ext>
            </p:extLst>
          </p:nvPr>
        </p:nvGraphicFramePr>
        <p:xfrm>
          <a:off x="534521" y="1422213"/>
          <a:ext cx="7886700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656"/>
                <a:gridCol w="3307976"/>
                <a:gridCol w="2491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SEBAB</a:t>
                      </a:r>
                      <a:endParaRPr lang="id-ID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AKIBAT</a:t>
                      </a:r>
                      <a:endParaRPr lang="id-ID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PERUBAHAN MUTU</a:t>
                      </a:r>
                      <a:endParaRPr lang="id-ID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Pemanasan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sayuran hijau</a:t>
                      </a:r>
                      <a:endParaRPr lang="id-ID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Pelunakan 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tekstur pada dinding sel dan membran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Asam dan enzim keluar dari dalam sel</a:t>
                      </a:r>
                      <a:endParaRPr lang="id-ID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Tekstur: d</a:t>
                      </a:r>
                    </a:p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Aroma: c</a:t>
                      </a:r>
                    </a:p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Warna: c</a:t>
                      </a:r>
                    </a:p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Gizi: a, d</a:t>
                      </a:r>
                      <a:endParaRPr lang="id-ID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Pemanasa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daging</a:t>
                      </a:r>
                      <a:endParaRPr lang="id-ID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Denaturasi protein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Penggumpalan protein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enzim menjadi tidak aktif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Tekstur: b, c, d</a:t>
                      </a:r>
                      <a:endParaRPr lang="en-US" sz="240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Aroma: b</a:t>
                      </a:r>
                    </a:p>
                    <a:p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Warna: c</a:t>
                      </a:r>
                    </a:p>
                    <a:p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Gizi: a</a:t>
                      </a:r>
                      <a:endParaRPr lang="id-ID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58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Impact" panose="020B0806030902050204" pitchFamily="34" charset="0"/>
              </a:rPr>
              <a:t>KERUSAKAN BAHAN PANGAN</a:t>
            </a:r>
            <a:endParaRPr lang="id-ID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43049" indent="0">
              <a:lnSpc>
                <a:spcPts val="2524"/>
              </a:lnSpc>
              <a:spcBef>
                <a:spcPts val="126"/>
              </a:spcBef>
              <a:buNone/>
            </a:pPr>
            <a:r>
              <a:rPr lang="en-US" spc="3">
                <a:latin typeface="Arial"/>
                <a:cs typeface="Arial"/>
              </a:rPr>
              <a:t>P</a:t>
            </a:r>
            <a:r>
              <a:rPr lang="id-ID" spc="3">
                <a:latin typeface="Arial"/>
                <a:cs typeface="Arial"/>
              </a:rPr>
              <a:t>erubaha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17"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karak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3">
                <a:latin typeface="Arial"/>
                <a:cs typeface="Arial"/>
              </a:rPr>
              <a:t>er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3">
                <a:latin typeface="Arial"/>
                <a:cs typeface="Arial"/>
              </a:rPr>
              <a:t>s</a:t>
            </a:r>
            <a:r>
              <a:rPr lang="id-ID">
                <a:latin typeface="Arial"/>
                <a:cs typeface="Arial"/>
              </a:rPr>
              <a:t>tik</a:t>
            </a:r>
            <a:r>
              <a:rPr lang="id-ID" spc="-114">
                <a:latin typeface="Arial"/>
                <a:cs typeface="Arial"/>
              </a:rPr>
              <a:t> 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fi</a:t>
            </a:r>
            <a:r>
              <a:rPr lang="id-ID" b="1" spc="3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ik</a:t>
            </a:r>
            <a:r>
              <a:rPr lang="id-ID" b="1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da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40">
                <a:latin typeface="Arial"/>
                <a:cs typeface="Arial"/>
              </a:rPr>
              <a:t> </a:t>
            </a:r>
            <a:r>
              <a:rPr lang="id-ID" b="1" spc="3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id-ID" b="1" spc="3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id-ID" b="1" spc="3">
                <a:solidFill>
                  <a:srgbClr val="FF0000"/>
                </a:solidFill>
                <a:latin typeface="Arial"/>
                <a:cs typeface="Arial"/>
              </a:rPr>
              <a:t>aw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sua</a:t>
            </a:r>
            <a:r>
              <a:rPr lang="id-ID">
                <a:latin typeface="Arial"/>
                <a:cs typeface="Arial"/>
              </a:rPr>
              <a:t>tu</a:t>
            </a:r>
            <a:r>
              <a:rPr lang="id-ID" spc="-52"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baha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66"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makana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98"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yan</a:t>
            </a:r>
            <a:r>
              <a:rPr lang="id-ID">
                <a:latin typeface="Arial"/>
                <a:cs typeface="Arial"/>
              </a:rPr>
              <a:t>g</a:t>
            </a:r>
            <a:r>
              <a:rPr lang="id-ID" spc="-52">
                <a:latin typeface="Arial"/>
                <a:cs typeface="Arial"/>
              </a:rPr>
              <a:t> </a:t>
            </a:r>
            <a:r>
              <a:rPr lang="id-ID">
                <a:latin typeface="Arial"/>
                <a:cs typeface="Arial"/>
              </a:rPr>
              <a:t>ti</a:t>
            </a:r>
            <a:r>
              <a:rPr lang="id-ID" spc="3">
                <a:latin typeface="Arial"/>
                <a:cs typeface="Arial"/>
              </a:rPr>
              <a:t>da</a:t>
            </a:r>
            <a:r>
              <a:rPr lang="id-ID">
                <a:latin typeface="Arial"/>
                <a:cs typeface="Arial"/>
              </a:rPr>
              <a:t>k</a:t>
            </a:r>
            <a:r>
              <a:rPr lang="id-ID" spc="-44"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d</a:t>
            </a:r>
            <a:r>
              <a:rPr lang="id-ID">
                <a:latin typeface="Arial"/>
                <a:cs typeface="Arial"/>
              </a:rPr>
              <a:t>ii</a:t>
            </a:r>
            <a:r>
              <a:rPr lang="id-ID" spc="3">
                <a:latin typeface="Arial"/>
                <a:cs typeface="Arial"/>
              </a:rPr>
              <a:t>ng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3">
                <a:latin typeface="Arial"/>
                <a:cs typeface="Arial"/>
              </a:rPr>
              <a:t>nka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3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3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u</a:t>
            </a:r>
            <a:r>
              <a:rPr lang="id-ID" spc="-40"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peny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3">
                <a:latin typeface="Arial"/>
                <a:cs typeface="Arial"/>
              </a:rPr>
              <a:t>mpanga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57"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dar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40"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karak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3">
                <a:latin typeface="Arial"/>
                <a:cs typeface="Arial"/>
              </a:rPr>
              <a:t>er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3">
                <a:latin typeface="Arial"/>
                <a:cs typeface="Arial"/>
              </a:rPr>
              <a:t>s</a:t>
            </a:r>
            <a:r>
              <a:rPr lang="id-ID">
                <a:latin typeface="Arial"/>
                <a:cs typeface="Arial"/>
              </a:rPr>
              <a:t>tik</a:t>
            </a:r>
            <a:r>
              <a:rPr lang="en-US">
                <a:latin typeface="Arial"/>
                <a:cs typeface="Arial"/>
              </a:rPr>
              <a:t> </a:t>
            </a:r>
            <a:r>
              <a:rPr lang="id-ID" spc="3">
                <a:latin typeface="Arial"/>
                <a:cs typeface="Arial"/>
              </a:rPr>
              <a:t>norma</a:t>
            </a:r>
            <a:r>
              <a:rPr lang="id-ID">
                <a:latin typeface="Arial"/>
                <a:cs typeface="Arial"/>
              </a:rPr>
              <a:t>l.</a:t>
            </a:r>
            <a:endParaRPr lang="id-ID" smtClean="0">
              <a:latin typeface="Arial"/>
              <a:cs typeface="Arial"/>
            </a:endParaRPr>
          </a:p>
          <a:p>
            <a:pPr marL="308990" marR="569940" indent="-214883">
              <a:lnSpc>
                <a:spcPct val="100041"/>
              </a:lnSpc>
              <a:spcBef>
                <a:spcPts val="635"/>
              </a:spcBef>
            </a:pPr>
            <a:r>
              <a:rPr lang="id-ID" spc="-3">
                <a:latin typeface="Arial"/>
                <a:cs typeface="Arial"/>
              </a:rPr>
              <a:t>Karak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3">
                <a:latin typeface="Arial"/>
                <a:cs typeface="Arial"/>
              </a:rPr>
              <a:t>er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s</a:t>
            </a:r>
            <a:r>
              <a:rPr lang="id-ID">
                <a:latin typeface="Arial"/>
                <a:cs typeface="Arial"/>
              </a:rPr>
              <a:t>tik fi</a:t>
            </a:r>
            <a:r>
              <a:rPr lang="id-ID" spc="-3">
                <a:latin typeface="Arial"/>
                <a:cs typeface="Arial"/>
              </a:rPr>
              <a:t>s</a:t>
            </a:r>
            <a:r>
              <a:rPr lang="id-ID">
                <a:latin typeface="Arial"/>
                <a:cs typeface="Arial"/>
              </a:rPr>
              <a:t>ik</a:t>
            </a:r>
            <a:r>
              <a:rPr lang="en-US">
                <a:latin typeface="Arial"/>
                <a:cs typeface="Arial"/>
              </a:rPr>
              <a:t>: </a:t>
            </a:r>
            <a:r>
              <a:rPr lang="id-ID" spc="-3">
                <a:latin typeface="Arial"/>
                <a:cs typeface="Arial"/>
              </a:rPr>
              <a:t>s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fa</a:t>
            </a:r>
            <a:r>
              <a:rPr lang="id-ID">
                <a:latin typeface="Arial"/>
                <a:cs typeface="Arial"/>
              </a:rPr>
              <a:t>t </a:t>
            </a:r>
            <a:r>
              <a:rPr lang="id-ID" spc="-3">
                <a:latin typeface="Arial"/>
                <a:cs typeface="Arial"/>
              </a:rPr>
              <a:t>organo</a:t>
            </a:r>
            <a:r>
              <a:rPr lang="id-ID">
                <a:latin typeface="Arial"/>
                <a:cs typeface="Arial"/>
              </a:rPr>
              <a:t>l</a:t>
            </a:r>
            <a:r>
              <a:rPr lang="id-ID" spc="-3">
                <a:latin typeface="Arial"/>
                <a:cs typeface="Arial"/>
              </a:rPr>
              <a:t>ep</a:t>
            </a:r>
            <a:r>
              <a:rPr lang="id-ID">
                <a:latin typeface="Arial"/>
                <a:cs typeface="Arial"/>
              </a:rPr>
              <a:t>tik </a:t>
            </a:r>
            <a:r>
              <a:rPr lang="en-US" spc="-3">
                <a:latin typeface="Arial"/>
                <a:cs typeface="Arial"/>
              </a:rPr>
              <a:t>(</a:t>
            </a:r>
            <a:r>
              <a:rPr lang="id-ID" spc="-3">
                <a:latin typeface="Arial"/>
                <a:cs typeface="Arial"/>
              </a:rPr>
              <a:t>warna</a:t>
            </a:r>
            <a:r>
              <a:rPr lang="id-ID">
                <a:latin typeface="Arial"/>
                <a:cs typeface="Arial"/>
              </a:rPr>
              <a:t>, </a:t>
            </a:r>
            <a:r>
              <a:rPr lang="id-ID" spc="-3">
                <a:latin typeface="Arial"/>
                <a:cs typeface="Arial"/>
              </a:rPr>
              <a:t>bau</a:t>
            </a:r>
            <a:r>
              <a:rPr lang="id-ID">
                <a:latin typeface="Arial"/>
                <a:cs typeface="Arial"/>
              </a:rPr>
              <a:t>, t</a:t>
            </a:r>
            <a:r>
              <a:rPr lang="id-ID" spc="-3">
                <a:latin typeface="Arial"/>
                <a:cs typeface="Arial"/>
              </a:rPr>
              <a:t>eks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3">
                <a:latin typeface="Arial"/>
                <a:cs typeface="Arial"/>
              </a:rPr>
              <a:t>ur</a:t>
            </a:r>
            <a:r>
              <a:rPr lang="id-ID">
                <a:latin typeface="Arial"/>
                <a:cs typeface="Arial"/>
              </a:rPr>
              <a:t>, </a:t>
            </a:r>
            <a:r>
              <a:rPr lang="en-US" smtClean="0">
                <a:latin typeface="Arial"/>
                <a:cs typeface="Arial"/>
              </a:rPr>
              <a:t>rasa, </a:t>
            </a:r>
            <a:r>
              <a:rPr lang="id-ID" spc="-3">
                <a:latin typeface="Arial"/>
                <a:cs typeface="Arial"/>
              </a:rPr>
              <a:t>ben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3">
                <a:latin typeface="Arial"/>
                <a:cs typeface="Arial"/>
              </a:rPr>
              <a:t>uk</a:t>
            </a:r>
            <a:r>
              <a:rPr lang="en-US" spc="-3">
                <a:latin typeface="Arial"/>
                <a:cs typeface="Arial"/>
              </a:rPr>
              <a:t>)</a:t>
            </a:r>
            <a:endParaRPr lang="id-ID" smtClean="0">
              <a:latin typeface="Arial"/>
              <a:cs typeface="Arial"/>
            </a:endParaRPr>
          </a:p>
          <a:p>
            <a:pPr marL="308990" marR="362573" indent="-214883">
              <a:lnSpc>
                <a:spcPct val="100328"/>
              </a:lnSpc>
              <a:spcBef>
                <a:spcPts val="506"/>
              </a:spcBef>
            </a:pPr>
            <a:r>
              <a:rPr lang="id-ID" spc="-3">
                <a:latin typeface="Arial"/>
                <a:cs typeface="Arial"/>
              </a:rPr>
              <a:t>Karak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3">
                <a:latin typeface="Arial"/>
                <a:cs typeface="Arial"/>
              </a:rPr>
              <a:t>er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s</a:t>
            </a:r>
            <a:r>
              <a:rPr lang="id-ID">
                <a:latin typeface="Arial"/>
                <a:cs typeface="Arial"/>
              </a:rPr>
              <a:t>tik </a:t>
            </a:r>
            <a:r>
              <a:rPr lang="id-ID" spc="-3">
                <a:latin typeface="Arial"/>
                <a:cs typeface="Arial"/>
              </a:rPr>
              <a:t>k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7">
                <a:latin typeface="Arial"/>
                <a:cs typeface="Arial"/>
              </a:rPr>
              <a:t>m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aw</a:t>
            </a:r>
            <a:r>
              <a:rPr lang="id-ID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: </a:t>
            </a:r>
            <a:r>
              <a:rPr lang="id-ID" spc="-3">
                <a:latin typeface="Arial"/>
                <a:cs typeface="Arial"/>
              </a:rPr>
              <a:t>kada</a:t>
            </a:r>
            <a:r>
              <a:rPr lang="id-ID">
                <a:latin typeface="Arial"/>
                <a:cs typeface="Arial"/>
              </a:rPr>
              <a:t>r </a:t>
            </a:r>
            <a:r>
              <a:rPr lang="id-ID" spc="-3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r</a:t>
            </a:r>
            <a:r>
              <a:rPr lang="id-ID">
                <a:latin typeface="Arial"/>
                <a:cs typeface="Arial"/>
              </a:rPr>
              <a:t>, </a:t>
            </a:r>
            <a:r>
              <a:rPr lang="id-ID" spc="-3">
                <a:latin typeface="Arial"/>
                <a:cs typeface="Arial"/>
              </a:rPr>
              <a:t>karboh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dra</a:t>
            </a:r>
            <a:r>
              <a:rPr lang="id-ID">
                <a:latin typeface="Arial"/>
                <a:cs typeface="Arial"/>
              </a:rPr>
              <a:t>t, </a:t>
            </a:r>
            <a:r>
              <a:rPr lang="id-ID" spc="-3">
                <a:latin typeface="Arial"/>
                <a:cs typeface="Arial"/>
              </a:rPr>
              <a:t>pro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3">
                <a:latin typeface="Arial"/>
                <a:cs typeface="Arial"/>
              </a:rPr>
              <a:t>e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n</a:t>
            </a:r>
            <a:r>
              <a:rPr lang="id-ID">
                <a:latin typeface="Arial"/>
                <a:cs typeface="Arial"/>
              </a:rPr>
              <a:t>, l</a:t>
            </a:r>
            <a:r>
              <a:rPr lang="id-ID" spc="-3">
                <a:latin typeface="Arial"/>
                <a:cs typeface="Arial"/>
              </a:rPr>
              <a:t>emak</a:t>
            </a:r>
            <a:r>
              <a:rPr lang="id-ID">
                <a:latin typeface="Arial"/>
                <a:cs typeface="Arial"/>
              </a:rPr>
              <a:t>, </a:t>
            </a:r>
            <a:r>
              <a:rPr lang="id-ID" spc="-3">
                <a:latin typeface="Arial"/>
                <a:cs typeface="Arial"/>
              </a:rPr>
              <a:t>m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nera</a:t>
            </a:r>
            <a:r>
              <a:rPr lang="id-ID">
                <a:latin typeface="Arial"/>
                <a:cs typeface="Arial"/>
              </a:rPr>
              <a:t>l, </a:t>
            </a:r>
            <a:r>
              <a:rPr lang="id-ID" spc="-3">
                <a:latin typeface="Arial"/>
                <a:cs typeface="Arial"/>
              </a:rPr>
              <a:t>v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tam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n</a:t>
            </a:r>
            <a:r>
              <a:rPr lang="id-ID">
                <a:latin typeface="Arial"/>
                <a:cs typeface="Arial"/>
              </a:rPr>
              <a:t>, </a:t>
            </a:r>
            <a:r>
              <a:rPr lang="id-ID" spc="-3">
                <a:latin typeface="Arial"/>
                <a:cs typeface="Arial"/>
              </a:rPr>
              <a:t>p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-3">
                <a:latin typeface="Arial"/>
                <a:cs typeface="Arial"/>
              </a:rPr>
              <a:t>gme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3">
                <a:latin typeface="Arial"/>
                <a:cs typeface="Arial"/>
              </a:rPr>
              <a:t>dsb</a:t>
            </a:r>
            <a:r>
              <a:rPr lang="id-ID">
                <a:latin typeface="Arial"/>
                <a:cs typeface="Arial"/>
              </a:rPr>
              <a:t>.</a:t>
            </a:r>
            <a:endParaRPr lang="id-ID" smtClean="0">
              <a:latin typeface="Arial"/>
              <a:cs typeface="Arial"/>
            </a:endParaRPr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9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56" y="601942"/>
            <a:ext cx="8138832" cy="5946775"/>
          </a:xfrm>
        </p:spPr>
        <p:txBody>
          <a:bodyPr>
            <a:normAutofit/>
          </a:bodyPr>
          <a:lstStyle/>
          <a:p>
            <a:pPr marL="0" indent="0">
              <a:lnSpc>
                <a:spcPts val="3365"/>
              </a:lnSpc>
              <a:spcBef>
                <a:spcPts val="168"/>
              </a:spcBef>
              <a:buNone/>
            </a:pPr>
            <a:r>
              <a:rPr lang="id-ID" spc="4">
                <a:latin typeface="Arial"/>
                <a:cs typeface="Arial"/>
              </a:rPr>
              <a:t>Kerusaka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52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baha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88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panga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06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aka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69">
                <a:latin typeface="Arial"/>
                <a:cs typeface="Arial"/>
              </a:rPr>
              <a:t> </a:t>
            </a:r>
            <a:r>
              <a:rPr lang="id-ID" spc="4" smtClean="0">
                <a:latin typeface="Arial"/>
                <a:cs typeface="Arial"/>
              </a:rPr>
              <a:t>berak</a:t>
            </a:r>
            <a:r>
              <a:rPr lang="id-ID" smtClean="0">
                <a:latin typeface="Arial"/>
                <a:cs typeface="Arial"/>
              </a:rPr>
              <a:t>i</a:t>
            </a:r>
            <a:r>
              <a:rPr lang="id-ID" spc="4" smtClean="0">
                <a:latin typeface="Arial"/>
                <a:cs typeface="Arial"/>
              </a:rPr>
              <a:t>ba</a:t>
            </a:r>
            <a:r>
              <a:rPr lang="id-ID" smtClean="0">
                <a:latin typeface="Arial"/>
                <a:cs typeface="Arial"/>
              </a:rPr>
              <a:t>t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id-ID" b="1" spc="4" smtClean="0">
                <a:solidFill>
                  <a:srgbClr val="FF0000"/>
                </a:solidFill>
                <a:latin typeface="Arial"/>
                <a:cs typeface="Arial"/>
              </a:rPr>
              <a:t>ebusuka</a:t>
            </a:r>
            <a:r>
              <a:rPr lang="id-ID" b="1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mtClean="0">
                <a:latin typeface="Arial"/>
                <a:cs typeface="Arial"/>
              </a:rPr>
              <a:t>. </a:t>
            </a:r>
          </a:p>
          <a:p>
            <a:pPr marL="0" indent="0">
              <a:lnSpc>
                <a:spcPts val="3365"/>
              </a:lnSpc>
              <a:spcBef>
                <a:spcPts val="168"/>
              </a:spcBef>
              <a:buNone/>
            </a:pPr>
            <a:endParaRPr lang="en-US" smtClean="0">
              <a:latin typeface="Arial"/>
              <a:cs typeface="Arial"/>
            </a:endParaRPr>
          </a:p>
          <a:p>
            <a:pPr marL="0" indent="0">
              <a:lnSpc>
                <a:spcPts val="3365"/>
              </a:lnSpc>
              <a:spcBef>
                <a:spcPts val="168"/>
              </a:spcBef>
              <a:buNone/>
            </a:pPr>
            <a:endParaRPr lang="en-US" smtClean="0">
              <a:latin typeface="Arial"/>
              <a:cs typeface="Arial"/>
            </a:endParaRPr>
          </a:p>
          <a:p>
            <a:pPr marL="0" indent="0">
              <a:lnSpc>
                <a:spcPts val="3365"/>
              </a:lnSpc>
              <a:spcBef>
                <a:spcPts val="168"/>
              </a:spcBef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lnSpc>
                <a:spcPts val="3365"/>
              </a:lnSpc>
              <a:spcBef>
                <a:spcPts val="168"/>
              </a:spcBef>
              <a:buNone/>
            </a:pPr>
            <a:endParaRPr lang="en-US" smtClean="0">
              <a:latin typeface="Arial"/>
              <a:cs typeface="Arial"/>
            </a:endParaRPr>
          </a:p>
          <a:p>
            <a:pPr marL="0" indent="0">
              <a:lnSpc>
                <a:spcPts val="3365"/>
              </a:lnSpc>
              <a:spcBef>
                <a:spcPts val="168"/>
              </a:spcBef>
              <a:buNone/>
            </a:pPr>
            <a:endParaRPr lang="en-US" smtClean="0">
              <a:latin typeface="Arial"/>
              <a:cs typeface="Arial"/>
            </a:endParaRPr>
          </a:p>
          <a:p>
            <a:pPr marL="0" indent="0">
              <a:lnSpc>
                <a:spcPts val="3365"/>
              </a:lnSpc>
              <a:spcBef>
                <a:spcPts val="168"/>
              </a:spcBef>
              <a:buNone/>
            </a:pPr>
            <a:r>
              <a:rPr lang="en-US" smtClean="0">
                <a:latin typeface="Arial"/>
                <a:cs typeface="Arial"/>
              </a:rPr>
              <a:t>Ciri kebusukan bahan pangan:</a:t>
            </a:r>
          </a:p>
          <a:p>
            <a:pPr marR="61335">
              <a:lnSpc>
                <a:spcPts val="2970"/>
              </a:lnSpc>
              <a:spcBef>
                <a:spcPts val="148"/>
              </a:spcBef>
            </a:pPr>
            <a:r>
              <a:rPr lang="id-ID" i="1" smtClean="0">
                <a:latin typeface="Arial"/>
                <a:cs typeface="Arial"/>
              </a:rPr>
              <a:t>I</a:t>
            </a:r>
            <a:r>
              <a:rPr lang="id-ID" i="1" spc="-4" smtClean="0">
                <a:latin typeface="Arial"/>
                <a:cs typeface="Arial"/>
              </a:rPr>
              <a:t>rrevers</a:t>
            </a:r>
            <a:r>
              <a:rPr lang="id-ID" i="1" smtClean="0">
                <a:latin typeface="Arial"/>
                <a:cs typeface="Arial"/>
              </a:rPr>
              <a:t>i</a:t>
            </a:r>
            <a:r>
              <a:rPr lang="id-ID" i="1" spc="-4" smtClean="0">
                <a:latin typeface="Arial"/>
                <a:cs typeface="Arial"/>
              </a:rPr>
              <a:t>b</a:t>
            </a:r>
            <a:r>
              <a:rPr lang="id-ID" i="1" smtClean="0">
                <a:latin typeface="Arial"/>
                <a:cs typeface="Arial"/>
              </a:rPr>
              <a:t>le</a:t>
            </a:r>
            <a:endParaRPr lang="en-US" i="1" smtClean="0">
              <a:latin typeface="Arial"/>
              <a:cs typeface="Arial"/>
            </a:endParaRPr>
          </a:p>
          <a:p>
            <a:pPr marR="61335">
              <a:lnSpc>
                <a:spcPts val="2970"/>
              </a:lnSpc>
              <a:spcBef>
                <a:spcPts val="148"/>
              </a:spcBef>
            </a:pPr>
            <a:r>
              <a:rPr lang="id-ID" spc="-4" smtClean="0">
                <a:latin typeface="Arial"/>
                <a:cs typeface="Arial"/>
              </a:rPr>
              <a:t>Ba</a:t>
            </a:r>
            <a:r>
              <a:rPr lang="id-ID" smtClean="0">
                <a:latin typeface="Arial"/>
                <a:cs typeface="Arial"/>
              </a:rPr>
              <a:t>u </a:t>
            </a:r>
            <a:r>
              <a:rPr lang="id-ID">
                <a:latin typeface="Arial"/>
                <a:cs typeface="Arial"/>
              </a:rPr>
              <a:t>ti</a:t>
            </a:r>
            <a:r>
              <a:rPr lang="id-ID" spc="-4">
                <a:latin typeface="Arial"/>
                <a:cs typeface="Arial"/>
              </a:rPr>
              <a:t>da</a:t>
            </a:r>
            <a:r>
              <a:rPr lang="id-ID">
                <a:latin typeface="Arial"/>
                <a:cs typeface="Arial"/>
              </a:rPr>
              <a:t>k </a:t>
            </a:r>
            <a:r>
              <a:rPr lang="id-ID" spc="-4" smtClean="0">
                <a:latin typeface="Arial"/>
                <a:cs typeface="Arial"/>
              </a:rPr>
              <a:t>seda</a:t>
            </a:r>
            <a:r>
              <a:rPr lang="id-ID" smtClean="0">
                <a:latin typeface="Arial"/>
                <a:cs typeface="Arial"/>
              </a:rPr>
              <a:t>p</a:t>
            </a:r>
            <a:endParaRPr lang="en-US" smtClean="0">
              <a:latin typeface="Arial"/>
              <a:cs typeface="Arial"/>
            </a:endParaRPr>
          </a:p>
          <a:p>
            <a:pPr marR="61335">
              <a:lnSpc>
                <a:spcPts val="2970"/>
              </a:lnSpc>
              <a:spcBef>
                <a:spcPts val="148"/>
              </a:spcBef>
            </a:pPr>
            <a:r>
              <a:rPr lang="id-ID" spc="-4" smtClean="0">
                <a:latin typeface="Arial"/>
                <a:cs typeface="Arial"/>
              </a:rPr>
              <a:t>Perubaha</a:t>
            </a:r>
            <a:r>
              <a:rPr lang="id-ID" smtClean="0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ben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4">
                <a:latin typeface="Arial"/>
                <a:cs typeface="Arial"/>
              </a:rPr>
              <a:t>u</a:t>
            </a:r>
            <a:r>
              <a:rPr lang="id-ID">
                <a:latin typeface="Arial"/>
                <a:cs typeface="Arial"/>
              </a:rPr>
              <a:t>k </a:t>
            </a:r>
            <a:r>
              <a:rPr lang="id-ID" spc="-4" smtClean="0">
                <a:latin typeface="Arial"/>
                <a:cs typeface="Arial"/>
              </a:rPr>
              <a:t>secar</a:t>
            </a:r>
            <a:r>
              <a:rPr lang="id-ID" smtClean="0">
                <a:latin typeface="Arial"/>
                <a:cs typeface="Arial"/>
              </a:rPr>
              <a:t>a</a:t>
            </a:r>
            <a:r>
              <a:rPr lang="en-US" smtClean="0">
                <a:latin typeface="Arial"/>
                <a:cs typeface="Arial"/>
              </a:rPr>
              <a:t> drastis</a:t>
            </a:r>
            <a:endParaRPr lang="en-US">
              <a:latin typeface="Arial"/>
              <a:cs typeface="Arial"/>
            </a:endParaRPr>
          </a:p>
          <a:p>
            <a:pPr marR="61335">
              <a:lnSpc>
                <a:spcPts val="2970"/>
              </a:lnSpc>
              <a:spcBef>
                <a:spcPts val="148"/>
              </a:spcBef>
            </a:pPr>
            <a:r>
              <a:rPr lang="id-ID" spc="-4" smtClean="0">
                <a:latin typeface="Arial"/>
                <a:cs typeface="Arial"/>
              </a:rPr>
              <a:t>Keh</a:t>
            </a:r>
            <a:r>
              <a:rPr lang="id-ID" smtClean="0">
                <a:latin typeface="Arial"/>
                <a:cs typeface="Arial"/>
              </a:rPr>
              <a:t>il</a:t>
            </a:r>
            <a:r>
              <a:rPr lang="id-ID" spc="-9" smtClean="0">
                <a:latin typeface="Arial"/>
                <a:cs typeface="Arial"/>
              </a:rPr>
              <a:t>a</a:t>
            </a:r>
            <a:r>
              <a:rPr lang="id-ID" spc="-4" smtClean="0">
                <a:latin typeface="Arial"/>
                <a:cs typeface="Arial"/>
              </a:rPr>
              <a:t>nga</a:t>
            </a:r>
            <a:r>
              <a:rPr lang="id-ID" smtClean="0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day</a:t>
            </a:r>
            <a:r>
              <a:rPr lang="id-ID">
                <a:latin typeface="Arial"/>
                <a:cs typeface="Arial"/>
              </a:rPr>
              <a:t>a </a:t>
            </a:r>
            <a:r>
              <a:rPr lang="id-ID" smtClean="0">
                <a:latin typeface="Arial"/>
                <a:cs typeface="Arial"/>
              </a:rPr>
              <a:t>t</a:t>
            </a:r>
            <a:r>
              <a:rPr lang="id-ID" spc="-4" smtClean="0">
                <a:latin typeface="Arial"/>
                <a:cs typeface="Arial"/>
              </a:rPr>
              <a:t>ar</a:t>
            </a:r>
            <a:r>
              <a:rPr lang="id-ID" smtClean="0">
                <a:latin typeface="Arial"/>
                <a:cs typeface="Arial"/>
              </a:rPr>
              <a:t>ik</a:t>
            </a:r>
            <a:endParaRPr lang="en-US" smtClean="0">
              <a:latin typeface="Arial"/>
              <a:cs typeface="Arial"/>
            </a:endParaRPr>
          </a:p>
          <a:p>
            <a:pPr marR="61335">
              <a:lnSpc>
                <a:spcPts val="2970"/>
              </a:lnSpc>
              <a:spcBef>
                <a:spcPts val="148"/>
              </a:spcBef>
            </a:pPr>
            <a:r>
              <a:rPr lang="id-ID" spc="-4" smtClean="0">
                <a:latin typeface="Arial"/>
                <a:cs typeface="Arial"/>
              </a:rPr>
              <a:t>Perubaha</a:t>
            </a:r>
            <a:r>
              <a:rPr lang="id-ID" smtClean="0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n</a:t>
            </a:r>
            <a:r>
              <a:rPr lang="id-ID">
                <a:latin typeface="Arial"/>
                <a:cs typeface="Arial"/>
              </a:rPr>
              <a:t>il</a:t>
            </a:r>
            <a:r>
              <a:rPr lang="id-ID" spc="-9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i </a:t>
            </a:r>
            <a:r>
              <a:rPr lang="id-ID" spc="-4" smtClean="0">
                <a:latin typeface="Arial"/>
                <a:cs typeface="Arial"/>
              </a:rPr>
              <a:t>g</a:t>
            </a:r>
            <a:r>
              <a:rPr lang="id-ID" smtClean="0">
                <a:latin typeface="Arial"/>
                <a:cs typeface="Arial"/>
              </a:rPr>
              <a:t>i</a:t>
            </a:r>
            <a:r>
              <a:rPr lang="id-ID" spc="-4" smtClean="0">
                <a:latin typeface="Arial"/>
                <a:cs typeface="Arial"/>
              </a:rPr>
              <a:t>z</a:t>
            </a:r>
            <a:r>
              <a:rPr lang="id-ID" smtClean="0">
                <a:latin typeface="Arial"/>
                <a:cs typeface="Arial"/>
              </a:rPr>
              <a:t>i</a:t>
            </a:r>
            <a:endParaRPr lang="id-ID">
              <a:latin typeface="Arial"/>
              <a:cs typeface="Arial"/>
            </a:endParaRPr>
          </a:p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1637179"/>
            <a:ext cx="2556435" cy="1702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59" y="1637179"/>
            <a:ext cx="2559424" cy="1676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13" y="1669601"/>
            <a:ext cx="2232840" cy="16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79" y="655731"/>
            <a:ext cx="7886700" cy="5906434"/>
          </a:xfrm>
        </p:spPr>
        <p:txBody>
          <a:bodyPr>
            <a:normAutofit/>
          </a:bodyPr>
          <a:lstStyle/>
          <a:p>
            <a:pPr marL="0" marR="60807" indent="0">
              <a:lnSpc>
                <a:spcPct val="95825"/>
              </a:lnSpc>
              <a:spcBef>
                <a:spcPts val="796"/>
              </a:spcBef>
              <a:buNone/>
            </a:pPr>
            <a:r>
              <a:rPr lang="id-ID" spc="4">
                <a:latin typeface="Arial"/>
                <a:cs typeface="Arial"/>
              </a:rPr>
              <a:t>Kebusuka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60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baha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88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panga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06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4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u</a:t>
            </a:r>
            <a:r>
              <a:rPr lang="id-ID" spc="-53">
                <a:latin typeface="Arial"/>
                <a:cs typeface="Arial"/>
              </a:rPr>
              <a:t> </a:t>
            </a:r>
            <a:r>
              <a:rPr lang="id-ID" spc="4" smtClean="0">
                <a:latin typeface="Arial"/>
                <a:cs typeface="Arial"/>
              </a:rPr>
              <a:t>makana</a:t>
            </a:r>
            <a:r>
              <a:rPr lang="id-ID" smtClean="0">
                <a:latin typeface="Arial"/>
                <a:cs typeface="Arial"/>
              </a:rPr>
              <a:t>n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pc="4" smtClean="0">
                <a:latin typeface="Arial"/>
                <a:cs typeface="Arial"/>
              </a:rPr>
              <a:t>dapa</a:t>
            </a:r>
            <a:r>
              <a:rPr lang="id-ID" smtClean="0">
                <a:latin typeface="Arial"/>
                <a:cs typeface="Arial"/>
              </a:rPr>
              <a:t>t</a:t>
            </a:r>
            <a:r>
              <a:rPr lang="id-ID" spc="-71" smtClean="0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ber</a:t>
            </a:r>
            <a:r>
              <a:rPr lang="id-ID">
                <a:latin typeface="Arial"/>
                <a:cs typeface="Arial"/>
              </a:rPr>
              <a:t>l</a:t>
            </a:r>
            <a:r>
              <a:rPr lang="id-ID" spc="4">
                <a:latin typeface="Arial"/>
                <a:cs typeface="Arial"/>
              </a:rPr>
              <a:t>angsun</a:t>
            </a:r>
            <a:r>
              <a:rPr lang="id-ID">
                <a:latin typeface="Arial"/>
                <a:cs typeface="Arial"/>
              </a:rPr>
              <a:t>g</a:t>
            </a:r>
            <a:r>
              <a:rPr lang="id-ID" spc="-176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secar</a:t>
            </a:r>
            <a:r>
              <a:rPr lang="id-ID">
                <a:latin typeface="Arial"/>
                <a:cs typeface="Arial"/>
              </a:rPr>
              <a:t>a</a:t>
            </a:r>
            <a:r>
              <a:rPr lang="id-ID" spc="-95">
                <a:latin typeface="Arial"/>
                <a:cs typeface="Arial"/>
              </a:rPr>
              <a:t> </a:t>
            </a:r>
            <a:r>
              <a:rPr lang="id-ID" b="1" spc="4">
                <a:solidFill>
                  <a:srgbClr val="FF0000"/>
                </a:solidFill>
                <a:latin typeface="Arial"/>
                <a:cs typeface="Arial"/>
              </a:rPr>
              <a:t>cepa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id-ID" b="1" spc="-69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4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u </a:t>
            </a:r>
            <a:r>
              <a:rPr lang="id-ID" b="1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id-ID" b="1" spc="4" smtClean="0">
                <a:solidFill>
                  <a:srgbClr val="FF0000"/>
                </a:solidFill>
                <a:latin typeface="Arial"/>
                <a:cs typeface="Arial"/>
              </a:rPr>
              <a:t>amba</a:t>
            </a:r>
            <a:r>
              <a:rPr lang="id-ID" b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mtClean="0">
                <a:latin typeface="Arial"/>
                <a:cs typeface="Arial"/>
              </a:rPr>
              <a:t>, 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4">
                <a:latin typeface="Arial"/>
                <a:cs typeface="Arial"/>
              </a:rPr>
              <a:t>ergan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4">
                <a:latin typeface="Arial"/>
                <a:cs typeface="Arial"/>
              </a:rPr>
              <a:t>un</a:t>
            </a:r>
            <a:r>
              <a:rPr lang="id-ID">
                <a:latin typeface="Arial"/>
                <a:cs typeface="Arial"/>
              </a:rPr>
              <a:t>g</a:t>
            </a:r>
            <a:r>
              <a:rPr lang="id-ID" spc="-135">
                <a:latin typeface="Arial"/>
                <a:cs typeface="Arial"/>
              </a:rPr>
              <a:t> </a:t>
            </a:r>
            <a:r>
              <a:rPr lang="id-ID" spc="4" smtClean="0">
                <a:latin typeface="Arial"/>
                <a:cs typeface="Arial"/>
              </a:rPr>
              <a:t>dar</a:t>
            </a:r>
            <a:r>
              <a:rPr lang="id-ID" smtClean="0">
                <a:latin typeface="Arial"/>
                <a:cs typeface="Arial"/>
              </a:rPr>
              <a:t>i:</a:t>
            </a:r>
            <a:endParaRPr lang="en-US" smtClean="0">
              <a:latin typeface="Arial"/>
              <a:cs typeface="Arial"/>
            </a:endParaRPr>
          </a:p>
          <a:p>
            <a:pPr marL="298450" marR="60807" indent="-514350">
              <a:lnSpc>
                <a:spcPct val="95825"/>
              </a:lnSpc>
              <a:spcBef>
                <a:spcPts val="796"/>
              </a:spcBef>
              <a:buFont typeface="+mj-lt"/>
              <a:buAutoNum type="arabicPeriod"/>
            </a:pPr>
            <a:r>
              <a:rPr lang="id-ID" smtClean="0">
                <a:latin typeface="Arial"/>
                <a:cs typeface="Arial"/>
              </a:rPr>
              <a:t>j</a:t>
            </a:r>
            <a:r>
              <a:rPr lang="id-ID" spc="-4" smtClean="0">
                <a:latin typeface="Arial"/>
                <a:cs typeface="Arial"/>
              </a:rPr>
              <a:t>en</a:t>
            </a:r>
            <a:r>
              <a:rPr lang="id-ID" smtClean="0">
                <a:latin typeface="Arial"/>
                <a:cs typeface="Arial"/>
              </a:rPr>
              <a:t>is </a:t>
            </a:r>
            <a:r>
              <a:rPr lang="id-ID" spc="-4">
                <a:latin typeface="Arial"/>
                <a:cs typeface="Arial"/>
              </a:rPr>
              <a:t>baha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panga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t</a:t>
            </a:r>
            <a:r>
              <a:rPr lang="id-ID" spc="-4">
                <a:latin typeface="Arial"/>
                <a:cs typeface="Arial"/>
              </a:rPr>
              <a:t>a</a:t>
            </a:r>
            <a:r>
              <a:rPr lang="id-ID">
                <a:latin typeface="Arial"/>
                <a:cs typeface="Arial"/>
              </a:rPr>
              <a:t>u </a:t>
            </a:r>
            <a:r>
              <a:rPr lang="id-ID" spc="-4" smtClean="0">
                <a:latin typeface="Arial"/>
                <a:cs typeface="Arial"/>
              </a:rPr>
              <a:t>makana</a:t>
            </a:r>
            <a:r>
              <a:rPr lang="id-ID" smtClean="0">
                <a:latin typeface="Arial"/>
                <a:cs typeface="Arial"/>
              </a:rPr>
              <a:t>n</a:t>
            </a:r>
            <a:endParaRPr lang="en-US" smtClean="0">
              <a:latin typeface="Arial"/>
              <a:cs typeface="Arial"/>
            </a:endParaRPr>
          </a:p>
          <a:p>
            <a:pPr marL="298450" marR="60807" indent="-514350">
              <a:lnSpc>
                <a:spcPct val="95825"/>
              </a:lnSpc>
              <a:spcBef>
                <a:spcPts val="796"/>
              </a:spcBef>
              <a:buFont typeface="+mj-lt"/>
              <a:buAutoNum type="arabicPeriod"/>
            </a:pPr>
            <a:endParaRPr lang="en-US" smtClean="0">
              <a:latin typeface="Arial"/>
              <a:cs typeface="Arial"/>
            </a:endParaRPr>
          </a:p>
          <a:p>
            <a:pPr marL="298450" marR="60807" indent="-514350">
              <a:lnSpc>
                <a:spcPct val="95825"/>
              </a:lnSpc>
              <a:spcBef>
                <a:spcPts val="796"/>
              </a:spcBef>
              <a:buFont typeface="+mj-lt"/>
              <a:buAutoNum type="arabicPeriod"/>
            </a:pPr>
            <a:endParaRPr lang="en-US">
              <a:latin typeface="Arial"/>
              <a:cs typeface="Arial"/>
            </a:endParaRPr>
          </a:p>
          <a:p>
            <a:pPr marL="298450" marR="60807" indent="-514350">
              <a:lnSpc>
                <a:spcPct val="95825"/>
              </a:lnSpc>
              <a:spcBef>
                <a:spcPts val="796"/>
              </a:spcBef>
              <a:buFont typeface="+mj-lt"/>
              <a:buAutoNum type="arabicPeriod"/>
            </a:pPr>
            <a:endParaRPr lang="en-US" smtClean="0">
              <a:latin typeface="Arial"/>
              <a:cs typeface="Arial"/>
            </a:endParaRPr>
          </a:p>
          <a:p>
            <a:pPr marL="298450" marR="60807" indent="-514350">
              <a:lnSpc>
                <a:spcPct val="95825"/>
              </a:lnSpc>
              <a:spcBef>
                <a:spcPts val="796"/>
              </a:spcBef>
              <a:buFont typeface="+mj-lt"/>
              <a:buAutoNum type="arabicPeriod"/>
            </a:pPr>
            <a:r>
              <a:rPr lang="id-ID" spc="-4" smtClean="0">
                <a:latin typeface="Arial"/>
                <a:cs typeface="Arial"/>
              </a:rPr>
              <a:t>kond</a:t>
            </a:r>
            <a:r>
              <a:rPr lang="id-ID" smtClean="0">
                <a:latin typeface="Arial"/>
                <a:cs typeface="Arial"/>
              </a:rPr>
              <a:t>i</a:t>
            </a:r>
            <a:r>
              <a:rPr lang="id-ID" spc="-4" smtClean="0">
                <a:latin typeface="Arial"/>
                <a:cs typeface="Arial"/>
              </a:rPr>
              <a:t>s</a:t>
            </a:r>
            <a:r>
              <a:rPr lang="id-ID" smtClean="0">
                <a:latin typeface="Arial"/>
                <a:cs typeface="Arial"/>
              </a:rPr>
              <a:t>i </a:t>
            </a:r>
            <a:r>
              <a:rPr lang="id-ID">
                <a:latin typeface="Arial"/>
                <a:cs typeface="Arial"/>
              </a:rPr>
              <a:t>li</a:t>
            </a:r>
            <a:r>
              <a:rPr lang="id-ID" spc="-9">
                <a:latin typeface="Arial"/>
                <a:cs typeface="Arial"/>
              </a:rPr>
              <a:t>n</a:t>
            </a:r>
            <a:r>
              <a:rPr lang="id-ID" spc="-4">
                <a:latin typeface="Arial"/>
                <a:cs typeface="Arial"/>
              </a:rPr>
              <a:t>gkunga</a:t>
            </a:r>
            <a:r>
              <a:rPr lang="id-ID">
                <a:latin typeface="Arial"/>
                <a:cs typeface="Arial"/>
              </a:rPr>
              <a:t>n </a:t>
            </a:r>
            <a:r>
              <a:rPr lang="id-ID" spc="-4" smtClean="0">
                <a:latin typeface="Arial"/>
                <a:cs typeface="Arial"/>
              </a:rPr>
              <a:t>peny</a:t>
            </a:r>
            <a:r>
              <a:rPr lang="id-ID" smtClean="0">
                <a:latin typeface="Arial"/>
                <a:cs typeface="Arial"/>
              </a:rPr>
              <a:t>i</a:t>
            </a:r>
            <a:r>
              <a:rPr lang="id-ID" spc="-9" smtClean="0">
                <a:latin typeface="Arial"/>
                <a:cs typeface="Arial"/>
              </a:rPr>
              <a:t>m</a:t>
            </a:r>
            <a:r>
              <a:rPr lang="id-ID" spc="-4" smtClean="0">
                <a:latin typeface="Arial"/>
                <a:cs typeface="Arial"/>
              </a:rPr>
              <a:t>panan</a:t>
            </a:r>
            <a:endParaRPr lang="id-ID">
              <a:latin typeface="Arial"/>
              <a:cs typeface="Arial"/>
            </a:endParaRPr>
          </a:p>
          <a:p>
            <a:pPr marL="0" indent="0">
              <a:lnSpc>
                <a:spcPts val="3365"/>
              </a:lnSpc>
              <a:spcBef>
                <a:spcPts val="168"/>
              </a:spcBef>
              <a:buNone/>
            </a:pPr>
            <a:endParaRPr lang="id-ID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80" y="2601445"/>
            <a:ext cx="3114675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6" y="2601445"/>
            <a:ext cx="1950243" cy="1462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>
          <a:xfrm>
            <a:off x="3509683" y="4585447"/>
            <a:ext cx="2904564" cy="2025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80" y="4585447"/>
            <a:ext cx="2027985" cy="20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73" y="500062"/>
            <a:ext cx="7886700" cy="1325563"/>
          </a:xfrm>
        </p:spPr>
        <p:txBody>
          <a:bodyPr>
            <a:normAutofit fontScale="90000"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id-ID" sz="2800">
                <a:latin typeface="Arial"/>
                <a:cs typeface="Arial"/>
              </a:rPr>
              <a:t>Bandingkan </a:t>
            </a:r>
            <a:r>
              <a:rPr lang="en-US" sz="2800" smtClean="0">
                <a:latin typeface="Arial"/>
                <a:cs typeface="Arial"/>
              </a:rPr>
              <a:t>b</a:t>
            </a:r>
            <a:r>
              <a:rPr lang="id-ID" sz="2800" smtClean="0">
                <a:latin typeface="Arial"/>
                <a:cs typeface="Arial"/>
              </a:rPr>
              <a:t>ahan </a:t>
            </a:r>
            <a:r>
              <a:rPr lang="id-ID" sz="2800">
                <a:latin typeface="Arial"/>
                <a:cs typeface="Arial"/>
              </a:rPr>
              <a:t>makanan di bawah </a:t>
            </a:r>
            <a:r>
              <a:rPr lang="id-ID" sz="2800" smtClean="0">
                <a:latin typeface="Arial"/>
                <a:cs typeface="Arial"/>
              </a:rPr>
              <a:t>ini</a:t>
            </a:r>
            <a:r>
              <a:rPr lang="en-US" sz="2800" smtClean="0">
                <a:latin typeface="Arial"/>
                <a:cs typeface="Arial"/>
              </a:rPr>
              <a:t>. Bahan pangan mana yang  </a:t>
            </a:r>
            <a:r>
              <a:rPr lang="id-ID" sz="2800" b="1" smtClean="0">
                <a:solidFill>
                  <a:srgbClr val="FF0000"/>
                </a:solidFill>
                <a:latin typeface="Arial"/>
                <a:cs typeface="Arial"/>
              </a:rPr>
              <a:t>cepat </a:t>
            </a:r>
            <a:r>
              <a:rPr lang="id-ID" sz="2800" b="1">
                <a:solidFill>
                  <a:srgbClr val="FF0000"/>
                </a:solidFill>
                <a:latin typeface="Arial"/>
                <a:cs typeface="Arial"/>
              </a:rPr>
              <a:t>rusak </a:t>
            </a:r>
            <a:r>
              <a:rPr lang="id-ID" sz="2800">
                <a:latin typeface="Arial"/>
                <a:cs typeface="Arial"/>
              </a:rPr>
              <a:t>jika disimpan dalam suhu </a:t>
            </a:r>
            <a:r>
              <a:rPr lang="id-ID" sz="2800" smtClean="0">
                <a:latin typeface="Arial"/>
                <a:cs typeface="Arial"/>
              </a:rPr>
              <a:t>kamar</a:t>
            </a:r>
            <a:r>
              <a:rPr lang="en-US" sz="2800" smtClean="0">
                <a:latin typeface="Arial"/>
                <a:cs typeface="Arial"/>
              </a:rPr>
              <a:t>?</a:t>
            </a:r>
            <a:r>
              <a:rPr lang="id-ID" sz="2800">
                <a:latin typeface="Arial"/>
                <a:cs typeface="Arial"/>
              </a:rPr>
              <a:t/>
            </a:r>
            <a:br>
              <a:rPr lang="id-ID" sz="2800">
                <a:latin typeface="Arial"/>
                <a:cs typeface="Arial"/>
              </a:rPr>
            </a:br>
            <a:endParaRPr lang="id-ID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886" y="1825625"/>
            <a:ext cx="7886700" cy="3929716"/>
          </a:xfrm>
        </p:spPr>
        <p:txBody>
          <a:bodyPr>
            <a:normAutofit/>
          </a:bodyPr>
          <a:lstStyle/>
          <a:p>
            <a:pPr>
              <a:lnSpc>
                <a:spcPts val="2555"/>
              </a:lnSpc>
              <a:spcBef>
                <a:spcPts val="127"/>
              </a:spcBef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Buah </a:t>
            </a:r>
            <a:r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klimakterik: 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mangga, sawo, </a:t>
            </a:r>
            <a:r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pisang</a:t>
            </a:r>
          </a:p>
          <a:p>
            <a:pPr>
              <a:lnSpc>
                <a:spcPts val="2555"/>
              </a:lnSpc>
              <a:spcBef>
                <a:spcPts val="127"/>
              </a:spcBef>
            </a:pP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Buah non-klimakterik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: anggur, jeruk manis</a:t>
            </a:r>
          </a:p>
          <a:p>
            <a:pPr>
              <a:lnSpc>
                <a:spcPts val="2555"/>
              </a:lnSpc>
              <a:spcBef>
                <a:spcPts val="127"/>
              </a:spcBef>
            </a:pP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Sayur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55"/>
              </a:lnSpc>
              <a:spcBef>
                <a:spcPts val="127"/>
              </a:spcBef>
            </a:pP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Daging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55"/>
              </a:lnSpc>
              <a:spcBef>
                <a:spcPts val="127"/>
              </a:spcBef>
            </a:pP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Ikan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55"/>
              </a:lnSpc>
              <a:spcBef>
                <a:spcPts val="127"/>
              </a:spcBef>
            </a:pP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Telur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55"/>
              </a:lnSpc>
              <a:spcBef>
                <a:spcPts val="127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Serealia</a:t>
            </a:r>
          </a:p>
          <a:p>
            <a:pPr>
              <a:lnSpc>
                <a:spcPts val="2555"/>
              </a:lnSpc>
              <a:spcBef>
                <a:spcPts val="127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Umbi-umbian</a:t>
            </a:r>
          </a:p>
          <a:p>
            <a:pPr>
              <a:lnSpc>
                <a:spcPts val="2555"/>
              </a:lnSpc>
              <a:spcBef>
                <a:spcPts val="127"/>
              </a:spcBef>
            </a:pP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Kacang-kacangan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55"/>
              </a:lnSpc>
              <a:spcBef>
                <a:spcPts val="127"/>
              </a:spcBef>
            </a:pP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Susu</a:t>
            </a: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344" y="2955178"/>
            <a:ext cx="7886700" cy="30287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ts val="3365"/>
              </a:lnSpc>
              <a:spcBef>
                <a:spcPts val="168"/>
              </a:spcBef>
              <a:buNone/>
            </a:pPr>
            <a:r>
              <a:rPr lang="id-ID" spc="4">
                <a:latin typeface="Arial"/>
                <a:cs typeface="Arial"/>
              </a:rPr>
              <a:t>Baha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92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panga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06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yan</a:t>
            </a:r>
            <a:r>
              <a:rPr lang="id-ID">
                <a:latin typeface="Arial"/>
                <a:cs typeface="Arial"/>
              </a:rPr>
              <a:t>g</a:t>
            </a:r>
            <a:r>
              <a:rPr lang="id-ID" spc="-69">
                <a:latin typeface="Arial"/>
                <a:cs typeface="Arial"/>
              </a:rPr>
              <a:t> </a:t>
            </a:r>
            <a:r>
              <a:rPr lang="id-ID" b="1" spc="4">
                <a:solidFill>
                  <a:srgbClr val="FF0000"/>
                </a:solidFill>
                <a:latin typeface="Arial"/>
                <a:cs typeface="Arial"/>
              </a:rPr>
              <a:t>kay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id-ID" b="1" spc="-6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d-ID" b="1" spc="4">
                <a:solidFill>
                  <a:srgbClr val="FF0000"/>
                </a:solidFill>
                <a:latin typeface="Arial"/>
                <a:cs typeface="Arial"/>
              </a:rPr>
              <a:t>aka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id-ID" b="1" spc="-69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d-ID" b="1" spc="4">
                <a:solidFill>
                  <a:srgbClr val="FF0000"/>
                </a:solidFill>
                <a:latin typeface="Arial"/>
                <a:cs typeface="Arial"/>
              </a:rPr>
              <a:t>za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id-ID" b="1" spc="-3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d-ID" b="1" spc="4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id-ID" b="1" spc="4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id-ID" b="1" spc="-47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b="1" spc="-47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lnSpc>
                <a:spcPts val="3365"/>
              </a:lnSpc>
              <a:spcBef>
                <a:spcPts val="168"/>
              </a:spcBef>
              <a:buNone/>
            </a:pPr>
            <a:r>
              <a:rPr lang="id-ID" spc="4" smtClean="0">
                <a:latin typeface="Arial"/>
                <a:cs typeface="Arial"/>
              </a:rPr>
              <a:t>aka</a:t>
            </a:r>
            <a:r>
              <a:rPr lang="id-ID" smtClean="0">
                <a:latin typeface="Arial"/>
                <a:cs typeface="Arial"/>
              </a:rPr>
              <a:t>n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b="1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id-ID" b="1" spc="4" smtClean="0">
                <a:solidFill>
                  <a:srgbClr val="FF0000"/>
                </a:solidFill>
                <a:latin typeface="Arial"/>
                <a:cs typeface="Arial"/>
              </a:rPr>
              <a:t>eb</a:t>
            </a:r>
            <a:r>
              <a:rPr lang="id-ID" b="1" smtClean="0">
                <a:solidFill>
                  <a:srgbClr val="FF0000"/>
                </a:solidFill>
                <a:latin typeface="Arial"/>
                <a:cs typeface="Arial"/>
              </a:rPr>
              <a:t>ih</a:t>
            </a:r>
            <a:r>
              <a:rPr lang="id-ID" b="1" spc="-67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d-ID" b="1" spc="4">
                <a:solidFill>
                  <a:srgbClr val="FF0000"/>
                </a:solidFill>
                <a:latin typeface="Arial"/>
                <a:cs typeface="Arial"/>
              </a:rPr>
              <a:t>muda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id-ID" b="1" spc="-9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d-ID" b="1" spc="4">
                <a:solidFill>
                  <a:srgbClr val="FF0000"/>
                </a:solidFill>
                <a:latin typeface="Arial"/>
                <a:cs typeface="Arial"/>
              </a:rPr>
              <a:t>rusa</a:t>
            </a:r>
            <a:r>
              <a:rPr lang="id-ID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id-ID" b="1" spc="-78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b="1" spc="-78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lnSpc>
                <a:spcPts val="3365"/>
              </a:lnSpc>
              <a:spcBef>
                <a:spcPts val="168"/>
              </a:spcBef>
              <a:buNone/>
            </a:pPr>
            <a:r>
              <a:rPr lang="id-ID" spc="4" smtClean="0">
                <a:latin typeface="Arial"/>
                <a:cs typeface="Arial"/>
              </a:rPr>
              <a:t>da</a:t>
            </a:r>
            <a:r>
              <a:rPr lang="id-ID" smtClean="0">
                <a:latin typeface="Arial"/>
                <a:cs typeface="Arial"/>
              </a:rPr>
              <a:t>n</a:t>
            </a:r>
            <a:r>
              <a:rPr lang="id-ID" spc="-53" smtClean="0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men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4">
                <a:latin typeface="Arial"/>
                <a:cs typeface="Arial"/>
              </a:rPr>
              <a:t>mbu</a:t>
            </a:r>
            <a:r>
              <a:rPr lang="id-ID">
                <a:latin typeface="Arial"/>
                <a:cs typeface="Arial"/>
              </a:rPr>
              <a:t>l</a:t>
            </a:r>
            <a:r>
              <a:rPr lang="id-ID" spc="4">
                <a:latin typeface="Arial"/>
                <a:cs typeface="Arial"/>
              </a:rPr>
              <a:t>ka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90">
                <a:latin typeface="Arial"/>
                <a:cs typeface="Arial"/>
              </a:rPr>
              <a:t> </a:t>
            </a:r>
            <a:r>
              <a:rPr lang="id-ID" spc="4" smtClean="0">
                <a:latin typeface="Arial"/>
                <a:cs typeface="Arial"/>
              </a:rPr>
              <a:t>res</a:t>
            </a:r>
            <a:r>
              <a:rPr lang="id-ID" smtClean="0">
                <a:latin typeface="Arial"/>
                <a:cs typeface="Arial"/>
              </a:rPr>
              <a:t>i</a:t>
            </a:r>
            <a:r>
              <a:rPr lang="id-ID" spc="4" smtClean="0">
                <a:latin typeface="Arial"/>
                <a:cs typeface="Arial"/>
              </a:rPr>
              <a:t>k</a:t>
            </a:r>
            <a:r>
              <a:rPr lang="id-ID" smtClean="0">
                <a:latin typeface="Arial"/>
                <a:cs typeface="Arial"/>
              </a:rPr>
              <a:t>o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id-ID" spc="4" smtClean="0">
                <a:latin typeface="Arial"/>
                <a:cs typeface="Arial"/>
              </a:rPr>
              <a:t>keamana</a:t>
            </a:r>
            <a:r>
              <a:rPr lang="id-ID" smtClean="0">
                <a:latin typeface="Arial"/>
                <a:cs typeface="Arial"/>
              </a:rPr>
              <a:t>n</a:t>
            </a:r>
            <a:r>
              <a:rPr lang="id-ID" spc="-149" smtClean="0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panga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06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yan</a:t>
            </a:r>
            <a:r>
              <a:rPr lang="id-ID">
                <a:latin typeface="Arial"/>
                <a:cs typeface="Arial"/>
              </a:rPr>
              <a:t>g</a:t>
            </a:r>
            <a:r>
              <a:rPr lang="id-ID" spc="-69">
                <a:latin typeface="Arial"/>
                <a:cs typeface="Arial"/>
              </a:rPr>
              <a:t> </a:t>
            </a:r>
            <a:r>
              <a:rPr lang="id-ID">
                <a:latin typeface="Arial"/>
                <a:cs typeface="Arial"/>
              </a:rPr>
              <a:t>l</a:t>
            </a:r>
            <a:r>
              <a:rPr lang="id-ID" spc="4">
                <a:latin typeface="Arial"/>
                <a:cs typeface="Arial"/>
              </a:rPr>
              <a:t>eb</a:t>
            </a:r>
            <a:r>
              <a:rPr lang="id-ID">
                <a:latin typeface="Arial"/>
                <a:cs typeface="Arial"/>
              </a:rPr>
              <a:t>ih</a:t>
            </a:r>
            <a:r>
              <a:rPr lang="id-ID" spc="-67">
                <a:latin typeface="Arial"/>
                <a:cs typeface="Arial"/>
              </a:rPr>
              <a:t> </a:t>
            </a:r>
            <a:r>
              <a:rPr lang="id-ID" spc="4" smtClean="0">
                <a:latin typeface="Arial"/>
                <a:cs typeface="Arial"/>
              </a:rPr>
              <a:t>besa</a:t>
            </a:r>
            <a:r>
              <a:rPr lang="id-ID" smtClean="0">
                <a:latin typeface="Arial"/>
                <a:cs typeface="Arial"/>
              </a:rPr>
              <a:t>r</a:t>
            </a:r>
            <a:r>
              <a:rPr lang="en-US">
                <a:latin typeface="Arial"/>
                <a:cs typeface="Arial"/>
              </a:rPr>
              <a:t> </a:t>
            </a:r>
            <a:endParaRPr lang="en-US" smtClean="0">
              <a:latin typeface="Arial"/>
              <a:cs typeface="Arial"/>
            </a:endParaRPr>
          </a:p>
          <a:p>
            <a:pPr marL="0" indent="0" algn="ctr">
              <a:lnSpc>
                <a:spcPts val="3365"/>
              </a:lnSpc>
              <a:spcBef>
                <a:spcPts val="168"/>
              </a:spcBef>
              <a:buNone/>
            </a:pPr>
            <a:r>
              <a:rPr lang="id-ID" spc="4" smtClean="0">
                <a:latin typeface="Arial"/>
                <a:cs typeface="Arial"/>
              </a:rPr>
              <a:t>d</a:t>
            </a:r>
            <a:r>
              <a:rPr lang="id-ID" smtClean="0">
                <a:latin typeface="Arial"/>
                <a:cs typeface="Arial"/>
              </a:rPr>
              <a:t>i</a:t>
            </a:r>
            <a:r>
              <a:rPr lang="id-ID" spc="4" smtClean="0">
                <a:latin typeface="Arial"/>
                <a:cs typeface="Arial"/>
              </a:rPr>
              <a:t>band</a:t>
            </a:r>
            <a:r>
              <a:rPr lang="id-ID" smtClean="0">
                <a:latin typeface="Arial"/>
                <a:cs typeface="Arial"/>
              </a:rPr>
              <a:t>i</a:t>
            </a:r>
            <a:r>
              <a:rPr lang="id-ID" spc="4" smtClean="0">
                <a:latin typeface="Arial"/>
                <a:cs typeface="Arial"/>
              </a:rPr>
              <a:t>ngka</a:t>
            </a:r>
            <a:r>
              <a:rPr lang="id-ID" smtClean="0">
                <a:latin typeface="Arial"/>
                <a:cs typeface="Arial"/>
              </a:rPr>
              <a:t>n</a:t>
            </a:r>
            <a:r>
              <a:rPr lang="id-ID" spc="-190" smtClean="0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denga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06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baha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88">
                <a:latin typeface="Arial"/>
                <a:cs typeface="Arial"/>
              </a:rPr>
              <a:t> </a:t>
            </a:r>
            <a:r>
              <a:rPr lang="en-US" spc="-88" smtClean="0">
                <a:latin typeface="Arial"/>
                <a:cs typeface="Arial"/>
              </a:rPr>
              <a:t>pangan </a:t>
            </a:r>
          </a:p>
          <a:p>
            <a:pPr marL="0" indent="0" algn="ctr">
              <a:lnSpc>
                <a:spcPts val="3365"/>
              </a:lnSpc>
              <a:spcBef>
                <a:spcPts val="168"/>
              </a:spcBef>
              <a:buNone/>
            </a:pPr>
            <a:r>
              <a:rPr lang="id-ID" spc="4" smtClean="0">
                <a:latin typeface="Arial"/>
                <a:cs typeface="Arial"/>
              </a:rPr>
              <a:t>yan</a:t>
            </a:r>
            <a:r>
              <a:rPr lang="id-ID" smtClean="0">
                <a:latin typeface="Arial"/>
                <a:cs typeface="Arial"/>
              </a:rPr>
              <a:t>g </a:t>
            </a:r>
            <a:r>
              <a:rPr lang="id-ID" spc="4">
                <a:latin typeface="Arial"/>
                <a:cs typeface="Arial"/>
              </a:rPr>
              <a:t>kandunga</a:t>
            </a:r>
            <a:r>
              <a:rPr lang="id-ID">
                <a:latin typeface="Arial"/>
                <a:cs typeface="Arial"/>
              </a:rPr>
              <a:t>n</a:t>
            </a:r>
            <a:r>
              <a:rPr lang="id-ID" spc="-158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g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4">
                <a:latin typeface="Arial"/>
                <a:cs typeface="Arial"/>
              </a:rPr>
              <a:t>z</a:t>
            </a:r>
            <a:r>
              <a:rPr lang="id-ID">
                <a:latin typeface="Arial"/>
                <a:cs typeface="Arial"/>
              </a:rPr>
              <a:t>i</a:t>
            </a:r>
            <a:r>
              <a:rPr lang="id-ID" spc="4">
                <a:latin typeface="Arial"/>
                <a:cs typeface="Arial"/>
              </a:rPr>
              <a:t>ny</a:t>
            </a:r>
            <a:r>
              <a:rPr lang="id-ID">
                <a:latin typeface="Arial"/>
                <a:cs typeface="Arial"/>
              </a:rPr>
              <a:t>a</a:t>
            </a:r>
            <a:r>
              <a:rPr lang="id-ID" spc="-99">
                <a:latin typeface="Arial"/>
                <a:cs typeface="Arial"/>
              </a:rPr>
              <a:t> </a:t>
            </a:r>
            <a:r>
              <a:rPr lang="id-ID">
                <a:latin typeface="Arial"/>
                <a:cs typeface="Arial"/>
              </a:rPr>
              <a:t>l</a:t>
            </a:r>
            <a:r>
              <a:rPr lang="id-ID" spc="4">
                <a:latin typeface="Arial"/>
                <a:cs typeface="Arial"/>
              </a:rPr>
              <a:t>eb</a:t>
            </a:r>
            <a:r>
              <a:rPr lang="id-ID">
                <a:latin typeface="Arial"/>
                <a:cs typeface="Arial"/>
              </a:rPr>
              <a:t>ih</a:t>
            </a:r>
            <a:r>
              <a:rPr lang="id-ID" spc="-67">
                <a:latin typeface="Arial"/>
                <a:cs typeface="Arial"/>
              </a:rPr>
              <a:t> </a:t>
            </a:r>
            <a:r>
              <a:rPr lang="id-ID" spc="4">
                <a:latin typeface="Arial"/>
                <a:cs typeface="Arial"/>
              </a:rPr>
              <a:t>rendah</a:t>
            </a:r>
            <a:r>
              <a:rPr lang="id-ID">
                <a:latin typeface="Arial"/>
                <a:cs typeface="Arial"/>
              </a:rPr>
              <a:t>.</a:t>
            </a:r>
          </a:p>
          <a:p>
            <a:pPr algn="ctr"/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244274" y="852722"/>
            <a:ext cx="6858839" cy="1516518"/>
            <a:chOff x="1155609" y="234157"/>
            <a:chExt cx="6858839" cy="15165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609" y="234157"/>
              <a:ext cx="3114675" cy="14668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94" y="243903"/>
              <a:ext cx="1471614" cy="14846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90" b="8052"/>
            <a:stretch/>
          </p:blipFill>
          <p:spPr>
            <a:xfrm>
              <a:off x="6548718" y="261657"/>
              <a:ext cx="1465730" cy="1489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2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pc="-4" smtClean="0">
                <a:solidFill>
                  <a:srgbClr val="FF0000"/>
                </a:solidFill>
                <a:latin typeface="Impact" panose="020B0806030902050204" pitchFamily="34" charset="0"/>
                <a:cs typeface="Arial"/>
              </a:rPr>
              <a:t>J</a:t>
            </a:r>
            <a:r>
              <a:rPr lang="en-US" spc="-4" smtClean="0">
                <a:solidFill>
                  <a:srgbClr val="FF0000"/>
                </a:solidFill>
                <a:latin typeface="Impact" panose="020B0806030902050204" pitchFamily="34" charset="0"/>
                <a:cs typeface="Arial"/>
              </a:rPr>
              <a:t>ENIS KERUSAKAN BAHAN </a:t>
            </a:r>
            <a:r>
              <a:rPr lang="en-US" smtClean="0">
                <a:solidFill>
                  <a:srgbClr val="FF0000"/>
                </a:solidFill>
                <a:latin typeface="Impact" panose="020B0806030902050204" pitchFamily="34" charset="0"/>
                <a:cs typeface="Arial"/>
              </a:rPr>
              <a:t>PANGAN</a:t>
            </a:r>
            <a:endParaRPr lang="id-ID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lang="de-DE" spc="4" smtClean="0">
                <a:latin typeface="Arial"/>
                <a:cs typeface="Arial"/>
              </a:rPr>
              <a:t>Kerusakan m</a:t>
            </a:r>
            <a:r>
              <a:rPr lang="de-DE" smtClean="0">
                <a:latin typeface="Arial"/>
                <a:cs typeface="Arial"/>
              </a:rPr>
              <a:t>i</a:t>
            </a:r>
            <a:r>
              <a:rPr lang="de-DE" spc="4" smtClean="0">
                <a:latin typeface="Arial"/>
                <a:cs typeface="Arial"/>
              </a:rPr>
              <a:t>krob</a:t>
            </a:r>
            <a:r>
              <a:rPr lang="de-DE" smtClean="0">
                <a:latin typeface="Arial"/>
                <a:cs typeface="Arial"/>
              </a:rPr>
              <a:t>i</a:t>
            </a:r>
            <a:r>
              <a:rPr lang="de-DE" spc="4" smtClean="0">
                <a:latin typeface="Arial"/>
                <a:cs typeface="Arial"/>
              </a:rPr>
              <a:t>o</a:t>
            </a:r>
            <a:r>
              <a:rPr lang="de-DE" smtClean="0">
                <a:latin typeface="Arial"/>
                <a:cs typeface="Arial"/>
              </a:rPr>
              <a:t>l</a:t>
            </a:r>
            <a:r>
              <a:rPr lang="de-DE" spc="4" smtClean="0">
                <a:latin typeface="Arial"/>
                <a:cs typeface="Arial"/>
              </a:rPr>
              <a:t>og</a:t>
            </a:r>
            <a:r>
              <a:rPr lang="de-DE" smtClean="0">
                <a:latin typeface="Arial"/>
                <a:cs typeface="Arial"/>
              </a:rPr>
              <a:t>is</a:t>
            </a:r>
            <a:endParaRPr lang="de-DE">
              <a:latin typeface="Arial"/>
              <a:cs typeface="Arial"/>
            </a:endParaRPr>
          </a:p>
          <a:p>
            <a:pPr marL="12700" marR="861643">
              <a:lnSpc>
                <a:spcPts val="3679"/>
              </a:lnSpc>
              <a:spcBef>
                <a:spcPts val="760"/>
              </a:spcBef>
            </a:pPr>
            <a:r>
              <a:rPr lang="de-DE" spc="4">
                <a:latin typeface="Arial"/>
                <a:cs typeface="Arial"/>
              </a:rPr>
              <a:t>Kerusakan </a:t>
            </a:r>
            <a:r>
              <a:rPr lang="de-DE" spc="4" smtClean="0">
                <a:latin typeface="Arial"/>
                <a:cs typeface="Arial"/>
              </a:rPr>
              <a:t>mekan</a:t>
            </a:r>
            <a:r>
              <a:rPr lang="de-DE" smtClean="0">
                <a:latin typeface="Arial"/>
                <a:cs typeface="Arial"/>
              </a:rPr>
              <a:t>is </a:t>
            </a:r>
            <a:endParaRPr lang="de-DE">
              <a:latin typeface="Arial"/>
              <a:cs typeface="Arial"/>
            </a:endParaRPr>
          </a:p>
          <a:p>
            <a:pPr marL="12700" marR="861643">
              <a:lnSpc>
                <a:spcPts val="3679"/>
              </a:lnSpc>
              <a:spcBef>
                <a:spcPts val="916"/>
              </a:spcBef>
            </a:pPr>
            <a:r>
              <a:rPr lang="de-DE" spc="4">
                <a:latin typeface="Arial"/>
                <a:cs typeface="Arial"/>
              </a:rPr>
              <a:t>Kerusakan </a:t>
            </a:r>
            <a:r>
              <a:rPr lang="de-DE" smtClean="0">
                <a:latin typeface="Arial"/>
                <a:cs typeface="Arial"/>
              </a:rPr>
              <a:t>fi</a:t>
            </a:r>
            <a:r>
              <a:rPr lang="de-DE" spc="4" smtClean="0">
                <a:latin typeface="Arial"/>
                <a:cs typeface="Arial"/>
              </a:rPr>
              <a:t>s</a:t>
            </a:r>
            <a:r>
              <a:rPr lang="de-DE" smtClean="0">
                <a:latin typeface="Arial"/>
                <a:cs typeface="Arial"/>
              </a:rPr>
              <a:t>ik </a:t>
            </a:r>
            <a:endParaRPr lang="de-DE">
              <a:latin typeface="Arial"/>
              <a:cs typeface="Arial"/>
            </a:endParaRPr>
          </a:p>
          <a:p>
            <a:pPr marL="12700" marR="861643">
              <a:lnSpc>
                <a:spcPts val="3679"/>
              </a:lnSpc>
              <a:spcBef>
                <a:spcPts val="916"/>
              </a:spcBef>
            </a:pPr>
            <a:r>
              <a:rPr lang="de-DE" spc="4">
                <a:latin typeface="Arial"/>
                <a:cs typeface="Arial"/>
              </a:rPr>
              <a:t>Kerusakan </a:t>
            </a:r>
            <a:r>
              <a:rPr lang="de-DE" spc="4" smtClean="0">
                <a:latin typeface="Arial"/>
                <a:cs typeface="Arial"/>
              </a:rPr>
              <a:t>b</a:t>
            </a:r>
            <a:r>
              <a:rPr lang="de-DE" smtClean="0">
                <a:latin typeface="Arial"/>
                <a:cs typeface="Arial"/>
              </a:rPr>
              <a:t>i</a:t>
            </a:r>
            <a:r>
              <a:rPr lang="de-DE" spc="4" smtClean="0">
                <a:latin typeface="Arial"/>
                <a:cs typeface="Arial"/>
              </a:rPr>
              <a:t>o</a:t>
            </a:r>
            <a:r>
              <a:rPr lang="de-DE" smtClean="0">
                <a:latin typeface="Arial"/>
                <a:cs typeface="Arial"/>
              </a:rPr>
              <a:t>l</a:t>
            </a:r>
            <a:r>
              <a:rPr lang="de-DE" spc="4" smtClean="0">
                <a:latin typeface="Arial"/>
                <a:cs typeface="Arial"/>
              </a:rPr>
              <a:t>og</a:t>
            </a:r>
            <a:r>
              <a:rPr lang="de-DE" smtClean="0">
                <a:latin typeface="Arial"/>
                <a:cs typeface="Arial"/>
              </a:rPr>
              <a:t>is</a:t>
            </a:r>
            <a:endParaRPr lang="de-DE">
              <a:latin typeface="Arial"/>
              <a:cs typeface="Arial"/>
            </a:endParaRPr>
          </a:p>
          <a:p>
            <a:pPr marL="12700" marR="60807">
              <a:lnSpc>
                <a:spcPct val="95825"/>
              </a:lnSpc>
              <a:spcBef>
                <a:spcPts val="951"/>
              </a:spcBef>
            </a:pPr>
            <a:r>
              <a:rPr lang="de-DE" spc="4">
                <a:latin typeface="Arial"/>
                <a:cs typeface="Arial"/>
              </a:rPr>
              <a:t>Kerusakan </a:t>
            </a:r>
            <a:r>
              <a:rPr lang="de-DE" spc="4" smtClean="0">
                <a:latin typeface="Arial"/>
                <a:cs typeface="Arial"/>
              </a:rPr>
              <a:t>k</a:t>
            </a:r>
            <a:r>
              <a:rPr lang="de-DE" smtClean="0">
                <a:latin typeface="Arial"/>
                <a:cs typeface="Arial"/>
              </a:rPr>
              <a:t>i</a:t>
            </a:r>
            <a:r>
              <a:rPr lang="de-DE" spc="4" smtClean="0">
                <a:latin typeface="Arial"/>
                <a:cs typeface="Arial"/>
              </a:rPr>
              <a:t>m</a:t>
            </a:r>
            <a:r>
              <a:rPr lang="de-DE" smtClean="0">
                <a:latin typeface="Arial"/>
                <a:cs typeface="Arial"/>
              </a:rPr>
              <a:t>ia</a:t>
            </a:r>
            <a:endParaRPr lang="de-DE">
              <a:latin typeface="Arial"/>
              <a:cs typeface="Arial"/>
            </a:endParaRPr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97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56" y="763307"/>
            <a:ext cx="7886700" cy="4351338"/>
          </a:xfrm>
        </p:spPr>
        <p:txBody>
          <a:bodyPr/>
          <a:lstStyle/>
          <a:p>
            <a:pPr marL="0" marR="500482" indent="0">
              <a:lnSpc>
                <a:spcPts val="2690"/>
              </a:lnSpc>
              <a:spcBef>
                <a:spcPts val="354"/>
              </a:spcBef>
              <a:buNone/>
            </a:pP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Kerusaka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d-ID" b="1" spc="-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b="1" spc="-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krob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b="1" spc="-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b="1" spc="-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pc="-9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sebabka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kroorgan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500482" indent="0">
              <a:lnSpc>
                <a:spcPts val="2690"/>
              </a:lnSpc>
              <a:spcBef>
                <a:spcPts val="354"/>
              </a:spcBef>
              <a:buNone/>
            </a:pP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90"/>
              </a:lnSpc>
              <a:spcBef>
                <a:spcPts val="669"/>
              </a:spcBef>
              <a:buNone/>
            </a:pP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Kerusaka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d-ID" b="1" spc="-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mekan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d-ID" spc="94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94" smtClean="0">
                <a:latin typeface="Arial" panose="020B0604020202020204" pitchFamily="34" charset="0"/>
                <a:cs typeface="Arial" panose="020B0604020202020204" pitchFamily="34" charset="0"/>
              </a:rPr>
              <a:t>disebabkan 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adany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geseka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u t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ekana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saa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panen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peny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9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pana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690"/>
              </a:lnSpc>
              <a:spcBef>
                <a:spcPts val="669"/>
              </a:spcBef>
              <a:buNone/>
            </a:pP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65362" indent="0">
              <a:lnSpc>
                <a:spcPts val="2690"/>
              </a:lnSpc>
              <a:spcBef>
                <a:spcPts val="669"/>
              </a:spcBef>
              <a:buNone/>
            </a:pP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Kerusaka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id-ID" b="1" spc="-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US" spc="-14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pc="-4" smtClean="0">
                <a:latin typeface="Arial" panose="020B0604020202020204" pitchFamily="34" charset="0"/>
                <a:cs typeface="Arial" panose="020B0604020202020204" pitchFamily="34" charset="0"/>
              </a:rPr>
              <a:t>disebabkan 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nsek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roden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kond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 li</a:t>
            </a:r>
            <a:r>
              <a:rPr lang="id-ID" spc="-9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gkunga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seper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atau 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pc="-4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pc="-4">
                <a:latin typeface="Arial" panose="020B0604020202020204" pitchFamily="34" charset="0"/>
                <a:cs typeface="Arial" panose="020B0604020202020204" pitchFamily="34" charset="0"/>
              </a:rPr>
              <a:t>ahar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76" y="4683498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84" y="4666584"/>
            <a:ext cx="2486352" cy="18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1351</Words>
  <Application>Microsoft Office PowerPoint</Application>
  <PresentationFormat>On-screen Show (4:3)</PresentationFormat>
  <Paragraphs>314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KERUSAKAN BAHAN PANGAN</vt:lpstr>
      <vt:lpstr>PowerPoint Presentation</vt:lpstr>
      <vt:lpstr>KERUSAKAN BAHAN PANGAN</vt:lpstr>
      <vt:lpstr>PowerPoint Presentation</vt:lpstr>
      <vt:lpstr>PowerPoint Presentation</vt:lpstr>
      <vt:lpstr>Bandingkan bahan makanan di bawah ini. Bahan pangan mana yang  cepat rusak jika disimpan dalam suhu kamar? </vt:lpstr>
      <vt:lpstr>PowerPoint Presentation</vt:lpstr>
      <vt:lpstr>JENIS KERUSAKAN BAHAN PANGAN</vt:lpstr>
      <vt:lpstr>PowerPoint Presentation</vt:lpstr>
      <vt:lpstr>PowerPoint Presentation</vt:lpstr>
      <vt:lpstr>KERUSAKAN MIKROBIOLOGIS: Jamur</vt:lpstr>
      <vt:lpstr>PowerPoint Presentation</vt:lpstr>
      <vt:lpstr>KERUSAKAN MIKROBIOLOGIS: Yeast</vt:lpstr>
      <vt:lpstr>PowerPoint Presentation</vt:lpstr>
      <vt:lpstr>KERUSAKAN MIKROBIOLOGIS: Bakteri</vt:lpstr>
      <vt:lpstr>PowerPoint Presentation</vt:lpstr>
      <vt:lpstr>Faktor-faktor yang mempengaruhi pertumbuhan mikroorganisme: </vt:lpstr>
      <vt:lpstr>KERUSAKAN MEKANIS</vt:lpstr>
      <vt:lpstr>PowerPoint Presentation</vt:lpstr>
      <vt:lpstr>KERUSAKAN FISIK</vt:lpstr>
      <vt:lpstr>KERUSAKAN BIOLOGIS</vt:lpstr>
      <vt:lpstr>PowerPoint Presentation</vt:lpstr>
      <vt:lpstr>Faktor yang mempengaruhi laju respirasi:</vt:lpstr>
      <vt:lpstr>2. REAKSI KIMIA &amp; BIOKIMIA</vt:lpstr>
      <vt:lpstr>Contoh reaksi kimia dan biokimia:</vt:lpstr>
      <vt:lpstr>PowerPoint Presentation</vt:lpstr>
      <vt:lpstr>Hubungan sebab-akibat dalam kerusakan bahan pangan</vt:lpstr>
      <vt:lpstr>Hubungan sebab-akibat dalam kerusakan bahan pangan</vt:lpstr>
      <vt:lpstr>Hubungan sebab-akibat dalam kerusakan bahan pangan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Inspiron</dc:creator>
  <cp:lastModifiedBy>Inspiron</cp:lastModifiedBy>
  <cp:revision>58</cp:revision>
  <dcterms:created xsi:type="dcterms:W3CDTF">2017-09-09T08:38:37Z</dcterms:created>
  <dcterms:modified xsi:type="dcterms:W3CDTF">2017-09-09T23:50:41Z</dcterms:modified>
</cp:coreProperties>
</file>