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BA0B-23A8-4F05-8547-E111C74F5AA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D64C-FA67-4940-92FF-7604ED51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49B81-1117-44C4-A8F7-D13CCF0013D1}" type="slidenum">
              <a:rPr lang="en-GB" smtClean="0">
                <a:latin typeface="Times New Roman" pitchFamily="18" charset="0"/>
              </a:rPr>
              <a:pPr/>
              <a:t>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5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7057-E0B6-467C-914F-D10AC0773E64}" type="slidenum">
              <a:rPr lang="en-GB" smtClean="0">
                <a:latin typeface="Times New Roman" pitchFamily="18" charset="0"/>
              </a:rPr>
              <a:pPr/>
              <a:t>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2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25150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B2709-18C0-4246-A07A-D8CF97B28206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6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cs typeface="+mn-cs"/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cs typeface="+mn-cs"/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risankencana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652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kelapa sawit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nggrek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adi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durian si japang banjar kalse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0"/>
            <a:ext cx="142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ngga bengkulu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sedap malam roro anteng pasuruan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mawarpergiwati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8800" y="0"/>
            <a:ext cx="132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alak madu sleman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69600" y="3"/>
            <a:ext cx="1422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11200" y="65532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cs typeface="+mn-cs"/>
            </a:endParaRPr>
          </a:p>
        </p:txBody>
      </p:sp>
      <p:pic>
        <p:nvPicPr>
          <p:cNvPr id="16" name="Picture 14" descr="silver+gold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855200" y="0"/>
            <a:ext cx="233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SCN0577"/>
          <p:cNvPicPr>
            <a:picLocks noChangeAspect="1" noChangeArrowheads="1"/>
          </p:cNvPicPr>
          <p:nvPr userDrawn="1"/>
        </p:nvPicPr>
        <p:blipFill>
          <a:blip r:embed="rId12">
            <a:lum bright="24000" contrast="-42000"/>
          </a:blip>
          <a:srcRect/>
          <a:stretch>
            <a:fillRect/>
          </a:stretch>
        </p:blipFill>
        <p:spPr bwMode="auto">
          <a:xfrm>
            <a:off x="1727202" y="0"/>
            <a:ext cx="235161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adan putih-malai2"/>
          <p:cNvPicPr>
            <a:picLocks noChangeAspect="1" noChangeArrowheads="1"/>
          </p:cNvPicPr>
          <p:nvPr userDrawn="1"/>
        </p:nvPicPr>
        <p:blipFill>
          <a:blip r:embed="rId13">
            <a:lum bright="40000" contrast="-42000"/>
          </a:blip>
          <a:srcRect/>
          <a:stretch>
            <a:fillRect/>
          </a:stretch>
        </p:blipFill>
        <p:spPr bwMode="auto">
          <a:xfrm>
            <a:off x="0" y="0"/>
            <a:ext cx="172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jagungs"/>
          <p:cNvPicPr>
            <a:picLocks noChangeAspect="1" noChangeArrowheads="1"/>
          </p:cNvPicPr>
          <p:nvPr userDrawn="1"/>
        </p:nvPicPr>
        <p:blipFill>
          <a:blip r:embed="rId14">
            <a:lum bright="24000" contrast="-42000"/>
          </a:blip>
          <a:srcRect/>
          <a:stretch>
            <a:fillRect/>
          </a:stretch>
        </p:blipFill>
        <p:spPr bwMode="auto">
          <a:xfrm>
            <a:off x="4064000" y="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awarmegaputih"/>
          <p:cNvPicPr>
            <a:picLocks noChangeAspect="1" noChangeArrowheads="1"/>
          </p:cNvPicPr>
          <p:nvPr userDrawn="1"/>
        </p:nvPicPr>
        <p:blipFill>
          <a:blip r:embed="rId15">
            <a:lum bright="24000" contrast="-42000"/>
          </a:blip>
          <a:srcRect/>
          <a:stretch>
            <a:fillRect/>
          </a:stretch>
        </p:blipFill>
        <p:spPr bwMode="auto">
          <a:xfrm>
            <a:off x="6705600" y="0"/>
            <a:ext cx="314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981203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lipArt Placeholder 11"/>
          <p:cNvSpPr>
            <a:spLocks noGrp="1"/>
          </p:cNvSpPr>
          <p:nvPr>
            <p:ph type="clipArt" sz="quarter" idx="13"/>
          </p:nvPr>
        </p:nvSpPr>
        <p:spPr>
          <a:xfrm>
            <a:off x="0" y="838200"/>
            <a:ext cx="12192000" cy="609600"/>
          </a:xfrm>
          <a:ln>
            <a:noFill/>
          </a:ln>
        </p:spPr>
        <p:txBody>
          <a:bodyPr/>
          <a:lstStyle>
            <a:lvl1pPr algn="ctr">
              <a:buNone/>
              <a:defRPr sz="2700" b="1" baseline="0">
                <a:solidFill>
                  <a:srgbClr val="00482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id-ID" noProof="0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-609600" y="40386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251200" y="4724400"/>
            <a:ext cx="3860800" cy="476250"/>
          </a:xfrm>
        </p:spPr>
        <p:txBody>
          <a:bodyPr/>
          <a:lstStyle>
            <a:lvl1pPr algn="ctr">
              <a:defRPr sz="1050" b="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16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00E09-5D9C-4DC3-9D72-98B489BE3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A277-6CA4-47C5-B987-CDB2E380E5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6438-E0CA-4898-BDCC-72FF71ED8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fi-FI" dirty="0" smtClean="0"/>
              <a:t>Desain Tata Letak Sirkuit Terpadu</a:t>
            </a:r>
            <a:br>
              <a:rPr lang="fi-FI" dirty="0" smtClean="0"/>
            </a:br>
            <a:r>
              <a:rPr lang="id-ID" dirty="0" smtClean="0"/>
              <a:t>(Circuit Layout)</a:t>
            </a:r>
            <a:r>
              <a:rPr lang="en-US" dirty="0" smtClean="0"/>
              <a:t> </a:t>
            </a:r>
            <a:r>
              <a:rPr lang="en-US" dirty="0"/>
              <a:t>UU No 32 </a:t>
            </a:r>
            <a:r>
              <a:rPr lang="en-US" dirty="0" err="1"/>
              <a:t>Tahun</a:t>
            </a:r>
            <a:r>
              <a:rPr lang="en-US" dirty="0"/>
              <a:t> 2000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346723" y="2241948"/>
            <a:ext cx="7798594" cy="3017044"/>
          </a:xfrm>
        </p:spPr>
        <p:txBody>
          <a:bodyPr>
            <a:normAutofit fontScale="92500" lnSpcReduction="20000"/>
          </a:bodyPr>
          <a:lstStyle/>
          <a:p>
            <a:pPr marL="404813" indent="-404813">
              <a:buFont typeface="Wingdings" panose="05000000000000000000" pitchFamily="2" charset="2"/>
              <a:buChar char="q"/>
            </a:pPr>
            <a:r>
              <a:rPr lang="id-ID" sz="2100" dirty="0"/>
              <a:t>Hak desain tata letak sirkuit terpadu diberikan </a:t>
            </a:r>
            <a:r>
              <a:rPr lang="nn-NO" sz="2100" dirty="0"/>
              <a:t>untuk desain tata letak sirkuit terpadu yang orisinil.</a:t>
            </a:r>
            <a:endParaRPr lang="id-ID" sz="2100" dirty="0"/>
          </a:p>
          <a:p>
            <a:pPr marL="404813" indent="-404813">
              <a:buFont typeface="Wingdings" panose="05000000000000000000" pitchFamily="2" charset="2"/>
              <a:buChar char="q"/>
            </a:pPr>
            <a:r>
              <a:rPr lang="id-ID" sz="2100" dirty="0"/>
              <a:t>Desain orisinil maksudnya adalah:</a:t>
            </a:r>
          </a:p>
          <a:p>
            <a:pPr lvl="3" indent="-269081">
              <a:buFont typeface="Wingdings" panose="05000000000000000000" pitchFamily="2" charset="2"/>
              <a:buChar char="q"/>
            </a:pPr>
            <a:r>
              <a:rPr lang="id-ID" dirty="0"/>
              <a:t>Merupakan hasil karya mandiri pendesain</a:t>
            </a:r>
          </a:p>
          <a:p>
            <a:pPr lvl="3" indent="-269081">
              <a:buFont typeface="Wingdings" panose="05000000000000000000" pitchFamily="2" charset="2"/>
              <a:buChar char="q"/>
            </a:pPr>
            <a:r>
              <a:rPr lang="sv-SE" dirty="0"/>
              <a:t>Pada saat desain tersebut dibuat tidak merupakan</a:t>
            </a:r>
            <a:r>
              <a:rPr lang="id-ID" dirty="0"/>
              <a:t> </a:t>
            </a:r>
            <a:r>
              <a:rPr lang="pt-BR" dirty="0"/>
              <a:t>sesuatu yang umum bagi para pendesain.</a:t>
            </a:r>
            <a:endParaRPr lang="sv-SE" dirty="0"/>
          </a:p>
          <a:p>
            <a:pPr lvl="1" indent="-269081">
              <a:buFont typeface="Wingdings" panose="05000000000000000000" pitchFamily="2" charset="2"/>
              <a:buChar char="q"/>
            </a:pPr>
            <a:r>
              <a:rPr lang="id-ID" dirty="0" smtClean="0"/>
              <a:t>Perlindungan terhadap hak desain tata letak sirkuit terpadu diberikan kepada pemegang hak sejak pertama kali desain tersebut dieksploitasi secara komersial, atau sejak tanggal penerimaan.</a:t>
            </a:r>
          </a:p>
          <a:p>
            <a:pPr lvl="1" indent="-269081">
              <a:buFont typeface="Wingdings" panose="05000000000000000000" pitchFamily="2" charset="2"/>
              <a:buChar char="q"/>
            </a:pPr>
            <a:r>
              <a:rPr lang="sv-SE" dirty="0" smtClean="0"/>
              <a:t>Jangka waktu perlindungan adalah 10 tahun.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767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4531521" y="1528763"/>
            <a:ext cx="4993481" cy="3829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81350" y="3163491"/>
            <a:ext cx="971550" cy="270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PEMOHON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39867" y="3356373"/>
            <a:ext cx="1296590" cy="10441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defRPr/>
            </a:pPr>
            <a:r>
              <a:rPr lang="id-ID" sz="1050" dirty="0">
                <a:solidFill>
                  <a:schemeClr val="tx2">
                    <a:lumMod val="75000"/>
                  </a:schemeClr>
                </a:solidFill>
              </a:rPr>
              <a:t>Loket PVTPP</a:t>
            </a:r>
          </a:p>
          <a:p>
            <a:pPr algn="ctr" eaLnBrk="0" hangingPunct="0">
              <a:defRPr/>
            </a:pPr>
            <a:endParaRPr lang="id-ID" sz="105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id-ID" sz="105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Pemeriksaan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Administratif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81350" y="3433764"/>
            <a:ext cx="971550" cy="917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136922" indent="-136922" eaLnBrk="0" hangingPunct="0">
              <a:buFontTx/>
              <a:buChar char="-"/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Srt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Permhn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36922" indent="-136922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Bermaterai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  <a:p>
            <a:pPr marL="136922" indent="-136922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-	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Lampiran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36922" indent="-136922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persyaratan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261250" y="3543302"/>
            <a:ext cx="2690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(1)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524500" y="4581526"/>
            <a:ext cx="1404938" cy="6405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PENGUMUMAN</a:t>
            </a:r>
          </a:p>
          <a:p>
            <a:pPr marL="136922" indent="-136922"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Selama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6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bln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4648201" y="2931321"/>
            <a:ext cx="1296591" cy="269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Perlind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Sementara</a:t>
            </a:r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7942661" y="3654031"/>
            <a:ext cx="1296590" cy="378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Sidang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Komisi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PVT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6324601" y="3543302"/>
            <a:ext cx="1296591" cy="592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Uji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BUSS</a:t>
            </a:r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4580335" y="3162302"/>
            <a:ext cx="742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Lengkap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(3)</a:t>
            </a:r>
          </a:p>
        </p:txBody>
      </p:sp>
      <p:sp>
        <p:nvSpPr>
          <p:cNvPr id="3161" name="Text Box 89"/>
          <p:cNvSpPr txBox="1">
            <a:spLocks noChangeArrowheads="1"/>
          </p:cNvSpPr>
          <p:nvPr/>
        </p:nvSpPr>
        <p:spPr bwMode="auto">
          <a:xfrm>
            <a:off x="4099324" y="4242198"/>
            <a:ext cx="57269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Tdk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Lengkap</a:t>
            </a:r>
            <a:endParaRPr lang="en-US" sz="75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(2)</a:t>
            </a:r>
          </a:p>
        </p:txBody>
      </p:sp>
      <p:sp>
        <p:nvSpPr>
          <p:cNvPr id="3172" name="Text Box 100"/>
          <p:cNvSpPr txBox="1">
            <a:spLocks noChangeArrowheads="1"/>
          </p:cNvSpPr>
          <p:nvPr/>
        </p:nvSpPr>
        <p:spPr bwMode="auto">
          <a:xfrm>
            <a:off x="5388771" y="1574006"/>
            <a:ext cx="3278981" cy="30008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50" b="1" dirty="0">
                <a:solidFill>
                  <a:schemeClr val="tx2">
                    <a:lumMod val="75000"/>
                  </a:schemeClr>
                </a:solidFill>
              </a:rPr>
              <a:t>PUSAT PVTPP </a:t>
            </a:r>
          </a:p>
        </p:txBody>
      </p:sp>
      <p:cxnSp>
        <p:nvCxnSpPr>
          <p:cNvPr id="48" name="Shape 47"/>
          <p:cNvCxnSpPr>
            <a:stCxn id="3139" idx="1"/>
            <a:endCxn id="3076" idx="0"/>
          </p:cNvCxnSpPr>
          <p:nvPr/>
        </p:nvCxnSpPr>
        <p:spPr bwMode="auto">
          <a:xfrm rot="10800000" flipV="1">
            <a:off x="3667126" y="3065862"/>
            <a:ext cx="981075" cy="9763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119" name="Elbow Connector 49"/>
          <p:cNvCxnSpPr>
            <a:cxnSpLocks noChangeShapeType="1"/>
            <a:stCxn id="3078" idx="2"/>
            <a:endCxn id="3079" idx="2"/>
          </p:cNvCxnSpPr>
          <p:nvPr/>
        </p:nvCxnSpPr>
        <p:spPr bwMode="auto">
          <a:xfrm rot="5400000" flipH="1">
            <a:off x="4452940" y="3565923"/>
            <a:ext cx="48815" cy="1620441"/>
          </a:xfrm>
          <a:prstGeom prst="bentConnector3">
            <a:avLst>
              <a:gd name="adj1" fmla="val -351218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" name="Rectangle 71"/>
          <p:cNvSpPr>
            <a:spLocks noChangeArrowheads="1"/>
          </p:cNvSpPr>
          <p:nvPr/>
        </p:nvSpPr>
        <p:spPr bwMode="auto">
          <a:xfrm>
            <a:off x="7110414" y="2686050"/>
            <a:ext cx="1010841" cy="34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DITERIMA</a:t>
            </a:r>
          </a:p>
        </p:txBody>
      </p:sp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7113986" y="2286000"/>
            <a:ext cx="1010840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DITOLAK</a:t>
            </a:r>
          </a:p>
        </p:txBody>
      </p:sp>
      <p:cxnSp>
        <p:nvCxnSpPr>
          <p:cNvPr id="47122" name="Straight Arrow Connector 55"/>
          <p:cNvCxnSpPr>
            <a:cxnSpLocks noChangeShapeType="1"/>
          </p:cNvCxnSpPr>
          <p:nvPr/>
        </p:nvCxnSpPr>
        <p:spPr bwMode="auto">
          <a:xfrm rot="5400000">
            <a:off x="5724526" y="4486277"/>
            <a:ext cx="171450" cy="2381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58" name="Straight Arrow Connector 57"/>
          <p:cNvCxnSpPr/>
          <p:nvPr/>
        </p:nvCxnSpPr>
        <p:spPr bwMode="auto">
          <a:xfrm rot="5400000" flipH="1" flipV="1">
            <a:off x="6524626" y="4371977"/>
            <a:ext cx="400050" cy="23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3143" idx="3"/>
            <a:endCxn id="3142" idx="1"/>
          </p:cNvCxnSpPr>
          <p:nvPr/>
        </p:nvCxnSpPr>
        <p:spPr bwMode="auto">
          <a:xfrm>
            <a:off x="7621193" y="3839766"/>
            <a:ext cx="321469" cy="3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hape 61"/>
          <p:cNvCxnSpPr>
            <a:stCxn id="3142" idx="0"/>
            <a:endCxn id="52" idx="3"/>
          </p:cNvCxnSpPr>
          <p:nvPr/>
        </p:nvCxnSpPr>
        <p:spPr bwMode="auto">
          <a:xfrm rot="16200000" flipV="1">
            <a:off x="7759899" y="2822378"/>
            <a:ext cx="1196579" cy="46672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0800000" flipV="1">
            <a:off x="8131969" y="2857500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127" name="Straight Connector 71"/>
          <p:cNvCxnSpPr>
            <a:cxnSpLocks noChangeShapeType="1"/>
            <a:stCxn id="52" idx="1"/>
          </p:cNvCxnSpPr>
          <p:nvPr/>
        </p:nvCxnSpPr>
        <p:spPr bwMode="auto">
          <a:xfrm rot="10800000">
            <a:off x="3409952" y="2457451"/>
            <a:ext cx="3704035" cy="119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7128" name="Straight Arrow Connector 73"/>
          <p:cNvCxnSpPr>
            <a:cxnSpLocks noChangeShapeType="1"/>
          </p:cNvCxnSpPr>
          <p:nvPr/>
        </p:nvCxnSpPr>
        <p:spPr bwMode="auto">
          <a:xfrm rot="5400000">
            <a:off x="3067051" y="2800352"/>
            <a:ext cx="685800" cy="238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129" name="Straight Arrow Connector 75"/>
          <p:cNvCxnSpPr>
            <a:cxnSpLocks noChangeShapeType="1"/>
          </p:cNvCxnSpPr>
          <p:nvPr/>
        </p:nvCxnSpPr>
        <p:spPr bwMode="auto">
          <a:xfrm rot="5400000" flipH="1" flipV="1">
            <a:off x="5381626" y="3286127"/>
            <a:ext cx="171450" cy="238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Straight Connector 77"/>
          <p:cNvCxnSpPr>
            <a:stCxn id="51" idx="1"/>
          </p:cNvCxnSpPr>
          <p:nvPr/>
        </p:nvCxnSpPr>
        <p:spPr bwMode="auto">
          <a:xfrm rot="10800000">
            <a:off x="3524251" y="2857500"/>
            <a:ext cx="35861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131" name="Straight Arrow Connector 79"/>
          <p:cNvCxnSpPr>
            <a:cxnSpLocks noChangeShapeType="1"/>
          </p:cNvCxnSpPr>
          <p:nvPr/>
        </p:nvCxnSpPr>
        <p:spPr bwMode="auto">
          <a:xfrm rot="5400000">
            <a:off x="3381376" y="3000377"/>
            <a:ext cx="285750" cy="238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1" name="Rectangle 71"/>
          <p:cNvSpPr>
            <a:spLocks noChangeArrowheads="1"/>
          </p:cNvSpPr>
          <p:nvPr/>
        </p:nvSpPr>
        <p:spPr bwMode="auto">
          <a:xfrm>
            <a:off x="5638801" y="2000250"/>
            <a:ext cx="1010841" cy="34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</a:rPr>
              <a:t>Komisi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</a:rPr>
              <a:t> Banding</a:t>
            </a:r>
          </a:p>
        </p:txBody>
      </p:sp>
      <p:cxnSp>
        <p:nvCxnSpPr>
          <p:cNvPr id="47133" name="Elbow Connector 82"/>
          <p:cNvCxnSpPr>
            <a:cxnSpLocks noChangeShapeType="1"/>
            <a:endCxn id="81" idx="1"/>
          </p:cNvCxnSpPr>
          <p:nvPr/>
        </p:nvCxnSpPr>
        <p:spPr bwMode="auto">
          <a:xfrm flipV="1">
            <a:off x="3238500" y="2171700"/>
            <a:ext cx="2400300" cy="971550"/>
          </a:xfrm>
          <a:prstGeom prst="bentConnector3">
            <a:avLst>
              <a:gd name="adj1" fmla="val 565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134" name="Shape 85"/>
          <p:cNvCxnSpPr>
            <a:cxnSpLocks noChangeShapeType="1"/>
            <a:stCxn id="81" idx="2"/>
          </p:cNvCxnSpPr>
          <p:nvPr/>
        </p:nvCxnSpPr>
        <p:spPr bwMode="auto">
          <a:xfrm rot="16200000" flipH="1">
            <a:off x="6491883" y="1996083"/>
            <a:ext cx="228600" cy="922734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135" name="Elbow Connector 87"/>
          <p:cNvCxnSpPr>
            <a:cxnSpLocks noChangeShapeType="1"/>
            <a:stCxn id="81" idx="2"/>
          </p:cNvCxnSpPr>
          <p:nvPr/>
        </p:nvCxnSpPr>
        <p:spPr bwMode="auto">
          <a:xfrm rot="16200000" flipH="1">
            <a:off x="6291858" y="2196108"/>
            <a:ext cx="628650" cy="922734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136" name="Straight Arrow Connector 94"/>
          <p:cNvCxnSpPr>
            <a:cxnSpLocks noChangeShapeType="1"/>
          </p:cNvCxnSpPr>
          <p:nvPr/>
        </p:nvCxnSpPr>
        <p:spPr bwMode="auto">
          <a:xfrm>
            <a:off x="4152900" y="3714751"/>
            <a:ext cx="514350" cy="119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5559031" y="4400552"/>
            <a:ext cx="2690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(4)</a:t>
            </a: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6496052" y="4273155"/>
            <a:ext cx="2690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(5)</a:t>
            </a: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7655721" y="3886202"/>
            <a:ext cx="2690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(6)</a:t>
            </a: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8570121" y="3143252"/>
            <a:ext cx="26908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(8)</a:t>
            </a: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5067300" y="2686052"/>
            <a:ext cx="10287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(9a)</a:t>
            </a:r>
            <a:r>
              <a:rPr lang="id-ID" sz="750" dirty="0">
                <a:solidFill>
                  <a:schemeClr val="tx2">
                    <a:lumMod val="75000"/>
                  </a:schemeClr>
                </a:solidFill>
              </a:rPr>
              <a:t> Sertifikat</a:t>
            </a:r>
            <a:endParaRPr lang="en-US" sz="7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5067300" y="2470549"/>
            <a:ext cx="3429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(9b)</a:t>
            </a:r>
          </a:p>
        </p:txBody>
      </p:sp>
      <p:sp>
        <p:nvSpPr>
          <p:cNvPr id="102" name="Text Box 18"/>
          <p:cNvSpPr txBox="1">
            <a:spLocks noChangeArrowheads="1"/>
          </p:cNvSpPr>
          <p:nvPr/>
        </p:nvSpPr>
        <p:spPr bwMode="auto">
          <a:xfrm>
            <a:off x="3581400" y="2000252"/>
            <a:ext cx="3429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(10)</a:t>
            </a:r>
          </a:p>
        </p:txBody>
      </p:sp>
      <p:sp>
        <p:nvSpPr>
          <p:cNvPr id="103" name="Text Box 18"/>
          <p:cNvSpPr txBox="1">
            <a:spLocks noChangeArrowheads="1"/>
          </p:cNvSpPr>
          <p:nvPr/>
        </p:nvSpPr>
        <p:spPr bwMode="auto">
          <a:xfrm>
            <a:off x="6324600" y="2615805"/>
            <a:ext cx="3429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(11 )</a:t>
            </a:r>
          </a:p>
        </p:txBody>
      </p:sp>
      <p:sp>
        <p:nvSpPr>
          <p:cNvPr id="104" name="Content Placeholder 2"/>
          <p:cNvSpPr>
            <a:spLocks/>
          </p:cNvSpPr>
          <p:nvPr/>
        </p:nvSpPr>
        <p:spPr bwMode="auto">
          <a:xfrm>
            <a:off x="3149204" y="964406"/>
            <a:ext cx="63436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 marL="204788" indent="-204788" algn="ctr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PROSEDUR PERMOHONAN HAK PVT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5" name="Text Box 88"/>
          <p:cNvSpPr txBox="1">
            <a:spLocks noChangeArrowheads="1"/>
          </p:cNvSpPr>
          <p:nvPr/>
        </p:nvSpPr>
        <p:spPr bwMode="auto">
          <a:xfrm>
            <a:off x="6846094" y="4229100"/>
            <a:ext cx="7429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Tdk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s</a:t>
            </a:r>
            <a:r>
              <a:rPr lang="id-ID" sz="750" dirty="0">
                <a:solidFill>
                  <a:schemeClr val="tx2">
                    <a:lumMod val="75000"/>
                  </a:schemeClr>
                </a:solidFill>
              </a:rPr>
              <a:t>da keberatan masy.</a:t>
            </a:r>
            <a:endParaRPr lang="en-US" sz="7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Text Box 88"/>
          <p:cNvSpPr txBox="1">
            <a:spLocks noChangeArrowheads="1"/>
          </p:cNvSpPr>
          <p:nvPr/>
        </p:nvSpPr>
        <p:spPr bwMode="auto">
          <a:xfrm>
            <a:off x="4694635" y="4785123"/>
            <a:ext cx="7429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750" dirty="0" err="1">
                <a:solidFill>
                  <a:schemeClr val="tx2">
                    <a:lumMod val="75000"/>
                  </a:schemeClr>
                </a:solidFill>
              </a:rPr>
              <a:t>sanggahan</a:t>
            </a: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 (5b)</a:t>
            </a:r>
          </a:p>
        </p:txBody>
      </p:sp>
      <p:cxnSp>
        <p:nvCxnSpPr>
          <p:cNvPr id="47148" name="Straight Arrow Connector 122"/>
          <p:cNvCxnSpPr>
            <a:cxnSpLocks noChangeShapeType="1"/>
          </p:cNvCxnSpPr>
          <p:nvPr/>
        </p:nvCxnSpPr>
        <p:spPr bwMode="auto">
          <a:xfrm rot="5400000" flipH="1" flipV="1">
            <a:off x="3124201" y="4572002"/>
            <a:ext cx="457200" cy="238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149" name="Straight Connector 124"/>
          <p:cNvCxnSpPr>
            <a:cxnSpLocks noChangeShapeType="1"/>
          </p:cNvCxnSpPr>
          <p:nvPr/>
        </p:nvCxnSpPr>
        <p:spPr bwMode="auto">
          <a:xfrm>
            <a:off x="3352800" y="4800601"/>
            <a:ext cx="2171700" cy="119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Straight Connector 48"/>
          <p:cNvCxnSpPr/>
          <p:nvPr/>
        </p:nvCxnSpPr>
        <p:spPr>
          <a:xfrm>
            <a:off x="4542237" y="1908572"/>
            <a:ext cx="498276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95812" y="3643313"/>
            <a:ext cx="1339454" cy="0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88"/>
          <p:cNvSpPr txBox="1">
            <a:spLocks noChangeArrowheads="1"/>
          </p:cNvSpPr>
          <p:nvPr/>
        </p:nvSpPr>
        <p:spPr bwMode="auto">
          <a:xfrm>
            <a:off x="8621316" y="3268267"/>
            <a:ext cx="90368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75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id-ID" sz="750" dirty="0">
                <a:solidFill>
                  <a:schemeClr val="tx2">
                    <a:lumMod val="75000"/>
                  </a:schemeClr>
                </a:solidFill>
              </a:rPr>
              <a:t>ekomendasi</a:t>
            </a:r>
            <a:endParaRPr lang="en-US" sz="7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1352" y="1352550"/>
            <a:ext cx="60364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+mj-ea"/>
                <a:cs typeface="Aharoni" pitchFamily="2" charset="-79"/>
              </a:rPr>
              <a:t>JANGKA WAKTU PERLINDUNGAN</a:t>
            </a:r>
            <a:endParaRPr lang="id-ID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+mj-ea"/>
              <a:cs typeface="Aharoni" pitchFamily="2" charset="-79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81350" y="2351487"/>
            <a:ext cx="6343650" cy="107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34290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3429000" algn="l"/>
                <a:tab pos="3777854" algn="l"/>
              </a:tabLst>
              <a:defRPr/>
            </a:pPr>
            <a:r>
              <a:rPr lang="en-US" sz="2400" kern="0" dirty="0" err="1"/>
              <a:t>Tanaman</a:t>
            </a:r>
            <a:r>
              <a:rPr lang="en-US" sz="2400" kern="0" dirty="0"/>
              <a:t> </a:t>
            </a:r>
            <a:r>
              <a:rPr lang="en-US" sz="2400" kern="0" dirty="0" err="1"/>
              <a:t>semusim</a:t>
            </a:r>
            <a:r>
              <a:rPr lang="en-US" sz="2400" kern="0" dirty="0"/>
              <a:t> </a:t>
            </a:r>
            <a:r>
              <a:rPr lang="id-ID" sz="2400" kern="0" dirty="0"/>
              <a:t>	</a:t>
            </a:r>
            <a:r>
              <a:rPr lang="en-US" sz="2400" kern="0" dirty="0"/>
              <a:t>: 	20 </a:t>
            </a:r>
            <a:r>
              <a:rPr lang="en-US" sz="2400" kern="0" dirty="0" err="1"/>
              <a:t>tahun</a:t>
            </a:r>
            <a:endParaRPr lang="en-US" sz="2400" kern="0" dirty="0"/>
          </a:p>
          <a:p>
            <a:pPr marL="609600" lvl="1" indent="-34290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3429000" algn="l"/>
                <a:tab pos="3777854" algn="l"/>
              </a:tabLst>
              <a:defRPr/>
            </a:pPr>
            <a:r>
              <a:rPr lang="en-US" sz="2400" kern="0" dirty="0" err="1"/>
              <a:t>Tanaman</a:t>
            </a:r>
            <a:r>
              <a:rPr lang="en-US" sz="2400" kern="0" dirty="0"/>
              <a:t> </a:t>
            </a:r>
            <a:r>
              <a:rPr lang="en-US" sz="2400" kern="0" dirty="0" err="1"/>
              <a:t>tahunan</a:t>
            </a:r>
            <a:r>
              <a:rPr lang="en-US" sz="2400" kern="0" dirty="0"/>
              <a:t> 	</a:t>
            </a:r>
            <a:r>
              <a:rPr lang="id-ID" sz="2400" kern="0" dirty="0"/>
              <a:t>	</a:t>
            </a:r>
            <a:r>
              <a:rPr lang="en-US" sz="2400" kern="0" dirty="0"/>
              <a:t>:	25 </a:t>
            </a:r>
            <a:r>
              <a:rPr lang="en-US" sz="2400" kern="0" dirty="0" err="1"/>
              <a:t>tahun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7002" y="3851675"/>
            <a:ext cx="6879431" cy="107751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lvl="1">
              <a:spcBef>
                <a:spcPct val="25000"/>
              </a:spcBef>
              <a:buClr>
                <a:schemeClr val="tx1"/>
              </a:buClr>
              <a:tabLst>
                <a:tab pos="3429000" algn="l"/>
                <a:tab pos="3777854" algn="l"/>
              </a:tabLst>
              <a:defRPr/>
            </a:pPr>
            <a:r>
              <a:rPr lang="id-ID" sz="2400" kern="0" dirty="0">
                <a:solidFill>
                  <a:srgbClr val="FF0000"/>
                </a:solidFill>
              </a:rPr>
              <a:t>Setelah selesai masa perlindungan </a:t>
            </a:r>
          </a:p>
          <a:p>
            <a:pPr marL="266700" lvl="1">
              <a:spcBef>
                <a:spcPct val="25000"/>
              </a:spcBef>
              <a:buClr>
                <a:schemeClr val="tx1"/>
              </a:buClr>
              <a:tabLst>
                <a:tab pos="3429000" algn="l"/>
                <a:tab pos="3777854" algn="l"/>
              </a:tabLst>
              <a:defRPr/>
            </a:pPr>
            <a:r>
              <a:rPr lang="id-ID" sz="2400" kern="0" dirty="0">
                <a:solidFill>
                  <a:srgbClr val="FF0000"/>
                </a:solidFill>
                <a:sym typeface="Wingdings" pitchFamily="2" charset="2"/>
              </a:rPr>
              <a:t> public domain</a:t>
            </a:r>
            <a:endParaRPr lang="en-US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87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83745" y="1071565"/>
            <a:ext cx="5669756" cy="44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+mj-ea"/>
                <a:cs typeface="Aharoni" pitchFamily="2" charset="-79"/>
              </a:rPr>
              <a:t>HAK PVT</a:t>
            </a:r>
            <a:endParaRPr lang="id-ID" sz="27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+mj-ea"/>
              <a:cs typeface="Aharoni" pitchFamily="2" charset="-79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88470" y="2035970"/>
            <a:ext cx="5593556" cy="2678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FontTx/>
              <a:buAutoNum type="arabicPeriod"/>
              <a:defRPr/>
            </a:pPr>
            <a:r>
              <a:rPr lang="en-US" sz="1350" kern="0" dirty="0" err="1"/>
              <a:t>Memproduksi</a:t>
            </a:r>
            <a:r>
              <a:rPr lang="en-US" sz="1350" kern="0" dirty="0"/>
              <a:t> </a:t>
            </a:r>
            <a:r>
              <a:rPr lang="en-US" sz="1350" kern="0" dirty="0" err="1"/>
              <a:t>atau</a:t>
            </a:r>
            <a:r>
              <a:rPr lang="en-US" sz="1350" kern="0" dirty="0"/>
              <a:t> </a:t>
            </a:r>
            <a:r>
              <a:rPr lang="en-US" sz="1350" kern="0" dirty="0" err="1"/>
              <a:t>memperbanyak</a:t>
            </a:r>
            <a:r>
              <a:rPr lang="en-US" sz="1350" kern="0" dirty="0"/>
              <a:t> </a:t>
            </a:r>
            <a:r>
              <a:rPr lang="en-US" sz="1350" kern="0" dirty="0" err="1"/>
              <a:t>benih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Menyiapkan</a:t>
            </a:r>
            <a:r>
              <a:rPr lang="en-US" sz="1350" kern="0" dirty="0"/>
              <a:t> </a:t>
            </a:r>
            <a:r>
              <a:rPr lang="en-US" sz="1350" kern="0" dirty="0" err="1"/>
              <a:t>untuk</a:t>
            </a:r>
            <a:r>
              <a:rPr lang="en-US" sz="1350" kern="0" dirty="0"/>
              <a:t> </a:t>
            </a:r>
            <a:r>
              <a:rPr lang="en-US" sz="1350" kern="0" dirty="0" err="1"/>
              <a:t>tujuan</a:t>
            </a:r>
            <a:r>
              <a:rPr lang="en-US" sz="1350" kern="0" dirty="0"/>
              <a:t> </a:t>
            </a:r>
            <a:r>
              <a:rPr lang="en-US" sz="1350" kern="0" dirty="0" err="1"/>
              <a:t>propagasi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Mengiklankan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Menawarkan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Menjual</a:t>
            </a:r>
            <a:r>
              <a:rPr lang="en-US" sz="1350" kern="0" dirty="0"/>
              <a:t> </a:t>
            </a:r>
            <a:r>
              <a:rPr lang="en-US" sz="1350" kern="0" dirty="0" err="1"/>
              <a:t>atau</a:t>
            </a:r>
            <a:r>
              <a:rPr lang="en-US" sz="1350" kern="0" dirty="0"/>
              <a:t> </a:t>
            </a:r>
            <a:r>
              <a:rPr lang="en-US" sz="1350" kern="0" dirty="0" err="1"/>
              <a:t>memperdagangkan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Mengekspor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Mengimpor</a:t>
            </a:r>
            <a:endParaRPr lang="en-US" sz="1350" kern="0" dirty="0"/>
          </a:p>
          <a:p>
            <a:pPr marL="382191" indent="-382191" eaLnBrk="0" hangingPunct="0">
              <a:lnSpc>
                <a:spcPct val="90000"/>
              </a:lnSpc>
              <a:spcAft>
                <a:spcPts val="900"/>
              </a:spcAft>
              <a:buFontTx/>
              <a:buAutoNum type="arabicPeriod"/>
              <a:defRPr/>
            </a:pPr>
            <a:r>
              <a:rPr lang="en-US" sz="1350" kern="0" dirty="0" err="1"/>
              <a:t>Mencadangkan</a:t>
            </a:r>
            <a:r>
              <a:rPr lang="en-US" sz="1350" kern="0" dirty="0"/>
              <a:t> </a:t>
            </a:r>
            <a:r>
              <a:rPr lang="en-US" sz="1350" kern="0" dirty="0" err="1"/>
              <a:t>untuk</a:t>
            </a:r>
            <a:r>
              <a:rPr lang="en-US" sz="1350" kern="0" dirty="0"/>
              <a:t> </a:t>
            </a:r>
            <a:r>
              <a:rPr lang="en-US" sz="1350" kern="0" dirty="0" err="1"/>
              <a:t>keperluan</a:t>
            </a:r>
            <a:r>
              <a:rPr lang="en-US" sz="1350" kern="0" dirty="0"/>
              <a:t> </a:t>
            </a:r>
            <a:r>
              <a:rPr lang="en-US" sz="1350" kern="0" dirty="0" err="1"/>
              <a:t>butir</a:t>
            </a:r>
            <a:r>
              <a:rPr lang="en-US" sz="1350" kern="0" dirty="0"/>
              <a:t> 1-7.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8471" y="5036345"/>
            <a:ext cx="616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sz="1200">
                <a:solidFill>
                  <a:srgbClr val="FF0000"/>
                </a:solidFill>
              </a:rPr>
              <a:t>*) 	Pelaksanaan Hak PVT disesuaikan dengan ketentuan pelepasan dan peredaran benih dan ketentuan lain terkait.</a:t>
            </a:r>
          </a:p>
        </p:txBody>
      </p:sp>
    </p:spTree>
    <p:extLst>
      <p:ext uri="{BB962C8B-B14F-4D97-AF65-F5344CB8AC3E}">
        <p14:creationId xmlns:p14="http://schemas.microsoft.com/office/powerpoint/2010/main" val="353682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828926" y="2078831"/>
            <a:ext cx="6696075" cy="6001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300" b="1">
              <a:solidFill>
                <a:srgbClr val="E6FD0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9" y="1710928"/>
            <a:ext cx="4218385" cy="4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13" y="1825229"/>
            <a:ext cx="6059938" cy="37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>
            <a:off x="2438400" y="4191000"/>
            <a:ext cx="41148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Selamat</a:t>
            </a:r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Belajar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6866" name="Picture 2" descr="Image result for klaim hak p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02" y="609600"/>
            <a:ext cx="4436998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9" y="895349"/>
            <a:ext cx="3090861" cy="30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0" y="1028700"/>
            <a:ext cx="58293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/>
              <a:t>PRODUK DESAIN TATA LETAK SIRKUIT TERPADU</a:t>
            </a:r>
            <a:endParaRPr lang="en-GB" sz="1800" b="1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2C63B9-0B26-4DF8-9D2D-57630C415362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34820" name="Picture 3" descr="Microchip 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85901"/>
            <a:ext cx="2457450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Microch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8850" y="3771902"/>
            <a:ext cx="1543050" cy="1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Microcomp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771902"/>
            <a:ext cx="2114550" cy="155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6" descr="Rangkaian elektroni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9051" y="3771900"/>
            <a:ext cx="1459706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 descr="dtlst"/>
          <p:cNvPicPr>
            <a:picLocks noChangeAspect="1" noChangeArrowheads="1"/>
          </p:cNvPicPr>
          <p:nvPr/>
        </p:nvPicPr>
        <p:blipFill>
          <a:blip r:embed="rId7"/>
          <a:srcRect l="4109" t="8888" r="4109" b="2222"/>
          <a:stretch>
            <a:fillRect/>
          </a:stretch>
        </p:blipFill>
        <p:spPr bwMode="auto">
          <a:xfrm>
            <a:off x="6610350" y="1485900"/>
            <a:ext cx="2514600" cy="18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5181600" y="1771650"/>
            <a:ext cx="2114550" cy="400050"/>
          </a:xfrm>
          <a:prstGeom prst="curvedDownArrow">
            <a:avLst>
              <a:gd name="adj1" fmla="val 62205"/>
              <a:gd name="adj2" fmla="val 155048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34826" name="Oval 9"/>
          <p:cNvSpPr>
            <a:spLocks noChangeArrowheads="1"/>
          </p:cNvSpPr>
          <p:nvPr/>
        </p:nvSpPr>
        <p:spPr bwMode="auto">
          <a:xfrm>
            <a:off x="5010150" y="2171700"/>
            <a:ext cx="457200" cy="228600"/>
          </a:xfrm>
          <a:prstGeom prst="ellipse">
            <a:avLst/>
          </a:prstGeom>
          <a:noFill/>
          <a:ln w="28575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5217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971550"/>
            <a:ext cx="5829300" cy="45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/>
              <a:t>DEFINISI DESAIN TATA LETAK SIRKUIT TERPADU</a:t>
            </a:r>
            <a:endParaRPr lang="en-GB" sz="1800" b="1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3213D8-547D-46AC-8F16-1B33BA8737B5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638550" y="1485902"/>
            <a:ext cx="26860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500" b="1">
                <a:solidFill>
                  <a:schemeClr val="accent1"/>
                </a:solidFill>
              </a:rPr>
              <a:t>SIRKUIT TERPADU</a:t>
            </a:r>
            <a:endParaRPr lang="en-GB" sz="1500" b="1">
              <a:solidFill>
                <a:schemeClr val="accent1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752850" y="1828801"/>
            <a:ext cx="1828800" cy="12868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Produk dalam bentuk jadi atau setengah jadi, yang di dalamnya terdapat berbagai elemen</a:t>
            </a:r>
            <a:r>
              <a:rPr lang="en-US" sz="675">
                <a:latin typeface="Arial Black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675">
                <a:latin typeface="Arial Black" pitchFamily="34" charset="0"/>
              </a:rPr>
              <a:t> Catatan: bahan jadi: produk akhir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867400" y="1828802"/>
            <a:ext cx="1543050" cy="12868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Sekurang-kurangnya satu elemen adalah elemen aktif.</a:t>
            </a:r>
          </a:p>
          <a:p>
            <a:pPr>
              <a:spcBef>
                <a:spcPct val="50000"/>
              </a:spcBef>
            </a:pPr>
            <a:r>
              <a:rPr lang="en-US" sz="675">
                <a:latin typeface="Arial Black" pitchFamily="34" charset="0"/>
              </a:rPr>
              <a:t>Contoh Elemen aktif: transistor, kondensator, dioda, pelawan.</a:t>
            </a:r>
            <a:endParaRPr lang="en-GB" sz="675">
              <a:latin typeface="Arial Black" pitchFamily="34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524750" y="1657352"/>
            <a:ext cx="1771650" cy="15465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Yang sebagian atau seluruhnya saling berkaitan serta dibentuk secara terpadu  di dalam sebuah bahan semikonduktor</a:t>
            </a:r>
            <a:endParaRPr lang="en-GB" sz="1350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5524500" y="2057400"/>
            <a:ext cx="285750" cy="4000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7067550" y="2114550"/>
            <a:ext cx="285750" cy="4000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8153400" y="3200400"/>
            <a:ext cx="514350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638550" y="3829052"/>
            <a:ext cx="26860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500" b="1">
                <a:solidFill>
                  <a:schemeClr val="accent1"/>
                </a:solidFill>
              </a:rPr>
              <a:t>DESAIN TATA LETAK</a:t>
            </a:r>
            <a:endParaRPr lang="en-GB" sz="1500" b="1">
              <a:solidFill>
                <a:schemeClr val="accent1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752850" y="4114801"/>
            <a:ext cx="2000250" cy="7155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Kreasi berupa rancangan peletakan 3 dimensi dari berbagai elemen </a:t>
            </a:r>
            <a:endParaRPr lang="en-GB" sz="135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981700" y="4114801"/>
            <a:ext cx="1657350" cy="13388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/>
              <a:t>Sekurang-kurangnya satu elemen adalah elemen aktif, serta sebagian atau semua interkoneksi dalam sirkuit terpadu. </a:t>
            </a:r>
            <a:endParaRPr lang="en-GB" sz="750">
              <a:latin typeface="Arial Black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867650" y="4114801"/>
            <a:ext cx="1657350" cy="78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Persiapan pembuatan Sirkuit Terpadu</a:t>
            </a:r>
            <a:endParaRPr lang="en-GB" sz="1500" b="1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5638800" y="4343400"/>
            <a:ext cx="285750" cy="4000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7524750" y="4343400"/>
            <a:ext cx="285750" cy="4000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524750" y="3714752"/>
            <a:ext cx="16573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 err="1"/>
              <a:t>Fungsi</a:t>
            </a:r>
            <a:r>
              <a:rPr lang="en-US" sz="1500" b="1" dirty="0"/>
              <a:t> </a:t>
            </a:r>
            <a:r>
              <a:rPr lang="en-US" sz="1500" b="1" dirty="0" err="1"/>
              <a:t>Elektronik</a:t>
            </a:r>
            <a:endParaRPr lang="en-GB" sz="1500" b="1" dirty="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867650" y="4114801"/>
            <a:ext cx="1657350" cy="78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Persiapan pembuatan Sirkuit Terpadu</a:t>
            </a:r>
            <a:endParaRPr lang="en-GB" sz="1500" b="1"/>
          </a:p>
        </p:txBody>
      </p:sp>
    </p:spTree>
    <p:extLst>
      <p:ext uri="{BB962C8B-B14F-4D97-AF65-F5344CB8AC3E}">
        <p14:creationId xmlns:p14="http://schemas.microsoft.com/office/powerpoint/2010/main" val="5167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65936" y="2188369"/>
            <a:ext cx="506849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d-ID" sz="2700" b="1" kern="0" dirty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  <a:ea typeface="+mj-ea"/>
                <a:cs typeface="Aharoni" pitchFamily="2" charset="-79"/>
              </a:rPr>
              <a:t>VARIETAS TANAMAN</a:t>
            </a:r>
            <a:endParaRPr lang="en-US" sz="2700" b="1" kern="0" dirty="0">
              <a:solidFill>
                <a:schemeClr val="accent1">
                  <a:lumMod val="75000"/>
                </a:schemeClr>
              </a:solidFill>
              <a:latin typeface="Cooper Black" pitchFamily="18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314085"/>
            <a:ext cx="7667944" cy="57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agung warna warni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38" y="2528889"/>
            <a:ext cx="3814763" cy="2136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82" y="2528888"/>
            <a:ext cx="3769604" cy="211097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853112" y="3466505"/>
            <a:ext cx="632222" cy="573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47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asil gambar untuk semang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571750"/>
            <a:ext cx="222051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asil gambar untuk Bentuk semang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2514601"/>
            <a:ext cx="2986088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5524500" y="2743200"/>
            <a:ext cx="571500" cy="154305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90883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81452" y="1108473"/>
            <a:ext cx="4188619" cy="66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300" kern="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ea typeface="+mj-ea"/>
                <a:cs typeface="+mj-cs"/>
              </a:rPr>
              <a:t>DASAR HUKUM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67040" y="1778795"/>
            <a:ext cx="6261497" cy="32504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UU No. 29 Tahun 2000 tentang PVT</a:t>
            </a:r>
            <a:endParaRPr lang="en-US" sz="788" b="1" kern="0" noProof="1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385763" indent="-385763" algn="just">
              <a:spcAft>
                <a:spcPts val="900"/>
              </a:spcAft>
              <a:buFontTx/>
              <a:buAutoNum type="arabicPeriod" startAt="2"/>
              <a:defRPr/>
            </a:pP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PP No.13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Tahun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2004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tentang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Penamaan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,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pendaftaran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dan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penggunaan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varietas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asal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untuk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</a:t>
            </a:r>
            <a:r>
              <a:rPr lang="en-US" sz="1350" b="1" kern="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pembuatan</a:t>
            </a: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VTE</a:t>
            </a:r>
          </a:p>
          <a:p>
            <a:pPr marL="385763" indent="-385763" algn="just">
              <a:spcAft>
                <a:spcPts val="900"/>
              </a:spcAft>
              <a:buFontTx/>
              <a:buAutoNum type="arabicPeriod" startAt="2"/>
              <a:defRPr/>
            </a:pP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PP </a:t>
            </a:r>
            <a:r>
              <a:rPr lang="en-US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No.14 Tahun 2004 tentang Syarat dan Tata Cara Pengalihan PVT dan Penggunaan Varietas yang Dilindungi oleh Pemerintah.</a:t>
            </a:r>
            <a:endParaRPr lang="id-ID" sz="1350" b="1" kern="0" noProof="1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385763" indent="-385763" algn="just">
              <a:spcAft>
                <a:spcPts val="900"/>
              </a:spcAft>
              <a:buFontTx/>
              <a:buAutoNum type="arabicPeriod" startAt="2"/>
              <a:defRPr/>
            </a:pPr>
            <a:r>
              <a:rPr lang="en-US" sz="1350" b="1" kern="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PP </a:t>
            </a:r>
            <a:r>
              <a:rPr lang="en-US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No. 35 Tahun 20</a:t>
            </a:r>
            <a:r>
              <a:rPr lang="id-ID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1</a:t>
            </a:r>
            <a:r>
              <a:rPr lang="en-US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6 tentang Tarif </a:t>
            </a:r>
            <a:r>
              <a:rPr lang="id-ID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PNBP yang berlaku di Kementerian Pertanian</a:t>
            </a:r>
            <a:r>
              <a:rPr lang="en-US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.</a:t>
            </a:r>
            <a:endParaRPr lang="id-ID" sz="1350" b="1" kern="0" noProof="1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pPr marL="385763" indent="-385763" algn="just">
              <a:spcAft>
                <a:spcPts val="900"/>
              </a:spcAft>
              <a:buFontTx/>
              <a:buAutoNum type="arabicPeriod" startAt="2"/>
              <a:defRPr/>
            </a:pPr>
            <a:r>
              <a:rPr lang="id-ID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Permentan No. 121 tahun 2013 tentang Syarat dan Tata Cara Permohonan dan Pemberian Hak PVT</a:t>
            </a:r>
          </a:p>
          <a:p>
            <a:pPr marL="385763" indent="-385763" algn="just">
              <a:spcAft>
                <a:spcPts val="900"/>
              </a:spcAft>
              <a:buFontTx/>
              <a:buAutoNum type="arabicPeriod" startAt="2"/>
              <a:defRPr/>
            </a:pPr>
            <a:r>
              <a:rPr lang="id-ID" sz="1350" b="1" kern="0" noProof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Kepmentan No. 119 tahun 2013 tentang Syarat dan tata cara pendaftaran Konsultan PVT.</a:t>
            </a:r>
          </a:p>
          <a:p>
            <a:pPr marL="385763" indent="-385763" algn="just">
              <a:spcAft>
                <a:spcPts val="900"/>
              </a:spcAft>
              <a:defRPr/>
            </a:pPr>
            <a:endParaRPr lang="en-US" sz="1350" b="1" kern="0" noProof="1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1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52851" y="1428750"/>
            <a:ext cx="5131594" cy="1200150"/>
          </a:xfrm>
          <a:noFill/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tx1"/>
                </a:solidFill>
                <a:latin typeface="Franklin Gothic Demi" pitchFamily="34" charset="0"/>
              </a:rPr>
              <a:t>PERLINDUNGAN VARIETAS TANAMAN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81300" y="2628900"/>
            <a:ext cx="6515100" cy="285750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1800" b="1"/>
              <a:t>PVT : </a:t>
            </a:r>
            <a:r>
              <a:rPr lang="en-US" sz="1800" b="1" noProof="1"/>
              <a:t>Perlindungan </a:t>
            </a:r>
            <a:r>
              <a:rPr lang="en-US" sz="1800" b="1"/>
              <a:t>k</a:t>
            </a:r>
            <a:r>
              <a:rPr lang="en-US" sz="1800" b="1" noProof="1"/>
              <a:t>husus yang diberikan negara </a:t>
            </a:r>
            <a:r>
              <a:rPr lang="en-US" sz="1800" b="1"/>
              <a:t>yang dalam hal ini diwakili oleh pemerintah dan pelaksanaannya dilakukan oleh Kantor Perlindungan Varietas Tanaman, </a:t>
            </a:r>
            <a:r>
              <a:rPr lang="en-US" sz="1800" b="1" noProof="1"/>
              <a:t>terhadap varietas tanaman yang dihasilkan oleh pemulia tanaman</a:t>
            </a:r>
            <a:r>
              <a:rPr lang="en-US" sz="1800" b="1"/>
              <a:t> melalui kegiatan pemuliaan tanaman</a:t>
            </a:r>
            <a:r>
              <a:rPr lang="en-US" sz="1800" b="1" noProof="1"/>
              <a:t>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sz="1800" b="1" noProof="1"/>
              <a:t>HAK PVT: Hak Khusus</a:t>
            </a:r>
            <a:r>
              <a:rPr lang="en-US" sz="1800" b="1"/>
              <a:t> </a:t>
            </a:r>
            <a:r>
              <a:rPr lang="en-US" sz="1800" b="1" noProof="1"/>
              <a:t>yang diberikan negara kepada pemulia</a:t>
            </a:r>
            <a:r>
              <a:rPr lang="en-US" sz="1800" b="1"/>
              <a:t> dan</a:t>
            </a:r>
            <a:r>
              <a:rPr lang="en-US" sz="1800" b="1" noProof="1"/>
              <a:t>/</a:t>
            </a:r>
            <a:r>
              <a:rPr lang="en-US" sz="1800" b="1"/>
              <a:t>atau</a:t>
            </a:r>
            <a:r>
              <a:rPr lang="en-US" sz="1800" b="1" noProof="1"/>
              <a:t> pemegang hak PVT untuk menggunakan sendiri </a:t>
            </a:r>
            <a:r>
              <a:rPr lang="en-US" sz="1800" b="1"/>
              <a:t>varietas hasil pemuliaannya </a:t>
            </a:r>
            <a:r>
              <a:rPr lang="en-US" sz="1800" b="1" noProof="1"/>
              <a:t>atau memberikan persetujuan kepada orang</a:t>
            </a:r>
            <a:r>
              <a:rPr lang="en-US" sz="1800" b="1"/>
              <a:t> atau </a:t>
            </a:r>
            <a:r>
              <a:rPr lang="en-US" sz="1800" b="1" noProof="1"/>
              <a:t>badan hukum lain untuk menggunakannya selama waktu tertentu.</a:t>
            </a:r>
          </a:p>
        </p:txBody>
      </p:sp>
    </p:spTree>
    <p:extLst>
      <p:ext uri="{BB962C8B-B14F-4D97-AF65-F5344CB8AC3E}">
        <p14:creationId xmlns:p14="http://schemas.microsoft.com/office/powerpoint/2010/main" val="392104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39730" y="964406"/>
            <a:ext cx="513159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ID" sz="3000" b="1" kern="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ea typeface="+mj-ea"/>
                <a:cs typeface="Aharoni" pitchFamily="2" charset="-79"/>
              </a:rPr>
              <a:t>PVT &amp; PATEN</a:t>
            </a:r>
            <a:endParaRPr lang="en-US" sz="3000" b="1" kern="0" dirty="0">
              <a:solidFill>
                <a:schemeClr val="bg2">
                  <a:lumMod val="10000"/>
                </a:schemeClr>
              </a:solidFill>
              <a:latin typeface="Cooper Black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08773" y="4979194"/>
            <a:ext cx="513159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d-ID" sz="3000" b="1" kern="0" dirty="0">
                <a:solidFill>
                  <a:srgbClr val="31030B"/>
                </a:solidFill>
                <a:latin typeface="Cooper Black" pitchFamily="18" charset="0"/>
                <a:ea typeface="+mj-ea"/>
                <a:cs typeface="Aharoni" pitchFamily="2" charset="-79"/>
              </a:rPr>
              <a:t>HAK PVT </a:t>
            </a:r>
            <a:r>
              <a:rPr lang="en-US" sz="3000" b="1" kern="0" dirty="0">
                <a:solidFill>
                  <a:srgbClr val="0000FF"/>
                </a:solidFill>
                <a:latin typeface="Cooper Black" pitchFamily="18" charset="0"/>
                <a:ea typeface="+mj-ea"/>
                <a:cs typeface="Aharoni" pitchFamily="2" charset="-79"/>
              </a:rPr>
              <a:t>     </a:t>
            </a:r>
            <a:r>
              <a:rPr lang="id-ID" sz="3000" b="1" kern="0" dirty="0">
                <a:solidFill>
                  <a:srgbClr val="0000FF"/>
                </a:solidFill>
                <a:latin typeface="Cooper Black" pitchFamily="18" charset="0"/>
                <a:ea typeface="+mj-ea"/>
                <a:cs typeface="Aharoni" pitchFamily="2" charset="-79"/>
              </a:rPr>
              <a:t> </a:t>
            </a:r>
            <a:r>
              <a:rPr lang="id-ID" sz="3000" b="1" kern="0" dirty="0">
                <a:solidFill>
                  <a:srgbClr val="31030B"/>
                </a:solidFill>
                <a:latin typeface="Cooper Black" pitchFamily="18" charset="0"/>
                <a:ea typeface="+mj-ea"/>
                <a:cs typeface="Aharoni" pitchFamily="2" charset="-79"/>
              </a:rPr>
              <a:t>PATEN</a:t>
            </a:r>
            <a:endParaRPr lang="en-US" sz="3000" b="1" kern="0" dirty="0">
              <a:solidFill>
                <a:srgbClr val="31030B"/>
              </a:solidFill>
              <a:latin typeface="Cooper Black" pitchFamily="18" charset="0"/>
              <a:ea typeface="+mj-ea"/>
              <a:cs typeface="Aharoni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/>
            </a:extLst>
          </p:cNvPr>
          <p:cNvCxnSpPr/>
          <p:nvPr/>
        </p:nvCxnSpPr>
        <p:spPr>
          <a:xfrm flipV="1">
            <a:off x="6852049" y="1306118"/>
            <a:ext cx="1190" cy="1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Callout 1 (Border and Accent Bar) 8"/>
          <p:cNvSpPr/>
          <p:nvPr/>
        </p:nvSpPr>
        <p:spPr>
          <a:xfrm>
            <a:off x="4179094" y="2057400"/>
            <a:ext cx="1828800" cy="2800350"/>
          </a:xfrm>
          <a:prstGeom prst="accentBorderCallout1">
            <a:avLst>
              <a:gd name="adj1" fmla="val 18750"/>
              <a:gd name="adj2" fmla="val -8333"/>
              <a:gd name="adj3" fmla="val 18648"/>
              <a:gd name="adj4" fmla="val -1365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 kern="0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Hak khusus</a:t>
            </a:r>
            <a:r>
              <a:rPr lang="en-US" sz="12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kern="0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yang diberikan negara kepada pemulia/pemegang hak PVT untuk menggunakan sendiri atau memberikan persetujuan kepada orang/badan hukum lain untuk menggunakannya selama waktu tertentu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 flipH="1">
            <a:off x="6407944" y="2057400"/>
            <a:ext cx="1828800" cy="2800350"/>
          </a:xfrm>
          <a:prstGeom prst="accentBorderCallout1">
            <a:avLst>
              <a:gd name="adj1" fmla="val 18750"/>
              <a:gd name="adj2" fmla="val -8333"/>
              <a:gd name="adj3" fmla="val 18166"/>
              <a:gd name="adj4" fmla="val -12226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3350" algn="ctr" eaLnBrk="0" hangingPunct="0">
              <a:defRPr/>
            </a:pP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d-ID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 eksklusif yang diberikan oleh 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d-ID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egara kepada penemu atas hasil penemuannya di bidang teknologi, yang untuk selama waktu tertentu melaksanakan sendiri invensinya tersebut atau memberikan </a:t>
            </a: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ersetujuannya kepada pihak lain untuk melaksanakannya. 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2171700"/>
            <a:ext cx="1257300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200" b="1" kern="0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HAK  PVT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65344" y="2194322"/>
            <a:ext cx="1028700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350" b="1" kern="0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PATEN</a:t>
            </a: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TextBox 13"/>
          <p:cNvSpPr txBox="1">
            <a:spLocks noChangeArrowheads="1"/>
          </p:cNvSpPr>
          <p:nvPr/>
        </p:nvSpPr>
        <p:spPr bwMode="auto">
          <a:xfrm rot="5400000">
            <a:off x="5956697" y="5164351"/>
            <a:ext cx="57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0">
                <a:latin typeface="Berlin Sans FB Demi" panose="020E0802020502020306" pitchFamily="34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61655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Widescreen</PresentationFormat>
  <Paragraphs>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Aharoni</vt:lpstr>
      <vt:lpstr>Arial</vt:lpstr>
      <vt:lpstr>Arial Black</vt:lpstr>
      <vt:lpstr>Arial Rounded MT Bold</vt:lpstr>
      <vt:lpstr>Berlin Sans FB Demi</vt:lpstr>
      <vt:lpstr>Calibri</vt:lpstr>
      <vt:lpstr>Calibri Light</vt:lpstr>
      <vt:lpstr>Cooper Black</vt:lpstr>
      <vt:lpstr>Franklin Gothic Demi</vt:lpstr>
      <vt:lpstr>Tahoma</vt:lpstr>
      <vt:lpstr>Times New Roman</vt:lpstr>
      <vt:lpstr>Wingdings</vt:lpstr>
      <vt:lpstr>Office Theme</vt:lpstr>
      <vt:lpstr> Desain Tata Letak Sirkuit Terpadu (Circuit Layout) UU No 32 Tahun 2000</vt:lpstr>
      <vt:lpstr>PRODUK DESAIN TATA LETAK SIRKUIT TERPADU</vt:lpstr>
      <vt:lpstr>DEFINISI DESAIN TATA LETAK SIRKUIT TERPADU</vt:lpstr>
      <vt:lpstr>PowerPoint Presentation</vt:lpstr>
      <vt:lpstr>PowerPoint Presentation</vt:lpstr>
      <vt:lpstr>PowerPoint Presentation</vt:lpstr>
      <vt:lpstr>PowerPoint Presentation</vt:lpstr>
      <vt:lpstr>PERLINDUNGAN VARIETAS TANAMAN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Desain Tata Letak Sirkuit Terpadu (Circuit Layout) UU No 32 Tahun 2000</dc:title>
  <dc:creator>User</dc:creator>
  <cp:lastModifiedBy>User</cp:lastModifiedBy>
  <cp:revision>2</cp:revision>
  <dcterms:created xsi:type="dcterms:W3CDTF">2020-04-30T14:09:52Z</dcterms:created>
  <dcterms:modified xsi:type="dcterms:W3CDTF">2020-04-30T14:11:50Z</dcterms:modified>
</cp:coreProperties>
</file>