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52"/>
  </p:notesMasterIdLst>
  <p:sldIdLst>
    <p:sldId id="274" r:id="rId2"/>
    <p:sldId id="312" r:id="rId3"/>
    <p:sldId id="277" r:id="rId4"/>
    <p:sldId id="278" r:id="rId5"/>
    <p:sldId id="280" r:id="rId6"/>
    <p:sldId id="284" r:id="rId7"/>
    <p:sldId id="285" r:id="rId8"/>
    <p:sldId id="286" r:id="rId9"/>
    <p:sldId id="287" r:id="rId10"/>
    <p:sldId id="313" r:id="rId11"/>
    <p:sldId id="289" r:id="rId12"/>
    <p:sldId id="291" r:id="rId13"/>
    <p:sldId id="292" r:id="rId14"/>
    <p:sldId id="293" r:id="rId15"/>
    <p:sldId id="294" r:id="rId16"/>
    <p:sldId id="295" r:id="rId17"/>
    <p:sldId id="296" r:id="rId18"/>
    <p:sldId id="297" r:id="rId19"/>
    <p:sldId id="321" r:id="rId20"/>
    <p:sldId id="314" r:id="rId21"/>
    <p:sldId id="315" r:id="rId22"/>
    <p:sldId id="316" r:id="rId23"/>
    <p:sldId id="317" r:id="rId24"/>
    <p:sldId id="318" r:id="rId25"/>
    <p:sldId id="319" r:id="rId26"/>
    <p:sldId id="320" r:id="rId27"/>
    <p:sldId id="322" r:id="rId28"/>
    <p:sldId id="298" r:id="rId29"/>
    <p:sldId id="300" r:id="rId30"/>
    <p:sldId id="301" r:id="rId31"/>
    <p:sldId id="302" r:id="rId32"/>
    <p:sldId id="303" r:id="rId33"/>
    <p:sldId id="304" r:id="rId34"/>
    <p:sldId id="305" r:id="rId35"/>
    <p:sldId id="306" r:id="rId36"/>
    <p:sldId id="307" r:id="rId37"/>
    <p:sldId id="308" r:id="rId38"/>
    <p:sldId id="309"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p:cViewPr varScale="1">
        <p:scale>
          <a:sx n="87" d="100"/>
          <a:sy n="87" d="100"/>
        </p:scale>
        <p:origin x="1026" y="72"/>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BBF29E-3339-4A7F-871C-241246540DF9}" type="datetimeFigureOut">
              <a:rPr lang="en-US" smtClean="0"/>
              <a:t>12/9/2023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D9E2B2-0C95-4B1D-8E69-D5C9BAB6C9FE}" type="slidenum">
              <a:rPr lang="en-US" smtClean="0"/>
              <a:t>‹#›</a:t>
            </a:fld>
            <a:endParaRPr lang="en-US"/>
          </a:p>
        </p:txBody>
      </p:sp>
    </p:spTree>
    <p:extLst>
      <p:ext uri="{BB962C8B-B14F-4D97-AF65-F5344CB8AC3E}">
        <p14:creationId xmlns:p14="http://schemas.microsoft.com/office/powerpoint/2010/main" val="1826071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b3ae62f8a_0_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0b3ae62f8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68582"/>
            <a:ext cx="6477805" cy="2117859"/>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942671"/>
            <a:ext cx="6477804" cy="814684"/>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4234FB-7E5A-43F4-9770-F7215983B795}" type="datetimeFigureOut">
              <a:rPr lang="en-US" smtClean="0"/>
              <a:t>12/9/2023</a:t>
            </a:fld>
            <a:endParaRPr lang="en-US"/>
          </a:p>
        </p:txBody>
      </p:sp>
      <p:sp>
        <p:nvSpPr>
          <p:cNvPr id="5" name="Footer Placeholder 4"/>
          <p:cNvSpPr>
            <a:spLocks noGrp="1"/>
          </p:cNvSpPr>
          <p:nvPr>
            <p:ph type="ftr" sz="quarter" idx="11"/>
          </p:nvPr>
        </p:nvSpPr>
        <p:spPr>
          <a:xfrm>
            <a:off x="1812376" y="274423"/>
            <a:ext cx="3730436" cy="257668"/>
          </a:xfrm>
        </p:spPr>
        <p:txBody>
          <a:bodyPr/>
          <a:lstStyle/>
          <a:p>
            <a:endParaRPr lang="en-US"/>
          </a:p>
        </p:txBody>
      </p:sp>
      <p:sp>
        <p:nvSpPr>
          <p:cNvPr id="6" name="Slide Number Placeholder 5"/>
          <p:cNvSpPr>
            <a:spLocks noGrp="1"/>
          </p:cNvSpPr>
          <p:nvPr>
            <p:ph type="sldNum" sz="quarter" idx="12"/>
          </p:nvPr>
        </p:nvSpPr>
        <p:spPr>
          <a:xfrm>
            <a:off x="1078249" y="665811"/>
            <a:ext cx="608264" cy="419648"/>
          </a:xfrm>
        </p:spPr>
        <p:txBody>
          <a:bodyPr/>
          <a:lstStyle/>
          <a:p>
            <a:fld id="{AF01F4F4-6637-4FD5-BC4F-91DBA7B5A239}" type="slidenum">
              <a:rPr lang="en-US" smtClean="0"/>
              <a:t>‹#›</a:t>
            </a:fld>
            <a:endParaRPr lang="en-US"/>
          </a:p>
        </p:txBody>
      </p:sp>
      <p:cxnSp>
        <p:nvCxnSpPr>
          <p:cNvPr id="15" name="Straight Connector 14"/>
          <p:cNvCxnSpPr/>
          <p:nvPr/>
        </p:nvCxnSpPr>
        <p:spPr>
          <a:xfrm>
            <a:off x="1813335" y="294045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9721046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4234FB-7E5A-43F4-9770-F7215983B795}"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1F4F4-6637-4FD5-BC4F-91DBA7B5A239}" type="slidenum">
              <a:rPr lang="en-US" smtClean="0"/>
              <a:t>‹#›</a:t>
            </a:fld>
            <a:endParaRPr lang="en-US"/>
          </a:p>
        </p:txBody>
      </p:sp>
      <p:cxnSp>
        <p:nvCxnSpPr>
          <p:cNvPr id="26" name="Straight Connector 25"/>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535724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665811"/>
            <a:ext cx="1211807" cy="388324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665811"/>
            <a:ext cx="5871623" cy="38832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4234FB-7E5A-43F4-9770-F7215983B795}"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1F4F4-6637-4FD5-BC4F-91DBA7B5A239}" type="slidenum">
              <a:rPr lang="en-US" smtClean="0"/>
              <a:t>‹#›</a:t>
            </a:fld>
            <a:endParaRPr lang="en-US"/>
          </a:p>
        </p:txBody>
      </p:sp>
      <p:cxnSp>
        <p:nvCxnSpPr>
          <p:cNvPr id="15" name="Straight Connector 14"/>
          <p:cNvCxnSpPr/>
          <p:nvPr/>
        </p:nvCxnSpPr>
        <p:spPr>
          <a:xfrm>
            <a:off x="7079333" y="665811"/>
            <a:ext cx="0" cy="3883241"/>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874719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94473"/>
            <a:ext cx="8520600" cy="636333"/>
          </a:xfrm>
          <a:prstGeom prst="rect">
            <a:avLst/>
          </a:prstGeom>
        </p:spPr>
        <p:txBody>
          <a:bodyPr spcFirstLastPara="1" wrap="square" lIns="95074" tIns="95074" rIns="95074" bIns="95074"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280528"/>
            <a:ext cx="8520600" cy="3796000"/>
          </a:xfrm>
          <a:prstGeom prst="rect">
            <a:avLst/>
          </a:prstGeom>
        </p:spPr>
        <p:txBody>
          <a:bodyPr spcFirstLastPara="1" wrap="square" lIns="95074" tIns="95074" rIns="95074" bIns="95074" anchor="t" anchorCtr="0">
            <a:normAutofit/>
          </a:bodyPr>
          <a:lstStyle>
            <a:lvl1pPr marL="475447" lvl="0" indent="-356585">
              <a:spcBef>
                <a:spcPts val="0"/>
              </a:spcBef>
              <a:spcAft>
                <a:spcPts val="0"/>
              </a:spcAft>
              <a:buSzPts val="1800"/>
              <a:buChar char="●"/>
              <a:defRPr/>
            </a:lvl1pPr>
            <a:lvl2pPr marL="950894" lvl="1" indent="-330172">
              <a:spcBef>
                <a:spcPts val="0"/>
              </a:spcBef>
              <a:spcAft>
                <a:spcPts val="0"/>
              </a:spcAft>
              <a:buSzPts val="1400"/>
              <a:buChar char="○"/>
              <a:defRPr/>
            </a:lvl2pPr>
            <a:lvl3pPr marL="1426341" lvl="2" indent="-330172">
              <a:spcBef>
                <a:spcPts val="0"/>
              </a:spcBef>
              <a:spcAft>
                <a:spcPts val="0"/>
              </a:spcAft>
              <a:buSzPts val="1400"/>
              <a:buChar char="■"/>
              <a:defRPr/>
            </a:lvl3pPr>
            <a:lvl4pPr marL="1901788" lvl="3" indent="-330172">
              <a:spcBef>
                <a:spcPts val="0"/>
              </a:spcBef>
              <a:spcAft>
                <a:spcPts val="0"/>
              </a:spcAft>
              <a:buSzPts val="1400"/>
              <a:buChar char="●"/>
              <a:defRPr/>
            </a:lvl4pPr>
            <a:lvl5pPr marL="2377235" lvl="4" indent="-330172">
              <a:spcBef>
                <a:spcPts val="0"/>
              </a:spcBef>
              <a:spcAft>
                <a:spcPts val="0"/>
              </a:spcAft>
              <a:buSzPts val="1400"/>
              <a:buChar char="○"/>
              <a:defRPr/>
            </a:lvl5pPr>
            <a:lvl6pPr marL="2852682" lvl="5" indent="-330172">
              <a:spcBef>
                <a:spcPts val="0"/>
              </a:spcBef>
              <a:spcAft>
                <a:spcPts val="0"/>
              </a:spcAft>
              <a:buSzPts val="1400"/>
              <a:buChar char="■"/>
              <a:defRPr/>
            </a:lvl6pPr>
            <a:lvl7pPr marL="3328129" lvl="6" indent="-330172">
              <a:spcBef>
                <a:spcPts val="0"/>
              </a:spcBef>
              <a:spcAft>
                <a:spcPts val="0"/>
              </a:spcAft>
              <a:buSzPts val="1400"/>
              <a:buChar char="●"/>
              <a:defRPr/>
            </a:lvl7pPr>
            <a:lvl8pPr marL="3803576" lvl="7" indent="-330172">
              <a:spcBef>
                <a:spcPts val="0"/>
              </a:spcBef>
              <a:spcAft>
                <a:spcPts val="0"/>
              </a:spcAft>
              <a:buSzPts val="1400"/>
              <a:buChar char="○"/>
              <a:defRPr/>
            </a:lvl8pPr>
            <a:lvl9pPr marL="4279023" lvl="8" indent="-33017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5181352"/>
            <a:ext cx="548700" cy="437333"/>
          </a:xfrm>
          <a:prstGeom prst="rect">
            <a:avLst/>
          </a:prstGeom>
        </p:spPr>
        <p:txBody>
          <a:bodyPr spcFirstLastPara="1" wrap="square" lIns="95074" tIns="95074" rIns="95074" bIns="95074"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d" smtClean="0"/>
              <a:pPr/>
              <a:t>‹#›</a:t>
            </a:fld>
            <a:endParaRPr lang="id"/>
          </a:p>
        </p:txBody>
      </p:sp>
    </p:spTree>
    <p:extLst>
      <p:ext uri="{BB962C8B-B14F-4D97-AF65-F5344CB8AC3E}">
        <p14:creationId xmlns:p14="http://schemas.microsoft.com/office/powerpoint/2010/main" val="41159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4234FB-7E5A-43F4-9770-F7215983B795}"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1F4F4-6637-4FD5-BC4F-91DBA7B5A239}" type="slidenum">
              <a:rPr lang="en-US" smtClean="0"/>
              <a:t>‹#›</a:t>
            </a:fld>
            <a:endParaRPr lang="en-US"/>
          </a:p>
        </p:txBody>
      </p:sp>
      <p:cxnSp>
        <p:nvCxnSpPr>
          <p:cNvPr id="33" name="Straight Connector 32"/>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2765561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463442"/>
            <a:ext cx="6482366" cy="1573292"/>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3171829"/>
            <a:ext cx="6472835" cy="844108"/>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4234FB-7E5A-43F4-9770-F7215983B795}"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1F4F4-6637-4FD5-BC4F-91DBA7B5A239}" type="slidenum">
              <a:rPr lang="en-US" smtClean="0"/>
              <a:t>‹#›</a:t>
            </a:fld>
            <a:endParaRPr lang="en-US"/>
          </a:p>
        </p:txBody>
      </p:sp>
      <p:cxnSp>
        <p:nvCxnSpPr>
          <p:cNvPr id="15" name="Straight Connector 14"/>
          <p:cNvCxnSpPr/>
          <p:nvPr/>
        </p:nvCxnSpPr>
        <p:spPr>
          <a:xfrm>
            <a:off x="1090679" y="3170821"/>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0216550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70741"/>
            <a:ext cx="7204226" cy="88275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675732"/>
            <a:ext cx="3483864" cy="2873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681119"/>
            <a:ext cx="3483864" cy="28679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4234FB-7E5A-43F4-9770-F7215983B795}"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1F4F4-6637-4FD5-BC4F-91DBA7B5A239}" type="slidenum">
              <a:rPr lang="en-US" smtClean="0"/>
              <a:t>‹#›</a:t>
            </a:fld>
            <a:endParaRPr lang="en-US"/>
          </a:p>
        </p:txBody>
      </p:sp>
      <p:cxnSp>
        <p:nvCxnSpPr>
          <p:cNvPr id="35" name="Straight Connector 34"/>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320998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70136"/>
            <a:ext cx="7205746" cy="88026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682958"/>
            <a:ext cx="3483864" cy="668286"/>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353558"/>
            <a:ext cx="3483864" cy="220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685836"/>
            <a:ext cx="3483864" cy="668531"/>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351243"/>
            <a:ext cx="3483864" cy="2197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4234FB-7E5A-43F4-9770-F7215983B795}" type="datetimeFigureOut">
              <a:rPr lang="en-US" smtClean="0"/>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01F4F4-6637-4FD5-BC4F-91DBA7B5A239}" type="slidenum">
              <a:rPr lang="en-US" smtClean="0"/>
              <a:t>‹#›</a:t>
            </a:fld>
            <a:endParaRPr lang="en-US"/>
          </a:p>
        </p:txBody>
      </p:sp>
      <p:cxnSp>
        <p:nvCxnSpPr>
          <p:cNvPr id="29" name="Straight Connector 28"/>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9533628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4234FB-7E5A-43F4-9770-F7215983B795}" type="datetimeFigureOut">
              <a:rPr lang="en-US" smtClean="0"/>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01F4F4-6637-4FD5-BC4F-91DBA7B5A239}" type="slidenum">
              <a:rPr lang="en-US" smtClean="0"/>
              <a:t>‹#›</a:t>
            </a:fld>
            <a:endParaRPr lang="en-US"/>
          </a:p>
        </p:txBody>
      </p:sp>
      <p:cxnSp>
        <p:nvCxnSpPr>
          <p:cNvPr id="25" name="Straight Connector 24"/>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501697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234FB-7E5A-43F4-9770-F7215983B795}" type="datetimeFigureOut">
              <a:rPr lang="en-US" smtClean="0"/>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01F4F4-6637-4FD5-BC4F-91DBA7B5A239}" type="slidenum">
              <a:rPr lang="en-US" smtClean="0"/>
              <a:t>‹#›</a:t>
            </a:fld>
            <a:endParaRPr lang="en-US"/>
          </a:p>
        </p:txBody>
      </p:sp>
    </p:spTree>
    <p:extLst>
      <p:ext uri="{BB962C8B-B14F-4D97-AF65-F5344CB8AC3E}">
        <p14:creationId xmlns:p14="http://schemas.microsoft.com/office/powerpoint/2010/main" val="356209624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665811"/>
            <a:ext cx="2454824" cy="187259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665812"/>
            <a:ext cx="4509353" cy="388235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671243"/>
            <a:ext cx="2456260" cy="1873484"/>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74234FB-7E5A-43F4-9770-F7215983B795}"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1F4F4-6637-4FD5-BC4F-91DBA7B5A239}" type="slidenum">
              <a:rPr lang="en-US" smtClean="0"/>
              <a:t>‹#›</a:t>
            </a:fld>
            <a:endParaRPr lang="en-US"/>
          </a:p>
        </p:txBody>
      </p:sp>
      <p:cxnSp>
        <p:nvCxnSpPr>
          <p:cNvPr id="17" name="Straight Connector 16"/>
          <p:cNvCxnSpPr/>
          <p:nvPr/>
        </p:nvCxnSpPr>
        <p:spPr>
          <a:xfrm>
            <a:off x="1086210" y="2671243"/>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359516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401809"/>
            <a:ext cx="3055900" cy="4290918"/>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941261"/>
            <a:ext cx="4149246" cy="1525487"/>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935452"/>
            <a:ext cx="2093378" cy="3221939"/>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621660"/>
            <a:ext cx="4143303" cy="1669785"/>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558214"/>
            <a:ext cx="4145513" cy="266769"/>
          </a:xfrm>
        </p:spPr>
        <p:txBody>
          <a:bodyPr/>
          <a:lstStyle>
            <a:lvl1pPr algn="l">
              <a:defRPr/>
            </a:lvl1pPr>
          </a:lstStyle>
          <a:p>
            <a:fld id="{D74234FB-7E5A-43F4-9770-F7215983B795}" type="datetimeFigureOut">
              <a:rPr lang="en-US" smtClean="0"/>
              <a:t>12/9/2023</a:t>
            </a:fld>
            <a:endParaRPr lang="en-US"/>
          </a:p>
        </p:txBody>
      </p:sp>
      <p:sp>
        <p:nvSpPr>
          <p:cNvPr id="6" name="Footer Placeholder 5"/>
          <p:cNvSpPr>
            <a:spLocks noGrp="1"/>
          </p:cNvSpPr>
          <p:nvPr>
            <p:ph type="ftr" sz="quarter" idx="11"/>
          </p:nvPr>
        </p:nvSpPr>
        <p:spPr>
          <a:xfrm>
            <a:off x="1085537" y="265534"/>
            <a:ext cx="4155753" cy="267443"/>
          </a:xfrm>
        </p:spPr>
        <p:txBody>
          <a:bodyPr/>
          <a:lstStyle/>
          <a:p>
            <a:endParaRPr lang="en-US"/>
          </a:p>
        </p:txBody>
      </p:sp>
      <p:sp>
        <p:nvSpPr>
          <p:cNvPr id="7" name="Slide Number Placeholder 6"/>
          <p:cNvSpPr>
            <a:spLocks noGrp="1"/>
          </p:cNvSpPr>
          <p:nvPr>
            <p:ph type="sldNum" sz="quarter" idx="12"/>
          </p:nvPr>
        </p:nvSpPr>
        <p:spPr/>
        <p:txBody>
          <a:bodyPr/>
          <a:lstStyle/>
          <a:p>
            <a:fld id="{AF01F4F4-6637-4FD5-BC4F-91DBA7B5A239}" type="slidenum">
              <a:rPr lang="en-US" smtClean="0"/>
              <a:t>‹#›</a:t>
            </a:fld>
            <a:endParaRPr lang="en-US"/>
          </a:p>
        </p:txBody>
      </p:sp>
      <p:cxnSp>
        <p:nvCxnSpPr>
          <p:cNvPr id="31" name="Straight Connector 30"/>
          <p:cNvCxnSpPr/>
          <p:nvPr/>
        </p:nvCxnSpPr>
        <p:spPr>
          <a:xfrm>
            <a:off x="1085537" y="2619671"/>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750440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682897"/>
            <a:ext cx="9144000" cy="3421618"/>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t="1538" b="-1538"/>
          <a:stretch/>
        </p:blipFill>
        <p:spPr bwMode="black">
          <a:xfrm>
            <a:off x="0" y="5105400"/>
            <a:ext cx="9144000" cy="619125"/>
          </a:xfrm>
          <a:prstGeom prst="rect">
            <a:avLst/>
          </a:prstGeom>
        </p:spPr>
      </p:pic>
      <p:sp>
        <p:nvSpPr>
          <p:cNvPr id="2" name="Title Placeholder 1"/>
          <p:cNvSpPr>
            <a:spLocks noGrp="1"/>
          </p:cNvSpPr>
          <p:nvPr>
            <p:ph type="title"/>
          </p:nvPr>
        </p:nvSpPr>
        <p:spPr>
          <a:xfrm>
            <a:off x="1088685" y="670433"/>
            <a:ext cx="7202456" cy="8743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679777"/>
            <a:ext cx="7202456" cy="28755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75308"/>
            <a:ext cx="2625536" cy="257668"/>
          </a:xfrm>
          <a:prstGeom prst="rect">
            <a:avLst/>
          </a:prstGeom>
        </p:spPr>
        <p:txBody>
          <a:bodyPr vert="horz" lIns="91440" tIns="45720" rIns="91440" bIns="45720" rtlCol="0" anchor="ctr"/>
          <a:lstStyle>
            <a:lvl1pPr algn="r">
              <a:defRPr sz="750">
                <a:solidFill>
                  <a:schemeClr val="tx1">
                    <a:tint val="75000"/>
                  </a:schemeClr>
                </a:solidFill>
              </a:defRPr>
            </a:lvl1pPr>
          </a:lstStyle>
          <a:p>
            <a:fld id="{D74234FB-7E5A-43F4-9770-F7215983B795}" type="datetimeFigureOut">
              <a:rPr lang="en-US" smtClean="0"/>
              <a:t>12/9/2023</a:t>
            </a:fld>
            <a:endParaRPr lang="en-US"/>
          </a:p>
        </p:txBody>
      </p:sp>
      <p:sp>
        <p:nvSpPr>
          <p:cNvPr id="5" name="Footer Placeholder 4"/>
          <p:cNvSpPr>
            <a:spLocks noGrp="1"/>
          </p:cNvSpPr>
          <p:nvPr>
            <p:ph type="ftr" sz="quarter" idx="3"/>
          </p:nvPr>
        </p:nvSpPr>
        <p:spPr>
          <a:xfrm>
            <a:off x="1088684" y="274423"/>
            <a:ext cx="4454127" cy="257668"/>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0046" y="665811"/>
            <a:ext cx="608264" cy="419648"/>
          </a:xfrm>
          <a:prstGeom prst="rect">
            <a:avLst/>
          </a:prstGeom>
        </p:spPr>
        <p:txBody>
          <a:bodyPr vert="horz" lIns="91440" tIns="45720" rIns="91440" bIns="45720" rtlCol="0" anchor="t"/>
          <a:lstStyle>
            <a:lvl1pPr algn="r">
              <a:defRPr sz="2100">
                <a:solidFill>
                  <a:schemeClr val="accent1"/>
                </a:solidFill>
              </a:defRPr>
            </a:lvl1pPr>
          </a:lstStyle>
          <a:p>
            <a:fld id="{AF01F4F4-6637-4FD5-BC4F-91DBA7B5A239}" type="slidenum">
              <a:rPr lang="en-US" smtClean="0"/>
              <a:t>‹#›</a:t>
            </a:fld>
            <a:endParaRPr lang="en-US"/>
          </a:p>
        </p:txBody>
      </p:sp>
      <p:cxnSp>
        <p:nvCxnSpPr>
          <p:cNvPr id="10" name="Straight Connector 9"/>
          <p:cNvCxnSpPr/>
          <p:nvPr/>
        </p:nvCxnSpPr>
        <p:spPr>
          <a:xfrm>
            <a:off x="0" y="5107011"/>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47883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ransition spd="slow">
    <p:push dir="u"/>
  </p:transition>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15.png"/><Relationship Id="rId4" Type="http://schemas.openxmlformats.org/officeDocument/2006/relationships/image" Target="../media/image62.png"/><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hyperlink" Target="http://www.wartaekonomi.co.id/" TargetMode="External"/><Relationship Id="rId2" Type="http://schemas.openxmlformats.org/officeDocument/2006/relationships/hyperlink" Target="http://www.ppro.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446" y="2400300"/>
            <a:ext cx="8504530" cy="1432904"/>
          </a:xfrm>
          <a:prstGeom prst="rect">
            <a:avLst/>
          </a:prstGeom>
          <a:noFill/>
        </p:spPr>
        <p:txBody>
          <a:bodyPr wrap="none" lIns="77925" tIns="38963" rIns="77925" bIns="38963" rtlCol="0">
            <a:spAutoFit/>
          </a:bodyPr>
          <a:lstStyle/>
          <a:p>
            <a:pPr algn="ctr"/>
            <a:r>
              <a:rPr lang="en-US" sz="3200" dirty="0" err="1">
                <a:solidFill>
                  <a:srgbClr val="002060"/>
                </a:solidFill>
                <a:latin typeface="Arial Black" pitchFamily="34" charset="0"/>
              </a:rPr>
              <a:t>Penyusunan</a:t>
            </a:r>
            <a:r>
              <a:rPr lang="en-US" sz="3200" dirty="0">
                <a:solidFill>
                  <a:srgbClr val="002060"/>
                </a:solidFill>
                <a:latin typeface="Arial Black" pitchFamily="34" charset="0"/>
              </a:rPr>
              <a:t> </a:t>
            </a:r>
            <a:r>
              <a:rPr lang="en-US" sz="3200" dirty="0" err="1">
                <a:solidFill>
                  <a:srgbClr val="002060"/>
                </a:solidFill>
                <a:latin typeface="Arial Black" pitchFamily="34" charset="0"/>
              </a:rPr>
              <a:t>kegiatan</a:t>
            </a:r>
            <a:r>
              <a:rPr lang="en-US" sz="3200" dirty="0">
                <a:solidFill>
                  <a:srgbClr val="002060"/>
                </a:solidFill>
                <a:latin typeface="Arial Black" pitchFamily="34" charset="0"/>
              </a:rPr>
              <a:t> </a:t>
            </a:r>
            <a:r>
              <a:rPr lang="en-US" sz="3200" dirty="0" err="1">
                <a:solidFill>
                  <a:srgbClr val="002060"/>
                </a:solidFill>
                <a:latin typeface="Arial Black" pitchFamily="34" charset="0"/>
              </a:rPr>
              <a:t>kewirausahaan</a:t>
            </a:r>
            <a:endParaRPr lang="en-US" sz="3200" dirty="0">
              <a:solidFill>
                <a:srgbClr val="002060"/>
              </a:solidFill>
              <a:latin typeface="Arial Black" pitchFamily="34" charset="0"/>
            </a:endParaRPr>
          </a:p>
          <a:p>
            <a:pPr algn="ctr"/>
            <a:r>
              <a:rPr lang="en-US" sz="3200" dirty="0">
                <a:solidFill>
                  <a:srgbClr val="002060"/>
                </a:solidFill>
                <a:latin typeface="Arial Black" pitchFamily="34" charset="0"/>
              </a:rPr>
              <a:t>DAN MARKERPLACE</a:t>
            </a:r>
            <a:endParaRPr lang="id-ID" sz="6000" dirty="0">
              <a:solidFill>
                <a:srgbClr val="002060"/>
              </a:solidFill>
              <a:latin typeface="Arial Black" pitchFamily="34" charset="0"/>
            </a:endParaRPr>
          </a:p>
          <a:p>
            <a:pPr algn="ctr"/>
            <a:r>
              <a:rPr lang="id-ID" sz="2400" b="1" dirty="0">
                <a:solidFill>
                  <a:srgbClr val="002060"/>
                </a:solidFill>
                <a:latin typeface="Arial" pitchFamily="34" charset="0"/>
                <a:cs typeface="Arial" pitchFamily="34" charset="0"/>
              </a:rPr>
              <a:t>- </a:t>
            </a:r>
            <a:r>
              <a:rPr lang="en-GB" sz="2400" b="1" dirty="0">
                <a:solidFill>
                  <a:srgbClr val="002060"/>
                </a:solidFill>
                <a:latin typeface="Arial" pitchFamily="34" charset="0"/>
                <a:cs typeface="Arial" pitchFamily="34" charset="0"/>
              </a:rPr>
              <a:t>Ahmad </a:t>
            </a:r>
            <a:r>
              <a:rPr lang="en-GB" sz="2400" b="1" dirty="0" err="1">
                <a:solidFill>
                  <a:srgbClr val="002060"/>
                </a:solidFill>
                <a:latin typeface="Arial" pitchFamily="34" charset="0"/>
                <a:cs typeface="Arial" pitchFamily="34" charset="0"/>
              </a:rPr>
              <a:t>faizal</a:t>
            </a:r>
            <a:r>
              <a:rPr lang="id-ID" sz="2400" b="1" dirty="0">
                <a:solidFill>
                  <a:srgbClr val="002060"/>
                </a:solidFill>
                <a:latin typeface="Arial" pitchFamily="34" charset="0"/>
                <a:cs typeface="Arial" pitchFamily="34" charset="0"/>
              </a:rPr>
              <a:t> -</a:t>
            </a:r>
            <a:endParaRPr lang="id-ID" sz="72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628962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728193" y="540153"/>
            <a:ext cx="1729850" cy="464003"/>
            <a:chOff x="14213078" y="3658203"/>
            <a:chExt cx="3922395" cy="1399540"/>
          </a:xfrm>
        </p:grpSpPr>
        <p:sp>
          <p:nvSpPr>
            <p:cNvPr id="3" name="object 3"/>
            <p:cNvSpPr/>
            <p:nvPr/>
          </p:nvSpPr>
          <p:spPr>
            <a:xfrm>
              <a:off x="14241652" y="3686778"/>
              <a:ext cx="3865245" cy="1342390"/>
            </a:xfrm>
            <a:custGeom>
              <a:avLst/>
              <a:gdLst/>
              <a:ahLst/>
              <a:cxnLst/>
              <a:rect l="l" t="t" r="r" b="b"/>
              <a:pathLst>
                <a:path w="3865244" h="1342389">
                  <a:moveTo>
                    <a:pt x="3242630" y="192"/>
                  </a:moveTo>
                  <a:lnTo>
                    <a:pt x="621416" y="192"/>
                  </a:lnTo>
                  <a:lnTo>
                    <a:pt x="575012" y="2033"/>
                  </a:lnTo>
                  <a:lnTo>
                    <a:pt x="529534" y="7469"/>
                  </a:lnTo>
                  <a:lnTo>
                    <a:pt x="485103" y="16370"/>
                  </a:lnTo>
                  <a:lnTo>
                    <a:pt x="441838" y="28607"/>
                  </a:lnTo>
                  <a:lnTo>
                    <a:pt x="399860" y="44049"/>
                  </a:lnTo>
                  <a:lnTo>
                    <a:pt x="359290" y="62567"/>
                  </a:lnTo>
                  <a:lnTo>
                    <a:pt x="320247" y="84031"/>
                  </a:lnTo>
                  <a:lnTo>
                    <a:pt x="282851" y="108311"/>
                  </a:lnTo>
                  <a:lnTo>
                    <a:pt x="247224" y="135278"/>
                  </a:lnTo>
                  <a:lnTo>
                    <a:pt x="213484" y="164801"/>
                  </a:lnTo>
                  <a:lnTo>
                    <a:pt x="181753" y="196751"/>
                  </a:lnTo>
                  <a:lnTo>
                    <a:pt x="152150" y="230998"/>
                  </a:lnTo>
                  <a:lnTo>
                    <a:pt x="124796" y="267413"/>
                  </a:lnTo>
                  <a:lnTo>
                    <a:pt x="99811" y="305864"/>
                  </a:lnTo>
                  <a:lnTo>
                    <a:pt x="77315" y="346223"/>
                  </a:lnTo>
                  <a:lnTo>
                    <a:pt x="57429" y="388360"/>
                  </a:lnTo>
                  <a:lnTo>
                    <a:pt x="40272" y="432145"/>
                  </a:lnTo>
                  <a:lnTo>
                    <a:pt x="25965" y="477447"/>
                  </a:lnTo>
                  <a:lnTo>
                    <a:pt x="14628" y="524138"/>
                  </a:lnTo>
                  <a:lnTo>
                    <a:pt x="6381" y="572088"/>
                  </a:lnTo>
                  <a:lnTo>
                    <a:pt x="1345" y="621166"/>
                  </a:lnTo>
                  <a:lnTo>
                    <a:pt x="-359" y="671243"/>
                  </a:lnTo>
                  <a:lnTo>
                    <a:pt x="1345" y="721320"/>
                  </a:lnTo>
                  <a:lnTo>
                    <a:pt x="6381" y="770398"/>
                  </a:lnTo>
                  <a:lnTo>
                    <a:pt x="14628" y="818348"/>
                  </a:lnTo>
                  <a:lnTo>
                    <a:pt x="25965" y="865039"/>
                  </a:lnTo>
                  <a:lnTo>
                    <a:pt x="40272" y="910342"/>
                  </a:lnTo>
                  <a:lnTo>
                    <a:pt x="57429" y="954126"/>
                  </a:lnTo>
                  <a:lnTo>
                    <a:pt x="77315" y="996263"/>
                  </a:lnTo>
                  <a:lnTo>
                    <a:pt x="99811" y="1036622"/>
                  </a:lnTo>
                  <a:lnTo>
                    <a:pt x="124796" y="1075074"/>
                  </a:lnTo>
                  <a:lnTo>
                    <a:pt x="152150" y="1111488"/>
                  </a:lnTo>
                  <a:lnTo>
                    <a:pt x="181753" y="1145735"/>
                  </a:lnTo>
                  <a:lnTo>
                    <a:pt x="213484" y="1177685"/>
                  </a:lnTo>
                  <a:lnTo>
                    <a:pt x="247224" y="1207208"/>
                  </a:lnTo>
                  <a:lnTo>
                    <a:pt x="282851" y="1234175"/>
                  </a:lnTo>
                  <a:lnTo>
                    <a:pt x="320247" y="1258455"/>
                  </a:lnTo>
                  <a:lnTo>
                    <a:pt x="359290" y="1279919"/>
                  </a:lnTo>
                  <a:lnTo>
                    <a:pt x="399860" y="1298437"/>
                  </a:lnTo>
                  <a:lnTo>
                    <a:pt x="441838" y="1313880"/>
                  </a:lnTo>
                  <a:lnTo>
                    <a:pt x="485103" y="1326116"/>
                  </a:lnTo>
                  <a:lnTo>
                    <a:pt x="529534" y="1335017"/>
                  </a:lnTo>
                  <a:lnTo>
                    <a:pt x="575012" y="1340453"/>
                  </a:lnTo>
                  <a:lnTo>
                    <a:pt x="621416" y="1342294"/>
                  </a:lnTo>
                  <a:lnTo>
                    <a:pt x="3242630" y="1342294"/>
                  </a:lnTo>
                  <a:lnTo>
                    <a:pt x="3289034" y="1340453"/>
                  </a:lnTo>
                  <a:lnTo>
                    <a:pt x="3334512" y="1335017"/>
                  </a:lnTo>
                  <a:lnTo>
                    <a:pt x="3378943" y="1326116"/>
                  </a:lnTo>
                  <a:lnTo>
                    <a:pt x="3422207" y="1313880"/>
                  </a:lnTo>
                  <a:lnTo>
                    <a:pt x="3464185" y="1298437"/>
                  </a:lnTo>
                  <a:lnTo>
                    <a:pt x="3504756" y="1279919"/>
                  </a:lnTo>
                  <a:lnTo>
                    <a:pt x="3543799" y="1258455"/>
                  </a:lnTo>
                  <a:lnTo>
                    <a:pt x="3581194" y="1234175"/>
                  </a:lnTo>
                  <a:lnTo>
                    <a:pt x="3616822" y="1207208"/>
                  </a:lnTo>
                  <a:lnTo>
                    <a:pt x="3650561" y="1177685"/>
                  </a:lnTo>
                  <a:lnTo>
                    <a:pt x="3682293" y="1145735"/>
                  </a:lnTo>
                  <a:lnTo>
                    <a:pt x="3711895" y="1111488"/>
                  </a:lnTo>
                  <a:lnTo>
                    <a:pt x="3739249" y="1075074"/>
                  </a:lnTo>
                  <a:lnTo>
                    <a:pt x="3764234" y="1036622"/>
                  </a:lnTo>
                  <a:lnTo>
                    <a:pt x="3786730" y="996263"/>
                  </a:lnTo>
                  <a:lnTo>
                    <a:pt x="3806617" y="954126"/>
                  </a:lnTo>
                  <a:lnTo>
                    <a:pt x="3823774" y="910342"/>
                  </a:lnTo>
                  <a:lnTo>
                    <a:pt x="3838081" y="865039"/>
                  </a:lnTo>
                  <a:lnTo>
                    <a:pt x="3849418" y="818348"/>
                  </a:lnTo>
                  <a:lnTo>
                    <a:pt x="3857664" y="770398"/>
                  </a:lnTo>
                  <a:lnTo>
                    <a:pt x="3862700" y="721320"/>
                  </a:lnTo>
                  <a:lnTo>
                    <a:pt x="3864406" y="671243"/>
                  </a:lnTo>
                  <a:lnTo>
                    <a:pt x="3862700" y="621166"/>
                  </a:lnTo>
                  <a:lnTo>
                    <a:pt x="3857664" y="572088"/>
                  </a:lnTo>
                  <a:lnTo>
                    <a:pt x="3849418" y="524138"/>
                  </a:lnTo>
                  <a:lnTo>
                    <a:pt x="3838081" y="477447"/>
                  </a:lnTo>
                  <a:lnTo>
                    <a:pt x="3823774" y="432145"/>
                  </a:lnTo>
                  <a:lnTo>
                    <a:pt x="3806617" y="388360"/>
                  </a:lnTo>
                  <a:lnTo>
                    <a:pt x="3786730" y="346223"/>
                  </a:lnTo>
                  <a:lnTo>
                    <a:pt x="3764234" y="305864"/>
                  </a:lnTo>
                  <a:lnTo>
                    <a:pt x="3739249" y="267413"/>
                  </a:lnTo>
                  <a:lnTo>
                    <a:pt x="3711895" y="230998"/>
                  </a:lnTo>
                  <a:lnTo>
                    <a:pt x="3682293" y="196751"/>
                  </a:lnTo>
                  <a:lnTo>
                    <a:pt x="3650561" y="164801"/>
                  </a:lnTo>
                  <a:lnTo>
                    <a:pt x="3616822" y="135278"/>
                  </a:lnTo>
                  <a:lnTo>
                    <a:pt x="3581194" y="108311"/>
                  </a:lnTo>
                  <a:lnTo>
                    <a:pt x="3543799" y="84031"/>
                  </a:lnTo>
                  <a:lnTo>
                    <a:pt x="3504756" y="62567"/>
                  </a:lnTo>
                  <a:lnTo>
                    <a:pt x="3464185" y="44049"/>
                  </a:lnTo>
                  <a:lnTo>
                    <a:pt x="3422207" y="28607"/>
                  </a:lnTo>
                  <a:lnTo>
                    <a:pt x="3378943" y="16370"/>
                  </a:lnTo>
                  <a:lnTo>
                    <a:pt x="3334512" y="7469"/>
                  </a:lnTo>
                  <a:lnTo>
                    <a:pt x="3289034" y="2033"/>
                  </a:lnTo>
                  <a:lnTo>
                    <a:pt x="3242630" y="192"/>
                  </a:lnTo>
                  <a:close/>
                </a:path>
              </a:pathLst>
            </a:custGeom>
            <a:solidFill>
              <a:srgbClr val="FFFFFF"/>
            </a:solidFill>
          </p:spPr>
          <p:txBody>
            <a:bodyPr wrap="square" lIns="0" tIns="0" rIns="0" bIns="0" rtlCol="0"/>
            <a:lstStyle/>
            <a:p>
              <a:endParaRPr sz="800"/>
            </a:p>
          </p:txBody>
        </p:sp>
        <p:sp>
          <p:nvSpPr>
            <p:cNvPr id="4" name="object 4"/>
            <p:cNvSpPr/>
            <p:nvPr/>
          </p:nvSpPr>
          <p:spPr>
            <a:xfrm>
              <a:off x="14241652" y="3686778"/>
              <a:ext cx="3865245" cy="1342390"/>
            </a:xfrm>
            <a:custGeom>
              <a:avLst/>
              <a:gdLst/>
              <a:ahLst/>
              <a:cxnLst/>
              <a:rect l="l" t="t" r="r" b="b"/>
              <a:pathLst>
                <a:path w="3865244" h="1342389">
                  <a:moveTo>
                    <a:pt x="621416" y="192"/>
                  </a:moveTo>
                  <a:lnTo>
                    <a:pt x="3242630" y="192"/>
                  </a:lnTo>
                  <a:lnTo>
                    <a:pt x="3289034" y="2033"/>
                  </a:lnTo>
                  <a:lnTo>
                    <a:pt x="3334512" y="7469"/>
                  </a:lnTo>
                  <a:lnTo>
                    <a:pt x="3378943" y="16370"/>
                  </a:lnTo>
                  <a:lnTo>
                    <a:pt x="3422207" y="28607"/>
                  </a:lnTo>
                  <a:lnTo>
                    <a:pt x="3464185" y="44049"/>
                  </a:lnTo>
                  <a:lnTo>
                    <a:pt x="3504756" y="62567"/>
                  </a:lnTo>
                  <a:lnTo>
                    <a:pt x="3543799" y="84031"/>
                  </a:lnTo>
                  <a:lnTo>
                    <a:pt x="3581194" y="108311"/>
                  </a:lnTo>
                  <a:lnTo>
                    <a:pt x="3616822" y="135278"/>
                  </a:lnTo>
                  <a:lnTo>
                    <a:pt x="3650561" y="164801"/>
                  </a:lnTo>
                  <a:lnTo>
                    <a:pt x="3682293" y="196751"/>
                  </a:lnTo>
                  <a:lnTo>
                    <a:pt x="3711895" y="230998"/>
                  </a:lnTo>
                  <a:lnTo>
                    <a:pt x="3739249" y="267413"/>
                  </a:lnTo>
                  <a:lnTo>
                    <a:pt x="3764234" y="305864"/>
                  </a:lnTo>
                  <a:lnTo>
                    <a:pt x="3786730" y="346223"/>
                  </a:lnTo>
                  <a:lnTo>
                    <a:pt x="3806617" y="388360"/>
                  </a:lnTo>
                  <a:lnTo>
                    <a:pt x="3823774" y="432145"/>
                  </a:lnTo>
                  <a:lnTo>
                    <a:pt x="3838081" y="477447"/>
                  </a:lnTo>
                  <a:lnTo>
                    <a:pt x="3849418" y="524138"/>
                  </a:lnTo>
                  <a:lnTo>
                    <a:pt x="3857664" y="572088"/>
                  </a:lnTo>
                  <a:lnTo>
                    <a:pt x="3862700" y="621166"/>
                  </a:lnTo>
                  <a:lnTo>
                    <a:pt x="3864406" y="671243"/>
                  </a:lnTo>
                  <a:lnTo>
                    <a:pt x="3862700" y="721320"/>
                  </a:lnTo>
                  <a:lnTo>
                    <a:pt x="3857664" y="770398"/>
                  </a:lnTo>
                  <a:lnTo>
                    <a:pt x="3849418" y="818348"/>
                  </a:lnTo>
                  <a:lnTo>
                    <a:pt x="3838081" y="865039"/>
                  </a:lnTo>
                  <a:lnTo>
                    <a:pt x="3823774" y="910342"/>
                  </a:lnTo>
                  <a:lnTo>
                    <a:pt x="3806617" y="954126"/>
                  </a:lnTo>
                  <a:lnTo>
                    <a:pt x="3786730" y="996263"/>
                  </a:lnTo>
                  <a:lnTo>
                    <a:pt x="3764234" y="1036622"/>
                  </a:lnTo>
                  <a:lnTo>
                    <a:pt x="3739249" y="1075074"/>
                  </a:lnTo>
                  <a:lnTo>
                    <a:pt x="3711895" y="1111488"/>
                  </a:lnTo>
                  <a:lnTo>
                    <a:pt x="3682293" y="1145735"/>
                  </a:lnTo>
                  <a:lnTo>
                    <a:pt x="3650561" y="1177685"/>
                  </a:lnTo>
                  <a:lnTo>
                    <a:pt x="3616822" y="1207208"/>
                  </a:lnTo>
                  <a:lnTo>
                    <a:pt x="3581194" y="1234175"/>
                  </a:lnTo>
                  <a:lnTo>
                    <a:pt x="3543799" y="1258455"/>
                  </a:lnTo>
                  <a:lnTo>
                    <a:pt x="3504756" y="1279919"/>
                  </a:lnTo>
                  <a:lnTo>
                    <a:pt x="3464185" y="1298437"/>
                  </a:lnTo>
                  <a:lnTo>
                    <a:pt x="3422207" y="1313880"/>
                  </a:lnTo>
                  <a:lnTo>
                    <a:pt x="3378943" y="1326116"/>
                  </a:lnTo>
                  <a:lnTo>
                    <a:pt x="3334512" y="1335017"/>
                  </a:lnTo>
                  <a:lnTo>
                    <a:pt x="3289034" y="1340453"/>
                  </a:lnTo>
                  <a:lnTo>
                    <a:pt x="3242630" y="1342294"/>
                  </a:lnTo>
                  <a:lnTo>
                    <a:pt x="621416" y="1342294"/>
                  </a:lnTo>
                  <a:lnTo>
                    <a:pt x="575012" y="1340453"/>
                  </a:lnTo>
                  <a:lnTo>
                    <a:pt x="529534" y="1335017"/>
                  </a:lnTo>
                  <a:lnTo>
                    <a:pt x="485103" y="1326116"/>
                  </a:lnTo>
                  <a:lnTo>
                    <a:pt x="441838" y="1313880"/>
                  </a:lnTo>
                  <a:lnTo>
                    <a:pt x="399860" y="1298437"/>
                  </a:lnTo>
                  <a:lnTo>
                    <a:pt x="359290" y="1279919"/>
                  </a:lnTo>
                  <a:lnTo>
                    <a:pt x="320247" y="1258455"/>
                  </a:lnTo>
                  <a:lnTo>
                    <a:pt x="282851" y="1234175"/>
                  </a:lnTo>
                  <a:lnTo>
                    <a:pt x="247224" y="1207208"/>
                  </a:lnTo>
                  <a:lnTo>
                    <a:pt x="213484" y="1177685"/>
                  </a:lnTo>
                  <a:lnTo>
                    <a:pt x="181753" y="1145735"/>
                  </a:lnTo>
                  <a:lnTo>
                    <a:pt x="152150" y="1111488"/>
                  </a:lnTo>
                  <a:lnTo>
                    <a:pt x="124796" y="1075074"/>
                  </a:lnTo>
                  <a:lnTo>
                    <a:pt x="99811" y="1036622"/>
                  </a:lnTo>
                  <a:lnTo>
                    <a:pt x="77315" y="996263"/>
                  </a:lnTo>
                  <a:lnTo>
                    <a:pt x="57429" y="954126"/>
                  </a:lnTo>
                  <a:lnTo>
                    <a:pt x="40272" y="910342"/>
                  </a:lnTo>
                  <a:lnTo>
                    <a:pt x="25965" y="865039"/>
                  </a:lnTo>
                  <a:lnTo>
                    <a:pt x="14628" y="818348"/>
                  </a:lnTo>
                  <a:lnTo>
                    <a:pt x="6381" y="770398"/>
                  </a:lnTo>
                  <a:lnTo>
                    <a:pt x="1345" y="721320"/>
                  </a:lnTo>
                  <a:lnTo>
                    <a:pt x="-359" y="671243"/>
                  </a:lnTo>
                  <a:lnTo>
                    <a:pt x="1345" y="621166"/>
                  </a:lnTo>
                  <a:lnTo>
                    <a:pt x="6381" y="572088"/>
                  </a:lnTo>
                  <a:lnTo>
                    <a:pt x="14628" y="524138"/>
                  </a:lnTo>
                  <a:lnTo>
                    <a:pt x="25965" y="477447"/>
                  </a:lnTo>
                  <a:lnTo>
                    <a:pt x="40272" y="432145"/>
                  </a:lnTo>
                  <a:lnTo>
                    <a:pt x="57429" y="388360"/>
                  </a:lnTo>
                  <a:lnTo>
                    <a:pt x="77315" y="346223"/>
                  </a:lnTo>
                  <a:lnTo>
                    <a:pt x="99811" y="305864"/>
                  </a:lnTo>
                  <a:lnTo>
                    <a:pt x="124796" y="267413"/>
                  </a:lnTo>
                  <a:lnTo>
                    <a:pt x="152150" y="230998"/>
                  </a:lnTo>
                  <a:lnTo>
                    <a:pt x="181753" y="196751"/>
                  </a:lnTo>
                  <a:lnTo>
                    <a:pt x="213484" y="164801"/>
                  </a:lnTo>
                  <a:lnTo>
                    <a:pt x="247224" y="135278"/>
                  </a:lnTo>
                  <a:lnTo>
                    <a:pt x="282851" y="108311"/>
                  </a:lnTo>
                  <a:lnTo>
                    <a:pt x="320247" y="84031"/>
                  </a:lnTo>
                  <a:lnTo>
                    <a:pt x="359290" y="62567"/>
                  </a:lnTo>
                  <a:lnTo>
                    <a:pt x="399860" y="44049"/>
                  </a:lnTo>
                  <a:lnTo>
                    <a:pt x="441838" y="28607"/>
                  </a:lnTo>
                  <a:lnTo>
                    <a:pt x="485103" y="16370"/>
                  </a:lnTo>
                  <a:lnTo>
                    <a:pt x="529534" y="7469"/>
                  </a:lnTo>
                  <a:lnTo>
                    <a:pt x="575012" y="2033"/>
                  </a:lnTo>
                  <a:lnTo>
                    <a:pt x="621416" y="192"/>
                  </a:lnTo>
                  <a:close/>
                </a:path>
              </a:pathLst>
            </a:custGeom>
            <a:ln w="57148">
              <a:solidFill>
                <a:srgbClr val="FFC000"/>
              </a:solidFill>
            </a:ln>
          </p:spPr>
          <p:txBody>
            <a:bodyPr wrap="square" lIns="0" tIns="0" rIns="0" bIns="0" rtlCol="0"/>
            <a:lstStyle/>
            <a:p>
              <a:endParaRPr sz="800"/>
            </a:p>
          </p:txBody>
        </p:sp>
      </p:grpSp>
      <p:grpSp>
        <p:nvGrpSpPr>
          <p:cNvPr id="5" name="object 5"/>
          <p:cNvGrpSpPr/>
          <p:nvPr/>
        </p:nvGrpSpPr>
        <p:grpSpPr>
          <a:xfrm>
            <a:off x="3523063" y="585280"/>
            <a:ext cx="2220212" cy="594753"/>
            <a:chOff x="7721346" y="3473037"/>
            <a:chExt cx="5034280" cy="1771650"/>
          </a:xfrm>
        </p:grpSpPr>
        <p:sp>
          <p:nvSpPr>
            <p:cNvPr id="6" name="object 6"/>
            <p:cNvSpPr/>
            <p:nvPr/>
          </p:nvSpPr>
          <p:spPr>
            <a:xfrm>
              <a:off x="7740396" y="3492087"/>
              <a:ext cx="4996180" cy="1733550"/>
            </a:xfrm>
            <a:custGeom>
              <a:avLst/>
              <a:gdLst/>
              <a:ahLst/>
              <a:cxnLst/>
              <a:rect l="l" t="t" r="r" b="b"/>
              <a:pathLst>
                <a:path w="4996180" h="1733550">
                  <a:moveTo>
                    <a:pt x="4204033" y="197"/>
                  </a:moveTo>
                  <a:lnTo>
                    <a:pt x="791248" y="197"/>
                  </a:lnTo>
                  <a:lnTo>
                    <a:pt x="743033" y="1642"/>
                  </a:lnTo>
                  <a:lnTo>
                    <a:pt x="695583" y="5921"/>
                  </a:lnTo>
                  <a:lnTo>
                    <a:pt x="648979" y="12952"/>
                  </a:lnTo>
                  <a:lnTo>
                    <a:pt x="603306" y="22651"/>
                  </a:lnTo>
                  <a:lnTo>
                    <a:pt x="558645" y="34937"/>
                  </a:lnTo>
                  <a:lnTo>
                    <a:pt x="515079" y="49725"/>
                  </a:lnTo>
                  <a:lnTo>
                    <a:pt x="472692" y="66934"/>
                  </a:lnTo>
                  <a:lnTo>
                    <a:pt x="431565" y="86480"/>
                  </a:lnTo>
                  <a:lnTo>
                    <a:pt x="391782" y="108281"/>
                  </a:lnTo>
                  <a:lnTo>
                    <a:pt x="353425" y="132253"/>
                  </a:lnTo>
                  <a:lnTo>
                    <a:pt x="316578" y="158314"/>
                  </a:lnTo>
                  <a:lnTo>
                    <a:pt x="281322" y="186381"/>
                  </a:lnTo>
                  <a:lnTo>
                    <a:pt x="247741" y="216371"/>
                  </a:lnTo>
                  <a:lnTo>
                    <a:pt x="215918" y="248201"/>
                  </a:lnTo>
                  <a:lnTo>
                    <a:pt x="185935" y="281789"/>
                  </a:lnTo>
                  <a:lnTo>
                    <a:pt x="157875" y="317052"/>
                  </a:lnTo>
                  <a:lnTo>
                    <a:pt x="131820" y="353906"/>
                  </a:lnTo>
                  <a:lnTo>
                    <a:pt x="107855" y="392269"/>
                  </a:lnTo>
                  <a:lnTo>
                    <a:pt x="86060" y="432058"/>
                  </a:lnTo>
                  <a:lnTo>
                    <a:pt x="66520" y="473191"/>
                  </a:lnTo>
                  <a:lnTo>
                    <a:pt x="49316" y="515583"/>
                  </a:lnTo>
                  <a:lnTo>
                    <a:pt x="34532" y="559154"/>
                  </a:lnTo>
                  <a:lnTo>
                    <a:pt x="22251" y="603818"/>
                  </a:lnTo>
                  <a:lnTo>
                    <a:pt x="12554" y="649495"/>
                  </a:lnTo>
                  <a:lnTo>
                    <a:pt x="5526" y="696101"/>
                  </a:lnTo>
                  <a:lnTo>
                    <a:pt x="1248" y="743553"/>
                  </a:lnTo>
                  <a:lnTo>
                    <a:pt x="-195" y="791768"/>
                  </a:lnTo>
                  <a:lnTo>
                    <a:pt x="-195" y="942132"/>
                  </a:lnTo>
                  <a:lnTo>
                    <a:pt x="1248" y="990347"/>
                  </a:lnTo>
                  <a:lnTo>
                    <a:pt x="5526" y="1037799"/>
                  </a:lnTo>
                  <a:lnTo>
                    <a:pt x="12554" y="1084405"/>
                  </a:lnTo>
                  <a:lnTo>
                    <a:pt x="22251" y="1130082"/>
                  </a:lnTo>
                  <a:lnTo>
                    <a:pt x="34532" y="1174747"/>
                  </a:lnTo>
                  <a:lnTo>
                    <a:pt x="49316" y="1218317"/>
                  </a:lnTo>
                  <a:lnTo>
                    <a:pt x="66520" y="1260710"/>
                  </a:lnTo>
                  <a:lnTo>
                    <a:pt x="86060" y="1301842"/>
                  </a:lnTo>
                  <a:lnTo>
                    <a:pt x="107855" y="1341631"/>
                  </a:lnTo>
                  <a:lnTo>
                    <a:pt x="131820" y="1379994"/>
                  </a:lnTo>
                  <a:lnTo>
                    <a:pt x="157875" y="1416848"/>
                  </a:lnTo>
                  <a:lnTo>
                    <a:pt x="185935" y="1452111"/>
                  </a:lnTo>
                  <a:lnTo>
                    <a:pt x="215918" y="1485699"/>
                  </a:lnTo>
                  <a:lnTo>
                    <a:pt x="247741" y="1517529"/>
                  </a:lnTo>
                  <a:lnTo>
                    <a:pt x="281322" y="1547519"/>
                  </a:lnTo>
                  <a:lnTo>
                    <a:pt x="316578" y="1575586"/>
                  </a:lnTo>
                  <a:lnTo>
                    <a:pt x="353425" y="1601647"/>
                  </a:lnTo>
                  <a:lnTo>
                    <a:pt x="391782" y="1625620"/>
                  </a:lnTo>
                  <a:lnTo>
                    <a:pt x="431565" y="1647420"/>
                  </a:lnTo>
                  <a:lnTo>
                    <a:pt x="472692" y="1666966"/>
                  </a:lnTo>
                  <a:lnTo>
                    <a:pt x="515079" y="1684175"/>
                  </a:lnTo>
                  <a:lnTo>
                    <a:pt x="558645" y="1698963"/>
                  </a:lnTo>
                  <a:lnTo>
                    <a:pt x="603306" y="1711249"/>
                  </a:lnTo>
                  <a:lnTo>
                    <a:pt x="648979" y="1720948"/>
                  </a:lnTo>
                  <a:lnTo>
                    <a:pt x="695583" y="1727979"/>
                  </a:lnTo>
                  <a:lnTo>
                    <a:pt x="743033" y="1732258"/>
                  </a:lnTo>
                  <a:lnTo>
                    <a:pt x="791248" y="1733703"/>
                  </a:lnTo>
                  <a:lnTo>
                    <a:pt x="4204033" y="1733703"/>
                  </a:lnTo>
                  <a:lnTo>
                    <a:pt x="4252248" y="1732258"/>
                  </a:lnTo>
                  <a:lnTo>
                    <a:pt x="4299700" y="1727979"/>
                  </a:lnTo>
                  <a:lnTo>
                    <a:pt x="4346305" y="1720948"/>
                  </a:lnTo>
                  <a:lnTo>
                    <a:pt x="4391982" y="1711249"/>
                  </a:lnTo>
                  <a:lnTo>
                    <a:pt x="4436647" y="1698963"/>
                  </a:lnTo>
                  <a:lnTo>
                    <a:pt x="4480217" y="1684175"/>
                  </a:lnTo>
                  <a:lnTo>
                    <a:pt x="4522610" y="1666966"/>
                  </a:lnTo>
                  <a:lnTo>
                    <a:pt x="4563742" y="1647420"/>
                  </a:lnTo>
                  <a:lnTo>
                    <a:pt x="4603532" y="1625620"/>
                  </a:lnTo>
                  <a:lnTo>
                    <a:pt x="4641895" y="1601647"/>
                  </a:lnTo>
                  <a:lnTo>
                    <a:pt x="4678749" y="1575586"/>
                  </a:lnTo>
                  <a:lnTo>
                    <a:pt x="4714011" y="1547519"/>
                  </a:lnTo>
                  <a:lnTo>
                    <a:pt x="4747599" y="1517529"/>
                  </a:lnTo>
                  <a:lnTo>
                    <a:pt x="4779430" y="1485699"/>
                  </a:lnTo>
                  <a:lnTo>
                    <a:pt x="4809420" y="1452111"/>
                  </a:lnTo>
                  <a:lnTo>
                    <a:pt x="4837487" y="1416848"/>
                  </a:lnTo>
                  <a:lnTo>
                    <a:pt x="4863548" y="1379994"/>
                  </a:lnTo>
                  <a:lnTo>
                    <a:pt x="4887520" y="1341631"/>
                  </a:lnTo>
                  <a:lnTo>
                    <a:pt x="4909320" y="1301842"/>
                  </a:lnTo>
                  <a:lnTo>
                    <a:pt x="4928867" y="1260710"/>
                  </a:lnTo>
                  <a:lnTo>
                    <a:pt x="4946075" y="1218317"/>
                  </a:lnTo>
                  <a:lnTo>
                    <a:pt x="4960864" y="1174747"/>
                  </a:lnTo>
                  <a:lnTo>
                    <a:pt x="4973149" y="1130082"/>
                  </a:lnTo>
                  <a:lnTo>
                    <a:pt x="4982849" y="1084405"/>
                  </a:lnTo>
                  <a:lnTo>
                    <a:pt x="4989880" y="1037799"/>
                  </a:lnTo>
                  <a:lnTo>
                    <a:pt x="4994159" y="990347"/>
                  </a:lnTo>
                  <a:lnTo>
                    <a:pt x="4995604" y="942132"/>
                  </a:lnTo>
                  <a:lnTo>
                    <a:pt x="4995604" y="791768"/>
                  </a:lnTo>
                  <a:lnTo>
                    <a:pt x="4994159" y="743553"/>
                  </a:lnTo>
                  <a:lnTo>
                    <a:pt x="4989880" y="696101"/>
                  </a:lnTo>
                  <a:lnTo>
                    <a:pt x="4982849" y="649495"/>
                  </a:lnTo>
                  <a:lnTo>
                    <a:pt x="4973149" y="603818"/>
                  </a:lnTo>
                  <a:lnTo>
                    <a:pt x="4960864" y="559154"/>
                  </a:lnTo>
                  <a:lnTo>
                    <a:pt x="4946075" y="515583"/>
                  </a:lnTo>
                  <a:lnTo>
                    <a:pt x="4928867" y="473191"/>
                  </a:lnTo>
                  <a:lnTo>
                    <a:pt x="4909320" y="432058"/>
                  </a:lnTo>
                  <a:lnTo>
                    <a:pt x="4887520" y="392269"/>
                  </a:lnTo>
                  <a:lnTo>
                    <a:pt x="4863548" y="353906"/>
                  </a:lnTo>
                  <a:lnTo>
                    <a:pt x="4837487" y="317052"/>
                  </a:lnTo>
                  <a:lnTo>
                    <a:pt x="4809420" y="281789"/>
                  </a:lnTo>
                  <a:lnTo>
                    <a:pt x="4779430" y="248201"/>
                  </a:lnTo>
                  <a:lnTo>
                    <a:pt x="4747599" y="216371"/>
                  </a:lnTo>
                  <a:lnTo>
                    <a:pt x="4714011" y="186381"/>
                  </a:lnTo>
                  <a:lnTo>
                    <a:pt x="4678749" y="158314"/>
                  </a:lnTo>
                  <a:lnTo>
                    <a:pt x="4641895" y="132253"/>
                  </a:lnTo>
                  <a:lnTo>
                    <a:pt x="4603532" y="108281"/>
                  </a:lnTo>
                  <a:lnTo>
                    <a:pt x="4563742" y="86480"/>
                  </a:lnTo>
                  <a:lnTo>
                    <a:pt x="4522610" y="66934"/>
                  </a:lnTo>
                  <a:lnTo>
                    <a:pt x="4480217" y="49725"/>
                  </a:lnTo>
                  <a:lnTo>
                    <a:pt x="4436647" y="34937"/>
                  </a:lnTo>
                  <a:lnTo>
                    <a:pt x="4391982" y="22651"/>
                  </a:lnTo>
                  <a:lnTo>
                    <a:pt x="4346305" y="12952"/>
                  </a:lnTo>
                  <a:lnTo>
                    <a:pt x="4299700" y="5921"/>
                  </a:lnTo>
                  <a:lnTo>
                    <a:pt x="4252248" y="1642"/>
                  </a:lnTo>
                  <a:lnTo>
                    <a:pt x="4204033" y="197"/>
                  </a:lnTo>
                  <a:close/>
                </a:path>
              </a:pathLst>
            </a:custGeom>
            <a:solidFill>
              <a:srgbClr val="FFFFFF"/>
            </a:solidFill>
          </p:spPr>
          <p:txBody>
            <a:bodyPr wrap="square" lIns="0" tIns="0" rIns="0" bIns="0" rtlCol="0"/>
            <a:lstStyle/>
            <a:p>
              <a:endParaRPr sz="800"/>
            </a:p>
          </p:txBody>
        </p:sp>
        <p:sp>
          <p:nvSpPr>
            <p:cNvPr id="7" name="object 7"/>
            <p:cNvSpPr/>
            <p:nvPr/>
          </p:nvSpPr>
          <p:spPr>
            <a:xfrm>
              <a:off x="7740396" y="3492087"/>
              <a:ext cx="4996180" cy="1733550"/>
            </a:xfrm>
            <a:custGeom>
              <a:avLst/>
              <a:gdLst/>
              <a:ahLst/>
              <a:cxnLst/>
              <a:rect l="l" t="t" r="r" b="b"/>
              <a:pathLst>
                <a:path w="4996180" h="1733550">
                  <a:moveTo>
                    <a:pt x="-195" y="791768"/>
                  </a:moveTo>
                  <a:lnTo>
                    <a:pt x="1248" y="743553"/>
                  </a:lnTo>
                  <a:lnTo>
                    <a:pt x="5526" y="696101"/>
                  </a:lnTo>
                  <a:lnTo>
                    <a:pt x="12554" y="649495"/>
                  </a:lnTo>
                  <a:lnTo>
                    <a:pt x="22251" y="603818"/>
                  </a:lnTo>
                  <a:lnTo>
                    <a:pt x="34532" y="559154"/>
                  </a:lnTo>
                  <a:lnTo>
                    <a:pt x="49316" y="515583"/>
                  </a:lnTo>
                  <a:lnTo>
                    <a:pt x="66520" y="473191"/>
                  </a:lnTo>
                  <a:lnTo>
                    <a:pt x="86060" y="432058"/>
                  </a:lnTo>
                  <a:lnTo>
                    <a:pt x="107855" y="392269"/>
                  </a:lnTo>
                  <a:lnTo>
                    <a:pt x="131820" y="353906"/>
                  </a:lnTo>
                  <a:lnTo>
                    <a:pt x="157875" y="317052"/>
                  </a:lnTo>
                  <a:lnTo>
                    <a:pt x="185935" y="281789"/>
                  </a:lnTo>
                  <a:lnTo>
                    <a:pt x="215918" y="248201"/>
                  </a:lnTo>
                  <a:lnTo>
                    <a:pt x="247741" y="216371"/>
                  </a:lnTo>
                  <a:lnTo>
                    <a:pt x="281322" y="186381"/>
                  </a:lnTo>
                  <a:lnTo>
                    <a:pt x="316578" y="158314"/>
                  </a:lnTo>
                  <a:lnTo>
                    <a:pt x="353425" y="132253"/>
                  </a:lnTo>
                  <a:lnTo>
                    <a:pt x="391782" y="108281"/>
                  </a:lnTo>
                  <a:lnTo>
                    <a:pt x="431565" y="86480"/>
                  </a:lnTo>
                  <a:lnTo>
                    <a:pt x="472692" y="66934"/>
                  </a:lnTo>
                  <a:lnTo>
                    <a:pt x="515079" y="49725"/>
                  </a:lnTo>
                  <a:lnTo>
                    <a:pt x="558645" y="34937"/>
                  </a:lnTo>
                  <a:lnTo>
                    <a:pt x="603306" y="22651"/>
                  </a:lnTo>
                  <a:lnTo>
                    <a:pt x="648979" y="12952"/>
                  </a:lnTo>
                  <a:lnTo>
                    <a:pt x="695583" y="5921"/>
                  </a:lnTo>
                  <a:lnTo>
                    <a:pt x="743033" y="1642"/>
                  </a:lnTo>
                  <a:lnTo>
                    <a:pt x="791248" y="197"/>
                  </a:lnTo>
                  <a:lnTo>
                    <a:pt x="4204033" y="197"/>
                  </a:lnTo>
                  <a:lnTo>
                    <a:pt x="4252248" y="1642"/>
                  </a:lnTo>
                  <a:lnTo>
                    <a:pt x="4299700" y="5921"/>
                  </a:lnTo>
                  <a:lnTo>
                    <a:pt x="4346305" y="12952"/>
                  </a:lnTo>
                  <a:lnTo>
                    <a:pt x="4391982" y="22651"/>
                  </a:lnTo>
                  <a:lnTo>
                    <a:pt x="4436647" y="34937"/>
                  </a:lnTo>
                  <a:lnTo>
                    <a:pt x="4480217" y="49725"/>
                  </a:lnTo>
                  <a:lnTo>
                    <a:pt x="4522610" y="66934"/>
                  </a:lnTo>
                  <a:lnTo>
                    <a:pt x="4563742" y="86480"/>
                  </a:lnTo>
                  <a:lnTo>
                    <a:pt x="4603532" y="108281"/>
                  </a:lnTo>
                  <a:lnTo>
                    <a:pt x="4641895" y="132253"/>
                  </a:lnTo>
                  <a:lnTo>
                    <a:pt x="4678749" y="158314"/>
                  </a:lnTo>
                  <a:lnTo>
                    <a:pt x="4714011" y="186381"/>
                  </a:lnTo>
                  <a:lnTo>
                    <a:pt x="4747599" y="216371"/>
                  </a:lnTo>
                  <a:lnTo>
                    <a:pt x="4779430" y="248201"/>
                  </a:lnTo>
                  <a:lnTo>
                    <a:pt x="4809420" y="281789"/>
                  </a:lnTo>
                  <a:lnTo>
                    <a:pt x="4837487" y="317052"/>
                  </a:lnTo>
                  <a:lnTo>
                    <a:pt x="4863548" y="353906"/>
                  </a:lnTo>
                  <a:lnTo>
                    <a:pt x="4887520" y="392269"/>
                  </a:lnTo>
                  <a:lnTo>
                    <a:pt x="4909320" y="432058"/>
                  </a:lnTo>
                  <a:lnTo>
                    <a:pt x="4928867" y="473191"/>
                  </a:lnTo>
                  <a:lnTo>
                    <a:pt x="4946075" y="515583"/>
                  </a:lnTo>
                  <a:lnTo>
                    <a:pt x="4960864" y="559154"/>
                  </a:lnTo>
                  <a:lnTo>
                    <a:pt x="4973149" y="603818"/>
                  </a:lnTo>
                  <a:lnTo>
                    <a:pt x="4982849" y="649495"/>
                  </a:lnTo>
                  <a:lnTo>
                    <a:pt x="4989880" y="696101"/>
                  </a:lnTo>
                  <a:lnTo>
                    <a:pt x="4994159" y="743553"/>
                  </a:lnTo>
                  <a:lnTo>
                    <a:pt x="4995604" y="791768"/>
                  </a:lnTo>
                  <a:lnTo>
                    <a:pt x="4995604" y="942132"/>
                  </a:lnTo>
                  <a:lnTo>
                    <a:pt x="4994159" y="990347"/>
                  </a:lnTo>
                  <a:lnTo>
                    <a:pt x="4989880" y="1037799"/>
                  </a:lnTo>
                  <a:lnTo>
                    <a:pt x="4982849" y="1084405"/>
                  </a:lnTo>
                  <a:lnTo>
                    <a:pt x="4973149" y="1130082"/>
                  </a:lnTo>
                  <a:lnTo>
                    <a:pt x="4960864" y="1174747"/>
                  </a:lnTo>
                  <a:lnTo>
                    <a:pt x="4946075" y="1218317"/>
                  </a:lnTo>
                  <a:lnTo>
                    <a:pt x="4928867" y="1260710"/>
                  </a:lnTo>
                  <a:lnTo>
                    <a:pt x="4909320" y="1301842"/>
                  </a:lnTo>
                  <a:lnTo>
                    <a:pt x="4887520" y="1341631"/>
                  </a:lnTo>
                  <a:lnTo>
                    <a:pt x="4863548" y="1379994"/>
                  </a:lnTo>
                  <a:lnTo>
                    <a:pt x="4837487" y="1416848"/>
                  </a:lnTo>
                  <a:lnTo>
                    <a:pt x="4809420" y="1452111"/>
                  </a:lnTo>
                  <a:lnTo>
                    <a:pt x="4779430" y="1485699"/>
                  </a:lnTo>
                  <a:lnTo>
                    <a:pt x="4747599" y="1517529"/>
                  </a:lnTo>
                  <a:lnTo>
                    <a:pt x="4714011" y="1547519"/>
                  </a:lnTo>
                  <a:lnTo>
                    <a:pt x="4678749" y="1575586"/>
                  </a:lnTo>
                  <a:lnTo>
                    <a:pt x="4641895" y="1601647"/>
                  </a:lnTo>
                  <a:lnTo>
                    <a:pt x="4603532" y="1625620"/>
                  </a:lnTo>
                  <a:lnTo>
                    <a:pt x="4563742" y="1647420"/>
                  </a:lnTo>
                  <a:lnTo>
                    <a:pt x="4522610" y="1666966"/>
                  </a:lnTo>
                  <a:lnTo>
                    <a:pt x="4480217" y="1684175"/>
                  </a:lnTo>
                  <a:lnTo>
                    <a:pt x="4436647" y="1698963"/>
                  </a:lnTo>
                  <a:lnTo>
                    <a:pt x="4391982" y="1711249"/>
                  </a:lnTo>
                  <a:lnTo>
                    <a:pt x="4346305" y="1720948"/>
                  </a:lnTo>
                  <a:lnTo>
                    <a:pt x="4299700" y="1727979"/>
                  </a:lnTo>
                  <a:lnTo>
                    <a:pt x="4252248" y="1732258"/>
                  </a:lnTo>
                  <a:lnTo>
                    <a:pt x="4204033" y="1733703"/>
                  </a:lnTo>
                  <a:lnTo>
                    <a:pt x="791248" y="1733703"/>
                  </a:lnTo>
                  <a:lnTo>
                    <a:pt x="743033" y="1732258"/>
                  </a:lnTo>
                  <a:lnTo>
                    <a:pt x="695583" y="1727979"/>
                  </a:lnTo>
                  <a:lnTo>
                    <a:pt x="648979" y="1720948"/>
                  </a:lnTo>
                  <a:lnTo>
                    <a:pt x="603306" y="1711249"/>
                  </a:lnTo>
                  <a:lnTo>
                    <a:pt x="558645" y="1698963"/>
                  </a:lnTo>
                  <a:lnTo>
                    <a:pt x="515079" y="1684175"/>
                  </a:lnTo>
                  <a:lnTo>
                    <a:pt x="472692" y="1666966"/>
                  </a:lnTo>
                  <a:lnTo>
                    <a:pt x="431565" y="1647420"/>
                  </a:lnTo>
                  <a:lnTo>
                    <a:pt x="391782" y="1625620"/>
                  </a:lnTo>
                  <a:lnTo>
                    <a:pt x="353425" y="1601647"/>
                  </a:lnTo>
                  <a:lnTo>
                    <a:pt x="316578" y="1575586"/>
                  </a:lnTo>
                  <a:lnTo>
                    <a:pt x="281322" y="1547519"/>
                  </a:lnTo>
                  <a:lnTo>
                    <a:pt x="247741" y="1517529"/>
                  </a:lnTo>
                  <a:lnTo>
                    <a:pt x="215918" y="1485699"/>
                  </a:lnTo>
                  <a:lnTo>
                    <a:pt x="185935" y="1452111"/>
                  </a:lnTo>
                  <a:lnTo>
                    <a:pt x="157875" y="1416848"/>
                  </a:lnTo>
                  <a:lnTo>
                    <a:pt x="131820" y="1379994"/>
                  </a:lnTo>
                  <a:lnTo>
                    <a:pt x="107855" y="1341631"/>
                  </a:lnTo>
                  <a:lnTo>
                    <a:pt x="86060" y="1301842"/>
                  </a:lnTo>
                  <a:lnTo>
                    <a:pt x="66520" y="1260710"/>
                  </a:lnTo>
                  <a:lnTo>
                    <a:pt x="49316" y="1218317"/>
                  </a:lnTo>
                  <a:lnTo>
                    <a:pt x="34532" y="1174747"/>
                  </a:lnTo>
                  <a:lnTo>
                    <a:pt x="22251" y="1130082"/>
                  </a:lnTo>
                  <a:lnTo>
                    <a:pt x="12554" y="1084405"/>
                  </a:lnTo>
                  <a:lnTo>
                    <a:pt x="5526" y="1037799"/>
                  </a:lnTo>
                  <a:lnTo>
                    <a:pt x="1248" y="990347"/>
                  </a:lnTo>
                  <a:lnTo>
                    <a:pt x="-195" y="942132"/>
                  </a:lnTo>
                  <a:lnTo>
                    <a:pt x="-195" y="791768"/>
                  </a:lnTo>
                  <a:close/>
                </a:path>
              </a:pathLst>
            </a:custGeom>
            <a:ln w="38099">
              <a:solidFill>
                <a:srgbClr val="FFC000"/>
              </a:solidFill>
            </a:ln>
          </p:spPr>
          <p:txBody>
            <a:bodyPr wrap="square" lIns="0" tIns="0" rIns="0" bIns="0" rtlCol="0"/>
            <a:lstStyle/>
            <a:p>
              <a:endParaRPr sz="800"/>
            </a:p>
          </p:txBody>
        </p:sp>
      </p:grpSp>
      <p:grpSp>
        <p:nvGrpSpPr>
          <p:cNvPr id="8" name="object 8"/>
          <p:cNvGrpSpPr/>
          <p:nvPr/>
        </p:nvGrpSpPr>
        <p:grpSpPr>
          <a:xfrm>
            <a:off x="592622" y="540153"/>
            <a:ext cx="1729850" cy="473477"/>
            <a:chOff x="2098675" y="3644868"/>
            <a:chExt cx="3922395" cy="1428115"/>
          </a:xfrm>
        </p:grpSpPr>
        <p:sp>
          <p:nvSpPr>
            <p:cNvPr id="9" name="object 9"/>
            <p:cNvSpPr/>
            <p:nvPr/>
          </p:nvSpPr>
          <p:spPr>
            <a:xfrm>
              <a:off x="2127250" y="3673443"/>
              <a:ext cx="3865245" cy="1370965"/>
            </a:xfrm>
            <a:custGeom>
              <a:avLst/>
              <a:gdLst/>
              <a:ahLst/>
              <a:cxnLst/>
              <a:rect l="l" t="t" r="r" b="b"/>
              <a:pathLst>
                <a:path w="3865245" h="1370964">
                  <a:moveTo>
                    <a:pt x="3242936" y="192"/>
                  </a:moveTo>
                  <a:lnTo>
                    <a:pt x="621722" y="192"/>
                  </a:lnTo>
                  <a:lnTo>
                    <a:pt x="575318" y="2072"/>
                  </a:lnTo>
                  <a:lnTo>
                    <a:pt x="529840" y="7623"/>
                  </a:lnTo>
                  <a:lnTo>
                    <a:pt x="485409" y="16713"/>
                  </a:lnTo>
                  <a:lnTo>
                    <a:pt x="442144" y="29208"/>
                  </a:lnTo>
                  <a:lnTo>
                    <a:pt x="400167" y="44978"/>
                  </a:lnTo>
                  <a:lnTo>
                    <a:pt x="359596" y="63889"/>
                  </a:lnTo>
                  <a:lnTo>
                    <a:pt x="320553" y="85809"/>
                  </a:lnTo>
                  <a:lnTo>
                    <a:pt x="283158" y="110605"/>
                  </a:lnTo>
                  <a:lnTo>
                    <a:pt x="247530" y="138145"/>
                  </a:lnTo>
                  <a:lnTo>
                    <a:pt x="213790" y="168296"/>
                  </a:lnTo>
                  <a:lnTo>
                    <a:pt x="182059" y="200927"/>
                  </a:lnTo>
                  <a:lnTo>
                    <a:pt x="152456" y="235904"/>
                  </a:lnTo>
                  <a:lnTo>
                    <a:pt x="125102" y="273095"/>
                  </a:lnTo>
                  <a:lnTo>
                    <a:pt x="100117" y="312368"/>
                  </a:lnTo>
                  <a:lnTo>
                    <a:pt x="77621" y="353590"/>
                  </a:lnTo>
                  <a:lnTo>
                    <a:pt x="57735" y="396629"/>
                  </a:lnTo>
                  <a:lnTo>
                    <a:pt x="40578" y="441351"/>
                  </a:lnTo>
                  <a:lnTo>
                    <a:pt x="26271" y="487626"/>
                  </a:lnTo>
                  <a:lnTo>
                    <a:pt x="14934" y="535320"/>
                  </a:lnTo>
                  <a:lnTo>
                    <a:pt x="6687" y="584301"/>
                  </a:lnTo>
                  <a:lnTo>
                    <a:pt x="1651" y="634437"/>
                  </a:lnTo>
                  <a:lnTo>
                    <a:pt x="-53" y="685594"/>
                  </a:lnTo>
                  <a:lnTo>
                    <a:pt x="1651" y="736751"/>
                  </a:lnTo>
                  <a:lnTo>
                    <a:pt x="6687" y="786887"/>
                  </a:lnTo>
                  <a:lnTo>
                    <a:pt x="14934" y="835868"/>
                  </a:lnTo>
                  <a:lnTo>
                    <a:pt x="26271" y="883562"/>
                  </a:lnTo>
                  <a:lnTo>
                    <a:pt x="40578" y="929837"/>
                  </a:lnTo>
                  <a:lnTo>
                    <a:pt x="57735" y="974560"/>
                  </a:lnTo>
                  <a:lnTo>
                    <a:pt x="77621" y="1017598"/>
                  </a:lnTo>
                  <a:lnTo>
                    <a:pt x="100117" y="1058820"/>
                  </a:lnTo>
                  <a:lnTo>
                    <a:pt x="125102" y="1098093"/>
                  </a:lnTo>
                  <a:lnTo>
                    <a:pt x="152456" y="1135284"/>
                  </a:lnTo>
                  <a:lnTo>
                    <a:pt x="182059" y="1170261"/>
                  </a:lnTo>
                  <a:lnTo>
                    <a:pt x="213790" y="1202892"/>
                  </a:lnTo>
                  <a:lnTo>
                    <a:pt x="247530" y="1233044"/>
                  </a:lnTo>
                  <a:lnTo>
                    <a:pt x="283158" y="1260584"/>
                  </a:lnTo>
                  <a:lnTo>
                    <a:pt x="320553" y="1285380"/>
                  </a:lnTo>
                  <a:lnTo>
                    <a:pt x="359596" y="1307299"/>
                  </a:lnTo>
                  <a:lnTo>
                    <a:pt x="400167" y="1326210"/>
                  </a:lnTo>
                  <a:lnTo>
                    <a:pt x="442144" y="1341980"/>
                  </a:lnTo>
                  <a:lnTo>
                    <a:pt x="485409" y="1354476"/>
                  </a:lnTo>
                  <a:lnTo>
                    <a:pt x="529840" y="1363565"/>
                  </a:lnTo>
                  <a:lnTo>
                    <a:pt x="575318" y="1369116"/>
                  </a:lnTo>
                  <a:lnTo>
                    <a:pt x="621722" y="1370996"/>
                  </a:lnTo>
                  <a:lnTo>
                    <a:pt x="3242936" y="1370996"/>
                  </a:lnTo>
                  <a:lnTo>
                    <a:pt x="3289340" y="1369116"/>
                  </a:lnTo>
                  <a:lnTo>
                    <a:pt x="3334818" y="1363565"/>
                  </a:lnTo>
                  <a:lnTo>
                    <a:pt x="3379249" y="1354476"/>
                  </a:lnTo>
                  <a:lnTo>
                    <a:pt x="3422514" y="1341980"/>
                  </a:lnTo>
                  <a:lnTo>
                    <a:pt x="3464491" y="1326210"/>
                  </a:lnTo>
                  <a:lnTo>
                    <a:pt x="3505062" y="1307299"/>
                  </a:lnTo>
                  <a:lnTo>
                    <a:pt x="3544105" y="1285380"/>
                  </a:lnTo>
                  <a:lnTo>
                    <a:pt x="3581500" y="1260584"/>
                  </a:lnTo>
                  <a:lnTo>
                    <a:pt x="3617128" y="1233044"/>
                  </a:lnTo>
                  <a:lnTo>
                    <a:pt x="3650867" y="1202892"/>
                  </a:lnTo>
                  <a:lnTo>
                    <a:pt x="3682599" y="1170261"/>
                  </a:lnTo>
                  <a:lnTo>
                    <a:pt x="3712201" y="1135284"/>
                  </a:lnTo>
                  <a:lnTo>
                    <a:pt x="3739555" y="1098093"/>
                  </a:lnTo>
                  <a:lnTo>
                    <a:pt x="3764541" y="1058820"/>
                  </a:lnTo>
                  <a:lnTo>
                    <a:pt x="3787036" y="1017598"/>
                  </a:lnTo>
                  <a:lnTo>
                    <a:pt x="3806923" y="974560"/>
                  </a:lnTo>
                  <a:lnTo>
                    <a:pt x="3824080" y="929837"/>
                  </a:lnTo>
                  <a:lnTo>
                    <a:pt x="3838387" y="883562"/>
                  </a:lnTo>
                  <a:lnTo>
                    <a:pt x="3849724" y="835868"/>
                  </a:lnTo>
                  <a:lnTo>
                    <a:pt x="3857970" y="786887"/>
                  </a:lnTo>
                  <a:lnTo>
                    <a:pt x="3863007" y="736751"/>
                  </a:lnTo>
                  <a:lnTo>
                    <a:pt x="3864712" y="685594"/>
                  </a:lnTo>
                  <a:lnTo>
                    <a:pt x="3863007" y="634437"/>
                  </a:lnTo>
                  <a:lnTo>
                    <a:pt x="3857970" y="584301"/>
                  </a:lnTo>
                  <a:lnTo>
                    <a:pt x="3849724" y="535320"/>
                  </a:lnTo>
                  <a:lnTo>
                    <a:pt x="3838387" y="487626"/>
                  </a:lnTo>
                  <a:lnTo>
                    <a:pt x="3824080" y="441351"/>
                  </a:lnTo>
                  <a:lnTo>
                    <a:pt x="3806923" y="396629"/>
                  </a:lnTo>
                  <a:lnTo>
                    <a:pt x="3787036" y="353590"/>
                  </a:lnTo>
                  <a:lnTo>
                    <a:pt x="3764541" y="312368"/>
                  </a:lnTo>
                  <a:lnTo>
                    <a:pt x="3739555" y="273095"/>
                  </a:lnTo>
                  <a:lnTo>
                    <a:pt x="3712201" y="235904"/>
                  </a:lnTo>
                  <a:lnTo>
                    <a:pt x="3682599" y="200927"/>
                  </a:lnTo>
                  <a:lnTo>
                    <a:pt x="3650867" y="168296"/>
                  </a:lnTo>
                  <a:lnTo>
                    <a:pt x="3617128" y="138145"/>
                  </a:lnTo>
                  <a:lnTo>
                    <a:pt x="3581500" y="110605"/>
                  </a:lnTo>
                  <a:lnTo>
                    <a:pt x="3544105" y="85809"/>
                  </a:lnTo>
                  <a:lnTo>
                    <a:pt x="3505062" y="63889"/>
                  </a:lnTo>
                  <a:lnTo>
                    <a:pt x="3464491" y="44978"/>
                  </a:lnTo>
                  <a:lnTo>
                    <a:pt x="3422514" y="29208"/>
                  </a:lnTo>
                  <a:lnTo>
                    <a:pt x="3379249" y="16713"/>
                  </a:lnTo>
                  <a:lnTo>
                    <a:pt x="3334818" y="7623"/>
                  </a:lnTo>
                  <a:lnTo>
                    <a:pt x="3289340" y="2072"/>
                  </a:lnTo>
                  <a:lnTo>
                    <a:pt x="3242936" y="192"/>
                  </a:lnTo>
                  <a:close/>
                </a:path>
              </a:pathLst>
            </a:custGeom>
            <a:solidFill>
              <a:srgbClr val="FFFFFF"/>
            </a:solidFill>
          </p:spPr>
          <p:txBody>
            <a:bodyPr wrap="square" lIns="0" tIns="0" rIns="0" bIns="0" rtlCol="0"/>
            <a:lstStyle/>
            <a:p>
              <a:endParaRPr sz="800"/>
            </a:p>
          </p:txBody>
        </p:sp>
        <p:sp>
          <p:nvSpPr>
            <p:cNvPr id="10" name="object 10"/>
            <p:cNvSpPr/>
            <p:nvPr/>
          </p:nvSpPr>
          <p:spPr>
            <a:xfrm>
              <a:off x="2127250" y="3673443"/>
              <a:ext cx="3865245" cy="1370965"/>
            </a:xfrm>
            <a:custGeom>
              <a:avLst/>
              <a:gdLst/>
              <a:ahLst/>
              <a:cxnLst/>
              <a:rect l="l" t="t" r="r" b="b"/>
              <a:pathLst>
                <a:path w="3865245" h="1370964">
                  <a:moveTo>
                    <a:pt x="621722" y="192"/>
                  </a:moveTo>
                  <a:lnTo>
                    <a:pt x="3242936" y="192"/>
                  </a:lnTo>
                  <a:lnTo>
                    <a:pt x="3289340" y="2072"/>
                  </a:lnTo>
                  <a:lnTo>
                    <a:pt x="3334818" y="7623"/>
                  </a:lnTo>
                  <a:lnTo>
                    <a:pt x="3379249" y="16713"/>
                  </a:lnTo>
                  <a:lnTo>
                    <a:pt x="3422514" y="29208"/>
                  </a:lnTo>
                  <a:lnTo>
                    <a:pt x="3464491" y="44978"/>
                  </a:lnTo>
                  <a:lnTo>
                    <a:pt x="3505062" y="63889"/>
                  </a:lnTo>
                  <a:lnTo>
                    <a:pt x="3544105" y="85809"/>
                  </a:lnTo>
                  <a:lnTo>
                    <a:pt x="3581500" y="110605"/>
                  </a:lnTo>
                  <a:lnTo>
                    <a:pt x="3617128" y="138145"/>
                  </a:lnTo>
                  <a:lnTo>
                    <a:pt x="3650867" y="168296"/>
                  </a:lnTo>
                  <a:lnTo>
                    <a:pt x="3682599" y="200927"/>
                  </a:lnTo>
                  <a:lnTo>
                    <a:pt x="3712201" y="235904"/>
                  </a:lnTo>
                  <a:lnTo>
                    <a:pt x="3739555" y="273095"/>
                  </a:lnTo>
                  <a:lnTo>
                    <a:pt x="3764541" y="312368"/>
                  </a:lnTo>
                  <a:lnTo>
                    <a:pt x="3787036" y="353590"/>
                  </a:lnTo>
                  <a:lnTo>
                    <a:pt x="3806923" y="396629"/>
                  </a:lnTo>
                  <a:lnTo>
                    <a:pt x="3824080" y="441351"/>
                  </a:lnTo>
                  <a:lnTo>
                    <a:pt x="3838387" y="487626"/>
                  </a:lnTo>
                  <a:lnTo>
                    <a:pt x="3849724" y="535320"/>
                  </a:lnTo>
                  <a:lnTo>
                    <a:pt x="3857970" y="584301"/>
                  </a:lnTo>
                  <a:lnTo>
                    <a:pt x="3863007" y="634437"/>
                  </a:lnTo>
                  <a:lnTo>
                    <a:pt x="3864712" y="685594"/>
                  </a:lnTo>
                  <a:lnTo>
                    <a:pt x="3863007" y="736751"/>
                  </a:lnTo>
                  <a:lnTo>
                    <a:pt x="3857970" y="786887"/>
                  </a:lnTo>
                  <a:lnTo>
                    <a:pt x="3849724" y="835868"/>
                  </a:lnTo>
                  <a:lnTo>
                    <a:pt x="3838387" y="883562"/>
                  </a:lnTo>
                  <a:lnTo>
                    <a:pt x="3824080" y="929837"/>
                  </a:lnTo>
                  <a:lnTo>
                    <a:pt x="3806923" y="974560"/>
                  </a:lnTo>
                  <a:lnTo>
                    <a:pt x="3787036" y="1017598"/>
                  </a:lnTo>
                  <a:lnTo>
                    <a:pt x="3764541" y="1058820"/>
                  </a:lnTo>
                  <a:lnTo>
                    <a:pt x="3739555" y="1098093"/>
                  </a:lnTo>
                  <a:lnTo>
                    <a:pt x="3712201" y="1135284"/>
                  </a:lnTo>
                  <a:lnTo>
                    <a:pt x="3682599" y="1170261"/>
                  </a:lnTo>
                  <a:lnTo>
                    <a:pt x="3650867" y="1202892"/>
                  </a:lnTo>
                  <a:lnTo>
                    <a:pt x="3617128" y="1233044"/>
                  </a:lnTo>
                  <a:lnTo>
                    <a:pt x="3581500" y="1260584"/>
                  </a:lnTo>
                  <a:lnTo>
                    <a:pt x="3544105" y="1285380"/>
                  </a:lnTo>
                  <a:lnTo>
                    <a:pt x="3505062" y="1307299"/>
                  </a:lnTo>
                  <a:lnTo>
                    <a:pt x="3464491" y="1326210"/>
                  </a:lnTo>
                  <a:lnTo>
                    <a:pt x="3422514" y="1341980"/>
                  </a:lnTo>
                  <a:lnTo>
                    <a:pt x="3379249" y="1354476"/>
                  </a:lnTo>
                  <a:lnTo>
                    <a:pt x="3334818" y="1363565"/>
                  </a:lnTo>
                  <a:lnTo>
                    <a:pt x="3289340" y="1369116"/>
                  </a:lnTo>
                  <a:lnTo>
                    <a:pt x="3242936" y="1370996"/>
                  </a:lnTo>
                  <a:lnTo>
                    <a:pt x="621722" y="1370996"/>
                  </a:lnTo>
                  <a:lnTo>
                    <a:pt x="575318" y="1369116"/>
                  </a:lnTo>
                  <a:lnTo>
                    <a:pt x="529840" y="1363565"/>
                  </a:lnTo>
                  <a:lnTo>
                    <a:pt x="485409" y="1354476"/>
                  </a:lnTo>
                  <a:lnTo>
                    <a:pt x="442144" y="1341980"/>
                  </a:lnTo>
                  <a:lnTo>
                    <a:pt x="400167" y="1326210"/>
                  </a:lnTo>
                  <a:lnTo>
                    <a:pt x="359596" y="1307299"/>
                  </a:lnTo>
                  <a:lnTo>
                    <a:pt x="320553" y="1285380"/>
                  </a:lnTo>
                  <a:lnTo>
                    <a:pt x="283158" y="1260584"/>
                  </a:lnTo>
                  <a:lnTo>
                    <a:pt x="247530" y="1233044"/>
                  </a:lnTo>
                  <a:lnTo>
                    <a:pt x="213790" y="1202892"/>
                  </a:lnTo>
                  <a:lnTo>
                    <a:pt x="182059" y="1170261"/>
                  </a:lnTo>
                  <a:lnTo>
                    <a:pt x="152456" y="1135284"/>
                  </a:lnTo>
                  <a:lnTo>
                    <a:pt x="125102" y="1098093"/>
                  </a:lnTo>
                  <a:lnTo>
                    <a:pt x="100117" y="1058820"/>
                  </a:lnTo>
                  <a:lnTo>
                    <a:pt x="77621" y="1017598"/>
                  </a:lnTo>
                  <a:lnTo>
                    <a:pt x="57735" y="974560"/>
                  </a:lnTo>
                  <a:lnTo>
                    <a:pt x="40578" y="929837"/>
                  </a:lnTo>
                  <a:lnTo>
                    <a:pt x="26271" y="883562"/>
                  </a:lnTo>
                  <a:lnTo>
                    <a:pt x="14934" y="835868"/>
                  </a:lnTo>
                  <a:lnTo>
                    <a:pt x="6687" y="786887"/>
                  </a:lnTo>
                  <a:lnTo>
                    <a:pt x="1651" y="736751"/>
                  </a:lnTo>
                  <a:lnTo>
                    <a:pt x="-53" y="685594"/>
                  </a:lnTo>
                  <a:lnTo>
                    <a:pt x="1651" y="634437"/>
                  </a:lnTo>
                  <a:lnTo>
                    <a:pt x="6687" y="584301"/>
                  </a:lnTo>
                  <a:lnTo>
                    <a:pt x="14934" y="535320"/>
                  </a:lnTo>
                  <a:lnTo>
                    <a:pt x="26271" y="487626"/>
                  </a:lnTo>
                  <a:lnTo>
                    <a:pt x="40578" y="441351"/>
                  </a:lnTo>
                  <a:lnTo>
                    <a:pt x="57735" y="396629"/>
                  </a:lnTo>
                  <a:lnTo>
                    <a:pt x="77621" y="353590"/>
                  </a:lnTo>
                  <a:lnTo>
                    <a:pt x="100117" y="312368"/>
                  </a:lnTo>
                  <a:lnTo>
                    <a:pt x="125102" y="273095"/>
                  </a:lnTo>
                  <a:lnTo>
                    <a:pt x="152456" y="235904"/>
                  </a:lnTo>
                  <a:lnTo>
                    <a:pt x="182059" y="200927"/>
                  </a:lnTo>
                  <a:lnTo>
                    <a:pt x="213790" y="168296"/>
                  </a:lnTo>
                  <a:lnTo>
                    <a:pt x="247530" y="138145"/>
                  </a:lnTo>
                  <a:lnTo>
                    <a:pt x="283158" y="110605"/>
                  </a:lnTo>
                  <a:lnTo>
                    <a:pt x="320553" y="85809"/>
                  </a:lnTo>
                  <a:lnTo>
                    <a:pt x="359596" y="63889"/>
                  </a:lnTo>
                  <a:lnTo>
                    <a:pt x="400167" y="44978"/>
                  </a:lnTo>
                  <a:lnTo>
                    <a:pt x="442144" y="29208"/>
                  </a:lnTo>
                  <a:lnTo>
                    <a:pt x="485409" y="16713"/>
                  </a:lnTo>
                  <a:lnTo>
                    <a:pt x="529840" y="7623"/>
                  </a:lnTo>
                  <a:lnTo>
                    <a:pt x="575318" y="2072"/>
                  </a:lnTo>
                  <a:lnTo>
                    <a:pt x="621722" y="192"/>
                  </a:lnTo>
                  <a:close/>
                </a:path>
              </a:pathLst>
            </a:custGeom>
            <a:ln w="57148">
              <a:solidFill>
                <a:srgbClr val="FFC000"/>
              </a:solidFill>
            </a:ln>
          </p:spPr>
          <p:txBody>
            <a:bodyPr wrap="square" lIns="0" tIns="0" rIns="0" bIns="0" rtlCol="0"/>
            <a:lstStyle/>
            <a:p>
              <a:endParaRPr sz="800"/>
            </a:p>
          </p:txBody>
        </p:sp>
      </p:grpSp>
      <p:grpSp>
        <p:nvGrpSpPr>
          <p:cNvPr id="11" name="object 11"/>
          <p:cNvGrpSpPr/>
          <p:nvPr/>
        </p:nvGrpSpPr>
        <p:grpSpPr>
          <a:xfrm>
            <a:off x="3118314" y="1805471"/>
            <a:ext cx="2832276" cy="693030"/>
            <a:chOff x="7218679" y="7691976"/>
            <a:chExt cx="5883910" cy="2309496"/>
          </a:xfrm>
          <a:solidFill>
            <a:schemeClr val="tx1"/>
          </a:solidFill>
        </p:grpSpPr>
        <p:sp>
          <p:nvSpPr>
            <p:cNvPr id="12" name="object 12"/>
            <p:cNvSpPr/>
            <p:nvPr/>
          </p:nvSpPr>
          <p:spPr>
            <a:xfrm>
              <a:off x="7218679" y="7691977"/>
              <a:ext cx="5883910" cy="2309495"/>
            </a:xfrm>
            <a:custGeom>
              <a:avLst/>
              <a:gdLst/>
              <a:ahLst/>
              <a:cxnLst/>
              <a:rect l="l" t="t" r="r" b="b"/>
              <a:pathLst>
                <a:path w="5883909" h="2309495">
                  <a:moveTo>
                    <a:pt x="4843475" y="91"/>
                  </a:moveTo>
                  <a:lnTo>
                    <a:pt x="1039540" y="91"/>
                  </a:lnTo>
                  <a:lnTo>
                    <a:pt x="1039540" y="1154619"/>
                  </a:lnTo>
                  <a:lnTo>
                    <a:pt x="-182" y="1154619"/>
                  </a:lnTo>
                  <a:lnTo>
                    <a:pt x="2941444" y="2309147"/>
                  </a:lnTo>
                  <a:lnTo>
                    <a:pt x="5883197" y="1154619"/>
                  </a:lnTo>
                  <a:lnTo>
                    <a:pt x="4843475" y="1154619"/>
                  </a:lnTo>
                  <a:lnTo>
                    <a:pt x="4843475" y="91"/>
                  </a:lnTo>
                  <a:close/>
                </a:path>
              </a:pathLst>
            </a:custGeom>
            <a:grpFill/>
          </p:spPr>
          <p:txBody>
            <a:bodyPr wrap="square" lIns="0" tIns="0" rIns="0" bIns="0" rtlCol="0"/>
            <a:lstStyle/>
            <a:p>
              <a:endParaRPr sz="800"/>
            </a:p>
          </p:txBody>
        </p:sp>
        <p:sp>
          <p:nvSpPr>
            <p:cNvPr id="13" name="object 13"/>
            <p:cNvSpPr/>
            <p:nvPr/>
          </p:nvSpPr>
          <p:spPr>
            <a:xfrm>
              <a:off x="7218679" y="7691976"/>
              <a:ext cx="5883910" cy="2309494"/>
            </a:xfrm>
            <a:custGeom>
              <a:avLst/>
              <a:gdLst/>
              <a:ahLst/>
              <a:cxnLst/>
              <a:rect l="l" t="t" r="r" b="b"/>
              <a:pathLst>
                <a:path w="5883909" h="2309495">
                  <a:moveTo>
                    <a:pt x="-182" y="1154619"/>
                  </a:moveTo>
                  <a:lnTo>
                    <a:pt x="1039540" y="1154619"/>
                  </a:lnTo>
                  <a:lnTo>
                    <a:pt x="1039540" y="91"/>
                  </a:lnTo>
                  <a:lnTo>
                    <a:pt x="4843475" y="91"/>
                  </a:lnTo>
                  <a:lnTo>
                    <a:pt x="4843475" y="1154619"/>
                  </a:lnTo>
                  <a:lnTo>
                    <a:pt x="5883197" y="1154619"/>
                  </a:lnTo>
                  <a:lnTo>
                    <a:pt x="2941444" y="2309147"/>
                  </a:lnTo>
                  <a:lnTo>
                    <a:pt x="-182" y="1154619"/>
                  </a:lnTo>
                  <a:close/>
                </a:path>
              </a:pathLst>
            </a:custGeom>
            <a:grpFill/>
            <a:ln w="38099">
              <a:solidFill>
                <a:srgbClr val="FF0000"/>
              </a:solidFill>
            </a:ln>
          </p:spPr>
          <p:txBody>
            <a:bodyPr wrap="square" lIns="0" tIns="0" rIns="0" bIns="0" rtlCol="0"/>
            <a:lstStyle/>
            <a:p>
              <a:endParaRPr sz="800" dirty="0"/>
            </a:p>
          </p:txBody>
        </p:sp>
      </p:grpSp>
      <p:sp>
        <p:nvSpPr>
          <p:cNvPr id="19" name="object 19"/>
          <p:cNvSpPr txBox="1">
            <a:spLocks noGrp="1"/>
          </p:cNvSpPr>
          <p:nvPr>
            <p:ph type="title"/>
          </p:nvPr>
        </p:nvSpPr>
        <p:spPr>
          <a:xfrm>
            <a:off x="3799699" y="197846"/>
            <a:ext cx="1624163" cy="390667"/>
          </a:xfrm>
          <a:prstGeom prst="rect">
            <a:avLst/>
          </a:prstGeom>
        </p:spPr>
        <p:txBody>
          <a:bodyPr vert="horz" wrap="square" lIns="0" tIns="5889" rIns="0" bIns="0" rtlCol="0" anchor="ctr">
            <a:spAutoFit/>
          </a:bodyPr>
          <a:lstStyle/>
          <a:p>
            <a:pPr marL="5889">
              <a:spcBef>
                <a:spcPts val="46"/>
              </a:spcBef>
            </a:pPr>
            <a:r>
              <a:rPr sz="2500" spc="90" dirty="0">
                <a:latin typeface="Arial Black" panose="020B0A04020102020204" pitchFamily="34" charset="0"/>
                <a:cs typeface="Verdana"/>
              </a:rPr>
              <a:t>PROS</a:t>
            </a:r>
            <a:r>
              <a:rPr sz="2500" spc="88" dirty="0">
                <a:latin typeface="Arial Black" panose="020B0A04020102020204" pitchFamily="34" charset="0"/>
                <a:cs typeface="Verdana"/>
              </a:rPr>
              <a:t>E</a:t>
            </a:r>
            <a:r>
              <a:rPr sz="2500" spc="-158" dirty="0">
                <a:latin typeface="Arial Black" panose="020B0A04020102020204" pitchFamily="34" charset="0"/>
                <a:cs typeface="Verdana"/>
              </a:rPr>
              <a:t>S</a:t>
            </a:r>
            <a:endParaRPr sz="2500" dirty="0">
              <a:latin typeface="Arial Black" panose="020B0A04020102020204" pitchFamily="34" charset="0"/>
              <a:cs typeface="Verdana"/>
            </a:endParaRPr>
          </a:p>
        </p:txBody>
      </p:sp>
      <p:sp>
        <p:nvSpPr>
          <p:cNvPr id="24" name="object 24"/>
          <p:cNvSpPr txBox="1"/>
          <p:nvPr/>
        </p:nvSpPr>
        <p:spPr>
          <a:xfrm>
            <a:off x="3677645" y="1515136"/>
            <a:ext cx="1712714" cy="529760"/>
          </a:xfrm>
          <a:prstGeom prst="rect">
            <a:avLst/>
          </a:prstGeom>
        </p:spPr>
        <p:txBody>
          <a:bodyPr vert="horz" wrap="square" lIns="0" tIns="6477" rIns="0" bIns="0" rtlCol="0">
            <a:spAutoFit/>
          </a:bodyPr>
          <a:lstStyle/>
          <a:p>
            <a:pPr marL="5889">
              <a:spcBef>
                <a:spcPts val="51"/>
              </a:spcBef>
            </a:pPr>
            <a:r>
              <a:rPr lang="en-US" sz="1700" spc="67" dirty="0">
                <a:latin typeface="Arial Black" panose="020B0A04020102020204" pitchFamily="34" charset="0"/>
                <a:cs typeface="Verdana"/>
              </a:rPr>
              <a:t>KEUNTUNGAN</a:t>
            </a:r>
            <a:endParaRPr lang="en-US" sz="1700" dirty="0">
              <a:latin typeface="Arial Black" panose="020B0A04020102020204" pitchFamily="34" charset="0"/>
              <a:cs typeface="Verdana"/>
            </a:endParaRPr>
          </a:p>
        </p:txBody>
      </p:sp>
      <p:sp>
        <p:nvSpPr>
          <p:cNvPr id="31" name="object 31"/>
          <p:cNvSpPr txBox="1"/>
          <p:nvPr/>
        </p:nvSpPr>
        <p:spPr>
          <a:xfrm>
            <a:off x="749749" y="170304"/>
            <a:ext cx="1443218" cy="698444"/>
          </a:xfrm>
          <a:prstGeom prst="rect">
            <a:avLst/>
          </a:prstGeom>
        </p:spPr>
        <p:txBody>
          <a:bodyPr vert="horz" wrap="square" lIns="0" tIns="5889" rIns="0" bIns="0" rtlCol="0">
            <a:spAutoFit/>
          </a:bodyPr>
          <a:lstStyle/>
          <a:p>
            <a:pPr algn="ctr">
              <a:spcBef>
                <a:spcPts val="46"/>
              </a:spcBef>
            </a:pPr>
            <a:r>
              <a:rPr sz="2500" dirty="0">
                <a:latin typeface="Arial Black" panose="020B0A04020102020204" pitchFamily="34" charset="0"/>
                <a:cs typeface="Verdana"/>
              </a:rPr>
              <a:t>INPUT</a:t>
            </a:r>
            <a:endParaRPr lang="en-US" sz="2500" dirty="0">
              <a:latin typeface="Arial Black" panose="020B0A04020102020204" pitchFamily="34" charset="0"/>
              <a:cs typeface="Verdana"/>
            </a:endParaRPr>
          </a:p>
          <a:p>
            <a:pPr algn="ctr">
              <a:spcBef>
                <a:spcPts val="46"/>
              </a:spcBef>
            </a:pPr>
            <a:r>
              <a:rPr sz="2000" b="1" dirty="0">
                <a:solidFill>
                  <a:srgbClr val="FF0000"/>
                </a:solidFill>
                <a:latin typeface="Arial Black" panose="020B0A04020102020204" pitchFamily="34" charset="0"/>
                <a:cs typeface="Arial"/>
              </a:rPr>
              <a:t>SUPPLIER</a:t>
            </a:r>
            <a:endParaRPr sz="2000" dirty="0">
              <a:latin typeface="Arial Black" panose="020B0A04020102020204" pitchFamily="34" charset="0"/>
              <a:cs typeface="Arial"/>
            </a:endParaRPr>
          </a:p>
        </p:txBody>
      </p:sp>
      <p:sp>
        <p:nvSpPr>
          <p:cNvPr id="33" name="object 33"/>
          <p:cNvSpPr txBox="1"/>
          <p:nvPr/>
        </p:nvSpPr>
        <p:spPr>
          <a:xfrm>
            <a:off x="3724274" y="731241"/>
            <a:ext cx="1793421" cy="590722"/>
          </a:xfrm>
          <a:prstGeom prst="rect">
            <a:avLst/>
          </a:prstGeom>
        </p:spPr>
        <p:txBody>
          <a:bodyPr vert="horz" wrap="square" lIns="0" tIns="5889" rIns="0" bIns="0" rtlCol="0">
            <a:spAutoFit/>
          </a:bodyPr>
          <a:lstStyle/>
          <a:p>
            <a:pPr marL="5889" algn="ctr">
              <a:spcBef>
                <a:spcPts val="46"/>
              </a:spcBef>
            </a:pPr>
            <a:r>
              <a:rPr sz="1900" b="1" dirty="0">
                <a:solidFill>
                  <a:srgbClr val="FF0000"/>
                </a:solidFill>
                <a:latin typeface="Arial Black" panose="020B0A04020102020204" pitchFamily="34" charset="0"/>
                <a:cs typeface="Arial"/>
              </a:rPr>
              <a:t>PERUSAHAAN</a:t>
            </a:r>
            <a:endParaRPr sz="1900" dirty="0">
              <a:latin typeface="Arial Black" panose="020B0A04020102020204" pitchFamily="34" charset="0"/>
              <a:cs typeface="Arial"/>
            </a:endParaRPr>
          </a:p>
        </p:txBody>
      </p:sp>
      <p:sp>
        <p:nvSpPr>
          <p:cNvPr id="34" name="object 34"/>
          <p:cNvSpPr txBox="1"/>
          <p:nvPr/>
        </p:nvSpPr>
        <p:spPr>
          <a:xfrm>
            <a:off x="6737012" y="199366"/>
            <a:ext cx="1704646" cy="652277"/>
          </a:xfrm>
          <a:prstGeom prst="rect">
            <a:avLst/>
          </a:prstGeom>
        </p:spPr>
        <p:txBody>
          <a:bodyPr vert="horz" wrap="square" lIns="0" tIns="5889" rIns="0" bIns="0" rtlCol="0">
            <a:spAutoFit/>
          </a:bodyPr>
          <a:lstStyle/>
          <a:p>
            <a:pPr marL="5889" algn="ctr">
              <a:spcBef>
                <a:spcPts val="46"/>
              </a:spcBef>
            </a:pPr>
            <a:r>
              <a:rPr sz="2500" dirty="0">
                <a:latin typeface="Arial Black" panose="020B0A04020102020204" pitchFamily="34" charset="0"/>
                <a:cs typeface="Verdana"/>
              </a:rPr>
              <a:t>OUTPUT</a:t>
            </a:r>
            <a:endParaRPr lang="en-US" sz="2500" dirty="0">
              <a:latin typeface="Arial Black" panose="020B0A04020102020204" pitchFamily="34" charset="0"/>
              <a:cs typeface="Verdana"/>
            </a:endParaRPr>
          </a:p>
          <a:p>
            <a:pPr marL="5889" algn="ctr">
              <a:spcBef>
                <a:spcPts val="46"/>
              </a:spcBef>
            </a:pPr>
            <a:r>
              <a:rPr sz="1700" b="1" dirty="0">
                <a:solidFill>
                  <a:srgbClr val="FF0000"/>
                </a:solidFill>
                <a:latin typeface="Arial Black" panose="020B0A04020102020204" pitchFamily="34" charset="0"/>
                <a:cs typeface="Arial"/>
              </a:rPr>
              <a:t>KONSUMEN</a:t>
            </a:r>
            <a:endParaRPr sz="1700" dirty="0">
              <a:latin typeface="Arial Black" panose="020B0A04020102020204" pitchFamily="34" charset="0"/>
              <a:cs typeface="Arial"/>
            </a:endParaRPr>
          </a:p>
        </p:txBody>
      </p:sp>
      <p:sp>
        <p:nvSpPr>
          <p:cNvPr id="36" name="object 36"/>
          <p:cNvSpPr/>
          <p:nvPr/>
        </p:nvSpPr>
        <p:spPr>
          <a:xfrm>
            <a:off x="5927684" y="673643"/>
            <a:ext cx="656957" cy="464003"/>
          </a:xfrm>
          <a:custGeom>
            <a:avLst/>
            <a:gdLst/>
            <a:ahLst/>
            <a:cxnLst/>
            <a:rect l="l" t="t" r="r" b="b"/>
            <a:pathLst>
              <a:path w="796925" h="918210">
                <a:moveTo>
                  <a:pt x="398060" y="188"/>
                </a:moveTo>
                <a:lnTo>
                  <a:pt x="398060" y="229545"/>
                </a:lnTo>
                <a:lnTo>
                  <a:pt x="-328" y="229545"/>
                </a:lnTo>
                <a:lnTo>
                  <a:pt x="-328" y="688511"/>
                </a:lnTo>
                <a:lnTo>
                  <a:pt x="398060" y="688511"/>
                </a:lnTo>
                <a:lnTo>
                  <a:pt x="398060" y="917994"/>
                </a:lnTo>
                <a:lnTo>
                  <a:pt x="796449" y="459028"/>
                </a:lnTo>
                <a:lnTo>
                  <a:pt x="398060" y="188"/>
                </a:lnTo>
                <a:close/>
              </a:path>
            </a:pathLst>
          </a:custGeom>
          <a:solidFill>
            <a:srgbClr val="FF0000"/>
          </a:solidFill>
        </p:spPr>
        <p:txBody>
          <a:bodyPr wrap="square" lIns="0" tIns="0" rIns="0" bIns="0" rtlCol="0"/>
          <a:lstStyle/>
          <a:p>
            <a:endParaRPr sz="800"/>
          </a:p>
        </p:txBody>
      </p:sp>
      <p:sp>
        <p:nvSpPr>
          <p:cNvPr id="38" name="object 36">
            <a:extLst>
              <a:ext uri="{FF2B5EF4-FFF2-40B4-BE49-F238E27FC236}">
                <a16:creationId xmlns:a16="http://schemas.microsoft.com/office/drawing/2014/main" id="{33CA18B5-17B6-4413-BF99-61BB14CB1221}"/>
              </a:ext>
            </a:extLst>
          </p:cNvPr>
          <p:cNvSpPr/>
          <p:nvPr/>
        </p:nvSpPr>
        <p:spPr>
          <a:xfrm>
            <a:off x="2504958" y="662130"/>
            <a:ext cx="823017" cy="464003"/>
          </a:xfrm>
          <a:custGeom>
            <a:avLst/>
            <a:gdLst/>
            <a:ahLst/>
            <a:cxnLst/>
            <a:rect l="l" t="t" r="r" b="b"/>
            <a:pathLst>
              <a:path w="796925" h="918210">
                <a:moveTo>
                  <a:pt x="398060" y="188"/>
                </a:moveTo>
                <a:lnTo>
                  <a:pt x="398060" y="229545"/>
                </a:lnTo>
                <a:lnTo>
                  <a:pt x="-328" y="229545"/>
                </a:lnTo>
                <a:lnTo>
                  <a:pt x="-328" y="688511"/>
                </a:lnTo>
                <a:lnTo>
                  <a:pt x="398060" y="688511"/>
                </a:lnTo>
                <a:lnTo>
                  <a:pt x="398060" y="917994"/>
                </a:lnTo>
                <a:lnTo>
                  <a:pt x="796449" y="459028"/>
                </a:lnTo>
                <a:lnTo>
                  <a:pt x="398060" y="188"/>
                </a:lnTo>
                <a:close/>
              </a:path>
            </a:pathLst>
          </a:custGeom>
          <a:solidFill>
            <a:srgbClr val="FF0000"/>
          </a:solidFill>
        </p:spPr>
        <p:txBody>
          <a:bodyPr wrap="square" lIns="0" tIns="0" rIns="0" bIns="0" rtlCol="0"/>
          <a:lstStyle/>
          <a:p>
            <a:endParaRPr sz="800"/>
          </a:p>
        </p:txBody>
      </p:sp>
      <p:sp>
        <p:nvSpPr>
          <p:cNvPr id="42" name="Arrow: Bent-Up 41">
            <a:extLst>
              <a:ext uri="{FF2B5EF4-FFF2-40B4-BE49-F238E27FC236}">
                <a16:creationId xmlns:a16="http://schemas.microsoft.com/office/drawing/2014/main" id="{F2DAB270-D3D0-4B2F-BDD6-5C6E68ED7B2D}"/>
              </a:ext>
            </a:extLst>
          </p:cNvPr>
          <p:cNvSpPr/>
          <p:nvPr/>
        </p:nvSpPr>
        <p:spPr>
          <a:xfrm rot="16200000" flipH="1">
            <a:off x="6228417" y="655015"/>
            <a:ext cx="975453" cy="2097524"/>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43699" tIns="21850" rIns="43699" bIns="21850" rtlCol="0" anchor="ctr"/>
          <a:lstStyle/>
          <a:p>
            <a:pPr algn="ctr"/>
            <a:endParaRPr lang="en-US" sz="800" dirty="0"/>
          </a:p>
        </p:txBody>
      </p:sp>
      <p:sp>
        <p:nvSpPr>
          <p:cNvPr id="43" name="Arrow: Bent-Up 42">
            <a:extLst>
              <a:ext uri="{FF2B5EF4-FFF2-40B4-BE49-F238E27FC236}">
                <a16:creationId xmlns:a16="http://schemas.microsoft.com/office/drawing/2014/main" id="{BCEE6BC5-CACB-487C-A2E8-A205DF6DB680}"/>
              </a:ext>
            </a:extLst>
          </p:cNvPr>
          <p:cNvSpPr/>
          <p:nvPr/>
        </p:nvSpPr>
        <p:spPr>
          <a:xfrm flipH="1">
            <a:off x="1312619" y="1216050"/>
            <a:ext cx="2097524" cy="838602"/>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43699" tIns="21850" rIns="43699" bIns="21850" rtlCol="0" anchor="ctr"/>
          <a:lstStyle/>
          <a:p>
            <a:pPr algn="ctr"/>
            <a:endParaRPr lang="en-US" sz="800"/>
          </a:p>
        </p:txBody>
      </p:sp>
      <p:sp>
        <p:nvSpPr>
          <p:cNvPr id="44" name="object 24">
            <a:extLst>
              <a:ext uri="{FF2B5EF4-FFF2-40B4-BE49-F238E27FC236}">
                <a16:creationId xmlns:a16="http://schemas.microsoft.com/office/drawing/2014/main" id="{F38C9F09-E11D-4606-87D8-22E85326F423}"/>
              </a:ext>
            </a:extLst>
          </p:cNvPr>
          <p:cNvSpPr txBox="1"/>
          <p:nvPr/>
        </p:nvSpPr>
        <p:spPr>
          <a:xfrm>
            <a:off x="3677645" y="1875233"/>
            <a:ext cx="1712714" cy="237373"/>
          </a:xfrm>
          <a:prstGeom prst="rect">
            <a:avLst/>
          </a:prstGeom>
        </p:spPr>
        <p:txBody>
          <a:bodyPr vert="horz" wrap="square" lIns="0" tIns="6477" rIns="0" bIns="0" rtlCol="0">
            <a:spAutoFit/>
          </a:bodyPr>
          <a:lstStyle/>
          <a:p>
            <a:pPr marL="5889" algn="ctr">
              <a:spcBef>
                <a:spcPts val="51"/>
              </a:spcBef>
            </a:pPr>
            <a:r>
              <a:rPr lang="en-US" sz="1500" spc="67" dirty="0">
                <a:solidFill>
                  <a:schemeClr val="bg1"/>
                </a:solidFill>
                <a:latin typeface="Arial Black" panose="020B0A04020102020204" pitchFamily="34" charset="0"/>
                <a:cs typeface="Verdana"/>
              </a:rPr>
              <a:t>OPERASIONAL</a:t>
            </a:r>
            <a:endParaRPr lang="en-US" sz="1500" dirty="0">
              <a:solidFill>
                <a:schemeClr val="bg1"/>
              </a:solidFill>
              <a:latin typeface="Arial Black" panose="020B0A04020102020204" pitchFamily="34" charset="0"/>
              <a:cs typeface="Verdana"/>
            </a:endParaRPr>
          </a:p>
        </p:txBody>
      </p:sp>
      <p:sp>
        <p:nvSpPr>
          <p:cNvPr id="45" name="TextBox 44">
            <a:extLst>
              <a:ext uri="{FF2B5EF4-FFF2-40B4-BE49-F238E27FC236}">
                <a16:creationId xmlns:a16="http://schemas.microsoft.com/office/drawing/2014/main" id="{7ABC25DC-E18B-457D-BF88-B43351EB5322}"/>
              </a:ext>
            </a:extLst>
          </p:cNvPr>
          <p:cNvSpPr txBox="1"/>
          <p:nvPr/>
        </p:nvSpPr>
        <p:spPr>
          <a:xfrm>
            <a:off x="6753186" y="1472045"/>
            <a:ext cx="729454" cy="305737"/>
          </a:xfrm>
          <a:prstGeom prst="rect">
            <a:avLst/>
          </a:prstGeom>
          <a:noFill/>
        </p:spPr>
        <p:txBody>
          <a:bodyPr wrap="none" lIns="43699" tIns="21850" rIns="43699" bIns="21850" rtlCol="0">
            <a:spAutoFit/>
          </a:bodyPr>
          <a:lstStyle/>
          <a:p>
            <a:pPr algn="ctr"/>
            <a:r>
              <a:rPr lang="en-US" sz="1700" b="1" dirty="0">
                <a:latin typeface="Arial" panose="020B0604020202020204" pitchFamily="34" charset="0"/>
                <a:cs typeface="Arial" panose="020B0604020202020204" pitchFamily="34" charset="0"/>
              </a:rPr>
              <a:t>UANG</a:t>
            </a:r>
          </a:p>
        </p:txBody>
      </p:sp>
      <p:sp>
        <p:nvSpPr>
          <p:cNvPr id="46" name="TextBox 45">
            <a:extLst>
              <a:ext uri="{FF2B5EF4-FFF2-40B4-BE49-F238E27FC236}">
                <a16:creationId xmlns:a16="http://schemas.microsoft.com/office/drawing/2014/main" id="{F4959180-6B2F-4CBC-BA1F-D83349236E2A}"/>
              </a:ext>
            </a:extLst>
          </p:cNvPr>
          <p:cNvSpPr txBox="1"/>
          <p:nvPr/>
        </p:nvSpPr>
        <p:spPr>
          <a:xfrm>
            <a:off x="1692474" y="1486409"/>
            <a:ext cx="1003438" cy="305737"/>
          </a:xfrm>
          <a:prstGeom prst="rect">
            <a:avLst/>
          </a:prstGeom>
          <a:noFill/>
        </p:spPr>
        <p:txBody>
          <a:bodyPr wrap="none" lIns="43699" tIns="21850" rIns="43699" bIns="21850" rtlCol="0">
            <a:spAutoFit/>
          </a:bodyPr>
          <a:lstStyle/>
          <a:p>
            <a:pPr algn="ctr"/>
            <a:r>
              <a:rPr lang="en-US" sz="1700" b="1" dirty="0">
                <a:latin typeface="Arial" panose="020B0604020202020204" pitchFamily="34" charset="0"/>
                <a:cs typeface="Arial" panose="020B0604020202020204" pitchFamily="34" charset="0"/>
              </a:rPr>
              <a:t>HUTANG</a:t>
            </a:r>
          </a:p>
        </p:txBody>
      </p:sp>
      <p:cxnSp>
        <p:nvCxnSpPr>
          <p:cNvPr id="15" name="Straight Connector 14">
            <a:extLst>
              <a:ext uri="{FF2B5EF4-FFF2-40B4-BE49-F238E27FC236}">
                <a16:creationId xmlns:a16="http://schemas.microsoft.com/office/drawing/2014/main" id="{389A0705-9329-44FF-9473-E7265EA8C0A1}"/>
              </a:ext>
            </a:extLst>
          </p:cNvPr>
          <p:cNvCxnSpPr>
            <a:cxnSpLocks/>
          </p:cNvCxnSpPr>
          <p:nvPr/>
        </p:nvCxnSpPr>
        <p:spPr>
          <a:xfrm>
            <a:off x="5717932" y="444977"/>
            <a:ext cx="0" cy="4851814"/>
          </a:xfrm>
          <a:prstGeom prst="line">
            <a:avLst/>
          </a:prstGeom>
          <a:ln w="762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0D4170E-BA0B-41C8-AA76-5C25B24FE735}"/>
              </a:ext>
            </a:extLst>
          </p:cNvPr>
          <p:cNvCxnSpPr>
            <a:cxnSpLocks/>
          </p:cNvCxnSpPr>
          <p:nvPr/>
        </p:nvCxnSpPr>
        <p:spPr>
          <a:xfrm>
            <a:off x="3564785" y="520003"/>
            <a:ext cx="0" cy="4697788"/>
          </a:xfrm>
          <a:prstGeom prst="line">
            <a:avLst/>
          </a:prstGeom>
          <a:ln w="762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79DBF09-553E-49AA-9FC8-2A914059BABD}"/>
              </a:ext>
            </a:extLst>
          </p:cNvPr>
          <p:cNvSpPr/>
          <p:nvPr/>
        </p:nvSpPr>
        <p:spPr>
          <a:xfrm>
            <a:off x="7063345" y="2631823"/>
            <a:ext cx="1327527" cy="2028392"/>
          </a:xfrm>
          <a:prstGeom prst="rect">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3699" tIns="21850" rIns="43699" bIns="21850" rtlCol="0" anchor="ctr"/>
          <a:lstStyle/>
          <a:p>
            <a:pPr algn="ctr"/>
            <a:endParaRPr lang="en-US" sz="800"/>
          </a:p>
        </p:txBody>
      </p:sp>
      <p:sp>
        <p:nvSpPr>
          <p:cNvPr id="32" name="Rectangle 31">
            <a:extLst>
              <a:ext uri="{FF2B5EF4-FFF2-40B4-BE49-F238E27FC236}">
                <a16:creationId xmlns:a16="http://schemas.microsoft.com/office/drawing/2014/main" id="{031064E7-B264-469B-8239-0C34B75CF575}"/>
              </a:ext>
            </a:extLst>
          </p:cNvPr>
          <p:cNvSpPr/>
          <p:nvPr/>
        </p:nvSpPr>
        <p:spPr>
          <a:xfrm>
            <a:off x="5814328" y="2642703"/>
            <a:ext cx="1187751" cy="975453"/>
          </a:xfrm>
          <a:prstGeom prst="rect">
            <a:avLst/>
          </a:prstGeom>
          <a:no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3699" tIns="21850" rIns="43699" bIns="21850" rtlCol="0" anchor="ctr"/>
          <a:lstStyle/>
          <a:p>
            <a:pPr algn="ctr"/>
            <a:endParaRPr lang="en-US" sz="800"/>
          </a:p>
        </p:txBody>
      </p:sp>
      <p:sp>
        <p:nvSpPr>
          <p:cNvPr id="35" name="Rectangle 34">
            <a:extLst>
              <a:ext uri="{FF2B5EF4-FFF2-40B4-BE49-F238E27FC236}">
                <a16:creationId xmlns:a16="http://schemas.microsoft.com/office/drawing/2014/main" id="{1F83B9B4-81C5-45A6-A843-70388E6292A2}"/>
              </a:ext>
            </a:extLst>
          </p:cNvPr>
          <p:cNvSpPr/>
          <p:nvPr/>
        </p:nvSpPr>
        <p:spPr>
          <a:xfrm>
            <a:off x="5833686" y="3684762"/>
            <a:ext cx="1168393" cy="975453"/>
          </a:xfrm>
          <a:prstGeom prst="rect">
            <a:avLst/>
          </a:prstGeom>
          <a:no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3699" tIns="21850" rIns="43699" bIns="21850" rtlCol="0" anchor="ctr"/>
          <a:lstStyle/>
          <a:p>
            <a:pPr algn="ctr"/>
            <a:endParaRPr lang="en-US" sz="800"/>
          </a:p>
        </p:txBody>
      </p:sp>
      <p:sp>
        <p:nvSpPr>
          <p:cNvPr id="37" name="Rectangle 36">
            <a:extLst>
              <a:ext uri="{FF2B5EF4-FFF2-40B4-BE49-F238E27FC236}">
                <a16:creationId xmlns:a16="http://schemas.microsoft.com/office/drawing/2014/main" id="{1B61575F-9136-4EA2-AF9A-2ED29AE645C4}"/>
              </a:ext>
            </a:extLst>
          </p:cNvPr>
          <p:cNvSpPr/>
          <p:nvPr/>
        </p:nvSpPr>
        <p:spPr>
          <a:xfrm>
            <a:off x="3679152" y="2642702"/>
            <a:ext cx="1936487" cy="2028392"/>
          </a:xfrm>
          <a:prstGeom prst="rect">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3699" tIns="21850" rIns="43699" bIns="21850" rtlCol="0" anchor="ctr"/>
          <a:lstStyle/>
          <a:p>
            <a:pPr algn="ctr"/>
            <a:endParaRPr lang="en-US" sz="800"/>
          </a:p>
        </p:txBody>
      </p:sp>
      <p:sp>
        <p:nvSpPr>
          <p:cNvPr id="39" name="Rectangle 38">
            <a:extLst>
              <a:ext uri="{FF2B5EF4-FFF2-40B4-BE49-F238E27FC236}">
                <a16:creationId xmlns:a16="http://schemas.microsoft.com/office/drawing/2014/main" id="{62F11D04-AF01-466B-BA59-9FEE26D2884C}"/>
              </a:ext>
            </a:extLst>
          </p:cNvPr>
          <p:cNvSpPr/>
          <p:nvPr/>
        </p:nvSpPr>
        <p:spPr>
          <a:xfrm>
            <a:off x="2139407" y="2655153"/>
            <a:ext cx="1320740" cy="975453"/>
          </a:xfrm>
          <a:prstGeom prst="rect">
            <a:avLst/>
          </a:prstGeom>
          <a:no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3699" tIns="21850" rIns="43699" bIns="21850" rtlCol="0" anchor="ctr"/>
          <a:lstStyle/>
          <a:p>
            <a:pPr algn="ctr"/>
            <a:endParaRPr lang="en-US" sz="800"/>
          </a:p>
        </p:txBody>
      </p:sp>
      <p:sp>
        <p:nvSpPr>
          <p:cNvPr id="40" name="Rectangle 39">
            <a:extLst>
              <a:ext uri="{FF2B5EF4-FFF2-40B4-BE49-F238E27FC236}">
                <a16:creationId xmlns:a16="http://schemas.microsoft.com/office/drawing/2014/main" id="{6B5F6A12-D3B3-454D-B5A7-7C890085EEAC}"/>
              </a:ext>
            </a:extLst>
          </p:cNvPr>
          <p:cNvSpPr/>
          <p:nvPr/>
        </p:nvSpPr>
        <p:spPr>
          <a:xfrm>
            <a:off x="2139407" y="3697213"/>
            <a:ext cx="1320740" cy="975453"/>
          </a:xfrm>
          <a:prstGeom prst="rect">
            <a:avLst/>
          </a:prstGeom>
          <a:no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3699" tIns="21850" rIns="43699" bIns="21850" rtlCol="0" anchor="ctr"/>
          <a:lstStyle/>
          <a:p>
            <a:pPr algn="ctr"/>
            <a:endParaRPr lang="en-US" sz="800"/>
          </a:p>
        </p:txBody>
      </p:sp>
      <p:sp>
        <p:nvSpPr>
          <p:cNvPr id="41" name="Rectangle 40">
            <a:extLst>
              <a:ext uri="{FF2B5EF4-FFF2-40B4-BE49-F238E27FC236}">
                <a16:creationId xmlns:a16="http://schemas.microsoft.com/office/drawing/2014/main" id="{B1266A12-7E5A-481C-BC77-8B8D9244FCD3}"/>
              </a:ext>
            </a:extLst>
          </p:cNvPr>
          <p:cNvSpPr/>
          <p:nvPr/>
        </p:nvSpPr>
        <p:spPr>
          <a:xfrm>
            <a:off x="694429" y="2631823"/>
            <a:ext cx="1327527" cy="2028392"/>
          </a:xfrm>
          <a:prstGeom prst="rect">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3699" tIns="21850" rIns="43699" bIns="21850" rtlCol="0" anchor="ctr"/>
          <a:lstStyle/>
          <a:p>
            <a:pPr algn="ctr"/>
            <a:endParaRPr lang="en-US" sz="800"/>
          </a:p>
        </p:txBody>
      </p:sp>
      <p:sp>
        <p:nvSpPr>
          <p:cNvPr id="18" name="TextBox 17">
            <a:extLst>
              <a:ext uri="{FF2B5EF4-FFF2-40B4-BE49-F238E27FC236}">
                <a16:creationId xmlns:a16="http://schemas.microsoft.com/office/drawing/2014/main" id="{C5EEE48E-B2A6-430A-A589-4B7EB4C2BB34}"/>
              </a:ext>
            </a:extLst>
          </p:cNvPr>
          <p:cNvSpPr txBox="1"/>
          <p:nvPr/>
        </p:nvSpPr>
        <p:spPr>
          <a:xfrm>
            <a:off x="7197936" y="3425035"/>
            <a:ext cx="1040435" cy="505792"/>
          </a:xfrm>
          <a:prstGeom prst="rect">
            <a:avLst/>
          </a:prstGeom>
          <a:noFill/>
        </p:spPr>
        <p:txBody>
          <a:bodyPr wrap="none" lIns="43699" tIns="21850" rIns="43699" bIns="21850" rtlCol="0">
            <a:spAutoFit/>
          </a:bodyPr>
          <a:lstStyle/>
          <a:p>
            <a:pPr algn="ctr"/>
            <a:r>
              <a:rPr lang="en-US" sz="1500" b="1" dirty="0">
                <a:latin typeface="Arial" panose="020B0604020202020204" pitchFamily="34" charset="0"/>
                <a:cs typeface="Arial" panose="020B0604020202020204" pitchFamily="34" charset="0"/>
              </a:rPr>
              <a:t>Customer </a:t>
            </a:r>
          </a:p>
          <a:p>
            <a:pPr algn="ctr"/>
            <a:r>
              <a:rPr lang="en-US" sz="1500" b="1" dirty="0">
                <a:latin typeface="Arial" panose="020B0604020202020204" pitchFamily="34" charset="0"/>
                <a:cs typeface="Arial" panose="020B0604020202020204" pitchFamily="34" charset="0"/>
              </a:rPr>
              <a:t>segment</a:t>
            </a:r>
          </a:p>
        </p:txBody>
      </p:sp>
      <p:sp>
        <p:nvSpPr>
          <p:cNvPr id="47" name="TextBox 46">
            <a:extLst>
              <a:ext uri="{FF2B5EF4-FFF2-40B4-BE49-F238E27FC236}">
                <a16:creationId xmlns:a16="http://schemas.microsoft.com/office/drawing/2014/main" id="{4F57CFC6-F8D8-4EC3-BE27-37191128C75D}"/>
              </a:ext>
            </a:extLst>
          </p:cNvPr>
          <p:cNvSpPr txBox="1"/>
          <p:nvPr/>
        </p:nvSpPr>
        <p:spPr>
          <a:xfrm>
            <a:off x="5919156" y="2858251"/>
            <a:ext cx="1093335" cy="444236"/>
          </a:xfrm>
          <a:prstGeom prst="rect">
            <a:avLst/>
          </a:prstGeom>
          <a:noFill/>
        </p:spPr>
        <p:txBody>
          <a:bodyPr wrap="none" lIns="43699" tIns="21850" rIns="43699" bIns="21850" rtlCol="0">
            <a:spAutoFit/>
          </a:bodyPr>
          <a:lstStyle/>
          <a:p>
            <a:pPr algn="ctr"/>
            <a:r>
              <a:rPr lang="en-US" sz="1300" b="1" dirty="0">
                <a:latin typeface="Arial" panose="020B0604020202020204" pitchFamily="34" charset="0"/>
                <a:cs typeface="Arial" panose="020B0604020202020204" pitchFamily="34" charset="0"/>
              </a:rPr>
              <a:t>Customer </a:t>
            </a:r>
          </a:p>
          <a:p>
            <a:pPr algn="ctr"/>
            <a:r>
              <a:rPr lang="en-US" sz="1300" b="1" dirty="0">
                <a:latin typeface="Arial" panose="020B0604020202020204" pitchFamily="34" charset="0"/>
                <a:cs typeface="Arial" panose="020B0604020202020204" pitchFamily="34" charset="0"/>
              </a:rPr>
              <a:t>Relationship</a:t>
            </a:r>
          </a:p>
        </p:txBody>
      </p:sp>
      <p:sp>
        <p:nvSpPr>
          <p:cNvPr id="48" name="TextBox 47">
            <a:extLst>
              <a:ext uri="{FF2B5EF4-FFF2-40B4-BE49-F238E27FC236}">
                <a16:creationId xmlns:a16="http://schemas.microsoft.com/office/drawing/2014/main" id="{6BD5BF6C-6923-466B-9F9E-4D90D8DF0C9B}"/>
              </a:ext>
            </a:extLst>
          </p:cNvPr>
          <p:cNvSpPr txBox="1"/>
          <p:nvPr/>
        </p:nvSpPr>
        <p:spPr>
          <a:xfrm>
            <a:off x="5934583" y="3951595"/>
            <a:ext cx="1027612" cy="444236"/>
          </a:xfrm>
          <a:prstGeom prst="rect">
            <a:avLst/>
          </a:prstGeom>
          <a:noFill/>
        </p:spPr>
        <p:txBody>
          <a:bodyPr wrap="none" lIns="43699" tIns="21850" rIns="43699" bIns="21850" rtlCol="0">
            <a:spAutoFit/>
          </a:bodyPr>
          <a:lstStyle/>
          <a:p>
            <a:pPr algn="ctr"/>
            <a:r>
              <a:rPr lang="en-US" sz="1300" b="1" dirty="0">
                <a:latin typeface="Arial" panose="020B0604020202020204" pitchFamily="34" charset="0"/>
                <a:cs typeface="Arial" panose="020B0604020202020204" pitchFamily="34" charset="0"/>
              </a:rPr>
              <a:t>Channel</a:t>
            </a:r>
          </a:p>
          <a:p>
            <a:pPr algn="ctr"/>
            <a:r>
              <a:rPr lang="en-US" sz="1300" b="1" dirty="0">
                <a:latin typeface="Arial" panose="020B0604020202020204" pitchFamily="34" charset="0"/>
                <a:cs typeface="Arial" panose="020B0604020202020204" pitchFamily="34" charset="0"/>
              </a:rPr>
              <a:t>Distribution</a:t>
            </a:r>
          </a:p>
        </p:txBody>
      </p:sp>
      <p:sp>
        <p:nvSpPr>
          <p:cNvPr id="49" name="TextBox 48">
            <a:extLst>
              <a:ext uri="{FF2B5EF4-FFF2-40B4-BE49-F238E27FC236}">
                <a16:creationId xmlns:a16="http://schemas.microsoft.com/office/drawing/2014/main" id="{A6218886-23F4-4734-B5AE-1B593F132C18}"/>
              </a:ext>
            </a:extLst>
          </p:cNvPr>
          <p:cNvSpPr txBox="1"/>
          <p:nvPr/>
        </p:nvSpPr>
        <p:spPr>
          <a:xfrm>
            <a:off x="3947836" y="3243506"/>
            <a:ext cx="1442789" cy="628902"/>
          </a:xfrm>
          <a:prstGeom prst="rect">
            <a:avLst/>
          </a:prstGeom>
          <a:noFill/>
        </p:spPr>
        <p:txBody>
          <a:bodyPr wrap="none" lIns="43699" tIns="21850" rIns="43699" bIns="21850" rtlCol="0">
            <a:spAutoFit/>
          </a:bodyPr>
          <a:lstStyle/>
          <a:p>
            <a:pPr algn="ctr"/>
            <a:r>
              <a:rPr lang="en-US" sz="1900" b="1" dirty="0">
                <a:latin typeface="Arial" panose="020B0604020202020204" pitchFamily="34" charset="0"/>
                <a:cs typeface="Arial" panose="020B0604020202020204" pitchFamily="34" charset="0"/>
              </a:rPr>
              <a:t>Value</a:t>
            </a:r>
          </a:p>
          <a:p>
            <a:pPr algn="ctr"/>
            <a:r>
              <a:rPr lang="en-US" sz="1900" b="1" dirty="0">
                <a:latin typeface="Arial" panose="020B0604020202020204" pitchFamily="34" charset="0"/>
                <a:cs typeface="Arial" panose="020B0604020202020204" pitchFamily="34" charset="0"/>
              </a:rPr>
              <a:t>Proposition</a:t>
            </a:r>
          </a:p>
        </p:txBody>
      </p:sp>
      <p:sp>
        <p:nvSpPr>
          <p:cNvPr id="50" name="TextBox 49">
            <a:extLst>
              <a:ext uri="{FF2B5EF4-FFF2-40B4-BE49-F238E27FC236}">
                <a16:creationId xmlns:a16="http://schemas.microsoft.com/office/drawing/2014/main" id="{6AFA4FF3-C552-4929-8F8D-3E32ADC59E4D}"/>
              </a:ext>
            </a:extLst>
          </p:cNvPr>
          <p:cNvSpPr txBox="1"/>
          <p:nvPr/>
        </p:nvSpPr>
        <p:spPr>
          <a:xfrm>
            <a:off x="2367775" y="2901808"/>
            <a:ext cx="832045" cy="444236"/>
          </a:xfrm>
          <a:prstGeom prst="rect">
            <a:avLst/>
          </a:prstGeom>
          <a:noFill/>
        </p:spPr>
        <p:txBody>
          <a:bodyPr wrap="none" lIns="43699" tIns="21850" rIns="43699" bIns="21850" rtlCol="0">
            <a:spAutoFit/>
          </a:bodyPr>
          <a:lstStyle/>
          <a:p>
            <a:pPr algn="ctr"/>
            <a:r>
              <a:rPr lang="en-US" sz="1300" b="1" dirty="0">
                <a:latin typeface="Arial" panose="020B0604020202020204" pitchFamily="34" charset="0"/>
                <a:cs typeface="Arial" panose="020B0604020202020204" pitchFamily="34" charset="0"/>
              </a:rPr>
              <a:t>Key </a:t>
            </a:r>
          </a:p>
          <a:p>
            <a:pPr algn="ctr"/>
            <a:r>
              <a:rPr lang="en-US" sz="1300" b="1" dirty="0">
                <a:latin typeface="Arial" panose="020B0604020202020204" pitchFamily="34" charset="0"/>
                <a:cs typeface="Arial" panose="020B0604020202020204" pitchFamily="34" charset="0"/>
              </a:rPr>
              <a:t>Activities</a:t>
            </a:r>
          </a:p>
        </p:txBody>
      </p:sp>
      <p:sp>
        <p:nvSpPr>
          <p:cNvPr id="51" name="TextBox 50">
            <a:extLst>
              <a:ext uri="{FF2B5EF4-FFF2-40B4-BE49-F238E27FC236}">
                <a16:creationId xmlns:a16="http://schemas.microsoft.com/office/drawing/2014/main" id="{2267356B-31A9-4447-8533-D3DA5BC78451}"/>
              </a:ext>
            </a:extLst>
          </p:cNvPr>
          <p:cNvSpPr txBox="1"/>
          <p:nvPr/>
        </p:nvSpPr>
        <p:spPr>
          <a:xfrm>
            <a:off x="2315264" y="3943868"/>
            <a:ext cx="942653" cy="444236"/>
          </a:xfrm>
          <a:prstGeom prst="rect">
            <a:avLst/>
          </a:prstGeom>
          <a:noFill/>
        </p:spPr>
        <p:txBody>
          <a:bodyPr wrap="none" lIns="43699" tIns="21850" rIns="43699" bIns="21850" rtlCol="0">
            <a:spAutoFit/>
          </a:bodyPr>
          <a:lstStyle/>
          <a:p>
            <a:pPr algn="ctr"/>
            <a:r>
              <a:rPr lang="en-US" sz="1300" b="1" dirty="0">
                <a:latin typeface="Arial" panose="020B0604020202020204" pitchFamily="34" charset="0"/>
                <a:cs typeface="Arial" panose="020B0604020202020204" pitchFamily="34" charset="0"/>
              </a:rPr>
              <a:t>Key </a:t>
            </a:r>
          </a:p>
          <a:p>
            <a:pPr algn="ctr"/>
            <a:r>
              <a:rPr lang="en-US" sz="1300" b="1" dirty="0">
                <a:latin typeface="Arial" panose="020B0604020202020204" pitchFamily="34" charset="0"/>
                <a:cs typeface="Arial" panose="020B0604020202020204" pitchFamily="34" charset="0"/>
              </a:rPr>
              <a:t>Resources</a:t>
            </a:r>
          </a:p>
        </p:txBody>
      </p:sp>
      <p:sp>
        <p:nvSpPr>
          <p:cNvPr id="52" name="TextBox 51">
            <a:extLst>
              <a:ext uri="{FF2B5EF4-FFF2-40B4-BE49-F238E27FC236}">
                <a16:creationId xmlns:a16="http://schemas.microsoft.com/office/drawing/2014/main" id="{EBB9CA3F-36B4-42FE-BA05-2702DC794ED3}"/>
              </a:ext>
            </a:extLst>
          </p:cNvPr>
          <p:cNvSpPr txBox="1"/>
          <p:nvPr/>
        </p:nvSpPr>
        <p:spPr>
          <a:xfrm>
            <a:off x="785236" y="3389535"/>
            <a:ext cx="1157455" cy="505792"/>
          </a:xfrm>
          <a:prstGeom prst="rect">
            <a:avLst/>
          </a:prstGeom>
          <a:noFill/>
        </p:spPr>
        <p:txBody>
          <a:bodyPr wrap="none" lIns="43699" tIns="21850" rIns="43699" bIns="21850" rtlCol="0">
            <a:spAutoFit/>
          </a:bodyPr>
          <a:lstStyle/>
          <a:p>
            <a:pPr algn="ctr"/>
            <a:r>
              <a:rPr lang="en-US" sz="1500" b="1" dirty="0">
                <a:latin typeface="Arial" panose="020B0604020202020204" pitchFamily="34" charset="0"/>
                <a:cs typeface="Arial" panose="020B0604020202020204" pitchFamily="34" charset="0"/>
              </a:rPr>
              <a:t>Key </a:t>
            </a:r>
          </a:p>
          <a:p>
            <a:pPr algn="ctr"/>
            <a:r>
              <a:rPr lang="en-US" sz="1500" b="1" dirty="0">
                <a:latin typeface="Arial" panose="020B0604020202020204" pitchFamily="34" charset="0"/>
                <a:cs typeface="Arial" panose="020B0604020202020204" pitchFamily="34" charset="0"/>
              </a:rPr>
              <a:t>Partnership</a:t>
            </a:r>
          </a:p>
        </p:txBody>
      </p:sp>
      <p:sp>
        <p:nvSpPr>
          <p:cNvPr id="53" name="Rectangle 52">
            <a:extLst>
              <a:ext uri="{FF2B5EF4-FFF2-40B4-BE49-F238E27FC236}">
                <a16:creationId xmlns:a16="http://schemas.microsoft.com/office/drawing/2014/main" id="{5106C40F-7B9D-479D-8290-719A0C3AB559}"/>
              </a:ext>
            </a:extLst>
          </p:cNvPr>
          <p:cNvSpPr/>
          <p:nvPr/>
        </p:nvSpPr>
        <p:spPr>
          <a:xfrm>
            <a:off x="4793813" y="4759101"/>
            <a:ext cx="3589586" cy="352313"/>
          </a:xfrm>
          <a:prstGeom prst="rect">
            <a:avLst/>
          </a:prstGeom>
          <a:no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3699" tIns="21850" rIns="43699" bIns="21850" rtlCol="0" anchor="ctr"/>
          <a:lstStyle/>
          <a:p>
            <a:pPr algn="ctr"/>
            <a:endParaRPr lang="en-US" sz="800"/>
          </a:p>
        </p:txBody>
      </p:sp>
      <p:sp>
        <p:nvSpPr>
          <p:cNvPr id="54" name="Rectangle 53">
            <a:extLst>
              <a:ext uri="{FF2B5EF4-FFF2-40B4-BE49-F238E27FC236}">
                <a16:creationId xmlns:a16="http://schemas.microsoft.com/office/drawing/2014/main" id="{E09F6864-AAAA-48B0-B4BC-327A165452B3}"/>
              </a:ext>
            </a:extLst>
          </p:cNvPr>
          <p:cNvSpPr/>
          <p:nvPr/>
        </p:nvSpPr>
        <p:spPr>
          <a:xfrm>
            <a:off x="684681" y="4761267"/>
            <a:ext cx="4005223" cy="352313"/>
          </a:xfrm>
          <a:prstGeom prst="rect">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3699" tIns="21850" rIns="43699" bIns="21850" rtlCol="0" anchor="ctr"/>
          <a:lstStyle/>
          <a:p>
            <a:pPr algn="ctr"/>
            <a:endParaRPr lang="en-US" sz="800"/>
          </a:p>
        </p:txBody>
      </p:sp>
      <p:sp>
        <p:nvSpPr>
          <p:cNvPr id="55" name="TextBox 54">
            <a:extLst>
              <a:ext uri="{FF2B5EF4-FFF2-40B4-BE49-F238E27FC236}">
                <a16:creationId xmlns:a16="http://schemas.microsoft.com/office/drawing/2014/main" id="{8B135431-F462-4961-8BF6-31C6C3E9F798}"/>
              </a:ext>
            </a:extLst>
          </p:cNvPr>
          <p:cNvSpPr txBox="1"/>
          <p:nvPr/>
        </p:nvSpPr>
        <p:spPr>
          <a:xfrm>
            <a:off x="5775731" y="4794847"/>
            <a:ext cx="1396302" cy="244182"/>
          </a:xfrm>
          <a:prstGeom prst="rect">
            <a:avLst/>
          </a:prstGeom>
          <a:noFill/>
        </p:spPr>
        <p:txBody>
          <a:bodyPr wrap="none" lIns="43699" tIns="21850" rIns="43699" bIns="21850" rtlCol="0">
            <a:spAutoFit/>
          </a:bodyPr>
          <a:lstStyle/>
          <a:p>
            <a:pPr algn="ctr"/>
            <a:r>
              <a:rPr lang="en-US" sz="1300" b="1" dirty="0">
                <a:latin typeface="Arial" panose="020B0604020202020204" pitchFamily="34" charset="0"/>
                <a:cs typeface="Arial" panose="020B0604020202020204" pitchFamily="34" charset="0"/>
              </a:rPr>
              <a:t>Revenue Stream</a:t>
            </a:r>
          </a:p>
        </p:txBody>
      </p:sp>
      <p:sp>
        <p:nvSpPr>
          <p:cNvPr id="56" name="TextBox 55">
            <a:extLst>
              <a:ext uri="{FF2B5EF4-FFF2-40B4-BE49-F238E27FC236}">
                <a16:creationId xmlns:a16="http://schemas.microsoft.com/office/drawing/2014/main" id="{203C5A9E-41ED-4D35-A628-DFECE9B877C1}"/>
              </a:ext>
            </a:extLst>
          </p:cNvPr>
          <p:cNvSpPr txBox="1"/>
          <p:nvPr/>
        </p:nvSpPr>
        <p:spPr>
          <a:xfrm>
            <a:off x="2196564" y="4781967"/>
            <a:ext cx="1248827" cy="244182"/>
          </a:xfrm>
          <a:prstGeom prst="rect">
            <a:avLst/>
          </a:prstGeom>
          <a:noFill/>
        </p:spPr>
        <p:txBody>
          <a:bodyPr wrap="none" lIns="43699" tIns="21850" rIns="43699" bIns="21850" rtlCol="0">
            <a:spAutoFit/>
          </a:bodyPr>
          <a:lstStyle/>
          <a:p>
            <a:pPr algn="ctr"/>
            <a:r>
              <a:rPr lang="en-US" sz="1300" b="1" dirty="0">
                <a:latin typeface="Arial" panose="020B0604020202020204" pitchFamily="34" charset="0"/>
                <a:cs typeface="Arial" panose="020B0604020202020204" pitchFamily="34" charset="0"/>
              </a:rPr>
              <a:t>Cost Structure</a:t>
            </a:r>
          </a:p>
        </p:txBody>
      </p:sp>
    </p:spTree>
    <p:extLst>
      <p:ext uri="{BB962C8B-B14F-4D97-AF65-F5344CB8AC3E}">
        <p14:creationId xmlns:p14="http://schemas.microsoft.com/office/powerpoint/2010/main" val="3638528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0-#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0-#ppt_w/2"/>
                                          </p:val>
                                        </p:tav>
                                        <p:tav tm="100000">
                                          <p:val>
                                            <p:strVal val="#ppt_x"/>
                                          </p:val>
                                        </p:tav>
                                      </p:tavLst>
                                    </p:anim>
                                    <p:anim calcmode="lin" valueType="num">
                                      <p:cBhvr additive="base">
                                        <p:cTn id="30" dur="500" fill="hold"/>
                                        <p:tgtEl>
                                          <p:spTgt spid="3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0-#ppt_w/2"/>
                                          </p:val>
                                        </p:tav>
                                        <p:tav tm="100000">
                                          <p:val>
                                            <p:strVal val="#ppt_x"/>
                                          </p:val>
                                        </p:tav>
                                      </p:tavLst>
                                    </p:anim>
                                    <p:anim calcmode="lin" valueType="num">
                                      <p:cBhvr additive="base">
                                        <p:cTn id="34"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0-#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0-#ppt_w/2"/>
                                          </p:val>
                                        </p:tav>
                                        <p:tav tm="100000">
                                          <p:val>
                                            <p:strVal val="#ppt_x"/>
                                          </p:val>
                                        </p:tav>
                                      </p:tavLst>
                                    </p:anim>
                                    <p:anim calcmode="lin" valueType="num">
                                      <p:cBhvr additive="base">
                                        <p:cTn id="4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3"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1+#ppt_w/2"/>
                                          </p:val>
                                        </p:tav>
                                        <p:tav tm="100000">
                                          <p:val>
                                            <p:strVal val="#ppt_x"/>
                                          </p:val>
                                        </p:tav>
                                      </p:tavLst>
                                    </p:anim>
                                    <p:anim calcmode="lin" valueType="num">
                                      <p:cBhvr additive="base">
                                        <p:cTn id="60" dur="500" fill="hold"/>
                                        <p:tgtEl>
                                          <p:spTgt spid="42"/>
                                        </p:tgtEl>
                                        <p:attrNameLst>
                                          <p:attrName>ppt_y</p:attrName>
                                        </p:attrNameLst>
                                      </p:cBhvr>
                                      <p:tavLst>
                                        <p:tav tm="0">
                                          <p:val>
                                            <p:strVal val="0-#ppt_h/2"/>
                                          </p:val>
                                        </p:tav>
                                        <p:tav tm="100000">
                                          <p:val>
                                            <p:strVal val="#ppt_y"/>
                                          </p:val>
                                        </p:tav>
                                      </p:tavLst>
                                    </p:anim>
                                  </p:childTnLst>
                                </p:cTn>
                              </p:par>
                              <p:par>
                                <p:cTn id="61" presetID="2" presetClass="entr" presetSubtype="3"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500" fill="hold"/>
                                        <p:tgtEl>
                                          <p:spTgt spid="45"/>
                                        </p:tgtEl>
                                        <p:attrNameLst>
                                          <p:attrName>ppt_x</p:attrName>
                                        </p:attrNameLst>
                                      </p:cBhvr>
                                      <p:tavLst>
                                        <p:tav tm="0">
                                          <p:val>
                                            <p:strVal val="1+#ppt_w/2"/>
                                          </p:val>
                                        </p:tav>
                                        <p:tav tm="100000">
                                          <p:val>
                                            <p:strVal val="#ppt_x"/>
                                          </p:val>
                                        </p:tav>
                                      </p:tavLst>
                                    </p:anim>
                                    <p:anim calcmode="lin" valueType="num">
                                      <p:cBhvr additive="base">
                                        <p:cTn id="64"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ppt_x"/>
                                          </p:val>
                                        </p:tav>
                                        <p:tav tm="100000">
                                          <p:val>
                                            <p:strVal val="#ppt_x"/>
                                          </p:val>
                                        </p:tav>
                                      </p:tavLst>
                                    </p:anim>
                                    <p:anim calcmode="lin" valueType="num">
                                      <p:cBhvr additive="base">
                                        <p:cTn id="70" dur="500" fill="hold"/>
                                        <p:tgtEl>
                                          <p:spTgt spid="11"/>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500" fill="hold"/>
                                        <p:tgtEl>
                                          <p:spTgt spid="44"/>
                                        </p:tgtEl>
                                        <p:attrNameLst>
                                          <p:attrName>ppt_x</p:attrName>
                                        </p:attrNameLst>
                                      </p:cBhvr>
                                      <p:tavLst>
                                        <p:tav tm="0">
                                          <p:val>
                                            <p:strVal val="#ppt_x"/>
                                          </p:val>
                                        </p:tav>
                                        <p:tav tm="100000">
                                          <p:val>
                                            <p:strVal val="#ppt_x"/>
                                          </p:val>
                                        </p:tav>
                                      </p:tavLst>
                                    </p:anim>
                                    <p:anim calcmode="lin" valueType="num">
                                      <p:cBhvr additive="base">
                                        <p:cTn id="78"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6"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fill="hold"/>
                                        <p:tgtEl>
                                          <p:spTgt spid="43"/>
                                        </p:tgtEl>
                                        <p:attrNameLst>
                                          <p:attrName>ppt_x</p:attrName>
                                        </p:attrNameLst>
                                      </p:cBhvr>
                                      <p:tavLst>
                                        <p:tav tm="0">
                                          <p:val>
                                            <p:strVal val="1+#ppt_w/2"/>
                                          </p:val>
                                        </p:tav>
                                        <p:tav tm="100000">
                                          <p:val>
                                            <p:strVal val="#ppt_x"/>
                                          </p:val>
                                        </p:tav>
                                      </p:tavLst>
                                    </p:anim>
                                    <p:anim calcmode="lin" valueType="num">
                                      <p:cBhvr additive="base">
                                        <p:cTn id="84" dur="500" fill="hold"/>
                                        <p:tgtEl>
                                          <p:spTgt spid="43"/>
                                        </p:tgtEl>
                                        <p:attrNameLst>
                                          <p:attrName>ppt_y</p:attrName>
                                        </p:attrNameLst>
                                      </p:cBhvr>
                                      <p:tavLst>
                                        <p:tav tm="0">
                                          <p:val>
                                            <p:strVal val="1+#ppt_h/2"/>
                                          </p:val>
                                        </p:tav>
                                        <p:tav tm="100000">
                                          <p:val>
                                            <p:strVal val="#ppt_y"/>
                                          </p:val>
                                        </p:tav>
                                      </p:tavLst>
                                    </p:anim>
                                  </p:childTnLst>
                                </p:cTn>
                              </p:par>
                              <p:par>
                                <p:cTn id="85" presetID="2" presetClass="entr" presetSubtype="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additive="base">
                                        <p:cTn id="87" dur="500" fill="hold"/>
                                        <p:tgtEl>
                                          <p:spTgt spid="46"/>
                                        </p:tgtEl>
                                        <p:attrNameLst>
                                          <p:attrName>ppt_x</p:attrName>
                                        </p:attrNameLst>
                                      </p:cBhvr>
                                      <p:tavLst>
                                        <p:tav tm="0">
                                          <p:val>
                                            <p:strVal val="1+#ppt_w/2"/>
                                          </p:val>
                                        </p:tav>
                                        <p:tav tm="100000">
                                          <p:val>
                                            <p:strVal val="#ppt_x"/>
                                          </p:val>
                                        </p:tav>
                                      </p:tavLst>
                                    </p:anim>
                                    <p:anim calcmode="lin" valueType="num">
                                      <p:cBhvr additive="base">
                                        <p:cTn id="8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additive="base">
                                        <p:cTn id="93" dur="500" fill="hold"/>
                                        <p:tgtEl>
                                          <p:spTgt spid="17"/>
                                        </p:tgtEl>
                                        <p:attrNameLst>
                                          <p:attrName>ppt_x</p:attrName>
                                        </p:attrNameLst>
                                      </p:cBhvr>
                                      <p:tavLst>
                                        <p:tav tm="0">
                                          <p:val>
                                            <p:strVal val="1+#ppt_w/2"/>
                                          </p:val>
                                        </p:tav>
                                        <p:tav tm="100000">
                                          <p:val>
                                            <p:strVal val="#ppt_x"/>
                                          </p:val>
                                        </p:tav>
                                      </p:tavLst>
                                    </p:anim>
                                    <p:anim calcmode="lin" valueType="num">
                                      <p:cBhvr additive="base">
                                        <p:cTn id="94" dur="500" fill="hold"/>
                                        <p:tgtEl>
                                          <p:spTgt spid="17"/>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1+#ppt_w/2"/>
                                          </p:val>
                                        </p:tav>
                                        <p:tav tm="100000">
                                          <p:val>
                                            <p:strVal val="#ppt_x"/>
                                          </p:val>
                                        </p:tav>
                                      </p:tavLst>
                                    </p:anim>
                                    <p:anim calcmode="lin" valueType="num">
                                      <p:cBhvr additive="base">
                                        <p:cTn id="9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500" fill="hold"/>
                                        <p:tgtEl>
                                          <p:spTgt spid="35"/>
                                        </p:tgtEl>
                                        <p:attrNameLst>
                                          <p:attrName>ppt_x</p:attrName>
                                        </p:attrNameLst>
                                      </p:cBhvr>
                                      <p:tavLst>
                                        <p:tav tm="0">
                                          <p:val>
                                            <p:strVal val="#ppt_x"/>
                                          </p:val>
                                        </p:tav>
                                        <p:tav tm="100000">
                                          <p:val>
                                            <p:strVal val="#ppt_x"/>
                                          </p:val>
                                        </p:tav>
                                      </p:tavLst>
                                    </p:anim>
                                    <p:anim calcmode="lin" valueType="num">
                                      <p:cBhvr additive="base">
                                        <p:cTn id="104" dur="5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 calcmode="lin" valueType="num">
                                      <p:cBhvr additive="base">
                                        <p:cTn id="107" dur="500" fill="hold"/>
                                        <p:tgtEl>
                                          <p:spTgt spid="48"/>
                                        </p:tgtEl>
                                        <p:attrNameLst>
                                          <p:attrName>ppt_x</p:attrName>
                                        </p:attrNameLst>
                                      </p:cBhvr>
                                      <p:tavLst>
                                        <p:tav tm="0">
                                          <p:val>
                                            <p:strVal val="#ppt_x"/>
                                          </p:val>
                                        </p:tav>
                                        <p:tav tm="100000">
                                          <p:val>
                                            <p:strVal val="#ppt_x"/>
                                          </p:val>
                                        </p:tav>
                                      </p:tavLst>
                                    </p:anim>
                                    <p:anim calcmode="lin" valueType="num">
                                      <p:cBhvr additive="base">
                                        <p:cTn id="10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additive="base">
                                        <p:cTn id="113" dur="500" fill="hold"/>
                                        <p:tgtEl>
                                          <p:spTgt spid="37"/>
                                        </p:tgtEl>
                                        <p:attrNameLst>
                                          <p:attrName>ppt_x</p:attrName>
                                        </p:attrNameLst>
                                      </p:cBhvr>
                                      <p:tavLst>
                                        <p:tav tm="0">
                                          <p:val>
                                            <p:strVal val="#ppt_x"/>
                                          </p:val>
                                        </p:tav>
                                        <p:tav tm="100000">
                                          <p:val>
                                            <p:strVal val="#ppt_x"/>
                                          </p:val>
                                        </p:tav>
                                      </p:tavLst>
                                    </p:anim>
                                    <p:anim calcmode="lin" valueType="num">
                                      <p:cBhvr additive="base">
                                        <p:cTn id="114" dur="500" fill="hold"/>
                                        <p:tgtEl>
                                          <p:spTgt spid="37"/>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49"/>
                                        </p:tgtEl>
                                        <p:attrNameLst>
                                          <p:attrName>style.visibility</p:attrName>
                                        </p:attrNameLst>
                                      </p:cBhvr>
                                      <p:to>
                                        <p:strVal val="visible"/>
                                      </p:to>
                                    </p:set>
                                    <p:anim calcmode="lin" valueType="num">
                                      <p:cBhvr additive="base">
                                        <p:cTn id="117" dur="500" fill="hold"/>
                                        <p:tgtEl>
                                          <p:spTgt spid="49"/>
                                        </p:tgtEl>
                                        <p:attrNameLst>
                                          <p:attrName>ppt_x</p:attrName>
                                        </p:attrNameLst>
                                      </p:cBhvr>
                                      <p:tavLst>
                                        <p:tav tm="0">
                                          <p:val>
                                            <p:strVal val="#ppt_x"/>
                                          </p:val>
                                        </p:tav>
                                        <p:tav tm="100000">
                                          <p:val>
                                            <p:strVal val="#ppt_x"/>
                                          </p:val>
                                        </p:tav>
                                      </p:tavLst>
                                    </p:anim>
                                    <p:anim calcmode="lin" valueType="num">
                                      <p:cBhvr additive="base">
                                        <p:cTn id="11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1" fill="hold" grpId="0" nodeType="clickEffect">
                                  <p:stCondLst>
                                    <p:cond delay="0"/>
                                  </p:stCondLst>
                                  <p:childTnLst>
                                    <p:set>
                                      <p:cBhvr>
                                        <p:cTn id="122" dur="1" fill="hold">
                                          <p:stCondLst>
                                            <p:cond delay="0"/>
                                          </p:stCondLst>
                                        </p:cTn>
                                        <p:tgtEl>
                                          <p:spTgt spid="32"/>
                                        </p:tgtEl>
                                        <p:attrNameLst>
                                          <p:attrName>style.visibility</p:attrName>
                                        </p:attrNameLst>
                                      </p:cBhvr>
                                      <p:to>
                                        <p:strVal val="visible"/>
                                      </p:to>
                                    </p:set>
                                    <p:anim calcmode="lin" valueType="num">
                                      <p:cBhvr additive="base">
                                        <p:cTn id="123" dur="500" fill="hold"/>
                                        <p:tgtEl>
                                          <p:spTgt spid="32"/>
                                        </p:tgtEl>
                                        <p:attrNameLst>
                                          <p:attrName>ppt_x</p:attrName>
                                        </p:attrNameLst>
                                      </p:cBhvr>
                                      <p:tavLst>
                                        <p:tav tm="0">
                                          <p:val>
                                            <p:strVal val="#ppt_x"/>
                                          </p:val>
                                        </p:tav>
                                        <p:tav tm="100000">
                                          <p:val>
                                            <p:strVal val="#ppt_x"/>
                                          </p:val>
                                        </p:tav>
                                      </p:tavLst>
                                    </p:anim>
                                    <p:anim calcmode="lin" valueType="num">
                                      <p:cBhvr additive="base">
                                        <p:cTn id="124" dur="500" fill="hold"/>
                                        <p:tgtEl>
                                          <p:spTgt spid="32"/>
                                        </p:tgtEl>
                                        <p:attrNameLst>
                                          <p:attrName>ppt_y</p:attrName>
                                        </p:attrNameLst>
                                      </p:cBhvr>
                                      <p:tavLst>
                                        <p:tav tm="0">
                                          <p:val>
                                            <p:strVal val="0-#ppt_h/2"/>
                                          </p:val>
                                        </p:tav>
                                        <p:tav tm="100000">
                                          <p:val>
                                            <p:strVal val="#ppt_y"/>
                                          </p:val>
                                        </p:tav>
                                      </p:tavLst>
                                    </p:anim>
                                  </p:childTnLst>
                                </p:cTn>
                              </p:par>
                              <p:par>
                                <p:cTn id="125" presetID="2" presetClass="entr" presetSubtype="1"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500" fill="hold"/>
                                        <p:tgtEl>
                                          <p:spTgt spid="47"/>
                                        </p:tgtEl>
                                        <p:attrNameLst>
                                          <p:attrName>ppt_x</p:attrName>
                                        </p:attrNameLst>
                                      </p:cBhvr>
                                      <p:tavLst>
                                        <p:tav tm="0">
                                          <p:val>
                                            <p:strVal val="#ppt_x"/>
                                          </p:val>
                                        </p:tav>
                                        <p:tav tm="100000">
                                          <p:val>
                                            <p:strVal val="#ppt_x"/>
                                          </p:val>
                                        </p:tav>
                                      </p:tavLst>
                                    </p:anim>
                                    <p:anim calcmode="lin" valueType="num">
                                      <p:cBhvr additive="base">
                                        <p:cTn id="128"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1" fill="hold" grpId="0" nodeType="clickEffect">
                                  <p:stCondLst>
                                    <p:cond delay="0"/>
                                  </p:stCondLst>
                                  <p:childTnLst>
                                    <p:set>
                                      <p:cBhvr>
                                        <p:cTn id="132" dur="1" fill="hold">
                                          <p:stCondLst>
                                            <p:cond delay="0"/>
                                          </p:stCondLst>
                                        </p:cTn>
                                        <p:tgtEl>
                                          <p:spTgt spid="39"/>
                                        </p:tgtEl>
                                        <p:attrNameLst>
                                          <p:attrName>style.visibility</p:attrName>
                                        </p:attrNameLst>
                                      </p:cBhvr>
                                      <p:to>
                                        <p:strVal val="visible"/>
                                      </p:to>
                                    </p:set>
                                    <p:anim calcmode="lin" valueType="num">
                                      <p:cBhvr additive="base">
                                        <p:cTn id="133" dur="500" fill="hold"/>
                                        <p:tgtEl>
                                          <p:spTgt spid="39"/>
                                        </p:tgtEl>
                                        <p:attrNameLst>
                                          <p:attrName>ppt_x</p:attrName>
                                        </p:attrNameLst>
                                      </p:cBhvr>
                                      <p:tavLst>
                                        <p:tav tm="0">
                                          <p:val>
                                            <p:strVal val="#ppt_x"/>
                                          </p:val>
                                        </p:tav>
                                        <p:tav tm="100000">
                                          <p:val>
                                            <p:strVal val="#ppt_x"/>
                                          </p:val>
                                        </p:tav>
                                      </p:tavLst>
                                    </p:anim>
                                    <p:anim calcmode="lin" valueType="num">
                                      <p:cBhvr additive="base">
                                        <p:cTn id="134" dur="500" fill="hold"/>
                                        <p:tgtEl>
                                          <p:spTgt spid="39"/>
                                        </p:tgtEl>
                                        <p:attrNameLst>
                                          <p:attrName>ppt_y</p:attrName>
                                        </p:attrNameLst>
                                      </p:cBhvr>
                                      <p:tavLst>
                                        <p:tav tm="0">
                                          <p:val>
                                            <p:strVal val="0-#ppt_h/2"/>
                                          </p:val>
                                        </p:tav>
                                        <p:tav tm="100000">
                                          <p:val>
                                            <p:strVal val="#ppt_y"/>
                                          </p:val>
                                        </p:tav>
                                      </p:tavLst>
                                    </p:anim>
                                  </p:childTnLst>
                                </p:cTn>
                              </p:par>
                              <p:par>
                                <p:cTn id="135" presetID="2" presetClass="entr" presetSubtype="1" fill="hold" grpId="0" nodeType="withEffect">
                                  <p:stCondLst>
                                    <p:cond delay="0"/>
                                  </p:stCondLst>
                                  <p:childTnLst>
                                    <p:set>
                                      <p:cBhvr>
                                        <p:cTn id="136" dur="1" fill="hold">
                                          <p:stCondLst>
                                            <p:cond delay="0"/>
                                          </p:stCondLst>
                                        </p:cTn>
                                        <p:tgtEl>
                                          <p:spTgt spid="50"/>
                                        </p:tgtEl>
                                        <p:attrNameLst>
                                          <p:attrName>style.visibility</p:attrName>
                                        </p:attrNameLst>
                                      </p:cBhvr>
                                      <p:to>
                                        <p:strVal val="visible"/>
                                      </p:to>
                                    </p:set>
                                    <p:anim calcmode="lin" valueType="num">
                                      <p:cBhvr additive="base">
                                        <p:cTn id="137" dur="500" fill="hold"/>
                                        <p:tgtEl>
                                          <p:spTgt spid="50"/>
                                        </p:tgtEl>
                                        <p:attrNameLst>
                                          <p:attrName>ppt_x</p:attrName>
                                        </p:attrNameLst>
                                      </p:cBhvr>
                                      <p:tavLst>
                                        <p:tav tm="0">
                                          <p:val>
                                            <p:strVal val="#ppt_x"/>
                                          </p:val>
                                        </p:tav>
                                        <p:tav tm="100000">
                                          <p:val>
                                            <p:strVal val="#ppt_x"/>
                                          </p:val>
                                        </p:tav>
                                      </p:tavLst>
                                    </p:anim>
                                    <p:anim calcmode="lin" valueType="num">
                                      <p:cBhvr additive="base">
                                        <p:cTn id="138"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additive="base">
                                        <p:cTn id="143" dur="500" fill="hold"/>
                                        <p:tgtEl>
                                          <p:spTgt spid="40"/>
                                        </p:tgtEl>
                                        <p:attrNameLst>
                                          <p:attrName>ppt_x</p:attrName>
                                        </p:attrNameLst>
                                      </p:cBhvr>
                                      <p:tavLst>
                                        <p:tav tm="0">
                                          <p:val>
                                            <p:strVal val="#ppt_x"/>
                                          </p:val>
                                        </p:tav>
                                        <p:tav tm="100000">
                                          <p:val>
                                            <p:strVal val="#ppt_x"/>
                                          </p:val>
                                        </p:tav>
                                      </p:tavLst>
                                    </p:anim>
                                    <p:anim calcmode="lin" valueType="num">
                                      <p:cBhvr additive="base">
                                        <p:cTn id="144" dur="500" fill="hold"/>
                                        <p:tgtEl>
                                          <p:spTgt spid="4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1"/>
                                        </p:tgtEl>
                                        <p:attrNameLst>
                                          <p:attrName>style.visibility</p:attrName>
                                        </p:attrNameLst>
                                      </p:cBhvr>
                                      <p:to>
                                        <p:strVal val="visible"/>
                                      </p:to>
                                    </p:set>
                                    <p:anim calcmode="lin" valueType="num">
                                      <p:cBhvr additive="base">
                                        <p:cTn id="147" dur="500" fill="hold"/>
                                        <p:tgtEl>
                                          <p:spTgt spid="51"/>
                                        </p:tgtEl>
                                        <p:attrNameLst>
                                          <p:attrName>ppt_x</p:attrName>
                                        </p:attrNameLst>
                                      </p:cBhvr>
                                      <p:tavLst>
                                        <p:tav tm="0">
                                          <p:val>
                                            <p:strVal val="#ppt_x"/>
                                          </p:val>
                                        </p:tav>
                                        <p:tav tm="100000">
                                          <p:val>
                                            <p:strVal val="#ppt_x"/>
                                          </p:val>
                                        </p:tav>
                                      </p:tavLst>
                                    </p:anim>
                                    <p:anim calcmode="lin" valueType="num">
                                      <p:cBhvr additive="base">
                                        <p:cTn id="14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8" fill="hold" grpId="0" nodeType="clickEffect">
                                  <p:stCondLst>
                                    <p:cond delay="0"/>
                                  </p:stCondLst>
                                  <p:childTnLst>
                                    <p:set>
                                      <p:cBhvr>
                                        <p:cTn id="152" dur="1" fill="hold">
                                          <p:stCondLst>
                                            <p:cond delay="0"/>
                                          </p:stCondLst>
                                        </p:cTn>
                                        <p:tgtEl>
                                          <p:spTgt spid="41"/>
                                        </p:tgtEl>
                                        <p:attrNameLst>
                                          <p:attrName>style.visibility</p:attrName>
                                        </p:attrNameLst>
                                      </p:cBhvr>
                                      <p:to>
                                        <p:strVal val="visible"/>
                                      </p:to>
                                    </p:set>
                                    <p:anim calcmode="lin" valueType="num">
                                      <p:cBhvr additive="base">
                                        <p:cTn id="153" dur="500" fill="hold"/>
                                        <p:tgtEl>
                                          <p:spTgt spid="41"/>
                                        </p:tgtEl>
                                        <p:attrNameLst>
                                          <p:attrName>ppt_x</p:attrName>
                                        </p:attrNameLst>
                                      </p:cBhvr>
                                      <p:tavLst>
                                        <p:tav tm="0">
                                          <p:val>
                                            <p:strVal val="0-#ppt_w/2"/>
                                          </p:val>
                                        </p:tav>
                                        <p:tav tm="100000">
                                          <p:val>
                                            <p:strVal val="#ppt_x"/>
                                          </p:val>
                                        </p:tav>
                                      </p:tavLst>
                                    </p:anim>
                                    <p:anim calcmode="lin" valueType="num">
                                      <p:cBhvr additive="base">
                                        <p:cTn id="154" dur="500" fill="hold"/>
                                        <p:tgtEl>
                                          <p:spTgt spid="41"/>
                                        </p:tgtEl>
                                        <p:attrNameLst>
                                          <p:attrName>ppt_y</p:attrName>
                                        </p:attrNameLst>
                                      </p:cBhvr>
                                      <p:tavLst>
                                        <p:tav tm="0">
                                          <p:val>
                                            <p:strVal val="#ppt_y"/>
                                          </p:val>
                                        </p:tav>
                                        <p:tav tm="100000">
                                          <p:val>
                                            <p:strVal val="#ppt_y"/>
                                          </p:val>
                                        </p:tav>
                                      </p:tavLst>
                                    </p:anim>
                                  </p:childTnLst>
                                </p:cTn>
                              </p:par>
                              <p:par>
                                <p:cTn id="155" presetID="2" presetClass="entr" presetSubtype="8" fill="hold" grpId="0" nodeType="withEffect">
                                  <p:stCondLst>
                                    <p:cond delay="0"/>
                                  </p:stCondLst>
                                  <p:childTnLst>
                                    <p:set>
                                      <p:cBhvr>
                                        <p:cTn id="156" dur="1" fill="hold">
                                          <p:stCondLst>
                                            <p:cond delay="0"/>
                                          </p:stCondLst>
                                        </p:cTn>
                                        <p:tgtEl>
                                          <p:spTgt spid="52"/>
                                        </p:tgtEl>
                                        <p:attrNameLst>
                                          <p:attrName>style.visibility</p:attrName>
                                        </p:attrNameLst>
                                      </p:cBhvr>
                                      <p:to>
                                        <p:strVal val="visible"/>
                                      </p:to>
                                    </p:set>
                                    <p:anim calcmode="lin" valueType="num">
                                      <p:cBhvr additive="base">
                                        <p:cTn id="157" dur="500" fill="hold"/>
                                        <p:tgtEl>
                                          <p:spTgt spid="52"/>
                                        </p:tgtEl>
                                        <p:attrNameLst>
                                          <p:attrName>ppt_x</p:attrName>
                                        </p:attrNameLst>
                                      </p:cBhvr>
                                      <p:tavLst>
                                        <p:tav tm="0">
                                          <p:val>
                                            <p:strVal val="0-#ppt_w/2"/>
                                          </p:val>
                                        </p:tav>
                                        <p:tav tm="100000">
                                          <p:val>
                                            <p:strVal val="#ppt_x"/>
                                          </p:val>
                                        </p:tav>
                                      </p:tavLst>
                                    </p:anim>
                                    <p:anim calcmode="lin" valueType="num">
                                      <p:cBhvr additive="base">
                                        <p:cTn id="158"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2" fill="hold" grpId="0" nodeType="click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500" fill="hold"/>
                                        <p:tgtEl>
                                          <p:spTgt spid="53"/>
                                        </p:tgtEl>
                                        <p:attrNameLst>
                                          <p:attrName>ppt_x</p:attrName>
                                        </p:attrNameLst>
                                      </p:cBhvr>
                                      <p:tavLst>
                                        <p:tav tm="0">
                                          <p:val>
                                            <p:strVal val="1+#ppt_w/2"/>
                                          </p:val>
                                        </p:tav>
                                        <p:tav tm="100000">
                                          <p:val>
                                            <p:strVal val="#ppt_x"/>
                                          </p:val>
                                        </p:tav>
                                      </p:tavLst>
                                    </p:anim>
                                    <p:anim calcmode="lin" valueType="num">
                                      <p:cBhvr additive="base">
                                        <p:cTn id="164" dur="500" fill="hold"/>
                                        <p:tgtEl>
                                          <p:spTgt spid="53"/>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55"/>
                                        </p:tgtEl>
                                        <p:attrNameLst>
                                          <p:attrName>style.visibility</p:attrName>
                                        </p:attrNameLst>
                                      </p:cBhvr>
                                      <p:to>
                                        <p:strVal val="visible"/>
                                      </p:to>
                                    </p:set>
                                    <p:anim calcmode="lin" valueType="num">
                                      <p:cBhvr additive="base">
                                        <p:cTn id="167" dur="500" fill="hold"/>
                                        <p:tgtEl>
                                          <p:spTgt spid="55"/>
                                        </p:tgtEl>
                                        <p:attrNameLst>
                                          <p:attrName>ppt_x</p:attrName>
                                        </p:attrNameLst>
                                      </p:cBhvr>
                                      <p:tavLst>
                                        <p:tav tm="0">
                                          <p:val>
                                            <p:strVal val="1+#ppt_w/2"/>
                                          </p:val>
                                        </p:tav>
                                        <p:tav tm="100000">
                                          <p:val>
                                            <p:strVal val="#ppt_x"/>
                                          </p:val>
                                        </p:tav>
                                      </p:tavLst>
                                    </p:anim>
                                    <p:anim calcmode="lin" valueType="num">
                                      <p:cBhvr additive="base">
                                        <p:cTn id="1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8" fill="hold" grpId="0" nodeType="clickEffect">
                                  <p:stCondLst>
                                    <p:cond delay="0"/>
                                  </p:stCondLst>
                                  <p:childTnLst>
                                    <p:set>
                                      <p:cBhvr>
                                        <p:cTn id="172" dur="1" fill="hold">
                                          <p:stCondLst>
                                            <p:cond delay="0"/>
                                          </p:stCondLst>
                                        </p:cTn>
                                        <p:tgtEl>
                                          <p:spTgt spid="54"/>
                                        </p:tgtEl>
                                        <p:attrNameLst>
                                          <p:attrName>style.visibility</p:attrName>
                                        </p:attrNameLst>
                                      </p:cBhvr>
                                      <p:to>
                                        <p:strVal val="visible"/>
                                      </p:to>
                                    </p:set>
                                    <p:anim calcmode="lin" valueType="num">
                                      <p:cBhvr additive="base">
                                        <p:cTn id="173" dur="500" fill="hold"/>
                                        <p:tgtEl>
                                          <p:spTgt spid="54"/>
                                        </p:tgtEl>
                                        <p:attrNameLst>
                                          <p:attrName>ppt_x</p:attrName>
                                        </p:attrNameLst>
                                      </p:cBhvr>
                                      <p:tavLst>
                                        <p:tav tm="0">
                                          <p:val>
                                            <p:strVal val="0-#ppt_w/2"/>
                                          </p:val>
                                        </p:tav>
                                        <p:tav tm="100000">
                                          <p:val>
                                            <p:strVal val="#ppt_x"/>
                                          </p:val>
                                        </p:tav>
                                      </p:tavLst>
                                    </p:anim>
                                    <p:anim calcmode="lin" valueType="num">
                                      <p:cBhvr additive="base">
                                        <p:cTn id="174" dur="500" fill="hold"/>
                                        <p:tgtEl>
                                          <p:spTgt spid="54"/>
                                        </p:tgtEl>
                                        <p:attrNameLst>
                                          <p:attrName>ppt_y</p:attrName>
                                        </p:attrNameLst>
                                      </p:cBhvr>
                                      <p:tavLst>
                                        <p:tav tm="0">
                                          <p:val>
                                            <p:strVal val="#ppt_y"/>
                                          </p:val>
                                        </p:tav>
                                        <p:tav tm="100000">
                                          <p:val>
                                            <p:strVal val="#ppt_y"/>
                                          </p:val>
                                        </p:tav>
                                      </p:tavLst>
                                    </p:anim>
                                  </p:childTnLst>
                                </p:cTn>
                              </p:par>
                              <p:par>
                                <p:cTn id="175" presetID="2" presetClass="entr" presetSubtype="8" fill="hold" grpId="0" nodeType="with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additive="base">
                                        <p:cTn id="177" dur="500" fill="hold"/>
                                        <p:tgtEl>
                                          <p:spTgt spid="56"/>
                                        </p:tgtEl>
                                        <p:attrNameLst>
                                          <p:attrName>ppt_x</p:attrName>
                                        </p:attrNameLst>
                                      </p:cBhvr>
                                      <p:tavLst>
                                        <p:tav tm="0">
                                          <p:val>
                                            <p:strVal val="0-#ppt_w/2"/>
                                          </p:val>
                                        </p:tav>
                                        <p:tav tm="100000">
                                          <p:val>
                                            <p:strVal val="#ppt_x"/>
                                          </p:val>
                                        </p:tav>
                                      </p:tavLst>
                                    </p:anim>
                                    <p:anim calcmode="lin" valueType="num">
                                      <p:cBhvr additive="base">
                                        <p:cTn id="178"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31" grpId="0"/>
      <p:bldP spid="33" grpId="0"/>
      <p:bldP spid="34" grpId="0"/>
      <p:bldP spid="36" grpId="0" animBg="1"/>
      <p:bldP spid="38" grpId="0" animBg="1"/>
      <p:bldP spid="42" grpId="0" animBg="1"/>
      <p:bldP spid="43" grpId="0" animBg="1"/>
      <p:bldP spid="44" grpId="0"/>
      <p:bldP spid="45" grpId="0"/>
      <p:bldP spid="46" grpId="0"/>
      <p:bldP spid="17" grpId="0" animBg="1"/>
      <p:bldP spid="32" grpId="0" animBg="1"/>
      <p:bldP spid="35" grpId="0" animBg="1"/>
      <p:bldP spid="37" grpId="0" animBg="1"/>
      <p:bldP spid="39" grpId="0" animBg="1"/>
      <p:bldP spid="40" grpId="0" animBg="1"/>
      <p:bldP spid="41" grpId="0" animBg="1"/>
      <p:bldP spid="18" grpId="0"/>
      <p:bldP spid="47" grpId="0"/>
      <p:bldP spid="48" grpId="0"/>
      <p:bldP spid="49" grpId="0"/>
      <p:bldP spid="50" grpId="0"/>
      <p:bldP spid="51" grpId="0"/>
      <p:bldP spid="52" grpId="0"/>
      <p:bldP spid="53" grpId="0" animBg="1"/>
      <p:bldP spid="54" grpId="0" animBg="1"/>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16200000" flipH="1">
            <a:off x="2569463" y="2839846"/>
            <a:ext cx="4320000" cy="158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 name="Flowchart: Terminator 4"/>
          <p:cNvSpPr/>
          <p:nvPr/>
        </p:nvSpPr>
        <p:spPr>
          <a:xfrm>
            <a:off x="6500826" y="2152547"/>
            <a:ext cx="2343661" cy="813849"/>
          </a:xfrm>
          <a:prstGeom prst="flowChartTerminator">
            <a:avLst/>
          </a:prstGeom>
          <a:solidFill>
            <a:srgbClr val="00B05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u="sng"/>
          </a:p>
        </p:txBody>
      </p:sp>
      <p:sp>
        <p:nvSpPr>
          <p:cNvPr id="6" name="Rounded Rectangle 5"/>
          <p:cNvSpPr/>
          <p:nvPr/>
        </p:nvSpPr>
        <p:spPr>
          <a:xfrm>
            <a:off x="3217065" y="2180838"/>
            <a:ext cx="3029537" cy="785818"/>
          </a:xfrm>
          <a:prstGeom prst="roundRect">
            <a:avLst/>
          </a:prstGeom>
          <a:solidFill>
            <a:schemeClr val="tx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u="sng"/>
          </a:p>
        </p:txBody>
      </p:sp>
      <p:sp>
        <p:nvSpPr>
          <p:cNvPr id="7" name="Flowchart: Terminator 6"/>
          <p:cNvSpPr/>
          <p:nvPr/>
        </p:nvSpPr>
        <p:spPr>
          <a:xfrm>
            <a:off x="612930" y="2150279"/>
            <a:ext cx="2343661" cy="813849"/>
          </a:xfrm>
          <a:prstGeom prst="flowChartTerminator">
            <a:avLst/>
          </a:prstGeom>
          <a:solidFill>
            <a:srgbClr val="FF00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u="sng"/>
          </a:p>
        </p:txBody>
      </p:sp>
      <p:cxnSp>
        <p:nvCxnSpPr>
          <p:cNvPr id="8" name="Straight Arrow Connector 7"/>
          <p:cNvCxnSpPr>
            <a:stCxn id="7" idx="3"/>
            <a:endCxn id="6" idx="1"/>
          </p:cNvCxnSpPr>
          <p:nvPr/>
        </p:nvCxnSpPr>
        <p:spPr>
          <a:xfrm>
            <a:off x="2956591" y="2557204"/>
            <a:ext cx="260474" cy="16543"/>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3"/>
            <a:endCxn id="5" idx="1"/>
          </p:cNvCxnSpPr>
          <p:nvPr/>
        </p:nvCxnSpPr>
        <p:spPr>
          <a:xfrm flipV="1">
            <a:off x="6246602" y="2559472"/>
            <a:ext cx="254224" cy="1427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8141" y="2261703"/>
            <a:ext cx="2071702" cy="646331"/>
          </a:xfrm>
          <a:prstGeom prst="rect">
            <a:avLst/>
          </a:prstGeom>
          <a:noFill/>
        </p:spPr>
        <p:txBody>
          <a:bodyPr wrap="square" rtlCol="0">
            <a:spAutoFit/>
          </a:bodyPr>
          <a:lstStyle/>
          <a:p>
            <a:pPr algn="ctr"/>
            <a:r>
              <a:rPr lang="id-ID" sz="3600" dirty="0">
                <a:ln w="18415" cmpd="sng">
                  <a:noFill/>
                  <a:prstDash val="solid"/>
                </a:ln>
                <a:solidFill>
                  <a:schemeClr val="bg1"/>
                </a:solidFill>
                <a:effectLst>
                  <a:outerShdw blurRad="63500" dir="3600000" algn="tl" rotWithShape="0">
                    <a:srgbClr val="000000">
                      <a:alpha val="70000"/>
                    </a:srgbClr>
                  </a:outerShdw>
                </a:effectLst>
              </a:rPr>
              <a:t>SUPPLIER</a:t>
            </a:r>
          </a:p>
        </p:txBody>
      </p:sp>
      <p:sp>
        <p:nvSpPr>
          <p:cNvPr id="11" name="TextBox 10"/>
          <p:cNvSpPr txBox="1"/>
          <p:nvPr/>
        </p:nvSpPr>
        <p:spPr>
          <a:xfrm>
            <a:off x="3299909" y="2256254"/>
            <a:ext cx="2857520" cy="646331"/>
          </a:xfrm>
          <a:prstGeom prst="rect">
            <a:avLst/>
          </a:prstGeom>
          <a:solidFill>
            <a:schemeClr val="tx1"/>
          </a:solidFill>
        </p:spPr>
        <p:txBody>
          <a:bodyPr wrap="square" rtlCol="0">
            <a:spAutoFit/>
          </a:bodyPr>
          <a:lstStyle/>
          <a:p>
            <a:pPr algn="ctr"/>
            <a:r>
              <a:rPr lang="id-ID" sz="3600" dirty="0">
                <a:ln w="18415" cmpd="sng">
                  <a:noFill/>
                  <a:prstDash val="solid"/>
                </a:ln>
                <a:solidFill>
                  <a:schemeClr val="bg1"/>
                </a:solidFill>
                <a:effectLst>
                  <a:outerShdw blurRad="63500" dir="3600000" algn="tl" rotWithShape="0">
                    <a:srgbClr val="000000">
                      <a:alpha val="70000"/>
                    </a:srgbClr>
                  </a:outerShdw>
                </a:effectLst>
              </a:rPr>
              <a:t>PERUSAHAAN</a:t>
            </a:r>
          </a:p>
        </p:txBody>
      </p:sp>
      <p:sp>
        <p:nvSpPr>
          <p:cNvPr id="12" name="TextBox 11"/>
          <p:cNvSpPr txBox="1"/>
          <p:nvPr/>
        </p:nvSpPr>
        <p:spPr>
          <a:xfrm>
            <a:off x="6643702" y="2323454"/>
            <a:ext cx="2071702" cy="523220"/>
          </a:xfrm>
          <a:prstGeom prst="rect">
            <a:avLst/>
          </a:prstGeom>
          <a:noFill/>
        </p:spPr>
        <p:txBody>
          <a:bodyPr wrap="square" rtlCol="0">
            <a:spAutoFit/>
          </a:bodyPr>
          <a:lstStyle/>
          <a:p>
            <a:pPr algn="ctr"/>
            <a:r>
              <a:rPr lang="id-ID" sz="2800" b="1" dirty="0">
                <a:ln w="18415" cmpd="sng">
                  <a:noFill/>
                  <a:prstDash val="solid"/>
                </a:ln>
                <a:solidFill>
                  <a:schemeClr val="bg1"/>
                </a:solidFill>
                <a:effectLst>
                  <a:outerShdw blurRad="63500" dir="3600000" algn="tl" rotWithShape="0">
                    <a:srgbClr val="000000">
                      <a:alpha val="70000"/>
                    </a:srgbClr>
                  </a:outerShdw>
                </a:effectLst>
              </a:rPr>
              <a:t>KONSUMEN</a:t>
            </a:r>
          </a:p>
        </p:txBody>
      </p:sp>
      <p:sp>
        <p:nvSpPr>
          <p:cNvPr id="13" name="TextBox 12"/>
          <p:cNvSpPr txBox="1"/>
          <p:nvPr/>
        </p:nvSpPr>
        <p:spPr>
          <a:xfrm>
            <a:off x="1643042" y="526305"/>
            <a:ext cx="1151277" cy="830997"/>
          </a:xfrm>
          <a:prstGeom prst="rect">
            <a:avLst/>
          </a:prstGeom>
          <a:noFill/>
        </p:spPr>
        <p:txBody>
          <a:bodyPr wrap="none" rtlCol="0">
            <a:spAutoFit/>
          </a:bodyPr>
          <a:lstStyle/>
          <a:p>
            <a:r>
              <a:rPr lang="id-ID" sz="4800" dirty="0"/>
              <a:t>KIRI</a:t>
            </a:r>
          </a:p>
        </p:txBody>
      </p:sp>
      <p:sp>
        <p:nvSpPr>
          <p:cNvPr id="14" name="TextBox 13"/>
          <p:cNvSpPr txBox="1"/>
          <p:nvPr/>
        </p:nvSpPr>
        <p:spPr>
          <a:xfrm>
            <a:off x="6072198" y="454867"/>
            <a:ext cx="2012089" cy="830997"/>
          </a:xfrm>
          <a:prstGeom prst="rect">
            <a:avLst/>
          </a:prstGeom>
          <a:noFill/>
        </p:spPr>
        <p:txBody>
          <a:bodyPr wrap="none" rtlCol="0">
            <a:spAutoFit/>
          </a:bodyPr>
          <a:lstStyle/>
          <a:p>
            <a:r>
              <a:rPr lang="id-ID" sz="4800" dirty="0"/>
              <a:t>KANAN</a:t>
            </a:r>
          </a:p>
        </p:txBody>
      </p:sp>
      <p:sp>
        <p:nvSpPr>
          <p:cNvPr id="15" name="TextBox 14"/>
          <p:cNvSpPr txBox="1"/>
          <p:nvPr/>
        </p:nvSpPr>
        <p:spPr>
          <a:xfrm>
            <a:off x="785786" y="3286128"/>
            <a:ext cx="1416350" cy="1569660"/>
          </a:xfrm>
          <a:prstGeom prst="rect">
            <a:avLst/>
          </a:prstGeom>
          <a:noFill/>
        </p:spPr>
        <p:txBody>
          <a:bodyPr wrap="none" rtlCol="0">
            <a:spAutoFit/>
          </a:bodyPr>
          <a:lstStyle/>
          <a:p>
            <a:pPr>
              <a:buFontTx/>
              <a:buChar char="-"/>
            </a:pPr>
            <a:r>
              <a:rPr lang="id-ID" sz="3200" dirty="0"/>
              <a:t> Bisa</a:t>
            </a:r>
          </a:p>
          <a:p>
            <a:pPr>
              <a:buFontTx/>
              <a:buChar char="-"/>
            </a:pPr>
            <a:r>
              <a:rPr lang="id-ID" sz="3200" dirty="0"/>
              <a:t> Punya</a:t>
            </a:r>
          </a:p>
          <a:p>
            <a:pPr>
              <a:buFontTx/>
              <a:buChar char="-"/>
            </a:pPr>
            <a:r>
              <a:rPr lang="id-ID" sz="3200" dirty="0"/>
              <a:t> Suka</a:t>
            </a:r>
          </a:p>
        </p:txBody>
      </p:sp>
      <p:sp>
        <p:nvSpPr>
          <p:cNvPr id="16" name="TextBox 15"/>
          <p:cNvSpPr txBox="1"/>
          <p:nvPr/>
        </p:nvSpPr>
        <p:spPr>
          <a:xfrm>
            <a:off x="6572264" y="3022303"/>
            <a:ext cx="2143664" cy="1631216"/>
          </a:xfrm>
          <a:prstGeom prst="rect">
            <a:avLst/>
          </a:prstGeom>
          <a:noFill/>
        </p:spPr>
        <p:txBody>
          <a:bodyPr wrap="none" rtlCol="0">
            <a:spAutoFit/>
          </a:bodyPr>
          <a:lstStyle/>
          <a:p>
            <a:pPr>
              <a:buFontTx/>
              <a:buChar char="-"/>
            </a:pPr>
            <a:r>
              <a:rPr lang="id-ID" sz="2000" dirty="0"/>
              <a:t> Potensial Market </a:t>
            </a:r>
          </a:p>
          <a:p>
            <a:pPr>
              <a:buFontTx/>
              <a:buChar char="-"/>
            </a:pPr>
            <a:r>
              <a:rPr lang="id-ID" sz="2000" dirty="0"/>
              <a:t> Existing Market </a:t>
            </a:r>
          </a:p>
          <a:p>
            <a:pPr>
              <a:buFontTx/>
              <a:buChar char="-"/>
            </a:pPr>
            <a:r>
              <a:rPr lang="id-ID" sz="2000" dirty="0"/>
              <a:t> Sleeping Market</a:t>
            </a:r>
          </a:p>
          <a:p>
            <a:pPr>
              <a:buFontTx/>
              <a:buChar char="-"/>
            </a:pPr>
            <a:r>
              <a:rPr lang="id-ID" sz="2000" dirty="0"/>
              <a:t> Market Need</a:t>
            </a:r>
          </a:p>
          <a:p>
            <a:pPr>
              <a:buFontTx/>
              <a:buChar char="-"/>
            </a:pPr>
            <a:r>
              <a:rPr lang="id-ID" sz="2000" dirty="0"/>
              <a:t> Market Want</a:t>
            </a:r>
          </a:p>
        </p:txBody>
      </p:sp>
      <p:sp>
        <p:nvSpPr>
          <p:cNvPr id="21" name="TextBox 20"/>
          <p:cNvSpPr txBox="1"/>
          <p:nvPr/>
        </p:nvSpPr>
        <p:spPr>
          <a:xfrm>
            <a:off x="4942983" y="3180970"/>
            <a:ext cx="1260794" cy="738664"/>
          </a:xfrm>
          <a:prstGeom prst="rect">
            <a:avLst/>
          </a:prstGeom>
          <a:noFill/>
        </p:spPr>
        <p:txBody>
          <a:bodyPr wrap="none" rtlCol="0">
            <a:spAutoFit/>
          </a:bodyPr>
          <a:lstStyle/>
          <a:p>
            <a:pPr>
              <a:buFontTx/>
              <a:buChar char="-"/>
            </a:pPr>
            <a:r>
              <a:rPr lang="id-ID" sz="1400" dirty="0"/>
              <a:t> Market Size</a:t>
            </a:r>
          </a:p>
          <a:p>
            <a:pPr>
              <a:buFontTx/>
              <a:buChar char="-"/>
            </a:pPr>
            <a:r>
              <a:rPr lang="id-ID" sz="1400" dirty="0"/>
              <a:t> Market Share</a:t>
            </a:r>
          </a:p>
          <a:p>
            <a:pPr>
              <a:buFontTx/>
              <a:buChar char="-"/>
            </a:pPr>
            <a:r>
              <a:rPr lang="id-ID" sz="1400" dirty="0"/>
              <a:t> Market Fit</a:t>
            </a:r>
          </a:p>
        </p:txBody>
      </p:sp>
      <p:sp>
        <p:nvSpPr>
          <p:cNvPr id="22" name="TextBox 21"/>
          <p:cNvSpPr txBox="1"/>
          <p:nvPr/>
        </p:nvSpPr>
        <p:spPr>
          <a:xfrm>
            <a:off x="3014157" y="3180970"/>
            <a:ext cx="1625638" cy="738664"/>
          </a:xfrm>
          <a:prstGeom prst="rect">
            <a:avLst/>
          </a:prstGeom>
          <a:noFill/>
        </p:spPr>
        <p:txBody>
          <a:bodyPr wrap="none" rtlCol="0">
            <a:spAutoFit/>
          </a:bodyPr>
          <a:lstStyle/>
          <a:p>
            <a:pPr>
              <a:buFontTx/>
              <a:buChar char="-"/>
            </a:pPr>
            <a:r>
              <a:rPr lang="id-ID" sz="1400" dirty="0"/>
              <a:t> Market Validation</a:t>
            </a:r>
          </a:p>
          <a:p>
            <a:pPr>
              <a:buFontTx/>
              <a:buChar char="-"/>
            </a:pPr>
            <a:r>
              <a:rPr lang="id-ID" sz="1400" dirty="0"/>
              <a:t> Product Validation</a:t>
            </a:r>
          </a:p>
          <a:p>
            <a:pPr>
              <a:buFontTx/>
              <a:buChar char="-"/>
            </a:pPr>
            <a:r>
              <a:rPr lang="id-ID" sz="1400" dirty="0"/>
              <a:t> Market Fit</a:t>
            </a:r>
          </a:p>
        </p:txBody>
      </p:sp>
    </p:spTree>
    <p:extLst>
      <p:ext uri="{BB962C8B-B14F-4D97-AF65-F5344CB8AC3E}">
        <p14:creationId xmlns:p14="http://schemas.microsoft.com/office/powerpoint/2010/main" val="8902874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0-#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0-#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0-#ppt_w/2"/>
                                          </p:val>
                                        </p:tav>
                                        <p:tav tm="100000">
                                          <p:val>
                                            <p:strVal val="#ppt_x"/>
                                          </p:val>
                                        </p:tav>
                                      </p:tavLst>
                                    </p:anim>
                                    <p:anim calcmode="lin" valueType="num">
                                      <p:cBhvr additive="base">
                                        <p:cTn id="5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5">
                                            <p:txEl>
                                              <p:pRg st="0" end="0"/>
                                            </p:txEl>
                                          </p:spTgt>
                                        </p:tgtEl>
                                        <p:attrNameLst>
                                          <p:attrName>style.visibility</p:attrName>
                                        </p:attrNameLst>
                                      </p:cBhvr>
                                      <p:to>
                                        <p:strVal val="visible"/>
                                      </p:to>
                                    </p:set>
                                    <p:anim calcmode="lin" valueType="num">
                                      <p:cBhvr additive="base">
                                        <p:cTn id="8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5">
                                            <p:txEl>
                                              <p:pRg st="1" end="1"/>
                                            </p:txEl>
                                          </p:spTgt>
                                        </p:tgtEl>
                                        <p:attrNameLst>
                                          <p:attrName>style.visibility</p:attrName>
                                        </p:attrNameLst>
                                      </p:cBhvr>
                                      <p:to>
                                        <p:strVal val="visible"/>
                                      </p:to>
                                    </p:set>
                                    <p:anim calcmode="lin" valueType="num">
                                      <p:cBhvr additive="base">
                                        <p:cTn id="8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5">
                                            <p:txEl>
                                              <p:pRg st="2" end="2"/>
                                            </p:txEl>
                                          </p:spTgt>
                                        </p:tgtEl>
                                        <p:attrNameLst>
                                          <p:attrName>style.visibility</p:attrName>
                                        </p:attrNameLst>
                                      </p:cBhvr>
                                      <p:to>
                                        <p:strVal val="visible"/>
                                      </p:to>
                                    </p:set>
                                    <p:anim calcmode="lin" valueType="num">
                                      <p:cBhvr additive="base">
                                        <p:cTn id="9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p:bldP spid="11" grpId="0" animBg="1"/>
      <p:bldP spid="12" grpId="0"/>
      <p:bldP spid="13" grpId="0"/>
      <p:bldP spid="14" grpId="0"/>
      <p:bldP spid="16"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435" y="114300"/>
            <a:ext cx="7473477" cy="448019"/>
          </a:xfrm>
          <a:prstGeom prst="rect">
            <a:avLst/>
          </a:prstGeom>
          <a:noFill/>
        </p:spPr>
        <p:txBody>
          <a:bodyPr wrap="none" lIns="77925" tIns="38963" rIns="77925" bIns="38963" rtlCol="0">
            <a:spAutoFit/>
          </a:bodyPr>
          <a:lstStyle/>
          <a:p>
            <a:pPr algn="ctr"/>
            <a:r>
              <a:rPr lang="it-IT" sz="2400" b="1" dirty="0">
                <a:latin typeface="Arial" pitchFamily="34" charset="0"/>
                <a:cs typeface="Arial" pitchFamily="34" charset="0"/>
              </a:rPr>
              <a:t>Ada 3 </a:t>
            </a:r>
            <a:r>
              <a:rPr lang="id-ID" sz="2400" b="1" dirty="0">
                <a:latin typeface="Arial" pitchFamily="34" charset="0"/>
                <a:cs typeface="Arial" pitchFamily="34" charset="0"/>
              </a:rPr>
              <a:t>KOMPENEN </a:t>
            </a:r>
            <a:r>
              <a:rPr lang="it-IT" sz="2400" b="1" dirty="0">
                <a:latin typeface="Arial" pitchFamily="34" charset="0"/>
                <a:cs typeface="Arial" pitchFamily="34" charset="0"/>
              </a:rPr>
              <a:t>terbesar di </a:t>
            </a:r>
            <a:r>
              <a:rPr lang="id-ID" sz="2400" b="1" dirty="0">
                <a:solidFill>
                  <a:srgbClr val="FF0000"/>
                </a:solidFill>
                <a:latin typeface="Arial" pitchFamily="34" charset="0"/>
                <a:cs typeface="Arial" pitchFamily="34" charset="0"/>
              </a:rPr>
              <a:t>Bisnis Online </a:t>
            </a:r>
            <a:r>
              <a:rPr lang="it-IT" sz="2400" b="1" dirty="0">
                <a:latin typeface="Arial" pitchFamily="34" charset="0"/>
                <a:cs typeface="Arial" pitchFamily="34" charset="0"/>
              </a:rPr>
              <a:t>yaitu:</a:t>
            </a:r>
          </a:p>
        </p:txBody>
      </p:sp>
      <p:pic>
        <p:nvPicPr>
          <p:cNvPr id="1026" name="Picture 2" descr="C:\Users\DISENIN\Desktop\paym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2007" y="1104900"/>
            <a:ext cx="1993846" cy="1800000"/>
          </a:xfrm>
          <a:prstGeom prst="rect">
            <a:avLst/>
          </a:prstGeom>
          <a:noFill/>
        </p:spPr>
      </p:pic>
      <p:pic>
        <p:nvPicPr>
          <p:cNvPr id="1027" name="Picture 3" descr="C:\Users\DISENIN\Desktop\traff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928" y="1104900"/>
            <a:ext cx="1993846" cy="1800000"/>
          </a:xfrm>
          <a:prstGeom prst="rect">
            <a:avLst/>
          </a:prstGeom>
          <a:noFill/>
        </p:spPr>
      </p:pic>
      <p:pic>
        <p:nvPicPr>
          <p:cNvPr id="1028" name="Picture 4" descr="C:\Users\DISENIN\Desktop\logisti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6847" y="1104900"/>
            <a:ext cx="1993846" cy="1800000"/>
          </a:xfrm>
          <a:prstGeom prst="rect">
            <a:avLst/>
          </a:prstGeom>
          <a:noFill/>
        </p:spPr>
      </p:pic>
      <p:sp>
        <p:nvSpPr>
          <p:cNvPr id="6" name="TextBox 5"/>
          <p:cNvSpPr txBox="1"/>
          <p:nvPr/>
        </p:nvSpPr>
        <p:spPr>
          <a:xfrm>
            <a:off x="747319" y="3409711"/>
            <a:ext cx="1516684" cy="1232849"/>
          </a:xfrm>
          <a:prstGeom prst="rect">
            <a:avLst/>
          </a:prstGeom>
          <a:noFill/>
        </p:spPr>
        <p:txBody>
          <a:bodyPr wrap="square" lIns="77925" tIns="38963" rIns="77925" bIns="38963" rtlCol="0">
            <a:spAutoFit/>
          </a:bodyPr>
          <a:lstStyle/>
          <a:p>
            <a:r>
              <a:rPr lang="id-ID" dirty="0">
                <a:latin typeface="Arial" pitchFamily="34" charset="0"/>
                <a:cs typeface="Arial" pitchFamily="34" charset="0"/>
              </a:rPr>
              <a:t>Media sosial</a:t>
            </a:r>
          </a:p>
          <a:p>
            <a:r>
              <a:rPr lang="id-ID" dirty="0">
                <a:latin typeface="Arial" pitchFamily="34" charset="0"/>
                <a:cs typeface="Arial" pitchFamily="34" charset="0"/>
              </a:rPr>
              <a:t>Berita/konten</a:t>
            </a:r>
          </a:p>
          <a:p>
            <a:r>
              <a:rPr lang="id-ID" dirty="0">
                <a:latin typeface="Arial" pitchFamily="34" charset="0"/>
                <a:cs typeface="Arial" pitchFamily="34" charset="0"/>
              </a:rPr>
              <a:t>Aplikasi</a:t>
            </a:r>
          </a:p>
          <a:p>
            <a:r>
              <a:rPr lang="id-ID" dirty="0">
                <a:latin typeface="Arial" pitchFamily="34" charset="0"/>
                <a:cs typeface="Arial" pitchFamily="34" charset="0"/>
              </a:rPr>
              <a:t>Game</a:t>
            </a:r>
          </a:p>
          <a:p>
            <a:r>
              <a:rPr lang="id-ID" dirty="0">
                <a:latin typeface="Arial" pitchFamily="34" charset="0"/>
                <a:cs typeface="Arial" pitchFamily="34" charset="0"/>
              </a:rPr>
              <a:t>Video.</a:t>
            </a:r>
          </a:p>
        </p:txBody>
      </p:sp>
      <p:sp>
        <p:nvSpPr>
          <p:cNvPr id="7" name="Rectangle 6"/>
          <p:cNvSpPr/>
          <p:nvPr/>
        </p:nvSpPr>
        <p:spPr>
          <a:xfrm>
            <a:off x="3720240" y="3409711"/>
            <a:ext cx="2110169" cy="1002017"/>
          </a:xfrm>
          <a:prstGeom prst="rect">
            <a:avLst/>
          </a:prstGeom>
        </p:spPr>
        <p:txBody>
          <a:bodyPr wrap="square" lIns="77925" tIns="38963" rIns="77925" bIns="38963">
            <a:spAutoFit/>
          </a:bodyPr>
          <a:lstStyle/>
          <a:p>
            <a:r>
              <a:rPr lang="id-ID" dirty="0">
                <a:latin typeface="Arial" pitchFamily="34" charset="0"/>
                <a:cs typeface="Arial" pitchFamily="34" charset="0"/>
              </a:rPr>
              <a:t>Pergudangan</a:t>
            </a:r>
          </a:p>
          <a:p>
            <a:r>
              <a:rPr lang="id-ID" dirty="0">
                <a:latin typeface="Arial" pitchFamily="34" charset="0"/>
                <a:cs typeface="Arial" pitchFamily="34" charset="0"/>
              </a:rPr>
              <a:t>Logistik</a:t>
            </a:r>
          </a:p>
          <a:p>
            <a:r>
              <a:rPr lang="id-ID" dirty="0">
                <a:latin typeface="Arial" pitchFamily="34" charset="0"/>
                <a:cs typeface="Arial" pitchFamily="34" charset="0"/>
              </a:rPr>
              <a:t>Kurir</a:t>
            </a:r>
          </a:p>
          <a:p>
            <a:r>
              <a:rPr lang="id-ID" dirty="0">
                <a:latin typeface="Arial" pitchFamily="34" charset="0"/>
                <a:cs typeface="Arial" pitchFamily="34" charset="0"/>
              </a:rPr>
              <a:t>Hitung Ongkir otomatis</a:t>
            </a:r>
          </a:p>
        </p:txBody>
      </p:sp>
      <p:sp>
        <p:nvSpPr>
          <p:cNvPr id="8" name="TextBox 7"/>
          <p:cNvSpPr txBox="1"/>
          <p:nvPr/>
        </p:nvSpPr>
        <p:spPr>
          <a:xfrm>
            <a:off x="6517311" y="3409711"/>
            <a:ext cx="1940738" cy="1002017"/>
          </a:xfrm>
          <a:prstGeom prst="rect">
            <a:avLst/>
          </a:prstGeom>
          <a:noFill/>
        </p:spPr>
        <p:txBody>
          <a:bodyPr wrap="square" lIns="77925" tIns="38963" rIns="77925" bIns="38963" rtlCol="0">
            <a:spAutoFit/>
          </a:bodyPr>
          <a:lstStyle/>
          <a:p>
            <a:r>
              <a:rPr lang="id-ID" dirty="0">
                <a:latin typeface="Arial" pitchFamily="34" charset="0"/>
                <a:cs typeface="Arial" pitchFamily="34" charset="0"/>
              </a:rPr>
              <a:t>E-money</a:t>
            </a:r>
          </a:p>
          <a:p>
            <a:r>
              <a:rPr lang="id-ID" dirty="0">
                <a:latin typeface="Arial" pitchFamily="34" charset="0"/>
                <a:cs typeface="Arial" pitchFamily="34" charset="0"/>
              </a:rPr>
              <a:t>Gateway memudahkan proses Pembayaran</a:t>
            </a:r>
          </a:p>
        </p:txBody>
      </p:sp>
      <p:sp>
        <p:nvSpPr>
          <p:cNvPr id="9" name="TextBox 8"/>
          <p:cNvSpPr txBox="1"/>
          <p:nvPr/>
        </p:nvSpPr>
        <p:spPr>
          <a:xfrm>
            <a:off x="6794361" y="2754863"/>
            <a:ext cx="1226575" cy="386464"/>
          </a:xfrm>
          <a:prstGeom prst="rect">
            <a:avLst/>
          </a:prstGeom>
          <a:noFill/>
        </p:spPr>
        <p:txBody>
          <a:bodyPr wrap="none" lIns="77925" tIns="38963" rIns="77925" bIns="38963" rtlCol="0">
            <a:spAutoFit/>
          </a:bodyPr>
          <a:lstStyle/>
          <a:p>
            <a:r>
              <a:rPr lang="id-ID"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Payment</a:t>
            </a:r>
          </a:p>
        </p:txBody>
      </p:sp>
      <p:sp>
        <p:nvSpPr>
          <p:cNvPr id="10" name="TextBox 9"/>
          <p:cNvSpPr txBox="1"/>
          <p:nvPr/>
        </p:nvSpPr>
        <p:spPr>
          <a:xfrm>
            <a:off x="4009201" y="2754863"/>
            <a:ext cx="1140013" cy="386464"/>
          </a:xfrm>
          <a:prstGeom prst="rect">
            <a:avLst/>
          </a:prstGeom>
          <a:noFill/>
        </p:spPr>
        <p:txBody>
          <a:bodyPr wrap="none" lIns="77925" tIns="38963" rIns="77925" bIns="38963" rtlCol="0">
            <a:spAutoFit/>
          </a:bodyPr>
          <a:lstStyle/>
          <a:p>
            <a:r>
              <a:rPr lang="id-ID"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Logistic</a:t>
            </a:r>
          </a:p>
        </p:txBody>
      </p:sp>
      <p:sp>
        <p:nvSpPr>
          <p:cNvPr id="11" name="TextBox 10"/>
          <p:cNvSpPr txBox="1"/>
          <p:nvPr/>
        </p:nvSpPr>
        <p:spPr>
          <a:xfrm>
            <a:off x="1011092" y="2814394"/>
            <a:ext cx="925467" cy="386464"/>
          </a:xfrm>
          <a:prstGeom prst="rect">
            <a:avLst/>
          </a:prstGeom>
          <a:noFill/>
        </p:spPr>
        <p:txBody>
          <a:bodyPr wrap="none" lIns="77925" tIns="38963" rIns="77925" bIns="38963" rtlCol="0">
            <a:spAutoFit/>
          </a:bodyPr>
          <a:lstStyle/>
          <a:p>
            <a:r>
              <a:rPr lang="id-ID"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Traffic</a:t>
            </a:r>
          </a:p>
        </p:txBody>
      </p:sp>
      <p:sp>
        <p:nvSpPr>
          <p:cNvPr id="12" name="Rectangle 11"/>
          <p:cNvSpPr/>
          <p:nvPr/>
        </p:nvSpPr>
        <p:spPr>
          <a:xfrm>
            <a:off x="351663" y="1102524"/>
            <a:ext cx="2373940" cy="3964776"/>
          </a:xfrm>
          <a:prstGeom prst="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id-ID"/>
          </a:p>
        </p:txBody>
      </p:sp>
      <p:sp>
        <p:nvSpPr>
          <p:cNvPr id="13" name="Rectangle 12"/>
          <p:cNvSpPr/>
          <p:nvPr/>
        </p:nvSpPr>
        <p:spPr>
          <a:xfrm>
            <a:off x="2928926" y="1102524"/>
            <a:ext cx="5868906" cy="396477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id-ID"/>
          </a:p>
        </p:txBody>
      </p:sp>
      <p:sp>
        <p:nvSpPr>
          <p:cNvPr id="14" name="Rectangle 13"/>
          <p:cNvSpPr/>
          <p:nvPr/>
        </p:nvSpPr>
        <p:spPr>
          <a:xfrm>
            <a:off x="351663" y="685803"/>
            <a:ext cx="2373940" cy="357190"/>
          </a:xfrm>
          <a:prstGeom prst="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id-ID"/>
          </a:p>
        </p:txBody>
      </p:sp>
      <p:sp>
        <p:nvSpPr>
          <p:cNvPr id="16" name="TextBox 15"/>
          <p:cNvSpPr txBox="1"/>
          <p:nvPr/>
        </p:nvSpPr>
        <p:spPr>
          <a:xfrm>
            <a:off x="1274862" y="704164"/>
            <a:ext cx="510930" cy="309519"/>
          </a:xfrm>
          <a:prstGeom prst="rect">
            <a:avLst/>
          </a:prstGeom>
          <a:noFill/>
        </p:spPr>
        <p:txBody>
          <a:bodyPr wrap="none" lIns="77925" tIns="38963" rIns="77925" bIns="38963" rtlCol="0">
            <a:spAutoFit/>
          </a:bodyPr>
          <a:lstStyle/>
          <a:p>
            <a:r>
              <a:rPr lang="id-ID" b="1" dirty="0"/>
              <a:t>KITA</a:t>
            </a:r>
          </a:p>
        </p:txBody>
      </p:sp>
      <p:sp>
        <p:nvSpPr>
          <p:cNvPr id="17" name="Rectangle 16"/>
          <p:cNvSpPr/>
          <p:nvPr/>
        </p:nvSpPr>
        <p:spPr>
          <a:xfrm>
            <a:off x="2928926" y="685803"/>
            <a:ext cx="5868906" cy="35719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id-ID"/>
          </a:p>
        </p:txBody>
      </p:sp>
      <p:sp>
        <p:nvSpPr>
          <p:cNvPr id="18" name="TextBox 17"/>
          <p:cNvSpPr txBox="1"/>
          <p:nvPr/>
        </p:nvSpPr>
        <p:spPr>
          <a:xfrm>
            <a:off x="4593860" y="704164"/>
            <a:ext cx="2613301" cy="309519"/>
          </a:xfrm>
          <a:prstGeom prst="rect">
            <a:avLst/>
          </a:prstGeom>
          <a:noFill/>
        </p:spPr>
        <p:txBody>
          <a:bodyPr wrap="none" lIns="77925" tIns="38963" rIns="77925" bIns="38963" rtlCol="0">
            <a:spAutoFit/>
          </a:bodyPr>
          <a:lstStyle/>
          <a:p>
            <a:r>
              <a:rPr lang="id-ID" b="1" dirty="0"/>
              <a:t>MARKETPLACE / TOKO ONLINE</a:t>
            </a:r>
          </a:p>
        </p:txBody>
      </p:sp>
    </p:spTree>
    <p:extLst>
      <p:ext uri="{BB962C8B-B14F-4D97-AF65-F5344CB8AC3E}">
        <p14:creationId xmlns:p14="http://schemas.microsoft.com/office/powerpoint/2010/main" val="28017632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additive="base">
                                        <p:cTn id="30" dur="500" fill="hold"/>
                                        <p:tgtEl>
                                          <p:spTgt spid="1028"/>
                                        </p:tgtEl>
                                        <p:attrNameLst>
                                          <p:attrName>ppt_x</p:attrName>
                                        </p:attrNameLst>
                                      </p:cBhvr>
                                      <p:tavLst>
                                        <p:tav tm="0">
                                          <p:val>
                                            <p:strVal val="#ppt_x"/>
                                          </p:val>
                                        </p:tav>
                                        <p:tav tm="100000">
                                          <p:val>
                                            <p:strVal val="#ppt_x"/>
                                          </p:val>
                                        </p:tav>
                                      </p:tavLst>
                                    </p:anim>
                                    <p:anim calcmode="lin" valueType="num">
                                      <p:cBhvr additive="base">
                                        <p:cTn id="31"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 calcmode="lin" valueType="num">
                                      <p:cBhvr additive="base">
                                        <p:cTn id="48" dur="500" fill="hold"/>
                                        <p:tgtEl>
                                          <p:spTgt spid="1026"/>
                                        </p:tgtEl>
                                        <p:attrNameLst>
                                          <p:attrName>ppt_x</p:attrName>
                                        </p:attrNameLst>
                                      </p:cBhvr>
                                      <p:tavLst>
                                        <p:tav tm="0">
                                          <p:val>
                                            <p:strVal val="#ppt_x"/>
                                          </p:val>
                                        </p:tav>
                                        <p:tav tm="100000">
                                          <p:val>
                                            <p:strVal val="#ppt_x"/>
                                          </p:val>
                                        </p:tav>
                                      </p:tavLst>
                                    </p:anim>
                                    <p:anim calcmode="lin" valueType="num">
                                      <p:cBhvr additive="base">
                                        <p:cTn id="4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ppt_x"/>
                                          </p:val>
                                        </p:tav>
                                        <p:tav tm="100000">
                                          <p:val>
                                            <p:strVal val="#ppt_x"/>
                                          </p:val>
                                        </p:tav>
                                      </p:tavLst>
                                    </p:anim>
                                    <p:anim calcmode="lin" valueType="num">
                                      <p:cBhvr additive="base">
                                        <p:cTn id="6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checkerboard(across)">
                                      <p:cBhvr>
                                        <p:cTn id="66" dur="500"/>
                                        <p:tgtEl>
                                          <p:spTgt spid="16"/>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checkerboard(across)">
                                      <p:cBhvr>
                                        <p:cTn id="69" dur="500"/>
                                        <p:tgtEl>
                                          <p:spTgt spid="14"/>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checkerboard(across)">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checkerboard(across)">
                                      <p:cBhvr>
                                        <p:cTn id="77" dur="500"/>
                                        <p:tgtEl>
                                          <p:spTgt spid="17"/>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checkerboard(across)">
                                      <p:cBhvr>
                                        <p:cTn id="80" dur="500"/>
                                        <p:tgtEl>
                                          <p:spTgt spid="18"/>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checkerboard(across)">
                                      <p:cBhvr>
                                        <p:cTn id="8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animBg="1"/>
      <p:bldP spid="13" grpId="0" animBg="1"/>
      <p:bldP spid="14" grpId="0" animBg="1"/>
      <p:bldP spid="16" grpId="0"/>
      <p:bldP spid="17"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ISENIN\Desktop\traffi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5852" y="1214426"/>
            <a:ext cx="3602116" cy="3251910"/>
          </a:xfrm>
          <a:prstGeom prst="rect">
            <a:avLst/>
          </a:prstGeom>
          <a:noFill/>
        </p:spPr>
      </p:pic>
      <p:sp>
        <p:nvSpPr>
          <p:cNvPr id="11" name="TextBox 10"/>
          <p:cNvSpPr txBox="1"/>
          <p:nvPr/>
        </p:nvSpPr>
        <p:spPr>
          <a:xfrm>
            <a:off x="4703886" y="1964525"/>
            <a:ext cx="2552258" cy="1494459"/>
          </a:xfrm>
          <a:prstGeom prst="rect">
            <a:avLst/>
          </a:prstGeom>
          <a:noFill/>
        </p:spPr>
        <p:txBody>
          <a:bodyPr wrap="none" lIns="77925" tIns="38963" rIns="77925" bIns="38963" rtlCol="0">
            <a:spAutoFit/>
          </a:bodyPr>
          <a:lstStyle/>
          <a:p>
            <a:r>
              <a:rPr lang="id-ID" sz="4600" b="1" u="sng" dirty="0">
                <a:effectLst>
                  <a:outerShdw blurRad="38100" dist="38100" dir="2700000" algn="tl">
                    <a:srgbClr val="000000">
                      <a:alpha val="43137"/>
                    </a:srgbClr>
                  </a:outerShdw>
                </a:effectLst>
                <a:latin typeface="Arial" pitchFamily="34" charset="0"/>
                <a:cs typeface="Arial" pitchFamily="34" charset="0"/>
              </a:rPr>
              <a:t>Kategori</a:t>
            </a:r>
          </a:p>
          <a:p>
            <a:r>
              <a:rPr lang="id-ID" sz="4600" b="1" u="sng" dirty="0">
                <a:effectLst>
                  <a:outerShdw blurRad="38100" dist="38100" dir="2700000" algn="tl">
                    <a:srgbClr val="000000">
                      <a:alpha val="43137"/>
                    </a:srgbClr>
                  </a:outerShdw>
                </a:effectLst>
                <a:latin typeface="Arial" pitchFamily="34" charset="0"/>
                <a:cs typeface="Arial" pitchFamily="34" charset="0"/>
              </a:rPr>
              <a:t>Trafik </a:t>
            </a:r>
          </a:p>
        </p:txBody>
      </p:sp>
    </p:spTree>
    <p:extLst>
      <p:ext uri="{BB962C8B-B14F-4D97-AF65-F5344CB8AC3E}">
        <p14:creationId xmlns:p14="http://schemas.microsoft.com/office/powerpoint/2010/main" val="2858167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364692" y="178575"/>
            <a:ext cx="4291004" cy="786573"/>
          </a:xfrm>
          <a:prstGeom prst="rect">
            <a:avLst/>
          </a:prstGeom>
          <a:noFill/>
        </p:spPr>
        <p:txBody>
          <a:bodyPr wrap="none" lIns="77925" tIns="38963" rIns="77925" bIns="38963" rtlCol="0">
            <a:spAutoFit/>
          </a:bodyPr>
          <a:lstStyle/>
          <a:p>
            <a:r>
              <a:rPr lang="id-ID" sz="4600" b="1" dirty="0">
                <a:effectLst>
                  <a:outerShdw blurRad="38100" dist="38100" dir="2700000" algn="tl">
                    <a:srgbClr val="000000">
                      <a:alpha val="43137"/>
                    </a:srgbClr>
                  </a:outerShdw>
                </a:effectLst>
                <a:latin typeface="Arial" pitchFamily="34" charset="0"/>
                <a:cs typeface="Arial" pitchFamily="34" charset="0"/>
              </a:rPr>
              <a:t>Kategori Trafik</a:t>
            </a:r>
          </a:p>
        </p:txBody>
      </p:sp>
      <p:sp>
        <p:nvSpPr>
          <p:cNvPr id="14" name="TextBox 13"/>
          <p:cNvSpPr txBox="1"/>
          <p:nvPr/>
        </p:nvSpPr>
        <p:spPr>
          <a:xfrm>
            <a:off x="4044458" y="1263788"/>
            <a:ext cx="4067288" cy="3879728"/>
          </a:xfrm>
          <a:prstGeom prst="rect">
            <a:avLst/>
          </a:prstGeom>
          <a:noFill/>
        </p:spPr>
        <p:txBody>
          <a:bodyPr wrap="none" lIns="77925" tIns="38963" rIns="77925" bIns="38963" rtlCol="0">
            <a:spAutoFit/>
          </a:bodyPr>
          <a:lstStyle/>
          <a:p>
            <a:pPr marL="292219" indent="-292219"/>
            <a:r>
              <a:rPr lang="id-ID" sz="2000" b="1" dirty="0"/>
              <a:t>Trafik yang tidak bisa kita kendalikan</a:t>
            </a:r>
          </a:p>
          <a:p>
            <a:pPr marL="305748" indent="-305748"/>
            <a:r>
              <a:rPr lang="id-ID" sz="1700" dirty="0"/>
              <a:t>	● Search Engine Optimization (SEO)</a:t>
            </a:r>
          </a:p>
          <a:p>
            <a:pPr marL="305748" indent="-305748"/>
            <a:r>
              <a:rPr lang="id-ID" sz="1700" dirty="0"/>
              <a:t>	● Content Marketing</a:t>
            </a:r>
          </a:p>
          <a:p>
            <a:pPr marL="305748" indent="-305748"/>
            <a:r>
              <a:rPr lang="id-ID" sz="1700" dirty="0"/>
              <a:t>	● Social Media Marketing</a:t>
            </a:r>
          </a:p>
          <a:p>
            <a:pPr marL="305748" indent="-305748"/>
            <a:r>
              <a:rPr lang="id-ID" sz="1700" dirty="0"/>
              <a:t>	● Affiliate Marketing</a:t>
            </a:r>
          </a:p>
          <a:p>
            <a:endParaRPr lang="id-ID" sz="1700" dirty="0"/>
          </a:p>
          <a:p>
            <a:pPr marL="292219" indent="-292219"/>
            <a:r>
              <a:rPr lang="id-ID" sz="2000" b="1" dirty="0"/>
              <a:t>Trafik yang bisa kita kendalikan</a:t>
            </a:r>
          </a:p>
          <a:p>
            <a:pPr marL="305748" indent="-305748"/>
            <a:r>
              <a:rPr lang="id-ID" sz="1700" dirty="0"/>
              <a:t>	● Search Engine Marketing (SEM)</a:t>
            </a:r>
          </a:p>
          <a:p>
            <a:pPr marL="305748" indent="-305748"/>
            <a:r>
              <a:rPr lang="id-ID" sz="1700" dirty="0"/>
              <a:t>	</a:t>
            </a:r>
            <a:r>
              <a:rPr lang="en-US" sz="1700" dirty="0"/>
              <a:t>● Pay Per Click Ads (PPC)</a:t>
            </a:r>
            <a:endParaRPr lang="id-ID" sz="1700" dirty="0"/>
          </a:p>
          <a:p>
            <a:pPr marL="292219" indent="-292219"/>
            <a:endParaRPr lang="id-ID" sz="1700" dirty="0"/>
          </a:p>
          <a:p>
            <a:pPr marL="292219" indent="-292219"/>
            <a:r>
              <a:rPr lang="id-ID" sz="2000" b="1" dirty="0"/>
              <a:t>Trafik Milik Sendiri</a:t>
            </a:r>
          </a:p>
          <a:p>
            <a:pPr marL="305748" indent="-305748"/>
            <a:r>
              <a:rPr lang="id-ID" sz="1700" dirty="0"/>
              <a:t>	● Email Marketing</a:t>
            </a:r>
          </a:p>
          <a:p>
            <a:pPr marL="305748" indent="-305748"/>
            <a:r>
              <a:rPr lang="id-ID" sz="1700" dirty="0"/>
              <a:t>	● Social Media Optimasi</a:t>
            </a:r>
          </a:p>
          <a:p>
            <a:pPr marL="305748" indent="-305748"/>
            <a:r>
              <a:rPr lang="id-ID" sz="1700" dirty="0"/>
              <a:t>	● Pixel</a:t>
            </a:r>
          </a:p>
        </p:txBody>
      </p:sp>
      <p:pic>
        <p:nvPicPr>
          <p:cNvPr id="3" name="Picture 2" descr="C:\Users\DISENIN\Desktop\36936284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00" y="1643054"/>
            <a:ext cx="2401416" cy="3489473"/>
          </a:xfrm>
          <a:prstGeom prst="rect">
            <a:avLst/>
          </a:prstGeom>
          <a:noFill/>
        </p:spPr>
      </p:pic>
      <p:pic>
        <p:nvPicPr>
          <p:cNvPr id="7" name="Picture 3" descr="C:\Users\DISENIN\Desktop\Untitled-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166" y="0"/>
            <a:ext cx="1357322" cy="1572542"/>
          </a:xfrm>
          <a:prstGeom prst="rect">
            <a:avLst/>
          </a:prstGeom>
          <a:noFill/>
        </p:spPr>
      </p:pic>
      <p:grpSp>
        <p:nvGrpSpPr>
          <p:cNvPr id="8" name="Group 7"/>
          <p:cNvGrpSpPr/>
          <p:nvPr/>
        </p:nvGrpSpPr>
        <p:grpSpPr>
          <a:xfrm>
            <a:off x="1689697" y="133525"/>
            <a:ext cx="972139" cy="913242"/>
            <a:chOff x="1689697" y="86870"/>
            <a:chExt cx="972139" cy="913242"/>
          </a:xfrm>
        </p:grpSpPr>
        <p:sp>
          <p:nvSpPr>
            <p:cNvPr id="9" name="Rectangle 8"/>
            <p:cNvSpPr/>
            <p:nvPr/>
          </p:nvSpPr>
          <p:spPr>
            <a:xfrm>
              <a:off x="1689697" y="86870"/>
              <a:ext cx="972139" cy="913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Picture 3" descr="C:\Users\DISENIN\Desktop\traffi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2473" y="133525"/>
              <a:ext cx="857256" cy="813294"/>
            </a:xfrm>
            <a:prstGeom prst="rect">
              <a:avLst/>
            </a:prstGeom>
            <a:noFill/>
          </p:spPr>
        </p:pic>
      </p:grpSp>
    </p:spTree>
    <p:extLst>
      <p:ext uri="{BB962C8B-B14F-4D97-AF65-F5344CB8AC3E}">
        <p14:creationId xmlns:p14="http://schemas.microsoft.com/office/powerpoint/2010/main" val="2036163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643306" y="3148991"/>
            <a:ext cx="1830907" cy="1494459"/>
          </a:xfrm>
          <a:prstGeom prst="rect">
            <a:avLst/>
          </a:prstGeom>
          <a:noFill/>
        </p:spPr>
        <p:txBody>
          <a:bodyPr wrap="none" lIns="77925" tIns="38963" rIns="77925" bIns="38963" rtlCol="0">
            <a:spAutoFit/>
          </a:bodyPr>
          <a:lstStyle/>
          <a:p>
            <a:pPr algn="ctr"/>
            <a:r>
              <a:rPr lang="id-ID" sz="4600" b="1" dirty="0">
                <a:effectLst>
                  <a:outerShdw blurRad="38100" dist="38100" dir="2700000" algn="tl">
                    <a:srgbClr val="000000">
                      <a:alpha val="43137"/>
                    </a:srgbClr>
                  </a:outerShdw>
                </a:effectLst>
                <a:latin typeface="Arial" pitchFamily="34" charset="0"/>
                <a:cs typeface="Arial" pitchFamily="34" charset="0"/>
              </a:rPr>
              <a:t>Jenis </a:t>
            </a:r>
          </a:p>
          <a:p>
            <a:pPr algn="ctr"/>
            <a:r>
              <a:rPr lang="id-ID" sz="4600" b="1" dirty="0">
                <a:effectLst>
                  <a:outerShdw blurRad="38100" dist="38100" dir="2700000" algn="tl">
                    <a:srgbClr val="000000">
                      <a:alpha val="43137"/>
                    </a:srgbClr>
                  </a:outerShdw>
                </a:effectLst>
                <a:latin typeface="Arial" pitchFamily="34" charset="0"/>
                <a:cs typeface="Arial" pitchFamily="34" charset="0"/>
              </a:rPr>
              <a:t>Trafik</a:t>
            </a:r>
          </a:p>
        </p:txBody>
      </p:sp>
      <p:pic>
        <p:nvPicPr>
          <p:cNvPr id="2050" name="Picture 2" descr="C:\Users\DISENIN\Desktop\Lowonga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32" y="428608"/>
            <a:ext cx="5093918" cy="2702717"/>
          </a:xfrm>
          <a:prstGeom prst="rect">
            <a:avLst/>
          </a:prstGeom>
          <a:noFill/>
        </p:spPr>
      </p:pic>
    </p:spTree>
    <p:extLst>
      <p:ext uri="{BB962C8B-B14F-4D97-AF65-F5344CB8AC3E}">
        <p14:creationId xmlns:p14="http://schemas.microsoft.com/office/powerpoint/2010/main" val="42767988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23258" y="178575"/>
            <a:ext cx="3406146" cy="786573"/>
          </a:xfrm>
          <a:prstGeom prst="rect">
            <a:avLst/>
          </a:prstGeom>
          <a:noFill/>
        </p:spPr>
        <p:txBody>
          <a:bodyPr wrap="none" lIns="77925" tIns="38963" rIns="77925" bIns="38963" rtlCol="0">
            <a:spAutoFit/>
          </a:bodyPr>
          <a:lstStyle/>
          <a:p>
            <a:r>
              <a:rPr lang="id-ID" sz="4600" b="1" dirty="0">
                <a:effectLst>
                  <a:outerShdw blurRad="38100" dist="38100" dir="2700000" algn="tl">
                    <a:srgbClr val="000000">
                      <a:alpha val="43137"/>
                    </a:srgbClr>
                  </a:outerShdw>
                </a:effectLst>
                <a:latin typeface="Arial" pitchFamily="34" charset="0"/>
                <a:cs typeface="Arial" pitchFamily="34" charset="0"/>
              </a:rPr>
              <a:t>Jenis Trafik</a:t>
            </a:r>
          </a:p>
        </p:txBody>
      </p:sp>
      <p:sp>
        <p:nvSpPr>
          <p:cNvPr id="14" name="TextBox 13"/>
          <p:cNvSpPr txBox="1"/>
          <p:nvPr/>
        </p:nvSpPr>
        <p:spPr>
          <a:xfrm>
            <a:off x="1785918" y="1571616"/>
            <a:ext cx="5775488" cy="3833561"/>
          </a:xfrm>
          <a:prstGeom prst="rect">
            <a:avLst/>
          </a:prstGeom>
          <a:noFill/>
        </p:spPr>
        <p:txBody>
          <a:bodyPr wrap="square" lIns="77925" tIns="38963" rIns="77925" bIns="38963" rtlCol="0">
            <a:spAutoFit/>
          </a:bodyPr>
          <a:lstStyle/>
          <a:p>
            <a:pPr marL="292219" indent="-292219"/>
            <a:r>
              <a:rPr lang="id-ID" sz="2400" b="1" dirty="0"/>
              <a:t>Trafik Dingin</a:t>
            </a:r>
          </a:p>
          <a:p>
            <a:r>
              <a:rPr lang="id-ID" sz="2000" dirty="0"/>
              <a:t>● Traffic baru.</a:t>
            </a:r>
          </a:p>
          <a:p>
            <a:r>
              <a:rPr lang="id-ID" sz="2000" dirty="0"/>
              <a:t>● Tingkat konversi paling kecil.</a:t>
            </a:r>
          </a:p>
          <a:p>
            <a:endParaRPr lang="id-ID" sz="2000" dirty="0"/>
          </a:p>
          <a:p>
            <a:r>
              <a:rPr lang="id-ID" sz="2000" b="1" dirty="0"/>
              <a:t>Trafik Hangat</a:t>
            </a:r>
          </a:p>
          <a:p>
            <a:r>
              <a:rPr lang="id-ID" sz="2000" dirty="0"/>
              <a:t>● Traffic yang sudah “pindah channel.”</a:t>
            </a:r>
          </a:p>
          <a:p>
            <a:r>
              <a:rPr lang="id-ID" sz="2000" dirty="0"/>
              <a:t>● Sudah nanya-nanya.</a:t>
            </a:r>
          </a:p>
          <a:p>
            <a:r>
              <a:rPr lang="id-ID" sz="2000" dirty="0"/>
              <a:t>● Sudah ada niat membeli</a:t>
            </a:r>
          </a:p>
          <a:p>
            <a:endParaRPr lang="id-ID" sz="2000" dirty="0"/>
          </a:p>
          <a:p>
            <a:r>
              <a:rPr lang="id-ID" sz="2000" b="1" dirty="0"/>
              <a:t>Trafik Panas</a:t>
            </a:r>
          </a:p>
          <a:p>
            <a:r>
              <a:rPr lang="id-ID" sz="2000" dirty="0"/>
              <a:t>● Traffic yang sudah pernah transaksi sebelumnya.</a:t>
            </a:r>
          </a:p>
          <a:p>
            <a:r>
              <a:rPr lang="id-ID" sz="2000" dirty="0"/>
              <a:t>● Traffic yang paling tinggi kemungkinan membelinya.</a:t>
            </a:r>
          </a:p>
        </p:txBody>
      </p:sp>
      <p:pic>
        <p:nvPicPr>
          <p:cNvPr id="17" name="Picture 3" descr="C:\Users\DISENIN\Desktop\Untitled-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166" y="0"/>
            <a:ext cx="1357322" cy="1572542"/>
          </a:xfrm>
          <a:prstGeom prst="rect">
            <a:avLst/>
          </a:prstGeom>
          <a:noFill/>
        </p:spPr>
      </p:pic>
      <p:grpSp>
        <p:nvGrpSpPr>
          <p:cNvPr id="18" name="Group 17"/>
          <p:cNvGrpSpPr/>
          <p:nvPr/>
        </p:nvGrpSpPr>
        <p:grpSpPr>
          <a:xfrm>
            <a:off x="1689697" y="133525"/>
            <a:ext cx="972139" cy="913242"/>
            <a:chOff x="1689697" y="86870"/>
            <a:chExt cx="972139" cy="913242"/>
          </a:xfrm>
        </p:grpSpPr>
        <p:sp>
          <p:nvSpPr>
            <p:cNvPr id="19" name="Rectangle 18"/>
            <p:cNvSpPr/>
            <p:nvPr/>
          </p:nvSpPr>
          <p:spPr>
            <a:xfrm>
              <a:off x="1689697" y="86870"/>
              <a:ext cx="972139" cy="913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0" name="Picture 3" descr="C:\Users\DISENIN\Desktop\traff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2473" y="133525"/>
              <a:ext cx="857256" cy="813294"/>
            </a:xfrm>
            <a:prstGeom prst="rect">
              <a:avLst/>
            </a:prstGeom>
            <a:noFill/>
          </p:spPr>
        </p:pic>
      </p:grpSp>
    </p:spTree>
    <p:extLst>
      <p:ext uri="{BB962C8B-B14F-4D97-AF65-F5344CB8AC3E}">
        <p14:creationId xmlns:p14="http://schemas.microsoft.com/office/powerpoint/2010/main" val="2075649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496" y="1117291"/>
            <a:ext cx="5643586" cy="2954655"/>
          </a:xfrm>
          <a:prstGeom prst="rect">
            <a:avLst/>
          </a:prstGeom>
        </p:spPr>
        <p:txBody>
          <a:bodyPr wrap="square">
            <a:spAutoFit/>
          </a:bodyPr>
          <a:lstStyle/>
          <a:p>
            <a:pPr algn="ctr"/>
            <a:r>
              <a:rPr lang="id-ID" sz="6600" b="1" dirty="0">
                <a:solidFill>
                  <a:srgbClr val="FF0000"/>
                </a:solidFill>
                <a:effectLst>
                  <a:outerShdw blurRad="38100" dist="38100" dir="2700000" algn="tl">
                    <a:srgbClr val="000000">
                      <a:alpha val="43137"/>
                    </a:srgbClr>
                  </a:outerShdw>
                </a:effectLst>
              </a:rPr>
              <a:t>Traffic panas </a:t>
            </a:r>
          </a:p>
          <a:p>
            <a:pPr algn="ctr"/>
            <a:r>
              <a:rPr lang="id-ID" sz="4000" dirty="0"/>
              <a:t>hanya bisa didatangkan </a:t>
            </a:r>
          </a:p>
          <a:p>
            <a:pPr algn="ctr"/>
            <a:r>
              <a:rPr lang="id-ID" sz="4000" dirty="0"/>
              <a:t>melalui traffic </a:t>
            </a:r>
          </a:p>
          <a:p>
            <a:pPr algn="ctr"/>
            <a:r>
              <a:rPr lang="id-ID" sz="4000" dirty="0"/>
              <a:t>yang Anda miliki sendiri.</a:t>
            </a:r>
          </a:p>
        </p:txBody>
      </p:sp>
    </p:spTree>
    <p:extLst>
      <p:ext uri="{BB962C8B-B14F-4D97-AF65-F5344CB8AC3E}">
        <p14:creationId xmlns:p14="http://schemas.microsoft.com/office/powerpoint/2010/main" val="40509576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48" y="1500178"/>
            <a:ext cx="7717049" cy="3416320"/>
          </a:xfrm>
          <a:prstGeom prst="rect">
            <a:avLst/>
          </a:prstGeom>
          <a:noFill/>
        </p:spPr>
        <p:txBody>
          <a:bodyPr wrap="none" rtlCol="0">
            <a:spAutoFit/>
          </a:bodyPr>
          <a:lstStyle/>
          <a:p>
            <a:pPr marL="342900" indent="-342900">
              <a:buAutoNum type="arabicPeriod"/>
            </a:pPr>
            <a:r>
              <a:rPr lang="id-ID" sz="2400" dirty="0"/>
              <a:t>Memilih Sosial Media yang sesuai denga Target Pasar</a:t>
            </a:r>
          </a:p>
          <a:p>
            <a:pPr marL="342900" indent="-342900">
              <a:buAutoNum type="arabicPeriod"/>
            </a:pPr>
            <a:r>
              <a:rPr lang="id-ID" sz="2400" dirty="0"/>
              <a:t>Aktif Follow sesuai target market</a:t>
            </a:r>
          </a:p>
          <a:p>
            <a:pPr marL="342900" indent="-342900">
              <a:buAutoNum type="arabicPeriod"/>
            </a:pPr>
            <a:r>
              <a:rPr lang="id-ID" sz="2400" dirty="0"/>
              <a:t>Selalu melakukan konten-konten barter follow</a:t>
            </a:r>
          </a:p>
          <a:p>
            <a:pPr marL="342900" indent="-342900">
              <a:buAutoNum type="arabicPeriod"/>
            </a:pPr>
            <a:r>
              <a:rPr lang="id-ID" sz="2400" dirty="0"/>
              <a:t>Endoresment sesuai Target Pasar (Akun Public/Celebgram</a:t>
            </a:r>
          </a:p>
          <a:p>
            <a:pPr marL="342900" indent="-342900">
              <a:buAutoNum type="arabicPeriod"/>
            </a:pPr>
            <a:r>
              <a:rPr lang="id-ID" sz="2400" dirty="0"/>
              <a:t>Buat interaksi disosial media dengan Game, kuis, dll</a:t>
            </a:r>
          </a:p>
          <a:p>
            <a:pPr marL="342900" indent="-342900">
              <a:buAutoNum type="arabicPeriod"/>
            </a:pPr>
            <a:r>
              <a:rPr lang="id-ID" sz="2400" dirty="0"/>
              <a:t>Mengelola Follower/pelanggan untuk posting produk kita</a:t>
            </a:r>
          </a:p>
          <a:p>
            <a:pPr marL="342900" indent="-342900">
              <a:buAutoNum type="arabicPeriod"/>
            </a:pPr>
            <a:r>
              <a:rPr lang="id-ID" sz="2400" dirty="0"/>
              <a:t>Menjadwalkan Posting </a:t>
            </a:r>
          </a:p>
          <a:p>
            <a:pPr marL="342900" indent="-342900">
              <a:buAutoNum type="arabicPeriod"/>
            </a:pPr>
            <a:r>
              <a:rPr lang="id-ID" sz="2400" dirty="0"/>
              <a:t>Gunakan Copywriting yang Baik</a:t>
            </a:r>
          </a:p>
          <a:p>
            <a:pPr marL="342900" indent="-342900">
              <a:buAutoNum type="arabicPeriod"/>
            </a:pPr>
            <a:r>
              <a:rPr lang="id-ID" sz="2400" dirty="0"/>
              <a:t>Beriklan di Sosial Media / Paid promo (FB Ads)</a:t>
            </a:r>
          </a:p>
        </p:txBody>
      </p:sp>
      <p:sp>
        <p:nvSpPr>
          <p:cNvPr id="5" name="TextBox 4"/>
          <p:cNvSpPr txBox="1"/>
          <p:nvPr/>
        </p:nvSpPr>
        <p:spPr>
          <a:xfrm>
            <a:off x="1428728" y="428608"/>
            <a:ext cx="6319935" cy="646331"/>
          </a:xfrm>
          <a:prstGeom prst="rect">
            <a:avLst/>
          </a:prstGeom>
          <a:noFill/>
        </p:spPr>
        <p:txBody>
          <a:bodyPr wrap="none" rtlCol="0">
            <a:spAutoFit/>
          </a:bodyPr>
          <a:lstStyle/>
          <a:p>
            <a:r>
              <a:rPr lang="id-ID" sz="3600" b="1" dirty="0"/>
              <a:t>Membangun Trafik Milik Sendiri</a:t>
            </a:r>
          </a:p>
        </p:txBody>
      </p:sp>
    </p:spTree>
    <p:extLst>
      <p:ext uri="{BB962C8B-B14F-4D97-AF65-F5344CB8AC3E}">
        <p14:creationId xmlns:p14="http://schemas.microsoft.com/office/powerpoint/2010/main" val="2712179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 calcmode="lin" valueType="num">
                                      <p:cBhvr additive="base">
                                        <p:cTn id="6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7900"/>
            <a:ext cx="8229600" cy="952500"/>
          </a:xfrm>
        </p:spPr>
        <p:txBody>
          <a:bodyPr/>
          <a:lstStyle/>
          <a:p>
            <a:r>
              <a:rPr lang="en-US" dirty="0">
                <a:solidFill>
                  <a:srgbClr val="002060"/>
                </a:solidFill>
                <a:latin typeface="Arial Black" panose="020B0A04020102020204" pitchFamily="34" charset="0"/>
              </a:rPr>
              <a:t>SOSIAL MEDIA OPTIMASI</a:t>
            </a:r>
          </a:p>
        </p:txBody>
      </p:sp>
    </p:spTree>
    <p:extLst>
      <p:ext uri="{BB962C8B-B14F-4D97-AF65-F5344CB8AC3E}">
        <p14:creationId xmlns:p14="http://schemas.microsoft.com/office/powerpoint/2010/main" val="98954013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ISENIN\Desktop\2e588-hp-generasi-pertama.jpg">
            <a:extLst>
              <a:ext uri="{FF2B5EF4-FFF2-40B4-BE49-F238E27FC236}">
                <a16:creationId xmlns:a16="http://schemas.microsoft.com/office/drawing/2014/main" id="{5E4D4FDE-5044-4D69-9FCD-13374D5DFD5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75" b="98750" l="9091" r="88430"/>
                    </a14:imgEffect>
                  </a14:imgLayer>
                </a14:imgProps>
              </a:ext>
              <a:ext uri="{28A0092B-C50C-407E-A947-70E740481C1C}">
                <a14:useLocalDpi xmlns:a14="http://schemas.microsoft.com/office/drawing/2010/main" val="0"/>
              </a:ext>
            </a:extLst>
          </a:blip>
          <a:srcRect/>
          <a:stretch>
            <a:fillRect/>
          </a:stretch>
        </p:blipFill>
        <p:spPr bwMode="auto">
          <a:xfrm>
            <a:off x="1073494" y="625252"/>
            <a:ext cx="1105392" cy="2947691"/>
          </a:xfrm>
          <a:prstGeom prst="rect">
            <a:avLst/>
          </a:prstGeom>
          <a:noFill/>
        </p:spPr>
      </p:pic>
      <p:pic>
        <p:nvPicPr>
          <p:cNvPr id="5" name="Picture 3" descr="C:\Users\DISENIN\Desktop\3315.jpg">
            <a:extLst>
              <a:ext uri="{FF2B5EF4-FFF2-40B4-BE49-F238E27FC236}">
                <a16:creationId xmlns:a16="http://schemas.microsoft.com/office/drawing/2014/main" id="{8E83CDE0-EA09-4C4D-B9B5-115D77EBED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2255" y="727498"/>
            <a:ext cx="1284051" cy="2743200"/>
          </a:xfrm>
          <a:prstGeom prst="rect">
            <a:avLst/>
          </a:prstGeom>
          <a:noFill/>
        </p:spPr>
      </p:pic>
      <p:pic>
        <p:nvPicPr>
          <p:cNvPr id="6" name="Picture 4" descr="C:\Users\DISENIN\Desktop\unnamed.jpg">
            <a:extLst>
              <a:ext uri="{FF2B5EF4-FFF2-40B4-BE49-F238E27FC236}">
                <a16:creationId xmlns:a16="http://schemas.microsoft.com/office/drawing/2014/main" id="{413422B7-1D81-4566-8278-EAE02231C5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5629" y="727498"/>
            <a:ext cx="1303261" cy="2743200"/>
          </a:xfrm>
          <a:prstGeom prst="rect">
            <a:avLst/>
          </a:prstGeom>
          <a:noFill/>
        </p:spPr>
      </p:pic>
      <p:pic>
        <p:nvPicPr>
          <p:cNvPr id="7" name="Picture 5" descr="C:\Users\DISENIN\Desktop\Refurbished-iphone-7-Plus-32gb-zwart-voorkant.jpg">
            <a:extLst>
              <a:ext uri="{FF2B5EF4-FFF2-40B4-BE49-F238E27FC236}">
                <a16:creationId xmlns:a16="http://schemas.microsoft.com/office/drawing/2014/main" id="{73FBE4A3-FAFE-441D-9EEC-7F496B9D19E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499091" y="727498"/>
            <a:ext cx="1505695" cy="2743200"/>
          </a:xfrm>
          <a:prstGeom prst="rect">
            <a:avLst/>
          </a:prstGeom>
          <a:noFill/>
        </p:spPr>
      </p:pic>
      <p:sp>
        <p:nvSpPr>
          <p:cNvPr id="8" name="TextBox 7">
            <a:extLst>
              <a:ext uri="{FF2B5EF4-FFF2-40B4-BE49-F238E27FC236}">
                <a16:creationId xmlns:a16="http://schemas.microsoft.com/office/drawing/2014/main" id="{995B81A0-FDC6-4F81-8372-7C790DF4F386}"/>
              </a:ext>
            </a:extLst>
          </p:cNvPr>
          <p:cNvSpPr txBox="1"/>
          <p:nvPr/>
        </p:nvSpPr>
        <p:spPr>
          <a:xfrm>
            <a:off x="755576" y="3470698"/>
            <a:ext cx="1631344" cy="1015663"/>
          </a:xfrm>
          <a:prstGeom prst="rect">
            <a:avLst/>
          </a:prstGeom>
          <a:noFill/>
        </p:spPr>
        <p:txBody>
          <a:bodyPr wrap="none" rtlCol="0">
            <a:spAutoFit/>
          </a:bodyPr>
          <a:lstStyle/>
          <a:p>
            <a:pPr algn="ctr"/>
            <a:r>
              <a:rPr lang="id-ID" sz="4800" dirty="0"/>
              <a:t>1G</a:t>
            </a:r>
          </a:p>
          <a:p>
            <a:pPr algn="ctr"/>
            <a:r>
              <a:rPr lang="id-ID" sz="1200" dirty="0"/>
              <a:t>Terhubung Suara/Voice</a:t>
            </a:r>
          </a:p>
        </p:txBody>
      </p:sp>
      <p:sp>
        <p:nvSpPr>
          <p:cNvPr id="9" name="TextBox 8">
            <a:extLst>
              <a:ext uri="{FF2B5EF4-FFF2-40B4-BE49-F238E27FC236}">
                <a16:creationId xmlns:a16="http://schemas.microsoft.com/office/drawing/2014/main" id="{D72CD5C5-5225-4CEB-A184-7F888FE622FD}"/>
              </a:ext>
            </a:extLst>
          </p:cNvPr>
          <p:cNvSpPr txBox="1"/>
          <p:nvPr/>
        </p:nvSpPr>
        <p:spPr>
          <a:xfrm>
            <a:off x="2485365" y="3390605"/>
            <a:ext cx="1677832" cy="1200329"/>
          </a:xfrm>
          <a:prstGeom prst="rect">
            <a:avLst/>
          </a:prstGeom>
          <a:noFill/>
        </p:spPr>
        <p:txBody>
          <a:bodyPr wrap="none" rtlCol="0">
            <a:spAutoFit/>
          </a:bodyPr>
          <a:lstStyle/>
          <a:p>
            <a:pPr algn="ctr"/>
            <a:r>
              <a:rPr lang="id-ID" sz="4800" dirty="0"/>
              <a:t>2G</a:t>
            </a:r>
          </a:p>
          <a:p>
            <a:pPr>
              <a:buFontTx/>
              <a:buChar char="-"/>
            </a:pPr>
            <a:r>
              <a:rPr lang="id-ID" sz="1200" dirty="0"/>
              <a:t>Terhubung Suara/Voice</a:t>
            </a:r>
          </a:p>
          <a:p>
            <a:pPr>
              <a:buFontTx/>
              <a:buChar char="-"/>
            </a:pPr>
            <a:r>
              <a:rPr lang="id-ID" sz="1200" dirty="0"/>
              <a:t> Data Digital SMS</a:t>
            </a:r>
          </a:p>
        </p:txBody>
      </p:sp>
      <p:sp>
        <p:nvSpPr>
          <p:cNvPr id="10" name="TextBox 9">
            <a:extLst>
              <a:ext uri="{FF2B5EF4-FFF2-40B4-BE49-F238E27FC236}">
                <a16:creationId xmlns:a16="http://schemas.microsoft.com/office/drawing/2014/main" id="{9B27615A-2A46-49EB-B6CB-7BFA7EC530C3}"/>
              </a:ext>
            </a:extLst>
          </p:cNvPr>
          <p:cNvSpPr txBox="1"/>
          <p:nvPr/>
        </p:nvSpPr>
        <p:spPr>
          <a:xfrm>
            <a:off x="4468344" y="3390605"/>
            <a:ext cx="1677832" cy="1384995"/>
          </a:xfrm>
          <a:prstGeom prst="rect">
            <a:avLst/>
          </a:prstGeom>
          <a:noFill/>
        </p:spPr>
        <p:txBody>
          <a:bodyPr wrap="none" rtlCol="0">
            <a:spAutoFit/>
          </a:bodyPr>
          <a:lstStyle/>
          <a:p>
            <a:pPr algn="ctr"/>
            <a:r>
              <a:rPr lang="id-ID" sz="4800" dirty="0"/>
              <a:t>3G</a:t>
            </a:r>
          </a:p>
          <a:p>
            <a:pPr>
              <a:buFontTx/>
              <a:buChar char="-"/>
            </a:pPr>
            <a:r>
              <a:rPr lang="id-ID" sz="1200" dirty="0"/>
              <a:t>Terhubung Suara/Voice</a:t>
            </a:r>
          </a:p>
          <a:p>
            <a:pPr>
              <a:buFontTx/>
              <a:buChar char="-"/>
            </a:pPr>
            <a:r>
              <a:rPr lang="id-ID" sz="1200" dirty="0"/>
              <a:t> Data Digital SMS</a:t>
            </a:r>
          </a:p>
          <a:p>
            <a:pPr>
              <a:buFontTx/>
              <a:buChar char="-"/>
            </a:pPr>
            <a:r>
              <a:rPr lang="id-ID" sz="1200" dirty="0"/>
              <a:t> Data Visual MMS</a:t>
            </a:r>
          </a:p>
        </p:txBody>
      </p:sp>
      <p:sp>
        <p:nvSpPr>
          <p:cNvPr id="11" name="TextBox 10">
            <a:extLst>
              <a:ext uri="{FF2B5EF4-FFF2-40B4-BE49-F238E27FC236}">
                <a16:creationId xmlns:a16="http://schemas.microsoft.com/office/drawing/2014/main" id="{C555C83C-33A4-49AE-91FB-FDFD98E72184}"/>
              </a:ext>
            </a:extLst>
          </p:cNvPr>
          <p:cNvSpPr txBox="1"/>
          <p:nvPr/>
        </p:nvSpPr>
        <p:spPr>
          <a:xfrm>
            <a:off x="6215662" y="3395242"/>
            <a:ext cx="2072555" cy="1938992"/>
          </a:xfrm>
          <a:prstGeom prst="rect">
            <a:avLst/>
          </a:prstGeom>
          <a:noFill/>
        </p:spPr>
        <p:txBody>
          <a:bodyPr wrap="none" rtlCol="0">
            <a:spAutoFit/>
          </a:bodyPr>
          <a:lstStyle/>
          <a:p>
            <a:pPr algn="ctr"/>
            <a:r>
              <a:rPr lang="id-ID" sz="4800" dirty="0"/>
              <a:t>4G</a:t>
            </a:r>
          </a:p>
          <a:p>
            <a:pPr>
              <a:buFontTx/>
              <a:buChar char="-"/>
            </a:pPr>
            <a:r>
              <a:rPr lang="id-ID" sz="1200" dirty="0"/>
              <a:t>Terhubung Suara/Voice</a:t>
            </a:r>
          </a:p>
          <a:p>
            <a:pPr>
              <a:buFontTx/>
              <a:buChar char="-"/>
            </a:pPr>
            <a:r>
              <a:rPr lang="id-ID" sz="1200" dirty="0"/>
              <a:t> Data Digital SMS</a:t>
            </a:r>
          </a:p>
          <a:p>
            <a:pPr>
              <a:buFontTx/>
              <a:buChar char="-"/>
            </a:pPr>
            <a:r>
              <a:rPr lang="id-ID" sz="1200" dirty="0"/>
              <a:t> Data Visual MMS</a:t>
            </a:r>
          </a:p>
          <a:p>
            <a:pPr>
              <a:buFontTx/>
              <a:buChar char="-"/>
            </a:pPr>
            <a:r>
              <a:rPr lang="id-ID" sz="1200" dirty="0"/>
              <a:t> Data Video, File Komputer</a:t>
            </a:r>
          </a:p>
          <a:p>
            <a:pPr>
              <a:buFontTx/>
              <a:buChar char="-"/>
            </a:pPr>
            <a:r>
              <a:rPr lang="id-ID" sz="1200" dirty="0"/>
              <a:t> Terhubung sistem perbankan</a:t>
            </a:r>
          </a:p>
          <a:p>
            <a:r>
              <a:rPr lang="id-ID" sz="1200" dirty="0"/>
              <a:t>  Pemerintahan, GPS, dll </a:t>
            </a:r>
          </a:p>
        </p:txBody>
      </p:sp>
    </p:spTree>
    <p:extLst>
      <p:ext uri="{BB962C8B-B14F-4D97-AF65-F5344CB8AC3E}">
        <p14:creationId xmlns:p14="http://schemas.microsoft.com/office/powerpoint/2010/main" val="3373775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6"/>
          <p:cNvPicPr preferRelativeResize="0"/>
          <p:nvPr/>
        </p:nvPicPr>
        <p:blipFill rotWithShape="1">
          <a:blip r:embed="rId3">
            <a:alphaModFix/>
          </a:blip>
          <a:srcRect r="35450" b="56277"/>
          <a:stretch/>
        </p:blipFill>
        <p:spPr>
          <a:xfrm>
            <a:off x="4715451" y="3286766"/>
            <a:ext cx="3951509" cy="2145831"/>
          </a:xfrm>
          <a:prstGeom prst="rect">
            <a:avLst/>
          </a:prstGeom>
          <a:noFill/>
          <a:ln>
            <a:noFill/>
          </a:ln>
        </p:spPr>
      </p:pic>
      <p:pic>
        <p:nvPicPr>
          <p:cNvPr id="4" name="Google Shape;83;p16"/>
          <p:cNvPicPr preferRelativeResize="0"/>
          <p:nvPr/>
        </p:nvPicPr>
        <p:blipFill rotWithShape="1">
          <a:blip r:embed="rId3">
            <a:alphaModFix/>
          </a:blip>
          <a:srcRect l="68119" t="42375" r="6664" b="1753"/>
          <a:stretch/>
        </p:blipFill>
        <p:spPr>
          <a:xfrm>
            <a:off x="7123293" y="455974"/>
            <a:ext cx="1543666" cy="2742108"/>
          </a:xfrm>
          <a:prstGeom prst="rect">
            <a:avLst/>
          </a:prstGeom>
          <a:noFill/>
          <a:ln>
            <a:noFill/>
          </a:ln>
        </p:spPr>
      </p:pic>
      <p:sp>
        <p:nvSpPr>
          <p:cNvPr id="5" name="Google Shape;76;p15"/>
          <p:cNvSpPr txBox="1">
            <a:spLocks/>
          </p:cNvSpPr>
          <p:nvPr/>
        </p:nvSpPr>
        <p:spPr>
          <a:xfrm>
            <a:off x="311776" y="610694"/>
            <a:ext cx="4962000" cy="1216333"/>
          </a:xfrm>
          <a:prstGeom prst="rect">
            <a:avLst/>
          </a:prstGeom>
        </p:spPr>
        <p:txBody>
          <a:bodyPr spcFirstLastPara="1" vert="horz" wrap="square" lIns="95074" tIns="95074" rIns="95074" bIns="95074" rtlCol="0" anchor="t" anchorCtr="0">
            <a:normAutofit fontScale="92500" lnSpcReduction="10000"/>
          </a:bodyPr>
          <a:lstStyle>
            <a:lvl1pPr marL="365760" indent="-365760" algn="l" defTabSz="1463040" rtl="0" eaLnBrk="1" latinLnBrk="0" hangingPunct="1">
              <a:lnSpc>
                <a:spcPct val="90000"/>
              </a:lnSpc>
              <a:spcBef>
                <a:spcPts val="1600"/>
              </a:spcBef>
              <a:buFont typeface="Arial" panose="020B0604020202020204" pitchFamily="34" charset="0"/>
              <a:buChar char="•"/>
              <a:defRPr sz="4480" kern="1200">
                <a:solidFill>
                  <a:schemeClr val="tx1"/>
                </a:solidFill>
                <a:latin typeface="+mn-lt"/>
                <a:ea typeface="+mn-ea"/>
                <a:cs typeface="+mn-cs"/>
              </a:defRPr>
            </a:lvl1pPr>
            <a:lvl2pPr marL="1097280" indent="-365760" algn="l" defTabSz="1463040" rtl="0" eaLnBrk="1" latinLnBrk="0" hangingPunct="1">
              <a:lnSpc>
                <a:spcPct val="90000"/>
              </a:lnSpc>
              <a:spcBef>
                <a:spcPts val="800"/>
              </a:spcBef>
              <a:buFont typeface="Arial" panose="020B0604020202020204" pitchFamily="34" charset="0"/>
              <a:buChar char="•"/>
              <a:defRPr sz="3840" kern="1200">
                <a:solidFill>
                  <a:schemeClr val="tx1"/>
                </a:solidFill>
                <a:latin typeface="+mn-lt"/>
                <a:ea typeface="+mn-ea"/>
                <a:cs typeface="+mn-cs"/>
              </a:defRPr>
            </a:lvl2pPr>
            <a:lvl3pPr marL="1828800" indent="-365760" algn="l" defTabSz="1463040" rtl="0" eaLnBrk="1" latinLnBrk="0" hangingPunct="1">
              <a:lnSpc>
                <a:spcPct val="90000"/>
              </a:lnSpc>
              <a:spcBef>
                <a:spcPts val="800"/>
              </a:spcBef>
              <a:buFont typeface="Arial" panose="020B0604020202020204" pitchFamily="34" charset="0"/>
              <a:buChar char="•"/>
              <a:defRPr sz="3200" kern="1200">
                <a:solidFill>
                  <a:schemeClr val="tx1"/>
                </a:solidFill>
                <a:latin typeface="+mn-lt"/>
                <a:ea typeface="+mn-ea"/>
                <a:cs typeface="+mn-cs"/>
              </a:defRPr>
            </a:lvl3pPr>
            <a:lvl4pPr marL="25603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4pPr>
            <a:lvl5pPr marL="329184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a:lstStyle>
          <a:p>
            <a:pPr marL="0" indent="0">
              <a:spcBef>
                <a:spcPts val="0"/>
              </a:spcBef>
              <a:spcAft>
                <a:spcPts val="1248"/>
              </a:spcAft>
              <a:buNone/>
            </a:pPr>
            <a:r>
              <a:rPr lang="en-US" sz="3500" dirty="0">
                <a:solidFill>
                  <a:srgbClr val="666666"/>
                </a:solidFill>
                <a:latin typeface="Arial Black" panose="020B0A04020102020204" pitchFamily="34" charset="0"/>
                <a:ea typeface="Montserrat"/>
                <a:cs typeface="Montserrat"/>
                <a:sym typeface="Montserrat"/>
              </a:rPr>
              <a:t>HIRARKI KEPUTUSAN</a:t>
            </a:r>
          </a:p>
        </p:txBody>
      </p:sp>
      <p:cxnSp>
        <p:nvCxnSpPr>
          <p:cNvPr id="6" name="Google Shape;77;p15"/>
          <p:cNvCxnSpPr/>
          <p:nvPr/>
        </p:nvCxnSpPr>
        <p:spPr>
          <a:xfrm rot="10800000" flipH="1">
            <a:off x="448975" y="1381047"/>
            <a:ext cx="1596900" cy="8667"/>
          </a:xfrm>
          <a:prstGeom prst="straightConnector1">
            <a:avLst/>
          </a:prstGeom>
          <a:noFill/>
          <a:ln w="38100" cap="flat" cmpd="sng">
            <a:solidFill>
              <a:srgbClr val="D50000"/>
            </a:solidFill>
            <a:prstDash val="solid"/>
            <a:round/>
            <a:headEnd type="none" w="med" len="med"/>
            <a:tailEnd type="none" w="med" len="med"/>
          </a:ln>
        </p:spPr>
      </p:cxnSp>
      <p:sp>
        <p:nvSpPr>
          <p:cNvPr id="2" name="TextBox 1"/>
          <p:cNvSpPr txBox="1"/>
          <p:nvPr/>
        </p:nvSpPr>
        <p:spPr>
          <a:xfrm>
            <a:off x="448975" y="1505949"/>
            <a:ext cx="2919348" cy="336514"/>
          </a:xfrm>
          <a:prstGeom prst="rect">
            <a:avLst/>
          </a:prstGeom>
          <a:noFill/>
        </p:spPr>
        <p:txBody>
          <a:bodyPr wrap="none" lIns="43699" tIns="21850" rIns="43699" bIns="21850" rtlCol="0">
            <a:spAutoFit/>
          </a:bodyPr>
          <a:lstStyle/>
          <a:p>
            <a:r>
              <a:rPr lang="en-US" sz="1900" dirty="0" err="1"/>
              <a:t>Makan</a:t>
            </a:r>
            <a:r>
              <a:rPr lang="en-US" sz="1900" dirty="0"/>
              <a:t> di </a:t>
            </a:r>
            <a:r>
              <a:rPr lang="en-US" sz="1900" dirty="0" err="1"/>
              <a:t>Restoran</a:t>
            </a:r>
            <a:r>
              <a:rPr lang="en-US" sz="1900" dirty="0"/>
              <a:t> / </a:t>
            </a:r>
            <a:r>
              <a:rPr lang="en-US" sz="1900" dirty="0" err="1"/>
              <a:t>Warung</a:t>
            </a:r>
            <a:endParaRPr lang="en-US" sz="1900" dirty="0"/>
          </a:p>
        </p:txBody>
      </p:sp>
      <p:pic>
        <p:nvPicPr>
          <p:cNvPr id="1026" name="Picture 2" descr="C:\Users\EKO\Downloads\pngwing.com (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776" y="2157167"/>
            <a:ext cx="4156364" cy="3082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269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id-ID" dirty="0">
                <a:solidFill>
                  <a:schemeClr val="tx1"/>
                </a:solidFill>
                <a:latin typeface="Arial Black" panose="020B0A04020102020204" pitchFamily="34" charset="0"/>
              </a:rPr>
              <a:t>Penyebar Virus</a:t>
            </a:r>
          </a:p>
        </p:txBody>
      </p:sp>
      <p:pic>
        <p:nvPicPr>
          <p:cNvPr id="1026" name="Picture 2" descr="C:\Users\DISENIN\Desktop\Untitled-1 copy.PNG"/>
          <p:cNvPicPr>
            <a:picLocks noChangeAspect="1" noChangeArrowheads="1"/>
          </p:cNvPicPr>
          <p:nvPr/>
        </p:nvPicPr>
        <p:blipFill>
          <a:blip r:embed="rId2"/>
          <a:srcRect/>
          <a:stretch>
            <a:fillRect/>
          </a:stretch>
        </p:blipFill>
        <p:spPr bwMode="auto">
          <a:xfrm>
            <a:off x="323351" y="1527664"/>
            <a:ext cx="2194322" cy="2615406"/>
          </a:xfrm>
          <a:prstGeom prst="rect">
            <a:avLst/>
          </a:prstGeom>
          <a:noFill/>
        </p:spPr>
      </p:pic>
      <p:sp>
        <p:nvSpPr>
          <p:cNvPr id="5" name="TextBox 4"/>
          <p:cNvSpPr txBox="1"/>
          <p:nvPr/>
        </p:nvSpPr>
        <p:spPr>
          <a:xfrm>
            <a:off x="1084523" y="4102396"/>
            <a:ext cx="783561" cy="549068"/>
          </a:xfrm>
          <a:prstGeom prst="rect">
            <a:avLst/>
          </a:prstGeom>
          <a:noFill/>
        </p:spPr>
        <p:txBody>
          <a:bodyPr wrap="none" lIns="71317" tIns="35659" rIns="71317" bIns="35659" rtlCol="0">
            <a:spAutoFit/>
          </a:bodyPr>
          <a:lstStyle/>
          <a:p>
            <a:r>
              <a:rPr lang="id-ID" sz="3100" dirty="0">
                <a:ln w="18415" cmpd="sng">
                  <a:solidFill>
                    <a:srgbClr val="FFFFFF"/>
                  </a:solidFill>
                  <a:prstDash val="solid"/>
                </a:ln>
                <a:solidFill>
                  <a:srgbClr val="FFFFFF"/>
                </a:solidFill>
                <a:effectLst>
                  <a:outerShdw blurRad="63500" dir="3600000" algn="tl" rotWithShape="0">
                    <a:srgbClr val="000000">
                      <a:alpha val="70000"/>
                    </a:srgbClr>
                  </a:outerShdw>
                </a:effectLst>
              </a:rPr>
              <a:t>Star</a:t>
            </a:r>
          </a:p>
        </p:txBody>
      </p:sp>
      <p:pic>
        <p:nvPicPr>
          <p:cNvPr id="1027" name="Picture 3" descr="C:\Users\DISENIN\Desktop\sosial-media-pilihan.png"/>
          <p:cNvPicPr>
            <a:picLocks noChangeAspect="1" noChangeArrowheads="1"/>
          </p:cNvPicPr>
          <p:nvPr/>
        </p:nvPicPr>
        <p:blipFill>
          <a:blip r:embed="rId3"/>
          <a:srcRect l="16240" t="10380" r="21528" b="876"/>
          <a:stretch>
            <a:fillRect/>
          </a:stretch>
        </p:blipFill>
        <p:spPr bwMode="auto">
          <a:xfrm>
            <a:off x="2288659" y="2073350"/>
            <a:ext cx="3556591" cy="1408815"/>
          </a:xfrm>
          <a:prstGeom prst="rect">
            <a:avLst/>
          </a:prstGeom>
          <a:noFill/>
        </p:spPr>
      </p:pic>
      <p:sp>
        <p:nvSpPr>
          <p:cNvPr id="6" name="TextBox 5"/>
          <p:cNvSpPr txBox="1"/>
          <p:nvPr/>
        </p:nvSpPr>
        <p:spPr>
          <a:xfrm>
            <a:off x="2894715" y="4191000"/>
            <a:ext cx="1984274" cy="502902"/>
          </a:xfrm>
          <a:prstGeom prst="rect">
            <a:avLst/>
          </a:prstGeom>
          <a:noFill/>
        </p:spPr>
        <p:txBody>
          <a:bodyPr wrap="none" lIns="71317" tIns="35659" rIns="71317" bIns="35659" rtlCol="0">
            <a:spAutoFit/>
          </a:bodyPr>
          <a:lstStyle/>
          <a:p>
            <a:r>
              <a:rPr lang="id-ID"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Sosial Media</a:t>
            </a:r>
          </a:p>
        </p:txBody>
      </p:sp>
      <p:sp>
        <p:nvSpPr>
          <p:cNvPr id="9" name="TextBox 8"/>
          <p:cNvSpPr txBox="1"/>
          <p:nvPr/>
        </p:nvSpPr>
        <p:spPr>
          <a:xfrm>
            <a:off x="6674589" y="4111256"/>
            <a:ext cx="1688104" cy="502902"/>
          </a:xfrm>
          <a:prstGeom prst="rect">
            <a:avLst/>
          </a:prstGeom>
          <a:noFill/>
        </p:spPr>
        <p:txBody>
          <a:bodyPr wrap="none" lIns="71317" tIns="35659" rIns="71317" bIns="35659" rtlCol="0">
            <a:spAutoFit/>
          </a:bodyPr>
          <a:lstStyle/>
          <a:p>
            <a:r>
              <a:rPr lang="id-ID"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Komunitas</a:t>
            </a:r>
          </a:p>
        </p:txBody>
      </p:sp>
      <p:pic>
        <p:nvPicPr>
          <p:cNvPr id="11" name="Google Shape;89;p17"/>
          <p:cNvPicPr preferRelativeResize="0"/>
          <p:nvPr/>
        </p:nvPicPr>
        <p:blipFill rotWithShape="1">
          <a:blip r:embed="rId4">
            <a:alphaModFix/>
          </a:blip>
          <a:srcRect l="30298" t="29992" r="31993" b="25633"/>
          <a:stretch/>
        </p:blipFill>
        <p:spPr>
          <a:xfrm>
            <a:off x="5518449" y="2051707"/>
            <a:ext cx="3333136" cy="1420216"/>
          </a:xfrm>
          <a:prstGeom prst="rect">
            <a:avLst/>
          </a:prstGeom>
          <a:noFill/>
          <a:ln>
            <a:noFill/>
          </a:ln>
        </p:spPr>
      </p:pic>
    </p:spTree>
    <p:extLst>
      <p:ext uri="{BB962C8B-B14F-4D97-AF65-F5344CB8AC3E}">
        <p14:creationId xmlns:p14="http://schemas.microsoft.com/office/powerpoint/2010/main" val="43254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 calcmode="lin" valueType="num">
                                      <p:cBhvr additive="base">
                                        <p:cTn id="22" dur="500" fill="hold"/>
                                        <p:tgtEl>
                                          <p:spTgt spid="1027"/>
                                        </p:tgtEl>
                                        <p:attrNameLst>
                                          <p:attrName>ppt_x</p:attrName>
                                        </p:attrNameLst>
                                      </p:cBhvr>
                                      <p:tavLst>
                                        <p:tav tm="0">
                                          <p:val>
                                            <p:strVal val="#ppt_x"/>
                                          </p:val>
                                        </p:tav>
                                        <p:tav tm="100000">
                                          <p:val>
                                            <p:strVal val="#ppt_x"/>
                                          </p:val>
                                        </p:tav>
                                      </p:tavLst>
                                    </p:anim>
                                    <p:anim calcmode="lin" valueType="num">
                                      <p:cBhvr additive="base">
                                        <p:cTn id="23" dur="500" fill="hold"/>
                                        <p:tgtEl>
                                          <p:spTgt spid="102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IN\Downloads\photo6247051884066089017.jpg"/>
          <p:cNvPicPr>
            <a:picLocks noChangeAspect="1" noChangeArrowheads="1"/>
          </p:cNvPicPr>
          <p:nvPr/>
        </p:nvPicPr>
        <p:blipFill>
          <a:blip r:embed="rId2"/>
          <a:srcRect/>
          <a:stretch>
            <a:fillRect/>
          </a:stretch>
        </p:blipFill>
        <p:spPr bwMode="auto">
          <a:xfrm>
            <a:off x="485627" y="1525987"/>
            <a:ext cx="1974375" cy="3900000"/>
          </a:xfrm>
          <a:prstGeom prst="rect">
            <a:avLst/>
          </a:prstGeom>
          <a:noFill/>
        </p:spPr>
      </p:pic>
      <p:pic>
        <p:nvPicPr>
          <p:cNvPr id="2051" name="Picture 3" descr="C:\Users\DISENIN\Downloads\photo6247051884066089018.jpg"/>
          <p:cNvPicPr>
            <a:picLocks noChangeAspect="1" noChangeArrowheads="1"/>
          </p:cNvPicPr>
          <p:nvPr/>
        </p:nvPicPr>
        <p:blipFill>
          <a:blip r:embed="rId3"/>
          <a:srcRect/>
          <a:stretch>
            <a:fillRect/>
          </a:stretch>
        </p:blipFill>
        <p:spPr bwMode="auto">
          <a:xfrm>
            <a:off x="4578663" y="1502949"/>
            <a:ext cx="1974375" cy="3900000"/>
          </a:xfrm>
          <a:prstGeom prst="rect">
            <a:avLst/>
          </a:prstGeom>
          <a:noFill/>
        </p:spPr>
      </p:pic>
      <p:pic>
        <p:nvPicPr>
          <p:cNvPr id="2052" name="Picture 4" descr="C:\Users\DISENIN\Downloads\photo6247051884066089019.jpg"/>
          <p:cNvPicPr>
            <a:picLocks noChangeAspect="1" noChangeArrowheads="1"/>
          </p:cNvPicPr>
          <p:nvPr/>
        </p:nvPicPr>
        <p:blipFill>
          <a:blip r:embed="rId4"/>
          <a:srcRect/>
          <a:stretch>
            <a:fillRect/>
          </a:stretch>
        </p:blipFill>
        <p:spPr bwMode="auto">
          <a:xfrm>
            <a:off x="6624804" y="1504616"/>
            <a:ext cx="1974375" cy="3900000"/>
          </a:xfrm>
          <a:prstGeom prst="rect">
            <a:avLst/>
          </a:prstGeom>
          <a:noFill/>
        </p:spPr>
      </p:pic>
      <p:sp>
        <p:nvSpPr>
          <p:cNvPr id="14" name="Oval 13"/>
          <p:cNvSpPr/>
          <p:nvPr/>
        </p:nvSpPr>
        <p:spPr>
          <a:xfrm>
            <a:off x="1522498" y="1637428"/>
            <a:ext cx="535037" cy="3963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1317" tIns="35659" rIns="71317" bIns="35659" rtlCol="0" anchor="ctr"/>
          <a:lstStyle/>
          <a:p>
            <a:pPr algn="ctr"/>
            <a:endParaRPr lang="id-ID"/>
          </a:p>
        </p:txBody>
      </p:sp>
      <p:sp>
        <p:nvSpPr>
          <p:cNvPr id="16" name="Oval 15"/>
          <p:cNvSpPr/>
          <p:nvPr/>
        </p:nvSpPr>
        <p:spPr>
          <a:xfrm>
            <a:off x="5629324" y="1628569"/>
            <a:ext cx="535037" cy="3963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1317" tIns="35659" rIns="71317" bIns="35659" rtlCol="0" anchor="ctr"/>
          <a:lstStyle/>
          <a:p>
            <a:pPr algn="ctr"/>
            <a:endParaRPr lang="id-ID"/>
          </a:p>
        </p:txBody>
      </p:sp>
      <p:sp>
        <p:nvSpPr>
          <p:cNvPr id="17" name="Oval 16"/>
          <p:cNvSpPr/>
          <p:nvPr/>
        </p:nvSpPr>
        <p:spPr>
          <a:xfrm>
            <a:off x="7662800" y="1664011"/>
            <a:ext cx="535037" cy="3963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1317" tIns="35659" rIns="71317" bIns="35659" rtlCol="0" anchor="ctr"/>
          <a:lstStyle/>
          <a:p>
            <a:pPr algn="ctr"/>
            <a:endParaRPr lang="id-ID"/>
          </a:p>
        </p:txBody>
      </p:sp>
      <p:pic>
        <p:nvPicPr>
          <p:cNvPr id="1026" name="Picture 2" descr="C:\Users\DISENIN\Downloads\photo6249303683879774364.jpg"/>
          <p:cNvPicPr>
            <a:picLocks noChangeAspect="1" noChangeArrowheads="1"/>
          </p:cNvPicPr>
          <p:nvPr/>
        </p:nvPicPr>
        <p:blipFill>
          <a:blip r:embed="rId5"/>
          <a:srcRect/>
          <a:stretch>
            <a:fillRect/>
          </a:stretch>
        </p:blipFill>
        <p:spPr bwMode="auto">
          <a:xfrm>
            <a:off x="2523643" y="1512648"/>
            <a:ext cx="1974375" cy="3900000"/>
          </a:xfrm>
          <a:prstGeom prst="rect">
            <a:avLst/>
          </a:prstGeom>
          <a:noFill/>
        </p:spPr>
      </p:pic>
      <p:sp>
        <p:nvSpPr>
          <p:cNvPr id="12" name="Oval 11"/>
          <p:cNvSpPr/>
          <p:nvPr/>
        </p:nvSpPr>
        <p:spPr>
          <a:xfrm>
            <a:off x="3571923" y="1628568"/>
            <a:ext cx="535037" cy="3963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1317" tIns="35659" rIns="71317" bIns="35659" rtlCol="0" anchor="ctr"/>
          <a:lstStyle/>
          <a:p>
            <a:pPr algn="ctr"/>
            <a:endParaRPr lang="id-ID"/>
          </a:p>
        </p:txBody>
      </p:sp>
      <p:sp>
        <p:nvSpPr>
          <p:cNvPr id="2" name="TextBox 1"/>
          <p:cNvSpPr txBox="1"/>
          <p:nvPr/>
        </p:nvSpPr>
        <p:spPr>
          <a:xfrm>
            <a:off x="500395" y="590601"/>
            <a:ext cx="3305414" cy="444236"/>
          </a:xfrm>
          <a:prstGeom prst="rect">
            <a:avLst/>
          </a:prstGeom>
          <a:noFill/>
        </p:spPr>
        <p:txBody>
          <a:bodyPr wrap="none" lIns="43699" tIns="21850" rIns="43699" bIns="21850" rtlCol="0">
            <a:spAutoFit/>
          </a:bodyPr>
          <a:lstStyle/>
          <a:p>
            <a:r>
              <a:rPr lang="en-US" sz="2600" dirty="0">
                <a:latin typeface="Arial Black" panose="020B0A04020102020204" pitchFamily="34" charset="0"/>
              </a:rPr>
              <a:t>PERSONAL AKUN</a:t>
            </a:r>
          </a:p>
        </p:txBody>
      </p:sp>
    </p:spTree>
    <p:extLst>
      <p:ext uri="{BB962C8B-B14F-4D97-AF65-F5344CB8AC3E}">
        <p14:creationId xmlns:p14="http://schemas.microsoft.com/office/powerpoint/2010/main" val="106152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ppt_x"/>
                                          </p:val>
                                        </p:tav>
                                        <p:tav tm="100000">
                                          <p:val>
                                            <p:strVal val="#ppt_x"/>
                                          </p:val>
                                        </p:tav>
                                      </p:tavLst>
                                    </p:anim>
                                    <p:anim calcmode="lin" valueType="num">
                                      <p:cBhvr additive="base">
                                        <p:cTn id="1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51"/>
                                        </p:tgtEl>
                                        <p:attrNameLst>
                                          <p:attrName>style.visibility</p:attrName>
                                        </p:attrNameLst>
                                      </p:cBhvr>
                                      <p:to>
                                        <p:strVal val="visible"/>
                                      </p:to>
                                    </p:set>
                                    <p:anim calcmode="lin" valueType="num">
                                      <p:cBhvr additive="base">
                                        <p:cTn id="29" dur="500" fill="hold"/>
                                        <p:tgtEl>
                                          <p:spTgt spid="2051"/>
                                        </p:tgtEl>
                                        <p:attrNameLst>
                                          <p:attrName>ppt_x</p:attrName>
                                        </p:attrNameLst>
                                      </p:cBhvr>
                                      <p:tavLst>
                                        <p:tav tm="0">
                                          <p:val>
                                            <p:strVal val="#ppt_x"/>
                                          </p:val>
                                        </p:tav>
                                        <p:tav tm="100000">
                                          <p:val>
                                            <p:strVal val="#ppt_x"/>
                                          </p:val>
                                        </p:tav>
                                      </p:tavLst>
                                    </p:anim>
                                    <p:anim calcmode="lin" valueType="num">
                                      <p:cBhvr additive="base">
                                        <p:cTn id="3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heckerboard(across)">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052"/>
                                        </p:tgtEl>
                                        <p:attrNameLst>
                                          <p:attrName>style.visibility</p:attrName>
                                        </p:attrNameLst>
                                      </p:cBhvr>
                                      <p:to>
                                        <p:strVal val="visible"/>
                                      </p:to>
                                    </p:set>
                                    <p:anim calcmode="lin" valueType="num">
                                      <p:cBhvr additive="base">
                                        <p:cTn id="40" dur="500" fill="hold"/>
                                        <p:tgtEl>
                                          <p:spTgt spid="2052"/>
                                        </p:tgtEl>
                                        <p:attrNameLst>
                                          <p:attrName>ppt_x</p:attrName>
                                        </p:attrNameLst>
                                      </p:cBhvr>
                                      <p:tavLst>
                                        <p:tav tm="0">
                                          <p:val>
                                            <p:strVal val="#ppt_x"/>
                                          </p:val>
                                        </p:tav>
                                        <p:tav tm="100000">
                                          <p:val>
                                            <p:strVal val="#ppt_x"/>
                                          </p:val>
                                        </p:tav>
                                      </p:tavLst>
                                    </p:anim>
                                    <p:anim calcmode="lin" valueType="num">
                                      <p:cBhvr additive="base">
                                        <p:cTn id="41"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heckerboard(across)">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DISENIN\Downloads\photo6247051884066089011.jpg"/>
          <p:cNvPicPr>
            <a:picLocks noChangeAspect="1" noChangeArrowheads="1"/>
          </p:cNvPicPr>
          <p:nvPr/>
        </p:nvPicPr>
        <p:blipFill>
          <a:blip r:embed="rId2"/>
          <a:srcRect/>
          <a:stretch>
            <a:fillRect/>
          </a:stretch>
        </p:blipFill>
        <p:spPr bwMode="auto">
          <a:xfrm>
            <a:off x="3342966" y="567366"/>
            <a:ext cx="2278125" cy="4500000"/>
          </a:xfrm>
          <a:prstGeom prst="rect">
            <a:avLst/>
          </a:prstGeom>
          <a:noFill/>
        </p:spPr>
      </p:pic>
      <p:pic>
        <p:nvPicPr>
          <p:cNvPr id="5" name="Picture 7" descr="C:\Users\DISENIN\Downloads\photo6247051884066089012.jpg"/>
          <p:cNvPicPr>
            <a:picLocks noChangeAspect="1" noChangeArrowheads="1"/>
          </p:cNvPicPr>
          <p:nvPr/>
        </p:nvPicPr>
        <p:blipFill>
          <a:blip r:embed="rId3"/>
          <a:srcRect/>
          <a:stretch>
            <a:fillRect/>
          </a:stretch>
        </p:blipFill>
        <p:spPr bwMode="auto">
          <a:xfrm>
            <a:off x="6153057" y="553038"/>
            <a:ext cx="2278125" cy="4500000"/>
          </a:xfrm>
          <a:prstGeom prst="rect">
            <a:avLst/>
          </a:prstGeom>
          <a:noFill/>
        </p:spPr>
      </p:pic>
      <p:pic>
        <p:nvPicPr>
          <p:cNvPr id="6" name="Picture 8" descr="C:\Users\DISENIN\Downloads\photo6247051884066089013.jpg"/>
          <p:cNvPicPr>
            <a:picLocks noChangeAspect="1" noChangeArrowheads="1"/>
          </p:cNvPicPr>
          <p:nvPr/>
        </p:nvPicPr>
        <p:blipFill>
          <a:blip r:embed="rId4"/>
          <a:srcRect/>
          <a:stretch>
            <a:fillRect/>
          </a:stretch>
        </p:blipFill>
        <p:spPr bwMode="auto">
          <a:xfrm>
            <a:off x="610835" y="564446"/>
            <a:ext cx="2278125" cy="4500000"/>
          </a:xfrm>
          <a:prstGeom prst="rect">
            <a:avLst/>
          </a:prstGeom>
          <a:noFill/>
        </p:spPr>
      </p:pic>
      <p:sp>
        <p:nvSpPr>
          <p:cNvPr id="8" name="TextBox 7"/>
          <p:cNvSpPr txBox="1"/>
          <p:nvPr/>
        </p:nvSpPr>
        <p:spPr>
          <a:xfrm>
            <a:off x="500395" y="190500"/>
            <a:ext cx="3305414" cy="444236"/>
          </a:xfrm>
          <a:prstGeom prst="rect">
            <a:avLst/>
          </a:prstGeom>
          <a:noFill/>
        </p:spPr>
        <p:txBody>
          <a:bodyPr wrap="none" lIns="43699" tIns="21850" rIns="43699" bIns="21850" rtlCol="0">
            <a:spAutoFit/>
          </a:bodyPr>
          <a:lstStyle/>
          <a:p>
            <a:r>
              <a:rPr lang="en-US" sz="2600" dirty="0">
                <a:latin typeface="Arial Black" panose="020B0A04020102020204" pitchFamily="34" charset="0"/>
              </a:rPr>
              <a:t>PERSONAL AKUN</a:t>
            </a:r>
          </a:p>
        </p:txBody>
      </p:sp>
    </p:spTree>
    <p:extLst>
      <p:ext uri="{BB962C8B-B14F-4D97-AF65-F5344CB8AC3E}">
        <p14:creationId xmlns:p14="http://schemas.microsoft.com/office/powerpoint/2010/main" val="359882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C:\Users\DISENIN\Downloads\photo6247051884066089015.jpg"/>
          <p:cNvPicPr>
            <a:picLocks noChangeAspect="1" noChangeArrowheads="1"/>
          </p:cNvPicPr>
          <p:nvPr/>
        </p:nvPicPr>
        <p:blipFill>
          <a:blip r:embed="rId2"/>
          <a:srcRect/>
          <a:stretch>
            <a:fillRect/>
          </a:stretch>
        </p:blipFill>
        <p:spPr bwMode="auto">
          <a:xfrm>
            <a:off x="5536713" y="1333500"/>
            <a:ext cx="1822500" cy="3600000"/>
          </a:xfrm>
          <a:prstGeom prst="rect">
            <a:avLst/>
          </a:prstGeom>
          <a:noFill/>
        </p:spPr>
      </p:pic>
      <p:pic>
        <p:nvPicPr>
          <p:cNvPr id="6" name="Picture 11" descr="C:\Users\DISENIN\Downloads\photo6247051884066089016.jpg"/>
          <p:cNvPicPr>
            <a:picLocks noChangeAspect="1" noChangeArrowheads="1"/>
          </p:cNvPicPr>
          <p:nvPr/>
        </p:nvPicPr>
        <p:blipFill>
          <a:blip r:embed="rId3"/>
          <a:srcRect/>
          <a:stretch>
            <a:fillRect/>
          </a:stretch>
        </p:blipFill>
        <p:spPr bwMode="auto">
          <a:xfrm>
            <a:off x="3443099" y="1312232"/>
            <a:ext cx="1822500" cy="3600000"/>
          </a:xfrm>
          <a:prstGeom prst="rect">
            <a:avLst/>
          </a:prstGeom>
          <a:noFill/>
        </p:spPr>
      </p:pic>
      <p:pic>
        <p:nvPicPr>
          <p:cNvPr id="7" name="Picture 9" descr="C:\Users\DISENIN\Downloads\photo6247051884066089014.jpg"/>
          <p:cNvPicPr>
            <a:picLocks noChangeAspect="1" noChangeArrowheads="1"/>
          </p:cNvPicPr>
          <p:nvPr/>
        </p:nvPicPr>
        <p:blipFill>
          <a:blip r:embed="rId4"/>
          <a:srcRect/>
          <a:stretch>
            <a:fillRect/>
          </a:stretch>
        </p:blipFill>
        <p:spPr bwMode="auto">
          <a:xfrm>
            <a:off x="1331191" y="1307020"/>
            <a:ext cx="1822500" cy="3600000"/>
          </a:xfrm>
          <a:prstGeom prst="rect">
            <a:avLst/>
          </a:prstGeom>
          <a:noFill/>
        </p:spPr>
      </p:pic>
      <p:sp>
        <p:nvSpPr>
          <p:cNvPr id="9" name="TextBox 8"/>
          <p:cNvSpPr txBox="1"/>
          <p:nvPr/>
        </p:nvSpPr>
        <p:spPr>
          <a:xfrm>
            <a:off x="500395" y="590601"/>
            <a:ext cx="2680308" cy="444236"/>
          </a:xfrm>
          <a:prstGeom prst="rect">
            <a:avLst/>
          </a:prstGeom>
          <a:noFill/>
        </p:spPr>
        <p:txBody>
          <a:bodyPr wrap="none" lIns="43699" tIns="21850" rIns="43699" bIns="21850" rtlCol="0">
            <a:spAutoFit/>
          </a:bodyPr>
          <a:lstStyle/>
          <a:p>
            <a:r>
              <a:rPr lang="en-US" sz="2600" dirty="0">
                <a:latin typeface="Arial Black" panose="020B0A04020102020204" pitchFamily="34" charset="0"/>
              </a:rPr>
              <a:t>PUBLIC AKUN</a:t>
            </a:r>
          </a:p>
        </p:txBody>
      </p:sp>
    </p:spTree>
    <p:extLst>
      <p:ext uri="{BB962C8B-B14F-4D97-AF65-F5344CB8AC3E}">
        <p14:creationId xmlns:p14="http://schemas.microsoft.com/office/powerpoint/2010/main" val="406220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46" t="14286" r="29753" b="9523"/>
          <a:stretch/>
        </p:blipFill>
        <p:spPr bwMode="auto">
          <a:xfrm>
            <a:off x="1068779" y="657678"/>
            <a:ext cx="6818416" cy="495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778" y="97770"/>
            <a:ext cx="2682936" cy="367292"/>
          </a:xfrm>
          <a:prstGeom prst="rect">
            <a:avLst/>
          </a:prstGeom>
          <a:noFill/>
        </p:spPr>
        <p:txBody>
          <a:bodyPr wrap="none" lIns="43699" tIns="21850" rIns="43699" bIns="21850" rtlCol="0">
            <a:spAutoFit/>
          </a:bodyPr>
          <a:lstStyle/>
          <a:p>
            <a:r>
              <a:rPr lang="en-US" sz="2100" dirty="0"/>
              <a:t>https://socialblade.com</a:t>
            </a:r>
          </a:p>
        </p:txBody>
      </p:sp>
    </p:spTree>
    <p:extLst>
      <p:ext uri="{BB962C8B-B14F-4D97-AF65-F5344CB8AC3E}">
        <p14:creationId xmlns:p14="http://schemas.microsoft.com/office/powerpoint/2010/main" val="50941792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3" t="10417" r="29587" b="6250"/>
          <a:stretch/>
        </p:blipFill>
        <p:spPr bwMode="auto">
          <a:xfrm>
            <a:off x="1415143" y="308406"/>
            <a:ext cx="6669974" cy="5296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43185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7900"/>
            <a:ext cx="8229600" cy="952500"/>
          </a:xfrm>
        </p:spPr>
        <p:txBody>
          <a:bodyPr/>
          <a:lstStyle/>
          <a:p>
            <a:r>
              <a:rPr lang="en-US" dirty="0">
                <a:solidFill>
                  <a:srgbClr val="002060"/>
                </a:solidFill>
                <a:latin typeface="Arial Black" panose="020B0A04020102020204" pitchFamily="34" charset="0"/>
              </a:rPr>
              <a:t>MARKETPLACE</a:t>
            </a:r>
          </a:p>
        </p:txBody>
      </p:sp>
    </p:spTree>
    <p:extLst>
      <p:ext uri="{BB962C8B-B14F-4D97-AF65-F5344CB8AC3E}">
        <p14:creationId xmlns:p14="http://schemas.microsoft.com/office/powerpoint/2010/main" val="59108055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DISENIN\Desktop\Untitled-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166" y="0"/>
            <a:ext cx="1357322" cy="1572542"/>
          </a:xfrm>
          <a:prstGeom prst="rect">
            <a:avLst/>
          </a:prstGeom>
          <a:noFill/>
        </p:spPr>
      </p:pic>
      <p:pic>
        <p:nvPicPr>
          <p:cNvPr id="3074" name="Picture 2" descr="C:\Users\DISENIN\Desktop\kisspng-computer-icons-data-conversion-religious-conversio-concert-5abceab73cd7e8.627926401522330295249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216" y="2071682"/>
            <a:ext cx="1800225" cy="1800225"/>
          </a:xfrm>
          <a:prstGeom prst="rect">
            <a:avLst/>
          </a:prstGeom>
          <a:noFill/>
        </p:spPr>
      </p:pic>
      <p:grpSp>
        <p:nvGrpSpPr>
          <p:cNvPr id="13" name="Group 12"/>
          <p:cNvGrpSpPr/>
          <p:nvPr/>
        </p:nvGrpSpPr>
        <p:grpSpPr>
          <a:xfrm>
            <a:off x="1689697" y="133525"/>
            <a:ext cx="972139" cy="913242"/>
            <a:chOff x="1689697" y="86870"/>
            <a:chExt cx="972139" cy="913242"/>
          </a:xfrm>
        </p:grpSpPr>
        <p:sp>
          <p:nvSpPr>
            <p:cNvPr id="12" name="Rectangle 11"/>
            <p:cNvSpPr/>
            <p:nvPr/>
          </p:nvSpPr>
          <p:spPr>
            <a:xfrm>
              <a:off x="1689697" y="86870"/>
              <a:ext cx="972139" cy="913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3" descr="C:\Users\DISENIN\Desktop\traffi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2473" y="133525"/>
              <a:ext cx="857256" cy="813294"/>
            </a:xfrm>
            <a:prstGeom prst="rect">
              <a:avLst/>
            </a:prstGeom>
            <a:noFill/>
          </p:spPr>
        </p:pic>
      </p:grpSp>
      <p:sp>
        <p:nvSpPr>
          <p:cNvPr id="8" name="TextBox 7"/>
          <p:cNvSpPr txBox="1"/>
          <p:nvPr/>
        </p:nvSpPr>
        <p:spPr>
          <a:xfrm>
            <a:off x="3523258" y="178575"/>
            <a:ext cx="4307867" cy="694240"/>
          </a:xfrm>
          <a:prstGeom prst="rect">
            <a:avLst/>
          </a:prstGeom>
          <a:noFill/>
        </p:spPr>
        <p:txBody>
          <a:bodyPr wrap="none" lIns="77925" tIns="38963" rIns="77925" bIns="38963" rtlCol="0">
            <a:spAutoFit/>
          </a:bodyPr>
          <a:lstStyle/>
          <a:p>
            <a:r>
              <a:rPr lang="id-ID" sz="4000" b="1" dirty="0">
                <a:effectLst>
                  <a:outerShdw blurRad="38100" dist="38100" dir="2700000" algn="tl">
                    <a:srgbClr val="000000">
                      <a:alpha val="43137"/>
                    </a:srgbClr>
                  </a:outerShdw>
                </a:effectLst>
                <a:latin typeface="Arial" pitchFamily="34" charset="0"/>
                <a:cs typeface="Arial" pitchFamily="34" charset="0"/>
              </a:rPr>
              <a:t>Tingkat Konversi</a:t>
            </a:r>
          </a:p>
        </p:txBody>
      </p:sp>
      <p:sp>
        <p:nvSpPr>
          <p:cNvPr id="9" name="TextBox 8"/>
          <p:cNvSpPr txBox="1"/>
          <p:nvPr/>
        </p:nvSpPr>
        <p:spPr>
          <a:xfrm>
            <a:off x="3117042" y="2214558"/>
            <a:ext cx="4726550" cy="630942"/>
          </a:xfrm>
          <a:prstGeom prst="rect">
            <a:avLst/>
          </a:prstGeom>
          <a:noFill/>
        </p:spPr>
        <p:txBody>
          <a:bodyPr wrap="none" rtlCol="0">
            <a:spAutoFit/>
          </a:bodyPr>
          <a:lstStyle/>
          <a:p>
            <a:r>
              <a:rPr lang="id-ID" sz="2000" dirty="0"/>
              <a:t>RATA-RATA TINGKAT KONVERSI ADALAH 2% </a:t>
            </a:r>
          </a:p>
          <a:p>
            <a:r>
              <a:rPr lang="id-ID" dirty="0"/>
              <a:t>wordstream.com</a:t>
            </a:r>
          </a:p>
        </p:txBody>
      </p:sp>
      <p:sp>
        <p:nvSpPr>
          <p:cNvPr id="10" name="TextBox 9"/>
          <p:cNvSpPr txBox="1"/>
          <p:nvPr/>
        </p:nvSpPr>
        <p:spPr>
          <a:xfrm>
            <a:off x="3117042" y="2928938"/>
            <a:ext cx="4741106" cy="630942"/>
          </a:xfrm>
          <a:prstGeom prst="rect">
            <a:avLst/>
          </a:prstGeom>
          <a:noFill/>
        </p:spPr>
        <p:txBody>
          <a:bodyPr wrap="none" rtlCol="0">
            <a:spAutoFit/>
          </a:bodyPr>
          <a:lstStyle/>
          <a:p>
            <a:r>
              <a:rPr lang="id-ID" sz="2000" dirty="0"/>
              <a:t>KONVERSI FACEBOOK TIDAK LEBIH DARI 3% </a:t>
            </a:r>
          </a:p>
          <a:p>
            <a:r>
              <a:rPr lang="id-ID" dirty="0"/>
              <a:t>salesforce.com</a:t>
            </a:r>
          </a:p>
        </p:txBody>
      </p:sp>
    </p:spTree>
    <p:extLst>
      <p:ext uri="{BB962C8B-B14F-4D97-AF65-F5344CB8AC3E}">
        <p14:creationId xmlns:p14="http://schemas.microsoft.com/office/powerpoint/2010/main" val="1114528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additive="base">
                                        <p:cTn id="23" dur="500" fill="hold"/>
                                        <p:tgtEl>
                                          <p:spTgt spid="3074"/>
                                        </p:tgtEl>
                                        <p:attrNameLst>
                                          <p:attrName>ppt_x</p:attrName>
                                        </p:attrNameLst>
                                      </p:cBhvr>
                                      <p:tavLst>
                                        <p:tav tm="0">
                                          <p:val>
                                            <p:strVal val="#ppt_x"/>
                                          </p:val>
                                        </p:tav>
                                        <p:tav tm="100000">
                                          <p:val>
                                            <p:strVal val="#ppt_x"/>
                                          </p:val>
                                        </p:tav>
                                      </p:tavLst>
                                    </p:anim>
                                    <p:anim calcmode="lin" valueType="num">
                                      <p:cBhvr additive="base">
                                        <p:cTn id="24" dur="500" fill="hold"/>
                                        <p:tgtEl>
                                          <p:spTgt spid="307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2734" y="1177717"/>
            <a:ext cx="7199728" cy="3108543"/>
          </a:xfrm>
          <a:prstGeom prst="rect">
            <a:avLst/>
          </a:prstGeom>
          <a:noFill/>
        </p:spPr>
        <p:txBody>
          <a:bodyPr wrap="none" rtlCol="0">
            <a:spAutoFit/>
          </a:bodyPr>
          <a:lstStyle/>
          <a:p>
            <a:pPr algn="ctr"/>
            <a:r>
              <a:rPr lang="id-ID" sz="4800" b="1" dirty="0"/>
              <a:t>MENGENAL E COMMERCE :</a:t>
            </a:r>
          </a:p>
          <a:p>
            <a:endParaRPr lang="id-ID" sz="3600" dirty="0"/>
          </a:p>
          <a:p>
            <a:pPr marL="342900" indent="-342900">
              <a:buFontTx/>
              <a:buAutoNum type="arabicPeriod"/>
            </a:pPr>
            <a:r>
              <a:rPr lang="id-ID" sz="2800" b="1" dirty="0">
                <a:solidFill>
                  <a:srgbClr val="FF0000"/>
                </a:solidFill>
              </a:rPr>
              <a:t>B 2 C </a:t>
            </a:r>
            <a:r>
              <a:rPr lang="id-ID" sz="2800" dirty="0"/>
              <a:t>– Business to Consumer </a:t>
            </a:r>
          </a:p>
          <a:p>
            <a:pPr marL="342900" indent="-342900">
              <a:buAutoNum type="arabicPeriod"/>
            </a:pPr>
            <a:r>
              <a:rPr lang="id-ID" sz="2800" b="1" dirty="0">
                <a:solidFill>
                  <a:srgbClr val="FF0000"/>
                </a:solidFill>
              </a:rPr>
              <a:t>B 2 B 2 C </a:t>
            </a:r>
            <a:r>
              <a:rPr lang="id-ID" sz="2800" dirty="0"/>
              <a:t>- Business to Business to Consumer</a:t>
            </a:r>
          </a:p>
          <a:p>
            <a:pPr marL="342900" indent="-342900">
              <a:buFontTx/>
              <a:buAutoNum type="arabicPeriod"/>
            </a:pPr>
            <a:r>
              <a:rPr lang="id-ID" sz="2800" b="1" dirty="0">
                <a:solidFill>
                  <a:srgbClr val="FF0000"/>
                </a:solidFill>
              </a:rPr>
              <a:t>C 2 C </a:t>
            </a:r>
            <a:r>
              <a:rPr lang="id-ID" sz="2800" dirty="0"/>
              <a:t>– Consumer to Consumer</a:t>
            </a:r>
          </a:p>
          <a:p>
            <a:pPr marL="342900" indent="-342900">
              <a:buFontTx/>
              <a:buAutoNum type="arabicPeriod"/>
            </a:pPr>
            <a:r>
              <a:rPr lang="id-ID" sz="2800" b="1" dirty="0">
                <a:solidFill>
                  <a:srgbClr val="FF0000"/>
                </a:solidFill>
              </a:rPr>
              <a:t>B 2 B </a:t>
            </a:r>
            <a:r>
              <a:rPr lang="id-ID" sz="2800" dirty="0"/>
              <a:t>– Business to Business</a:t>
            </a:r>
          </a:p>
        </p:txBody>
      </p:sp>
    </p:spTree>
    <p:extLst>
      <p:ext uri="{BB962C8B-B14F-4D97-AF65-F5344CB8AC3E}">
        <p14:creationId xmlns:p14="http://schemas.microsoft.com/office/powerpoint/2010/main" val="4080806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Diagonal Corner Rectangle 16"/>
          <p:cNvSpPr/>
          <p:nvPr/>
        </p:nvSpPr>
        <p:spPr>
          <a:xfrm>
            <a:off x="2233400" y="2177145"/>
            <a:ext cx="2000264" cy="571504"/>
          </a:xfrm>
          <a:prstGeom prst="round2Diag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200" b="1" dirty="0"/>
              <a:t>277</a:t>
            </a:r>
            <a:r>
              <a:rPr lang="id-ID" sz="3200" b="1" dirty="0"/>
              <a:t>,</a:t>
            </a:r>
            <a:r>
              <a:rPr lang="en-US" sz="3200" b="1" dirty="0"/>
              <a:t>7</a:t>
            </a:r>
            <a:r>
              <a:rPr lang="id-ID" sz="3200" b="1" dirty="0"/>
              <a:t> Jt</a:t>
            </a:r>
          </a:p>
        </p:txBody>
      </p:sp>
      <p:sp>
        <p:nvSpPr>
          <p:cNvPr id="16" name="Round Diagonal Corner Rectangle 15"/>
          <p:cNvSpPr/>
          <p:nvPr/>
        </p:nvSpPr>
        <p:spPr>
          <a:xfrm>
            <a:off x="2233400" y="1748517"/>
            <a:ext cx="2000264" cy="428628"/>
          </a:xfrm>
          <a:prstGeom prst="round2Diag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d-ID" sz="2400" b="1" dirty="0"/>
              <a:t>POPULASI</a:t>
            </a:r>
          </a:p>
        </p:txBody>
      </p:sp>
      <p:sp>
        <p:nvSpPr>
          <p:cNvPr id="14" name="Oval 13"/>
          <p:cNvSpPr/>
          <p:nvPr/>
        </p:nvSpPr>
        <p:spPr>
          <a:xfrm>
            <a:off x="1447582" y="1677079"/>
            <a:ext cx="1285884" cy="1285884"/>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050" name="Picture 2" descr="C:\Users\DISENIN\Desktop\545787-12d1430e7e1605063897b20076aaade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1896" y="1891205"/>
            <a:ext cx="857256" cy="859524"/>
          </a:xfrm>
          <a:prstGeom prst="rect">
            <a:avLst/>
          </a:prstGeom>
          <a:noFill/>
        </p:spPr>
      </p:pic>
      <p:sp>
        <p:nvSpPr>
          <p:cNvPr id="18" name="Round Diagonal Corner Rectangle 17"/>
          <p:cNvSpPr/>
          <p:nvPr/>
        </p:nvSpPr>
        <p:spPr>
          <a:xfrm>
            <a:off x="4948044" y="2177333"/>
            <a:ext cx="2000264" cy="571504"/>
          </a:xfrm>
          <a:prstGeom prst="round2Diag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3000" b="1" dirty="0"/>
              <a:t>1</a:t>
            </a:r>
            <a:r>
              <a:rPr lang="en-US" sz="3000" b="1" dirty="0"/>
              <a:t>91,4</a:t>
            </a:r>
            <a:r>
              <a:rPr lang="id-ID" sz="3000" b="1" dirty="0"/>
              <a:t> Jt</a:t>
            </a:r>
          </a:p>
        </p:txBody>
      </p:sp>
      <p:sp>
        <p:nvSpPr>
          <p:cNvPr id="19" name="Round Diagonal Corner Rectangle 18"/>
          <p:cNvSpPr/>
          <p:nvPr/>
        </p:nvSpPr>
        <p:spPr>
          <a:xfrm>
            <a:off x="4948044" y="1748705"/>
            <a:ext cx="2000264" cy="428628"/>
          </a:xfrm>
          <a:prstGeom prst="round2Diag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400" b="1" dirty="0"/>
              <a:t>Pengguna </a:t>
            </a:r>
          </a:p>
          <a:p>
            <a:r>
              <a:rPr lang="id-ID" sz="1400" b="1" dirty="0"/>
              <a:t>Media Sosial</a:t>
            </a:r>
          </a:p>
        </p:txBody>
      </p:sp>
      <p:sp>
        <p:nvSpPr>
          <p:cNvPr id="22" name="Round Diagonal Corner Rectangle 21"/>
          <p:cNvSpPr/>
          <p:nvPr/>
        </p:nvSpPr>
        <p:spPr>
          <a:xfrm>
            <a:off x="2233400" y="3820407"/>
            <a:ext cx="2000264" cy="571504"/>
          </a:xfrm>
          <a:prstGeom prst="round2Diag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200" b="1" dirty="0"/>
              <a:t>204</a:t>
            </a:r>
            <a:r>
              <a:rPr lang="id-ID" sz="3200" b="1" dirty="0"/>
              <a:t>,7Jt</a:t>
            </a:r>
          </a:p>
        </p:txBody>
      </p:sp>
      <p:sp>
        <p:nvSpPr>
          <p:cNvPr id="23" name="Round Diagonal Corner Rectangle 22"/>
          <p:cNvSpPr/>
          <p:nvPr/>
        </p:nvSpPr>
        <p:spPr>
          <a:xfrm>
            <a:off x="2233400" y="3391779"/>
            <a:ext cx="2000264" cy="428628"/>
          </a:xfrm>
          <a:prstGeom prst="round2Diag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d-ID" sz="1400" b="1" dirty="0"/>
              <a:t>Pengguna Internet</a:t>
            </a:r>
          </a:p>
        </p:txBody>
      </p:sp>
      <p:sp>
        <p:nvSpPr>
          <p:cNvPr id="24" name="Oval 23"/>
          <p:cNvSpPr/>
          <p:nvPr/>
        </p:nvSpPr>
        <p:spPr>
          <a:xfrm>
            <a:off x="1447582" y="3320341"/>
            <a:ext cx="1285884" cy="1285884"/>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ound Diagonal Corner Rectangle 25"/>
          <p:cNvSpPr/>
          <p:nvPr/>
        </p:nvSpPr>
        <p:spPr>
          <a:xfrm>
            <a:off x="4948044" y="3820595"/>
            <a:ext cx="2000264" cy="571504"/>
          </a:xfrm>
          <a:prstGeom prst="round2Diag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t>370</a:t>
            </a:r>
            <a:r>
              <a:rPr lang="id-ID" sz="3200" b="1" dirty="0"/>
              <a:t>,</a:t>
            </a:r>
            <a:r>
              <a:rPr lang="en-US" sz="3200" b="1" dirty="0"/>
              <a:t>1</a:t>
            </a:r>
            <a:r>
              <a:rPr lang="id-ID" sz="3200" b="1" dirty="0"/>
              <a:t>Jt</a:t>
            </a:r>
          </a:p>
        </p:txBody>
      </p:sp>
      <p:sp>
        <p:nvSpPr>
          <p:cNvPr id="27" name="Round Diagonal Corner Rectangle 26"/>
          <p:cNvSpPr/>
          <p:nvPr/>
        </p:nvSpPr>
        <p:spPr>
          <a:xfrm>
            <a:off x="4948044" y="3391967"/>
            <a:ext cx="2000264" cy="428628"/>
          </a:xfrm>
          <a:prstGeom prst="round2Diag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600" b="1" dirty="0"/>
              <a:t>Mobile USERS</a:t>
            </a:r>
          </a:p>
        </p:txBody>
      </p:sp>
      <p:sp>
        <p:nvSpPr>
          <p:cNvPr id="28" name="Oval 27"/>
          <p:cNvSpPr/>
          <p:nvPr/>
        </p:nvSpPr>
        <p:spPr>
          <a:xfrm>
            <a:off x="6376804" y="3320153"/>
            <a:ext cx="1285884" cy="1285884"/>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052" name="Picture 4" descr="C:\Users\DISENIN\Desktop\Untitle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5092" y="1711941"/>
            <a:ext cx="1223590" cy="1223590"/>
          </a:xfrm>
          <a:prstGeom prst="rect">
            <a:avLst/>
          </a:prstGeom>
          <a:noFill/>
        </p:spPr>
      </p:pic>
      <p:sp>
        <p:nvSpPr>
          <p:cNvPr id="20" name="Oval 19"/>
          <p:cNvSpPr/>
          <p:nvPr/>
        </p:nvSpPr>
        <p:spPr>
          <a:xfrm>
            <a:off x="6376804" y="1677267"/>
            <a:ext cx="1285884" cy="128588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053" name="Picture 5" descr="C:\Users\DISENIN\Desktop\2000px-Applications-internet.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28" y="3329580"/>
            <a:ext cx="1285884" cy="1285884"/>
          </a:xfrm>
          <a:prstGeom prst="rect">
            <a:avLst/>
          </a:prstGeom>
          <a:noFill/>
        </p:spPr>
      </p:pic>
      <p:pic>
        <p:nvPicPr>
          <p:cNvPr id="2054" name="Picture 6" descr="C:\Users\DISENIN\Desktop\H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483104" y="3419023"/>
            <a:ext cx="1071570" cy="1071570"/>
          </a:xfrm>
          <a:prstGeom prst="rect">
            <a:avLst/>
          </a:prstGeom>
          <a:noFill/>
        </p:spPr>
      </p:pic>
      <p:sp>
        <p:nvSpPr>
          <p:cNvPr id="34" name="TextBox 33"/>
          <p:cNvSpPr txBox="1"/>
          <p:nvPr/>
        </p:nvSpPr>
        <p:spPr>
          <a:xfrm>
            <a:off x="4945222" y="2748649"/>
            <a:ext cx="1650003" cy="369332"/>
          </a:xfrm>
          <a:prstGeom prst="rect">
            <a:avLst/>
          </a:prstGeom>
          <a:noFill/>
        </p:spPr>
        <p:txBody>
          <a:bodyPr wrap="none" rtlCol="0">
            <a:spAutoFit/>
          </a:bodyPr>
          <a:lstStyle/>
          <a:p>
            <a:r>
              <a:rPr lang="en-US" dirty="0"/>
              <a:t>68,9 % </a:t>
            </a:r>
            <a:r>
              <a:rPr lang="en-US" dirty="0" err="1"/>
              <a:t>Populasi</a:t>
            </a:r>
            <a:endParaRPr lang="id-ID" dirty="0"/>
          </a:p>
        </p:txBody>
      </p:sp>
      <p:sp>
        <p:nvSpPr>
          <p:cNvPr id="35" name="TextBox 34"/>
          <p:cNvSpPr txBox="1"/>
          <p:nvPr/>
        </p:nvSpPr>
        <p:spPr>
          <a:xfrm>
            <a:off x="4960934" y="4374061"/>
            <a:ext cx="1714124" cy="369332"/>
          </a:xfrm>
          <a:prstGeom prst="rect">
            <a:avLst/>
          </a:prstGeom>
          <a:noFill/>
        </p:spPr>
        <p:txBody>
          <a:bodyPr wrap="none" rtlCol="0">
            <a:spAutoFit/>
          </a:bodyPr>
          <a:lstStyle/>
          <a:p>
            <a:r>
              <a:rPr lang="en-US" dirty="0"/>
              <a:t>133,3</a:t>
            </a:r>
            <a:r>
              <a:rPr lang="id-ID" dirty="0"/>
              <a:t>%</a:t>
            </a:r>
            <a:r>
              <a:rPr lang="en-US" dirty="0"/>
              <a:t> </a:t>
            </a:r>
            <a:r>
              <a:rPr lang="en-US" dirty="0" err="1"/>
              <a:t>Populasi</a:t>
            </a:r>
            <a:endParaRPr lang="id-ID" dirty="0"/>
          </a:p>
        </p:txBody>
      </p:sp>
      <p:sp>
        <p:nvSpPr>
          <p:cNvPr id="37" name="TextBox 36"/>
          <p:cNvSpPr txBox="1"/>
          <p:nvPr/>
        </p:nvSpPr>
        <p:spPr>
          <a:xfrm>
            <a:off x="5929322" y="5072078"/>
            <a:ext cx="2769028" cy="307777"/>
          </a:xfrm>
          <a:prstGeom prst="rect">
            <a:avLst/>
          </a:prstGeom>
          <a:noFill/>
        </p:spPr>
        <p:txBody>
          <a:bodyPr wrap="none" rtlCol="0">
            <a:spAutoFit/>
          </a:bodyPr>
          <a:lstStyle/>
          <a:p>
            <a:r>
              <a:rPr lang="id-ID" sz="1400" dirty="0"/>
              <a:t>Sumber : Hootsuite &amp; We are social</a:t>
            </a:r>
          </a:p>
        </p:txBody>
      </p:sp>
      <p:sp>
        <p:nvSpPr>
          <p:cNvPr id="25" name="Rounded Rectangle 24"/>
          <p:cNvSpPr/>
          <p:nvPr/>
        </p:nvSpPr>
        <p:spPr>
          <a:xfrm>
            <a:off x="357158" y="311450"/>
            <a:ext cx="1000132" cy="760100"/>
          </a:xfrm>
          <a:prstGeom prst="roundRect">
            <a:avLst/>
          </a:prstGeom>
          <a:solidFill>
            <a:schemeClr val="tx2">
              <a:lumMod val="75000"/>
            </a:schemeClr>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FEB</a:t>
            </a:r>
            <a:endParaRPr lang="id-ID" sz="1200" b="1" dirty="0"/>
          </a:p>
        </p:txBody>
      </p:sp>
      <p:sp>
        <p:nvSpPr>
          <p:cNvPr id="29" name="Rounded Rectangle 28"/>
          <p:cNvSpPr/>
          <p:nvPr/>
        </p:nvSpPr>
        <p:spPr>
          <a:xfrm>
            <a:off x="357158" y="-20"/>
            <a:ext cx="1000132" cy="321971"/>
          </a:xfrm>
          <a:prstGeom prst="roundRect">
            <a:avLst/>
          </a:prstGeom>
          <a:solidFill>
            <a:schemeClr val="tx2">
              <a:lumMod val="75000"/>
            </a:schemeClr>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2022</a:t>
            </a:r>
            <a:endParaRPr lang="id-ID" sz="1000" b="1" dirty="0"/>
          </a:p>
        </p:txBody>
      </p:sp>
      <p:sp>
        <p:nvSpPr>
          <p:cNvPr id="30" name="TextBox 29"/>
          <p:cNvSpPr txBox="1"/>
          <p:nvPr/>
        </p:nvSpPr>
        <p:spPr>
          <a:xfrm>
            <a:off x="1428728" y="214294"/>
            <a:ext cx="2282676" cy="954107"/>
          </a:xfrm>
          <a:prstGeom prst="rect">
            <a:avLst/>
          </a:prstGeom>
          <a:noFill/>
        </p:spPr>
        <p:txBody>
          <a:bodyPr wrap="none" rtlCol="0">
            <a:spAutoFit/>
          </a:bodyPr>
          <a:lstStyle/>
          <a:p>
            <a:r>
              <a:rPr lang="id-ID" sz="2800" b="1" dirty="0">
                <a:effectLst>
                  <a:outerShdw blurRad="38100" dist="38100" dir="2700000" algn="tl">
                    <a:srgbClr val="000000">
                      <a:alpha val="43137"/>
                    </a:srgbClr>
                  </a:outerShdw>
                </a:effectLst>
              </a:rPr>
              <a:t>DIGITAL</a:t>
            </a:r>
          </a:p>
          <a:p>
            <a:r>
              <a:rPr lang="id-ID" sz="2800" b="1" dirty="0">
                <a:effectLst>
                  <a:outerShdw blurRad="38100" dist="38100" dir="2700000" algn="tl">
                    <a:srgbClr val="000000">
                      <a:alpha val="43137"/>
                    </a:srgbClr>
                  </a:outerShdw>
                </a:effectLst>
              </a:rPr>
              <a:t>DI INDONESIA</a:t>
            </a:r>
          </a:p>
        </p:txBody>
      </p:sp>
    </p:spTree>
    <p:extLst>
      <p:ext uri="{BB962C8B-B14F-4D97-AF65-F5344CB8AC3E}">
        <p14:creationId xmlns:p14="http://schemas.microsoft.com/office/powerpoint/2010/main" val="9549132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1+#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1+#ppt_w/2"/>
                                          </p:val>
                                        </p:tav>
                                        <p:tav tm="100000">
                                          <p:val>
                                            <p:strVal val="#ppt_x"/>
                                          </p:val>
                                        </p:tav>
                                      </p:tavLst>
                                    </p:anim>
                                    <p:anim calcmode="lin" valueType="num">
                                      <p:cBhvr additive="base">
                                        <p:cTn id="12" dur="10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000" fill="hold"/>
                                        <p:tgtEl>
                                          <p:spTgt spid="30"/>
                                        </p:tgtEl>
                                        <p:attrNameLst>
                                          <p:attrName>ppt_x</p:attrName>
                                        </p:attrNameLst>
                                      </p:cBhvr>
                                      <p:tavLst>
                                        <p:tav tm="0">
                                          <p:val>
                                            <p:strVal val="1+#ppt_w/2"/>
                                          </p:val>
                                        </p:tav>
                                        <p:tav tm="100000">
                                          <p:val>
                                            <p:strVal val="#ppt_x"/>
                                          </p:val>
                                        </p:tav>
                                      </p:tavLst>
                                    </p:anim>
                                    <p:anim calcmode="lin" valueType="num">
                                      <p:cBhvr additive="base">
                                        <p:cTn id="16" dur="1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0-#ppt_w/2"/>
                                          </p:val>
                                        </p:tav>
                                        <p:tav tm="100000">
                                          <p:val>
                                            <p:strVal val="#ppt_x"/>
                                          </p:val>
                                        </p:tav>
                                      </p:tavLst>
                                    </p:anim>
                                    <p:anim calcmode="lin" valueType="num">
                                      <p:cBhvr additive="base">
                                        <p:cTn id="26"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053"/>
                                        </p:tgtEl>
                                        <p:attrNameLst>
                                          <p:attrName>style.visibility</p:attrName>
                                        </p:attrNameLst>
                                      </p:cBhvr>
                                      <p:to>
                                        <p:strVal val="visible"/>
                                      </p:to>
                                    </p:set>
                                    <p:anim calcmode="lin" valueType="num">
                                      <p:cBhvr additive="base">
                                        <p:cTn id="47" dur="500" fill="hold"/>
                                        <p:tgtEl>
                                          <p:spTgt spid="2053"/>
                                        </p:tgtEl>
                                        <p:attrNameLst>
                                          <p:attrName>ppt_x</p:attrName>
                                        </p:attrNameLst>
                                      </p:cBhvr>
                                      <p:tavLst>
                                        <p:tav tm="0">
                                          <p:val>
                                            <p:strVal val="0-#ppt_w/2"/>
                                          </p:val>
                                        </p:tav>
                                        <p:tav tm="100000">
                                          <p:val>
                                            <p:strVal val="#ppt_x"/>
                                          </p:val>
                                        </p:tav>
                                      </p:tavLst>
                                    </p:anim>
                                    <p:anim calcmode="lin" valueType="num">
                                      <p:cBhvr additive="base">
                                        <p:cTn id="48"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0-#ppt_w/2"/>
                                          </p:val>
                                        </p:tav>
                                        <p:tav tm="100000">
                                          <p:val>
                                            <p:strVal val="#ppt_x"/>
                                          </p:val>
                                        </p:tav>
                                      </p:tavLst>
                                    </p:anim>
                                    <p:anim calcmode="lin" valueType="num">
                                      <p:cBhvr additive="base">
                                        <p:cTn id="5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0-#ppt_w/2"/>
                                          </p:val>
                                        </p:tav>
                                        <p:tav tm="100000">
                                          <p:val>
                                            <p:strVal val="#ppt_x"/>
                                          </p:val>
                                        </p:tav>
                                      </p:tavLst>
                                    </p:anim>
                                    <p:anim calcmode="lin" valueType="num">
                                      <p:cBhvr additive="base">
                                        <p:cTn id="6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2052"/>
                                        </p:tgtEl>
                                        <p:attrNameLst>
                                          <p:attrName>style.visibility</p:attrName>
                                        </p:attrNameLst>
                                      </p:cBhvr>
                                      <p:to>
                                        <p:strVal val="visible"/>
                                      </p:to>
                                    </p:set>
                                    <p:anim calcmode="lin" valueType="num">
                                      <p:cBhvr additive="base">
                                        <p:cTn id="65" dur="500" fill="hold"/>
                                        <p:tgtEl>
                                          <p:spTgt spid="2052"/>
                                        </p:tgtEl>
                                        <p:attrNameLst>
                                          <p:attrName>ppt_x</p:attrName>
                                        </p:attrNameLst>
                                      </p:cBhvr>
                                      <p:tavLst>
                                        <p:tav tm="0">
                                          <p:val>
                                            <p:strVal val="1+#ppt_w/2"/>
                                          </p:val>
                                        </p:tav>
                                        <p:tav tm="100000">
                                          <p:val>
                                            <p:strVal val="#ppt_x"/>
                                          </p:val>
                                        </p:tav>
                                      </p:tavLst>
                                    </p:anim>
                                    <p:anim calcmode="lin" valueType="num">
                                      <p:cBhvr additive="base">
                                        <p:cTn id="66" dur="500" fill="hold"/>
                                        <p:tgtEl>
                                          <p:spTgt spid="2052"/>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1+#ppt_w/2"/>
                                          </p:val>
                                        </p:tav>
                                        <p:tav tm="100000">
                                          <p:val>
                                            <p:strVal val="#ppt_x"/>
                                          </p:val>
                                        </p:tav>
                                      </p:tavLst>
                                    </p:anim>
                                    <p:anim calcmode="lin" valueType="num">
                                      <p:cBhvr additive="base">
                                        <p:cTn id="7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1+#ppt_w/2"/>
                                          </p:val>
                                        </p:tav>
                                        <p:tav tm="100000">
                                          <p:val>
                                            <p:strVal val="#ppt_x"/>
                                          </p:val>
                                        </p:tav>
                                      </p:tavLst>
                                    </p:anim>
                                    <p:anim calcmode="lin" valueType="num">
                                      <p:cBhvr additive="base">
                                        <p:cTn id="82" dur="500" fill="hold"/>
                                        <p:tgtEl>
                                          <p:spTgt spid="18"/>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1+#ppt_w/2"/>
                                          </p:val>
                                        </p:tav>
                                        <p:tav tm="100000">
                                          <p:val>
                                            <p:strVal val="#ppt_x"/>
                                          </p:val>
                                        </p:tav>
                                      </p:tavLst>
                                    </p:anim>
                                    <p:anim calcmode="lin" valueType="num">
                                      <p:cBhvr additive="base">
                                        <p:cTn id="8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1+#ppt_w/2"/>
                                          </p:val>
                                        </p:tav>
                                        <p:tav tm="100000">
                                          <p:val>
                                            <p:strVal val="#ppt_x"/>
                                          </p:val>
                                        </p:tav>
                                      </p:tavLst>
                                    </p:anim>
                                    <p:anim calcmode="lin" valueType="num">
                                      <p:cBhvr additive="base">
                                        <p:cTn id="92" dur="500" fill="hold"/>
                                        <p:tgtEl>
                                          <p:spTgt spid="28"/>
                                        </p:tgtEl>
                                        <p:attrNameLst>
                                          <p:attrName>ppt_y</p:attrName>
                                        </p:attrNameLst>
                                      </p:cBhvr>
                                      <p:tavLst>
                                        <p:tav tm="0">
                                          <p:val>
                                            <p:strVal val="#ppt_y"/>
                                          </p:val>
                                        </p:tav>
                                        <p:tav tm="100000">
                                          <p:val>
                                            <p:strVal val="#ppt_y"/>
                                          </p:val>
                                        </p:tav>
                                      </p:tavLst>
                                    </p:anim>
                                  </p:childTnLst>
                                </p:cTn>
                              </p:par>
                              <p:par>
                                <p:cTn id="93" presetID="2" presetClass="entr" presetSubtype="2" fill="hold" nodeType="withEffect">
                                  <p:stCondLst>
                                    <p:cond delay="0"/>
                                  </p:stCondLst>
                                  <p:childTnLst>
                                    <p:set>
                                      <p:cBhvr>
                                        <p:cTn id="94" dur="1" fill="hold">
                                          <p:stCondLst>
                                            <p:cond delay="0"/>
                                          </p:stCondLst>
                                        </p:cTn>
                                        <p:tgtEl>
                                          <p:spTgt spid="2054"/>
                                        </p:tgtEl>
                                        <p:attrNameLst>
                                          <p:attrName>style.visibility</p:attrName>
                                        </p:attrNameLst>
                                      </p:cBhvr>
                                      <p:to>
                                        <p:strVal val="visible"/>
                                      </p:to>
                                    </p:set>
                                    <p:anim calcmode="lin" valueType="num">
                                      <p:cBhvr additive="base">
                                        <p:cTn id="95" dur="500" fill="hold"/>
                                        <p:tgtEl>
                                          <p:spTgt spid="2054"/>
                                        </p:tgtEl>
                                        <p:attrNameLst>
                                          <p:attrName>ppt_x</p:attrName>
                                        </p:attrNameLst>
                                      </p:cBhvr>
                                      <p:tavLst>
                                        <p:tav tm="0">
                                          <p:val>
                                            <p:strVal val="1+#ppt_w/2"/>
                                          </p:val>
                                        </p:tav>
                                        <p:tav tm="100000">
                                          <p:val>
                                            <p:strVal val="#ppt_x"/>
                                          </p:val>
                                        </p:tav>
                                      </p:tavLst>
                                    </p:anim>
                                    <p:anim calcmode="lin" valueType="num">
                                      <p:cBhvr additive="base">
                                        <p:cTn id="96"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additive="base">
                                        <p:cTn id="101" dur="500" fill="hold"/>
                                        <p:tgtEl>
                                          <p:spTgt spid="27"/>
                                        </p:tgtEl>
                                        <p:attrNameLst>
                                          <p:attrName>ppt_x</p:attrName>
                                        </p:attrNameLst>
                                      </p:cBhvr>
                                      <p:tavLst>
                                        <p:tav tm="0">
                                          <p:val>
                                            <p:strVal val="1+#ppt_w/2"/>
                                          </p:val>
                                        </p:tav>
                                        <p:tav tm="100000">
                                          <p:val>
                                            <p:strVal val="#ppt_x"/>
                                          </p:val>
                                        </p:tav>
                                      </p:tavLst>
                                    </p:anim>
                                    <p:anim calcmode="lin" valueType="num">
                                      <p:cBhvr additive="base">
                                        <p:cTn id="10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additive="base">
                                        <p:cTn id="107" dur="500" fill="hold"/>
                                        <p:tgtEl>
                                          <p:spTgt spid="26"/>
                                        </p:tgtEl>
                                        <p:attrNameLst>
                                          <p:attrName>ppt_x</p:attrName>
                                        </p:attrNameLst>
                                      </p:cBhvr>
                                      <p:tavLst>
                                        <p:tav tm="0">
                                          <p:val>
                                            <p:strVal val="1+#ppt_w/2"/>
                                          </p:val>
                                        </p:tav>
                                        <p:tav tm="100000">
                                          <p:val>
                                            <p:strVal val="#ppt_x"/>
                                          </p:val>
                                        </p:tav>
                                      </p:tavLst>
                                    </p:anim>
                                    <p:anim calcmode="lin" valueType="num">
                                      <p:cBhvr additive="base">
                                        <p:cTn id="108" dur="500" fill="hold"/>
                                        <p:tgtEl>
                                          <p:spTgt spid="26"/>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 calcmode="lin" valueType="num">
                                      <p:cBhvr additive="base">
                                        <p:cTn id="111" dur="500" fill="hold"/>
                                        <p:tgtEl>
                                          <p:spTgt spid="35"/>
                                        </p:tgtEl>
                                        <p:attrNameLst>
                                          <p:attrName>ppt_x</p:attrName>
                                        </p:attrNameLst>
                                      </p:cBhvr>
                                      <p:tavLst>
                                        <p:tav tm="0">
                                          <p:val>
                                            <p:strVal val="1+#ppt_w/2"/>
                                          </p:val>
                                        </p:tav>
                                        <p:tav tm="100000">
                                          <p:val>
                                            <p:strVal val="#ppt_x"/>
                                          </p:val>
                                        </p:tav>
                                      </p:tavLst>
                                    </p:anim>
                                    <p:anim calcmode="lin" valueType="num">
                                      <p:cBhvr additive="base">
                                        <p:cTn id="112"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4" grpId="0" animBg="1"/>
      <p:bldP spid="18" grpId="0" animBg="1"/>
      <p:bldP spid="19" grpId="0" animBg="1"/>
      <p:bldP spid="22" grpId="0" animBg="1"/>
      <p:bldP spid="23" grpId="0" animBg="1"/>
      <p:bldP spid="24" grpId="0" animBg="1"/>
      <p:bldP spid="26" grpId="0" animBg="1"/>
      <p:bldP spid="27" grpId="0" animBg="1"/>
      <p:bldP spid="28" grpId="0" animBg="1"/>
      <p:bldP spid="20" grpId="0" animBg="1"/>
      <p:bldP spid="34" grpId="0"/>
      <p:bldP spid="35" grpId="0"/>
      <p:bldP spid="25" grpId="0" animBg="1"/>
      <p:bldP spid="29" grpId="0" animBg="1"/>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DISENIN\Desktop\Untitled-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10" y="1790708"/>
            <a:ext cx="1584304" cy="1259784"/>
          </a:xfrm>
          <a:prstGeom prst="rect">
            <a:avLst/>
          </a:prstGeom>
          <a:noFill/>
        </p:spPr>
      </p:pic>
      <p:pic>
        <p:nvPicPr>
          <p:cNvPr id="7" name="Picture 6" descr="C:\Users\DISENIN\Desktop\Untitled-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2330" y="1576394"/>
            <a:ext cx="932840" cy="1585402"/>
          </a:xfrm>
          <a:prstGeom prst="rect">
            <a:avLst/>
          </a:prstGeom>
          <a:noFill/>
        </p:spPr>
      </p:pic>
      <p:pic>
        <p:nvPicPr>
          <p:cNvPr id="8" name="Picture 7" descr="C:\Users\DISENIN\Desktop\Untitled-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0028" y="1790708"/>
            <a:ext cx="1226352" cy="1337839"/>
          </a:xfrm>
          <a:prstGeom prst="rect">
            <a:avLst/>
          </a:prstGeom>
          <a:noFill/>
        </p:spPr>
      </p:pic>
      <p:sp>
        <p:nvSpPr>
          <p:cNvPr id="9" name="Rectangle 8"/>
          <p:cNvSpPr/>
          <p:nvPr/>
        </p:nvSpPr>
        <p:spPr>
          <a:xfrm>
            <a:off x="0" y="142856"/>
            <a:ext cx="3857620" cy="35719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dirty="0"/>
              <a:t>B 2 C - Business to Consumer</a:t>
            </a:r>
          </a:p>
        </p:txBody>
      </p:sp>
      <p:cxnSp>
        <p:nvCxnSpPr>
          <p:cNvPr id="10" name="Straight Arrow Connector 11"/>
          <p:cNvCxnSpPr>
            <a:stCxn id="7" idx="0"/>
            <a:endCxn id="4100" idx="0"/>
          </p:cNvCxnSpPr>
          <p:nvPr/>
        </p:nvCxnSpPr>
        <p:spPr>
          <a:xfrm rot="16200000" flipH="1" flipV="1">
            <a:off x="4379749" y="-1368293"/>
            <a:ext cx="214314" cy="6103688"/>
          </a:xfrm>
          <a:prstGeom prst="curvedConnector3">
            <a:avLst>
              <a:gd name="adj1" fmla="val -243022"/>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143108" y="2719402"/>
            <a:ext cx="1643074" cy="1588"/>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214942" y="2719402"/>
            <a:ext cx="1643074" cy="1588"/>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783476" y="647700"/>
            <a:ext cx="1669881" cy="338554"/>
          </a:xfrm>
          <a:prstGeom prst="rect">
            <a:avLst/>
          </a:prstGeom>
          <a:noFill/>
        </p:spPr>
        <p:txBody>
          <a:bodyPr wrap="none" rtlCol="0">
            <a:spAutoFit/>
          </a:bodyPr>
          <a:lstStyle/>
          <a:p>
            <a:r>
              <a:rPr lang="id-ID" sz="1600" dirty="0"/>
              <a:t>Browsing &amp; Order</a:t>
            </a:r>
          </a:p>
        </p:txBody>
      </p:sp>
      <p:sp>
        <p:nvSpPr>
          <p:cNvPr id="23" name="TextBox 22"/>
          <p:cNvSpPr txBox="1"/>
          <p:nvPr/>
        </p:nvSpPr>
        <p:spPr>
          <a:xfrm>
            <a:off x="357158" y="3076592"/>
            <a:ext cx="1903855" cy="323165"/>
          </a:xfrm>
          <a:prstGeom prst="rect">
            <a:avLst/>
          </a:prstGeom>
          <a:noFill/>
        </p:spPr>
        <p:txBody>
          <a:bodyPr wrap="none" rtlCol="0">
            <a:spAutoFit/>
          </a:bodyPr>
          <a:lstStyle/>
          <a:p>
            <a:r>
              <a:rPr lang="id-ID" b="1" dirty="0">
                <a:solidFill>
                  <a:srgbClr val="FF0000"/>
                </a:solidFill>
                <a:effectLst>
                  <a:outerShdw blurRad="38100" dist="38100" dir="2700000" algn="tl">
                    <a:srgbClr val="000000">
                      <a:alpha val="43137"/>
                    </a:srgbClr>
                  </a:outerShdw>
                </a:effectLst>
              </a:rPr>
              <a:t>TOKO / MALL ONLINE</a:t>
            </a:r>
          </a:p>
        </p:txBody>
      </p:sp>
      <p:sp>
        <p:nvSpPr>
          <p:cNvPr id="24" name="TextBox 23"/>
          <p:cNvSpPr txBox="1"/>
          <p:nvPr/>
        </p:nvSpPr>
        <p:spPr>
          <a:xfrm>
            <a:off x="6999484" y="3039179"/>
            <a:ext cx="1144416" cy="323165"/>
          </a:xfrm>
          <a:prstGeom prst="rect">
            <a:avLst/>
          </a:prstGeom>
          <a:noFill/>
        </p:spPr>
        <p:txBody>
          <a:bodyPr wrap="none" rtlCol="0">
            <a:spAutoFit/>
          </a:bodyPr>
          <a:lstStyle/>
          <a:p>
            <a:r>
              <a:rPr lang="id-ID" b="1" dirty="0">
                <a:solidFill>
                  <a:srgbClr val="FF0000"/>
                </a:solidFill>
                <a:effectLst>
                  <a:outerShdw blurRad="38100" dist="38100" dir="2700000" algn="tl">
                    <a:srgbClr val="000000">
                      <a:alpha val="43137"/>
                    </a:srgbClr>
                  </a:outerShdw>
                </a:effectLst>
              </a:rPr>
              <a:t>KONSUMEN</a:t>
            </a:r>
          </a:p>
        </p:txBody>
      </p:sp>
      <p:sp>
        <p:nvSpPr>
          <p:cNvPr id="27" name="TextBox 26"/>
          <p:cNvSpPr txBox="1"/>
          <p:nvPr/>
        </p:nvSpPr>
        <p:spPr>
          <a:xfrm>
            <a:off x="4204729" y="3005154"/>
            <a:ext cx="1010213" cy="323165"/>
          </a:xfrm>
          <a:prstGeom prst="rect">
            <a:avLst/>
          </a:prstGeom>
          <a:noFill/>
        </p:spPr>
        <p:txBody>
          <a:bodyPr wrap="none" rtlCol="0">
            <a:spAutoFit/>
          </a:bodyPr>
          <a:lstStyle/>
          <a:p>
            <a:r>
              <a:rPr lang="id-ID" b="1" dirty="0">
                <a:solidFill>
                  <a:srgbClr val="FF0000"/>
                </a:solidFill>
                <a:effectLst>
                  <a:outerShdw blurRad="38100" dist="38100" dir="2700000" algn="tl">
                    <a:srgbClr val="000000">
                      <a:alpha val="43137"/>
                    </a:srgbClr>
                  </a:outerShdw>
                </a:effectLst>
              </a:rPr>
              <a:t>PENGIRIM</a:t>
            </a:r>
          </a:p>
        </p:txBody>
      </p:sp>
      <p:sp>
        <p:nvSpPr>
          <p:cNvPr id="28" name="TextBox 27"/>
          <p:cNvSpPr txBox="1"/>
          <p:nvPr/>
        </p:nvSpPr>
        <p:spPr>
          <a:xfrm>
            <a:off x="571472" y="3505220"/>
            <a:ext cx="8215370" cy="1754326"/>
          </a:xfrm>
          <a:prstGeom prst="rect">
            <a:avLst/>
          </a:prstGeom>
          <a:noFill/>
        </p:spPr>
        <p:txBody>
          <a:bodyPr wrap="square" rtlCol="0">
            <a:spAutoFit/>
          </a:bodyPr>
          <a:lstStyle/>
          <a:p>
            <a:r>
              <a:rPr lang="id-ID" sz="1800" dirty="0"/>
              <a:t>Perusahaan yang menjual produk-produknya langsung ke pembeli. Meski merek/produk orang lain yang dijual, tapi aktivitas upload produk hingga delivery dilakukan pemilik toko / Mall Online.</a:t>
            </a:r>
          </a:p>
          <a:p>
            <a:endParaRPr lang="id-ID" sz="1800" dirty="0"/>
          </a:p>
          <a:p>
            <a:r>
              <a:rPr lang="id-ID" sz="1800" dirty="0"/>
              <a:t>Contoh 	: BRAND.COM, BHINEKA, BILNA, ZALORA, MATAHARIMALL</a:t>
            </a:r>
          </a:p>
          <a:p>
            <a:r>
              <a:rPr lang="id-ID" sz="1800" dirty="0"/>
              <a:t>Pemasukan : Iklan dan Profit Margin</a:t>
            </a:r>
          </a:p>
        </p:txBody>
      </p:sp>
    </p:spTree>
    <p:extLst>
      <p:ext uri="{BB962C8B-B14F-4D97-AF65-F5344CB8AC3E}">
        <p14:creationId xmlns:p14="http://schemas.microsoft.com/office/powerpoint/2010/main" val="18133471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heckerboard(across)">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4100"/>
                                        </p:tgtEl>
                                        <p:attrNameLst>
                                          <p:attrName>style.visibility</p:attrName>
                                        </p:attrNameLst>
                                      </p:cBhvr>
                                      <p:to>
                                        <p:strVal val="visible"/>
                                      </p:to>
                                    </p:set>
                                    <p:animEffect transition="in" filter="checkerboard(across)">
                                      <p:cBhvr>
                                        <p:cTn id="29" dur="500"/>
                                        <p:tgtEl>
                                          <p:spTgt spid="4100"/>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heckerboard(across)">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checkerboard(across)">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0-#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checkerboard(across)">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3" grpId="0"/>
      <p:bldP spid="24" grpId="0"/>
      <p:bldP spid="27" grpId="0"/>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11"/>
          <p:cNvCxnSpPr>
            <a:stCxn id="2051" idx="3"/>
          </p:cNvCxnSpPr>
          <p:nvPr/>
        </p:nvCxnSpPr>
        <p:spPr>
          <a:xfrm flipV="1">
            <a:off x="1857356" y="1355808"/>
            <a:ext cx="1928826" cy="1429506"/>
          </a:xfrm>
          <a:prstGeom prst="curvedConnector3">
            <a:avLst>
              <a:gd name="adj1" fmla="val 50000"/>
            </a:avLst>
          </a:prstGeom>
          <a:ln w="28575">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142856"/>
            <a:ext cx="5715008" cy="35719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dirty="0"/>
              <a:t>B 2 B 2 C - Business to Business to Consumer</a:t>
            </a:r>
          </a:p>
        </p:txBody>
      </p:sp>
      <p:pic>
        <p:nvPicPr>
          <p:cNvPr id="2051" name="Picture 3" descr="C:\Users\DISENIN\Desktop\Untitled-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34" y="1928806"/>
            <a:ext cx="1357322" cy="1713015"/>
          </a:xfrm>
          <a:prstGeom prst="rect">
            <a:avLst/>
          </a:prstGeom>
          <a:noFill/>
        </p:spPr>
      </p:pic>
      <p:pic>
        <p:nvPicPr>
          <p:cNvPr id="2052" name="Picture 4" descr="C:\Users\DISENIN\Desktop\Untitled-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4" y="642922"/>
            <a:ext cx="1500198" cy="1188853"/>
          </a:xfrm>
          <a:prstGeom prst="rect">
            <a:avLst/>
          </a:prstGeom>
          <a:noFill/>
        </p:spPr>
      </p:pic>
      <p:pic>
        <p:nvPicPr>
          <p:cNvPr id="2053" name="Picture 5" descr="C:\Users\DISENIN\Desktop\Untitled-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6182" y="2428872"/>
            <a:ext cx="1226352" cy="1337839"/>
          </a:xfrm>
          <a:prstGeom prst="rect">
            <a:avLst/>
          </a:prstGeom>
          <a:noFill/>
        </p:spPr>
      </p:pic>
      <p:pic>
        <p:nvPicPr>
          <p:cNvPr id="2055" name="Picture 7" descr="C:\Users\DISENIN\Desktop\Untitled-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414584" y="1714492"/>
            <a:ext cx="1156392" cy="2071702"/>
          </a:xfrm>
          <a:prstGeom prst="rect">
            <a:avLst/>
          </a:prstGeom>
          <a:noFill/>
        </p:spPr>
      </p:pic>
      <p:cxnSp>
        <p:nvCxnSpPr>
          <p:cNvPr id="24" name="Straight Arrow Connector 11"/>
          <p:cNvCxnSpPr>
            <a:stCxn id="2052" idx="1"/>
            <a:endCxn id="2051" idx="0"/>
          </p:cNvCxnSpPr>
          <p:nvPr/>
        </p:nvCxnSpPr>
        <p:spPr>
          <a:xfrm rot="10800000" flipV="1">
            <a:off x="1178696" y="1237348"/>
            <a:ext cx="2536049" cy="691457"/>
          </a:xfrm>
          <a:prstGeom prst="curvedConnector2">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11"/>
          <p:cNvCxnSpPr/>
          <p:nvPr/>
        </p:nvCxnSpPr>
        <p:spPr>
          <a:xfrm rot="16200000" flipV="1">
            <a:off x="6365290" y="87001"/>
            <a:ext cx="477143" cy="2777838"/>
          </a:xfrm>
          <a:prstGeom prst="curvedConnector2">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11"/>
          <p:cNvCxnSpPr>
            <a:stCxn id="2055" idx="3"/>
          </p:cNvCxnSpPr>
          <p:nvPr/>
        </p:nvCxnSpPr>
        <p:spPr>
          <a:xfrm rot="10800000">
            <a:off x="5143504" y="1357305"/>
            <a:ext cx="2271080" cy="1393039"/>
          </a:xfrm>
          <a:prstGeom prst="curvedConnector3">
            <a:avLst>
              <a:gd name="adj1" fmla="val 50000"/>
            </a:avLst>
          </a:prstGeom>
          <a:ln w="28575">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rot="21129460">
            <a:off x="2242583" y="976843"/>
            <a:ext cx="731354" cy="369332"/>
          </a:xfrm>
          <a:prstGeom prst="rect">
            <a:avLst/>
          </a:prstGeom>
          <a:noFill/>
        </p:spPr>
        <p:txBody>
          <a:bodyPr wrap="none" rtlCol="0">
            <a:spAutoFit/>
          </a:bodyPr>
          <a:lstStyle/>
          <a:p>
            <a:r>
              <a:rPr lang="id-ID" sz="1800" dirty="0"/>
              <a:t>Order</a:t>
            </a:r>
          </a:p>
        </p:txBody>
      </p:sp>
      <p:sp>
        <p:nvSpPr>
          <p:cNvPr id="44" name="TextBox 43"/>
          <p:cNvSpPr txBox="1"/>
          <p:nvPr/>
        </p:nvSpPr>
        <p:spPr>
          <a:xfrm rot="319578">
            <a:off x="6286512" y="954822"/>
            <a:ext cx="731354" cy="369332"/>
          </a:xfrm>
          <a:prstGeom prst="rect">
            <a:avLst/>
          </a:prstGeom>
          <a:noFill/>
        </p:spPr>
        <p:txBody>
          <a:bodyPr wrap="none" rtlCol="0">
            <a:spAutoFit/>
          </a:bodyPr>
          <a:lstStyle/>
          <a:p>
            <a:r>
              <a:rPr lang="id-ID" sz="1800" dirty="0"/>
              <a:t>Order</a:t>
            </a:r>
          </a:p>
        </p:txBody>
      </p:sp>
      <p:sp>
        <p:nvSpPr>
          <p:cNvPr id="51" name="TextBox 50"/>
          <p:cNvSpPr txBox="1"/>
          <p:nvPr/>
        </p:nvSpPr>
        <p:spPr>
          <a:xfrm rot="18754283">
            <a:off x="1924331" y="2188820"/>
            <a:ext cx="868379" cy="369332"/>
          </a:xfrm>
          <a:prstGeom prst="rect">
            <a:avLst/>
          </a:prstGeom>
          <a:noFill/>
        </p:spPr>
        <p:txBody>
          <a:bodyPr wrap="none" rtlCol="0">
            <a:spAutoFit/>
          </a:bodyPr>
          <a:lstStyle/>
          <a:p>
            <a:r>
              <a:rPr lang="id-ID" sz="1800" dirty="0"/>
              <a:t>Posting</a:t>
            </a:r>
          </a:p>
        </p:txBody>
      </p:sp>
      <p:sp>
        <p:nvSpPr>
          <p:cNvPr id="52" name="TextBox 51"/>
          <p:cNvSpPr txBox="1"/>
          <p:nvPr/>
        </p:nvSpPr>
        <p:spPr>
          <a:xfrm rot="1944616">
            <a:off x="6304208" y="2179719"/>
            <a:ext cx="1043619" cy="369332"/>
          </a:xfrm>
          <a:prstGeom prst="rect">
            <a:avLst/>
          </a:prstGeom>
          <a:noFill/>
        </p:spPr>
        <p:txBody>
          <a:bodyPr wrap="none" rtlCol="0">
            <a:spAutoFit/>
          </a:bodyPr>
          <a:lstStyle/>
          <a:p>
            <a:r>
              <a:rPr lang="id-ID" sz="1800" dirty="0"/>
              <a:t>Browsing</a:t>
            </a:r>
          </a:p>
        </p:txBody>
      </p:sp>
      <p:sp>
        <p:nvSpPr>
          <p:cNvPr id="53" name="TextBox 52"/>
          <p:cNvSpPr txBox="1"/>
          <p:nvPr/>
        </p:nvSpPr>
        <p:spPr>
          <a:xfrm>
            <a:off x="3786182" y="1857368"/>
            <a:ext cx="1370247" cy="323165"/>
          </a:xfrm>
          <a:prstGeom prst="rect">
            <a:avLst/>
          </a:prstGeom>
          <a:noFill/>
        </p:spPr>
        <p:txBody>
          <a:bodyPr wrap="none" rtlCol="0">
            <a:spAutoFit/>
          </a:bodyPr>
          <a:lstStyle/>
          <a:p>
            <a:r>
              <a:rPr lang="id-ID" b="1" dirty="0">
                <a:solidFill>
                  <a:srgbClr val="FF0000"/>
                </a:solidFill>
                <a:effectLst>
                  <a:outerShdw blurRad="38100" dist="38100" dir="2700000" algn="tl">
                    <a:srgbClr val="000000">
                      <a:alpha val="43137"/>
                    </a:srgbClr>
                  </a:outerShdw>
                </a:effectLst>
              </a:rPr>
              <a:t>MARKETPLACE</a:t>
            </a:r>
          </a:p>
        </p:txBody>
      </p:sp>
      <p:sp>
        <p:nvSpPr>
          <p:cNvPr id="54" name="TextBox 53"/>
          <p:cNvSpPr txBox="1"/>
          <p:nvPr/>
        </p:nvSpPr>
        <p:spPr>
          <a:xfrm>
            <a:off x="500034" y="3643318"/>
            <a:ext cx="1083695" cy="323165"/>
          </a:xfrm>
          <a:prstGeom prst="rect">
            <a:avLst/>
          </a:prstGeom>
          <a:noFill/>
        </p:spPr>
        <p:txBody>
          <a:bodyPr wrap="none" rtlCol="0">
            <a:spAutoFit/>
          </a:bodyPr>
          <a:lstStyle/>
          <a:p>
            <a:r>
              <a:rPr lang="id-ID" b="1" dirty="0">
                <a:solidFill>
                  <a:srgbClr val="FF0000"/>
                </a:solidFill>
                <a:effectLst>
                  <a:outerShdw blurRad="38100" dist="38100" dir="2700000" algn="tl">
                    <a:srgbClr val="000000">
                      <a:alpha val="43137"/>
                    </a:srgbClr>
                  </a:outerShdw>
                </a:effectLst>
              </a:rPr>
              <a:t>PRODUSEN</a:t>
            </a:r>
          </a:p>
        </p:txBody>
      </p:sp>
      <p:sp>
        <p:nvSpPr>
          <p:cNvPr id="55" name="TextBox 54"/>
          <p:cNvSpPr txBox="1"/>
          <p:nvPr/>
        </p:nvSpPr>
        <p:spPr>
          <a:xfrm>
            <a:off x="7429520" y="3643318"/>
            <a:ext cx="1144416" cy="323165"/>
          </a:xfrm>
          <a:prstGeom prst="rect">
            <a:avLst/>
          </a:prstGeom>
          <a:noFill/>
        </p:spPr>
        <p:txBody>
          <a:bodyPr wrap="none" rtlCol="0">
            <a:spAutoFit/>
          </a:bodyPr>
          <a:lstStyle/>
          <a:p>
            <a:r>
              <a:rPr lang="id-ID" b="1" dirty="0">
                <a:solidFill>
                  <a:srgbClr val="FF0000"/>
                </a:solidFill>
                <a:effectLst>
                  <a:outerShdw blurRad="38100" dist="38100" dir="2700000" algn="tl">
                    <a:srgbClr val="000000">
                      <a:alpha val="43137"/>
                    </a:srgbClr>
                  </a:outerShdw>
                </a:effectLst>
              </a:rPr>
              <a:t>KONSUMEN</a:t>
            </a:r>
          </a:p>
        </p:txBody>
      </p:sp>
      <p:sp>
        <p:nvSpPr>
          <p:cNvPr id="58" name="TextBox 57"/>
          <p:cNvSpPr txBox="1"/>
          <p:nvPr/>
        </p:nvSpPr>
        <p:spPr>
          <a:xfrm>
            <a:off x="571472" y="4000508"/>
            <a:ext cx="8215370" cy="1323439"/>
          </a:xfrm>
          <a:prstGeom prst="rect">
            <a:avLst/>
          </a:prstGeom>
          <a:noFill/>
        </p:spPr>
        <p:txBody>
          <a:bodyPr wrap="square" rtlCol="0">
            <a:spAutoFit/>
          </a:bodyPr>
          <a:lstStyle/>
          <a:p>
            <a:r>
              <a:rPr lang="id-ID" sz="1600" dirty="0"/>
              <a:t>Serupa dengan B2C, hanya saja perusahaan pemasok ikut dalam proses Upload Produk. Saat terjadi transaksi, pembayaran akan melalui pihak MARKETPLACE, Kemudian di bayarkan ke Mitra Pemasok jika produk sudah dikirim.</a:t>
            </a:r>
          </a:p>
          <a:p>
            <a:r>
              <a:rPr lang="id-ID" sz="1600" dirty="0"/>
              <a:t>Contoh : BLANJA, TOKOPEDIA, BUKALAPAK, BLIBLI, SHOPEE</a:t>
            </a:r>
          </a:p>
          <a:p>
            <a:r>
              <a:rPr lang="id-ID" sz="1600" dirty="0"/>
              <a:t>Pemasukan : Iklan, Premium Listing, Margin, Rekening bersama</a:t>
            </a:r>
          </a:p>
        </p:txBody>
      </p:sp>
      <p:cxnSp>
        <p:nvCxnSpPr>
          <p:cNvPr id="61" name="Straight Arrow Connector 60"/>
          <p:cNvCxnSpPr/>
          <p:nvPr/>
        </p:nvCxnSpPr>
        <p:spPr>
          <a:xfrm rot="16200000" flipH="1">
            <a:off x="2553127" y="2338825"/>
            <a:ext cx="1497" cy="2607487"/>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6200000" flipH="1">
            <a:off x="6303623" y="2340323"/>
            <a:ext cx="1497" cy="2607487"/>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918977" y="3643318"/>
            <a:ext cx="1010213" cy="323165"/>
          </a:xfrm>
          <a:prstGeom prst="rect">
            <a:avLst/>
          </a:prstGeom>
          <a:noFill/>
        </p:spPr>
        <p:txBody>
          <a:bodyPr wrap="none" rtlCol="0">
            <a:spAutoFit/>
          </a:bodyPr>
          <a:lstStyle/>
          <a:p>
            <a:r>
              <a:rPr lang="id-ID" b="1" dirty="0">
                <a:solidFill>
                  <a:srgbClr val="FF0000"/>
                </a:solidFill>
                <a:effectLst>
                  <a:outerShdw blurRad="38100" dist="38100" dir="2700000" algn="tl">
                    <a:srgbClr val="000000">
                      <a:alpha val="43137"/>
                    </a:srgbClr>
                  </a:outerShdw>
                </a:effectLst>
              </a:rPr>
              <a:t>PENGIRIM</a:t>
            </a:r>
          </a:p>
        </p:txBody>
      </p:sp>
    </p:spTree>
    <p:extLst>
      <p:ext uri="{BB962C8B-B14F-4D97-AF65-F5344CB8AC3E}">
        <p14:creationId xmlns:p14="http://schemas.microsoft.com/office/powerpoint/2010/main" val="15043449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055"/>
                                        </p:tgtEl>
                                        <p:attrNameLst>
                                          <p:attrName>style.visibility</p:attrName>
                                        </p:attrNameLst>
                                      </p:cBhvr>
                                      <p:to>
                                        <p:strVal val="visible"/>
                                      </p:to>
                                    </p:set>
                                    <p:animEffect transition="in" filter="checkerboard(across)">
                                      <p:cBhvr>
                                        <p:cTn id="13" dur="500"/>
                                        <p:tgtEl>
                                          <p:spTgt spid="205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checkerboard(across)">
                                      <p:cBhvr>
                                        <p:cTn id="16" dur="5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checkerboard(across)">
                                      <p:cBhvr>
                                        <p:cTn id="21" dur="500"/>
                                        <p:tgtEl>
                                          <p:spTgt spid="32"/>
                                        </p:tgtEl>
                                      </p:cBhvr>
                                    </p:animEffect>
                                  </p:childTnLst>
                                </p:cTn>
                              </p:par>
                              <p:par>
                                <p:cTn id="22" presetID="5" presetClass="entr" presetSubtype="1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checkerboard(across)">
                                      <p:cBhvr>
                                        <p:cTn id="24" dur="500"/>
                                        <p:tgtEl>
                                          <p:spTgt spid="35"/>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checkerboard(across)">
                                      <p:cBhvr>
                                        <p:cTn id="27" dur="500"/>
                                        <p:tgtEl>
                                          <p:spTgt spid="44"/>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checkerboard(across)">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checkerboard(across)">
                                      <p:cBhvr>
                                        <p:cTn id="35" dur="500"/>
                                        <p:tgtEl>
                                          <p:spTgt spid="2052"/>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checkerboard(across)">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checkerboard(across)">
                                      <p:cBhvr>
                                        <p:cTn id="43" dur="500"/>
                                        <p:tgtEl>
                                          <p:spTgt spid="37"/>
                                        </p:tgtEl>
                                      </p:cBhvr>
                                    </p:animEffect>
                                  </p:childTnLst>
                                </p:cTn>
                              </p:par>
                              <p:par>
                                <p:cTn id="44" presetID="5" presetClass="entr" presetSubtype="1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checkerboard(across)">
                                      <p:cBhvr>
                                        <p:cTn id="46" dur="500"/>
                                        <p:tgtEl>
                                          <p:spTgt spid="24"/>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checkerboard(across)">
                                      <p:cBhvr>
                                        <p:cTn id="49" dur="500"/>
                                        <p:tgtEl>
                                          <p:spTgt spid="43"/>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checkerboard(across)">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2051"/>
                                        </p:tgtEl>
                                        <p:attrNameLst>
                                          <p:attrName>style.visibility</p:attrName>
                                        </p:attrNameLst>
                                      </p:cBhvr>
                                      <p:to>
                                        <p:strVal val="visible"/>
                                      </p:to>
                                    </p:set>
                                    <p:animEffect transition="in" filter="checkerboard(across)">
                                      <p:cBhvr>
                                        <p:cTn id="57" dur="500"/>
                                        <p:tgtEl>
                                          <p:spTgt spid="2051"/>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checkerboard(across)">
                                      <p:cBhvr>
                                        <p:cTn id="60" dur="500"/>
                                        <p:tgtEl>
                                          <p:spTgt spid="5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61"/>
                                        </p:tgtEl>
                                        <p:attrNameLst>
                                          <p:attrName>style.visibility</p:attrName>
                                        </p:attrNameLst>
                                      </p:cBhvr>
                                      <p:to>
                                        <p:strVal val="visible"/>
                                      </p:to>
                                    </p:set>
                                    <p:anim calcmode="lin" valueType="num">
                                      <p:cBhvr additive="base">
                                        <p:cTn id="65" dur="500" fill="hold"/>
                                        <p:tgtEl>
                                          <p:spTgt spid="61"/>
                                        </p:tgtEl>
                                        <p:attrNameLst>
                                          <p:attrName>ppt_x</p:attrName>
                                        </p:attrNameLst>
                                      </p:cBhvr>
                                      <p:tavLst>
                                        <p:tav tm="0">
                                          <p:val>
                                            <p:strVal val="0-#ppt_w/2"/>
                                          </p:val>
                                        </p:tav>
                                        <p:tav tm="100000">
                                          <p:val>
                                            <p:strVal val="#ppt_x"/>
                                          </p:val>
                                        </p:tav>
                                      </p:tavLst>
                                    </p:anim>
                                    <p:anim calcmode="lin" valueType="num">
                                      <p:cBhvr additive="base">
                                        <p:cTn id="66"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nodeType="clickEffect">
                                  <p:stCondLst>
                                    <p:cond delay="0"/>
                                  </p:stCondLst>
                                  <p:childTnLst>
                                    <p:set>
                                      <p:cBhvr>
                                        <p:cTn id="70" dur="1" fill="hold">
                                          <p:stCondLst>
                                            <p:cond delay="0"/>
                                          </p:stCondLst>
                                        </p:cTn>
                                        <p:tgtEl>
                                          <p:spTgt spid="2053"/>
                                        </p:tgtEl>
                                        <p:attrNameLst>
                                          <p:attrName>style.visibility</p:attrName>
                                        </p:attrNameLst>
                                      </p:cBhvr>
                                      <p:to>
                                        <p:strVal val="visible"/>
                                      </p:to>
                                    </p:set>
                                    <p:animEffect transition="in" filter="checkerboard(across)">
                                      <p:cBhvr>
                                        <p:cTn id="71" dur="500"/>
                                        <p:tgtEl>
                                          <p:spTgt spid="2053"/>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checkerboard(across)">
                                      <p:cBhvr>
                                        <p:cTn id="74" dur="500"/>
                                        <p:tgtEl>
                                          <p:spTgt spid="63"/>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62"/>
                                        </p:tgtEl>
                                        <p:attrNameLst>
                                          <p:attrName>style.visibility</p:attrName>
                                        </p:attrNameLst>
                                      </p:cBhvr>
                                      <p:to>
                                        <p:strVal val="visible"/>
                                      </p:to>
                                    </p:set>
                                    <p:anim calcmode="lin" valueType="num">
                                      <p:cBhvr additive="base">
                                        <p:cTn id="79" dur="500" fill="hold"/>
                                        <p:tgtEl>
                                          <p:spTgt spid="62"/>
                                        </p:tgtEl>
                                        <p:attrNameLst>
                                          <p:attrName>ppt_x</p:attrName>
                                        </p:attrNameLst>
                                      </p:cBhvr>
                                      <p:tavLst>
                                        <p:tav tm="0">
                                          <p:val>
                                            <p:strVal val="0-#ppt_w/2"/>
                                          </p:val>
                                        </p:tav>
                                        <p:tav tm="100000">
                                          <p:val>
                                            <p:strVal val="#ppt_x"/>
                                          </p:val>
                                        </p:tav>
                                      </p:tavLst>
                                    </p:anim>
                                    <p:anim calcmode="lin" valueType="num">
                                      <p:cBhvr additive="base">
                                        <p:cTn id="80"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 presetClass="entr" presetSubtype="10" fill="hold" grpId="0" nodeType="click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checkerboard(across)">
                                      <p:cBhvr>
                                        <p:cTn id="8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3" grpId="0"/>
      <p:bldP spid="44" grpId="0"/>
      <p:bldP spid="51" grpId="0"/>
      <p:bldP spid="52" grpId="0"/>
      <p:bldP spid="53" grpId="0"/>
      <p:bldP spid="54" grpId="0"/>
      <p:bldP spid="55" grpId="0"/>
      <p:bldP spid="58" grpId="0"/>
      <p:bldP spid="6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DISENIN\Desktop\Untitled-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29454" y="2320021"/>
            <a:ext cx="1905078" cy="1357322"/>
          </a:xfrm>
          <a:prstGeom prst="rect">
            <a:avLst/>
          </a:prstGeom>
          <a:noFill/>
        </p:spPr>
      </p:pic>
      <p:sp>
        <p:nvSpPr>
          <p:cNvPr id="8" name="Rectangle 7"/>
          <p:cNvSpPr/>
          <p:nvPr/>
        </p:nvSpPr>
        <p:spPr>
          <a:xfrm>
            <a:off x="0" y="142856"/>
            <a:ext cx="3786182" cy="35719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dirty="0"/>
              <a:t>B 2 B - Business to Business</a:t>
            </a:r>
          </a:p>
        </p:txBody>
      </p:sp>
      <p:cxnSp>
        <p:nvCxnSpPr>
          <p:cNvPr id="10" name="Straight Arrow Connector 11"/>
          <p:cNvCxnSpPr>
            <a:stCxn id="11" idx="3"/>
          </p:cNvCxnSpPr>
          <p:nvPr/>
        </p:nvCxnSpPr>
        <p:spPr>
          <a:xfrm flipV="1">
            <a:off x="1714480" y="1461271"/>
            <a:ext cx="1928826" cy="1429506"/>
          </a:xfrm>
          <a:prstGeom prst="curvedConnector3">
            <a:avLst>
              <a:gd name="adj1" fmla="val 50000"/>
            </a:avLst>
          </a:prstGeom>
          <a:ln w="28575">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11" name="Picture 3" descr="C:\Users\DISENIN\Desktop\Untitled-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2034269"/>
            <a:ext cx="1357322" cy="1713015"/>
          </a:xfrm>
          <a:prstGeom prst="rect">
            <a:avLst/>
          </a:prstGeom>
          <a:noFill/>
        </p:spPr>
      </p:pic>
      <p:pic>
        <p:nvPicPr>
          <p:cNvPr id="12" name="Picture 4" descr="C:\Users\DISENIN\Desktop\Untitled-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868" y="962699"/>
            <a:ext cx="1500198" cy="1188853"/>
          </a:xfrm>
          <a:prstGeom prst="rect">
            <a:avLst/>
          </a:prstGeom>
          <a:noFill/>
        </p:spPr>
      </p:pic>
      <p:pic>
        <p:nvPicPr>
          <p:cNvPr id="13" name="Picture 5" descr="C:\Users\DISENIN\Desktop\Untitled-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3306" y="2534335"/>
            <a:ext cx="1226352" cy="1337839"/>
          </a:xfrm>
          <a:prstGeom prst="rect">
            <a:avLst/>
          </a:prstGeom>
          <a:noFill/>
        </p:spPr>
      </p:pic>
      <p:cxnSp>
        <p:nvCxnSpPr>
          <p:cNvPr id="16" name="Straight Arrow Connector 11"/>
          <p:cNvCxnSpPr>
            <a:stCxn id="3075" idx="0"/>
            <a:endCxn id="11" idx="0"/>
          </p:cNvCxnSpPr>
          <p:nvPr/>
        </p:nvCxnSpPr>
        <p:spPr>
          <a:xfrm rot="16200000" flipV="1">
            <a:off x="4316030" y="-1245942"/>
            <a:ext cx="285752" cy="6846174"/>
          </a:xfrm>
          <a:prstGeom prst="curvedConnector3">
            <a:avLst>
              <a:gd name="adj1" fmla="val 506595"/>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1"/>
          <p:cNvCxnSpPr>
            <a:stCxn id="3075" idx="3"/>
          </p:cNvCxnSpPr>
          <p:nvPr/>
        </p:nvCxnSpPr>
        <p:spPr>
          <a:xfrm rot="10800000">
            <a:off x="5000628" y="1462770"/>
            <a:ext cx="1928826" cy="1535913"/>
          </a:xfrm>
          <a:prstGeom prst="curvedConnector3">
            <a:avLst>
              <a:gd name="adj1" fmla="val 50000"/>
            </a:avLst>
          </a:prstGeom>
          <a:ln w="28575">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500430" y="500046"/>
            <a:ext cx="1665905" cy="369332"/>
          </a:xfrm>
          <a:prstGeom prst="rect">
            <a:avLst/>
          </a:prstGeom>
          <a:noFill/>
        </p:spPr>
        <p:txBody>
          <a:bodyPr wrap="none" rtlCol="0">
            <a:spAutoFit/>
          </a:bodyPr>
          <a:lstStyle/>
          <a:p>
            <a:r>
              <a:rPr lang="id-ID" sz="1800" dirty="0"/>
              <a:t>Order Langsung</a:t>
            </a:r>
          </a:p>
        </p:txBody>
      </p:sp>
      <p:sp>
        <p:nvSpPr>
          <p:cNvPr id="20" name="TextBox 19"/>
          <p:cNvSpPr txBox="1"/>
          <p:nvPr/>
        </p:nvSpPr>
        <p:spPr>
          <a:xfrm rot="18754283">
            <a:off x="1781455" y="2294283"/>
            <a:ext cx="868379" cy="369332"/>
          </a:xfrm>
          <a:prstGeom prst="rect">
            <a:avLst/>
          </a:prstGeom>
          <a:noFill/>
        </p:spPr>
        <p:txBody>
          <a:bodyPr wrap="none" rtlCol="0">
            <a:spAutoFit/>
          </a:bodyPr>
          <a:lstStyle/>
          <a:p>
            <a:r>
              <a:rPr lang="id-ID" sz="1800" dirty="0"/>
              <a:t>Posting</a:t>
            </a:r>
          </a:p>
        </p:txBody>
      </p:sp>
      <p:sp>
        <p:nvSpPr>
          <p:cNvPr id="21" name="TextBox 20"/>
          <p:cNvSpPr txBox="1"/>
          <p:nvPr/>
        </p:nvSpPr>
        <p:spPr>
          <a:xfrm rot="2415301">
            <a:off x="5947017" y="2322595"/>
            <a:ext cx="1043619" cy="369332"/>
          </a:xfrm>
          <a:prstGeom prst="rect">
            <a:avLst/>
          </a:prstGeom>
          <a:noFill/>
        </p:spPr>
        <p:txBody>
          <a:bodyPr wrap="none" rtlCol="0">
            <a:spAutoFit/>
          </a:bodyPr>
          <a:lstStyle/>
          <a:p>
            <a:r>
              <a:rPr lang="id-ID" sz="1800" dirty="0"/>
              <a:t>Browsing</a:t>
            </a:r>
          </a:p>
        </p:txBody>
      </p:sp>
      <p:sp>
        <p:nvSpPr>
          <p:cNvPr id="22" name="TextBox 21"/>
          <p:cNvSpPr txBox="1"/>
          <p:nvPr/>
        </p:nvSpPr>
        <p:spPr>
          <a:xfrm>
            <a:off x="3643306" y="2071682"/>
            <a:ext cx="1370247" cy="323165"/>
          </a:xfrm>
          <a:prstGeom prst="rect">
            <a:avLst/>
          </a:prstGeom>
          <a:noFill/>
        </p:spPr>
        <p:txBody>
          <a:bodyPr wrap="none" rtlCol="0">
            <a:spAutoFit/>
          </a:bodyPr>
          <a:lstStyle/>
          <a:p>
            <a:r>
              <a:rPr lang="id-ID" b="1" dirty="0">
                <a:solidFill>
                  <a:srgbClr val="FF0000"/>
                </a:solidFill>
                <a:effectLst>
                  <a:outerShdw blurRad="38100" dist="38100" dir="2700000" algn="tl">
                    <a:srgbClr val="000000">
                      <a:alpha val="43137"/>
                    </a:srgbClr>
                  </a:outerShdw>
                </a:effectLst>
              </a:rPr>
              <a:t>MARKETPLACE</a:t>
            </a:r>
          </a:p>
        </p:txBody>
      </p:sp>
      <p:sp>
        <p:nvSpPr>
          <p:cNvPr id="23" name="TextBox 22"/>
          <p:cNvSpPr txBox="1"/>
          <p:nvPr/>
        </p:nvSpPr>
        <p:spPr>
          <a:xfrm>
            <a:off x="357158" y="3748781"/>
            <a:ext cx="1083695" cy="323165"/>
          </a:xfrm>
          <a:prstGeom prst="rect">
            <a:avLst/>
          </a:prstGeom>
          <a:noFill/>
        </p:spPr>
        <p:txBody>
          <a:bodyPr wrap="none" rtlCol="0">
            <a:spAutoFit/>
          </a:bodyPr>
          <a:lstStyle/>
          <a:p>
            <a:r>
              <a:rPr lang="id-ID" b="1" dirty="0">
                <a:solidFill>
                  <a:srgbClr val="FF0000"/>
                </a:solidFill>
                <a:effectLst>
                  <a:outerShdw blurRad="38100" dist="38100" dir="2700000" algn="tl">
                    <a:srgbClr val="000000">
                      <a:alpha val="43137"/>
                    </a:srgbClr>
                  </a:outerShdw>
                </a:effectLst>
              </a:rPr>
              <a:t>PRODUSEN</a:t>
            </a:r>
          </a:p>
        </p:txBody>
      </p:sp>
      <p:sp>
        <p:nvSpPr>
          <p:cNvPr id="24" name="TextBox 23"/>
          <p:cNvSpPr txBox="1"/>
          <p:nvPr/>
        </p:nvSpPr>
        <p:spPr>
          <a:xfrm>
            <a:off x="7286644" y="3748781"/>
            <a:ext cx="1144416" cy="323165"/>
          </a:xfrm>
          <a:prstGeom prst="rect">
            <a:avLst/>
          </a:prstGeom>
          <a:noFill/>
        </p:spPr>
        <p:txBody>
          <a:bodyPr wrap="none" rtlCol="0">
            <a:spAutoFit/>
          </a:bodyPr>
          <a:lstStyle/>
          <a:p>
            <a:r>
              <a:rPr lang="id-ID" b="1" dirty="0">
                <a:solidFill>
                  <a:srgbClr val="FF0000"/>
                </a:solidFill>
                <a:effectLst>
                  <a:outerShdw blurRad="38100" dist="38100" dir="2700000" algn="tl">
                    <a:srgbClr val="000000">
                      <a:alpha val="43137"/>
                    </a:srgbClr>
                  </a:outerShdw>
                </a:effectLst>
              </a:rPr>
              <a:t>KONSUMEN</a:t>
            </a:r>
          </a:p>
        </p:txBody>
      </p:sp>
      <p:cxnSp>
        <p:nvCxnSpPr>
          <p:cNvPr id="25" name="Straight Arrow Connector 24"/>
          <p:cNvCxnSpPr/>
          <p:nvPr/>
        </p:nvCxnSpPr>
        <p:spPr>
          <a:xfrm rot="16200000" flipH="1">
            <a:off x="2410251" y="2444288"/>
            <a:ext cx="1497" cy="2607487"/>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6160747" y="2445786"/>
            <a:ext cx="1497" cy="2607487"/>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776101" y="3748781"/>
            <a:ext cx="1010213" cy="323165"/>
          </a:xfrm>
          <a:prstGeom prst="rect">
            <a:avLst/>
          </a:prstGeom>
          <a:noFill/>
        </p:spPr>
        <p:txBody>
          <a:bodyPr wrap="none" rtlCol="0">
            <a:spAutoFit/>
          </a:bodyPr>
          <a:lstStyle/>
          <a:p>
            <a:r>
              <a:rPr lang="id-ID" b="1" dirty="0">
                <a:solidFill>
                  <a:srgbClr val="FF0000"/>
                </a:solidFill>
                <a:effectLst>
                  <a:outerShdw blurRad="38100" dist="38100" dir="2700000" algn="tl">
                    <a:srgbClr val="000000">
                      <a:alpha val="43137"/>
                    </a:srgbClr>
                  </a:outerShdw>
                </a:effectLst>
              </a:rPr>
              <a:t>PENGIRIM</a:t>
            </a:r>
          </a:p>
        </p:txBody>
      </p:sp>
      <p:sp>
        <p:nvSpPr>
          <p:cNvPr id="34" name="TextBox 33"/>
          <p:cNvSpPr txBox="1"/>
          <p:nvPr/>
        </p:nvSpPr>
        <p:spPr>
          <a:xfrm>
            <a:off x="571472" y="4116841"/>
            <a:ext cx="8215370" cy="1323439"/>
          </a:xfrm>
          <a:prstGeom prst="rect">
            <a:avLst/>
          </a:prstGeom>
          <a:noFill/>
        </p:spPr>
        <p:txBody>
          <a:bodyPr wrap="square" rtlCol="0">
            <a:spAutoFit/>
          </a:bodyPr>
          <a:lstStyle/>
          <a:p>
            <a:r>
              <a:rPr lang="id-ID" sz="1600" dirty="0"/>
              <a:t>Perusahaan yang biasanya Produsen atau Distributor menawarkan produk/jasa ke perusahaan lain Via MARKETPLACE. Perusahaan yang tertarik bisa kontak atau traksaksi ke perusahaan penjual secara langsung</a:t>
            </a:r>
          </a:p>
          <a:p>
            <a:r>
              <a:rPr lang="id-ID" sz="1600" dirty="0"/>
              <a:t>Contoh 	: ALIBABA, Indonetwork</a:t>
            </a:r>
          </a:p>
          <a:p>
            <a:r>
              <a:rPr lang="id-ID" sz="1600" dirty="0"/>
              <a:t>Pemasukan : Premium Listing, Rekening Bersama</a:t>
            </a:r>
          </a:p>
        </p:txBody>
      </p:sp>
    </p:spTree>
    <p:extLst>
      <p:ext uri="{BB962C8B-B14F-4D97-AF65-F5344CB8AC3E}">
        <p14:creationId xmlns:p14="http://schemas.microsoft.com/office/powerpoint/2010/main" val="2795958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checkerboard(across)">
                                      <p:cBhvr>
                                        <p:cTn id="13" dur="500"/>
                                        <p:tgtEl>
                                          <p:spTgt spid="307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heckerboard(across)">
                                      <p:cBhvr>
                                        <p:cTn id="26" dur="500"/>
                                        <p:tgtEl>
                                          <p:spTgt spid="17"/>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heckerboard(across)">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heckerboard(across)">
                                      <p:cBhvr>
                                        <p:cTn id="34" dur="500"/>
                                        <p:tgtEl>
                                          <p:spTgt spid="10"/>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heckerboard(across)">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heckerboard(across)">
                                      <p:cBhvr>
                                        <p:cTn id="42" dur="500"/>
                                        <p:tgtEl>
                                          <p:spTgt spid="16"/>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checkerboard(across)">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checkerboard(across)">
                                      <p:cBhvr>
                                        <p:cTn id="50" dur="500"/>
                                        <p:tgtEl>
                                          <p:spTgt spid="11"/>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checkerboard(across)">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0-#ppt_w/2"/>
                                          </p:val>
                                        </p:tav>
                                        <p:tav tm="100000">
                                          <p:val>
                                            <p:strVal val="#ppt_x"/>
                                          </p:val>
                                        </p:tav>
                                      </p:tavLst>
                                    </p:anim>
                                    <p:anim calcmode="lin" valueType="num">
                                      <p:cBhvr additive="base">
                                        <p:cTn id="5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checkerboard(across)">
                                      <p:cBhvr>
                                        <p:cTn id="64" dur="500"/>
                                        <p:tgtEl>
                                          <p:spTgt spid="13"/>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checkerboard(across)">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0-#ppt_w/2"/>
                                          </p:val>
                                        </p:tav>
                                        <p:tav tm="100000">
                                          <p:val>
                                            <p:strVal val="#ppt_x"/>
                                          </p:val>
                                        </p:tav>
                                      </p:tavLst>
                                    </p:anim>
                                    <p:anim calcmode="lin" valueType="num">
                                      <p:cBhvr additive="base">
                                        <p:cTn id="7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checkerboard(across)">
                                      <p:cBhvr>
                                        <p:cTn id="78" dur="500"/>
                                        <p:tgtEl>
                                          <p:spTgt spid="34"/>
                                        </p:tgtEl>
                                      </p:cBhvr>
                                    </p:animEffect>
                                  </p:childTnLst>
                                </p:cTn>
                              </p:par>
                              <p:par>
                                <p:cTn id="79" presetID="5" presetClass="entr" presetSubtype="1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checkerboard(across)">
                                      <p:cBhvr>
                                        <p:cTn id="8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p:bldP spid="20" grpId="0"/>
      <p:bldP spid="21" grpId="0"/>
      <p:bldP spid="22" grpId="0"/>
      <p:bldP spid="23" grpId="0"/>
      <p:bldP spid="24" grpId="0"/>
      <p:bldP spid="27" grpId="0"/>
      <p:bldP spid="3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2856"/>
            <a:ext cx="4000496" cy="35719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dirty="0"/>
              <a:t>C 2 C - Consumer to Consumer</a:t>
            </a:r>
          </a:p>
        </p:txBody>
      </p:sp>
      <p:cxnSp>
        <p:nvCxnSpPr>
          <p:cNvPr id="7" name="Straight Arrow Connector 11"/>
          <p:cNvCxnSpPr/>
          <p:nvPr/>
        </p:nvCxnSpPr>
        <p:spPr>
          <a:xfrm flipV="1">
            <a:off x="1714480" y="1461271"/>
            <a:ext cx="1928826" cy="1429506"/>
          </a:xfrm>
          <a:prstGeom prst="curvedConnector3">
            <a:avLst>
              <a:gd name="adj1" fmla="val 50000"/>
            </a:avLst>
          </a:prstGeom>
          <a:ln w="28575">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9" name="Picture 4" descr="C:\Users\DISENIN\Desktop\Untitled-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868" y="962699"/>
            <a:ext cx="1500198" cy="1188853"/>
          </a:xfrm>
          <a:prstGeom prst="rect">
            <a:avLst/>
          </a:prstGeom>
          <a:noFill/>
        </p:spPr>
      </p:pic>
      <p:pic>
        <p:nvPicPr>
          <p:cNvPr id="10" name="Picture 5" descr="C:\Users\DISENIN\Desktop\Untitled-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3306" y="2534335"/>
            <a:ext cx="1226352" cy="1337839"/>
          </a:xfrm>
          <a:prstGeom prst="rect">
            <a:avLst/>
          </a:prstGeom>
          <a:noFill/>
        </p:spPr>
      </p:pic>
      <p:cxnSp>
        <p:nvCxnSpPr>
          <p:cNvPr id="11" name="Straight Arrow Connector 11"/>
          <p:cNvCxnSpPr/>
          <p:nvPr/>
        </p:nvCxnSpPr>
        <p:spPr>
          <a:xfrm rot="16200000" flipV="1">
            <a:off x="4223387" y="-1294480"/>
            <a:ext cx="642942" cy="6803763"/>
          </a:xfrm>
          <a:prstGeom prst="curvedConnector3">
            <a:avLst>
              <a:gd name="adj1" fmla="val 239655"/>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5072066" y="1500183"/>
            <a:ext cx="1928826" cy="1535913"/>
          </a:xfrm>
          <a:prstGeom prst="curvedConnector3">
            <a:avLst>
              <a:gd name="adj1" fmla="val 50000"/>
            </a:avLst>
          </a:prstGeom>
          <a:ln w="28575">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00430" y="500046"/>
            <a:ext cx="1665905" cy="369332"/>
          </a:xfrm>
          <a:prstGeom prst="rect">
            <a:avLst/>
          </a:prstGeom>
          <a:noFill/>
        </p:spPr>
        <p:txBody>
          <a:bodyPr wrap="none" rtlCol="0">
            <a:spAutoFit/>
          </a:bodyPr>
          <a:lstStyle/>
          <a:p>
            <a:r>
              <a:rPr lang="id-ID" sz="1800" dirty="0"/>
              <a:t>Order Langsung</a:t>
            </a:r>
          </a:p>
        </p:txBody>
      </p:sp>
      <p:sp>
        <p:nvSpPr>
          <p:cNvPr id="14" name="TextBox 13"/>
          <p:cNvSpPr txBox="1"/>
          <p:nvPr/>
        </p:nvSpPr>
        <p:spPr>
          <a:xfrm rot="18754283">
            <a:off x="1781455" y="2294283"/>
            <a:ext cx="868379" cy="369332"/>
          </a:xfrm>
          <a:prstGeom prst="rect">
            <a:avLst/>
          </a:prstGeom>
          <a:noFill/>
        </p:spPr>
        <p:txBody>
          <a:bodyPr wrap="none" rtlCol="0">
            <a:spAutoFit/>
          </a:bodyPr>
          <a:lstStyle/>
          <a:p>
            <a:r>
              <a:rPr lang="id-ID" sz="1800" dirty="0"/>
              <a:t>Posting</a:t>
            </a:r>
          </a:p>
        </p:txBody>
      </p:sp>
      <p:sp>
        <p:nvSpPr>
          <p:cNvPr id="15" name="TextBox 14"/>
          <p:cNvSpPr txBox="1"/>
          <p:nvPr/>
        </p:nvSpPr>
        <p:spPr>
          <a:xfrm rot="2415301">
            <a:off x="5947017" y="2322595"/>
            <a:ext cx="1043619" cy="369332"/>
          </a:xfrm>
          <a:prstGeom prst="rect">
            <a:avLst/>
          </a:prstGeom>
          <a:noFill/>
        </p:spPr>
        <p:txBody>
          <a:bodyPr wrap="none" rtlCol="0">
            <a:spAutoFit/>
          </a:bodyPr>
          <a:lstStyle/>
          <a:p>
            <a:r>
              <a:rPr lang="id-ID" sz="1800" dirty="0"/>
              <a:t>Browsing</a:t>
            </a:r>
          </a:p>
        </p:txBody>
      </p:sp>
      <p:sp>
        <p:nvSpPr>
          <p:cNvPr id="16" name="TextBox 15"/>
          <p:cNvSpPr txBox="1"/>
          <p:nvPr/>
        </p:nvSpPr>
        <p:spPr>
          <a:xfrm>
            <a:off x="3643306" y="2177145"/>
            <a:ext cx="1370247" cy="323165"/>
          </a:xfrm>
          <a:prstGeom prst="rect">
            <a:avLst/>
          </a:prstGeom>
          <a:noFill/>
        </p:spPr>
        <p:txBody>
          <a:bodyPr wrap="none" rtlCol="0">
            <a:spAutoFit/>
          </a:bodyPr>
          <a:lstStyle/>
          <a:p>
            <a:r>
              <a:rPr lang="id-ID" b="1" dirty="0">
                <a:solidFill>
                  <a:srgbClr val="FF0000"/>
                </a:solidFill>
                <a:effectLst>
                  <a:outerShdw blurRad="38100" dist="38100" dir="2700000" algn="tl">
                    <a:srgbClr val="000000">
                      <a:alpha val="43137"/>
                    </a:srgbClr>
                  </a:outerShdw>
                </a:effectLst>
              </a:rPr>
              <a:t>MARKETPLACE</a:t>
            </a:r>
          </a:p>
        </p:txBody>
      </p:sp>
      <p:sp>
        <p:nvSpPr>
          <p:cNvPr id="17" name="TextBox 16"/>
          <p:cNvSpPr txBox="1"/>
          <p:nvPr/>
        </p:nvSpPr>
        <p:spPr>
          <a:xfrm>
            <a:off x="714348" y="3714756"/>
            <a:ext cx="891206" cy="323165"/>
          </a:xfrm>
          <a:prstGeom prst="rect">
            <a:avLst/>
          </a:prstGeom>
          <a:noFill/>
        </p:spPr>
        <p:txBody>
          <a:bodyPr wrap="none" rtlCol="0">
            <a:spAutoFit/>
          </a:bodyPr>
          <a:lstStyle/>
          <a:p>
            <a:r>
              <a:rPr lang="id-ID" b="1" dirty="0">
                <a:solidFill>
                  <a:srgbClr val="FF0000"/>
                </a:solidFill>
                <a:effectLst>
                  <a:outerShdw blurRad="38100" dist="38100" dir="2700000" algn="tl">
                    <a:srgbClr val="000000">
                      <a:alpha val="43137"/>
                    </a:srgbClr>
                  </a:outerShdw>
                </a:effectLst>
              </a:rPr>
              <a:t>PENJUAL</a:t>
            </a:r>
          </a:p>
        </p:txBody>
      </p:sp>
      <p:sp>
        <p:nvSpPr>
          <p:cNvPr id="18" name="TextBox 17"/>
          <p:cNvSpPr txBox="1"/>
          <p:nvPr/>
        </p:nvSpPr>
        <p:spPr>
          <a:xfrm>
            <a:off x="7286644" y="3748781"/>
            <a:ext cx="885179" cy="323165"/>
          </a:xfrm>
          <a:prstGeom prst="rect">
            <a:avLst/>
          </a:prstGeom>
          <a:noFill/>
        </p:spPr>
        <p:txBody>
          <a:bodyPr wrap="none" rtlCol="0">
            <a:spAutoFit/>
          </a:bodyPr>
          <a:lstStyle/>
          <a:p>
            <a:r>
              <a:rPr lang="id-ID" b="1" dirty="0">
                <a:solidFill>
                  <a:srgbClr val="FF0000"/>
                </a:solidFill>
                <a:effectLst>
                  <a:outerShdw blurRad="38100" dist="38100" dir="2700000" algn="tl">
                    <a:srgbClr val="000000">
                      <a:alpha val="43137"/>
                    </a:srgbClr>
                  </a:outerShdw>
                </a:effectLst>
              </a:rPr>
              <a:t>PEMBELI</a:t>
            </a:r>
          </a:p>
        </p:txBody>
      </p:sp>
      <p:cxnSp>
        <p:nvCxnSpPr>
          <p:cNvPr id="19" name="Straight Arrow Connector 18"/>
          <p:cNvCxnSpPr/>
          <p:nvPr/>
        </p:nvCxnSpPr>
        <p:spPr>
          <a:xfrm rot="16200000" flipH="1">
            <a:off x="2410251" y="2444288"/>
            <a:ext cx="1497" cy="2607487"/>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6160747" y="2445786"/>
            <a:ext cx="1497" cy="2607487"/>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776101" y="3748781"/>
            <a:ext cx="1010213" cy="323165"/>
          </a:xfrm>
          <a:prstGeom prst="rect">
            <a:avLst/>
          </a:prstGeom>
          <a:noFill/>
        </p:spPr>
        <p:txBody>
          <a:bodyPr wrap="none" rtlCol="0">
            <a:spAutoFit/>
          </a:bodyPr>
          <a:lstStyle/>
          <a:p>
            <a:r>
              <a:rPr lang="id-ID" b="1" dirty="0">
                <a:solidFill>
                  <a:srgbClr val="FF0000"/>
                </a:solidFill>
                <a:effectLst>
                  <a:outerShdw blurRad="38100" dist="38100" dir="2700000" algn="tl">
                    <a:srgbClr val="000000">
                      <a:alpha val="43137"/>
                    </a:srgbClr>
                  </a:outerShdw>
                </a:effectLst>
              </a:rPr>
              <a:t>PENGIRIM</a:t>
            </a:r>
          </a:p>
        </p:txBody>
      </p:sp>
      <p:pic>
        <p:nvPicPr>
          <p:cNvPr id="22" name="Picture 7" descr="C:\Users\DISENIN\Desktop\Untitled-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472" y="1857368"/>
            <a:ext cx="1076641" cy="1928826"/>
          </a:xfrm>
          <a:prstGeom prst="rect">
            <a:avLst/>
          </a:prstGeom>
          <a:noFill/>
        </p:spPr>
      </p:pic>
      <p:pic>
        <p:nvPicPr>
          <p:cNvPr id="26" name="Picture 25" descr="C:\Users\DISENIN\Desktop\Untitled-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3768" y="1857368"/>
            <a:ext cx="1214446" cy="2064004"/>
          </a:xfrm>
          <a:prstGeom prst="rect">
            <a:avLst/>
          </a:prstGeom>
          <a:noFill/>
        </p:spPr>
      </p:pic>
      <p:sp>
        <p:nvSpPr>
          <p:cNvPr id="34" name="TextBox 33"/>
          <p:cNvSpPr txBox="1"/>
          <p:nvPr/>
        </p:nvSpPr>
        <p:spPr>
          <a:xfrm>
            <a:off x="428596" y="4000508"/>
            <a:ext cx="8215370" cy="1477328"/>
          </a:xfrm>
          <a:prstGeom prst="rect">
            <a:avLst/>
          </a:prstGeom>
          <a:noFill/>
        </p:spPr>
        <p:txBody>
          <a:bodyPr wrap="square" rtlCol="0">
            <a:spAutoFit/>
          </a:bodyPr>
          <a:lstStyle/>
          <a:p>
            <a:r>
              <a:rPr lang="id-ID" sz="1800" dirty="0"/>
              <a:t>Penjual adalah Perorangan yang sesekali menjual dagangan atau barang pribadi (Bekas) ke pembeli Via MARKETPLACE, Calon pembeli yang tertarik bisa kontak atau transaksi langsung ke Penjual.</a:t>
            </a:r>
          </a:p>
          <a:p>
            <a:r>
              <a:rPr lang="id-ID" sz="1800" dirty="0"/>
              <a:t>Contoh 	: OLX, TOKO BAGUS, KASKUS</a:t>
            </a:r>
          </a:p>
          <a:p>
            <a:r>
              <a:rPr lang="id-ID" sz="1800" dirty="0"/>
              <a:t>Pemasukan : Premium listing, Iklan dan Rekening bersama</a:t>
            </a:r>
          </a:p>
        </p:txBody>
      </p:sp>
    </p:spTree>
    <p:extLst>
      <p:ext uri="{BB962C8B-B14F-4D97-AF65-F5344CB8AC3E}">
        <p14:creationId xmlns:p14="http://schemas.microsoft.com/office/powerpoint/2010/main" val="3496190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heckerboard(across)">
                                      <p:cBhvr>
                                        <p:cTn id="13" dur="500"/>
                                        <p:tgtEl>
                                          <p:spTgt spid="18"/>
                                        </p:tgtEl>
                                      </p:cBhvr>
                                    </p:animEffect>
                                  </p:childTnLst>
                                </p:cTn>
                              </p:par>
                              <p:par>
                                <p:cTn id="14" presetID="5"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heckerboard(across)">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heckerboard(across)">
                                      <p:cBhvr>
                                        <p:cTn id="21" dur="500"/>
                                        <p:tgtEl>
                                          <p:spTgt spid="17"/>
                                        </p:tgtEl>
                                      </p:cBhvr>
                                    </p:animEffect>
                                  </p:childTnLst>
                                </p:cTn>
                              </p:par>
                              <p:par>
                                <p:cTn id="22" presetID="5" presetClass="entr" presetSubtype="1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heckerboard(across)">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heckerboard(across)">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heckerboard(across)">
                                      <p:cBhvr>
                                        <p:cTn id="40" dur="500"/>
                                        <p:tgtEl>
                                          <p:spTgt spid="14"/>
                                        </p:tgtEl>
                                      </p:cBhvr>
                                    </p:animEffect>
                                  </p:childTnLst>
                                </p:cTn>
                              </p:par>
                              <p:par>
                                <p:cTn id="41" presetID="5" presetClass="entr" presetSubtype="1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heckerboard(across)">
                                      <p:cBhvr>
                                        <p:cTn id="43" dur="500"/>
                                        <p:tgtEl>
                                          <p:spTgt spid="12"/>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heckerboard(across)">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heckerboard(across)">
                                      <p:cBhvr>
                                        <p:cTn id="51" dur="500"/>
                                        <p:tgtEl>
                                          <p:spTgt spid="11"/>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checkerboard(across)">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checkerboard(across)">
                                      <p:cBhvr>
                                        <p:cTn id="65" dur="500"/>
                                        <p:tgtEl>
                                          <p:spTgt spid="10"/>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checkerboard(across)">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0-#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checkerboard(across)">
                                      <p:cBhvr>
                                        <p:cTn id="7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4" grpId="0"/>
      <p:bldP spid="15" grpId="0"/>
      <p:bldP spid="16" grpId="0"/>
      <p:bldP spid="17" grpId="0"/>
      <p:bldP spid="18" grpId="0"/>
      <p:bldP spid="21"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C:\Users\DISENIN\Desktop\Tokopedia_Icon.png">
            <a:extLst>
              <a:ext uri="{FF2B5EF4-FFF2-40B4-BE49-F238E27FC236}">
                <a16:creationId xmlns:a16="http://schemas.microsoft.com/office/drawing/2014/main" id="{F3D6A3F6-9192-46C7-B42A-1BF6FC9636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4114" y="1032978"/>
            <a:ext cx="720000" cy="714380"/>
          </a:xfrm>
          <a:prstGeom prst="rect">
            <a:avLst/>
          </a:prstGeom>
          <a:noFill/>
          <a:effectLst>
            <a:outerShdw blurRad="50800" dist="38100" dir="5400000" algn="t" rotWithShape="0">
              <a:prstClr val="black">
                <a:alpha val="40000"/>
              </a:prstClr>
            </a:outerShdw>
          </a:effectLst>
        </p:spPr>
      </p:pic>
      <p:pic>
        <p:nvPicPr>
          <p:cNvPr id="29" name="Picture 28" descr="C:\Users\DISENIN\Desktop\icon-bukalapak-png-5.png">
            <a:extLst>
              <a:ext uri="{FF2B5EF4-FFF2-40B4-BE49-F238E27FC236}">
                <a16:creationId xmlns:a16="http://schemas.microsoft.com/office/drawing/2014/main" id="{A8B9FFFD-18D5-4BF9-9679-2D90607383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061" y="3707053"/>
            <a:ext cx="694160" cy="705045"/>
          </a:xfrm>
          <a:prstGeom prst="rect">
            <a:avLst/>
          </a:prstGeom>
          <a:noFill/>
          <a:effectLst>
            <a:outerShdw blurRad="50800" dist="38100" dir="5400000" algn="t" rotWithShape="0">
              <a:prstClr val="black">
                <a:alpha val="40000"/>
              </a:prstClr>
            </a:outerShdw>
          </a:effectLst>
        </p:spPr>
      </p:pic>
      <p:pic>
        <p:nvPicPr>
          <p:cNvPr id="35" name="Picture 34" descr="C:\Users\DISENIN\Desktop\shopee-logo.png">
            <a:extLst>
              <a:ext uri="{FF2B5EF4-FFF2-40B4-BE49-F238E27FC236}">
                <a16:creationId xmlns:a16="http://schemas.microsoft.com/office/drawing/2014/main" id="{2B04AF2A-B40A-4A17-9FD2-85E11B328E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3408" y="1848226"/>
            <a:ext cx="720000" cy="650636"/>
          </a:xfrm>
          <a:prstGeom prst="rect">
            <a:avLst/>
          </a:prstGeom>
          <a:noFill/>
          <a:effectLst>
            <a:outerShdw blurRad="50800" dist="38100" dir="5400000" algn="t" rotWithShape="0">
              <a:prstClr val="black">
                <a:alpha val="40000"/>
              </a:prstClr>
            </a:outerShdw>
          </a:effectLst>
        </p:spPr>
      </p:pic>
      <p:pic>
        <p:nvPicPr>
          <p:cNvPr id="36" name="Picture 5" descr="C:\Users\DISENIN\Desktop\Lazada_Icon.png">
            <a:extLst>
              <a:ext uri="{FF2B5EF4-FFF2-40B4-BE49-F238E27FC236}">
                <a16:creationId xmlns:a16="http://schemas.microsoft.com/office/drawing/2014/main" id="{88653B42-6233-442B-AD03-212CA1BF06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7221" y="2832170"/>
            <a:ext cx="720000" cy="714380"/>
          </a:xfrm>
          <a:prstGeom prst="rect">
            <a:avLst/>
          </a:prstGeom>
          <a:noFill/>
          <a:effectLst>
            <a:outerShdw blurRad="50800" dist="38100" dir="5400000" algn="t" rotWithShape="0">
              <a:prstClr val="black">
                <a:alpha val="40000"/>
              </a:prstClr>
            </a:outerShdw>
          </a:effectLst>
        </p:spPr>
      </p:pic>
      <p:sp>
        <p:nvSpPr>
          <p:cNvPr id="37" name="Rectangle 36">
            <a:extLst>
              <a:ext uri="{FF2B5EF4-FFF2-40B4-BE49-F238E27FC236}">
                <a16:creationId xmlns:a16="http://schemas.microsoft.com/office/drawing/2014/main" id="{6C758ED4-9D57-4174-A1CD-D46E5842C2C6}"/>
              </a:ext>
            </a:extLst>
          </p:cNvPr>
          <p:cNvSpPr/>
          <p:nvPr/>
        </p:nvSpPr>
        <p:spPr>
          <a:xfrm>
            <a:off x="2352981" y="1062408"/>
            <a:ext cx="1416166" cy="406006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id-ID" b="1"/>
          </a:p>
        </p:txBody>
      </p:sp>
      <p:sp>
        <p:nvSpPr>
          <p:cNvPr id="38" name="Rectangle 37">
            <a:extLst>
              <a:ext uri="{FF2B5EF4-FFF2-40B4-BE49-F238E27FC236}">
                <a16:creationId xmlns:a16="http://schemas.microsoft.com/office/drawing/2014/main" id="{3125D84C-F61C-4E29-AB20-D9F72D8A6AD4}"/>
              </a:ext>
            </a:extLst>
          </p:cNvPr>
          <p:cNvSpPr/>
          <p:nvPr/>
        </p:nvSpPr>
        <p:spPr>
          <a:xfrm>
            <a:off x="3893453" y="1062408"/>
            <a:ext cx="1516684" cy="406006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id-ID" b="1"/>
          </a:p>
        </p:txBody>
      </p:sp>
      <p:sp>
        <p:nvSpPr>
          <p:cNvPr id="39" name="Rectangle 38">
            <a:extLst>
              <a:ext uri="{FF2B5EF4-FFF2-40B4-BE49-F238E27FC236}">
                <a16:creationId xmlns:a16="http://schemas.microsoft.com/office/drawing/2014/main" id="{7CEEC611-210B-4AF5-A534-D354DFBDDCF4}"/>
              </a:ext>
            </a:extLst>
          </p:cNvPr>
          <p:cNvSpPr/>
          <p:nvPr/>
        </p:nvSpPr>
        <p:spPr>
          <a:xfrm>
            <a:off x="5542023" y="1062408"/>
            <a:ext cx="1318855" cy="406006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id-ID" b="1"/>
          </a:p>
        </p:txBody>
      </p:sp>
      <p:sp>
        <p:nvSpPr>
          <p:cNvPr id="40" name="Rectangle 39">
            <a:extLst>
              <a:ext uri="{FF2B5EF4-FFF2-40B4-BE49-F238E27FC236}">
                <a16:creationId xmlns:a16="http://schemas.microsoft.com/office/drawing/2014/main" id="{BAC88B0A-0962-493E-8F97-3559BAD00051}"/>
              </a:ext>
            </a:extLst>
          </p:cNvPr>
          <p:cNvSpPr/>
          <p:nvPr/>
        </p:nvSpPr>
        <p:spPr>
          <a:xfrm>
            <a:off x="6992764" y="1062408"/>
            <a:ext cx="1318855" cy="406006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id-ID" b="1"/>
          </a:p>
        </p:txBody>
      </p:sp>
      <p:sp>
        <p:nvSpPr>
          <p:cNvPr id="41" name="TextBox 40">
            <a:extLst>
              <a:ext uri="{FF2B5EF4-FFF2-40B4-BE49-F238E27FC236}">
                <a16:creationId xmlns:a16="http://schemas.microsoft.com/office/drawing/2014/main" id="{C614AD44-DA93-4E1A-A4B2-915177E77420}"/>
              </a:ext>
            </a:extLst>
          </p:cNvPr>
          <p:cNvSpPr txBox="1"/>
          <p:nvPr/>
        </p:nvSpPr>
        <p:spPr>
          <a:xfrm>
            <a:off x="2501103" y="1219492"/>
            <a:ext cx="1129754" cy="3956672"/>
          </a:xfrm>
          <a:prstGeom prst="rect">
            <a:avLst/>
          </a:prstGeom>
          <a:noFill/>
        </p:spPr>
        <p:txBody>
          <a:bodyPr wrap="none" lIns="77925" tIns="38963" rIns="77925" bIns="38963" rtlCol="0">
            <a:spAutoFit/>
          </a:bodyPr>
          <a:lstStyle/>
          <a:p>
            <a:pPr algn="ctr"/>
            <a:r>
              <a:rPr lang="en-US" b="1" dirty="0">
                <a:solidFill>
                  <a:srgbClr val="006600"/>
                </a:solidFill>
              </a:rPr>
              <a:t>157,4 </a:t>
            </a:r>
            <a:r>
              <a:rPr lang="en-US" b="1" dirty="0" err="1">
                <a:solidFill>
                  <a:srgbClr val="006600"/>
                </a:solidFill>
              </a:rPr>
              <a:t>Juta</a:t>
            </a:r>
            <a:endParaRPr lang="en-US" b="1" dirty="0">
              <a:solidFill>
                <a:srgbClr val="006600"/>
              </a:solidFill>
            </a:endParaRPr>
          </a:p>
          <a:p>
            <a:pPr algn="ctr"/>
            <a:r>
              <a:rPr lang="id-ID" b="1" dirty="0">
                <a:solidFill>
                  <a:srgbClr val="006600"/>
                </a:solidFill>
              </a:rPr>
              <a:t>Visitor</a:t>
            </a:r>
          </a:p>
          <a:p>
            <a:pPr algn="ctr"/>
            <a:endParaRPr lang="id-ID" b="1" dirty="0"/>
          </a:p>
          <a:p>
            <a:pPr algn="ctr"/>
            <a:r>
              <a:rPr lang="en-US" b="1" dirty="0">
                <a:solidFill>
                  <a:schemeClr val="accent6">
                    <a:lumMod val="75000"/>
                  </a:schemeClr>
                </a:solidFill>
              </a:rPr>
              <a:t>138,7 </a:t>
            </a:r>
            <a:r>
              <a:rPr lang="en-US" b="1" dirty="0" err="1">
                <a:solidFill>
                  <a:schemeClr val="accent6">
                    <a:lumMod val="75000"/>
                  </a:schemeClr>
                </a:solidFill>
              </a:rPr>
              <a:t>Juta</a:t>
            </a:r>
            <a:endParaRPr lang="en-US" b="1" dirty="0">
              <a:solidFill>
                <a:schemeClr val="accent6">
                  <a:lumMod val="75000"/>
                </a:schemeClr>
              </a:solidFill>
            </a:endParaRPr>
          </a:p>
          <a:p>
            <a:pPr algn="ctr"/>
            <a:r>
              <a:rPr lang="id-ID" b="1" dirty="0">
                <a:solidFill>
                  <a:schemeClr val="accent6">
                    <a:lumMod val="75000"/>
                  </a:schemeClr>
                </a:solidFill>
              </a:rPr>
              <a:t>Visitor  </a:t>
            </a:r>
          </a:p>
          <a:p>
            <a:pPr algn="ctr"/>
            <a:endParaRPr lang="id-ID" b="1" dirty="0"/>
          </a:p>
          <a:p>
            <a:pPr algn="ctr"/>
            <a:r>
              <a:rPr lang="en-US" b="1" dirty="0">
                <a:solidFill>
                  <a:schemeClr val="accent6">
                    <a:lumMod val="50000"/>
                  </a:schemeClr>
                </a:solidFill>
              </a:rPr>
              <a:t>28,1 </a:t>
            </a:r>
            <a:r>
              <a:rPr lang="en-US" b="1" dirty="0" err="1">
                <a:solidFill>
                  <a:schemeClr val="accent6">
                    <a:lumMod val="50000"/>
                  </a:schemeClr>
                </a:solidFill>
              </a:rPr>
              <a:t>juta</a:t>
            </a:r>
            <a:endParaRPr lang="en-US" b="1" dirty="0">
              <a:solidFill>
                <a:schemeClr val="accent6">
                  <a:lumMod val="50000"/>
                </a:schemeClr>
              </a:solidFill>
            </a:endParaRPr>
          </a:p>
          <a:p>
            <a:pPr algn="ctr"/>
            <a:r>
              <a:rPr lang="id-ID" b="1" dirty="0">
                <a:solidFill>
                  <a:schemeClr val="accent6">
                    <a:lumMod val="50000"/>
                  </a:schemeClr>
                </a:solidFill>
              </a:rPr>
              <a:t>Visitor</a:t>
            </a:r>
          </a:p>
          <a:p>
            <a:pPr algn="ctr"/>
            <a:endParaRPr lang="en-US" b="1" dirty="0">
              <a:solidFill>
                <a:srgbClr val="C00000"/>
              </a:solidFill>
            </a:endParaRPr>
          </a:p>
          <a:p>
            <a:pPr algn="ctr"/>
            <a:r>
              <a:rPr lang="en-US" b="1" dirty="0">
                <a:solidFill>
                  <a:srgbClr val="C00000"/>
                </a:solidFill>
              </a:rPr>
              <a:t>25,7 </a:t>
            </a:r>
            <a:r>
              <a:rPr lang="en-US" b="1" dirty="0" err="1">
                <a:solidFill>
                  <a:srgbClr val="C00000"/>
                </a:solidFill>
              </a:rPr>
              <a:t>Juta</a:t>
            </a:r>
            <a:endParaRPr lang="en-US" b="1" dirty="0">
              <a:solidFill>
                <a:srgbClr val="C00000"/>
              </a:solidFill>
            </a:endParaRPr>
          </a:p>
          <a:p>
            <a:pPr algn="ctr"/>
            <a:r>
              <a:rPr lang="id-ID" b="1" dirty="0">
                <a:solidFill>
                  <a:srgbClr val="C00000"/>
                </a:solidFill>
              </a:rPr>
              <a:t>Visitor</a:t>
            </a:r>
          </a:p>
          <a:p>
            <a:pPr algn="ctr"/>
            <a:endParaRPr lang="id-ID" b="1" dirty="0"/>
          </a:p>
          <a:p>
            <a:pPr algn="ctr"/>
            <a:r>
              <a:rPr lang="en-US" b="1" dirty="0">
                <a:solidFill>
                  <a:srgbClr val="0070C0"/>
                </a:solidFill>
              </a:rPr>
              <a:t>16,3 </a:t>
            </a:r>
            <a:r>
              <a:rPr lang="en-US" b="1" dirty="0" err="1">
                <a:solidFill>
                  <a:srgbClr val="0070C0"/>
                </a:solidFill>
              </a:rPr>
              <a:t>Juta</a:t>
            </a:r>
            <a:endParaRPr lang="en-US" b="1" dirty="0">
              <a:solidFill>
                <a:srgbClr val="0070C0"/>
              </a:solidFill>
            </a:endParaRPr>
          </a:p>
          <a:p>
            <a:pPr algn="ctr"/>
            <a:r>
              <a:rPr lang="id-ID" b="1" dirty="0">
                <a:solidFill>
                  <a:srgbClr val="0070C0"/>
                </a:solidFill>
              </a:rPr>
              <a:t>Visitor</a:t>
            </a:r>
          </a:p>
        </p:txBody>
      </p:sp>
      <p:sp>
        <p:nvSpPr>
          <p:cNvPr id="42" name="TextBox 41">
            <a:extLst>
              <a:ext uri="{FF2B5EF4-FFF2-40B4-BE49-F238E27FC236}">
                <a16:creationId xmlns:a16="http://schemas.microsoft.com/office/drawing/2014/main" id="{F38129B0-391D-4634-A559-FD0446CB0892}"/>
              </a:ext>
            </a:extLst>
          </p:cNvPr>
          <p:cNvSpPr txBox="1"/>
          <p:nvPr/>
        </p:nvSpPr>
        <p:spPr>
          <a:xfrm>
            <a:off x="4206854" y="1205284"/>
            <a:ext cx="918799" cy="3679673"/>
          </a:xfrm>
          <a:prstGeom prst="rect">
            <a:avLst/>
          </a:prstGeom>
          <a:noFill/>
        </p:spPr>
        <p:txBody>
          <a:bodyPr wrap="none" lIns="77925" tIns="38963" rIns="77925" bIns="38963" rtlCol="0">
            <a:spAutoFit/>
          </a:bodyPr>
          <a:lstStyle/>
          <a:p>
            <a:pPr algn="ctr"/>
            <a:r>
              <a:rPr lang="id-ID" b="1" dirty="0">
                <a:solidFill>
                  <a:srgbClr val="006600"/>
                </a:solidFill>
              </a:rPr>
              <a:t>257,750</a:t>
            </a:r>
          </a:p>
          <a:p>
            <a:pPr algn="ctr"/>
            <a:endParaRPr lang="id-ID" b="1" dirty="0"/>
          </a:p>
          <a:p>
            <a:pPr algn="ctr"/>
            <a:endParaRPr lang="id-ID" b="1" dirty="0"/>
          </a:p>
          <a:p>
            <a:pPr algn="ctr"/>
            <a:r>
              <a:rPr lang="id-ID" b="1" dirty="0">
                <a:solidFill>
                  <a:schemeClr val="accent6">
                    <a:lumMod val="75000"/>
                  </a:schemeClr>
                </a:solidFill>
              </a:rPr>
              <a:t>117,490</a:t>
            </a:r>
          </a:p>
          <a:p>
            <a:pPr algn="ctr"/>
            <a:endParaRPr lang="id-ID" b="1" dirty="0"/>
          </a:p>
          <a:p>
            <a:pPr algn="ctr"/>
            <a:endParaRPr lang="en-US" b="1" dirty="0"/>
          </a:p>
          <a:p>
            <a:pPr algn="ctr"/>
            <a:r>
              <a:rPr lang="id-ID" b="1" dirty="0">
                <a:solidFill>
                  <a:schemeClr val="accent6">
                    <a:lumMod val="50000"/>
                  </a:schemeClr>
                </a:solidFill>
              </a:rPr>
              <a:t>372,950</a:t>
            </a:r>
            <a:endParaRPr lang="en-US" b="1" dirty="0">
              <a:solidFill>
                <a:schemeClr val="accent6">
                  <a:lumMod val="50000"/>
                </a:schemeClr>
              </a:solidFill>
            </a:endParaRPr>
          </a:p>
          <a:p>
            <a:pPr algn="ctr"/>
            <a:endParaRPr lang="en-US" b="1" dirty="0">
              <a:solidFill>
                <a:schemeClr val="accent6">
                  <a:lumMod val="50000"/>
                </a:schemeClr>
              </a:solidFill>
            </a:endParaRPr>
          </a:p>
          <a:p>
            <a:pPr algn="ctr"/>
            <a:endParaRPr lang="id-ID" b="1" dirty="0">
              <a:solidFill>
                <a:schemeClr val="accent6">
                  <a:lumMod val="50000"/>
                </a:schemeClr>
              </a:solidFill>
            </a:endParaRPr>
          </a:p>
          <a:p>
            <a:pPr algn="ctr"/>
            <a:r>
              <a:rPr lang="id-ID" b="1" dirty="0">
                <a:solidFill>
                  <a:srgbClr val="C00000"/>
                </a:solidFill>
              </a:rPr>
              <a:t>174,630</a:t>
            </a:r>
            <a:endParaRPr lang="id-ID" b="1" dirty="0"/>
          </a:p>
          <a:p>
            <a:pPr algn="ctr"/>
            <a:endParaRPr lang="en-US" b="1" dirty="0"/>
          </a:p>
          <a:p>
            <a:pPr algn="ctr"/>
            <a:endParaRPr lang="en-US" b="1" dirty="0"/>
          </a:p>
          <a:p>
            <a:pPr algn="ctr"/>
            <a:r>
              <a:rPr lang="id-ID" b="1" dirty="0">
                <a:solidFill>
                  <a:srgbClr val="0070C0"/>
                </a:solidFill>
              </a:rPr>
              <a:t>492,420</a:t>
            </a:r>
          </a:p>
        </p:txBody>
      </p:sp>
      <p:sp>
        <p:nvSpPr>
          <p:cNvPr id="43" name="TextBox 42">
            <a:extLst>
              <a:ext uri="{FF2B5EF4-FFF2-40B4-BE49-F238E27FC236}">
                <a16:creationId xmlns:a16="http://schemas.microsoft.com/office/drawing/2014/main" id="{7F0151D5-8C0D-4777-930A-96D47659FE55}"/>
              </a:ext>
            </a:extLst>
          </p:cNvPr>
          <p:cNvSpPr txBox="1"/>
          <p:nvPr/>
        </p:nvSpPr>
        <p:spPr>
          <a:xfrm>
            <a:off x="5775387" y="1205284"/>
            <a:ext cx="918798" cy="3679673"/>
          </a:xfrm>
          <a:prstGeom prst="rect">
            <a:avLst/>
          </a:prstGeom>
          <a:noFill/>
        </p:spPr>
        <p:txBody>
          <a:bodyPr wrap="none" lIns="77925" tIns="38963" rIns="77925" bIns="38963" rtlCol="0">
            <a:spAutoFit/>
          </a:bodyPr>
          <a:lstStyle/>
          <a:p>
            <a:pPr algn="ctr"/>
            <a:r>
              <a:rPr lang="en-US" b="1" dirty="0">
                <a:solidFill>
                  <a:srgbClr val="006600"/>
                </a:solidFill>
              </a:rPr>
              <a:t>5,3 </a:t>
            </a:r>
            <a:r>
              <a:rPr lang="en-US" b="1" dirty="0" err="1">
                <a:solidFill>
                  <a:srgbClr val="006600"/>
                </a:solidFill>
              </a:rPr>
              <a:t>Juta</a:t>
            </a:r>
            <a:endParaRPr lang="en-US" b="1" dirty="0">
              <a:solidFill>
                <a:srgbClr val="006600"/>
              </a:solidFill>
            </a:endParaRPr>
          </a:p>
          <a:p>
            <a:pPr algn="ctr"/>
            <a:endParaRPr lang="id-ID" b="1" dirty="0"/>
          </a:p>
          <a:p>
            <a:pPr algn="ctr"/>
            <a:endParaRPr lang="id-ID" b="1" dirty="0"/>
          </a:p>
          <a:p>
            <a:pPr algn="ctr"/>
            <a:r>
              <a:rPr lang="en-US" b="1" dirty="0">
                <a:solidFill>
                  <a:schemeClr val="accent6">
                    <a:lumMod val="75000"/>
                  </a:schemeClr>
                </a:solidFill>
              </a:rPr>
              <a:t>8,8 </a:t>
            </a:r>
            <a:r>
              <a:rPr lang="en-US" b="1" dirty="0" err="1">
                <a:solidFill>
                  <a:schemeClr val="accent6">
                    <a:lumMod val="75000"/>
                  </a:schemeClr>
                </a:solidFill>
              </a:rPr>
              <a:t>juta</a:t>
            </a:r>
            <a:endParaRPr lang="en-US" b="1" dirty="0">
              <a:solidFill>
                <a:schemeClr val="accent6">
                  <a:lumMod val="75000"/>
                </a:schemeClr>
              </a:solidFill>
            </a:endParaRPr>
          </a:p>
          <a:p>
            <a:pPr algn="ctr"/>
            <a:endParaRPr lang="id-ID" b="1" dirty="0"/>
          </a:p>
          <a:p>
            <a:pPr algn="ctr"/>
            <a:endParaRPr lang="id-ID" b="1" dirty="0"/>
          </a:p>
          <a:p>
            <a:pPr algn="ctr"/>
            <a:r>
              <a:rPr lang="en-US" b="1" dirty="0">
                <a:solidFill>
                  <a:schemeClr val="accent6">
                    <a:lumMod val="50000"/>
                  </a:schemeClr>
                </a:solidFill>
              </a:rPr>
              <a:t>3,1 </a:t>
            </a:r>
            <a:r>
              <a:rPr lang="en-US" b="1" dirty="0" err="1">
                <a:solidFill>
                  <a:schemeClr val="accent6">
                    <a:lumMod val="50000"/>
                  </a:schemeClr>
                </a:solidFill>
              </a:rPr>
              <a:t>juta</a:t>
            </a:r>
            <a:endParaRPr lang="en-US" b="1" dirty="0">
              <a:solidFill>
                <a:schemeClr val="accent6">
                  <a:lumMod val="50000"/>
                </a:schemeClr>
              </a:solidFill>
            </a:endParaRPr>
          </a:p>
          <a:p>
            <a:pPr algn="ctr"/>
            <a:endParaRPr lang="en-US" b="1" dirty="0">
              <a:solidFill>
                <a:srgbClr val="C00000"/>
              </a:solidFill>
            </a:endParaRPr>
          </a:p>
          <a:p>
            <a:pPr algn="ctr"/>
            <a:endParaRPr lang="en-US" b="1" dirty="0">
              <a:solidFill>
                <a:srgbClr val="C00000"/>
              </a:solidFill>
            </a:endParaRPr>
          </a:p>
          <a:p>
            <a:pPr algn="ctr"/>
            <a:r>
              <a:rPr lang="en-US" b="1" dirty="0">
                <a:solidFill>
                  <a:srgbClr val="C00000"/>
                </a:solidFill>
              </a:rPr>
              <a:t>2,1 </a:t>
            </a:r>
            <a:r>
              <a:rPr lang="en-US" b="1" dirty="0" err="1">
                <a:solidFill>
                  <a:srgbClr val="C00000"/>
                </a:solidFill>
              </a:rPr>
              <a:t>juta</a:t>
            </a:r>
            <a:endParaRPr lang="id-ID" b="1" dirty="0"/>
          </a:p>
          <a:p>
            <a:pPr algn="ctr"/>
            <a:endParaRPr lang="en-US" b="1" dirty="0">
              <a:solidFill>
                <a:srgbClr val="0070C0"/>
              </a:solidFill>
            </a:endParaRPr>
          </a:p>
          <a:p>
            <a:pPr algn="ctr"/>
            <a:endParaRPr lang="id-ID" b="1" dirty="0"/>
          </a:p>
          <a:p>
            <a:pPr algn="ctr"/>
            <a:r>
              <a:rPr lang="en-US" b="1" dirty="0">
                <a:solidFill>
                  <a:srgbClr val="0070C0"/>
                </a:solidFill>
              </a:rPr>
              <a:t>2,3 </a:t>
            </a:r>
            <a:r>
              <a:rPr lang="en-US" b="1" dirty="0" err="1">
                <a:solidFill>
                  <a:srgbClr val="0070C0"/>
                </a:solidFill>
              </a:rPr>
              <a:t>juta</a:t>
            </a:r>
            <a:endParaRPr lang="id-ID" b="1" dirty="0">
              <a:solidFill>
                <a:srgbClr val="0070C0"/>
              </a:solidFill>
            </a:endParaRPr>
          </a:p>
        </p:txBody>
      </p:sp>
      <p:sp>
        <p:nvSpPr>
          <p:cNvPr id="44" name="TextBox 43">
            <a:extLst>
              <a:ext uri="{FF2B5EF4-FFF2-40B4-BE49-F238E27FC236}">
                <a16:creationId xmlns:a16="http://schemas.microsoft.com/office/drawing/2014/main" id="{08475D80-390B-4075-B9C4-019A60A1A35B}"/>
              </a:ext>
            </a:extLst>
          </p:cNvPr>
          <p:cNvSpPr txBox="1"/>
          <p:nvPr/>
        </p:nvSpPr>
        <p:spPr>
          <a:xfrm>
            <a:off x="7039689" y="1219492"/>
            <a:ext cx="1212148" cy="3679673"/>
          </a:xfrm>
          <a:prstGeom prst="rect">
            <a:avLst/>
          </a:prstGeom>
          <a:noFill/>
        </p:spPr>
        <p:txBody>
          <a:bodyPr wrap="none" lIns="77925" tIns="38963" rIns="77925" bIns="38963" rtlCol="0">
            <a:spAutoFit/>
          </a:bodyPr>
          <a:lstStyle/>
          <a:p>
            <a:pPr algn="ctr"/>
            <a:r>
              <a:rPr lang="id-ID" b="1" dirty="0">
                <a:solidFill>
                  <a:srgbClr val="006600"/>
                </a:solidFill>
              </a:rPr>
              <a:t>6,</a:t>
            </a:r>
            <a:r>
              <a:rPr lang="en-US" b="1" dirty="0">
                <a:solidFill>
                  <a:srgbClr val="006600"/>
                </a:solidFill>
              </a:rPr>
              <a:t>310</a:t>
            </a:r>
            <a:r>
              <a:rPr lang="id-ID" b="1" dirty="0">
                <a:solidFill>
                  <a:srgbClr val="006600"/>
                </a:solidFill>
              </a:rPr>
              <a:t>,</a:t>
            </a:r>
            <a:r>
              <a:rPr lang="en-US" b="1" dirty="0">
                <a:solidFill>
                  <a:srgbClr val="006600"/>
                </a:solidFill>
              </a:rPr>
              <a:t>849</a:t>
            </a:r>
          </a:p>
          <a:p>
            <a:pPr algn="ctr"/>
            <a:endParaRPr lang="id-ID" b="1" dirty="0"/>
          </a:p>
          <a:p>
            <a:pPr algn="ctr"/>
            <a:endParaRPr lang="id-ID" b="1" dirty="0"/>
          </a:p>
          <a:p>
            <a:pPr algn="ctr"/>
            <a:r>
              <a:rPr lang="en-US" b="1" dirty="0">
                <a:solidFill>
                  <a:schemeClr val="accent6">
                    <a:lumMod val="75000"/>
                  </a:schemeClr>
                </a:solidFill>
              </a:rPr>
              <a:t>25</a:t>
            </a:r>
            <a:r>
              <a:rPr lang="id-ID" b="1" dirty="0">
                <a:solidFill>
                  <a:schemeClr val="accent6">
                    <a:lumMod val="75000"/>
                  </a:schemeClr>
                </a:solidFill>
              </a:rPr>
              <a:t>,</a:t>
            </a:r>
            <a:r>
              <a:rPr lang="en-US" b="1" dirty="0">
                <a:solidFill>
                  <a:schemeClr val="accent6">
                    <a:lumMod val="75000"/>
                  </a:schemeClr>
                </a:solidFill>
              </a:rPr>
              <a:t>434</a:t>
            </a:r>
            <a:r>
              <a:rPr lang="id-ID" b="1" dirty="0">
                <a:solidFill>
                  <a:schemeClr val="accent6">
                    <a:lumMod val="75000"/>
                  </a:schemeClr>
                </a:solidFill>
              </a:rPr>
              <a:t>,</a:t>
            </a:r>
            <a:r>
              <a:rPr lang="en-US" b="1" dirty="0">
                <a:solidFill>
                  <a:schemeClr val="accent6">
                    <a:lumMod val="75000"/>
                  </a:schemeClr>
                </a:solidFill>
              </a:rPr>
              <a:t>087</a:t>
            </a:r>
          </a:p>
          <a:p>
            <a:pPr algn="ctr"/>
            <a:endParaRPr lang="id-ID" b="1" dirty="0"/>
          </a:p>
          <a:p>
            <a:pPr algn="ctr"/>
            <a:endParaRPr lang="id-ID" b="1" dirty="0"/>
          </a:p>
          <a:p>
            <a:pPr algn="ctr"/>
            <a:r>
              <a:rPr lang="en-US" b="1" dirty="0">
                <a:solidFill>
                  <a:schemeClr val="accent6">
                    <a:lumMod val="50000"/>
                  </a:schemeClr>
                </a:solidFill>
              </a:rPr>
              <a:t>31</a:t>
            </a:r>
            <a:r>
              <a:rPr lang="id-ID" b="1" dirty="0">
                <a:solidFill>
                  <a:schemeClr val="accent6">
                    <a:lumMod val="50000"/>
                  </a:schemeClr>
                </a:solidFill>
              </a:rPr>
              <a:t>,</a:t>
            </a:r>
            <a:r>
              <a:rPr lang="en-US" b="1" dirty="0">
                <a:solidFill>
                  <a:schemeClr val="accent6">
                    <a:lumMod val="50000"/>
                  </a:schemeClr>
                </a:solidFill>
              </a:rPr>
              <a:t>854</a:t>
            </a:r>
            <a:r>
              <a:rPr lang="id-ID" b="1" dirty="0">
                <a:solidFill>
                  <a:schemeClr val="accent6">
                    <a:lumMod val="50000"/>
                  </a:schemeClr>
                </a:solidFill>
              </a:rPr>
              <a:t>,</a:t>
            </a:r>
            <a:r>
              <a:rPr lang="en-US" b="1" dirty="0">
                <a:solidFill>
                  <a:schemeClr val="accent6">
                    <a:lumMod val="50000"/>
                  </a:schemeClr>
                </a:solidFill>
              </a:rPr>
              <a:t>047</a:t>
            </a:r>
          </a:p>
          <a:p>
            <a:pPr algn="ctr"/>
            <a:endParaRPr lang="en-US" b="1" dirty="0">
              <a:solidFill>
                <a:srgbClr val="0070C0"/>
              </a:solidFill>
            </a:endParaRPr>
          </a:p>
          <a:p>
            <a:pPr algn="ctr"/>
            <a:endParaRPr lang="en-US" b="1" dirty="0">
              <a:solidFill>
                <a:srgbClr val="0070C0"/>
              </a:solidFill>
            </a:endParaRPr>
          </a:p>
          <a:p>
            <a:pPr algn="ctr"/>
            <a:r>
              <a:rPr lang="id-ID" b="1" dirty="0">
                <a:solidFill>
                  <a:srgbClr val="C00000"/>
                </a:solidFill>
              </a:rPr>
              <a:t>2,</a:t>
            </a:r>
            <a:r>
              <a:rPr lang="en-US" b="1" dirty="0">
                <a:solidFill>
                  <a:srgbClr val="C00000"/>
                </a:solidFill>
              </a:rPr>
              <a:t>378</a:t>
            </a:r>
            <a:r>
              <a:rPr lang="id-ID" b="1" dirty="0">
                <a:solidFill>
                  <a:srgbClr val="C00000"/>
                </a:solidFill>
              </a:rPr>
              <a:t>,</a:t>
            </a:r>
            <a:r>
              <a:rPr lang="en-US" b="1" dirty="0">
                <a:solidFill>
                  <a:srgbClr val="C00000"/>
                </a:solidFill>
              </a:rPr>
              <a:t>455</a:t>
            </a:r>
            <a:endParaRPr lang="id-ID" b="1" dirty="0"/>
          </a:p>
          <a:p>
            <a:pPr algn="ctr"/>
            <a:endParaRPr lang="en-US" b="1" dirty="0">
              <a:solidFill>
                <a:srgbClr val="0070C0"/>
              </a:solidFill>
            </a:endParaRPr>
          </a:p>
          <a:p>
            <a:pPr algn="ctr"/>
            <a:endParaRPr lang="id-ID" b="1" dirty="0"/>
          </a:p>
          <a:p>
            <a:pPr algn="ctr"/>
            <a:r>
              <a:rPr lang="id-ID" b="1" dirty="0">
                <a:solidFill>
                  <a:srgbClr val="0070C0"/>
                </a:solidFill>
              </a:rPr>
              <a:t>8,</a:t>
            </a:r>
            <a:r>
              <a:rPr lang="en-US" b="1" dirty="0">
                <a:solidFill>
                  <a:srgbClr val="0070C0"/>
                </a:solidFill>
              </a:rPr>
              <a:t>63</a:t>
            </a:r>
            <a:r>
              <a:rPr lang="id-ID" b="1" dirty="0">
                <a:solidFill>
                  <a:srgbClr val="0070C0"/>
                </a:solidFill>
              </a:rPr>
              <a:t>0,</a:t>
            </a:r>
            <a:r>
              <a:rPr lang="en-US" b="1" dirty="0">
                <a:solidFill>
                  <a:srgbClr val="0070C0"/>
                </a:solidFill>
              </a:rPr>
              <a:t>3</a:t>
            </a:r>
            <a:r>
              <a:rPr lang="id-ID" b="1" dirty="0">
                <a:solidFill>
                  <a:srgbClr val="0070C0"/>
                </a:solidFill>
              </a:rPr>
              <a:t>73</a:t>
            </a:r>
          </a:p>
        </p:txBody>
      </p:sp>
      <p:cxnSp>
        <p:nvCxnSpPr>
          <p:cNvPr id="45" name="Straight Connector 44">
            <a:extLst>
              <a:ext uri="{FF2B5EF4-FFF2-40B4-BE49-F238E27FC236}">
                <a16:creationId xmlns:a16="http://schemas.microsoft.com/office/drawing/2014/main" id="{0B61B77D-17D8-45CD-9E62-069BF8228917}"/>
              </a:ext>
            </a:extLst>
          </p:cNvPr>
          <p:cNvCxnSpPr>
            <a:cxnSpLocks/>
          </p:cNvCxnSpPr>
          <p:nvPr/>
        </p:nvCxnSpPr>
        <p:spPr>
          <a:xfrm>
            <a:off x="2397593" y="1848226"/>
            <a:ext cx="5914026"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DD73D6B-A21E-4258-9653-BDCBB90D9DAD}"/>
              </a:ext>
            </a:extLst>
          </p:cNvPr>
          <p:cNvCxnSpPr>
            <a:cxnSpLocks/>
          </p:cNvCxnSpPr>
          <p:nvPr/>
        </p:nvCxnSpPr>
        <p:spPr>
          <a:xfrm>
            <a:off x="2397593" y="2704159"/>
            <a:ext cx="5914026"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6801F85-9FE9-4DB8-B422-F5EFA74BE511}"/>
              </a:ext>
            </a:extLst>
          </p:cNvPr>
          <p:cNvCxnSpPr>
            <a:cxnSpLocks/>
          </p:cNvCxnSpPr>
          <p:nvPr/>
        </p:nvCxnSpPr>
        <p:spPr>
          <a:xfrm>
            <a:off x="2397593" y="3561415"/>
            <a:ext cx="5914026"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AB13C4F-C77C-40D1-BF32-CD12BFEFAC64}"/>
              </a:ext>
            </a:extLst>
          </p:cNvPr>
          <p:cNvCxnSpPr>
            <a:cxnSpLocks/>
          </p:cNvCxnSpPr>
          <p:nvPr/>
        </p:nvCxnSpPr>
        <p:spPr>
          <a:xfrm>
            <a:off x="2397593" y="4418671"/>
            <a:ext cx="5914026"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49" name="Picture 6" descr="C:\Users\DISENIN\Desktop\Blibli-logo.png">
            <a:extLst>
              <a:ext uri="{FF2B5EF4-FFF2-40B4-BE49-F238E27FC236}">
                <a16:creationId xmlns:a16="http://schemas.microsoft.com/office/drawing/2014/main" id="{A2E3E295-F2F3-4EB9-9580-8FEB703E02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7170" y="4445092"/>
            <a:ext cx="620102" cy="653813"/>
          </a:xfrm>
          <a:prstGeom prst="rect">
            <a:avLst/>
          </a:prstGeom>
          <a:noFill/>
          <a:effectLst>
            <a:outerShdw blurRad="50800" dist="38100" dir="5400000" algn="t" rotWithShape="0">
              <a:prstClr val="black">
                <a:alpha val="40000"/>
              </a:prstClr>
            </a:outerShdw>
          </a:effectLst>
        </p:spPr>
      </p:pic>
      <p:pic>
        <p:nvPicPr>
          <p:cNvPr id="50" name="Picture 5" descr="C:\Users\DISENIN\Desktop\2000px-Applications-internet.svg.png">
            <a:extLst>
              <a:ext uri="{FF2B5EF4-FFF2-40B4-BE49-F238E27FC236}">
                <a16:creationId xmlns:a16="http://schemas.microsoft.com/office/drawing/2014/main" id="{2BA0A56A-BF76-4F16-9ECC-AB9E6F9169C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8108" y="120034"/>
            <a:ext cx="857256" cy="857256"/>
          </a:xfrm>
          <a:prstGeom prst="rect">
            <a:avLst/>
          </a:prstGeom>
          <a:noFill/>
          <a:effectLst>
            <a:outerShdw blurRad="50800" dist="38100" dir="5400000" algn="t" rotWithShape="0">
              <a:prstClr val="black">
                <a:alpha val="40000"/>
              </a:prstClr>
            </a:outerShdw>
          </a:effectLst>
        </p:spPr>
      </p:pic>
      <p:pic>
        <p:nvPicPr>
          <p:cNvPr id="51" name="Picture 2" descr="C:\Users\DISENIN\Desktop\twitter_PNG32.png">
            <a:extLst>
              <a:ext uri="{FF2B5EF4-FFF2-40B4-BE49-F238E27FC236}">
                <a16:creationId xmlns:a16="http://schemas.microsoft.com/office/drawing/2014/main" id="{C7539311-F28E-43F4-BB87-248E2842DFA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94239" y="191472"/>
            <a:ext cx="714380" cy="714380"/>
          </a:xfrm>
          <a:prstGeom prst="rect">
            <a:avLst/>
          </a:prstGeom>
          <a:noFill/>
          <a:effectLst>
            <a:outerShdw blurRad="50800" dist="38100" dir="5400000" algn="t" rotWithShape="0">
              <a:prstClr val="black">
                <a:alpha val="40000"/>
              </a:prstClr>
            </a:outerShdw>
          </a:effectLst>
        </p:spPr>
      </p:pic>
      <p:pic>
        <p:nvPicPr>
          <p:cNvPr id="52" name="Picture 3" descr="C:\Users\DISENIN\Desktop\facebook_logos_PNG19761.png">
            <a:extLst>
              <a:ext uri="{FF2B5EF4-FFF2-40B4-BE49-F238E27FC236}">
                <a16:creationId xmlns:a16="http://schemas.microsoft.com/office/drawing/2014/main" id="{04F895A1-8FA9-42D8-864B-05A766E0A92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66073" y="191472"/>
            <a:ext cx="720000" cy="720000"/>
          </a:xfrm>
          <a:prstGeom prst="rect">
            <a:avLst/>
          </a:prstGeom>
          <a:noFill/>
          <a:effectLst>
            <a:outerShdw blurRad="50800" dist="38100" dir="5400000" algn="t" rotWithShape="0">
              <a:prstClr val="black">
                <a:alpha val="40000"/>
              </a:prstClr>
            </a:outerShdw>
          </a:effectLst>
        </p:spPr>
      </p:pic>
      <p:pic>
        <p:nvPicPr>
          <p:cNvPr id="53" name="Picture 5" descr="C:\Users\DISENIN\Desktop\580b57fcd9996e24bc43c521.png">
            <a:extLst>
              <a:ext uri="{FF2B5EF4-FFF2-40B4-BE49-F238E27FC236}">
                <a16:creationId xmlns:a16="http://schemas.microsoft.com/office/drawing/2014/main" id="{AD640F5A-0943-4D5C-87EC-F7DA4F98133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65875" y="191472"/>
            <a:ext cx="720000" cy="720000"/>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71175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ppt_x"/>
                                          </p:val>
                                        </p:tav>
                                        <p:tav tm="100000">
                                          <p:val>
                                            <p:strVal val="#ppt_x"/>
                                          </p:val>
                                        </p:tav>
                                      </p:tavLst>
                                    </p:anim>
                                    <p:anim calcmode="lin" valueType="num">
                                      <p:cBhvr additive="base">
                                        <p:cTn id="26" dur="500" fill="hold"/>
                                        <p:tgtEl>
                                          <p:spTgt spid="5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ppt_x"/>
                                          </p:val>
                                        </p:tav>
                                        <p:tav tm="100000">
                                          <p:val>
                                            <p:strVal val="#ppt_x"/>
                                          </p:val>
                                        </p:tav>
                                      </p:tavLst>
                                    </p:anim>
                                    <p:anim calcmode="lin" valueType="num">
                                      <p:cBhvr additive="base">
                                        <p:cTn id="30" dur="500" fill="hold"/>
                                        <p:tgtEl>
                                          <p:spTgt spid="5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additive="base">
                                        <p:cTn id="33" dur="500" fill="hold"/>
                                        <p:tgtEl>
                                          <p:spTgt spid="53"/>
                                        </p:tgtEl>
                                        <p:attrNameLst>
                                          <p:attrName>ppt_x</p:attrName>
                                        </p:attrNameLst>
                                      </p:cBhvr>
                                      <p:tavLst>
                                        <p:tav tm="0">
                                          <p:val>
                                            <p:strVal val="#ppt_x"/>
                                          </p:val>
                                        </p:tav>
                                        <p:tav tm="100000">
                                          <p:val>
                                            <p:strVal val="#ppt_x"/>
                                          </p:val>
                                        </p:tav>
                                      </p:tavLst>
                                    </p:anim>
                                    <p:anim calcmode="lin" valueType="num">
                                      <p:cBhvr additive="base">
                                        <p:cTn id="34" dur="500" fill="hold"/>
                                        <p:tgtEl>
                                          <p:spTgt spid="5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ppt_x"/>
                                          </p:val>
                                        </p:tav>
                                        <p:tav tm="100000">
                                          <p:val>
                                            <p:strVal val="#ppt_x"/>
                                          </p:val>
                                        </p:tav>
                                      </p:tavLst>
                                    </p:anim>
                                    <p:anim calcmode="lin" valueType="num">
                                      <p:cBhvr additive="base">
                                        <p:cTn id="3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ppt_x"/>
                                          </p:val>
                                        </p:tav>
                                        <p:tav tm="100000">
                                          <p:val>
                                            <p:strVal val="#ppt_x"/>
                                          </p:val>
                                        </p:tav>
                                      </p:tavLst>
                                    </p:anim>
                                    <p:anim calcmode="lin" valueType="num">
                                      <p:cBhvr additive="base">
                                        <p:cTn id="44" dur="500" fill="hold"/>
                                        <p:tgtEl>
                                          <p:spTgt spid="4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ppt_x"/>
                                          </p:val>
                                        </p:tav>
                                        <p:tav tm="100000">
                                          <p:val>
                                            <p:strVal val="#ppt_x"/>
                                          </p:val>
                                        </p:tav>
                                      </p:tavLst>
                                    </p:anim>
                                    <p:anim calcmode="lin" valueType="num">
                                      <p:cBhvr additive="base">
                                        <p:cTn id="52" dur="500" fill="hold"/>
                                        <p:tgtEl>
                                          <p:spTgt spid="4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additive="base">
                                        <p:cTn id="71" dur="500" fill="hold"/>
                                        <p:tgtEl>
                                          <p:spTgt spid="49"/>
                                        </p:tgtEl>
                                        <p:attrNameLst>
                                          <p:attrName>ppt_x</p:attrName>
                                        </p:attrNameLst>
                                      </p:cBhvr>
                                      <p:tavLst>
                                        <p:tav tm="0">
                                          <p:val>
                                            <p:strVal val="#ppt_x"/>
                                          </p:val>
                                        </p:tav>
                                        <p:tav tm="100000">
                                          <p:val>
                                            <p:strVal val="#ppt_x"/>
                                          </p:val>
                                        </p:tav>
                                      </p:tavLst>
                                    </p:anim>
                                    <p:anim calcmode="lin" valueType="num">
                                      <p:cBhvr additive="base">
                                        <p:cTn id="72" dur="500" fill="hold"/>
                                        <p:tgtEl>
                                          <p:spTgt spid="49"/>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ppt_x"/>
                                          </p:val>
                                        </p:tav>
                                        <p:tav tm="100000">
                                          <p:val>
                                            <p:strVal val="#ppt_x"/>
                                          </p:val>
                                        </p:tav>
                                      </p:tavLst>
                                    </p:anim>
                                    <p:anim calcmode="lin" valueType="num">
                                      <p:cBhvr additive="base">
                                        <p:cTn id="7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41">
                                            <p:txEl>
                                              <p:pRg st="0" end="0"/>
                                            </p:txEl>
                                          </p:spTgt>
                                        </p:tgtEl>
                                        <p:attrNameLst>
                                          <p:attrName>style.visibility</p:attrName>
                                        </p:attrNameLst>
                                      </p:cBhvr>
                                      <p:to>
                                        <p:strVal val="visible"/>
                                      </p:to>
                                    </p:set>
                                    <p:anim calcmode="lin" valueType="num">
                                      <p:cBhvr additive="base">
                                        <p:cTn id="8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41">
                                            <p:txEl>
                                              <p:pRg st="1" end="1"/>
                                            </p:txEl>
                                          </p:spTgt>
                                        </p:tgtEl>
                                        <p:attrNameLst>
                                          <p:attrName>style.visibility</p:attrName>
                                        </p:attrNameLst>
                                      </p:cBhvr>
                                      <p:to>
                                        <p:strVal val="visible"/>
                                      </p:to>
                                    </p:set>
                                    <p:anim calcmode="lin" valueType="num">
                                      <p:cBhvr additive="base">
                                        <p:cTn id="87" dur="500" fill="hold"/>
                                        <p:tgtEl>
                                          <p:spTgt spid="41">
                                            <p:txEl>
                                              <p:pRg st="1" end="1"/>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41">
                                            <p:txEl>
                                              <p:pRg st="3" end="3"/>
                                            </p:txEl>
                                          </p:spTgt>
                                        </p:tgtEl>
                                        <p:attrNameLst>
                                          <p:attrName>style.visibility</p:attrName>
                                        </p:attrNameLst>
                                      </p:cBhvr>
                                      <p:to>
                                        <p:strVal val="visible"/>
                                      </p:to>
                                    </p:set>
                                    <p:anim calcmode="lin" valueType="num">
                                      <p:cBhvr additive="base">
                                        <p:cTn id="93"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41">
                                            <p:txEl>
                                              <p:pRg st="4" end="4"/>
                                            </p:txEl>
                                          </p:spTgt>
                                        </p:tgtEl>
                                        <p:attrNameLst>
                                          <p:attrName>style.visibility</p:attrName>
                                        </p:attrNameLst>
                                      </p:cBhvr>
                                      <p:to>
                                        <p:strVal val="visible"/>
                                      </p:to>
                                    </p:set>
                                    <p:anim calcmode="lin" valueType="num">
                                      <p:cBhvr additive="base">
                                        <p:cTn id="99" dur="500" fill="hold"/>
                                        <p:tgtEl>
                                          <p:spTgt spid="41">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4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41">
                                            <p:txEl>
                                              <p:pRg st="9" end="9"/>
                                            </p:txEl>
                                          </p:spTgt>
                                        </p:tgtEl>
                                        <p:attrNameLst>
                                          <p:attrName>style.visibility</p:attrName>
                                        </p:attrNameLst>
                                      </p:cBhvr>
                                      <p:to>
                                        <p:strVal val="visible"/>
                                      </p:to>
                                    </p:set>
                                    <p:anim calcmode="lin" valueType="num">
                                      <p:cBhvr additive="base">
                                        <p:cTn id="105" dur="500" fill="hold"/>
                                        <p:tgtEl>
                                          <p:spTgt spid="41">
                                            <p:txEl>
                                              <p:pRg st="9" end="9"/>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4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41">
                                            <p:txEl>
                                              <p:pRg st="6" end="6"/>
                                            </p:txEl>
                                          </p:spTgt>
                                        </p:tgtEl>
                                        <p:attrNameLst>
                                          <p:attrName>style.visibility</p:attrName>
                                        </p:attrNameLst>
                                      </p:cBhvr>
                                      <p:to>
                                        <p:strVal val="visible"/>
                                      </p:to>
                                    </p:set>
                                    <p:anim calcmode="lin" valueType="num">
                                      <p:cBhvr additive="base">
                                        <p:cTn id="111" dur="500" fill="hold"/>
                                        <p:tgtEl>
                                          <p:spTgt spid="41">
                                            <p:txEl>
                                              <p:pRg st="6" end="6"/>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4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41">
                                            <p:txEl>
                                              <p:pRg st="7" end="7"/>
                                            </p:txEl>
                                          </p:spTgt>
                                        </p:tgtEl>
                                        <p:attrNameLst>
                                          <p:attrName>style.visibility</p:attrName>
                                        </p:attrNameLst>
                                      </p:cBhvr>
                                      <p:to>
                                        <p:strVal val="visible"/>
                                      </p:to>
                                    </p:set>
                                    <p:anim calcmode="lin" valueType="num">
                                      <p:cBhvr additive="base">
                                        <p:cTn id="117" dur="500" fill="hold"/>
                                        <p:tgtEl>
                                          <p:spTgt spid="41">
                                            <p:txEl>
                                              <p:pRg st="7" end="7"/>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4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41">
                                            <p:txEl>
                                              <p:pRg st="10" end="10"/>
                                            </p:txEl>
                                          </p:spTgt>
                                        </p:tgtEl>
                                        <p:attrNameLst>
                                          <p:attrName>style.visibility</p:attrName>
                                        </p:attrNameLst>
                                      </p:cBhvr>
                                      <p:to>
                                        <p:strVal val="visible"/>
                                      </p:to>
                                    </p:set>
                                    <p:anim calcmode="lin" valueType="num">
                                      <p:cBhvr additive="base">
                                        <p:cTn id="123" dur="500" fill="hold"/>
                                        <p:tgtEl>
                                          <p:spTgt spid="41">
                                            <p:txEl>
                                              <p:pRg st="10" end="1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4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41">
                                            <p:txEl>
                                              <p:pRg st="12" end="12"/>
                                            </p:txEl>
                                          </p:spTgt>
                                        </p:tgtEl>
                                        <p:attrNameLst>
                                          <p:attrName>style.visibility</p:attrName>
                                        </p:attrNameLst>
                                      </p:cBhvr>
                                      <p:to>
                                        <p:strVal val="visible"/>
                                      </p:to>
                                    </p:set>
                                    <p:anim calcmode="lin" valueType="num">
                                      <p:cBhvr additive="base">
                                        <p:cTn id="129" dur="500" fill="hold"/>
                                        <p:tgtEl>
                                          <p:spTgt spid="41">
                                            <p:txEl>
                                              <p:pRg st="12" end="12"/>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4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41">
                                            <p:txEl>
                                              <p:pRg st="13" end="13"/>
                                            </p:txEl>
                                          </p:spTgt>
                                        </p:tgtEl>
                                        <p:attrNameLst>
                                          <p:attrName>style.visibility</p:attrName>
                                        </p:attrNameLst>
                                      </p:cBhvr>
                                      <p:to>
                                        <p:strVal val="visible"/>
                                      </p:to>
                                    </p:set>
                                    <p:anim calcmode="lin" valueType="num">
                                      <p:cBhvr additive="base">
                                        <p:cTn id="135" dur="500" fill="hold"/>
                                        <p:tgtEl>
                                          <p:spTgt spid="41">
                                            <p:txEl>
                                              <p:pRg st="13" end="13"/>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41">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7356" y="142856"/>
            <a:ext cx="5551135" cy="769441"/>
          </a:xfrm>
          <a:prstGeom prst="rect">
            <a:avLst/>
          </a:prstGeom>
          <a:noFill/>
        </p:spPr>
        <p:txBody>
          <a:bodyPr wrap="none" rtlCol="0">
            <a:spAutoFit/>
          </a:bodyPr>
          <a:lstStyle/>
          <a:p>
            <a:r>
              <a:rPr lang="id-ID" sz="4400" b="1" u="sng" dirty="0"/>
              <a:t>MODEL BISNIS ONLINE</a:t>
            </a:r>
          </a:p>
        </p:txBody>
      </p:sp>
      <p:pic>
        <p:nvPicPr>
          <p:cNvPr id="1026" name="Picture 2" descr="C:\Users\DISENIN\Desktop\-png-affiliate-marketing-affiliate-marketing-png-affiliate-marketing-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140" y="3714756"/>
            <a:ext cx="1440000" cy="1440000"/>
          </a:xfrm>
          <a:prstGeom prst="rect">
            <a:avLst/>
          </a:prstGeom>
          <a:ln>
            <a:noFill/>
          </a:ln>
          <a:effectLst>
            <a:outerShdw blurRad="292100" dist="139700" dir="2700000" algn="tl" rotWithShape="0">
              <a:srgbClr val="333333">
                <a:alpha val="65000"/>
              </a:srgbClr>
            </a:outerShdw>
          </a:effectLst>
        </p:spPr>
      </p:pic>
      <p:pic>
        <p:nvPicPr>
          <p:cNvPr id="1027" name="Picture 3" descr="C:\Users\DISENIN\Desktop\resell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702" y="1071550"/>
            <a:ext cx="1443913" cy="1440000"/>
          </a:xfrm>
          <a:prstGeom prst="rect">
            <a:avLst/>
          </a:prstGeom>
          <a:ln>
            <a:noFill/>
          </a:ln>
          <a:effectLst>
            <a:outerShdw blurRad="292100" dist="139700" dir="2700000" algn="tl" rotWithShape="0">
              <a:srgbClr val="333333">
                <a:alpha val="65000"/>
              </a:srgbClr>
            </a:outerShdw>
          </a:effectLst>
        </p:spPr>
      </p:pic>
      <p:pic>
        <p:nvPicPr>
          <p:cNvPr id="1028" name="Picture 4" descr="C:\Users\DISENIN\Desktop\dropship-1-300x29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140" y="2428872"/>
            <a:ext cx="1464406" cy="14400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285984" y="1496789"/>
            <a:ext cx="1981953" cy="646331"/>
          </a:xfrm>
          <a:prstGeom prst="rect">
            <a:avLst/>
          </a:prstGeom>
          <a:noFill/>
        </p:spPr>
        <p:txBody>
          <a:bodyPr wrap="none" rtlCol="0">
            <a:spAutoFit/>
          </a:bodyPr>
          <a:lstStyle/>
          <a:p>
            <a:r>
              <a:rPr lang="id-ID" sz="3600" b="1" dirty="0"/>
              <a:t>RESELLER</a:t>
            </a:r>
          </a:p>
        </p:txBody>
      </p:sp>
      <p:sp>
        <p:nvSpPr>
          <p:cNvPr id="9" name="TextBox 8"/>
          <p:cNvSpPr txBox="1"/>
          <p:nvPr/>
        </p:nvSpPr>
        <p:spPr>
          <a:xfrm>
            <a:off x="2285984" y="2782673"/>
            <a:ext cx="2406749" cy="646331"/>
          </a:xfrm>
          <a:prstGeom prst="rect">
            <a:avLst/>
          </a:prstGeom>
          <a:noFill/>
        </p:spPr>
        <p:txBody>
          <a:bodyPr wrap="none" rtlCol="0">
            <a:spAutoFit/>
          </a:bodyPr>
          <a:lstStyle/>
          <a:p>
            <a:r>
              <a:rPr lang="id-ID" sz="3600" b="1" dirty="0"/>
              <a:t>DROSHIPER</a:t>
            </a:r>
          </a:p>
        </p:txBody>
      </p:sp>
      <p:sp>
        <p:nvSpPr>
          <p:cNvPr id="10" name="TextBox 9"/>
          <p:cNvSpPr txBox="1"/>
          <p:nvPr/>
        </p:nvSpPr>
        <p:spPr>
          <a:xfrm>
            <a:off x="2285984" y="4068557"/>
            <a:ext cx="2288575" cy="646331"/>
          </a:xfrm>
          <a:prstGeom prst="rect">
            <a:avLst/>
          </a:prstGeom>
          <a:noFill/>
        </p:spPr>
        <p:txBody>
          <a:bodyPr wrap="none" rtlCol="0">
            <a:spAutoFit/>
          </a:bodyPr>
          <a:lstStyle/>
          <a:p>
            <a:r>
              <a:rPr lang="id-ID" sz="3600" b="1" dirty="0"/>
              <a:t>AFFILIATER</a:t>
            </a:r>
          </a:p>
        </p:txBody>
      </p:sp>
      <p:sp>
        <p:nvSpPr>
          <p:cNvPr id="11" name="TextBox 10"/>
          <p:cNvSpPr txBox="1"/>
          <p:nvPr/>
        </p:nvSpPr>
        <p:spPr>
          <a:xfrm>
            <a:off x="5500694" y="1496789"/>
            <a:ext cx="2385140" cy="646331"/>
          </a:xfrm>
          <a:prstGeom prst="rect">
            <a:avLst/>
          </a:prstGeom>
          <a:noFill/>
        </p:spPr>
        <p:txBody>
          <a:bodyPr wrap="none" rtlCol="0">
            <a:spAutoFit/>
          </a:bodyPr>
          <a:lstStyle/>
          <a:p>
            <a:r>
              <a:rPr lang="id-ID" sz="3600" b="1" dirty="0">
                <a:solidFill>
                  <a:srgbClr val="FF0000"/>
                </a:solidFill>
              </a:rPr>
              <a:t>PEDAGANG</a:t>
            </a:r>
          </a:p>
        </p:txBody>
      </p:sp>
      <p:sp>
        <p:nvSpPr>
          <p:cNvPr id="12" name="TextBox 11"/>
          <p:cNvSpPr txBox="1"/>
          <p:nvPr/>
        </p:nvSpPr>
        <p:spPr>
          <a:xfrm>
            <a:off x="5500694" y="2782673"/>
            <a:ext cx="2082621" cy="646331"/>
          </a:xfrm>
          <a:prstGeom prst="rect">
            <a:avLst/>
          </a:prstGeom>
          <a:noFill/>
        </p:spPr>
        <p:txBody>
          <a:bodyPr wrap="none" rtlCol="0">
            <a:spAutoFit/>
          </a:bodyPr>
          <a:lstStyle/>
          <a:p>
            <a:r>
              <a:rPr lang="id-ID" sz="3600" b="1" dirty="0">
                <a:solidFill>
                  <a:srgbClr val="FF0000"/>
                </a:solidFill>
              </a:rPr>
              <a:t>MAKELAR</a:t>
            </a:r>
          </a:p>
        </p:txBody>
      </p:sp>
      <p:sp>
        <p:nvSpPr>
          <p:cNvPr id="13" name="TextBox 12"/>
          <p:cNvSpPr txBox="1"/>
          <p:nvPr/>
        </p:nvSpPr>
        <p:spPr>
          <a:xfrm>
            <a:off x="5500694" y="4068557"/>
            <a:ext cx="3050194" cy="646331"/>
          </a:xfrm>
          <a:prstGeom prst="rect">
            <a:avLst/>
          </a:prstGeom>
          <a:noFill/>
        </p:spPr>
        <p:txBody>
          <a:bodyPr wrap="none" rtlCol="0">
            <a:spAutoFit/>
          </a:bodyPr>
          <a:lstStyle/>
          <a:p>
            <a:r>
              <a:rPr lang="id-ID" sz="3600" b="1" dirty="0">
                <a:solidFill>
                  <a:srgbClr val="FF0000"/>
                </a:solidFill>
              </a:rPr>
              <a:t>REKOMENDASI</a:t>
            </a:r>
          </a:p>
        </p:txBody>
      </p:sp>
    </p:spTree>
    <p:extLst>
      <p:ext uri="{BB962C8B-B14F-4D97-AF65-F5344CB8AC3E}">
        <p14:creationId xmlns:p14="http://schemas.microsoft.com/office/powerpoint/2010/main" val="1536519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heckerboard(across)">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checkerboard(across)">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checkerboard(across)">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heckerboard(across)">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heckerboard(across)">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heckerboard(across)">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ISENIN\Desktop\resell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0298" y="142856"/>
            <a:ext cx="1443913" cy="1440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429124" y="568095"/>
            <a:ext cx="1981953" cy="646331"/>
          </a:xfrm>
          <a:prstGeom prst="rect">
            <a:avLst/>
          </a:prstGeom>
          <a:noFill/>
        </p:spPr>
        <p:txBody>
          <a:bodyPr wrap="none" rtlCol="0">
            <a:spAutoFit/>
          </a:bodyPr>
          <a:lstStyle/>
          <a:p>
            <a:r>
              <a:rPr lang="id-ID" sz="3600" b="1" dirty="0">
                <a:effectLst>
                  <a:outerShdw blurRad="38100" dist="38100" dir="2700000" algn="tl">
                    <a:srgbClr val="000000">
                      <a:alpha val="43137"/>
                    </a:srgbClr>
                  </a:outerShdw>
                </a:effectLst>
              </a:rPr>
              <a:t>RESELLER</a:t>
            </a:r>
          </a:p>
        </p:txBody>
      </p:sp>
      <p:sp>
        <p:nvSpPr>
          <p:cNvPr id="6" name="TextBox 5"/>
          <p:cNvSpPr txBox="1"/>
          <p:nvPr/>
        </p:nvSpPr>
        <p:spPr>
          <a:xfrm>
            <a:off x="571472" y="1785930"/>
            <a:ext cx="8001056" cy="2246769"/>
          </a:xfrm>
          <a:prstGeom prst="rect">
            <a:avLst/>
          </a:prstGeom>
          <a:noFill/>
        </p:spPr>
        <p:txBody>
          <a:bodyPr wrap="square" rtlCol="0">
            <a:spAutoFit/>
          </a:bodyPr>
          <a:lstStyle/>
          <a:p>
            <a:r>
              <a:rPr lang="id-ID" sz="2800" dirty="0"/>
              <a:t>Bisnis ini mendekati seperti pedangang, dimana anda perlu membeli barang dagangan anda terlebih dahulu untuk kemudian dijual kembali dengan keuntungan tertentu. Ini adalah bisnis yang menyerupai bisnis konvensional</a:t>
            </a:r>
          </a:p>
        </p:txBody>
      </p:sp>
      <p:sp>
        <p:nvSpPr>
          <p:cNvPr id="7" name="TextBox 6"/>
          <p:cNvSpPr txBox="1"/>
          <p:nvPr/>
        </p:nvSpPr>
        <p:spPr>
          <a:xfrm>
            <a:off x="642910" y="4214822"/>
            <a:ext cx="7835543" cy="830997"/>
          </a:xfrm>
          <a:prstGeom prst="rect">
            <a:avLst/>
          </a:prstGeom>
          <a:noFill/>
        </p:spPr>
        <p:txBody>
          <a:bodyPr wrap="none" rtlCol="0">
            <a:spAutoFit/>
          </a:bodyPr>
          <a:lstStyle/>
          <a:p>
            <a:r>
              <a:rPr lang="id-ID" sz="2400" u="sng" dirty="0"/>
              <a:t>Keuntungan</a:t>
            </a:r>
            <a:r>
              <a:rPr lang="id-ID" sz="2400" dirty="0"/>
              <a:t>	: Potensi profit sudah bisa diperhitungkan diawal</a:t>
            </a:r>
            <a:br>
              <a:rPr lang="id-ID" sz="2400" dirty="0"/>
            </a:br>
            <a:r>
              <a:rPr lang="id-ID" sz="2400" u="sng" dirty="0"/>
              <a:t>Kelemahan</a:t>
            </a:r>
            <a:r>
              <a:rPr lang="id-ID" sz="2400" dirty="0"/>
              <a:t>	: Memerlukan modal yang Relatif besar.</a:t>
            </a:r>
          </a:p>
        </p:txBody>
      </p:sp>
    </p:spTree>
    <p:extLst>
      <p:ext uri="{BB962C8B-B14F-4D97-AF65-F5344CB8AC3E}">
        <p14:creationId xmlns:p14="http://schemas.microsoft.com/office/powerpoint/2010/main" val="34889585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4347" y="1594486"/>
            <a:ext cx="7858181" cy="2308324"/>
          </a:xfrm>
          <a:prstGeom prst="rect">
            <a:avLst/>
          </a:prstGeom>
          <a:noFill/>
        </p:spPr>
        <p:txBody>
          <a:bodyPr wrap="square" rtlCol="0">
            <a:spAutoFit/>
          </a:bodyPr>
          <a:lstStyle/>
          <a:p>
            <a:r>
              <a:rPr lang="id-ID" sz="2400" dirty="0"/>
              <a:t>Cara kerja bisnis ini persis seperti makelar, anda menemukan pemasuk/pembuat produk, kemudian anda mencari pembeli lewat forum atau social media, pada saat transaksi, anda tinggal perlu mensetor modal anda pada pembuat produk, dan pembuat produk akan mengirimkan langsung ke pelanggan anda dengan mengatasnamakan anda.</a:t>
            </a:r>
          </a:p>
        </p:txBody>
      </p:sp>
      <p:sp>
        <p:nvSpPr>
          <p:cNvPr id="7" name="TextBox 6"/>
          <p:cNvSpPr txBox="1"/>
          <p:nvPr/>
        </p:nvSpPr>
        <p:spPr>
          <a:xfrm>
            <a:off x="672301" y="3951940"/>
            <a:ext cx="7685914" cy="1200329"/>
          </a:xfrm>
          <a:prstGeom prst="rect">
            <a:avLst/>
          </a:prstGeom>
          <a:noFill/>
        </p:spPr>
        <p:txBody>
          <a:bodyPr wrap="square" rtlCol="0">
            <a:spAutoFit/>
          </a:bodyPr>
          <a:lstStyle/>
          <a:p>
            <a:r>
              <a:rPr lang="id-ID" sz="1800" u="sng" dirty="0"/>
              <a:t>Keuntungan </a:t>
            </a:r>
            <a:r>
              <a:rPr lang="id-ID" sz="1800" dirty="0"/>
              <a:t>	: Modal rendah, Bahkan tidak pakai Modal</a:t>
            </a:r>
            <a:br>
              <a:rPr lang="id-ID" sz="1800" dirty="0"/>
            </a:br>
            <a:r>
              <a:rPr lang="id-ID" sz="1800" u="sng" dirty="0"/>
              <a:t>Kelemahan </a:t>
            </a:r>
            <a:r>
              <a:rPr lang="id-ID" sz="1800" dirty="0"/>
              <a:t>	: Kesuksesan bisnis sangat tergantung pada pihak ke-3, tak jarang ditemukan banyak dropshipper yang tidak kompeten dibidangnya yang membuat anda, sebagai pemasar, bisa dirugikan nama baiknya.</a:t>
            </a:r>
          </a:p>
        </p:txBody>
      </p:sp>
      <p:pic>
        <p:nvPicPr>
          <p:cNvPr id="8" name="Picture 4" descr="C:\Users\DISENIN\Desktop\dropship-1-300x29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36" y="142856"/>
            <a:ext cx="1464406" cy="14400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429124" y="496657"/>
            <a:ext cx="2406749" cy="646331"/>
          </a:xfrm>
          <a:prstGeom prst="rect">
            <a:avLst/>
          </a:prstGeom>
          <a:noFill/>
        </p:spPr>
        <p:txBody>
          <a:bodyPr wrap="none" rtlCol="0">
            <a:spAutoFit/>
          </a:bodyPr>
          <a:lstStyle/>
          <a:p>
            <a:r>
              <a:rPr lang="id-ID" sz="3600" b="1" dirty="0"/>
              <a:t>DROSHIPER</a:t>
            </a:r>
          </a:p>
        </p:txBody>
      </p:sp>
    </p:spTree>
    <p:extLst>
      <p:ext uri="{BB962C8B-B14F-4D97-AF65-F5344CB8AC3E}">
        <p14:creationId xmlns:p14="http://schemas.microsoft.com/office/powerpoint/2010/main" val="3600472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20" y="1754869"/>
            <a:ext cx="8572560" cy="2031325"/>
          </a:xfrm>
          <a:prstGeom prst="rect">
            <a:avLst/>
          </a:prstGeom>
          <a:noFill/>
        </p:spPr>
        <p:txBody>
          <a:bodyPr wrap="square" rtlCol="0">
            <a:spAutoFit/>
          </a:bodyPr>
          <a:lstStyle/>
          <a:p>
            <a:r>
              <a:rPr lang="id-ID" sz="1800" dirty="0"/>
              <a:t>Ini adalah bisnis online dimana tugas anda sebagai pebisnis hanyalah merekomendasikan produk orang lain. Tugas utama anda adalah menemukan calon pelanggan yang tepat, dan dari setiap pembelian yang terjadi anda akan mendapatkan komisi.</a:t>
            </a:r>
          </a:p>
          <a:p>
            <a:r>
              <a:rPr lang="id-ID" sz="1800" dirty="0"/>
              <a:t>Affiliate Marketer biasanya membidik pasar internasional karena jangkauan pasar yang luas. Dengan banyaknya situs yang mempertemukan antara pembuat produk dan pemasar (affiliate), yang biasanya disebut </a:t>
            </a:r>
            <a:r>
              <a:rPr lang="id-ID" sz="1800" i="1" dirty="0"/>
              <a:t>marketplace</a:t>
            </a:r>
            <a:r>
              <a:rPr lang="id-ID" sz="1800" dirty="0"/>
              <a:t> (seperti Clickbank, JVZoo), potensi bisnis ini sangat besar, bahkan bisa dikatakan SETIAP HARI akan selalu ada peluang bisnis baru</a:t>
            </a:r>
          </a:p>
        </p:txBody>
      </p:sp>
      <p:sp>
        <p:nvSpPr>
          <p:cNvPr id="7" name="TextBox 6"/>
          <p:cNvSpPr txBox="1"/>
          <p:nvPr/>
        </p:nvSpPr>
        <p:spPr>
          <a:xfrm>
            <a:off x="428596" y="4000508"/>
            <a:ext cx="8257418" cy="1200329"/>
          </a:xfrm>
          <a:prstGeom prst="rect">
            <a:avLst/>
          </a:prstGeom>
          <a:noFill/>
        </p:spPr>
        <p:txBody>
          <a:bodyPr wrap="square" rtlCol="0">
            <a:spAutoFit/>
          </a:bodyPr>
          <a:lstStyle/>
          <a:p>
            <a:r>
              <a:rPr lang="id-ID" sz="1800" dirty="0"/>
              <a:t>Keuntungan 	: Peluang sangat besar</a:t>
            </a:r>
            <a:br>
              <a:rPr lang="id-ID" sz="1800" dirty="0"/>
            </a:br>
            <a:r>
              <a:rPr lang="id-ID" sz="1800" dirty="0"/>
              <a:t>Kelemahan	: Persaingan Global, membutuhkan skill teknis (blogging, pemasangan iklan) dan kesabaran. Musuh utama para pemula di Affiliate Marketing adalah mengharapkan hasil yang instan.</a:t>
            </a:r>
          </a:p>
        </p:txBody>
      </p:sp>
      <p:pic>
        <p:nvPicPr>
          <p:cNvPr id="10" name="Picture 2" descr="C:\Users\DISENIN\Desktop\-png-affiliate-marketing-affiliate-marketing-png-affiliate-marketing-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7422" y="214294"/>
            <a:ext cx="1440000" cy="144000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4214810" y="568095"/>
            <a:ext cx="2288575" cy="646331"/>
          </a:xfrm>
          <a:prstGeom prst="rect">
            <a:avLst/>
          </a:prstGeom>
          <a:noFill/>
        </p:spPr>
        <p:txBody>
          <a:bodyPr wrap="none" rtlCol="0">
            <a:spAutoFit/>
          </a:bodyPr>
          <a:lstStyle/>
          <a:p>
            <a:r>
              <a:rPr lang="id-ID" sz="3600" b="1" dirty="0">
                <a:effectLst>
                  <a:outerShdw blurRad="38100" dist="38100" dir="2700000" algn="tl">
                    <a:srgbClr val="000000">
                      <a:alpha val="43137"/>
                    </a:srgbClr>
                  </a:outerShdw>
                </a:effectLst>
              </a:rPr>
              <a:t>AFFILIATER</a:t>
            </a:r>
          </a:p>
        </p:txBody>
      </p:sp>
    </p:spTree>
    <p:extLst>
      <p:ext uri="{BB962C8B-B14F-4D97-AF65-F5344CB8AC3E}">
        <p14:creationId xmlns:p14="http://schemas.microsoft.com/office/powerpoint/2010/main" val="1623397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713232" indent="-713232">
              <a:buFont typeface="+mj-lt"/>
              <a:buAutoNum type="arabicPeriod"/>
            </a:pPr>
            <a:r>
              <a:rPr lang="id-ID" sz="3700" dirty="0">
                <a:solidFill>
                  <a:srgbClr val="002060"/>
                </a:solidFill>
              </a:rPr>
              <a:t>apakah ada toko lain yang menjual barang serupa dengan harga lebih murah?</a:t>
            </a:r>
          </a:p>
          <a:p>
            <a:pPr marL="713232" indent="-713232">
              <a:buFont typeface="+mj-lt"/>
              <a:buAutoNum type="arabicPeriod"/>
            </a:pPr>
            <a:r>
              <a:rPr lang="id-ID" sz="3700" dirty="0">
                <a:solidFill>
                  <a:srgbClr val="002060"/>
                </a:solidFill>
              </a:rPr>
              <a:t>Kecepatan respon pesan dan diskusi</a:t>
            </a:r>
          </a:p>
          <a:p>
            <a:pPr marL="713232" indent="-713232">
              <a:buFont typeface="+mj-lt"/>
              <a:buAutoNum type="arabicPeriod"/>
            </a:pPr>
            <a:r>
              <a:rPr lang="id-ID" sz="3700" dirty="0">
                <a:solidFill>
                  <a:srgbClr val="002060"/>
                </a:solidFill>
              </a:rPr>
              <a:t>Kecepatan pengiriman</a:t>
            </a:r>
          </a:p>
          <a:p>
            <a:pPr marL="713232" indent="-713232">
              <a:buFont typeface="+mj-lt"/>
              <a:buAutoNum type="arabicPeriod"/>
            </a:pPr>
            <a:r>
              <a:rPr lang="id-ID" sz="3700" dirty="0">
                <a:solidFill>
                  <a:srgbClr val="002060"/>
                </a:solidFill>
              </a:rPr>
              <a:t>Kualitas produk / barang yang dijual</a:t>
            </a:r>
          </a:p>
          <a:p>
            <a:pPr marL="713232" indent="-713232">
              <a:buFont typeface="+mj-lt"/>
              <a:buAutoNum type="arabicPeriod"/>
            </a:pPr>
            <a:r>
              <a:rPr lang="id-ID" sz="3700" dirty="0">
                <a:solidFill>
                  <a:srgbClr val="002060"/>
                </a:solidFill>
              </a:rPr>
              <a:t>lokasi toko fisik</a:t>
            </a:r>
          </a:p>
          <a:p>
            <a:pPr marL="713232" indent="-713232">
              <a:buFont typeface="+mj-lt"/>
              <a:buAutoNum type="arabicPeriod"/>
            </a:pPr>
            <a:r>
              <a:rPr lang="id-ID" sz="3700" dirty="0">
                <a:solidFill>
                  <a:srgbClr val="002060"/>
                </a:solidFill>
              </a:rPr>
              <a:t>Reputasi toko</a:t>
            </a:r>
          </a:p>
        </p:txBody>
      </p:sp>
      <p:sp>
        <p:nvSpPr>
          <p:cNvPr id="4" name="Title 1"/>
          <p:cNvSpPr txBox="1">
            <a:spLocks/>
          </p:cNvSpPr>
          <p:nvPr/>
        </p:nvSpPr>
        <p:spPr>
          <a:xfrm>
            <a:off x="628650" y="304271"/>
            <a:ext cx="7886700" cy="643996"/>
          </a:xfrm>
          <a:prstGeom prst="rect">
            <a:avLst/>
          </a:prstGeom>
        </p:spPr>
        <p:txBody>
          <a:bodyPr vert="horz" lIns="71323" tIns="35662" rIns="71323" bIns="3566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d-ID" sz="4700" dirty="0">
                <a:solidFill>
                  <a:srgbClr val="002060"/>
                </a:solidFill>
                <a:latin typeface="Bauhaus 93" panose="04030905020B02020C02" pitchFamily="82" charset="0"/>
              </a:rPr>
              <a:t>Parameter Buyer</a:t>
            </a:r>
          </a:p>
        </p:txBody>
      </p:sp>
    </p:spTree>
    <p:extLst>
      <p:ext uri="{BB962C8B-B14F-4D97-AF65-F5344CB8AC3E}">
        <p14:creationId xmlns:p14="http://schemas.microsoft.com/office/powerpoint/2010/main" val="1012174211"/>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071538" y="2295423"/>
            <a:ext cx="1500386" cy="1500386"/>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075" name="Picture 3" descr="C:\Users\DISENIN\Desktop\laptop_PNG590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695" y="2571748"/>
            <a:ext cx="1357322" cy="1043007"/>
          </a:xfrm>
          <a:prstGeom prst="rect">
            <a:avLst/>
          </a:prstGeom>
          <a:noFill/>
        </p:spPr>
      </p:pic>
      <p:sp>
        <p:nvSpPr>
          <p:cNvPr id="11" name="Round Diagonal Corner Rectangle 10"/>
          <p:cNvSpPr/>
          <p:nvPr/>
        </p:nvSpPr>
        <p:spPr>
          <a:xfrm>
            <a:off x="1000100" y="1652481"/>
            <a:ext cx="1643074" cy="428628"/>
          </a:xfrm>
          <a:prstGeom prst="round2Diag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t>LAPTOP</a:t>
            </a:r>
          </a:p>
        </p:txBody>
      </p:sp>
      <p:sp>
        <p:nvSpPr>
          <p:cNvPr id="12" name="Rounded Rectangle 11"/>
          <p:cNvSpPr/>
          <p:nvPr/>
        </p:nvSpPr>
        <p:spPr>
          <a:xfrm>
            <a:off x="1000100" y="4009935"/>
            <a:ext cx="1643074" cy="857256"/>
          </a:xfrm>
          <a:prstGeom prst="roundRect">
            <a:avLst/>
          </a:prstGeom>
          <a:solidFill>
            <a:srgbClr val="0070C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t>8 Jam</a:t>
            </a:r>
          </a:p>
          <a:p>
            <a:pPr algn="ctr"/>
            <a:r>
              <a:rPr lang="en-US" sz="2400" b="1" dirty="0"/>
              <a:t>36</a:t>
            </a:r>
            <a:r>
              <a:rPr lang="id-ID" sz="2400" b="1" dirty="0"/>
              <a:t> Menit</a:t>
            </a:r>
          </a:p>
        </p:txBody>
      </p:sp>
      <p:sp>
        <p:nvSpPr>
          <p:cNvPr id="13" name="Oval 12"/>
          <p:cNvSpPr/>
          <p:nvPr/>
        </p:nvSpPr>
        <p:spPr>
          <a:xfrm>
            <a:off x="2857488" y="2295423"/>
            <a:ext cx="1500386" cy="1500386"/>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ound Diagonal Corner Rectangle 14"/>
          <p:cNvSpPr/>
          <p:nvPr/>
        </p:nvSpPr>
        <p:spPr>
          <a:xfrm>
            <a:off x="2786050" y="1652481"/>
            <a:ext cx="1643074" cy="428628"/>
          </a:xfrm>
          <a:prstGeom prst="round2Diag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SOSMED</a:t>
            </a:r>
            <a:endParaRPr lang="id-ID" sz="2400" b="1" dirty="0"/>
          </a:p>
        </p:txBody>
      </p:sp>
      <p:sp>
        <p:nvSpPr>
          <p:cNvPr id="16" name="Rounded Rectangle 15"/>
          <p:cNvSpPr/>
          <p:nvPr/>
        </p:nvSpPr>
        <p:spPr>
          <a:xfrm>
            <a:off x="2786050" y="4009935"/>
            <a:ext cx="1643074" cy="857256"/>
          </a:xfrm>
          <a:prstGeom prst="roundRect">
            <a:avLst/>
          </a:prstGeom>
          <a:solidFill>
            <a:srgbClr val="0070C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t>3 Jam</a:t>
            </a:r>
          </a:p>
          <a:p>
            <a:pPr algn="ctr"/>
            <a:r>
              <a:rPr lang="en-US" sz="2400" b="1" dirty="0"/>
              <a:t>17</a:t>
            </a:r>
            <a:r>
              <a:rPr lang="id-ID" sz="2400" b="1" dirty="0"/>
              <a:t> Menit</a:t>
            </a:r>
          </a:p>
        </p:txBody>
      </p:sp>
      <p:sp>
        <p:nvSpPr>
          <p:cNvPr id="17" name="Oval 16"/>
          <p:cNvSpPr/>
          <p:nvPr/>
        </p:nvSpPr>
        <p:spPr>
          <a:xfrm>
            <a:off x="4643438" y="2295423"/>
            <a:ext cx="1500386" cy="1500386"/>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ound Diagonal Corner Rectangle 18"/>
          <p:cNvSpPr/>
          <p:nvPr/>
        </p:nvSpPr>
        <p:spPr>
          <a:xfrm>
            <a:off x="4572000" y="1652481"/>
            <a:ext cx="1643074" cy="428628"/>
          </a:xfrm>
          <a:prstGeom prst="round2Diag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TELEVISI</a:t>
            </a:r>
            <a:endParaRPr lang="id-ID" sz="2400" b="1" dirty="0"/>
          </a:p>
        </p:txBody>
      </p:sp>
      <p:sp>
        <p:nvSpPr>
          <p:cNvPr id="20" name="Rounded Rectangle 19"/>
          <p:cNvSpPr/>
          <p:nvPr/>
        </p:nvSpPr>
        <p:spPr>
          <a:xfrm>
            <a:off x="4572000" y="4009935"/>
            <a:ext cx="1643074" cy="857256"/>
          </a:xfrm>
          <a:prstGeom prst="roundRect">
            <a:avLst/>
          </a:prstGeom>
          <a:solidFill>
            <a:srgbClr val="0070C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t>2 Jam</a:t>
            </a:r>
          </a:p>
          <a:p>
            <a:pPr algn="ctr"/>
            <a:r>
              <a:rPr lang="en-US" sz="2400" b="1" dirty="0"/>
              <a:t>50</a:t>
            </a:r>
            <a:r>
              <a:rPr lang="id-ID" sz="2400" b="1" dirty="0"/>
              <a:t> Menit</a:t>
            </a:r>
          </a:p>
        </p:txBody>
      </p:sp>
      <p:sp>
        <p:nvSpPr>
          <p:cNvPr id="21" name="Oval 20"/>
          <p:cNvSpPr/>
          <p:nvPr/>
        </p:nvSpPr>
        <p:spPr>
          <a:xfrm>
            <a:off x="6429388" y="2295423"/>
            <a:ext cx="1500386" cy="1500386"/>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ound Diagonal Corner Rectangle 22"/>
          <p:cNvSpPr/>
          <p:nvPr/>
        </p:nvSpPr>
        <p:spPr>
          <a:xfrm>
            <a:off x="6357950" y="1652481"/>
            <a:ext cx="1643074" cy="428628"/>
          </a:xfrm>
          <a:prstGeom prst="round2Diag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BERITA ONLINE</a:t>
            </a:r>
            <a:endParaRPr lang="id-ID" sz="1600" b="1" dirty="0"/>
          </a:p>
        </p:txBody>
      </p:sp>
      <p:sp>
        <p:nvSpPr>
          <p:cNvPr id="24" name="Rounded Rectangle 23"/>
          <p:cNvSpPr/>
          <p:nvPr/>
        </p:nvSpPr>
        <p:spPr>
          <a:xfrm>
            <a:off x="6357950" y="4009935"/>
            <a:ext cx="1643074" cy="857256"/>
          </a:xfrm>
          <a:prstGeom prst="roundRect">
            <a:avLst/>
          </a:prstGeom>
          <a:solidFill>
            <a:srgbClr val="0070C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t>1 Jam</a:t>
            </a:r>
          </a:p>
          <a:p>
            <a:pPr algn="ctr"/>
            <a:r>
              <a:rPr lang="en-US" sz="2400" b="1" dirty="0"/>
              <a:t>47</a:t>
            </a:r>
            <a:r>
              <a:rPr lang="id-ID" sz="2400" b="1" dirty="0"/>
              <a:t> Menit</a:t>
            </a:r>
          </a:p>
        </p:txBody>
      </p:sp>
      <p:pic>
        <p:nvPicPr>
          <p:cNvPr id="25" name="Picture 6" descr="C:\Users\DISENIN\Desktop\H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000364" y="2438016"/>
            <a:ext cx="1214446" cy="1214446"/>
          </a:xfrm>
          <a:prstGeom prst="rect">
            <a:avLst/>
          </a:prstGeom>
          <a:noFill/>
        </p:spPr>
      </p:pic>
      <p:sp>
        <p:nvSpPr>
          <p:cNvPr id="29" name="TextBox 28"/>
          <p:cNvSpPr txBox="1"/>
          <p:nvPr/>
        </p:nvSpPr>
        <p:spPr>
          <a:xfrm>
            <a:off x="5929322" y="4991100"/>
            <a:ext cx="2769028" cy="307777"/>
          </a:xfrm>
          <a:prstGeom prst="rect">
            <a:avLst/>
          </a:prstGeom>
          <a:noFill/>
        </p:spPr>
        <p:txBody>
          <a:bodyPr wrap="none" rtlCol="0">
            <a:spAutoFit/>
          </a:bodyPr>
          <a:lstStyle/>
          <a:p>
            <a:r>
              <a:rPr lang="id-ID" sz="1400" dirty="0"/>
              <a:t>Sumber : Hootsuite &amp; We are social</a:t>
            </a:r>
          </a:p>
        </p:txBody>
      </p:sp>
      <p:sp>
        <p:nvSpPr>
          <p:cNvPr id="27" name="TextBox 26"/>
          <p:cNvSpPr txBox="1"/>
          <p:nvPr/>
        </p:nvSpPr>
        <p:spPr>
          <a:xfrm>
            <a:off x="1428728" y="214294"/>
            <a:ext cx="3235309" cy="954107"/>
          </a:xfrm>
          <a:prstGeom prst="rect">
            <a:avLst/>
          </a:prstGeom>
          <a:noFill/>
        </p:spPr>
        <p:txBody>
          <a:bodyPr wrap="none" rtlCol="0">
            <a:spAutoFit/>
          </a:bodyPr>
          <a:lstStyle/>
          <a:p>
            <a:r>
              <a:rPr lang="id-ID" sz="2800" b="1" dirty="0">
                <a:effectLst>
                  <a:outerShdw blurRad="38100" dist="38100" dir="2700000" algn="tl">
                    <a:srgbClr val="000000">
                      <a:alpha val="43137"/>
                    </a:srgbClr>
                  </a:outerShdw>
                </a:effectLst>
              </a:rPr>
              <a:t>WAKTU </a:t>
            </a:r>
          </a:p>
          <a:p>
            <a:r>
              <a:rPr lang="id-ID" sz="2800" b="1" dirty="0">
                <a:effectLst>
                  <a:outerShdw blurRad="38100" dist="38100" dir="2700000" algn="tl">
                    <a:srgbClr val="000000">
                      <a:alpha val="43137"/>
                    </a:srgbClr>
                  </a:outerShdw>
                </a:effectLst>
              </a:rPr>
              <a:t>BERSAMA INTERNET</a:t>
            </a:r>
          </a:p>
        </p:txBody>
      </p:sp>
      <p:pic>
        <p:nvPicPr>
          <p:cNvPr id="1026" name="Picture 2" descr="C:\Users\EKO\Desktop\4967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1599" y="2171700"/>
            <a:ext cx="1364401" cy="13644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KO\Downloads\kisspng-news-media-newspaper-advertising-information-news-icon-5b16ba0dee4777.26158906152821607797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5216" y="2392316"/>
            <a:ext cx="1303384" cy="1303384"/>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357158" y="311450"/>
            <a:ext cx="1000132" cy="760100"/>
          </a:xfrm>
          <a:prstGeom prst="roundRect">
            <a:avLst/>
          </a:prstGeom>
          <a:solidFill>
            <a:schemeClr val="tx2">
              <a:lumMod val="75000"/>
            </a:schemeClr>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FEB</a:t>
            </a:r>
            <a:endParaRPr lang="id-ID" sz="1200" b="1" dirty="0"/>
          </a:p>
        </p:txBody>
      </p:sp>
      <p:sp>
        <p:nvSpPr>
          <p:cNvPr id="30" name="Rounded Rectangle 29"/>
          <p:cNvSpPr/>
          <p:nvPr/>
        </p:nvSpPr>
        <p:spPr>
          <a:xfrm>
            <a:off x="357158" y="-20"/>
            <a:ext cx="1000132" cy="321971"/>
          </a:xfrm>
          <a:prstGeom prst="roundRect">
            <a:avLst/>
          </a:prstGeom>
          <a:solidFill>
            <a:schemeClr val="tx2">
              <a:lumMod val="75000"/>
            </a:schemeClr>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2022</a:t>
            </a:r>
            <a:endParaRPr lang="id-ID" sz="1000" b="1" dirty="0"/>
          </a:p>
        </p:txBody>
      </p:sp>
    </p:spTree>
    <p:extLst>
      <p:ext uri="{BB962C8B-B14F-4D97-AF65-F5344CB8AC3E}">
        <p14:creationId xmlns:p14="http://schemas.microsoft.com/office/powerpoint/2010/main" val="39341061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1+#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5"/>
                                        </p:tgtEl>
                                        <p:attrNameLst>
                                          <p:attrName>style.visibility</p:attrName>
                                        </p:attrNameLst>
                                      </p:cBhvr>
                                      <p:to>
                                        <p:strVal val="visible"/>
                                      </p:to>
                                    </p:set>
                                    <p:anim calcmode="lin" valueType="num">
                                      <p:cBhvr additive="base">
                                        <p:cTn id="25" dur="500" fill="hold"/>
                                        <p:tgtEl>
                                          <p:spTgt spid="3075"/>
                                        </p:tgtEl>
                                        <p:attrNameLst>
                                          <p:attrName>ppt_x</p:attrName>
                                        </p:attrNameLst>
                                      </p:cBhvr>
                                      <p:tavLst>
                                        <p:tav tm="0">
                                          <p:val>
                                            <p:strVal val="#ppt_x"/>
                                          </p:val>
                                        </p:tav>
                                        <p:tav tm="100000">
                                          <p:val>
                                            <p:strVal val="#ppt_x"/>
                                          </p:val>
                                        </p:tav>
                                      </p:tavLst>
                                    </p:anim>
                                    <p:anim calcmode="lin" valueType="num">
                                      <p:cBhvr additive="base">
                                        <p:cTn id="26" dur="500" fill="hold"/>
                                        <p:tgtEl>
                                          <p:spTgt spid="307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026"/>
                                        </p:tgtEl>
                                        <p:attrNameLst>
                                          <p:attrName>style.visibility</p:attrName>
                                        </p:attrNameLst>
                                      </p:cBhvr>
                                      <p:to>
                                        <p:strVal val="visible"/>
                                      </p:to>
                                    </p:set>
                                    <p:anim calcmode="lin" valueType="num">
                                      <p:cBhvr additive="base">
                                        <p:cTn id="69" dur="500" fill="hold"/>
                                        <p:tgtEl>
                                          <p:spTgt spid="1026"/>
                                        </p:tgtEl>
                                        <p:attrNameLst>
                                          <p:attrName>ppt_x</p:attrName>
                                        </p:attrNameLst>
                                      </p:cBhvr>
                                      <p:tavLst>
                                        <p:tav tm="0">
                                          <p:val>
                                            <p:strVal val="#ppt_x"/>
                                          </p:val>
                                        </p:tav>
                                        <p:tav tm="100000">
                                          <p:val>
                                            <p:strVal val="#ppt_x"/>
                                          </p:val>
                                        </p:tav>
                                      </p:tavLst>
                                    </p:anim>
                                    <p:anim calcmode="lin" valueType="num">
                                      <p:cBhvr additive="base">
                                        <p:cTn id="7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ppt_x"/>
                                          </p:val>
                                        </p:tav>
                                        <p:tav tm="100000">
                                          <p:val>
                                            <p:strVal val="#ppt_x"/>
                                          </p:val>
                                        </p:tav>
                                      </p:tavLst>
                                    </p:anim>
                                    <p:anim calcmode="lin" valueType="num">
                                      <p:cBhvr additive="base">
                                        <p:cTn id="84" dur="500" fill="hold"/>
                                        <p:tgtEl>
                                          <p:spTgt spid="24"/>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027"/>
                                        </p:tgtEl>
                                        <p:attrNameLst>
                                          <p:attrName>style.visibility</p:attrName>
                                        </p:attrNameLst>
                                      </p:cBhvr>
                                      <p:to>
                                        <p:strVal val="visible"/>
                                      </p:to>
                                    </p:set>
                                    <p:anim calcmode="lin" valueType="num">
                                      <p:cBhvr additive="base">
                                        <p:cTn id="87" dur="500" fill="hold"/>
                                        <p:tgtEl>
                                          <p:spTgt spid="1027"/>
                                        </p:tgtEl>
                                        <p:attrNameLst>
                                          <p:attrName>ppt_x</p:attrName>
                                        </p:attrNameLst>
                                      </p:cBhvr>
                                      <p:tavLst>
                                        <p:tav tm="0">
                                          <p:val>
                                            <p:strVal val="#ppt_x"/>
                                          </p:val>
                                        </p:tav>
                                        <p:tav tm="100000">
                                          <p:val>
                                            <p:strVal val="#ppt_x"/>
                                          </p:val>
                                        </p:tav>
                                      </p:tavLst>
                                    </p:anim>
                                    <p:anim calcmode="lin" valueType="num">
                                      <p:cBhvr additive="base">
                                        <p:cTn id="8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5" grpId="0" animBg="1"/>
      <p:bldP spid="16" grpId="0" animBg="1"/>
      <p:bldP spid="17" grpId="0" animBg="1"/>
      <p:bldP spid="19" grpId="0" animBg="1"/>
      <p:bldP spid="20" grpId="0" animBg="1"/>
      <p:bldP spid="21" grpId="0" animBg="1"/>
      <p:bldP spid="23" grpId="0" animBg="1"/>
      <p:bldP spid="24" grpId="0" animBg="1"/>
      <p:bldP spid="27" grpId="0"/>
      <p:bldP spid="28"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713232" indent="-713232">
              <a:buFont typeface="+mj-lt"/>
              <a:buAutoNum type="arabicPeriod"/>
            </a:pPr>
            <a:r>
              <a:rPr lang="id-ID" sz="3700" dirty="0">
                <a:solidFill>
                  <a:srgbClr val="002060"/>
                </a:solidFill>
              </a:rPr>
              <a:t>Gunakan kata kunci yang berbeda dari pesaing anda.</a:t>
            </a:r>
          </a:p>
          <a:p>
            <a:pPr marL="713232" indent="-713232">
              <a:buFont typeface="+mj-lt"/>
              <a:buAutoNum type="arabicPeriod"/>
            </a:pPr>
            <a:r>
              <a:rPr lang="id-ID" sz="3700" dirty="0">
                <a:solidFill>
                  <a:srgbClr val="002060"/>
                </a:solidFill>
              </a:rPr>
              <a:t>Beri penjelasan sedetail mungkin tentang product anda.</a:t>
            </a:r>
          </a:p>
          <a:p>
            <a:pPr marL="713232" indent="-713232">
              <a:buFont typeface="+mj-lt"/>
              <a:buAutoNum type="arabicPeriod"/>
            </a:pPr>
            <a:r>
              <a:rPr lang="id-ID" sz="3700" dirty="0">
                <a:solidFill>
                  <a:srgbClr val="002060"/>
                </a:solidFill>
              </a:rPr>
              <a:t>Berikan kata-kata “awas tertipu barang murahan”.</a:t>
            </a:r>
          </a:p>
          <a:p>
            <a:pPr marL="713232" indent="-713232">
              <a:buFont typeface="+mj-lt"/>
              <a:buAutoNum type="arabicPeriod"/>
            </a:pPr>
            <a:r>
              <a:rPr lang="id-ID" sz="3700" dirty="0">
                <a:solidFill>
                  <a:srgbClr val="002060"/>
                </a:solidFill>
              </a:rPr>
              <a:t>Berikan sticker Asli atau original pada gambar anda.</a:t>
            </a:r>
          </a:p>
        </p:txBody>
      </p:sp>
      <p:sp>
        <p:nvSpPr>
          <p:cNvPr id="4" name="Title 1"/>
          <p:cNvSpPr txBox="1">
            <a:spLocks/>
          </p:cNvSpPr>
          <p:nvPr/>
        </p:nvSpPr>
        <p:spPr>
          <a:xfrm>
            <a:off x="628650" y="304271"/>
            <a:ext cx="7886700" cy="643996"/>
          </a:xfrm>
          <a:prstGeom prst="rect">
            <a:avLst/>
          </a:prstGeom>
        </p:spPr>
        <p:txBody>
          <a:bodyPr vert="horz" lIns="71323" tIns="35662" rIns="71323" bIns="3566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d-ID" sz="4700" dirty="0">
                <a:solidFill>
                  <a:srgbClr val="002060"/>
                </a:solidFill>
                <a:latin typeface="Bauhaus 93" panose="04030905020B02020C02" pitchFamily="82" charset="0"/>
              </a:rPr>
              <a:t>Harga Lebih Murah</a:t>
            </a:r>
          </a:p>
        </p:txBody>
      </p:sp>
    </p:spTree>
    <p:extLst>
      <p:ext uri="{BB962C8B-B14F-4D97-AF65-F5344CB8AC3E}">
        <p14:creationId xmlns:p14="http://schemas.microsoft.com/office/powerpoint/2010/main" val="558316640"/>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3680" y="1106487"/>
            <a:ext cx="6118860" cy="4439179"/>
          </a:xfrm>
        </p:spPr>
        <p:txBody>
          <a:bodyPr>
            <a:noAutofit/>
          </a:bodyPr>
          <a:lstStyle/>
          <a:p>
            <a:pPr marL="419767" indent="-419767">
              <a:buFont typeface="+mj-lt"/>
              <a:buAutoNum type="arabicPeriod"/>
            </a:pPr>
            <a:r>
              <a:rPr lang="id-ID" sz="2000" dirty="0">
                <a:solidFill>
                  <a:srgbClr val="002060"/>
                </a:solidFill>
              </a:rPr>
              <a:t>Setiap pembeli pasti ingin tau lebih detail tentang produk yang Anda jual, karena ia menginginkan produk yang sesuai dengan ekspektasi nya, dan tidak mau salah membeli. Maka dari itu kecepatan respon pesan dan diskusi sangat penting bagi Anda sebagai admin toko.</a:t>
            </a:r>
          </a:p>
          <a:p>
            <a:pPr marL="419767" indent="-419767">
              <a:buFont typeface="+mj-lt"/>
              <a:buAutoNum type="arabicPeriod"/>
            </a:pPr>
            <a:r>
              <a:rPr lang="id-ID" sz="2000" dirty="0">
                <a:solidFill>
                  <a:srgbClr val="002060"/>
                </a:solidFill>
              </a:rPr>
              <a:t>Jika Anda telat membalas 1 menit saja, maka pembeli tersebut akan menanyakannya pada toko lain yang ada di tokopedia. Dan jika toko lain tersebut membalas pesan lebih cepat dan ternyata produk yang di inginkannya sesuai yang di cari maka besar kemungkinan pembeli akan melakukan atc (add to cart) pada toko tersebut.</a:t>
            </a:r>
          </a:p>
        </p:txBody>
      </p:sp>
      <p:sp>
        <p:nvSpPr>
          <p:cNvPr id="4" name="Title 1"/>
          <p:cNvSpPr txBox="1">
            <a:spLocks/>
          </p:cNvSpPr>
          <p:nvPr/>
        </p:nvSpPr>
        <p:spPr>
          <a:xfrm>
            <a:off x="628650" y="304271"/>
            <a:ext cx="7886700" cy="643996"/>
          </a:xfrm>
          <a:prstGeom prst="rect">
            <a:avLst/>
          </a:prstGeom>
        </p:spPr>
        <p:txBody>
          <a:bodyPr vert="horz" lIns="71323" tIns="35662" rIns="71323" bIns="3566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d-ID" sz="4200" dirty="0">
                <a:solidFill>
                  <a:srgbClr val="002060"/>
                </a:solidFill>
                <a:latin typeface="Bauhaus 93" panose="04030905020B02020C02" pitchFamily="82" charset="0"/>
              </a:rPr>
              <a:t>Kecepatan respon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03" y="1007533"/>
            <a:ext cx="2069791" cy="4351867"/>
          </a:xfrm>
          <a:prstGeom prst="rect">
            <a:avLst/>
          </a:prstGeom>
        </p:spPr>
      </p:pic>
    </p:spTree>
    <p:extLst>
      <p:ext uri="{BB962C8B-B14F-4D97-AF65-F5344CB8AC3E}">
        <p14:creationId xmlns:p14="http://schemas.microsoft.com/office/powerpoint/2010/main" val="495112986"/>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140354"/>
            <a:ext cx="7383780" cy="4092046"/>
          </a:xfrm>
        </p:spPr>
        <p:txBody>
          <a:bodyPr>
            <a:noAutofit/>
          </a:bodyPr>
          <a:lstStyle/>
          <a:p>
            <a:pPr marL="0" indent="0">
              <a:lnSpc>
                <a:spcPct val="80000"/>
              </a:lnSpc>
              <a:buNone/>
            </a:pPr>
            <a:r>
              <a:rPr lang="id-ID" sz="2500" dirty="0">
                <a:solidFill>
                  <a:srgbClr val="002060"/>
                </a:solidFill>
              </a:rPr>
              <a:t>Fitur ini disediakan oleh tokopedia untuk melihat seberapa cepat toko melakukan pengiriman, berawal dari kamu memproses pesanan baru yang masuk sampai kamu menginput nomor resi </a:t>
            </a:r>
          </a:p>
          <a:p>
            <a:pPr marL="0" indent="0">
              <a:lnSpc>
                <a:spcPct val="80000"/>
              </a:lnSpc>
              <a:buNone/>
            </a:pPr>
            <a:r>
              <a:rPr lang="id-ID" sz="2500" dirty="0">
                <a:solidFill>
                  <a:srgbClr val="002060"/>
                </a:solidFill>
              </a:rPr>
              <a:t>pengiriman. Hal ini dapat </a:t>
            </a:r>
          </a:p>
          <a:p>
            <a:pPr marL="0" indent="0">
              <a:lnSpc>
                <a:spcPct val="80000"/>
              </a:lnSpc>
              <a:buNone/>
            </a:pPr>
            <a:r>
              <a:rPr lang="id-ID" sz="2500" dirty="0">
                <a:solidFill>
                  <a:srgbClr val="002060"/>
                </a:solidFill>
              </a:rPr>
              <a:t>dijadikan sebagai parameter </a:t>
            </a:r>
          </a:p>
          <a:p>
            <a:pPr marL="0" indent="0">
              <a:lnSpc>
                <a:spcPct val="80000"/>
              </a:lnSpc>
              <a:buNone/>
            </a:pPr>
            <a:r>
              <a:rPr lang="id-ID" sz="2500" dirty="0">
                <a:solidFill>
                  <a:srgbClr val="002060"/>
                </a:solidFill>
              </a:rPr>
              <a:t>bagi pembeli untuk memilih </a:t>
            </a:r>
          </a:p>
          <a:p>
            <a:pPr marL="0" indent="0">
              <a:lnSpc>
                <a:spcPct val="80000"/>
              </a:lnSpc>
              <a:buNone/>
            </a:pPr>
            <a:r>
              <a:rPr lang="id-ID" sz="2500" dirty="0">
                <a:solidFill>
                  <a:srgbClr val="002060"/>
                </a:solidFill>
              </a:rPr>
              <a:t>toko yang tepat, maka </a:t>
            </a:r>
          </a:p>
          <a:p>
            <a:pPr marL="0" indent="0">
              <a:lnSpc>
                <a:spcPct val="80000"/>
              </a:lnSpc>
              <a:buNone/>
            </a:pPr>
            <a:r>
              <a:rPr lang="id-ID" sz="2500" dirty="0">
                <a:solidFill>
                  <a:srgbClr val="002060"/>
                </a:solidFill>
              </a:rPr>
              <a:t>percepatlah proses </a:t>
            </a:r>
          </a:p>
          <a:p>
            <a:pPr marL="0" indent="0">
              <a:lnSpc>
                <a:spcPct val="80000"/>
              </a:lnSpc>
              <a:buNone/>
            </a:pPr>
            <a:r>
              <a:rPr lang="id-ID" sz="2500" dirty="0">
                <a:solidFill>
                  <a:srgbClr val="002060"/>
                </a:solidFill>
              </a:rPr>
              <a:t>pengiriman barang.</a:t>
            </a:r>
          </a:p>
        </p:txBody>
      </p:sp>
      <p:sp>
        <p:nvSpPr>
          <p:cNvPr id="4" name="Title 1"/>
          <p:cNvSpPr txBox="1">
            <a:spLocks/>
          </p:cNvSpPr>
          <p:nvPr/>
        </p:nvSpPr>
        <p:spPr>
          <a:xfrm>
            <a:off x="628650" y="304271"/>
            <a:ext cx="7886700" cy="643996"/>
          </a:xfrm>
          <a:prstGeom prst="rect">
            <a:avLst/>
          </a:prstGeom>
        </p:spPr>
        <p:txBody>
          <a:bodyPr vert="horz" lIns="71323" tIns="35662" rIns="71323" bIns="35662"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d-ID" dirty="0">
                <a:solidFill>
                  <a:srgbClr val="002060"/>
                </a:solidFill>
                <a:latin typeface="Bauhaus 93" panose="04030905020B02020C02" pitchFamily="82" charset="0"/>
              </a:rPr>
              <a:t>Kecepatan pengiriman</a:t>
            </a:r>
          </a:p>
        </p:txBody>
      </p:sp>
      <p:pic>
        <p:nvPicPr>
          <p:cNvPr id="5" name="Picture 4"/>
          <p:cNvPicPr>
            <a:picLocks noChangeAspect="1"/>
          </p:cNvPicPr>
          <p:nvPr/>
        </p:nvPicPr>
        <p:blipFill rotWithShape="1">
          <a:blip r:embed="rId2"/>
          <a:srcRect l="13175" t="16999" r="55032" b="48899"/>
          <a:stretch/>
        </p:blipFill>
        <p:spPr>
          <a:xfrm>
            <a:off x="4240530" y="2346189"/>
            <a:ext cx="4305300" cy="2886211"/>
          </a:xfrm>
          <a:prstGeom prst="rect">
            <a:avLst/>
          </a:prstGeom>
        </p:spPr>
      </p:pic>
    </p:spTree>
    <p:extLst>
      <p:ext uri="{BB962C8B-B14F-4D97-AF65-F5344CB8AC3E}">
        <p14:creationId xmlns:p14="http://schemas.microsoft.com/office/powerpoint/2010/main" val="571921370"/>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310" y="1072621"/>
            <a:ext cx="8263890" cy="2093913"/>
          </a:xfrm>
        </p:spPr>
        <p:txBody>
          <a:bodyPr>
            <a:noAutofit/>
          </a:bodyPr>
          <a:lstStyle/>
          <a:p>
            <a:pPr marL="0" indent="0">
              <a:buNone/>
            </a:pPr>
            <a:r>
              <a:rPr lang="id-ID" sz="2400" dirty="0">
                <a:solidFill>
                  <a:srgbClr val="002060"/>
                </a:solidFill>
              </a:rPr>
              <a:t>Selain harga yang murah pasti pembeli juga memikirkan kualitas dari produk yang kamu jual. Pembeli akan menanyakan hal-hal seperti bahan apa yang digunakan, ada garansi atau tidak, dan bahkan ada yang ingin melihat real pic nya terlebih dahulu. sebisa mungkin kamu membalas dengan penuh senyum dan yang paling penting adalah kejujuran dalam berjualan di toko online</a:t>
            </a:r>
          </a:p>
        </p:txBody>
      </p:sp>
      <p:sp>
        <p:nvSpPr>
          <p:cNvPr id="4" name="Title 1"/>
          <p:cNvSpPr txBox="1">
            <a:spLocks/>
          </p:cNvSpPr>
          <p:nvPr/>
        </p:nvSpPr>
        <p:spPr>
          <a:xfrm>
            <a:off x="628650" y="304271"/>
            <a:ext cx="7886700" cy="643996"/>
          </a:xfrm>
          <a:prstGeom prst="rect">
            <a:avLst/>
          </a:prstGeom>
        </p:spPr>
        <p:txBody>
          <a:bodyPr vert="horz" lIns="71323" tIns="35662" rIns="71323" bIns="35662"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d-ID" dirty="0">
                <a:solidFill>
                  <a:srgbClr val="002060"/>
                </a:solidFill>
                <a:latin typeface="Bauhaus 93" panose="04030905020B02020C02" pitchFamily="82" charset="0"/>
              </a:rPr>
              <a:t>Kualitas produk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291" y="3464318"/>
            <a:ext cx="8666579" cy="1952898"/>
          </a:xfrm>
          <a:prstGeom prst="rect">
            <a:avLst/>
          </a:prstGeom>
        </p:spPr>
      </p:pic>
    </p:spTree>
    <p:extLst>
      <p:ext uri="{BB962C8B-B14F-4D97-AF65-F5344CB8AC3E}">
        <p14:creationId xmlns:p14="http://schemas.microsoft.com/office/powerpoint/2010/main" val="2868342526"/>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21354"/>
            <a:ext cx="4376902" cy="3626115"/>
          </a:xfrm>
        </p:spPr>
        <p:txBody>
          <a:bodyPr>
            <a:normAutofit fontScale="70000" lnSpcReduction="20000"/>
          </a:bodyPr>
          <a:lstStyle/>
          <a:p>
            <a:pPr marL="0" indent="0">
              <a:buNone/>
            </a:pPr>
            <a:r>
              <a:rPr lang="sv-SE" sz="3700" dirty="0">
                <a:solidFill>
                  <a:srgbClr val="002060"/>
                </a:solidFill>
              </a:rPr>
              <a:t>Pembeli pasti akan memilih lokasi seller yang lebih dekat dengannya, karena hal tersebut akan mengurangi ongkos kirim.</a:t>
            </a:r>
            <a:endParaRPr lang="id-ID" sz="3700" dirty="0">
              <a:solidFill>
                <a:srgbClr val="002060"/>
              </a:solidFill>
            </a:endParaRPr>
          </a:p>
          <a:p>
            <a:pPr marL="0" indent="0">
              <a:buNone/>
            </a:pPr>
            <a:endParaRPr lang="id-ID" sz="3700" dirty="0">
              <a:solidFill>
                <a:srgbClr val="002060"/>
              </a:solidFill>
            </a:endParaRPr>
          </a:p>
          <a:p>
            <a:pPr marL="0" indent="0">
              <a:buNone/>
            </a:pPr>
            <a:r>
              <a:rPr lang="id-ID" sz="3700" dirty="0">
                <a:solidFill>
                  <a:srgbClr val="002060"/>
                </a:solidFill>
              </a:rPr>
              <a:t>Pembeli akan membeli jika toko fisiknya dengan alamat yang jelas dan detail</a:t>
            </a:r>
          </a:p>
        </p:txBody>
      </p:sp>
      <p:sp>
        <p:nvSpPr>
          <p:cNvPr id="4" name="Title 1"/>
          <p:cNvSpPr txBox="1">
            <a:spLocks/>
          </p:cNvSpPr>
          <p:nvPr/>
        </p:nvSpPr>
        <p:spPr>
          <a:xfrm>
            <a:off x="628650" y="304271"/>
            <a:ext cx="7886700" cy="643996"/>
          </a:xfrm>
          <a:prstGeom prst="rect">
            <a:avLst/>
          </a:prstGeom>
        </p:spPr>
        <p:txBody>
          <a:bodyPr vert="horz" lIns="71323" tIns="35662" rIns="71323" bIns="35662"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d-ID" dirty="0">
                <a:solidFill>
                  <a:srgbClr val="002060"/>
                </a:solidFill>
                <a:latin typeface="Bauhaus 93" panose="04030905020B02020C02" pitchFamily="82" charset="0"/>
              </a:rPr>
              <a:t>lokasi toko fisik</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5910" y="2036394"/>
            <a:ext cx="3662717" cy="2350243"/>
          </a:xfrm>
          <a:prstGeom prst="rect">
            <a:avLst/>
          </a:prstGeom>
        </p:spPr>
      </p:pic>
    </p:spTree>
    <p:extLst>
      <p:ext uri="{BB962C8B-B14F-4D97-AF65-F5344CB8AC3E}">
        <p14:creationId xmlns:p14="http://schemas.microsoft.com/office/powerpoint/2010/main" val="4014885527"/>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3585" t="16375" r="12595" b="10801"/>
          <a:stretch/>
        </p:blipFill>
        <p:spPr>
          <a:xfrm>
            <a:off x="628651" y="973708"/>
            <a:ext cx="2193377" cy="4191000"/>
          </a:xfrm>
          <a:prstGeom prst="rect">
            <a:avLst/>
          </a:prstGeom>
        </p:spPr>
      </p:pic>
      <p:sp>
        <p:nvSpPr>
          <p:cNvPr id="5" name="Title 1"/>
          <p:cNvSpPr txBox="1">
            <a:spLocks/>
          </p:cNvSpPr>
          <p:nvPr/>
        </p:nvSpPr>
        <p:spPr>
          <a:xfrm>
            <a:off x="628650" y="304271"/>
            <a:ext cx="7886700" cy="643996"/>
          </a:xfrm>
          <a:prstGeom prst="rect">
            <a:avLst/>
          </a:prstGeom>
        </p:spPr>
        <p:txBody>
          <a:bodyPr vert="horz" lIns="71323" tIns="35662" rIns="71323" bIns="35662"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d-ID" dirty="0">
                <a:solidFill>
                  <a:srgbClr val="002060"/>
                </a:solidFill>
                <a:latin typeface="Bauhaus 93" panose="04030905020B02020C02" pitchFamily="82" charset="0"/>
              </a:rPr>
              <a:t>Reputasi toko</a:t>
            </a:r>
          </a:p>
        </p:txBody>
      </p:sp>
      <p:sp>
        <p:nvSpPr>
          <p:cNvPr id="7" name="TextBox 6"/>
          <p:cNvSpPr txBox="1"/>
          <p:nvPr/>
        </p:nvSpPr>
        <p:spPr>
          <a:xfrm>
            <a:off x="3111195" y="876300"/>
            <a:ext cx="5758486" cy="4457837"/>
          </a:xfrm>
          <a:prstGeom prst="rect">
            <a:avLst/>
          </a:prstGeom>
          <a:noFill/>
        </p:spPr>
        <p:txBody>
          <a:bodyPr wrap="square" lIns="71323" tIns="35662" rIns="71323" bIns="35662" rtlCol="0">
            <a:spAutoFit/>
          </a:bodyPr>
          <a:lstStyle/>
          <a:p>
            <a:r>
              <a:rPr lang="id-ID" sz="1900" dirty="0">
                <a:solidFill>
                  <a:srgbClr val="002060"/>
                </a:solidFill>
              </a:rPr>
              <a:t>Parameter penilaian untuk reputasi toko mungkin akan sangat berpengaruh, reputasi toko pada tokopedia terdiri mulai dari “bronze”, “silver”, “gold”, dan “diamond”. Reputasi tersebut diberikan berdasarkan dari transaksi yang berhasil pada tokopedia, kemudian dari transaksi yang berhasil akan di berikan berupa point. Point tersebut akan di kalkulasi untuk menjadi reputasi. reputasi dapat di lihat dari badge/lencana pada toko kita, lencana bronze artinya kita memiliki 1 sampai dengan 250 point, badge tersebut akan berubah mengikuti point yang kita dapat dari tokopedia sampai nanti mendapatkan reputasi diamond. Lalu bagaimana kita meningkatkan reputasi toko pada tokopedia? ikuti trik untuk berjualan di tokopedia untuk meningkatkan reputasi toko</a:t>
            </a:r>
          </a:p>
        </p:txBody>
      </p:sp>
    </p:spTree>
    <p:extLst>
      <p:ext uri="{BB962C8B-B14F-4D97-AF65-F5344CB8AC3E}">
        <p14:creationId xmlns:p14="http://schemas.microsoft.com/office/powerpoint/2010/main" val="823111442"/>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3870" y="1456267"/>
            <a:ext cx="7886700" cy="2844801"/>
          </a:xfrm>
          <a:prstGeom prst="rect">
            <a:avLst/>
          </a:prstGeom>
        </p:spPr>
        <p:txBody>
          <a:bodyPr vert="horz" lIns="71323" tIns="35662" rIns="71323" bIns="3566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r>
              <a:rPr lang="id-ID" sz="9000" b="1" dirty="0">
                <a:solidFill>
                  <a:srgbClr val="002060"/>
                </a:solidFill>
                <a:latin typeface="Bauhaus 93" panose="04030905020B02020C02" pitchFamily="82" charset="0"/>
              </a:rPr>
              <a:t>Tips &amp; Trik</a:t>
            </a:r>
          </a:p>
        </p:txBody>
      </p:sp>
    </p:spTree>
    <p:extLst>
      <p:ext uri="{BB962C8B-B14F-4D97-AF65-F5344CB8AC3E}">
        <p14:creationId xmlns:p14="http://schemas.microsoft.com/office/powerpoint/2010/main" val="2828752658"/>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32500" lnSpcReduction="20000"/>
          </a:bodyPr>
          <a:lstStyle/>
          <a:p>
            <a:pPr marL="713232" indent="-713232">
              <a:buFont typeface="+mj-lt"/>
              <a:buAutoNum type="arabicPeriod"/>
            </a:pPr>
            <a:r>
              <a:rPr lang="id-ID" sz="3700" dirty="0">
                <a:solidFill>
                  <a:srgbClr val="002060"/>
                </a:solidFill>
              </a:rPr>
              <a:t>Sesering mungkin membuka toko anda memalui PC maupun Gadget. Semakin sering dibuka, akan dibantu server dalam optimasi penjualan. Dan kepercayaan Buyer juga akan tinggi.</a:t>
            </a:r>
          </a:p>
          <a:p>
            <a:pPr marL="713232" indent="-713232">
              <a:buFont typeface="+mj-lt"/>
              <a:buAutoNum type="arabicPeriod"/>
            </a:pPr>
            <a:r>
              <a:rPr lang="id-ID" sz="3700" dirty="0">
                <a:solidFill>
                  <a:srgbClr val="002060"/>
                </a:solidFill>
              </a:rPr>
              <a:t>Sebanyak mungkin posting (Upload jualan ) karena setiap kita upload jualan naik di feed tokopedia selama 1-3 hari. Tokopedia membatasi 250 Posting sehari. Dan 500 posting untuk toko baru. Quota posting akan bertambah jika sudah terjadi 5 transaksi.</a:t>
            </a:r>
          </a:p>
          <a:p>
            <a:pPr marL="713232" indent="-713232">
              <a:buFont typeface="+mj-lt"/>
              <a:buAutoNum type="arabicPeriod"/>
            </a:pPr>
            <a:r>
              <a:rPr lang="id-ID" sz="3700" dirty="0">
                <a:solidFill>
                  <a:srgbClr val="002060"/>
                </a:solidFill>
              </a:rPr>
              <a:t>Sesering mungkin mengupdate (Edit jualan ) setiap update yang dilakukan sama efektifnya dengan upload product, bertahan 1-3 hari di feed tokopedia. Untuk edit posting tidak ada batasan di tokopedia.</a:t>
            </a:r>
          </a:p>
          <a:p>
            <a:pPr marL="713232" indent="-713232">
              <a:buFont typeface="+mj-lt"/>
              <a:buAutoNum type="arabicPeriod"/>
            </a:pPr>
            <a:r>
              <a:rPr lang="id-ID" sz="3700" dirty="0">
                <a:solidFill>
                  <a:srgbClr val="002060"/>
                </a:solidFill>
              </a:rPr>
              <a:t>Sarankan teman untuk membeli dengan deal offline agar segera terjadi transaksi yang mendorong buyer membeli dan secara otomatis meningkatkan quota posting.</a:t>
            </a:r>
          </a:p>
          <a:p>
            <a:pPr marL="713232" indent="-713232">
              <a:buFont typeface="+mj-lt"/>
              <a:buAutoNum type="arabicPeriod"/>
            </a:pPr>
            <a:r>
              <a:rPr lang="id-ID" sz="3700" dirty="0">
                <a:solidFill>
                  <a:srgbClr val="002060"/>
                </a:solidFill>
              </a:rPr>
              <a:t>Beriklan melalui Program GOLD MERCHAND dan TOP ADS jika sudah bisa menyisihkan profit dari jualan.</a:t>
            </a:r>
          </a:p>
        </p:txBody>
      </p:sp>
      <p:sp>
        <p:nvSpPr>
          <p:cNvPr id="4" name="Title 1"/>
          <p:cNvSpPr txBox="1">
            <a:spLocks/>
          </p:cNvSpPr>
          <p:nvPr/>
        </p:nvSpPr>
        <p:spPr>
          <a:xfrm>
            <a:off x="628650" y="304271"/>
            <a:ext cx="7886700" cy="643996"/>
          </a:xfrm>
          <a:prstGeom prst="rect">
            <a:avLst/>
          </a:prstGeom>
        </p:spPr>
        <p:txBody>
          <a:bodyPr vert="horz" lIns="71323" tIns="35662" rIns="71323" bIns="35662"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d-ID" dirty="0">
                <a:solidFill>
                  <a:srgbClr val="002060"/>
                </a:solidFill>
                <a:latin typeface="Bauhaus 93" panose="04030905020B02020C02" pitchFamily="82" charset="0"/>
              </a:rPr>
              <a:t>TIPS &amp; TRIK</a:t>
            </a:r>
          </a:p>
        </p:txBody>
      </p:sp>
    </p:spTree>
    <p:extLst>
      <p:ext uri="{BB962C8B-B14F-4D97-AF65-F5344CB8AC3E}">
        <p14:creationId xmlns:p14="http://schemas.microsoft.com/office/powerpoint/2010/main" val="3358139500"/>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713232" indent="-713232">
              <a:buFont typeface="+mj-lt"/>
              <a:buAutoNum type="arabicPeriod"/>
            </a:pPr>
            <a:r>
              <a:rPr lang="id-ID" sz="3700" dirty="0">
                <a:solidFill>
                  <a:srgbClr val="002060"/>
                </a:solidFill>
              </a:rPr>
              <a:t>Biaya Gratis</a:t>
            </a:r>
            <a:endParaRPr lang="en-US" sz="3700" dirty="0">
              <a:solidFill>
                <a:srgbClr val="002060"/>
              </a:solidFill>
            </a:endParaRPr>
          </a:p>
          <a:p>
            <a:pPr marL="713232" indent="-713232">
              <a:buFont typeface="+mj-lt"/>
              <a:buAutoNum type="arabicPeriod"/>
            </a:pPr>
            <a:r>
              <a:rPr lang="en-US" sz="3700" dirty="0" err="1">
                <a:solidFill>
                  <a:srgbClr val="002060"/>
                </a:solidFill>
              </a:rPr>
              <a:t>Banyak</a:t>
            </a:r>
            <a:r>
              <a:rPr lang="en-US" sz="3700" dirty="0">
                <a:solidFill>
                  <a:srgbClr val="002060"/>
                </a:solidFill>
              </a:rPr>
              <a:t> free </a:t>
            </a:r>
            <a:r>
              <a:rPr lang="en-US" sz="3700" dirty="0" err="1">
                <a:solidFill>
                  <a:srgbClr val="002060"/>
                </a:solidFill>
              </a:rPr>
              <a:t>ongkirnya</a:t>
            </a:r>
            <a:endParaRPr lang="id-ID" sz="3700" dirty="0">
              <a:solidFill>
                <a:srgbClr val="002060"/>
              </a:solidFill>
            </a:endParaRPr>
          </a:p>
          <a:p>
            <a:pPr marL="713232" indent="-713232">
              <a:buFont typeface="+mj-lt"/>
              <a:buAutoNum type="arabicPeriod"/>
            </a:pPr>
            <a:r>
              <a:rPr lang="id-ID" sz="3700" dirty="0">
                <a:solidFill>
                  <a:srgbClr val="002060"/>
                </a:solidFill>
              </a:rPr>
              <a:t>Cenderung lebih dipercaya karena rekening bersama dan sudah dikenal</a:t>
            </a:r>
          </a:p>
          <a:p>
            <a:pPr marL="713232" indent="-713232">
              <a:buFont typeface="+mj-lt"/>
              <a:buAutoNum type="arabicPeriod"/>
            </a:pPr>
            <a:r>
              <a:rPr lang="id-ID" sz="3700" dirty="0">
                <a:solidFill>
                  <a:srgbClr val="002060"/>
                </a:solidFill>
              </a:rPr>
              <a:t>Mendapat fasilitas marketing tambahan </a:t>
            </a:r>
          </a:p>
        </p:txBody>
      </p:sp>
      <p:sp>
        <p:nvSpPr>
          <p:cNvPr id="4" name="Title 1"/>
          <p:cNvSpPr txBox="1">
            <a:spLocks/>
          </p:cNvSpPr>
          <p:nvPr/>
        </p:nvSpPr>
        <p:spPr>
          <a:xfrm>
            <a:off x="628650" y="304271"/>
            <a:ext cx="7886700" cy="643996"/>
          </a:xfrm>
          <a:prstGeom prst="rect">
            <a:avLst/>
          </a:prstGeom>
        </p:spPr>
        <p:txBody>
          <a:bodyPr vert="horz" lIns="71323" tIns="35662" rIns="71323" bIns="35662"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d-ID" dirty="0">
                <a:solidFill>
                  <a:srgbClr val="002060"/>
                </a:solidFill>
                <a:latin typeface="Bauhaus 93" panose="04030905020B02020C02" pitchFamily="82" charset="0"/>
              </a:rPr>
              <a:t>Keuntungan</a:t>
            </a:r>
          </a:p>
        </p:txBody>
      </p:sp>
    </p:spTree>
    <p:extLst>
      <p:ext uri="{BB962C8B-B14F-4D97-AF65-F5344CB8AC3E}">
        <p14:creationId xmlns:p14="http://schemas.microsoft.com/office/powerpoint/2010/main" val="2702905019"/>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713232" indent="-713232">
              <a:buFont typeface="+mj-lt"/>
              <a:buAutoNum type="arabicPeriod"/>
            </a:pPr>
            <a:r>
              <a:rPr lang="id-ID" sz="3700" dirty="0">
                <a:solidFill>
                  <a:srgbClr val="002060"/>
                </a:solidFill>
              </a:rPr>
              <a:t>Berlaku Hukum Pasar, harga hancur2an. Yang laku Siapa yang paling murah.</a:t>
            </a:r>
          </a:p>
          <a:p>
            <a:pPr marL="713232" indent="-713232">
              <a:buFont typeface="+mj-lt"/>
              <a:buAutoNum type="arabicPeriod"/>
            </a:pPr>
            <a:r>
              <a:rPr lang="id-ID" sz="3700" dirty="0">
                <a:solidFill>
                  <a:srgbClr val="002060"/>
                </a:solidFill>
              </a:rPr>
              <a:t>Database customer menjadi milik </a:t>
            </a:r>
            <a:r>
              <a:rPr lang="en-US" sz="3700" dirty="0">
                <a:solidFill>
                  <a:srgbClr val="002060"/>
                </a:solidFill>
              </a:rPr>
              <a:t>Marketplace</a:t>
            </a:r>
            <a:endParaRPr lang="id-ID" sz="3700" dirty="0">
              <a:solidFill>
                <a:srgbClr val="002060"/>
              </a:solidFill>
            </a:endParaRPr>
          </a:p>
          <a:p>
            <a:pPr marL="713232" indent="-713232">
              <a:buFont typeface="+mj-lt"/>
              <a:buAutoNum type="arabicPeriod"/>
            </a:pPr>
            <a:r>
              <a:rPr lang="id-ID" sz="3700" dirty="0">
                <a:solidFill>
                  <a:srgbClr val="002060"/>
                </a:solidFill>
              </a:rPr>
              <a:t>Tidak bisa memantau optimasi dari iklan Facebook kita karena Pixel FB tidak tertrigger di tokopedia</a:t>
            </a:r>
          </a:p>
        </p:txBody>
      </p:sp>
      <p:sp>
        <p:nvSpPr>
          <p:cNvPr id="4" name="Title 1"/>
          <p:cNvSpPr txBox="1">
            <a:spLocks/>
          </p:cNvSpPr>
          <p:nvPr/>
        </p:nvSpPr>
        <p:spPr>
          <a:xfrm>
            <a:off x="628650" y="304271"/>
            <a:ext cx="7886700" cy="643996"/>
          </a:xfrm>
          <a:prstGeom prst="rect">
            <a:avLst/>
          </a:prstGeom>
        </p:spPr>
        <p:txBody>
          <a:bodyPr vert="horz" lIns="71323" tIns="35662" rIns="71323" bIns="35662"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d-ID" dirty="0">
                <a:solidFill>
                  <a:srgbClr val="002060"/>
                </a:solidFill>
                <a:latin typeface="Bauhaus 93" panose="04030905020B02020C02" pitchFamily="82" charset="0"/>
              </a:rPr>
              <a:t>Kerugian</a:t>
            </a:r>
          </a:p>
        </p:txBody>
      </p:sp>
    </p:spTree>
    <p:extLst>
      <p:ext uri="{BB962C8B-B14F-4D97-AF65-F5344CB8AC3E}">
        <p14:creationId xmlns:p14="http://schemas.microsoft.com/office/powerpoint/2010/main" val="1171224185"/>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5295894" y="1867628"/>
            <a:ext cx="500066" cy="2000264"/>
          </a:xfrm>
          <a:prstGeom prst="roundRect">
            <a:avLst/>
          </a:prstGeom>
          <a:solidFill>
            <a:schemeClr val="bg1"/>
          </a:solidFill>
          <a:ln>
            <a:solidFill>
              <a:schemeClr val="tx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Rounded Rectangle 16"/>
          <p:cNvSpPr/>
          <p:nvPr/>
        </p:nvSpPr>
        <p:spPr>
          <a:xfrm>
            <a:off x="2476494" y="1369561"/>
            <a:ext cx="500066" cy="2535616"/>
          </a:xfrm>
          <a:prstGeom prst="roundRect">
            <a:avLst/>
          </a:prstGeom>
          <a:solidFill>
            <a:schemeClr val="bg1"/>
          </a:solidFill>
          <a:ln>
            <a:solidFill>
              <a:srgbClr val="7030A0"/>
            </a:solidFill>
          </a:ln>
          <a:effectLst>
            <a:glow rad="63500">
              <a:srgbClr val="7030A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ounded Rectangle 14"/>
          <p:cNvSpPr/>
          <p:nvPr/>
        </p:nvSpPr>
        <p:spPr>
          <a:xfrm>
            <a:off x="3931446" y="1546605"/>
            <a:ext cx="500066" cy="2328874"/>
          </a:xfrm>
          <a:prstGeom prst="roundRect">
            <a:avLst/>
          </a:prstGeom>
          <a:solidFill>
            <a:schemeClr val="bg1"/>
          </a:solidFill>
          <a:ln>
            <a:solidFill>
              <a:schemeClr val="tx2"/>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9" name="Picture 3" descr="C:\Users\DISENIN\Desktop\facebook_logos_PNG197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9526" y="3726983"/>
            <a:ext cx="720000" cy="720000"/>
          </a:xfrm>
          <a:prstGeom prst="rect">
            <a:avLst/>
          </a:prstGeom>
          <a:noFill/>
        </p:spPr>
      </p:pic>
      <p:pic>
        <p:nvPicPr>
          <p:cNvPr id="4101" name="Picture 5" descr="C:\Users\DISENIN\Desktop\580b57fcd9996e24bc43c5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4574" y="3669619"/>
            <a:ext cx="720000" cy="720000"/>
          </a:xfrm>
          <a:prstGeom prst="rect">
            <a:avLst/>
          </a:prstGeom>
          <a:noFill/>
        </p:spPr>
      </p:pic>
      <p:sp>
        <p:nvSpPr>
          <p:cNvPr id="20" name="TextBox 19"/>
          <p:cNvSpPr txBox="1"/>
          <p:nvPr/>
        </p:nvSpPr>
        <p:spPr>
          <a:xfrm>
            <a:off x="3744171" y="939237"/>
            <a:ext cx="955711" cy="461665"/>
          </a:xfrm>
          <a:prstGeom prst="rect">
            <a:avLst/>
          </a:prstGeom>
          <a:noFill/>
        </p:spPr>
        <p:txBody>
          <a:bodyPr wrap="none" rtlCol="0">
            <a:spAutoFit/>
          </a:bodyPr>
          <a:lstStyle/>
          <a:p>
            <a:r>
              <a:rPr lang="en-US" sz="2400" b="1" dirty="0"/>
              <a:t>81,3</a:t>
            </a:r>
            <a:r>
              <a:rPr lang="id-ID" sz="2400" b="1" dirty="0"/>
              <a:t>%</a:t>
            </a:r>
          </a:p>
        </p:txBody>
      </p:sp>
      <p:sp>
        <p:nvSpPr>
          <p:cNvPr id="22" name="TextBox 21"/>
          <p:cNvSpPr txBox="1"/>
          <p:nvPr/>
        </p:nvSpPr>
        <p:spPr>
          <a:xfrm>
            <a:off x="2248671" y="820834"/>
            <a:ext cx="955711" cy="461665"/>
          </a:xfrm>
          <a:prstGeom prst="rect">
            <a:avLst/>
          </a:prstGeom>
          <a:noFill/>
        </p:spPr>
        <p:txBody>
          <a:bodyPr wrap="none" rtlCol="0">
            <a:spAutoFit/>
          </a:bodyPr>
          <a:lstStyle/>
          <a:p>
            <a:r>
              <a:rPr lang="en-US" sz="2400" b="1" dirty="0"/>
              <a:t>84,8</a:t>
            </a:r>
            <a:r>
              <a:rPr lang="id-ID" sz="2400" b="1" dirty="0"/>
              <a:t>%</a:t>
            </a:r>
          </a:p>
        </p:txBody>
      </p:sp>
      <p:sp>
        <p:nvSpPr>
          <p:cNvPr id="23" name="TextBox 22"/>
          <p:cNvSpPr txBox="1"/>
          <p:nvPr/>
        </p:nvSpPr>
        <p:spPr>
          <a:xfrm>
            <a:off x="5049833" y="1439000"/>
            <a:ext cx="955711" cy="461665"/>
          </a:xfrm>
          <a:prstGeom prst="rect">
            <a:avLst/>
          </a:prstGeom>
          <a:noFill/>
        </p:spPr>
        <p:txBody>
          <a:bodyPr wrap="none" rtlCol="0">
            <a:spAutoFit/>
          </a:bodyPr>
          <a:lstStyle/>
          <a:p>
            <a:r>
              <a:rPr lang="en-US" sz="2400" b="1" dirty="0"/>
              <a:t>63,1</a:t>
            </a:r>
            <a:r>
              <a:rPr lang="id-ID" sz="2400" b="1" dirty="0"/>
              <a:t>%</a:t>
            </a:r>
          </a:p>
        </p:txBody>
      </p:sp>
      <p:sp>
        <p:nvSpPr>
          <p:cNvPr id="24" name="Rounded Rectangle 23"/>
          <p:cNvSpPr/>
          <p:nvPr/>
        </p:nvSpPr>
        <p:spPr>
          <a:xfrm>
            <a:off x="357158" y="311450"/>
            <a:ext cx="1000132" cy="760100"/>
          </a:xfrm>
          <a:prstGeom prst="roundRect">
            <a:avLst/>
          </a:prstGeom>
          <a:solidFill>
            <a:schemeClr val="tx2">
              <a:lumMod val="75000"/>
            </a:schemeClr>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FEB</a:t>
            </a:r>
            <a:endParaRPr lang="id-ID" sz="1200" b="1" dirty="0"/>
          </a:p>
        </p:txBody>
      </p:sp>
      <p:sp>
        <p:nvSpPr>
          <p:cNvPr id="25" name="Rounded Rectangle 24"/>
          <p:cNvSpPr/>
          <p:nvPr/>
        </p:nvSpPr>
        <p:spPr>
          <a:xfrm>
            <a:off x="357158" y="-20"/>
            <a:ext cx="1000132" cy="321971"/>
          </a:xfrm>
          <a:prstGeom prst="roundRect">
            <a:avLst/>
          </a:prstGeom>
          <a:solidFill>
            <a:schemeClr val="tx2">
              <a:lumMod val="75000"/>
            </a:schemeClr>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2022</a:t>
            </a:r>
            <a:endParaRPr lang="id-ID" sz="1000" b="1" dirty="0"/>
          </a:p>
        </p:txBody>
      </p:sp>
      <p:sp>
        <p:nvSpPr>
          <p:cNvPr id="26" name="TextBox 25"/>
          <p:cNvSpPr txBox="1"/>
          <p:nvPr/>
        </p:nvSpPr>
        <p:spPr>
          <a:xfrm>
            <a:off x="1428728" y="214294"/>
            <a:ext cx="5629811" cy="523220"/>
          </a:xfrm>
          <a:prstGeom prst="rect">
            <a:avLst/>
          </a:prstGeom>
          <a:noFill/>
        </p:spPr>
        <p:txBody>
          <a:bodyPr wrap="none" rtlCol="0">
            <a:spAutoFit/>
          </a:bodyPr>
          <a:lstStyle/>
          <a:p>
            <a:r>
              <a:rPr lang="id-ID" sz="2800" b="1" dirty="0">
                <a:effectLst>
                  <a:outerShdw blurRad="38100" dist="38100" dir="2700000" algn="tl">
                    <a:srgbClr val="000000">
                      <a:alpha val="43137"/>
                    </a:srgbClr>
                  </a:outerShdw>
                </a:effectLst>
              </a:rPr>
              <a:t>PLATFORM</a:t>
            </a:r>
            <a:r>
              <a:rPr lang="en-US" sz="2800" b="1" dirty="0">
                <a:effectLst>
                  <a:outerShdw blurRad="38100" dist="38100" dir="2700000" algn="tl">
                    <a:srgbClr val="000000">
                      <a:alpha val="43137"/>
                    </a:srgbClr>
                  </a:outerShdw>
                </a:effectLst>
              </a:rPr>
              <a:t>  </a:t>
            </a:r>
            <a:r>
              <a:rPr lang="id-ID" sz="2800" b="1" dirty="0">
                <a:effectLst>
                  <a:outerShdw blurRad="38100" dist="38100" dir="2700000" algn="tl">
                    <a:srgbClr val="000000">
                      <a:alpha val="43137"/>
                    </a:srgbClr>
                  </a:outerShdw>
                </a:effectLst>
              </a:rPr>
              <a:t>SOSIAL MEDIA TERAKTIF</a:t>
            </a:r>
          </a:p>
        </p:txBody>
      </p:sp>
      <p:sp>
        <p:nvSpPr>
          <p:cNvPr id="27" name="TextBox 26"/>
          <p:cNvSpPr txBox="1"/>
          <p:nvPr/>
        </p:nvSpPr>
        <p:spPr>
          <a:xfrm>
            <a:off x="5929322" y="4991100"/>
            <a:ext cx="2769028" cy="307777"/>
          </a:xfrm>
          <a:prstGeom prst="rect">
            <a:avLst/>
          </a:prstGeom>
          <a:noFill/>
        </p:spPr>
        <p:txBody>
          <a:bodyPr wrap="none" rtlCol="0">
            <a:spAutoFit/>
          </a:bodyPr>
          <a:lstStyle/>
          <a:p>
            <a:r>
              <a:rPr lang="id-ID" sz="1400" dirty="0"/>
              <a:t>Sumber : Hootsuite &amp; We are social</a:t>
            </a:r>
          </a:p>
        </p:txBody>
      </p:sp>
      <p:pic>
        <p:nvPicPr>
          <p:cNvPr id="2050" name="Picture 2" descr="C:\Users\EKO\Desktop\602179070ad3230004b93c2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7344" y="3711249"/>
            <a:ext cx="764568" cy="7614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01077" y="4524152"/>
            <a:ext cx="841897" cy="369332"/>
          </a:xfrm>
          <a:prstGeom prst="rect">
            <a:avLst/>
          </a:prstGeom>
          <a:noFill/>
        </p:spPr>
        <p:txBody>
          <a:bodyPr wrap="none" rtlCol="0">
            <a:spAutoFit/>
          </a:bodyPr>
          <a:lstStyle/>
          <a:p>
            <a:r>
              <a:rPr lang="en-US" dirty="0"/>
              <a:t>129,9jt</a:t>
            </a:r>
          </a:p>
        </p:txBody>
      </p:sp>
      <p:sp>
        <p:nvSpPr>
          <p:cNvPr id="28" name="TextBox 27"/>
          <p:cNvSpPr txBox="1"/>
          <p:nvPr/>
        </p:nvSpPr>
        <p:spPr>
          <a:xfrm>
            <a:off x="2313145" y="4479332"/>
            <a:ext cx="841897" cy="369332"/>
          </a:xfrm>
          <a:prstGeom prst="rect">
            <a:avLst/>
          </a:prstGeom>
          <a:noFill/>
        </p:spPr>
        <p:txBody>
          <a:bodyPr wrap="none" rtlCol="0">
            <a:spAutoFit/>
          </a:bodyPr>
          <a:lstStyle/>
          <a:p>
            <a:r>
              <a:rPr lang="en-US" dirty="0"/>
              <a:t>99,15jt</a:t>
            </a:r>
          </a:p>
        </p:txBody>
      </p:sp>
      <p:sp>
        <p:nvSpPr>
          <p:cNvPr id="29" name="TextBox 28"/>
          <p:cNvSpPr txBox="1"/>
          <p:nvPr/>
        </p:nvSpPr>
        <p:spPr>
          <a:xfrm>
            <a:off x="5207034" y="4479332"/>
            <a:ext cx="724878" cy="369332"/>
          </a:xfrm>
          <a:prstGeom prst="rect">
            <a:avLst/>
          </a:prstGeom>
          <a:noFill/>
        </p:spPr>
        <p:txBody>
          <a:bodyPr wrap="none" rtlCol="0">
            <a:spAutoFit/>
          </a:bodyPr>
          <a:lstStyle/>
          <a:p>
            <a:r>
              <a:rPr lang="en-US" dirty="0"/>
              <a:t>92,7jt</a:t>
            </a:r>
          </a:p>
        </p:txBody>
      </p:sp>
    </p:spTree>
    <p:extLst>
      <p:ext uri="{BB962C8B-B14F-4D97-AF65-F5344CB8AC3E}">
        <p14:creationId xmlns:p14="http://schemas.microsoft.com/office/powerpoint/2010/main" val="2943498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1+#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101"/>
                                        </p:tgtEl>
                                        <p:attrNameLst>
                                          <p:attrName>style.visibility</p:attrName>
                                        </p:attrNameLst>
                                      </p:cBhvr>
                                      <p:to>
                                        <p:strVal val="visible"/>
                                      </p:to>
                                    </p:set>
                                    <p:anim calcmode="lin" valueType="num">
                                      <p:cBhvr additive="base">
                                        <p:cTn id="25" dur="500" fill="hold"/>
                                        <p:tgtEl>
                                          <p:spTgt spid="4101"/>
                                        </p:tgtEl>
                                        <p:attrNameLst>
                                          <p:attrName>ppt_x</p:attrName>
                                        </p:attrNameLst>
                                      </p:cBhvr>
                                      <p:tavLst>
                                        <p:tav tm="0">
                                          <p:val>
                                            <p:strVal val="#ppt_x"/>
                                          </p:val>
                                        </p:tav>
                                        <p:tav tm="100000">
                                          <p:val>
                                            <p:strVal val="#ppt_x"/>
                                          </p:val>
                                        </p:tav>
                                      </p:tavLst>
                                    </p:anim>
                                    <p:anim calcmode="lin" valueType="num">
                                      <p:cBhvr additive="base">
                                        <p:cTn id="26" dur="500" fill="hold"/>
                                        <p:tgtEl>
                                          <p:spTgt spid="410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099"/>
                                        </p:tgtEl>
                                        <p:attrNameLst>
                                          <p:attrName>style.visibility</p:attrName>
                                        </p:attrNameLst>
                                      </p:cBhvr>
                                      <p:to>
                                        <p:strVal val="visible"/>
                                      </p:to>
                                    </p:set>
                                    <p:anim calcmode="lin" valueType="num">
                                      <p:cBhvr additive="base">
                                        <p:cTn id="43" dur="500" fill="hold"/>
                                        <p:tgtEl>
                                          <p:spTgt spid="4099"/>
                                        </p:tgtEl>
                                        <p:attrNameLst>
                                          <p:attrName>ppt_x</p:attrName>
                                        </p:attrNameLst>
                                      </p:cBhvr>
                                      <p:tavLst>
                                        <p:tav tm="0">
                                          <p:val>
                                            <p:strVal val="#ppt_x"/>
                                          </p:val>
                                        </p:tav>
                                        <p:tav tm="100000">
                                          <p:val>
                                            <p:strVal val="#ppt_x"/>
                                          </p:val>
                                        </p:tav>
                                      </p:tavLst>
                                    </p:anim>
                                    <p:anim calcmode="lin" valueType="num">
                                      <p:cBhvr additive="base">
                                        <p:cTn id="44" dur="500" fill="hold"/>
                                        <p:tgtEl>
                                          <p:spTgt spid="409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050"/>
                                        </p:tgtEl>
                                        <p:attrNameLst>
                                          <p:attrName>style.visibility</p:attrName>
                                        </p:attrNameLst>
                                      </p:cBhvr>
                                      <p:to>
                                        <p:strVal val="visible"/>
                                      </p:to>
                                    </p:set>
                                    <p:anim calcmode="lin" valueType="num">
                                      <p:cBhvr additive="base">
                                        <p:cTn id="65" dur="500" fill="hold"/>
                                        <p:tgtEl>
                                          <p:spTgt spid="2050"/>
                                        </p:tgtEl>
                                        <p:attrNameLst>
                                          <p:attrName>ppt_x</p:attrName>
                                        </p:attrNameLst>
                                      </p:cBhvr>
                                      <p:tavLst>
                                        <p:tav tm="0">
                                          <p:val>
                                            <p:strVal val="#ppt_x"/>
                                          </p:val>
                                        </p:tav>
                                        <p:tav tm="100000">
                                          <p:val>
                                            <p:strVal val="#ppt_x"/>
                                          </p:val>
                                        </p:tav>
                                      </p:tavLst>
                                    </p:anim>
                                    <p:anim calcmode="lin" valueType="num">
                                      <p:cBhvr additive="base">
                                        <p:cTn id="66" dur="500" fill="hold"/>
                                        <p:tgtEl>
                                          <p:spTgt spid="205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ppt_x"/>
                                          </p:val>
                                        </p:tav>
                                        <p:tav tm="100000">
                                          <p:val>
                                            <p:strVal val="#ppt_x"/>
                                          </p:val>
                                        </p:tav>
                                      </p:tavLst>
                                    </p:anim>
                                    <p:anim calcmode="lin" valueType="num">
                                      <p:cBhvr additive="base">
                                        <p:cTn id="7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5" grpId="0" animBg="1"/>
      <p:bldP spid="20" grpId="0"/>
      <p:bldP spid="22" grpId="0"/>
      <p:bldP spid="23" grpId="0"/>
      <p:bldP spid="24" grpId="0" animBg="1"/>
      <p:bldP spid="25" grpId="0" animBg="1"/>
      <p:bldP spid="26" grpId="0"/>
      <p:bldP spid="2" grpId="0"/>
      <p:bldP spid="28"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485900"/>
            <a:ext cx="3248529" cy="2743200"/>
          </a:xfrm>
          <a:prstGeom prst="rect">
            <a:avLst/>
          </a:prstGeom>
        </p:spPr>
      </p:pic>
    </p:spTree>
    <p:extLst>
      <p:ext uri="{BB962C8B-B14F-4D97-AF65-F5344CB8AC3E}">
        <p14:creationId xmlns:p14="http://schemas.microsoft.com/office/powerpoint/2010/main" val="956879089"/>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ISENIN\Desktop\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00" y="1714492"/>
            <a:ext cx="900000" cy="900000"/>
          </a:xfrm>
          <a:prstGeom prst="rect">
            <a:avLst/>
          </a:prstGeom>
          <a:noFill/>
        </p:spPr>
      </p:pic>
      <p:pic>
        <p:nvPicPr>
          <p:cNvPr id="5" name="Picture 3" descr="C:\Users\DISENIN\Desktop\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1024" y="3882890"/>
            <a:ext cx="900000" cy="900000"/>
          </a:xfrm>
          <a:prstGeom prst="rect">
            <a:avLst/>
          </a:prstGeom>
          <a:noFill/>
        </p:spPr>
      </p:pic>
      <p:pic>
        <p:nvPicPr>
          <p:cNvPr id="6" name="Picture 4" descr="C:\Users\DISENIN\Desktop\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3934" y="3882891"/>
            <a:ext cx="900000" cy="903435"/>
          </a:xfrm>
          <a:prstGeom prst="rect">
            <a:avLst/>
          </a:prstGeom>
          <a:noFill/>
        </p:spPr>
      </p:pic>
      <p:pic>
        <p:nvPicPr>
          <p:cNvPr id="7" name="Picture 5" descr="C:\Users\DISENIN\Desktop\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7620" y="3882890"/>
            <a:ext cx="900000" cy="900000"/>
          </a:xfrm>
          <a:prstGeom prst="rect">
            <a:avLst/>
          </a:prstGeom>
          <a:noFill/>
        </p:spPr>
      </p:pic>
      <p:pic>
        <p:nvPicPr>
          <p:cNvPr id="8" name="Picture 6" descr="C:\Users\DISENIN\Desktop\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125" y="3882891"/>
            <a:ext cx="900000" cy="903435"/>
          </a:xfrm>
          <a:prstGeom prst="rect">
            <a:avLst/>
          </a:prstGeom>
          <a:noFill/>
        </p:spPr>
      </p:pic>
      <p:pic>
        <p:nvPicPr>
          <p:cNvPr id="9" name="Picture 7" descr="C:\Users\DISENIN\Desktop\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01024" y="1714492"/>
            <a:ext cx="900000" cy="896578"/>
          </a:xfrm>
          <a:prstGeom prst="rect">
            <a:avLst/>
          </a:prstGeom>
          <a:noFill/>
        </p:spPr>
      </p:pic>
      <p:pic>
        <p:nvPicPr>
          <p:cNvPr id="10" name="Picture 8" descr="C:\Users\DISENIN\Desktop\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3934" y="1714492"/>
            <a:ext cx="900000" cy="900000"/>
          </a:xfrm>
          <a:prstGeom prst="rect">
            <a:avLst/>
          </a:prstGeom>
          <a:noFill/>
        </p:spPr>
      </p:pic>
      <p:pic>
        <p:nvPicPr>
          <p:cNvPr id="11" name="Picture 9" descr="C:\Users\DISENIN\Desktop\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57620" y="1714492"/>
            <a:ext cx="900000" cy="896578"/>
          </a:xfrm>
          <a:prstGeom prst="rect">
            <a:avLst/>
          </a:prstGeom>
          <a:noFill/>
        </p:spPr>
      </p:pic>
      <p:sp>
        <p:nvSpPr>
          <p:cNvPr id="14" name="TextBox 13"/>
          <p:cNvSpPr txBox="1"/>
          <p:nvPr/>
        </p:nvSpPr>
        <p:spPr>
          <a:xfrm>
            <a:off x="1428728" y="214294"/>
            <a:ext cx="3723392" cy="954107"/>
          </a:xfrm>
          <a:prstGeom prst="rect">
            <a:avLst/>
          </a:prstGeom>
          <a:noFill/>
        </p:spPr>
        <p:txBody>
          <a:bodyPr wrap="none" rtlCol="0">
            <a:spAutoFit/>
          </a:bodyPr>
          <a:lstStyle/>
          <a:p>
            <a:r>
              <a:rPr lang="id-ID" sz="2800" b="1" dirty="0">
                <a:effectLst>
                  <a:outerShdw blurRad="38100" dist="38100" dir="2700000" algn="tl">
                    <a:srgbClr val="000000">
                      <a:alpha val="43137"/>
                    </a:srgbClr>
                  </a:outerShdw>
                </a:effectLst>
              </a:rPr>
              <a:t>TOTAL BELANJA ONLINE</a:t>
            </a:r>
          </a:p>
          <a:p>
            <a:r>
              <a:rPr lang="id-ID" sz="2800" b="1" dirty="0">
                <a:effectLst>
                  <a:outerShdw blurRad="38100" dist="38100" dir="2700000" algn="tl">
                    <a:srgbClr val="000000">
                      <a:alpha val="43137"/>
                    </a:srgbClr>
                  </a:outerShdw>
                </a:effectLst>
              </a:rPr>
              <a:t>PER KATEGORI</a:t>
            </a:r>
          </a:p>
        </p:txBody>
      </p:sp>
      <p:sp>
        <p:nvSpPr>
          <p:cNvPr id="15" name="Round Diagonal Corner Rectangle 14"/>
          <p:cNvSpPr/>
          <p:nvPr/>
        </p:nvSpPr>
        <p:spPr>
          <a:xfrm>
            <a:off x="1000100" y="1285864"/>
            <a:ext cx="857256" cy="385144"/>
          </a:xfrm>
          <a:prstGeom prst="round2Diag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t>FASHION &amp; BEAUTY</a:t>
            </a:r>
          </a:p>
        </p:txBody>
      </p:sp>
      <p:sp>
        <p:nvSpPr>
          <p:cNvPr id="16" name="Rounded Rectangle 15"/>
          <p:cNvSpPr/>
          <p:nvPr/>
        </p:nvSpPr>
        <p:spPr>
          <a:xfrm>
            <a:off x="1000100" y="2643186"/>
            <a:ext cx="857256" cy="357190"/>
          </a:xfrm>
          <a:prstGeom prst="roundRect">
            <a:avLst/>
          </a:prstGeom>
          <a:solidFill>
            <a:srgbClr val="0070C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t>35,757T</a:t>
            </a:r>
          </a:p>
        </p:txBody>
      </p:sp>
      <p:sp>
        <p:nvSpPr>
          <p:cNvPr id="19" name="Round Diagonal Corner Rectangle 18"/>
          <p:cNvSpPr/>
          <p:nvPr/>
        </p:nvSpPr>
        <p:spPr>
          <a:xfrm>
            <a:off x="2966250" y="1285864"/>
            <a:ext cx="928694" cy="385144"/>
          </a:xfrm>
          <a:prstGeom prst="round2Diag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b="1" dirty="0"/>
              <a:t>ELEKTRONIC</a:t>
            </a:r>
          </a:p>
        </p:txBody>
      </p:sp>
      <p:sp>
        <p:nvSpPr>
          <p:cNvPr id="20" name="Rounded Rectangle 19"/>
          <p:cNvSpPr/>
          <p:nvPr/>
        </p:nvSpPr>
        <p:spPr>
          <a:xfrm>
            <a:off x="3000364" y="2643186"/>
            <a:ext cx="857256" cy="357190"/>
          </a:xfrm>
          <a:prstGeom prst="roundRect">
            <a:avLst/>
          </a:prstGeom>
          <a:solidFill>
            <a:srgbClr val="0070C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t>18,459T</a:t>
            </a:r>
          </a:p>
        </p:txBody>
      </p:sp>
      <p:sp>
        <p:nvSpPr>
          <p:cNvPr id="21" name="Round Diagonal Corner Rectangle 20"/>
          <p:cNvSpPr/>
          <p:nvPr/>
        </p:nvSpPr>
        <p:spPr>
          <a:xfrm>
            <a:off x="5143504" y="1285864"/>
            <a:ext cx="857256" cy="385144"/>
          </a:xfrm>
          <a:prstGeom prst="round2Diag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t>FOOD</a:t>
            </a:r>
          </a:p>
        </p:txBody>
      </p:sp>
      <p:sp>
        <p:nvSpPr>
          <p:cNvPr id="22" name="Rounded Rectangle 21"/>
          <p:cNvSpPr/>
          <p:nvPr/>
        </p:nvSpPr>
        <p:spPr>
          <a:xfrm>
            <a:off x="5143504" y="2643186"/>
            <a:ext cx="857256" cy="357190"/>
          </a:xfrm>
          <a:prstGeom prst="roundRect">
            <a:avLst/>
          </a:prstGeom>
          <a:solidFill>
            <a:srgbClr val="0070C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t>8,599T</a:t>
            </a:r>
          </a:p>
        </p:txBody>
      </p:sp>
      <p:sp>
        <p:nvSpPr>
          <p:cNvPr id="23" name="Round Diagonal Corner Rectangle 22"/>
          <p:cNvSpPr/>
          <p:nvPr/>
        </p:nvSpPr>
        <p:spPr>
          <a:xfrm>
            <a:off x="7072330" y="1285864"/>
            <a:ext cx="1000132" cy="385144"/>
          </a:xfrm>
          <a:prstGeom prst="round2Diag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00" b="1" dirty="0"/>
              <a:t>FURNITURE &amp; APPLIANCE</a:t>
            </a:r>
          </a:p>
        </p:txBody>
      </p:sp>
      <p:sp>
        <p:nvSpPr>
          <p:cNvPr id="24" name="Rounded Rectangle 23"/>
          <p:cNvSpPr/>
          <p:nvPr/>
        </p:nvSpPr>
        <p:spPr>
          <a:xfrm>
            <a:off x="7143768" y="2643186"/>
            <a:ext cx="857256" cy="357190"/>
          </a:xfrm>
          <a:prstGeom prst="roundRect">
            <a:avLst/>
          </a:prstGeom>
          <a:solidFill>
            <a:srgbClr val="0070C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t>18,676T</a:t>
            </a:r>
          </a:p>
        </p:txBody>
      </p:sp>
      <p:sp>
        <p:nvSpPr>
          <p:cNvPr id="25" name="Round Diagonal Corner Rectangle 24"/>
          <p:cNvSpPr/>
          <p:nvPr/>
        </p:nvSpPr>
        <p:spPr>
          <a:xfrm>
            <a:off x="1000100" y="3500442"/>
            <a:ext cx="857256" cy="385144"/>
          </a:xfrm>
          <a:prstGeom prst="round2Diag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t>TOY &amp; HOBBIES</a:t>
            </a:r>
          </a:p>
        </p:txBody>
      </p:sp>
      <p:sp>
        <p:nvSpPr>
          <p:cNvPr id="26" name="Rounded Rectangle 25"/>
          <p:cNvSpPr/>
          <p:nvPr/>
        </p:nvSpPr>
        <p:spPr>
          <a:xfrm>
            <a:off x="1000100" y="4786326"/>
            <a:ext cx="857256" cy="357190"/>
          </a:xfrm>
          <a:prstGeom prst="roundRect">
            <a:avLst/>
          </a:prstGeom>
          <a:solidFill>
            <a:srgbClr val="0070C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t>20,822T</a:t>
            </a:r>
          </a:p>
        </p:txBody>
      </p:sp>
      <p:sp>
        <p:nvSpPr>
          <p:cNvPr id="27" name="Round Diagonal Corner Rectangle 26"/>
          <p:cNvSpPr/>
          <p:nvPr/>
        </p:nvSpPr>
        <p:spPr>
          <a:xfrm>
            <a:off x="2814043" y="3500442"/>
            <a:ext cx="1214446" cy="385144"/>
          </a:xfrm>
          <a:prstGeom prst="round2Diag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00" b="1" dirty="0"/>
              <a:t>TRAVELING &amp; ACCOMODATION</a:t>
            </a:r>
          </a:p>
        </p:txBody>
      </p:sp>
      <p:sp>
        <p:nvSpPr>
          <p:cNvPr id="28" name="Rounded Rectangle 27"/>
          <p:cNvSpPr/>
          <p:nvPr/>
        </p:nvSpPr>
        <p:spPr>
          <a:xfrm>
            <a:off x="3000364" y="4786326"/>
            <a:ext cx="857256" cy="357190"/>
          </a:xfrm>
          <a:prstGeom prst="roundRect">
            <a:avLst/>
          </a:prstGeom>
          <a:solidFill>
            <a:srgbClr val="0070C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t>35,047T</a:t>
            </a:r>
          </a:p>
        </p:txBody>
      </p:sp>
      <p:sp>
        <p:nvSpPr>
          <p:cNvPr id="29" name="Round Diagonal Corner Rectangle 28"/>
          <p:cNvSpPr/>
          <p:nvPr/>
        </p:nvSpPr>
        <p:spPr>
          <a:xfrm>
            <a:off x="5143504" y="3500442"/>
            <a:ext cx="857256" cy="385144"/>
          </a:xfrm>
          <a:prstGeom prst="round2Diag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t>DIGITAL</a:t>
            </a:r>
          </a:p>
          <a:p>
            <a:pPr algn="ctr"/>
            <a:r>
              <a:rPr lang="id-ID" sz="1100" b="1" dirty="0"/>
              <a:t>MUSIC</a:t>
            </a:r>
          </a:p>
        </p:txBody>
      </p:sp>
      <p:sp>
        <p:nvSpPr>
          <p:cNvPr id="30" name="Rounded Rectangle 29"/>
          <p:cNvSpPr/>
          <p:nvPr/>
        </p:nvSpPr>
        <p:spPr>
          <a:xfrm>
            <a:off x="5143504" y="4786326"/>
            <a:ext cx="857256" cy="357190"/>
          </a:xfrm>
          <a:prstGeom prst="roundRect">
            <a:avLst/>
          </a:prstGeom>
          <a:solidFill>
            <a:srgbClr val="0070C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t>0,58T</a:t>
            </a:r>
          </a:p>
        </p:txBody>
      </p:sp>
      <p:sp>
        <p:nvSpPr>
          <p:cNvPr id="31" name="Round Diagonal Corner Rectangle 30"/>
          <p:cNvSpPr/>
          <p:nvPr/>
        </p:nvSpPr>
        <p:spPr>
          <a:xfrm>
            <a:off x="7072330" y="3500442"/>
            <a:ext cx="1000132" cy="385144"/>
          </a:xfrm>
          <a:prstGeom prst="round2Diag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00" b="1" dirty="0"/>
              <a:t>GAME &amp; VIDEO</a:t>
            </a:r>
          </a:p>
        </p:txBody>
      </p:sp>
      <p:sp>
        <p:nvSpPr>
          <p:cNvPr id="32" name="Rounded Rectangle 31"/>
          <p:cNvSpPr/>
          <p:nvPr/>
        </p:nvSpPr>
        <p:spPr>
          <a:xfrm>
            <a:off x="7143768" y="4786326"/>
            <a:ext cx="857256" cy="357190"/>
          </a:xfrm>
          <a:prstGeom prst="roundRect">
            <a:avLst/>
          </a:prstGeom>
          <a:solidFill>
            <a:srgbClr val="0070C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t>11,484T</a:t>
            </a:r>
          </a:p>
        </p:txBody>
      </p:sp>
      <p:cxnSp>
        <p:nvCxnSpPr>
          <p:cNvPr id="33" name="Straight Connector 32"/>
          <p:cNvCxnSpPr/>
          <p:nvPr/>
        </p:nvCxnSpPr>
        <p:spPr>
          <a:xfrm>
            <a:off x="928662" y="3286128"/>
            <a:ext cx="7200000"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929322" y="5192929"/>
            <a:ext cx="2769028" cy="307777"/>
          </a:xfrm>
          <a:prstGeom prst="rect">
            <a:avLst/>
          </a:prstGeom>
          <a:noFill/>
        </p:spPr>
        <p:txBody>
          <a:bodyPr wrap="none" rtlCol="0">
            <a:spAutoFit/>
          </a:bodyPr>
          <a:lstStyle/>
          <a:p>
            <a:r>
              <a:rPr lang="id-ID" sz="1400" dirty="0"/>
              <a:t>Sumber : Hootsuite &amp; We are social</a:t>
            </a:r>
          </a:p>
        </p:txBody>
      </p:sp>
      <p:sp>
        <p:nvSpPr>
          <p:cNvPr id="34" name="Rounded Rectangle 33"/>
          <p:cNvSpPr/>
          <p:nvPr/>
        </p:nvSpPr>
        <p:spPr>
          <a:xfrm>
            <a:off x="357158" y="311450"/>
            <a:ext cx="1000132" cy="760100"/>
          </a:xfrm>
          <a:prstGeom prst="roundRect">
            <a:avLst/>
          </a:prstGeom>
          <a:solidFill>
            <a:schemeClr val="tx2">
              <a:lumMod val="75000"/>
            </a:schemeClr>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FEB</a:t>
            </a:r>
            <a:endParaRPr lang="id-ID" sz="1200" b="1" dirty="0"/>
          </a:p>
        </p:txBody>
      </p:sp>
      <p:sp>
        <p:nvSpPr>
          <p:cNvPr id="36" name="Rounded Rectangle 35"/>
          <p:cNvSpPr/>
          <p:nvPr/>
        </p:nvSpPr>
        <p:spPr>
          <a:xfrm>
            <a:off x="357158" y="-20"/>
            <a:ext cx="1000132" cy="321971"/>
          </a:xfrm>
          <a:prstGeom prst="roundRect">
            <a:avLst/>
          </a:prstGeom>
          <a:solidFill>
            <a:schemeClr val="tx2">
              <a:lumMod val="75000"/>
            </a:schemeClr>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2022</a:t>
            </a:r>
            <a:endParaRPr lang="id-ID" sz="1000" b="1" dirty="0"/>
          </a:p>
        </p:txBody>
      </p:sp>
    </p:spTree>
    <p:extLst>
      <p:ext uri="{BB962C8B-B14F-4D97-AF65-F5344CB8AC3E}">
        <p14:creationId xmlns:p14="http://schemas.microsoft.com/office/powerpoint/2010/main" val="4293683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checkerboard(across)">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heckerboard(across)">
                                      <p:cBhvr>
                                        <p:cTn id="24" dur="500"/>
                                        <p:tgtEl>
                                          <p:spTgt spid="15"/>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heckerboard(across)">
                                      <p:cBhvr>
                                        <p:cTn id="38" dur="500"/>
                                        <p:tgtEl>
                                          <p:spTgt spid="11"/>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checkerboard(across)">
                                      <p:cBhvr>
                                        <p:cTn id="41" dur="500"/>
                                        <p:tgtEl>
                                          <p:spTgt spid="19"/>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heckerboard(across)">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heckerboard(across)">
                                      <p:cBhvr>
                                        <p:cTn id="55" dur="500"/>
                                        <p:tgtEl>
                                          <p:spTgt spid="21"/>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heckerboard(across)">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checkerboard(across)">
                                      <p:cBhvr>
                                        <p:cTn id="69" dur="500"/>
                                        <p:tgtEl>
                                          <p:spTgt spid="23"/>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checkerboard(across)">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additive="base">
                                        <p:cTn id="77" dur="500" fill="hold"/>
                                        <p:tgtEl>
                                          <p:spTgt spid="8"/>
                                        </p:tgtEl>
                                        <p:attrNameLst>
                                          <p:attrName>ppt_x</p:attrName>
                                        </p:attrNameLst>
                                      </p:cBhvr>
                                      <p:tavLst>
                                        <p:tav tm="0">
                                          <p:val>
                                            <p:strVal val="#ppt_x"/>
                                          </p:val>
                                        </p:tav>
                                        <p:tav tm="100000">
                                          <p:val>
                                            <p:strVal val="#ppt_x"/>
                                          </p:val>
                                        </p:tav>
                                      </p:tavLst>
                                    </p:anim>
                                    <p:anim calcmode="lin" valueType="num">
                                      <p:cBhvr additive="base">
                                        <p:cTn id="7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checkerboard(across)">
                                      <p:cBhvr>
                                        <p:cTn id="83" dur="500"/>
                                        <p:tgtEl>
                                          <p:spTgt spid="25"/>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checkerboard(across)">
                                      <p:cBhvr>
                                        <p:cTn id="86" dur="5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checkerboard(across)">
                                      <p:cBhvr>
                                        <p:cTn id="97" dur="500"/>
                                        <p:tgtEl>
                                          <p:spTgt spid="27"/>
                                        </p:tgtEl>
                                      </p:cBhvr>
                                    </p:animEffect>
                                  </p:childTnLst>
                                </p:cTn>
                              </p:par>
                              <p:par>
                                <p:cTn id="98" presetID="5" presetClass="entr" presetSubtype="10"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checkerboard(across)">
                                      <p:cBhvr>
                                        <p:cTn id="100" dur="500"/>
                                        <p:tgtEl>
                                          <p:spTgt spid="28"/>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6"/>
                                        </p:tgtEl>
                                        <p:attrNameLst>
                                          <p:attrName>style.visibility</p:attrName>
                                        </p:attrNameLst>
                                      </p:cBhvr>
                                      <p:to>
                                        <p:strVal val="visible"/>
                                      </p:to>
                                    </p:set>
                                    <p:anim calcmode="lin" valueType="num">
                                      <p:cBhvr additive="base">
                                        <p:cTn id="105" dur="500" fill="hold"/>
                                        <p:tgtEl>
                                          <p:spTgt spid="6"/>
                                        </p:tgtEl>
                                        <p:attrNameLst>
                                          <p:attrName>ppt_x</p:attrName>
                                        </p:attrNameLst>
                                      </p:cBhvr>
                                      <p:tavLst>
                                        <p:tav tm="0">
                                          <p:val>
                                            <p:strVal val="#ppt_x"/>
                                          </p:val>
                                        </p:tav>
                                        <p:tav tm="100000">
                                          <p:val>
                                            <p:strVal val="#ppt_x"/>
                                          </p:val>
                                        </p:tav>
                                      </p:tavLst>
                                    </p:anim>
                                    <p:anim calcmode="lin" valueType="num">
                                      <p:cBhvr additive="base">
                                        <p:cTn id="10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 presetClass="entr" presetSubtype="10"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checkerboard(across)">
                                      <p:cBhvr>
                                        <p:cTn id="111" dur="500"/>
                                        <p:tgtEl>
                                          <p:spTgt spid="29"/>
                                        </p:tgtEl>
                                      </p:cBhvr>
                                    </p:animEffect>
                                  </p:childTnLst>
                                </p:cTn>
                              </p:par>
                              <p:par>
                                <p:cTn id="112" presetID="5" presetClass="entr" presetSubtype="10" fill="hold" grpId="0" nodeType="with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checkerboard(across)">
                                      <p:cBhvr>
                                        <p:cTn id="114" dur="500"/>
                                        <p:tgtEl>
                                          <p:spTgt spid="30"/>
                                        </p:tgtEl>
                                      </p:cBhvr>
                                    </p:animEffect>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5"/>
                                        </p:tgtEl>
                                        <p:attrNameLst>
                                          <p:attrName>style.visibility</p:attrName>
                                        </p:attrNameLst>
                                      </p:cBhvr>
                                      <p:to>
                                        <p:strVal val="visible"/>
                                      </p:to>
                                    </p:set>
                                    <p:anim calcmode="lin" valueType="num">
                                      <p:cBhvr additive="base">
                                        <p:cTn id="119" dur="500" fill="hold"/>
                                        <p:tgtEl>
                                          <p:spTgt spid="5"/>
                                        </p:tgtEl>
                                        <p:attrNameLst>
                                          <p:attrName>ppt_x</p:attrName>
                                        </p:attrNameLst>
                                      </p:cBhvr>
                                      <p:tavLst>
                                        <p:tav tm="0">
                                          <p:val>
                                            <p:strVal val="#ppt_x"/>
                                          </p:val>
                                        </p:tav>
                                        <p:tav tm="100000">
                                          <p:val>
                                            <p:strVal val="#ppt_x"/>
                                          </p:val>
                                        </p:tav>
                                      </p:tavLst>
                                    </p:anim>
                                    <p:anim calcmode="lin" valueType="num">
                                      <p:cBhvr additive="base">
                                        <p:cTn id="1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5" presetClass="entr" presetSubtype="10" fill="hold" grpId="0" nodeType="click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checkerboard(across)">
                                      <p:cBhvr>
                                        <p:cTn id="125" dur="500"/>
                                        <p:tgtEl>
                                          <p:spTgt spid="31"/>
                                        </p:tgtEl>
                                      </p:cBhvr>
                                    </p:animEffect>
                                  </p:childTnLst>
                                </p:cTn>
                              </p:par>
                              <p:par>
                                <p:cTn id="126" presetID="5" presetClass="entr" presetSubtype="10" fill="hold" grpId="0" nodeType="with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checkerboard(across)">
                                      <p:cBhvr>
                                        <p:cTn id="128" dur="500"/>
                                        <p:tgtEl>
                                          <p:spTgt spid="32"/>
                                        </p:tgtEl>
                                      </p:cBhvr>
                                    </p:animEffect>
                                  </p:childTnLst>
                                </p:cTn>
                              </p:par>
                            </p:childTnLst>
                          </p:cTn>
                        </p:par>
                      </p:childTnLst>
                    </p:cTn>
                  </p:par>
                  <p:par>
                    <p:cTn id="129" fill="hold">
                      <p:stCondLst>
                        <p:cond delay="indefinite"/>
                      </p:stCondLst>
                      <p:childTnLst>
                        <p:par>
                          <p:cTn id="130" fill="hold">
                            <p:stCondLst>
                              <p:cond delay="0"/>
                            </p:stCondLst>
                            <p:childTnLst>
                              <p:par>
                                <p:cTn id="131" presetID="2" presetClass="entr" presetSubtype="2" fill="hold" grpId="0" nodeType="click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additive="base">
                                        <p:cTn id="133" dur="1000" fill="hold"/>
                                        <p:tgtEl>
                                          <p:spTgt spid="34"/>
                                        </p:tgtEl>
                                        <p:attrNameLst>
                                          <p:attrName>ppt_x</p:attrName>
                                        </p:attrNameLst>
                                      </p:cBhvr>
                                      <p:tavLst>
                                        <p:tav tm="0">
                                          <p:val>
                                            <p:strVal val="1+#ppt_w/2"/>
                                          </p:val>
                                        </p:tav>
                                        <p:tav tm="100000">
                                          <p:val>
                                            <p:strVal val="#ppt_x"/>
                                          </p:val>
                                        </p:tav>
                                      </p:tavLst>
                                    </p:anim>
                                    <p:anim calcmode="lin" valueType="num">
                                      <p:cBhvr additive="base">
                                        <p:cTn id="134" dur="1000" fill="hold"/>
                                        <p:tgtEl>
                                          <p:spTgt spid="34"/>
                                        </p:tgtEl>
                                        <p:attrNameLst>
                                          <p:attrName>ppt_y</p:attrName>
                                        </p:attrNameLst>
                                      </p:cBhvr>
                                      <p:tavLst>
                                        <p:tav tm="0">
                                          <p:val>
                                            <p:strVal val="#ppt_y"/>
                                          </p:val>
                                        </p:tav>
                                        <p:tav tm="100000">
                                          <p:val>
                                            <p:strVal val="#ppt_y"/>
                                          </p:val>
                                        </p:tav>
                                      </p:tavLst>
                                    </p:anim>
                                  </p:childTnLst>
                                </p:cTn>
                              </p:par>
                              <p:par>
                                <p:cTn id="135" presetID="2" presetClass="entr" presetSubtype="2" fill="hold" grpId="0" nodeType="withEffect">
                                  <p:stCondLst>
                                    <p:cond delay="0"/>
                                  </p:stCondLst>
                                  <p:childTnLst>
                                    <p:set>
                                      <p:cBhvr>
                                        <p:cTn id="136" dur="1" fill="hold">
                                          <p:stCondLst>
                                            <p:cond delay="0"/>
                                          </p:stCondLst>
                                        </p:cTn>
                                        <p:tgtEl>
                                          <p:spTgt spid="36"/>
                                        </p:tgtEl>
                                        <p:attrNameLst>
                                          <p:attrName>style.visibility</p:attrName>
                                        </p:attrNameLst>
                                      </p:cBhvr>
                                      <p:to>
                                        <p:strVal val="visible"/>
                                      </p:to>
                                    </p:set>
                                    <p:anim calcmode="lin" valueType="num">
                                      <p:cBhvr additive="base">
                                        <p:cTn id="137" dur="1000" fill="hold"/>
                                        <p:tgtEl>
                                          <p:spTgt spid="36"/>
                                        </p:tgtEl>
                                        <p:attrNameLst>
                                          <p:attrName>ppt_x</p:attrName>
                                        </p:attrNameLst>
                                      </p:cBhvr>
                                      <p:tavLst>
                                        <p:tav tm="0">
                                          <p:val>
                                            <p:strVal val="1+#ppt_w/2"/>
                                          </p:val>
                                        </p:tav>
                                        <p:tav tm="100000">
                                          <p:val>
                                            <p:strVal val="#ppt_x"/>
                                          </p:val>
                                        </p:tav>
                                      </p:tavLst>
                                    </p:anim>
                                    <p:anim calcmode="lin" valueType="num">
                                      <p:cBhvr additive="base">
                                        <p:cTn id="138"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ISENIN\Desktop\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00" y="1714492"/>
            <a:ext cx="900000" cy="900000"/>
          </a:xfrm>
          <a:prstGeom prst="rect">
            <a:avLst/>
          </a:prstGeom>
          <a:noFill/>
        </p:spPr>
      </p:pic>
      <p:pic>
        <p:nvPicPr>
          <p:cNvPr id="5" name="Picture 3" descr="C:\Users\DISENIN\Desktop\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1024" y="3954328"/>
            <a:ext cx="900000" cy="900000"/>
          </a:xfrm>
          <a:prstGeom prst="rect">
            <a:avLst/>
          </a:prstGeom>
          <a:noFill/>
        </p:spPr>
      </p:pic>
      <p:pic>
        <p:nvPicPr>
          <p:cNvPr id="6" name="Picture 4" descr="C:\Users\DISENIN\Desktop\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3934" y="3954329"/>
            <a:ext cx="900000" cy="903435"/>
          </a:xfrm>
          <a:prstGeom prst="rect">
            <a:avLst/>
          </a:prstGeom>
          <a:noFill/>
        </p:spPr>
      </p:pic>
      <p:pic>
        <p:nvPicPr>
          <p:cNvPr id="7" name="Picture 5" descr="C:\Users\DISENIN\Desktop\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7620" y="3954328"/>
            <a:ext cx="900000" cy="900000"/>
          </a:xfrm>
          <a:prstGeom prst="rect">
            <a:avLst/>
          </a:prstGeom>
          <a:noFill/>
        </p:spPr>
      </p:pic>
      <p:pic>
        <p:nvPicPr>
          <p:cNvPr id="8" name="Picture 6" descr="C:\Users\DISENIN\Desktop\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125" y="3954329"/>
            <a:ext cx="900000" cy="903435"/>
          </a:xfrm>
          <a:prstGeom prst="rect">
            <a:avLst/>
          </a:prstGeom>
          <a:noFill/>
        </p:spPr>
      </p:pic>
      <p:pic>
        <p:nvPicPr>
          <p:cNvPr id="9" name="Picture 7" descr="C:\Users\DISENIN\Desktop\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01024" y="1714492"/>
            <a:ext cx="900000" cy="896578"/>
          </a:xfrm>
          <a:prstGeom prst="rect">
            <a:avLst/>
          </a:prstGeom>
          <a:noFill/>
        </p:spPr>
      </p:pic>
      <p:pic>
        <p:nvPicPr>
          <p:cNvPr id="10" name="Picture 8" descr="C:\Users\DISENIN\Desktop\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3934" y="1714492"/>
            <a:ext cx="900000" cy="900000"/>
          </a:xfrm>
          <a:prstGeom prst="rect">
            <a:avLst/>
          </a:prstGeom>
          <a:noFill/>
        </p:spPr>
      </p:pic>
      <p:pic>
        <p:nvPicPr>
          <p:cNvPr id="11" name="Picture 9" descr="C:\Users\DISENIN\Desktop\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57620" y="1714492"/>
            <a:ext cx="900000" cy="896578"/>
          </a:xfrm>
          <a:prstGeom prst="rect">
            <a:avLst/>
          </a:prstGeom>
          <a:noFill/>
        </p:spPr>
      </p:pic>
      <p:sp>
        <p:nvSpPr>
          <p:cNvPr id="14" name="TextBox 13"/>
          <p:cNvSpPr txBox="1"/>
          <p:nvPr/>
        </p:nvSpPr>
        <p:spPr>
          <a:xfrm>
            <a:off x="1428728" y="214294"/>
            <a:ext cx="4954048" cy="954107"/>
          </a:xfrm>
          <a:prstGeom prst="rect">
            <a:avLst/>
          </a:prstGeom>
          <a:noFill/>
        </p:spPr>
        <p:txBody>
          <a:bodyPr wrap="none" rtlCol="0">
            <a:spAutoFit/>
          </a:bodyPr>
          <a:lstStyle/>
          <a:p>
            <a:r>
              <a:rPr lang="id-ID" sz="2800" b="1" dirty="0">
                <a:effectLst>
                  <a:outerShdw blurRad="38100" dist="38100" dir="2700000" algn="tl">
                    <a:srgbClr val="000000">
                      <a:alpha val="43137"/>
                    </a:srgbClr>
                  </a:outerShdw>
                </a:effectLst>
              </a:rPr>
              <a:t>PERTUMBUHAN </a:t>
            </a:r>
          </a:p>
          <a:p>
            <a:r>
              <a:rPr lang="id-ID" sz="2800" b="1" dirty="0">
                <a:effectLst>
                  <a:outerShdw blurRad="38100" dist="38100" dir="2700000" algn="tl">
                    <a:srgbClr val="000000">
                      <a:alpha val="43137"/>
                    </a:srgbClr>
                  </a:outerShdw>
                </a:effectLst>
              </a:rPr>
              <a:t>BELANJA ONLINE PER KATEGORI</a:t>
            </a:r>
          </a:p>
        </p:txBody>
      </p:sp>
      <p:sp>
        <p:nvSpPr>
          <p:cNvPr id="15" name="Round Diagonal Corner Rectangle 14"/>
          <p:cNvSpPr/>
          <p:nvPr/>
        </p:nvSpPr>
        <p:spPr>
          <a:xfrm>
            <a:off x="1000100" y="1285864"/>
            <a:ext cx="857256" cy="385144"/>
          </a:xfrm>
          <a:prstGeom prst="round2Diag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t>FASHION &amp; BEAUTY</a:t>
            </a:r>
          </a:p>
        </p:txBody>
      </p:sp>
      <p:sp>
        <p:nvSpPr>
          <p:cNvPr id="16" name="Rounded Rectangle 15"/>
          <p:cNvSpPr/>
          <p:nvPr/>
        </p:nvSpPr>
        <p:spPr>
          <a:xfrm>
            <a:off x="1000100" y="2643186"/>
            <a:ext cx="857256" cy="357190"/>
          </a:xfrm>
          <a:prstGeom prst="roundRect">
            <a:avLst/>
          </a:prstGeom>
          <a:solidFill>
            <a:srgbClr val="0066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t>+25%</a:t>
            </a:r>
          </a:p>
        </p:txBody>
      </p:sp>
      <p:sp>
        <p:nvSpPr>
          <p:cNvPr id="19" name="Round Diagonal Corner Rectangle 18"/>
          <p:cNvSpPr/>
          <p:nvPr/>
        </p:nvSpPr>
        <p:spPr>
          <a:xfrm>
            <a:off x="2966250" y="1285864"/>
            <a:ext cx="928694" cy="385144"/>
          </a:xfrm>
          <a:prstGeom prst="round2Diag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b="1" dirty="0"/>
              <a:t>ELEKTRONIC</a:t>
            </a:r>
          </a:p>
        </p:txBody>
      </p:sp>
      <p:sp>
        <p:nvSpPr>
          <p:cNvPr id="20" name="Rounded Rectangle 19"/>
          <p:cNvSpPr/>
          <p:nvPr/>
        </p:nvSpPr>
        <p:spPr>
          <a:xfrm>
            <a:off x="3000364" y="2643186"/>
            <a:ext cx="857256" cy="357190"/>
          </a:xfrm>
          <a:prstGeom prst="roundRect">
            <a:avLst/>
          </a:prstGeom>
          <a:solidFill>
            <a:srgbClr val="0066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t>+18%</a:t>
            </a:r>
          </a:p>
        </p:txBody>
      </p:sp>
      <p:sp>
        <p:nvSpPr>
          <p:cNvPr id="21" name="Round Diagonal Corner Rectangle 20"/>
          <p:cNvSpPr/>
          <p:nvPr/>
        </p:nvSpPr>
        <p:spPr>
          <a:xfrm>
            <a:off x="5143504" y="1285864"/>
            <a:ext cx="857256" cy="385144"/>
          </a:xfrm>
          <a:prstGeom prst="round2Diag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t>FOOD</a:t>
            </a:r>
          </a:p>
        </p:txBody>
      </p:sp>
      <p:sp>
        <p:nvSpPr>
          <p:cNvPr id="22" name="Rounded Rectangle 21"/>
          <p:cNvSpPr/>
          <p:nvPr/>
        </p:nvSpPr>
        <p:spPr>
          <a:xfrm>
            <a:off x="5143504" y="2643186"/>
            <a:ext cx="857256" cy="357190"/>
          </a:xfrm>
          <a:prstGeom prst="roundRect">
            <a:avLst/>
          </a:prstGeom>
          <a:solidFill>
            <a:srgbClr val="0066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t>+19%</a:t>
            </a:r>
          </a:p>
        </p:txBody>
      </p:sp>
      <p:sp>
        <p:nvSpPr>
          <p:cNvPr id="23" name="Round Diagonal Corner Rectangle 22"/>
          <p:cNvSpPr/>
          <p:nvPr/>
        </p:nvSpPr>
        <p:spPr>
          <a:xfrm>
            <a:off x="7072330" y="1285864"/>
            <a:ext cx="1000132" cy="385144"/>
          </a:xfrm>
          <a:prstGeom prst="round2Diag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00" b="1" dirty="0"/>
              <a:t>FURNITURE &amp; APPLIANCE</a:t>
            </a:r>
          </a:p>
        </p:txBody>
      </p:sp>
      <p:sp>
        <p:nvSpPr>
          <p:cNvPr id="24" name="Rounded Rectangle 23"/>
          <p:cNvSpPr/>
          <p:nvPr/>
        </p:nvSpPr>
        <p:spPr>
          <a:xfrm>
            <a:off x="7143768" y="2643186"/>
            <a:ext cx="857256" cy="357190"/>
          </a:xfrm>
          <a:prstGeom prst="roundRect">
            <a:avLst/>
          </a:prstGeom>
          <a:solidFill>
            <a:srgbClr val="0066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t>+18%</a:t>
            </a:r>
          </a:p>
        </p:txBody>
      </p:sp>
      <p:sp>
        <p:nvSpPr>
          <p:cNvPr id="25" name="Round Diagonal Corner Rectangle 24"/>
          <p:cNvSpPr/>
          <p:nvPr/>
        </p:nvSpPr>
        <p:spPr>
          <a:xfrm>
            <a:off x="1000100" y="3571880"/>
            <a:ext cx="857256" cy="385144"/>
          </a:xfrm>
          <a:prstGeom prst="round2Diag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t>TOY &amp; HOBBIES</a:t>
            </a:r>
          </a:p>
        </p:txBody>
      </p:sp>
      <p:sp>
        <p:nvSpPr>
          <p:cNvPr id="26" name="Rounded Rectangle 25"/>
          <p:cNvSpPr/>
          <p:nvPr/>
        </p:nvSpPr>
        <p:spPr>
          <a:xfrm>
            <a:off x="1000100" y="4857764"/>
            <a:ext cx="857256" cy="357190"/>
          </a:xfrm>
          <a:prstGeom prst="roundRect">
            <a:avLst/>
          </a:prstGeom>
          <a:solidFill>
            <a:srgbClr val="0066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t>+27%</a:t>
            </a:r>
          </a:p>
        </p:txBody>
      </p:sp>
      <p:sp>
        <p:nvSpPr>
          <p:cNvPr id="27" name="Round Diagonal Corner Rectangle 26"/>
          <p:cNvSpPr/>
          <p:nvPr/>
        </p:nvSpPr>
        <p:spPr>
          <a:xfrm>
            <a:off x="2814043" y="3571880"/>
            <a:ext cx="1214446" cy="385144"/>
          </a:xfrm>
          <a:prstGeom prst="round2Diag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00" b="1" dirty="0"/>
              <a:t>TRAVELING &amp; ACCOMODATION</a:t>
            </a:r>
          </a:p>
        </p:txBody>
      </p:sp>
      <p:sp>
        <p:nvSpPr>
          <p:cNvPr id="28" name="Rounded Rectangle 27"/>
          <p:cNvSpPr/>
          <p:nvPr/>
        </p:nvSpPr>
        <p:spPr>
          <a:xfrm>
            <a:off x="3000364" y="4857764"/>
            <a:ext cx="857256" cy="357190"/>
          </a:xfrm>
          <a:prstGeom prst="roundRect">
            <a:avLst/>
          </a:prstGeom>
          <a:solidFill>
            <a:srgbClr val="0066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t>+23%</a:t>
            </a:r>
          </a:p>
        </p:txBody>
      </p:sp>
      <p:sp>
        <p:nvSpPr>
          <p:cNvPr id="29" name="Round Diagonal Corner Rectangle 28"/>
          <p:cNvSpPr/>
          <p:nvPr/>
        </p:nvSpPr>
        <p:spPr>
          <a:xfrm>
            <a:off x="5143504" y="3571880"/>
            <a:ext cx="857256" cy="385144"/>
          </a:xfrm>
          <a:prstGeom prst="round2Diag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t>DIGITAL</a:t>
            </a:r>
          </a:p>
          <a:p>
            <a:pPr algn="ctr"/>
            <a:r>
              <a:rPr lang="id-ID" sz="1100" b="1" dirty="0"/>
              <a:t>MUSIC</a:t>
            </a:r>
          </a:p>
        </p:txBody>
      </p:sp>
      <p:sp>
        <p:nvSpPr>
          <p:cNvPr id="30" name="Rounded Rectangle 29"/>
          <p:cNvSpPr/>
          <p:nvPr/>
        </p:nvSpPr>
        <p:spPr>
          <a:xfrm>
            <a:off x="5143504" y="4857764"/>
            <a:ext cx="857256" cy="357190"/>
          </a:xfrm>
          <a:prstGeom prst="roundRect">
            <a:avLst/>
          </a:prstGeom>
          <a:solidFill>
            <a:srgbClr val="0066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t>+3%</a:t>
            </a:r>
          </a:p>
        </p:txBody>
      </p:sp>
      <p:sp>
        <p:nvSpPr>
          <p:cNvPr id="31" name="Round Diagonal Corner Rectangle 30"/>
          <p:cNvSpPr/>
          <p:nvPr/>
        </p:nvSpPr>
        <p:spPr>
          <a:xfrm>
            <a:off x="7072330" y="3571880"/>
            <a:ext cx="1000132" cy="385144"/>
          </a:xfrm>
          <a:prstGeom prst="round2Diag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00" b="1" dirty="0"/>
              <a:t>GAME &amp; VIDEO</a:t>
            </a:r>
          </a:p>
        </p:txBody>
      </p:sp>
      <p:sp>
        <p:nvSpPr>
          <p:cNvPr id="32" name="Rounded Rectangle 31"/>
          <p:cNvSpPr/>
          <p:nvPr/>
        </p:nvSpPr>
        <p:spPr>
          <a:xfrm>
            <a:off x="7143768" y="4857764"/>
            <a:ext cx="857256" cy="357190"/>
          </a:xfrm>
          <a:prstGeom prst="roundRect">
            <a:avLst/>
          </a:prstGeom>
          <a:solidFill>
            <a:srgbClr val="0066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t>+17%</a:t>
            </a:r>
          </a:p>
        </p:txBody>
      </p:sp>
      <p:cxnSp>
        <p:nvCxnSpPr>
          <p:cNvPr id="33" name="Straight Connector 32"/>
          <p:cNvCxnSpPr/>
          <p:nvPr/>
        </p:nvCxnSpPr>
        <p:spPr>
          <a:xfrm>
            <a:off x="928662" y="3286128"/>
            <a:ext cx="7200000"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929322" y="5192929"/>
            <a:ext cx="2769028" cy="307777"/>
          </a:xfrm>
          <a:prstGeom prst="rect">
            <a:avLst/>
          </a:prstGeom>
          <a:noFill/>
        </p:spPr>
        <p:txBody>
          <a:bodyPr wrap="none" rtlCol="0">
            <a:spAutoFit/>
          </a:bodyPr>
          <a:lstStyle/>
          <a:p>
            <a:r>
              <a:rPr lang="id-ID" sz="1400" dirty="0"/>
              <a:t>Sumber : Hootsuite &amp; We are social</a:t>
            </a:r>
          </a:p>
        </p:txBody>
      </p:sp>
      <p:sp>
        <p:nvSpPr>
          <p:cNvPr id="35" name="Rounded Rectangle 34"/>
          <p:cNvSpPr/>
          <p:nvPr/>
        </p:nvSpPr>
        <p:spPr>
          <a:xfrm>
            <a:off x="357158" y="311450"/>
            <a:ext cx="1000132" cy="760100"/>
          </a:xfrm>
          <a:prstGeom prst="roundRect">
            <a:avLst/>
          </a:prstGeom>
          <a:solidFill>
            <a:schemeClr val="tx2">
              <a:lumMod val="75000"/>
            </a:schemeClr>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FEB</a:t>
            </a:r>
            <a:endParaRPr lang="id-ID" sz="1200" b="1" dirty="0"/>
          </a:p>
        </p:txBody>
      </p:sp>
      <p:sp>
        <p:nvSpPr>
          <p:cNvPr id="36" name="Rounded Rectangle 35"/>
          <p:cNvSpPr/>
          <p:nvPr/>
        </p:nvSpPr>
        <p:spPr>
          <a:xfrm>
            <a:off x="357158" y="-20"/>
            <a:ext cx="1000132" cy="321971"/>
          </a:xfrm>
          <a:prstGeom prst="roundRect">
            <a:avLst/>
          </a:prstGeom>
          <a:solidFill>
            <a:schemeClr val="tx2">
              <a:lumMod val="75000"/>
            </a:schemeClr>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2022</a:t>
            </a:r>
            <a:endParaRPr lang="id-ID" sz="1000" b="1" dirty="0"/>
          </a:p>
        </p:txBody>
      </p:sp>
    </p:spTree>
    <p:extLst>
      <p:ext uri="{BB962C8B-B14F-4D97-AF65-F5344CB8AC3E}">
        <p14:creationId xmlns:p14="http://schemas.microsoft.com/office/powerpoint/2010/main" val="2139650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checkerboard(across)">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heckerboard(across)">
                                      <p:cBhvr>
                                        <p:cTn id="24" dur="500"/>
                                        <p:tgtEl>
                                          <p:spTgt spid="15"/>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heckerboard(across)">
                                      <p:cBhvr>
                                        <p:cTn id="38" dur="500"/>
                                        <p:tgtEl>
                                          <p:spTgt spid="11"/>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checkerboard(across)">
                                      <p:cBhvr>
                                        <p:cTn id="41" dur="500"/>
                                        <p:tgtEl>
                                          <p:spTgt spid="19"/>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heckerboard(across)">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heckerboard(across)">
                                      <p:cBhvr>
                                        <p:cTn id="55" dur="500"/>
                                        <p:tgtEl>
                                          <p:spTgt spid="21"/>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heckerboard(across)">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checkerboard(across)">
                                      <p:cBhvr>
                                        <p:cTn id="69" dur="500"/>
                                        <p:tgtEl>
                                          <p:spTgt spid="23"/>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checkerboard(across)">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additive="base">
                                        <p:cTn id="77" dur="500" fill="hold"/>
                                        <p:tgtEl>
                                          <p:spTgt spid="8"/>
                                        </p:tgtEl>
                                        <p:attrNameLst>
                                          <p:attrName>ppt_x</p:attrName>
                                        </p:attrNameLst>
                                      </p:cBhvr>
                                      <p:tavLst>
                                        <p:tav tm="0">
                                          <p:val>
                                            <p:strVal val="#ppt_x"/>
                                          </p:val>
                                        </p:tav>
                                        <p:tav tm="100000">
                                          <p:val>
                                            <p:strVal val="#ppt_x"/>
                                          </p:val>
                                        </p:tav>
                                      </p:tavLst>
                                    </p:anim>
                                    <p:anim calcmode="lin" valueType="num">
                                      <p:cBhvr additive="base">
                                        <p:cTn id="7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checkerboard(across)">
                                      <p:cBhvr>
                                        <p:cTn id="83" dur="500"/>
                                        <p:tgtEl>
                                          <p:spTgt spid="25"/>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checkerboard(across)">
                                      <p:cBhvr>
                                        <p:cTn id="86" dur="5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checkerboard(across)">
                                      <p:cBhvr>
                                        <p:cTn id="97" dur="500"/>
                                        <p:tgtEl>
                                          <p:spTgt spid="27"/>
                                        </p:tgtEl>
                                      </p:cBhvr>
                                    </p:animEffect>
                                  </p:childTnLst>
                                </p:cTn>
                              </p:par>
                              <p:par>
                                <p:cTn id="98" presetID="5" presetClass="entr" presetSubtype="10"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checkerboard(across)">
                                      <p:cBhvr>
                                        <p:cTn id="100" dur="500"/>
                                        <p:tgtEl>
                                          <p:spTgt spid="28"/>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6"/>
                                        </p:tgtEl>
                                        <p:attrNameLst>
                                          <p:attrName>style.visibility</p:attrName>
                                        </p:attrNameLst>
                                      </p:cBhvr>
                                      <p:to>
                                        <p:strVal val="visible"/>
                                      </p:to>
                                    </p:set>
                                    <p:anim calcmode="lin" valueType="num">
                                      <p:cBhvr additive="base">
                                        <p:cTn id="105" dur="500" fill="hold"/>
                                        <p:tgtEl>
                                          <p:spTgt spid="6"/>
                                        </p:tgtEl>
                                        <p:attrNameLst>
                                          <p:attrName>ppt_x</p:attrName>
                                        </p:attrNameLst>
                                      </p:cBhvr>
                                      <p:tavLst>
                                        <p:tav tm="0">
                                          <p:val>
                                            <p:strVal val="#ppt_x"/>
                                          </p:val>
                                        </p:tav>
                                        <p:tav tm="100000">
                                          <p:val>
                                            <p:strVal val="#ppt_x"/>
                                          </p:val>
                                        </p:tav>
                                      </p:tavLst>
                                    </p:anim>
                                    <p:anim calcmode="lin" valueType="num">
                                      <p:cBhvr additive="base">
                                        <p:cTn id="10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 presetClass="entr" presetSubtype="10"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checkerboard(across)">
                                      <p:cBhvr>
                                        <p:cTn id="111" dur="500"/>
                                        <p:tgtEl>
                                          <p:spTgt spid="29"/>
                                        </p:tgtEl>
                                      </p:cBhvr>
                                    </p:animEffect>
                                  </p:childTnLst>
                                </p:cTn>
                              </p:par>
                              <p:par>
                                <p:cTn id="112" presetID="5" presetClass="entr" presetSubtype="10" fill="hold" grpId="0" nodeType="with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checkerboard(across)">
                                      <p:cBhvr>
                                        <p:cTn id="114" dur="500"/>
                                        <p:tgtEl>
                                          <p:spTgt spid="30"/>
                                        </p:tgtEl>
                                      </p:cBhvr>
                                    </p:animEffect>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5"/>
                                        </p:tgtEl>
                                        <p:attrNameLst>
                                          <p:attrName>style.visibility</p:attrName>
                                        </p:attrNameLst>
                                      </p:cBhvr>
                                      <p:to>
                                        <p:strVal val="visible"/>
                                      </p:to>
                                    </p:set>
                                    <p:anim calcmode="lin" valueType="num">
                                      <p:cBhvr additive="base">
                                        <p:cTn id="119" dur="500" fill="hold"/>
                                        <p:tgtEl>
                                          <p:spTgt spid="5"/>
                                        </p:tgtEl>
                                        <p:attrNameLst>
                                          <p:attrName>ppt_x</p:attrName>
                                        </p:attrNameLst>
                                      </p:cBhvr>
                                      <p:tavLst>
                                        <p:tav tm="0">
                                          <p:val>
                                            <p:strVal val="#ppt_x"/>
                                          </p:val>
                                        </p:tav>
                                        <p:tav tm="100000">
                                          <p:val>
                                            <p:strVal val="#ppt_x"/>
                                          </p:val>
                                        </p:tav>
                                      </p:tavLst>
                                    </p:anim>
                                    <p:anim calcmode="lin" valueType="num">
                                      <p:cBhvr additive="base">
                                        <p:cTn id="1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5" presetClass="entr" presetSubtype="10" fill="hold" grpId="0" nodeType="click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checkerboard(across)">
                                      <p:cBhvr>
                                        <p:cTn id="125" dur="500"/>
                                        <p:tgtEl>
                                          <p:spTgt spid="31"/>
                                        </p:tgtEl>
                                      </p:cBhvr>
                                    </p:animEffect>
                                  </p:childTnLst>
                                </p:cTn>
                              </p:par>
                              <p:par>
                                <p:cTn id="126" presetID="5" presetClass="entr" presetSubtype="10" fill="hold" grpId="0" nodeType="with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checkerboard(across)">
                                      <p:cBhvr>
                                        <p:cTn id="128" dur="500"/>
                                        <p:tgtEl>
                                          <p:spTgt spid="32"/>
                                        </p:tgtEl>
                                      </p:cBhvr>
                                    </p:animEffect>
                                  </p:childTnLst>
                                </p:cTn>
                              </p:par>
                            </p:childTnLst>
                          </p:cTn>
                        </p:par>
                      </p:childTnLst>
                    </p:cTn>
                  </p:par>
                  <p:par>
                    <p:cTn id="129" fill="hold">
                      <p:stCondLst>
                        <p:cond delay="indefinite"/>
                      </p:stCondLst>
                      <p:childTnLst>
                        <p:par>
                          <p:cTn id="130" fill="hold">
                            <p:stCondLst>
                              <p:cond delay="0"/>
                            </p:stCondLst>
                            <p:childTnLst>
                              <p:par>
                                <p:cTn id="131" presetID="2" presetClass="entr" presetSubtype="2" fill="hold" grpId="0" nodeType="clickEffect">
                                  <p:stCondLst>
                                    <p:cond delay="0"/>
                                  </p:stCondLst>
                                  <p:childTnLst>
                                    <p:set>
                                      <p:cBhvr>
                                        <p:cTn id="132" dur="1" fill="hold">
                                          <p:stCondLst>
                                            <p:cond delay="0"/>
                                          </p:stCondLst>
                                        </p:cTn>
                                        <p:tgtEl>
                                          <p:spTgt spid="35"/>
                                        </p:tgtEl>
                                        <p:attrNameLst>
                                          <p:attrName>style.visibility</p:attrName>
                                        </p:attrNameLst>
                                      </p:cBhvr>
                                      <p:to>
                                        <p:strVal val="visible"/>
                                      </p:to>
                                    </p:set>
                                    <p:anim calcmode="lin" valueType="num">
                                      <p:cBhvr additive="base">
                                        <p:cTn id="133" dur="1000" fill="hold"/>
                                        <p:tgtEl>
                                          <p:spTgt spid="35"/>
                                        </p:tgtEl>
                                        <p:attrNameLst>
                                          <p:attrName>ppt_x</p:attrName>
                                        </p:attrNameLst>
                                      </p:cBhvr>
                                      <p:tavLst>
                                        <p:tav tm="0">
                                          <p:val>
                                            <p:strVal val="1+#ppt_w/2"/>
                                          </p:val>
                                        </p:tav>
                                        <p:tav tm="100000">
                                          <p:val>
                                            <p:strVal val="#ppt_x"/>
                                          </p:val>
                                        </p:tav>
                                      </p:tavLst>
                                    </p:anim>
                                    <p:anim calcmode="lin" valueType="num">
                                      <p:cBhvr additive="base">
                                        <p:cTn id="134" dur="1000" fill="hold"/>
                                        <p:tgtEl>
                                          <p:spTgt spid="35"/>
                                        </p:tgtEl>
                                        <p:attrNameLst>
                                          <p:attrName>ppt_y</p:attrName>
                                        </p:attrNameLst>
                                      </p:cBhvr>
                                      <p:tavLst>
                                        <p:tav tm="0">
                                          <p:val>
                                            <p:strVal val="#ppt_y"/>
                                          </p:val>
                                        </p:tav>
                                        <p:tav tm="100000">
                                          <p:val>
                                            <p:strVal val="#ppt_y"/>
                                          </p:val>
                                        </p:tav>
                                      </p:tavLst>
                                    </p:anim>
                                  </p:childTnLst>
                                </p:cTn>
                              </p:par>
                              <p:par>
                                <p:cTn id="135" presetID="2" presetClass="entr" presetSubtype="2" fill="hold" grpId="0" nodeType="withEffect">
                                  <p:stCondLst>
                                    <p:cond delay="0"/>
                                  </p:stCondLst>
                                  <p:childTnLst>
                                    <p:set>
                                      <p:cBhvr>
                                        <p:cTn id="136" dur="1" fill="hold">
                                          <p:stCondLst>
                                            <p:cond delay="0"/>
                                          </p:stCondLst>
                                        </p:cTn>
                                        <p:tgtEl>
                                          <p:spTgt spid="36"/>
                                        </p:tgtEl>
                                        <p:attrNameLst>
                                          <p:attrName>style.visibility</p:attrName>
                                        </p:attrNameLst>
                                      </p:cBhvr>
                                      <p:to>
                                        <p:strVal val="visible"/>
                                      </p:to>
                                    </p:set>
                                    <p:anim calcmode="lin" valueType="num">
                                      <p:cBhvr additive="base">
                                        <p:cTn id="137" dur="1000" fill="hold"/>
                                        <p:tgtEl>
                                          <p:spTgt spid="36"/>
                                        </p:tgtEl>
                                        <p:attrNameLst>
                                          <p:attrName>ppt_x</p:attrName>
                                        </p:attrNameLst>
                                      </p:cBhvr>
                                      <p:tavLst>
                                        <p:tav tm="0">
                                          <p:val>
                                            <p:strVal val="1+#ppt_w/2"/>
                                          </p:val>
                                        </p:tav>
                                        <p:tav tm="100000">
                                          <p:val>
                                            <p:strVal val="#ppt_x"/>
                                          </p:val>
                                        </p:tav>
                                      </p:tavLst>
                                    </p:anim>
                                    <p:anim calcmode="lin" valueType="num">
                                      <p:cBhvr additive="base">
                                        <p:cTn id="138"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t-IT" sz="2800" b="1" dirty="0"/>
              <a:t>5 Negara dengan Pertumbuhan </a:t>
            </a:r>
            <a:br>
              <a:rPr lang="id-ID" sz="2800" b="1" dirty="0"/>
            </a:br>
            <a:r>
              <a:rPr lang="it-IT" sz="2800" b="1" dirty="0"/>
              <a:t>E-Commerce Tertinggi</a:t>
            </a:r>
            <a:endParaRPr lang="id-ID" sz="2800" b="1" dirty="0"/>
          </a:p>
        </p:txBody>
      </p:sp>
      <p:sp>
        <p:nvSpPr>
          <p:cNvPr id="3" name="Content Placeholder 2"/>
          <p:cNvSpPr>
            <a:spLocks noGrp="1"/>
          </p:cNvSpPr>
          <p:nvPr>
            <p:ph idx="1"/>
          </p:nvPr>
        </p:nvSpPr>
        <p:spPr>
          <a:xfrm>
            <a:off x="642910" y="1428740"/>
            <a:ext cx="7829576" cy="3309949"/>
          </a:xfrm>
        </p:spPr>
        <p:txBody>
          <a:bodyPr>
            <a:normAutofit fontScale="92500" lnSpcReduction="10000"/>
          </a:bodyPr>
          <a:lstStyle/>
          <a:p>
            <a:r>
              <a:rPr lang="it-IT" sz="3600" dirty="0"/>
              <a:t>Indonesia</a:t>
            </a:r>
            <a:r>
              <a:rPr lang="id-ID" sz="3600" dirty="0"/>
              <a:t> - </a:t>
            </a:r>
            <a:r>
              <a:rPr lang="it-IT" sz="3600" b="1" dirty="0">
                <a:solidFill>
                  <a:srgbClr val="FF0000"/>
                </a:solidFill>
              </a:rPr>
              <a:t>78%</a:t>
            </a:r>
            <a:r>
              <a:rPr lang="it-IT" sz="3600" dirty="0"/>
              <a:t> per tahun</a:t>
            </a:r>
            <a:endParaRPr lang="id-ID" sz="3600" dirty="0"/>
          </a:p>
          <a:p>
            <a:r>
              <a:rPr lang="fi-FI" sz="3600" dirty="0"/>
              <a:t>Meksiko</a:t>
            </a:r>
            <a:r>
              <a:rPr lang="id-ID" sz="3600" dirty="0"/>
              <a:t> - </a:t>
            </a:r>
            <a:r>
              <a:rPr lang="fi-FI" sz="3600" b="1" dirty="0">
                <a:solidFill>
                  <a:srgbClr val="FF0000"/>
                </a:solidFill>
              </a:rPr>
              <a:t>59%</a:t>
            </a:r>
            <a:r>
              <a:rPr lang="fi-FI" sz="3600" dirty="0"/>
              <a:t> Per Tahun</a:t>
            </a:r>
            <a:endParaRPr lang="id-ID" sz="3600" dirty="0"/>
          </a:p>
          <a:p>
            <a:r>
              <a:rPr lang="id-ID" sz="3600" dirty="0"/>
              <a:t>Filipina - </a:t>
            </a:r>
            <a:r>
              <a:rPr lang="id-ID" sz="3600" b="1" dirty="0">
                <a:solidFill>
                  <a:srgbClr val="FF0000"/>
                </a:solidFill>
              </a:rPr>
              <a:t>51%</a:t>
            </a:r>
            <a:r>
              <a:rPr lang="id-ID" sz="3600" dirty="0"/>
              <a:t> Per Tahun</a:t>
            </a:r>
          </a:p>
          <a:p>
            <a:r>
              <a:rPr lang="id-ID" sz="3600" dirty="0"/>
              <a:t>Kolombia - </a:t>
            </a:r>
            <a:r>
              <a:rPr lang="id-ID" sz="3600" b="1" dirty="0">
                <a:solidFill>
                  <a:srgbClr val="FF0000"/>
                </a:solidFill>
              </a:rPr>
              <a:t>45%</a:t>
            </a:r>
            <a:r>
              <a:rPr lang="id-ID" sz="3600" dirty="0"/>
              <a:t> per Tahun</a:t>
            </a:r>
          </a:p>
          <a:p>
            <a:r>
              <a:rPr lang="id-ID" sz="3600" dirty="0"/>
              <a:t>Uni Emirat Arab (UEA) - </a:t>
            </a:r>
            <a:r>
              <a:rPr lang="id-ID" sz="3600" b="1" dirty="0">
                <a:solidFill>
                  <a:srgbClr val="FF0000"/>
                </a:solidFill>
              </a:rPr>
              <a:t>33%</a:t>
            </a:r>
            <a:r>
              <a:rPr lang="id-ID" sz="3600" dirty="0"/>
              <a:t> per Tahun</a:t>
            </a:r>
          </a:p>
        </p:txBody>
      </p:sp>
      <p:sp>
        <p:nvSpPr>
          <p:cNvPr id="4" name="TextBox 3"/>
          <p:cNvSpPr txBox="1"/>
          <p:nvPr/>
        </p:nvSpPr>
        <p:spPr>
          <a:xfrm>
            <a:off x="2786050" y="5000640"/>
            <a:ext cx="3673826" cy="323165"/>
          </a:xfrm>
          <a:prstGeom prst="rect">
            <a:avLst/>
          </a:prstGeom>
          <a:noFill/>
        </p:spPr>
        <p:txBody>
          <a:bodyPr wrap="none" rtlCol="0">
            <a:spAutoFit/>
          </a:bodyPr>
          <a:lstStyle/>
          <a:p>
            <a:r>
              <a:rPr lang="id-ID" b="1" dirty="0">
                <a:hlinkClick r:id="rId2"/>
              </a:rPr>
              <a:t>www.ppro.com</a:t>
            </a:r>
            <a:r>
              <a:rPr lang="id-ID" b="1" dirty="0"/>
              <a:t> - </a:t>
            </a:r>
            <a:r>
              <a:rPr lang="id-ID" b="1" dirty="0">
                <a:hlinkClick r:id="rId3"/>
              </a:rPr>
              <a:t>www.wartaekonomi.co.id</a:t>
            </a:r>
            <a:r>
              <a:rPr lang="id-ID" b="1" dirty="0"/>
              <a:t> </a:t>
            </a:r>
          </a:p>
        </p:txBody>
      </p:sp>
    </p:spTree>
    <p:extLst>
      <p:ext uri="{BB962C8B-B14F-4D97-AF65-F5344CB8AC3E}">
        <p14:creationId xmlns:p14="http://schemas.microsoft.com/office/powerpoint/2010/main" val="1543835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KESIMPULAN</a:t>
            </a:r>
          </a:p>
        </p:txBody>
      </p:sp>
      <p:sp>
        <p:nvSpPr>
          <p:cNvPr id="3" name="Content Placeholder 2"/>
          <p:cNvSpPr>
            <a:spLocks noGrp="1"/>
          </p:cNvSpPr>
          <p:nvPr>
            <p:ph idx="1"/>
          </p:nvPr>
        </p:nvSpPr>
        <p:spPr>
          <a:xfrm>
            <a:off x="428596" y="1857368"/>
            <a:ext cx="8286808" cy="2309817"/>
          </a:xfrm>
        </p:spPr>
        <p:txBody>
          <a:bodyPr>
            <a:noAutofit/>
          </a:bodyPr>
          <a:lstStyle/>
          <a:p>
            <a:pPr marL="342900" indent="-342900">
              <a:buAutoNum type="arabicPeriod"/>
            </a:pPr>
            <a:r>
              <a:rPr lang="id-ID" sz="2400" dirty="0"/>
              <a:t>Online bukan TREN,Tapi masa depan</a:t>
            </a:r>
          </a:p>
          <a:p>
            <a:pPr marL="342900" indent="-342900">
              <a:buAutoNum type="arabicPeriod"/>
            </a:pPr>
            <a:r>
              <a:rPr lang="id-ID" sz="2400" dirty="0"/>
              <a:t>Bisnis online mengalami pertumbuhan sangat pesat</a:t>
            </a:r>
          </a:p>
          <a:p>
            <a:pPr marL="342900" indent="-342900">
              <a:buAutoNum type="arabicPeriod"/>
            </a:pPr>
            <a:r>
              <a:rPr lang="id-ID" sz="2400" dirty="0"/>
              <a:t>Sosial media adalah tempat promosi yang paling Potensial</a:t>
            </a:r>
          </a:p>
          <a:p>
            <a:pPr marL="342900" indent="-342900">
              <a:buAutoNum type="arabicPeriod"/>
            </a:pPr>
            <a:r>
              <a:rPr lang="id-ID" sz="2400" dirty="0"/>
              <a:t>Facebook masih menjadi alat iklan tercanggih dengan FB Ads</a:t>
            </a:r>
          </a:p>
          <a:p>
            <a:pPr marL="342900" indent="-342900">
              <a:buAutoNum type="arabicPeriod"/>
            </a:pPr>
            <a:r>
              <a:rPr lang="id-ID" sz="2400" dirty="0"/>
              <a:t>Video untuk tren beriklan</a:t>
            </a:r>
          </a:p>
        </p:txBody>
      </p:sp>
    </p:spTree>
    <p:extLst>
      <p:ext uri="{BB962C8B-B14F-4D97-AF65-F5344CB8AC3E}">
        <p14:creationId xmlns:p14="http://schemas.microsoft.com/office/powerpoint/2010/main" val="3252206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1061</TotalTime>
  <Words>1979</Words>
  <Application>Microsoft Office PowerPoint</Application>
  <PresentationFormat>On-screen Show (16:10)</PresentationFormat>
  <Paragraphs>410</Paragraphs>
  <Slides>50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Arial Black</vt:lpstr>
      <vt:lpstr>Bauhaus 93</vt:lpstr>
      <vt:lpstr>Calibri</vt:lpstr>
      <vt:lpstr>Gill Sans MT</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Negara dengan Pertumbuhan  E-Commerce Tertinggi</vt:lpstr>
      <vt:lpstr>KESIMPULAN</vt:lpstr>
      <vt:lpstr>PROSES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SOSIAL MEDIA OPTIMASI</vt:lpstr>
      <vt:lpstr>PowerPoint Presentation</vt:lpstr>
      <vt:lpstr>Penyebar Virus</vt:lpstr>
      <vt:lpstr>PowerPoint Presentation</vt:lpstr>
      <vt:lpstr>PowerPoint Presentation</vt:lpstr>
      <vt:lpstr>PowerPoint Presentation</vt:lpstr>
      <vt:lpstr>PowerPoint Presentation</vt:lpstr>
      <vt:lpstr>PowerPoint Presentation</vt:lpstr>
      <vt:lpstr>MARKETPLACE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FORUM GROUP DISCUSS</dc:title>
  <dc:creator>EKO</dc:creator>
  <cp:lastModifiedBy>asus</cp:lastModifiedBy>
  <cp:revision>63</cp:revision>
  <dcterms:created xsi:type="dcterms:W3CDTF">2022-11-14T05:19:26Z</dcterms:created>
  <dcterms:modified xsi:type="dcterms:W3CDTF">2023-12-09T04:04:42Z</dcterms:modified>
</cp:coreProperties>
</file>