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0" autoAdjust="0"/>
    <p:restoredTop sz="94660"/>
  </p:normalViewPr>
  <p:slideViewPr>
    <p:cSldViewPr snapToGrid="0">
      <p:cViewPr varScale="1">
        <p:scale>
          <a:sx n="71" d="100"/>
          <a:sy n="71" d="100"/>
        </p:scale>
        <p:origin x="4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4/17/2021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edu.utas.udu.au/user/tl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DAFTAR PUSTAKA</a:t>
            </a:r>
            <a:endParaRPr lang="id-ID" dirty="0"/>
          </a:p>
        </p:txBody>
      </p:sp>
      <p:sp>
        <p:nvSpPr>
          <p:cNvPr id="3" name="Subtitle 2"/>
          <p:cNvSpPr>
            <a:spLocks noGrp="1"/>
          </p:cNvSpPr>
          <p:nvPr>
            <p:ph type="subTitle" idx="1"/>
          </p:nvPr>
        </p:nvSpPr>
        <p:spPr/>
        <p:txBody>
          <a:bodyPr/>
          <a:lstStyle/>
          <a:p>
            <a:r>
              <a:rPr lang="id-ID" dirty="0"/>
              <a:t>Drs. Ansori, M. Si.</a:t>
            </a:r>
          </a:p>
          <a:p>
            <a:r>
              <a:rPr lang="id-ID" dirty="0"/>
              <a:t>196609191994031002</a:t>
            </a:r>
          </a:p>
          <a:p>
            <a:endParaRPr lang="id-ID" dirty="0"/>
          </a:p>
        </p:txBody>
      </p:sp>
    </p:spTree>
    <p:extLst>
      <p:ext uri="{BB962C8B-B14F-4D97-AF65-F5344CB8AC3E}">
        <p14:creationId xmlns:p14="http://schemas.microsoft.com/office/powerpoint/2010/main" val="272401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Mengutip secara Tidak Langsung</a:t>
            </a:r>
            <a:endParaRPr lang="en-GB" smtClean="0"/>
          </a:p>
        </p:txBody>
      </p:sp>
      <p:sp>
        <p:nvSpPr>
          <p:cNvPr id="14339" name="Rectangle 3"/>
          <p:cNvSpPr>
            <a:spLocks noGrp="1" noChangeArrowheads="1"/>
          </p:cNvSpPr>
          <p:nvPr>
            <p:ph type="body" idx="1"/>
          </p:nvPr>
        </p:nvSpPr>
        <p:spPr/>
        <p:txBody>
          <a:bodyPr/>
          <a:lstStyle/>
          <a:p>
            <a:pPr eaLnBrk="1" hangingPunct="1">
              <a:lnSpc>
                <a:spcPct val="90000"/>
              </a:lnSpc>
            </a:pPr>
            <a:r>
              <a:rPr lang="en-US" smtClean="0"/>
              <a:t>Mengutip secara tidak langsung adalah mengutip ide atau pendapat orang lain yang dilakukan dengan menyimpulkan intisari ide dalam teks yang dikutipnya. Jadi, dalam mengutip secara tidak langsung yang penting adalah ide sama dengan ide dalam teks aslinya, tetapi cara pengungkapannya tidak sama dengan teks aslinya. </a:t>
            </a:r>
            <a:endParaRPr lang="en-GB" smtClean="0"/>
          </a:p>
        </p:txBody>
      </p:sp>
    </p:spTree>
    <p:extLst>
      <p:ext uri="{BB962C8B-B14F-4D97-AF65-F5344CB8AC3E}">
        <p14:creationId xmlns:p14="http://schemas.microsoft.com/office/powerpoint/2010/main" val="1901875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n-US" sz="4000"/>
              <a:t>Teks yang Bagaimana yang sebaiknya Dikutip secara Langsung?</a:t>
            </a:r>
            <a:endParaRPr lang="en-GB" sz="4000"/>
          </a:p>
        </p:txBody>
      </p:sp>
      <p:sp>
        <p:nvSpPr>
          <p:cNvPr id="15363" name="Rectangle 3"/>
          <p:cNvSpPr>
            <a:spLocks noGrp="1" noChangeArrowheads="1"/>
          </p:cNvSpPr>
          <p:nvPr>
            <p:ph type="body" idx="1"/>
          </p:nvPr>
        </p:nvSpPr>
        <p:spPr/>
        <p:txBody>
          <a:bodyPr>
            <a:normAutofit lnSpcReduction="10000"/>
          </a:bodyPr>
          <a:lstStyle/>
          <a:p>
            <a:pPr eaLnBrk="1" hangingPunct="1">
              <a:lnSpc>
                <a:spcPct val="90000"/>
              </a:lnSpc>
            </a:pPr>
            <a:r>
              <a:rPr lang="en-US" sz="2800"/>
              <a:t>Teks yang sebaiknya dikutip secara langsung adalah teks yang rumusannya sangat padat dan akurat yang dikhawatirkan jika teks itu dikutip secara tidak langsung akan mengakibatkan kesalahan atau penyimpangan.</a:t>
            </a:r>
          </a:p>
          <a:p>
            <a:pPr eaLnBrk="1" hangingPunct="1">
              <a:lnSpc>
                <a:spcPct val="90000"/>
              </a:lnSpc>
            </a:pPr>
            <a:r>
              <a:rPr lang="en-US" sz="2800"/>
              <a:t>Contoh teks yang sebainya dikutip secara langsung adalah pasal-pasal dalam suatu undang-undang atau peraturan, hukum, dan dalil. </a:t>
            </a:r>
            <a:endParaRPr lang="en-GB" sz="2800"/>
          </a:p>
        </p:txBody>
      </p:sp>
    </p:spTree>
    <p:extLst>
      <p:ext uri="{BB962C8B-B14F-4D97-AF65-F5344CB8AC3E}">
        <p14:creationId xmlns:p14="http://schemas.microsoft.com/office/powerpoint/2010/main" val="2012039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Contoh Penulisan Kutipan Tidak Langsung </a:t>
            </a:r>
            <a:endParaRPr lang="en-GB" smtClean="0"/>
          </a:p>
        </p:txBody>
      </p:sp>
      <p:sp>
        <p:nvSpPr>
          <p:cNvPr id="16387" name="Rectangle 3"/>
          <p:cNvSpPr>
            <a:spLocks noGrp="1" noChangeArrowheads="1"/>
          </p:cNvSpPr>
          <p:nvPr>
            <p:ph type="body" idx="1"/>
          </p:nvPr>
        </p:nvSpPr>
        <p:spPr/>
        <p:txBody>
          <a:bodyPr/>
          <a:lstStyle/>
          <a:p>
            <a:pPr eaLnBrk="1" hangingPunct="1">
              <a:lnSpc>
                <a:spcPct val="90000"/>
              </a:lnSpc>
            </a:pPr>
            <a:r>
              <a:rPr lang="en-US" sz="2400" dirty="0" err="1" smtClean="0"/>
              <a:t>Adat</a:t>
            </a:r>
            <a:r>
              <a:rPr lang="en-US" sz="2400" dirty="0" smtClean="0"/>
              <a:t> </a:t>
            </a:r>
            <a:r>
              <a:rPr lang="en-US" sz="2400" dirty="0" err="1"/>
              <a:t>dan</a:t>
            </a:r>
            <a:r>
              <a:rPr lang="en-US" sz="2400" dirty="0"/>
              <a:t> </a:t>
            </a:r>
            <a:r>
              <a:rPr lang="en-US" sz="2400" dirty="0" err="1"/>
              <a:t>kebudayaan</a:t>
            </a:r>
            <a:r>
              <a:rPr lang="en-US" sz="2400" dirty="0"/>
              <a:t> </a:t>
            </a:r>
            <a:r>
              <a:rPr lang="en-US" sz="2400" dirty="0" err="1"/>
              <a:t>adalah</a:t>
            </a:r>
            <a:r>
              <a:rPr lang="en-US" sz="2400" dirty="0"/>
              <a:t> </a:t>
            </a:r>
            <a:r>
              <a:rPr lang="en-US" sz="2400" dirty="0" err="1"/>
              <a:t>dua</a:t>
            </a:r>
            <a:r>
              <a:rPr lang="en-US" sz="2400" dirty="0"/>
              <a:t> </a:t>
            </a:r>
            <a:r>
              <a:rPr lang="en-US" sz="2400" dirty="0" err="1"/>
              <a:t>hal</a:t>
            </a:r>
            <a:r>
              <a:rPr lang="en-US" sz="2400" dirty="0"/>
              <a:t> yang </a:t>
            </a:r>
            <a:r>
              <a:rPr lang="en-US" sz="2400" dirty="0" err="1"/>
              <a:t>berbeda</a:t>
            </a:r>
            <a:r>
              <a:rPr lang="en-US" sz="2400" dirty="0"/>
              <a:t>, </a:t>
            </a:r>
            <a:r>
              <a:rPr lang="en-US" sz="2400" dirty="0" err="1"/>
              <a:t>tetapi</a:t>
            </a:r>
            <a:r>
              <a:rPr lang="en-US" sz="2400" dirty="0"/>
              <a:t> </a:t>
            </a:r>
            <a:r>
              <a:rPr lang="en-US" sz="2400" dirty="0" err="1"/>
              <a:t>saling</a:t>
            </a:r>
            <a:r>
              <a:rPr lang="en-US" sz="2400" dirty="0"/>
              <a:t> </a:t>
            </a:r>
            <a:r>
              <a:rPr lang="en-US" sz="2400" dirty="0" err="1"/>
              <a:t>terkait</a:t>
            </a:r>
            <a:r>
              <a:rPr lang="en-US" sz="2400" dirty="0"/>
              <a:t> di </a:t>
            </a:r>
            <a:r>
              <a:rPr lang="en-US" sz="2400" dirty="0" err="1"/>
              <a:t>antara</a:t>
            </a:r>
            <a:r>
              <a:rPr lang="en-US" sz="2400" dirty="0"/>
              <a:t> </a:t>
            </a:r>
            <a:r>
              <a:rPr lang="en-US" sz="2400" dirty="0" err="1"/>
              <a:t>keduanya</a:t>
            </a:r>
            <a:r>
              <a:rPr lang="en-US" sz="2400" dirty="0"/>
              <a:t>. </a:t>
            </a:r>
            <a:r>
              <a:rPr lang="en-US" sz="2400" dirty="0" err="1"/>
              <a:t>Koentjaraningrat</a:t>
            </a:r>
            <a:r>
              <a:rPr lang="en-US" sz="2400" dirty="0"/>
              <a:t> (1987:10—11) </a:t>
            </a:r>
            <a:r>
              <a:rPr lang="en-US" sz="2400" dirty="0" err="1"/>
              <a:t>menjelaskan</a:t>
            </a:r>
            <a:r>
              <a:rPr lang="en-US" sz="2400" dirty="0"/>
              <a:t> </a:t>
            </a:r>
            <a:r>
              <a:rPr lang="en-US" sz="2400" dirty="0" err="1"/>
              <a:t>bahwa</a:t>
            </a:r>
            <a:r>
              <a:rPr lang="en-US" sz="2400" dirty="0"/>
              <a:t> </a:t>
            </a:r>
            <a:r>
              <a:rPr lang="en-US" sz="2400" dirty="0" err="1"/>
              <a:t>adat</a:t>
            </a:r>
            <a:r>
              <a:rPr lang="en-US" sz="2400" dirty="0"/>
              <a:t> </a:t>
            </a:r>
            <a:r>
              <a:rPr lang="en-US" sz="2400" dirty="0" err="1"/>
              <a:t>merupakan</a:t>
            </a:r>
            <a:r>
              <a:rPr lang="en-US" sz="2400" dirty="0"/>
              <a:t> </a:t>
            </a:r>
            <a:r>
              <a:rPr lang="en-US" sz="2400" dirty="0" err="1"/>
              <a:t>bagian</a:t>
            </a:r>
            <a:r>
              <a:rPr lang="en-US" sz="2400" dirty="0"/>
              <a:t> </a:t>
            </a:r>
            <a:r>
              <a:rPr lang="en-US" sz="2400" dirty="0" err="1"/>
              <a:t>kebudayaan</a:t>
            </a:r>
            <a:r>
              <a:rPr lang="en-US" sz="2400" dirty="0"/>
              <a:t>. </a:t>
            </a:r>
            <a:r>
              <a:rPr lang="en-US" sz="2400" dirty="0" err="1"/>
              <a:t>Adat</a:t>
            </a:r>
            <a:r>
              <a:rPr lang="en-US" sz="2400" dirty="0"/>
              <a:t> </a:t>
            </a:r>
            <a:r>
              <a:rPr lang="en-US" sz="2400" dirty="0" err="1"/>
              <a:t>adalah</a:t>
            </a:r>
            <a:r>
              <a:rPr lang="en-US" sz="2400" dirty="0"/>
              <a:t> </a:t>
            </a:r>
            <a:r>
              <a:rPr lang="en-US" sz="2400" dirty="0" err="1"/>
              <a:t>wujud</a:t>
            </a:r>
            <a:r>
              <a:rPr lang="en-US" sz="2400" dirty="0"/>
              <a:t> </a:t>
            </a:r>
            <a:r>
              <a:rPr lang="en-US" sz="2400" dirty="0" err="1"/>
              <a:t>kebudayaan</a:t>
            </a:r>
            <a:r>
              <a:rPr lang="en-US" sz="2400" dirty="0"/>
              <a:t> yang </a:t>
            </a:r>
            <a:r>
              <a:rPr lang="en-US" sz="2400" dirty="0" err="1"/>
              <a:t>bersifat</a:t>
            </a:r>
            <a:r>
              <a:rPr lang="en-US" sz="2400" dirty="0"/>
              <a:t> </a:t>
            </a:r>
            <a:r>
              <a:rPr lang="en-US" sz="2400" dirty="0" err="1"/>
              <a:t>ideel</a:t>
            </a:r>
            <a:r>
              <a:rPr lang="en-US" sz="2400" dirty="0"/>
              <a:t>. </a:t>
            </a:r>
            <a:r>
              <a:rPr lang="en-US" sz="2400" dirty="0" err="1"/>
              <a:t>Dengan</a:t>
            </a:r>
            <a:r>
              <a:rPr lang="en-US" sz="2400" dirty="0"/>
              <a:t> kata lain, </a:t>
            </a:r>
            <a:r>
              <a:rPr lang="en-US" sz="2400" dirty="0" err="1"/>
              <a:t>adat</a:t>
            </a:r>
            <a:r>
              <a:rPr lang="en-US" sz="2400" dirty="0"/>
              <a:t> </a:t>
            </a:r>
            <a:r>
              <a:rPr lang="en-US" sz="2400" dirty="0" err="1"/>
              <a:t>itu</a:t>
            </a:r>
            <a:r>
              <a:rPr lang="en-US" sz="2400" dirty="0"/>
              <a:t> </a:t>
            </a:r>
            <a:r>
              <a:rPr lang="en-US" sz="2400" dirty="0" err="1"/>
              <a:t>dapat</a:t>
            </a:r>
            <a:r>
              <a:rPr lang="en-US" sz="2400" dirty="0"/>
              <a:t> </a:t>
            </a:r>
            <a:r>
              <a:rPr lang="en-US" sz="2400" dirty="0" err="1"/>
              <a:t>disebut</a:t>
            </a:r>
            <a:r>
              <a:rPr lang="en-US" sz="2400" dirty="0"/>
              <a:t> </a:t>
            </a:r>
            <a:r>
              <a:rPr lang="en-US" sz="2400" dirty="0" err="1"/>
              <a:t>sebagai</a:t>
            </a:r>
            <a:r>
              <a:rPr lang="en-US" sz="2400" dirty="0"/>
              <a:t> </a:t>
            </a:r>
            <a:r>
              <a:rPr lang="en-US" sz="2400" dirty="0" err="1"/>
              <a:t>adat</a:t>
            </a:r>
            <a:r>
              <a:rPr lang="en-US" sz="2400" dirty="0"/>
              <a:t> </a:t>
            </a:r>
            <a:r>
              <a:rPr lang="en-US" sz="2400" dirty="0" err="1"/>
              <a:t>tata</a:t>
            </a:r>
            <a:r>
              <a:rPr lang="en-US" sz="2400" dirty="0"/>
              <a:t> </a:t>
            </a:r>
            <a:r>
              <a:rPr lang="en-US" sz="2400" dirty="0" err="1"/>
              <a:t>kelakuan</a:t>
            </a:r>
            <a:r>
              <a:rPr lang="en-US" sz="2400" dirty="0"/>
              <a:t> </a:t>
            </a:r>
            <a:r>
              <a:rPr lang="en-US" sz="2400" dirty="0" err="1"/>
              <a:t>karena</a:t>
            </a:r>
            <a:r>
              <a:rPr lang="en-US" sz="2400" dirty="0"/>
              <a:t> </a:t>
            </a:r>
            <a:r>
              <a:rPr lang="en-US" sz="2400" dirty="0" err="1"/>
              <a:t>adat</a:t>
            </a:r>
            <a:r>
              <a:rPr lang="en-US" sz="2400" dirty="0"/>
              <a:t> </a:t>
            </a:r>
            <a:r>
              <a:rPr lang="en-US" sz="2400" dirty="0" err="1"/>
              <a:t>berfungsi</a:t>
            </a:r>
            <a:r>
              <a:rPr lang="en-US" sz="2400" dirty="0"/>
              <a:t> </a:t>
            </a:r>
            <a:r>
              <a:rPr lang="en-US" sz="2400" dirty="0" err="1"/>
              <a:t>sebagai</a:t>
            </a:r>
            <a:r>
              <a:rPr lang="en-US" sz="2400" dirty="0"/>
              <a:t> </a:t>
            </a:r>
            <a:r>
              <a:rPr lang="en-US" sz="2400" dirty="0" err="1"/>
              <a:t>pengatur</a:t>
            </a:r>
            <a:r>
              <a:rPr lang="en-US" sz="2400" dirty="0"/>
              <a:t> </a:t>
            </a:r>
            <a:r>
              <a:rPr lang="en-US" sz="2400" dirty="0" err="1"/>
              <a:t>kelakuan</a:t>
            </a:r>
            <a:r>
              <a:rPr lang="en-US" sz="2400" dirty="0"/>
              <a:t>. </a:t>
            </a:r>
            <a:r>
              <a:rPr lang="en-US" sz="2400" dirty="0" err="1"/>
              <a:t>Adat</a:t>
            </a:r>
            <a:r>
              <a:rPr lang="en-US" sz="2400" dirty="0"/>
              <a:t> </a:t>
            </a:r>
            <a:r>
              <a:rPr lang="en-US" sz="2400" dirty="0" err="1"/>
              <a:t>sebenarnya</a:t>
            </a:r>
            <a:r>
              <a:rPr lang="en-US" sz="2400" dirty="0"/>
              <a:t> </a:t>
            </a:r>
            <a:r>
              <a:rPr lang="en-US" sz="2400" dirty="0" err="1"/>
              <a:t>dapat</a:t>
            </a:r>
            <a:r>
              <a:rPr lang="en-US" sz="2400" dirty="0"/>
              <a:t> </a:t>
            </a:r>
            <a:r>
              <a:rPr lang="en-US" sz="2400" dirty="0" err="1"/>
              <a:t>dibagi</a:t>
            </a:r>
            <a:r>
              <a:rPr lang="en-US" sz="2400" dirty="0"/>
              <a:t> </a:t>
            </a:r>
            <a:r>
              <a:rPr lang="en-US" sz="2400" dirty="0" err="1"/>
              <a:t>menjadi</a:t>
            </a:r>
            <a:r>
              <a:rPr lang="en-US" sz="2400" dirty="0"/>
              <a:t> </a:t>
            </a:r>
            <a:r>
              <a:rPr lang="en-US" sz="2400" dirty="0" err="1"/>
              <a:t>empat</a:t>
            </a:r>
            <a:r>
              <a:rPr lang="en-US" sz="2400" dirty="0"/>
              <a:t> </a:t>
            </a:r>
            <a:r>
              <a:rPr lang="en-US" sz="2400" dirty="0" err="1"/>
              <a:t>tingkat</a:t>
            </a:r>
            <a:r>
              <a:rPr lang="en-US" sz="2400" dirty="0"/>
              <a:t>, </a:t>
            </a:r>
            <a:r>
              <a:rPr lang="en-US" sz="2400" dirty="0" err="1"/>
              <a:t>yaitu</a:t>
            </a:r>
            <a:r>
              <a:rPr lang="en-US" sz="2400" dirty="0"/>
              <a:t> (1) </a:t>
            </a:r>
            <a:r>
              <a:rPr lang="en-US" sz="2400" dirty="0" err="1"/>
              <a:t>tingkat</a:t>
            </a:r>
            <a:r>
              <a:rPr lang="en-US" sz="2400" dirty="0"/>
              <a:t> </a:t>
            </a:r>
            <a:r>
              <a:rPr lang="en-US" sz="2400" dirty="0" err="1"/>
              <a:t>nilai</a:t>
            </a:r>
            <a:r>
              <a:rPr lang="en-US" sz="2400" dirty="0"/>
              <a:t> </a:t>
            </a:r>
            <a:r>
              <a:rPr lang="en-US" sz="2400" dirty="0" err="1"/>
              <a:t>budaya</a:t>
            </a:r>
            <a:r>
              <a:rPr lang="en-US" sz="2400" dirty="0"/>
              <a:t>, (2) </a:t>
            </a:r>
            <a:r>
              <a:rPr lang="en-US" sz="2400" dirty="0" err="1"/>
              <a:t>tingkat</a:t>
            </a:r>
            <a:r>
              <a:rPr lang="en-US" sz="2400" dirty="0"/>
              <a:t> </a:t>
            </a:r>
            <a:r>
              <a:rPr lang="en-US" sz="2400" dirty="0" err="1"/>
              <a:t>norma-norma</a:t>
            </a:r>
            <a:r>
              <a:rPr lang="en-US" sz="2400" dirty="0"/>
              <a:t>, (3) </a:t>
            </a:r>
            <a:r>
              <a:rPr lang="en-US" sz="2400" dirty="0" err="1"/>
              <a:t>tingkat</a:t>
            </a:r>
            <a:r>
              <a:rPr lang="en-US" sz="2400" dirty="0"/>
              <a:t> </a:t>
            </a:r>
            <a:r>
              <a:rPr lang="en-US" sz="2400" dirty="0" err="1"/>
              <a:t>hukum</a:t>
            </a:r>
            <a:r>
              <a:rPr lang="en-US" sz="2400" dirty="0"/>
              <a:t>, </a:t>
            </a:r>
            <a:r>
              <a:rPr lang="en-US" sz="2400" dirty="0" err="1"/>
              <a:t>tingkat</a:t>
            </a:r>
            <a:r>
              <a:rPr lang="en-US" sz="2400" dirty="0"/>
              <a:t> </a:t>
            </a:r>
            <a:r>
              <a:rPr lang="en-US" sz="2400" dirty="0" err="1"/>
              <a:t>aturan</a:t>
            </a:r>
            <a:r>
              <a:rPr lang="en-US" sz="2400" dirty="0"/>
              <a:t> </a:t>
            </a:r>
            <a:r>
              <a:rPr lang="en-US" sz="2400" dirty="0" err="1"/>
              <a:t>khusus</a:t>
            </a:r>
            <a:r>
              <a:rPr lang="en-US" sz="2400" dirty="0"/>
              <a:t>.  </a:t>
            </a:r>
            <a:endParaRPr lang="en-GB" sz="2400" dirty="0"/>
          </a:p>
        </p:txBody>
      </p:sp>
    </p:spTree>
    <p:extLst>
      <p:ext uri="{BB962C8B-B14F-4D97-AF65-F5344CB8AC3E}">
        <p14:creationId xmlns:p14="http://schemas.microsoft.com/office/powerpoint/2010/main" val="3109286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sz="3200"/>
              <a:t>Contoh Kutipan secara Tidak Langsung dengan Sumber Kutipan Diletakkan setelah Teks yang Dikutip</a:t>
            </a:r>
            <a:endParaRPr lang="en-GB" sz="3200"/>
          </a:p>
        </p:txBody>
      </p:sp>
      <p:sp>
        <p:nvSpPr>
          <p:cNvPr id="18435" name="Rectangle 3"/>
          <p:cNvSpPr>
            <a:spLocks noGrp="1" noChangeArrowheads="1"/>
          </p:cNvSpPr>
          <p:nvPr>
            <p:ph type="body" idx="1"/>
          </p:nvPr>
        </p:nvSpPr>
        <p:spPr/>
        <p:txBody>
          <a:bodyPr>
            <a:normAutofit lnSpcReduction="10000"/>
          </a:bodyPr>
          <a:lstStyle/>
          <a:p>
            <a:pPr eaLnBrk="1" hangingPunct="1">
              <a:lnSpc>
                <a:spcPct val="80000"/>
              </a:lnSpc>
            </a:pPr>
            <a:r>
              <a:rPr lang="en-US" sz="2800"/>
              <a:t>Adat dan kebudayaan adalah dua hal yang berbeda, tetapi saling terkait di antara keduanya. Adat adalah wujud kebudayaan yang bersifat ideel. Dengan kata lain, adat itu dapat disebut sebagai adat tata kelakuan karena adat berfungsi sebagai pengatur kelakuan. Adat sebenarnya dapat dibagi menjadi empat tingkat, yaitu (1) tingkat nilai budaya, (2) tingkat norma-norma, (3) tingkat hukum, tingkat aturan khusus (Koentjaraningrat, 1987:10—11).  </a:t>
            </a:r>
            <a:endParaRPr lang="en-GB" sz="2800"/>
          </a:p>
          <a:p>
            <a:pPr eaLnBrk="1" hangingPunct="1">
              <a:lnSpc>
                <a:spcPct val="80000"/>
              </a:lnSpc>
            </a:pPr>
            <a:endParaRPr lang="en-GB" sz="2800"/>
          </a:p>
        </p:txBody>
      </p:sp>
    </p:spTree>
    <p:extLst>
      <p:ext uri="{BB962C8B-B14F-4D97-AF65-F5344CB8AC3E}">
        <p14:creationId xmlns:p14="http://schemas.microsoft.com/office/powerpoint/2010/main" val="1412895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Contoh Daftar Pustaka</a:t>
            </a:r>
            <a:endParaRPr lang="en-GB" smtClean="0"/>
          </a:p>
        </p:txBody>
      </p:sp>
      <p:sp>
        <p:nvSpPr>
          <p:cNvPr id="19459" name="Rectangle 3"/>
          <p:cNvSpPr>
            <a:spLocks noGrp="1" noChangeArrowheads="1"/>
          </p:cNvSpPr>
          <p:nvPr>
            <p:ph type="body" idx="1"/>
          </p:nvPr>
        </p:nvSpPr>
        <p:spPr/>
        <p:txBody>
          <a:bodyPr>
            <a:normAutofit fontScale="92500" lnSpcReduction="20000"/>
          </a:bodyPr>
          <a:lstStyle/>
          <a:p>
            <a:pPr eaLnBrk="1" hangingPunct="1"/>
            <a:r>
              <a:rPr lang="en-US" sz="2800" dirty="0" err="1"/>
              <a:t>Judul</a:t>
            </a:r>
            <a:r>
              <a:rPr lang="en-US" sz="2800" dirty="0"/>
              <a:t> </a:t>
            </a:r>
            <a:r>
              <a:rPr lang="en-US" sz="2800" dirty="0" err="1"/>
              <a:t>buku</a:t>
            </a:r>
            <a:r>
              <a:rPr lang="en-US" sz="2800" dirty="0"/>
              <a:t>: </a:t>
            </a:r>
            <a:r>
              <a:rPr lang="en-US" sz="2800" dirty="0" err="1"/>
              <a:t>Diksi</a:t>
            </a:r>
            <a:r>
              <a:rPr lang="en-US" sz="2800" dirty="0"/>
              <a:t> </a:t>
            </a:r>
            <a:r>
              <a:rPr lang="en-US" sz="2800" dirty="0" err="1"/>
              <a:t>dan</a:t>
            </a:r>
            <a:r>
              <a:rPr lang="en-US" sz="2800" dirty="0"/>
              <a:t> Gaya </a:t>
            </a:r>
            <a:r>
              <a:rPr lang="en-US" sz="2800" dirty="0" err="1"/>
              <a:t>Bahasa</a:t>
            </a:r>
            <a:r>
              <a:rPr lang="en-US" sz="2800" dirty="0"/>
              <a:t>.</a:t>
            </a:r>
          </a:p>
          <a:p>
            <a:pPr eaLnBrk="1" hangingPunct="1"/>
            <a:r>
              <a:rPr lang="en-US" sz="2800" dirty="0" err="1"/>
              <a:t>Penulis</a:t>
            </a:r>
            <a:r>
              <a:rPr lang="en-US" sz="2800" dirty="0"/>
              <a:t>: </a:t>
            </a:r>
            <a:r>
              <a:rPr lang="en-US" sz="2800" dirty="0" err="1"/>
              <a:t>Gorys</a:t>
            </a:r>
            <a:r>
              <a:rPr lang="en-US" sz="2800" dirty="0"/>
              <a:t> </a:t>
            </a:r>
            <a:r>
              <a:rPr lang="en-US" sz="2800" dirty="0" err="1"/>
              <a:t>Keraf</a:t>
            </a:r>
            <a:endParaRPr lang="en-US" sz="2800" dirty="0"/>
          </a:p>
          <a:p>
            <a:pPr eaLnBrk="1" hangingPunct="1"/>
            <a:r>
              <a:rPr lang="en-US" sz="2800" dirty="0" err="1"/>
              <a:t>Tahun</a:t>
            </a:r>
            <a:r>
              <a:rPr lang="en-US" sz="2800" dirty="0"/>
              <a:t> </a:t>
            </a:r>
            <a:r>
              <a:rPr lang="en-US" sz="2800" dirty="0" err="1"/>
              <a:t>terbit</a:t>
            </a:r>
            <a:r>
              <a:rPr lang="en-US" sz="2800" dirty="0"/>
              <a:t>: 2000</a:t>
            </a:r>
          </a:p>
          <a:p>
            <a:pPr eaLnBrk="1" hangingPunct="1"/>
            <a:r>
              <a:rPr lang="en-US" sz="2800" dirty="0"/>
              <a:t>Kota </a:t>
            </a:r>
            <a:r>
              <a:rPr lang="en-US" sz="2800" dirty="0" err="1"/>
              <a:t>tempat</a:t>
            </a:r>
            <a:r>
              <a:rPr lang="en-US" sz="2800" dirty="0"/>
              <a:t> </a:t>
            </a:r>
            <a:r>
              <a:rPr lang="en-US" sz="2800" dirty="0" err="1"/>
              <a:t>terbit</a:t>
            </a:r>
            <a:r>
              <a:rPr lang="en-US" sz="2800" dirty="0"/>
              <a:t>: Jakarta</a:t>
            </a:r>
          </a:p>
          <a:p>
            <a:pPr eaLnBrk="1" hangingPunct="1"/>
            <a:r>
              <a:rPr lang="en-US" sz="2800" dirty="0" err="1"/>
              <a:t>Penerbit</a:t>
            </a:r>
            <a:r>
              <a:rPr lang="en-US" sz="2800" dirty="0"/>
              <a:t>: </a:t>
            </a:r>
            <a:r>
              <a:rPr lang="en-US" sz="2800" dirty="0" err="1" smtClean="0"/>
              <a:t>Gramedia</a:t>
            </a:r>
            <a:endParaRPr lang="id-ID" sz="2800" dirty="0" smtClean="0"/>
          </a:p>
          <a:p>
            <a:pPr marL="0" indent="0" eaLnBrk="1" hangingPunct="1">
              <a:buNone/>
            </a:pPr>
            <a:endParaRPr lang="en-US" sz="2800" dirty="0"/>
          </a:p>
          <a:p>
            <a:pPr eaLnBrk="1" hangingPunct="1"/>
            <a:r>
              <a:rPr lang="en-US" sz="2800" dirty="0" err="1"/>
              <a:t>Keraf</a:t>
            </a:r>
            <a:r>
              <a:rPr lang="en-US" sz="2800" dirty="0"/>
              <a:t>, </a:t>
            </a:r>
            <a:r>
              <a:rPr lang="en-US" sz="2800" dirty="0" err="1"/>
              <a:t>Gorys</a:t>
            </a:r>
            <a:r>
              <a:rPr lang="en-US" sz="2800" dirty="0"/>
              <a:t>. 2000. </a:t>
            </a:r>
            <a:r>
              <a:rPr lang="en-US" sz="2800" i="1" dirty="0" err="1"/>
              <a:t>Diksi</a:t>
            </a:r>
            <a:r>
              <a:rPr lang="en-US" sz="2800" i="1" dirty="0"/>
              <a:t> </a:t>
            </a:r>
            <a:r>
              <a:rPr lang="en-US" sz="2800" i="1" dirty="0" err="1"/>
              <a:t>dan</a:t>
            </a:r>
            <a:r>
              <a:rPr lang="en-US" sz="2800" i="1" dirty="0"/>
              <a:t> Gaya </a:t>
            </a:r>
            <a:r>
              <a:rPr lang="en-US" sz="2800" i="1" dirty="0" err="1"/>
              <a:t>Bahasa</a:t>
            </a:r>
            <a:r>
              <a:rPr lang="en-US" sz="2800" dirty="0"/>
              <a:t>.</a:t>
            </a:r>
          </a:p>
          <a:p>
            <a:pPr marL="0" indent="0" eaLnBrk="1" hangingPunct="1">
              <a:buNone/>
            </a:pPr>
            <a:r>
              <a:rPr lang="en-US" sz="2800" dirty="0"/>
              <a:t>          Jakarta: </a:t>
            </a:r>
            <a:r>
              <a:rPr lang="en-US" sz="2800" dirty="0" err="1"/>
              <a:t>Gramedia</a:t>
            </a:r>
            <a:r>
              <a:rPr lang="en-US" sz="2800" dirty="0"/>
              <a:t>.</a:t>
            </a:r>
          </a:p>
          <a:p>
            <a:pPr eaLnBrk="1" hangingPunct="1"/>
            <a:endParaRPr lang="en-GB" sz="2800" dirty="0"/>
          </a:p>
        </p:txBody>
      </p:sp>
    </p:spTree>
    <p:extLst>
      <p:ext uri="{BB962C8B-B14F-4D97-AF65-F5344CB8AC3E}">
        <p14:creationId xmlns:p14="http://schemas.microsoft.com/office/powerpoint/2010/main" val="2496843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Buku yang ditulis oleh lebih dari tiga orang</a:t>
            </a:r>
            <a:endParaRPr lang="en-GB" smtClean="0"/>
          </a:p>
        </p:txBody>
      </p:sp>
      <p:sp>
        <p:nvSpPr>
          <p:cNvPr id="21507" name="Rectangle 3"/>
          <p:cNvSpPr>
            <a:spLocks noGrp="1" noChangeArrowheads="1"/>
          </p:cNvSpPr>
          <p:nvPr>
            <p:ph type="body" idx="1"/>
          </p:nvPr>
        </p:nvSpPr>
        <p:spPr/>
        <p:txBody>
          <a:bodyPr/>
          <a:lstStyle/>
          <a:p>
            <a:pPr eaLnBrk="1" hangingPunct="1"/>
            <a:r>
              <a:rPr lang="en-US" smtClean="0"/>
              <a:t>Alwi, Hasan dan Hans Lapoliwa,</a:t>
            </a:r>
          </a:p>
          <a:p>
            <a:pPr eaLnBrk="1" hangingPunct="1"/>
            <a:r>
              <a:rPr lang="en-US" smtClean="0"/>
              <a:t>        Soenjono Dardjowijojo, Anton M.</a:t>
            </a:r>
          </a:p>
          <a:p>
            <a:pPr eaLnBrk="1" hangingPunct="1"/>
            <a:r>
              <a:rPr lang="en-US" smtClean="0"/>
              <a:t>        Moeliono. 1998. </a:t>
            </a:r>
            <a:r>
              <a:rPr lang="en-US" i="1" smtClean="0"/>
              <a:t>Tata Bahasa Baku </a:t>
            </a:r>
          </a:p>
          <a:p>
            <a:pPr eaLnBrk="1" hangingPunct="1"/>
            <a:r>
              <a:rPr lang="en-US" i="1" smtClean="0"/>
              <a:t>        Bahasa Indonesia Edisi ke-2</a:t>
            </a:r>
            <a:r>
              <a:rPr lang="en-US" smtClean="0"/>
              <a:t>.</a:t>
            </a:r>
          </a:p>
          <a:p>
            <a:pPr eaLnBrk="1" hangingPunct="1"/>
            <a:r>
              <a:rPr lang="en-US" smtClean="0"/>
              <a:t>        Jakarta: Balai Pustaka.</a:t>
            </a:r>
            <a:endParaRPr lang="en-GB" smtClean="0"/>
          </a:p>
        </p:txBody>
      </p:sp>
    </p:spTree>
    <p:extLst>
      <p:ext uri="{BB962C8B-B14F-4D97-AF65-F5344CB8AC3E}">
        <p14:creationId xmlns:p14="http://schemas.microsoft.com/office/powerpoint/2010/main" val="8165515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Penulisan Daftar Pustaka dari Artikel dalam Jurnal Ilmiah</a:t>
            </a:r>
            <a:endParaRPr lang="en-GB" smtClean="0"/>
          </a:p>
        </p:txBody>
      </p:sp>
      <p:sp>
        <p:nvSpPr>
          <p:cNvPr id="22531" name="Rectangle 3"/>
          <p:cNvSpPr>
            <a:spLocks noGrp="1" noChangeArrowheads="1"/>
          </p:cNvSpPr>
          <p:nvPr>
            <p:ph type="body" idx="1"/>
          </p:nvPr>
        </p:nvSpPr>
        <p:spPr/>
        <p:txBody>
          <a:bodyPr/>
          <a:lstStyle/>
          <a:p>
            <a:pPr eaLnBrk="1" hangingPunct="1"/>
            <a:r>
              <a:rPr lang="en-US" smtClean="0"/>
              <a:t>Gray, Giles Wilkenson. 1936. “Speech</a:t>
            </a:r>
          </a:p>
          <a:p>
            <a:pPr eaLnBrk="1" hangingPunct="1"/>
            <a:r>
              <a:rPr lang="en-US" smtClean="0"/>
              <a:t>          Mecanism Hyphotesis”. </a:t>
            </a:r>
            <a:r>
              <a:rPr lang="en-US" i="1" smtClean="0"/>
              <a:t>The</a:t>
            </a:r>
          </a:p>
          <a:p>
            <a:pPr eaLnBrk="1" hangingPunct="1"/>
            <a:r>
              <a:rPr lang="en-US" i="1" smtClean="0"/>
              <a:t>          Quartly Journal of Speech</a:t>
            </a:r>
            <a:r>
              <a:rPr lang="en-US" smtClean="0"/>
              <a:t>,</a:t>
            </a:r>
          </a:p>
          <a:p>
            <a:pPr eaLnBrk="1" hangingPunct="1"/>
            <a:r>
              <a:rPr lang="en-US" smtClean="0"/>
              <a:t>          Nomor 32, Halaman 892—906.</a:t>
            </a:r>
            <a:endParaRPr lang="en-GB" smtClean="0"/>
          </a:p>
        </p:txBody>
      </p:sp>
    </p:spTree>
    <p:extLst>
      <p:ext uri="{BB962C8B-B14F-4D97-AF65-F5344CB8AC3E}">
        <p14:creationId xmlns:p14="http://schemas.microsoft.com/office/powerpoint/2010/main" val="2006876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200"/>
              <a:t>Menulis Daftar Pustaka dari Tulisan yang Diambil dari Internet</a:t>
            </a:r>
            <a:endParaRPr lang="en-GB" sz="3200"/>
          </a:p>
        </p:txBody>
      </p:sp>
      <p:sp>
        <p:nvSpPr>
          <p:cNvPr id="23555"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sz="2800"/>
              <a:t>Atmazaki dan Harbon, Lesley. 1999.</a:t>
            </a:r>
          </a:p>
          <a:p>
            <a:pPr eaLnBrk="1" hangingPunct="1">
              <a:lnSpc>
                <a:spcPct val="90000"/>
              </a:lnSpc>
            </a:pPr>
            <a:r>
              <a:rPr lang="en-US" sz="2800"/>
              <a:t>        “Interpreting Culture Pre-Service</a:t>
            </a:r>
          </a:p>
          <a:p>
            <a:pPr eaLnBrk="1" hangingPunct="1">
              <a:lnSpc>
                <a:spcPct val="90000"/>
              </a:lnSpc>
            </a:pPr>
            <a:r>
              <a:rPr lang="en-US" sz="2800"/>
              <a:t>         Teacher Taking Control ang Making</a:t>
            </a:r>
          </a:p>
          <a:p>
            <a:pPr eaLnBrk="1" hangingPunct="1">
              <a:lnSpc>
                <a:spcPct val="90000"/>
              </a:lnSpc>
            </a:pPr>
            <a:r>
              <a:rPr lang="en-US" sz="2800"/>
              <a:t>         Meaning Across Culture”. </a:t>
            </a:r>
            <a:r>
              <a:rPr lang="en-US" sz="2800" i="1"/>
              <a:t>Language,</a:t>
            </a:r>
          </a:p>
          <a:p>
            <a:pPr eaLnBrk="1" hangingPunct="1">
              <a:lnSpc>
                <a:spcPct val="90000"/>
              </a:lnSpc>
            </a:pPr>
            <a:r>
              <a:rPr lang="en-US" sz="2800" i="1"/>
              <a:t>         Society, Cultures.</a:t>
            </a:r>
            <a:r>
              <a:rPr lang="en-US" sz="2800"/>
              <a:t>                      (</a:t>
            </a:r>
            <a:r>
              <a:rPr lang="en-US" sz="2800">
                <a:hlinkClick r:id="rId2"/>
              </a:rPr>
              <a:t>Http://www.edu.utas.udu.au/user/tle/</a:t>
            </a:r>
            <a:endParaRPr lang="en-US" sz="2800"/>
          </a:p>
          <a:p>
            <a:pPr eaLnBrk="1" hangingPunct="1">
              <a:lnSpc>
                <a:spcPct val="90000"/>
              </a:lnSpc>
              <a:buFont typeface="Wingdings" panose="05000000000000000000" pitchFamily="2" charset="2"/>
              <a:buNone/>
            </a:pPr>
            <a:r>
              <a:rPr lang="en-US" sz="2800"/>
              <a:t>   JOURNAL/artikel/Atmazaki/Atmazaki.html), download tanggal 22/12/04.</a:t>
            </a:r>
          </a:p>
          <a:p>
            <a:pPr eaLnBrk="1" hangingPunct="1">
              <a:lnSpc>
                <a:spcPct val="90000"/>
              </a:lnSpc>
            </a:pPr>
            <a:r>
              <a:rPr lang="en-US" sz="2800"/>
              <a:t> </a:t>
            </a:r>
            <a:endParaRPr lang="en-GB" sz="2800"/>
          </a:p>
        </p:txBody>
      </p:sp>
    </p:spTree>
    <p:extLst>
      <p:ext uri="{BB962C8B-B14F-4D97-AF65-F5344CB8AC3E}">
        <p14:creationId xmlns:p14="http://schemas.microsoft.com/office/powerpoint/2010/main" val="183808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Penulisan Daftar Pustaka dari Buku Terjemahan</a:t>
            </a:r>
            <a:endParaRPr lang="en-GB" smtClean="0"/>
          </a:p>
        </p:txBody>
      </p:sp>
      <p:sp>
        <p:nvSpPr>
          <p:cNvPr id="24579" name="Rectangle 3"/>
          <p:cNvSpPr>
            <a:spLocks noGrp="1" noChangeArrowheads="1"/>
          </p:cNvSpPr>
          <p:nvPr>
            <p:ph type="body" idx="1"/>
          </p:nvPr>
        </p:nvSpPr>
        <p:spPr/>
        <p:txBody>
          <a:bodyPr>
            <a:normAutofit fontScale="77500" lnSpcReduction="20000"/>
          </a:bodyPr>
          <a:lstStyle/>
          <a:p>
            <a:pPr eaLnBrk="1" hangingPunct="1">
              <a:lnSpc>
                <a:spcPct val="80000"/>
              </a:lnSpc>
            </a:pPr>
            <a:r>
              <a:rPr lang="en-US" sz="1600"/>
              <a:t>Judul Asli: Priciples of Pragmatics </a:t>
            </a:r>
          </a:p>
          <a:p>
            <a:pPr eaLnBrk="1" hangingPunct="1">
              <a:lnSpc>
                <a:spcPct val="80000"/>
              </a:lnSpc>
            </a:pPr>
            <a:r>
              <a:rPr lang="en-US" sz="1600"/>
              <a:t>Penulis: Geofry Leech</a:t>
            </a:r>
          </a:p>
          <a:p>
            <a:pPr eaLnBrk="1" hangingPunct="1">
              <a:lnSpc>
                <a:spcPct val="80000"/>
              </a:lnSpc>
            </a:pPr>
            <a:r>
              <a:rPr lang="en-US" sz="1600"/>
              <a:t>Penerbit: Longman</a:t>
            </a:r>
          </a:p>
          <a:p>
            <a:pPr eaLnBrk="1" hangingPunct="1">
              <a:lnSpc>
                <a:spcPct val="80000"/>
              </a:lnSpc>
            </a:pPr>
            <a:r>
              <a:rPr lang="en-US" sz="1600"/>
              <a:t>Kota Terbit: London</a:t>
            </a:r>
          </a:p>
          <a:p>
            <a:pPr eaLnBrk="1" hangingPunct="1">
              <a:lnSpc>
                <a:spcPct val="80000"/>
              </a:lnSpc>
              <a:buFont typeface="Wingdings" panose="05000000000000000000" pitchFamily="2" charset="2"/>
              <a:buNone/>
            </a:pPr>
            <a:r>
              <a:rPr lang="en-US" sz="1600"/>
              <a:t>    Tahun terbit: 1983</a:t>
            </a:r>
          </a:p>
          <a:p>
            <a:pPr eaLnBrk="1" hangingPunct="1">
              <a:lnSpc>
                <a:spcPct val="80000"/>
              </a:lnSpc>
              <a:buFont typeface="Wingdings" panose="05000000000000000000" pitchFamily="2" charset="2"/>
              <a:buNone/>
            </a:pPr>
            <a:endParaRPr lang="en-US" sz="1600"/>
          </a:p>
          <a:p>
            <a:pPr eaLnBrk="1" hangingPunct="1">
              <a:lnSpc>
                <a:spcPct val="80000"/>
              </a:lnSpc>
            </a:pPr>
            <a:r>
              <a:rPr lang="en-US" sz="1600"/>
              <a:t>Judul buku terjemahan: Prinsip-Prinsip Pragmatik  </a:t>
            </a:r>
          </a:p>
          <a:p>
            <a:pPr eaLnBrk="1" hangingPunct="1">
              <a:lnSpc>
                <a:spcPct val="80000"/>
              </a:lnSpc>
            </a:pPr>
            <a:r>
              <a:rPr lang="en-US" sz="1600"/>
              <a:t>Penerjemah: M.D.D. Oka</a:t>
            </a:r>
          </a:p>
          <a:p>
            <a:pPr eaLnBrk="1" hangingPunct="1">
              <a:lnSpc>
                <a:spcPct val="80000"/>
              </a:lnSpc>
            </a:pPr>
            <a:r>
              <a:rPr lang="en-US" sz="1600"/>
              <a:t>Tahun terbit: 1993.</a:t>
            </a:r>
          </a:p>
          <a:p>
            <a:pPr eaLnBrk="1" hangingPunct="1">
              <a:lnSpc>
                <a:spcPct val="80000"/>
              </a:lnSpc>
            </a:pPr>
            <a:r>
              <a:rPr lang="en-US" sz="1600"/>
              <a:t>Penerbit: Universitas Indonesia Press.</a:t>
            </a:r>
          </a:p>
          <a:p>
            <a:pPr eaLnBrk="1" hangingPunct="1">
              <a:lnSpc>
                <a:spcPct val="80000"/>
              </a:lnSpc>
            </a:pPr>
            <a:r>
              <a:rPr lang="en-US" sz="1600"/>
              <a:t>Kota terbit: Jakarta</a:t>
            </a:r>
          </a:p>
          <a:p>
            <a:pPr eaLnBrk="1" hangingPunct="1">
              <a:lnSpc>
                <a:spcPct val="80000"/>
              </a:lnSpc>
            </a:pPr>
            <a:endParaRPr lang="en-US" sz="1600"/>
          </a:p>
          <a:p>
            <a:pPr eaLnBrk="1" hangingPunct="1">
              <a:lnSpc>
                <a:spcPct val="80000"/>
              </a:lnSpc>
            </a:pPr>
            <a:r>
              <a:rPr lang="en-US" sz="1600"/>
              <a:t>Leech, Geoffrey. 1993. </a:t>
            </a:r>
            <a:r>
              <a:rPr lang="en-US" sz="1600" i="1"/>
              <a:t>Prinsip-Prinsip Pragmatik.</a:t>
            </a:r>
          </a:p>
          <a:p>
            <a:pPr eaLnBrk="1" hangingPunct="1">
              <a:lnSpc>
                <a:spcPct val="80000"/>
              </a:lnSpc>
            </a:pPr>
            <a:r>
              <a:rPr lang="en-US" sz="1600" i="1"/>
              <a:t>        </a:t>
            </a:r>
            <a:r>
              <a:rPr lang="en-US" sz="1600"/>
              <a:t>Terjemahan M.D.D. Oka. Jakarta: Universitas</a:t>
            </a:r>
          </a:p>
          <a:p>
            <a:pPr eaLnBrk="1" hangingPunct="1">
              <a:lnSpc>
                <a:spcPct val="80000"/>
              </a:lnSpc>
            </a:pPr>
            <a:r>
              <a:rPr lang="en-US" sz="1600"/>
              <a:t>        Indonesia Press.</a:t>
            </a:r>
          </a:p>
          <a:p>
            <a:pPr eaLnBrk="1" hangingPunct="1">
              <a:lnSpc>
                <a:spcPct val="80000"/>
              </a:lnSpc>
            </a:pPr>
            <a:r>
              <a:rPr lang="en-US" sz="1600"/>
              <a:t> </a:t>
            </a:r>
            <a:endParaRPr lang="en-GB" sz="1600"/>
          </a:p>
        </p:txBody>
      </p:sp>
    </p:spTree>
    <p:extLst>
      <p:ext uri="{BB962C8B-B14F-4D97-AF65-F5344CB8AC3E}">
        <p14:creationId xmlns:p14="http://schemas.microsoft.com/office/powerpoint/2010/main" val="1229531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Apakah daftar pustaka itu?</a:t>
            </a:r>
            <a:endParaRPr lang="en-GB" smtClean="0"/>
          </a:p>
        </p:txBody>
      </p:sp>
      <p:sp>
        <p:nvSpPr>
          <p:cNvPr id="6147" name="Rectangle 3"/>
          <p:cNvSpPr>
            <a:spLocks noGrp="1" noChangeArrowheads="1"/>
          </p:cNvSpPr>
          <p:nvPr>
            <p:ph type="body" idx="1"/>
          </p:nvPr>
        </p:nvSpPr>
        <p:spPr/>
        <p:txBody>
          <a:bodyPr/>
          <a:lstStyle/>
          <a:p>
            <a:pPr eaLnBrk="1" hangingPunct="1"/>
            <a:r>
              <a:rPr lang="en-US" smtClean="0"/>
              <a:t>Daftar pustaka adalah daftar buku atau referensi lainnya yang dirujuk oleh penulis.  </a:t>
            </a:r>
            <a:endParaRPr lang="en-GB" smtClean="0"/>
          </a:p>
        </p:txBody>
      </p:sp>
    </p:spTree>
    <p:extLst>
      <p:ext uri="{BB962C8B-B14F-4D97-AF65-F5344CB8AC3E}">
        <p14:creationId xmlns:p14="http://schemas.microsoft.com/office/powerpoint/2010/main" val="513273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Mengapa penulis harus membuat daftar pustaka?</a:t>
            </a:r>
            <a:endParaRPr lang="en-GB" smtClean="0"/>
          </a:p>
        </p:txBody>
      </p:sp>
      <p:sp>
        <p:nvSpPr>
          <p:cNvPr id="7171" name="Rectangle 3"/>
          <p:cNvSpPr>
            <a:spLocks noGrp="1" noChangeArrowheads="1"/>
          </p:cNvSpPr>
          <p:nvPr>
            <p:ph type="body" idx="1"/>
          </p:nvPr>
        </p:nvSpPr>
        <p:spPr/>
        <p:txBody>
          <a:bodyPr/>
          <a:lstStyle/>
          <a:p>
            <a:pPr eaLnBrk="1" hangingPunct="1">
              <a:lnSpc>
                <a:spcPct val="80000"/>
              </a:lnSpc>
            </a:pPr>
            <a:r>
              <a:rPr lang="en-US" sz="2000" dirty="0" err="1"/>
              <a:t>Pembuktian</a:t>
            </a:r>
            <a:r>
              <a:rPr lang="en-US" sz="2000" dirty="0"/>
              <a:t> </a:t>
            </a:r>
            <a:r>
              <a:rPr lang="en-US" sz="2000" dirty="0" err="1"/>
              <a:t>kejujuran</a:t>
            </a:r>
            <a:r>
              <a:rPr lang="en-US" sz="2000" dirty="0"/>
              <a:t> </a:t>
            </a:r>
            <a:r>
              <a:rPr lang="en-US" sz="2000" dirty="0" err="1"/>
              <a:t>ilmiah</a:t>
            </a:r>
            <a:r>
              <a:rPr lang="en-US" sz="2000" dirty="0"/>
              <a:t> </a:t>
            </a:r>
            <a:r>
              <a:rPr lang="en-US" sz="2000" dirty="0" err="1"/>
              <a:t>penulis</a:t>
            </a:r>
            <a:r>
              <a:rPr lang="en-US" sz="2000" dirty="0"/>
              <a:t>. </a:t>
            </a:r>
            <a:r>
              <a:rPr lang="en-US" sz="2000" dirty="0" err="1"/>
              <a:t>Jika</a:t>
            </a:r>
            <a:r>
              <a:rPr lang="en-US" sz="2000" dirty="0"/>
              <a:t> </a:t>
            </a:r>
            <a:r>
              <a:rPr lang="en-US" sz="2000" dirty="0" err="1"/>
              <a:t>penulis</a:t>
            </a:r>
            <a:r>
              <a:rPr lang="en-US" sz="2000" dirty="0"/>
              <a:t> </a:t>
            </a:r>
            <a:r>
              <a:rPr lang="en-US" sz="2000" dirty="0" err="1"/>
              <a:t>menggunakan</a:t>
            </a:r>
            <a:r>
              <a:rPr lang="en-US" sz="2000" dirty="0"/>
              <a:t> ide </a:t>
            </a:r>
            <a:r>
              <a:rPr lang="en-US" sz="2000" dirty="0" err="1"/>
              <a:t>atau</a:t>
            </a:r>
            <a:r>
              <a:rPr lang="en-US" sz="2000" dirty="0"/>
              <a:t> </a:t>
            </a:r>
            <a:r>
              <a:rPr lang="en-US" sz="2000" dirty="0" err="1"/>
              <a:t>temuan</a:t>
            </a:r>
            <a:r>
              <a:rPr lang="en-US" sz="2000" dirty="0"/>
              <a:t> orang lain, </a:t>
            </a:r>
            <a:r>
              <a:rPr lang="en-US" sz="2000" dirty="0" err="1"/>
              <a:t>penulis</a:t>
            </a:r>
            <a:r>
              <a:rPr lang="en-US" sz="2000" dirty="0"/>
              <a:t> </a:t>
            </a:r>
            <a:r>
              <a:rPr lang="en-US" sz="2000" dirty="0" err="1"/>
              <a:t>harus</a:t>
            </a:r>
            <a:r>
              <a:rPr lang="en-US" sz="2000" dirty="0"/>
              <a:t> </a:t>
            </a:r>
            <a:r>
              <a:rPr lang="en-US" sz="2000" dirty="0" err="1"/>
              <a:t>mencantumkan</a:t>
            </a:r>
            <a:r>
              <a:rPr lang="en-US" sz="2000" dirty="0"/>
              <a:t> </a:t>
            </a:r>
            <a:r>
              <a:rPr lang="en-US" sz="2000" dirty="0" err="1"/>
              <a:t>sumber</a:t>
            </a:r>
            <a:r>
              <a:rPr lang="en-US" sz="2000" dirty="0"/>
              <a:t> </a:t>
            </a:r>
            <a:r>
              <a:rPr lang="en-US" sz="2000" dirty="0" err="1"/>
              <a:t>rujukan</a:t>
            </a:r>
            <a:r>
              <a:rPr lang="en-US" sz="2000" dirty="0"/>
              <a:t> </a:t>
            </a:r>
            <a:r>
              <a:rPr lang="en-US" sz="2000" dirty="0" err="1"/>
              <a:t>dalam</a:t>
            </a:r>
            <a:r>
              <a:rPr lang="en-US" sz="2000" dirty="0"/>
              <a:t> </a:t>
            </a:r>
            <a:r>
              <a:rPr lang="en-US" sz="2000" dirty="0" err="1"/>
              <a:t>teks</a:t>
            </a:r>
            <a:r>
              <a:rPr lang="en-US" sz="2000" dirty="0"/>
              <a:t> </a:t>
            </a:r>
            <a:r>
              <a:rPr lang="en-US" sz="2000" dirty="0" err="1"/>
              <a:t>dan</a:t>
            </a:r>
            <a:r>
              <a:rPr lang="en-US" sz="2000" dirty="0"/>
              <a:t> </a:t>
            </a:r>
            <a:r>
              <a:rPr lang="en-US" sz="2000" dirty="0" err="1"/>
              <a:t>menuliskan</a:t>
            </a:r>
            <a:r>
              <a:rPr lang="en-US" sz="2000" dirty="0"/>
              <a:t> </a:t>
            </a:r>
            <a:r>
              <a:rPr lang="en-US" sz="2000" dirty="0" err="1"/>
              <a:t>buku</a:t>
            </a:r>
            <a:r>
              <a:rPr lang="en-US" sz="2000" dirty="0"/>
              <a:t> </a:t>
            </a:r>
            <a:r>
              <a:rPr lang="en-US" sz="2000" dirty="0" err="1"/>
              <a:t>atau</a:t>
            </a:r>
            <a:r>
              <a:rPr lang="en-US" sz="2000" dirty="0"/>
              <a:t> </a:t>
            </a:r>
            <a:r>
              <a:rPr lang="en-US" sz="2000" dirty="0" err="1"/>
              <a:t>literatur</a:t>
            </a:r>
            <a:r>
              <a:rPr lang="en-US" sz="2000" dirty="0"/>
              <a:t> lain yang </a:t>
            </a:r>
            <a:r>
              <a:rPr lang="en-US" sz="2000" dirty="0" err="1"/>
              <a:t>dirujuk</a:t>
            </a:r>
            <a:r>
              <a:rPr lang="en-US" sz="2000" dirty="0"/>
              <a:t>. </a:t>
            </a:r>
            <a:r>
              <a:rPr lang="en-US" sz="2000" dirty="0" err="1"/>
              <a:t>Jika</a:t>
            </a:r>
            <a:r>
              <a:rPr lang="en-US" sz="2000" dirty="0"/>
              <a:t> </a:t>
            </a:r>
            <a:r>
              <a:rPr lang="en-US" sz="2000" dirty="0" err="1"/>
              <a:t>penulis</a:t>
            </a:r>
            <a:r>
              <a:rPr lang="en-US" sz="2000" dirty="0"/>
              <a:t> </a:t>
            </a:r>
            <a:r>
              <a:rPr lang="en-US" sz="2000" dirty="0" err="1"/>
              <a:t>menggunakan</a:t>
            </a:r>
            <a:r>
              <a:rPr lang="en-US" sz="2000" dirty="0"/>
              <a:t> ide </a:t>
            </a:r>
            <a:r>
              <a:rPr lang="en-US" sz="2000" dirty="0" err="1"/>
              <a:t>atau</a:t>
            </a:r>
            <a:r>
              <a:rPr lang="en-US" sz="2000" dirty="0"/>
              <a:t> </a:t>
            </a:r>
            <a:r>
              <a:rPr lang="en-US" sz="2000" dirty="0" err="1"/>
              <a:t>temuan</a:t>
            </a:r>
            <a:r>
              <a:rPr lang="en-US" sz="2000" dirty="0"/>
              <a:t> orang lain, </a:t>
            </a:r>
            <a:r>
              <a:rPr lang="en-US" sz="2000" dirty="0" err="1"/>
              <a:t>tetapi</a:t>
            </a:r>
            <a:r>
              <a:rPr lang="en-US" sz="2000" dirty="0"/>
              <a:t> </a:t>
            </a:r>
            <a:r>
              <a:rPr lang="en-US" sz="2000" dirty="0" err="1"/>
              <a:t>penulis</a:t>
            </a:r>
            <a:r>
              <a:rPr lang="en-US" sz="2000" dirty="0"/>
              <a:t> </a:t>
            </a:r>
            <a:r>
              <a:rPr lang="en-US" sz="2000" dirty="0" err="1"/>
              <a:t>itu</a:t>
            </a:r>
            <a:r>
              <a:rPr lang="en-US" sz="2000" dirty="0"/>
              <a:t> </a:t>
            </a:r>
            <a:r>
              <a:rPr lang="en-US" sz="2000" dirty="0" err="1"/>
              <a:t>tidak</a:t>
            </a:r>
            <a:r>
              <a:rPr lang="en-US" sz="2000" dirty="0"/>
              <a:t> </a:t>
            </a:r>
            <a:r>
              <a:rPr lang="en-US" sz="2000" dirty="0" err="1"/>
              <a:t>mencantumkan</a:t>
            </a:r>
            <a:r>
              <a:rPr lang="en-US" sz="2000" dirty="0"/>
              <a:t> </a:t>
            </a:r>
            <a:r>
              <a:rPr lang="en-US" sz="2000" dirty="0" err="1"/>
              <a:t>dari</a:t>
            </a:r>
            <a:r>
              <a:rPr lang="en-US" sz="2000" dirty="0"/>
              <a:t> </a:t>
            </a:r>
            <a:r>
              <a:rPr lang="en-US" sz="2000" dirty="0" err="1"/>
              <a:t>mana</a:t>
            </a:r>
            <a:r>
              <a:rPr lang="en-US" sz="2000" dirty="0"/>
              <a:t> ide </a:t>
            </a:r>
            <a:r>
              <a:rPr lang="en-US" sz="2000" dirty="0" err="1"/>
              <a:t>atau</a:t>
            </a:r>
            <a:r>
              <a:rPr lang="en-US" sz="2000" dirty="0"/>
              <a:t> </a:t>
            </a:r>
            <a:r>
              <a:rPr lang="en-US" sz="2000" dirty="0" err="1"/>
              <a:t>temuan</a:t>
            </a:r>
            <a:r>
              <a:rPr lang="en-US" sz="2000" dirty="0"/>
              <a:t> </a:t>
            </a:r>
            <a:r>
              <a:rPr lang="en-US" sz="2000" dirty="0" err="1"/>
              <a:t>itu</a:t>
            </a:r>
            <a:r>
              <a:rPr lang="en-US" sz="2000" dirty="0"/>
              <a:t> </a:t>
            </a:r>
            <a:r>
              <a:rPr lang="en-US" sz="2000" dirty="0" err="1"/>
              <a:t>diambil</a:t>
            </a:r>
            <a:r>
              <a:rPr lang="en-US" sz="2000" dirty="0"/>
              <a:t>, </a:t>
            </a:r>
            <a:r>
              <a:rPr lang="en-US" sz="2000" dirty="0" err="1"/>
              <a:t>penulis</a:t>
            </a:r>
            <a:r>
              <a:rPr lang="en-US" sz="2000" dirty="0"/>
              <a:t> </a:t>
            </a:r>
            <a:r>
              <a:rPr lang="en-US" sz="2000" dirty="0" err="1"/>
              <a:t>semacam</a:t>
            </a:r>
            <a:r>
              <a:rPr lang="en-US" sz="2000" dirty="0"/>
              <a:t> </a:t>
            </a:r>
            <a:r>
              <a:rPr lang="en-US" sz="2000" dirty="0" err="1"/>
              <a:t>itu</a:t>
            </a:r>
            <a:r>
              <a:rPr lang="en-US" sz="2000" dirty="0"/>
              <a:t> </a:t>
            </a:r>
            <a:r>
              <a:rPr lang="en-US" sz="2000" dirty="0" err="1"/>
              <a:t>dianggap</a:t>
            </a:r>
            <a:r>
              <a:rPr lang="en-US" sz="2000" dirty="0"/>
              <a:t> </a:t>
            </a:r>
            <a:r>
              <a:rPr lang="en-US" sz="2000" dirty="0" err="1"/>
              <a:t>sebagai</a:t>
            </a:r>
            <a:r>
              <a:rPr lang="en-US" sz="2000" dirty="0"/>
              <a:t> </a:t>
            </a:r>
            <a:r>
              <a:rPr lang="en-US" sz="2000" dirty="0" err="1"/>
              <a:t>plagiat</a:t>
            </a:r>
            <a:r>
              <a:rPr lang="en-US" sz="2000" dirty="0"/>
              <a:t>.</a:t>
            </a:r>
          </a:p>
          <a:p>
            <a:pPr eaLnBrk="1" hangingPunct="1">
              <a:lnSpc>
                <a:spcPct val="80000"/>
              </a:lnSpc>
            </a:pPr>
            <a:r>
              <a:rPr lang="en-US" sz="2000" dirty="0"/>
              <a:t> </a:t>
            </a:r>
            <a:r>
              <a:rPr lang="en-US" sz="2000" dirty="0" err="1"/>
              <a:t>Penyebarluasan</a:t>
            </a:r>
            <a:r>
              <a:rPr lang="en-US" sz="2000" dirty="0"/>
              <a:t> </a:t>
            </a:r>
            <a:r>
              <a:rPr lang="en-US" sz="2000" dirty="0" err="1"/>
              <a:t>informasi</a:t>
            </a:r>
            <a:r>
              <a:rPr lang="en-US" sz="2000" dirty="0"/>
              <a:t>. </a:t>
            </a:r>
            <a:r>
              <a:rPr lang="en-US" sz="2000" dirty="0" err="1"/>
              <a:t>Jika</a:t>
            </a:r>
            <a:r>
              <a:rPr lang="en-US" sz="2000" dirty="0"/>
              <a:t> </a:t>
            </a:r>
            <a:r>
              <a:rPr lang="en-US" sz="2000" dirty="0" err="1"/>
              <a:t>ada</a:t>
            </a:r>
            <a:r>
              <a:rPr lang="en-US" sz="2000" dirty="0"/>
              <a:t> </a:t>
            </a:r>
            <a:r>
              <a:rPr lang="en-US" sz="2000" dirty="0" err="1"/>
              <a:t>penulis</a:t>
            </a:r>
            <a:r>
              <a:rPr lang="en-US" sz="2000" dirty="0"/>
              <a:t> lain yang </a:t>
            </a:r>
            <a:r>
              <a:rPr lang="en-US" sz="2000" dirty="0" err="1"/>
              <a:t>ingin</a:t>
            </a:r>
            <a:r>
              <a:rPr lang="en-US" sz="2000" dirty="0"/>
              <a:t> </a:t>
            </a:r>
            <a:r>
              <a:rPr lang="en-US" sz="2000" dirty="0" err="1" smtClean="0"/>
              <a:t>mendal</a:t>
            </a:r>
            <a:r>
              <a:rPr lang="id-ID" sz="2000" dirty="0" smtClean="0"/>
              <a:t>a</a:t>
            </a:r>
            <a:r>
              <a:rPr lang="en-US" sz="2000" dirty="0" smtClean="0"/>
              <a:t>mi </a:t>
            </a:r>
            <a:r>
              <a:rPr lang="en-US" sz="2000" dirty="0"/>
              <a:t>ide </a:t>
            </a:r>
            <a:r>
              <a:rPr lang="en-US" sz="2000" dirty="0" err="1"/>
              <a:t>atau</a:t>
            </a:r>
            <a:r>
              <a:rPr lang="en-US" sz="2000" dirty="0"/>
              <a:t> </a:t>
            </a:r>
            <a:r>
              <a:rPr lang="en-US" sz="2000" dirty="0" err="1"/>
              <a:t>temuan</a:t>
            </a:r>
            <a:r>
              <a:rPr lang="en-US" sz="2000" dirty="0"/>
              <a:t> </a:t>
            </a:r>
            <a:r>
              <a:rPr lang="en-US" sz="2000" dirty="0" err="1"/>
              <a:t>penelitian</a:t>
            </a:r>
            <a:r>
              <a:rPr lang="en-US" sz="2000" dirty="0"/>
              <a:t> yang </a:t>
            </a:r>
            <a:r>
              <a:rPr lang="en-US" sz="2000" dirty="0" err="1"/>
              <a:t>dikutip</a:t>
            </a:r>
            <a:r>
              <a:rPr lang="en-US" sz="2000" dirty="0"/>
              <a:t> </a:t>
            </a:r>
            <a:r>
              <a:rPr lang="en-US" sz="2000" dirty="0" err="1"/>
              <a:t>penulis</a:t>
            </a:r>
            <a:r>
              <a:rPr lang="en-US" sz="2000" dirty="0"/>
              <a:t>, </a:t>
            </a:r>
            <a:r>
              <a:rPr lang="en-US" sz="2000" dirty="0" err="1"/>
              <a:t>penulis</a:t>
            </a:r>
            <a:r>
              <a:rPr lang="en-US" sz="2000" dirty="0"/>
              <a:t> lain </a:t>
            </a:r>
            <a:r>
              <a:rPr lang="en-US" sz="2000" dirty="0" err="1"/>
              <a:t>dapat</a:t>
            </a:r>
            <a:r>
              <a:rPr lang="en-US" sz="2000" dirty="0"/>
              <a:t> </a:t>
            </a:r>
            <a:r>
              <a:rPr lang="en-US" sz="2000" dirty="0" err="1"/>
              <a:t>membaca</a:t>
            </a:r>
            <a:r>
              <a:rPr lang="en-US" sz="2000" dirty="0"/>
              <a:t> </a:t>
            </a:r>
            <a:r>
              <a:rPr lang="en-US" sz="2000" dirty="0" err="1"/>
              <a:t>buku</a:t>
            </a:r>
            <a:r>
              <a:rPr lang="en-US" sz="2000" dirty="0"/>
              <a:t> yang </a:t>
            </a:r>
            <a:r>
              <a:rPr lang="en-US" sz="2000" dirty="0" err="1"/>
              <a:t>terdapat</a:t>
            </a:r>
            <a:r>
              <a:rPr lang="en-US" sz="2000" dirty="0"/>
              <a:t> di </a:t>
            </a:r>
            <a:r>
              <a:rPr lang="en-US" sz="2000" dirty="0" err="1"/>
              <a:t>dalam</a:t>
            </a:r>
            <a:r>
              <a:rPr lang="en-US" sz="2000" dirty="0"/>
              <a:t> </a:t>
            </a:r>
            <a:r>
              <a:rPr lang="en-US" sz="2000" dirty="0" err="1"/>
              <a:t>daftar</a:t>
            </a:r>
            <a:r>
              <a:rPr lang="en-US" sz="2000" dirty="0"/>
              <a:t> </a:t>
            </a:r>
            <a:r>
              <a:rPr lang="en-US" sz="2000" dirty="0" err="1"/>
              <a:t>pustaka</a:t>
            </a:r>
            <a:r>
              <a:rPr lang="en-US" sz="2000" dirty="0"/>
              <a:t>.</a:t>
            </a:r>
          </a:p>
          <a:p>
            <a:pPr eaLnBrk="1" hangingPunct="1">
              <a:lnSpc>
                <a:spcPct val="80000"/>
              </a:lnSpc>
            </a:pPr>
            <a:r>
              <a:rPr lang="en-US" sz="2000" dirty="0" err="1"/>
              <a:t>Menghargai</a:t>
            </a:r>
            <a:r>
              <a:rPr lang="en-US" sz="2000" dirty="0"/>
              <a:t> orang yang </a:t>
            </a:r>
            <a:r>
              <a:rPr lang="en-US" sz="2000" dirty="0" err="1"/>
              <a:t>telah</a:t>
            </a:r>
            <a:r>
              <a:rPr lang="en-US" sz="2000" dirty="0"/>
              <a:t> </a:t>
            </a:r>
            <a:r>
              <a:rPr lang="en-US" sz="2000" dirty="0" err="1"/>
              <a:t>bekerja</a:t>
            </a:r>
            <a:r>
              <a:rPr lang="en-US" sz="2000" dirty="0"/>
              <a:t> </a:t>
            </a:r>
            <a:r>
              <a:rPr lang="en-US" sz="2000" dirty="0" err="1"/>
              <a:t>keras</a:t>
            </a:r>
            <a:r>
              <a:rPr lang="en-US" sz="2000" dirty="0"/>
              <a:t> </a:t>
            </a:r>
            <a:r>
              <a:rPr lang="en-US" sz="2000" dirty="0" err="1"/>
              <a:t>sehingga</a:t>
            </a:r>
            <a:r>
              <a:rPr lang="en-US" sz="2000" dirty="0"/>
              <a:t> </a:t>
            </a:r>
            <a:r>
              <a:rPr lang="en-US" sz="2000" dirty="0" err="1"/>
              <a:t>menghasilkan</a:t>
            </a:r>
            <a:r>
              <a:rPr lang="en-US" sz="2000" dirty="0"/>
              <a:t> </a:t>
            </a:r>
            <a:r>
              <a:rPr lang="en-US" sz="2000" dirty="0" err="1"/>
              <a:t>ilmu</a:t>
            </a:r>
            <a:r>
              <a:rPr lang="en-US" sz="2000" dirty="0"/>
              <a:t> </a:t>
            </a:r>
            <a:r>
              <a:rPr lang="en-US" sz="2000" dirty="0" err="1"/>
              <a:t>pengetahuan</a:t>
            </a:r>
            <a:r>
              <a:rPr lang="en-US" sz="2000" dirty="0"/>
              <a:t>.</a:t>
            </a:r>
            <a:endParaRPr lang="en-GB" sz="2000" dirty="0"/>
          </a:p>
        </p:txBody>
      </p:sp>
    </p:spTree>
    <p:extLst>
      <p:ext uri="{BB962C8B-B14F-4D97-AF65-F5344CB8AC3E}">
        <p14:creationId xmlns:p14="http://schemas.microsoft.com/office/powerpoint/2010/main" val="4025481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n-US" sz="4000"/>
              <a:t>Mengapa orang perlu mengutip ide atau temuan orang lain?</a:t>
            </a:r>
            <a:endParaRPr lang="en-GB" sz="4000"/>
          </a:p>
        </p:txBody>
      </p:sp>
      <p:sp>
        <p:nvSpPr>
          <p:cNvPr id="8195" name="Rectangle 3"/>
          <p:cNvSpPr>
            <a:spLocks noGrp="1" noChangeArrowheads="1"/>
          </p:cNvSpPr>
          <p:nvPr>
            <p:ph type="body" idx="1"/>
          </p:nvPr>
        </p:nvSpPr>
        <p:spPr/>
        <p:txBody>
          <a:bodyPr/>
          <a:lstStyle/>
          <a:p>
            <a:pPr eaLnBrk="1" hangingPunct="1"/>
            <a:r>
              <a:rPr lang="en-US" smtClean="0"/>
              <a:t>Pada waktu saseorang menulis atau berbicara, diperlukan ilmu pengetahuan (teori) atau temuan yang </a:t>
            </a:r>
            <a:r>
              <a:rPr lang="en-US" b="1" smtClean="0"/>
              <a:t>mendukung ide penulis atau pembicara</a:t>
            </a:r>
            <a:r>
              <a:rPr lang="en-US" smtClean="0"/>
              <a:t>.</a:t>
            </a:r>
          </a:p>
          <a:p>
            <a:pPr eaLnBrk="1" hangingPunct="1"/>
            <a:r>
              <a:rPr lang="en-US" smtClean="0"/>
              <a:t>Tulisan atau pembicaraan yang tidak berdasar pada ilmu pengetahuan dan fakta, tulisan atau pembicaraan itu diragukan kebenarannya.</a:t>
            </a:r>
          </a:p>
          <a:p>
            <a:pPr eaLnBrk="1" hangingPunct="1"/>
            <a:endParaRPr lang="en-US" smtClean="0"/>
          </a:p>
          <a:p>
            <a:pPr eaLnBrk="1" hangingPunct="1"/>
            <a:endParaRPr lang="en-GB" smtClean="0"/>
          </a:p>
        </p:txBody>
      </p:sp>
    </p:spTree>
    <p:extLst>
      <p:ext uri="{BB962C8B-B14F-4D97-AF65-F5344CB8AC3E}">
        <p14:creationId xmlns:p14="http://schemas.microsoft.com/office/powerpoint/2010/main" val="1956583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Bagaimana cara mengutip ide atau temuan orang lain? </a:t>
            </a:r>
            <a:endParaRPr lang="en-GB" smtClean="0"/>
          </a:p>
        </p:txBody>
      </p:sp>
      <p:sp>
        <p:nvSpPr>
          <p:cNvPr id="9219" name="Rectangle 3"/>
          <p:cNvSpPr>
            <a:spLocks noGrp="1" noChangeArrowheads="1"/>
          </p:cNvSpPr>
          <p:nvPr>
            <p:ph type="body" idx="1"/>
          </p:nvPr>
        </p:nvSpPr>
        <p:spPr/>
        <p:txBody>
          <a:bodyPr/>
          <a:lstStyle/>
          <a:p>
            <a:pPr marL="0" indent="0" eaLnBrk="1" hangingPunct="1">
              <a:buNone/>
            </a:pPr>
            <a:r>
              <a:rPr lang="en-US" dirty="0" smtClean="0"/>
              <a:t>Ada </a:t>
            </a:r>
            <a:r>
              <a:rPr lang="en-US" dirty="0" err="1" smtClean="0"/>
              <a:t>dua</a:t>
            </a:r>
            <a:r>
              <a:rPr lang="en-US" dirty="0" smtClean="0"/>
              <a:t> </a:t>
            </a:r>
            <a:r>
              <a:rPr lang="en-US" dirty="0" err="1" smtClean="0"/>
              <a:t>cara</a:t>
            </a:r>
            <a:r>
              <a:rPr lang="en-US" dirty="0" smtClean="0"/>
              <a:t> </a:t>
            </a:r>
            <a:r>
              <a:rPr lang="en-US" dirty="0" err="1" smtClean="0"/>
              <a:t>mengutip</a:t>
            </a:r>
            <a:r>
              <a:rPr lang="en-US" dirty="0" smtClean="0"/>
              <a:t> ide </a:t>
            </a:r>
            <a:r>
              <a:rPr lang="en-US" dirty="0" err="1" smtClean="0"/>
              <a:t>atau</a:t>
            </a:r>
            <a:r>
              <a:rPr lang="en-US" dirty="0" smtClean="0"/>
              <a:t> </a:t>
            </a:r>
            <a:r>
              <a:rPr lang="en-US" dirty="0" err="1" smtClean="0"/>
              <a:t>temuan</a:t>
            </a:r>
            <a:r>
              <a:rPr lang="en-US" dirty="0" smtClean="0"/>
              <a:t> orang lain, </a:t>
            </a:r>
            <a:r>
              <a:rPr lang="en-US" dirty="0" err="1" smtClean="0"/>
              <a:t>yaitu</a:t>
            </a:r>
            <a:r>
              <a:rPr lang="id-ID" dirty="0" smtClean="0"/>
              <a:t>:</a:t>
            </a:r>
            <a:endParaRPr lang="en-US" dirty="0" smtClean="0"/>
          </a:p>
          <a:p>
            <a:pPr eaLnBrk="1" hangingPunct="1"/>
            <a:r>
              <a:rPr lang="en-US" dirty="0" smtClean="0"/>
              <a:t>1. </a:t>
            </a:r>
            <a:r>
              <a:rPr lang="en-US" dirty="0" err="1" smtClean="0"/>
              <a:t>mengutip</a:t>
            </a:r>
            <a:r>
              <a:rPr lang="en-US" dirty="0" smtClean="0"/>
              <a:t> </a:t>
            </a:r>
            <a:r>
              <a:rPr lang="en-US" dirty="0" err="1" smtClean="0"/>
              <a:t>langsung</a:t>
            </a:r>
            <a:endParaRPr lang="en-US" dirty="0" smtClean="0"/>
          </a:p>
          <a:p>
            <a:pPr eaLnBrk="1" hangingPunct="1"/>
            <a:r>
              <a:rPr lang="en-US" dirty="0" smtClean="0"/>
              <a:t>2. </a:t>
            </a:r>
            <a:r>
              <a:rPr lang="en-US" dirty="0" err="1" smtClean="0"/>
              <a:t>mengutip</a:t>
            </a:r>
            <a:r>
              <a:rPr lang="en-US" dirty="0" smtClean="0"/>
              <a:t> </a:t>
            </a:r>
            <a:r>
              <a:rPr lang="en-US" dirty="0" err="1" smtClean="0"/>
              <a:t>tidak</a:t>
            </a:r>
            <a:r>
              <a:rPr lang="en-US" dirty="0" smtClean="0"/>
              <a:t> </a:t>
            </a:r>
            <a:r>
              <a:rPr lang="en-US" dirty="0" err="1" smtClean="0"/>
              <a:t>lansung</a:t>
            </a:r>
            <a:r>
              <a:rPr lang="en-US" dirty="0" smtClean="0"/>
              <a:t> (</a:t>
            </a:r>
            <a:r>
              <a:rPr lang="en-US" dirty="0" err="1" smtClean="0"/>
              <a:t>parafrase</a:t>
            </a:r>
            <a:r>
              <a:rPr lang="en-US" dirty="0" smtClean="0"/>
              <a:t>).</a:t>
            </a:r>
          </a:p>
          <a:p>
            <a:pPr eaLnBrk="1" hangingPunct="1"/>
            <a:endParaRPr lang="en-GB" dirty="0" smtClean="0"/>
          </a:p>
        </p:txBody>
      </p:sp>
    </p:spTree>
    <p:extLst>
      <p:ext uri="{BB962C8B-B14F-4D97-AF65-F5344CB8AC3E}">
        <p14:creationId xmlns:p14="http://schemas.microsoft.com/office/powerpoint/2010/main" val="3260436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Cara Mengutip Langsung</a:t>
            </a:r>
            <a:endParaRPr lang="en-GB" smtClean="0"/>
          </a:p>
        </p:txBody>
      </p:sp>
      <p:sp>
        <p:nvSpPr>
          <p:cNvPr id="10243" name="Rectangle 3"/>
          <p:cNvSpPr>
            <a:spLocks noGrp="1" noChangeArrowheads="1"/>
          </p:cNvSpPr>
          <p:nvPr>
            <p:ph type="body" idx="1"/>
          </p:nvPr>
        </p:nvSpPr>
        <p:spPr/>
        <p:txBody>
          <a:bodyPr/>
          <a:lstStyle/>
          <a:p>
            <a:pPr eaLnBrk="1" hangingPunct="1"/>
            <a:r>
              <a:rPr lang="en-US" smtClean="0"/>
              <a:t>Mengutip langsung adalah mengutip ide atau temuan orang lain yang idenya ditulis persis sama (kata, struktur kalimat, dan ejaannya) dengan teks aslinya. </a:t>
            </a:r>
            <a:endParaRPr lang="en-GB" smtClean="0"/>
          </a:p>
        </p:txBody>
      </p:sp>
    </p:spTree>
    <p:extLst>
      <p:ext uri="{BB962C8B-B14F-4D97-AF65-F5344CB8AC3E}">
        <p14:creationId xmlns:p14="http://schemas.microsoft.com/office/powerpoint/2010/main" val="3184969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Contoh Penulisan Kutipan Langsung yang </a:t>
            </a:r>
            <a:r>
              <a:rPr lang="en-US" smtClean="0">
                <a:cs typeface="Tahoma" panose="020B0604030504040204" pitchFamily="34" charset="0"/>
              </a:rPr>
              <a:t>≤ 4 Baris</a:t>
            </a:r>
            <a:r>
              <a:rPr lang="en-US" smtClean="0"/>
              <a:t> </a:t>
            </a:r>
            <a:endParaRPr lang="en-GB" smtClean="0"/>
          </a:p>
        </p:txBody>
      </p:sp>
      <p:sp>
        <p:nvSpPr>
          <p:cNvPr id="11267" name="Rectangle 3"/>
          <p:cNvSpPr>
            <a:spLocks noGrp="1" noChangeArrowheads="1"/>
          </p:cNvSpPr>
          <p:nvPr>
            <p:ph type="body" idx="1"/>
          </p:nvPr>
        </p:nvSpPr>
        <p:spPr>
          <a:xfrm>
            <a:off x="2592925" y="2205971"/>
            <a:ext cx="8955088" cy="4114800"/>
          </a:xfrm>
        </p:spPr>
        <p:txBody>
          <a:bodyPr>
            <a:normAutofit/>
          </a:bodyPr>
          <a:lstStyle/>
          <a:p>
            <a:pPr algn="just" eaLnBrk="1" hangingPunct="1"/>
            <a:r>
              <a:rPr lang="en-US" sz="2000" dirty="0" err="1" smtClean="0"/>
              <a:t>Untuk</a:t>
            </a:r>
            <a:r>
              <a:rPr lang="en-US" sz="2000" dirty="0" smtClean="0"/>
              <a:t> </a:t>
            </a:r>
            <a:r>
              <a:rPr lang="en-US" sz="2000" dirty="0" err="1"/>
              <a:t>memahami</a:t>
            </a:r>
            <a:r>
              <a:rPr lang="en-US" sz="2000" dirty="0"/>
              <a:t> </a:t>
            </a:r>
            <a:r>
              <a:rPr lang="en-US" sz="2000" dirty="0" err="1"/>
              <a:t>etika</a:t>
            </a:r>
            <a:r>
              <a:rPr lang="en-US" sz="2000" dirty="0"/>
              <a:t>, </a:t>
            </a:r>
            <a:r>
              <a:rPr lang="en-US" sz="2000" dirty="0" err="1"/>
              <a:t>lebih</a:t>
            </a:r>
            <a:r>
              <a:rPr lang="en-US" sz="2000" dirty="0"/>
              <a:t> </a:t>
            </a:r>
            <a:r>
              <a:rPr lang="en-US" sz="2000" dirty="0" err="1"/>
              <a:t>dahulu</a:t>
            </a:r>
            <a:r>
              <a:rPr lang="en-US" sz="2000" dirty="0"/>
              <a:t> </a:t>
            </a:r>
            <a:r>
              <a:rPr lang="en-US" sz="2000" dirty="0" err="1"/>
              <a:t>perlu</a:t>
            </a:r>
            <a:r>
              <a:rPr lang="en-US" sz="2000" dirty="0"/>
              <a:t> </a:t>
            </a:r>
            <a:r>
              <a:rPr lang="en-US" sz="2000" dirty="0" err="1"/>
              <a:t>diketahui</a:t>
            </a:r>
            <a:r>
              <a:rPr lang="en-US" sz="2000" dirty="0"/>
              <a:t> </a:t>
            </a:r>
            <a:r>
              <a:rPr lang="en-US" sz="2000" dirty="0" err="1"/>
              <a:t>pengertian</a:t>
            </a:r>
            <a:r>
              <a:rPr lang="en-US" sz="2000" dirty="0"/>
              <a:t> </a:t>
            </a:r>
            <a:r>
              <a:rPr lang="en-US" sz="2000" dirty="0" err="1"/>
              <a:t>etika</a:t>
            </a:r>
            <a:r>
              <a:rPr lang="en-US" sz="2000" dirty="0"/>
              <a:t>. </a:t>
            </a:r>
            <a:r>
              <a:rPr lang="en-US" sz="2000" dirty="0" err="1"/>
              <a:t>Suseno</a:t>
            </a:r>
            <a:r>
              <a:rPr lang="en-US" sz="2000" dirty="0"/>
              <a:t> (1987:17) </a:t>
            </a:r>
            <a:r>
              <a:rPr lang="en-US" sz="2000" dirty="0" err="1"/>
              <a:t>menyatakan</a:t>
            </a:r>
            <a:r>
              <a:rPr lang="en-US" sz="2000" dirty="0"/>
              <a:t>, “</a:t>
            </a:r>
            <a:r>
              <a:rPr lang="en-US" sz="2000" dirty="0" err="1"/>
              <a:t>Etika</a:t>
            </a:r>
            <a:r>
              <a:rPr lang="en-US" sz="2000" dirty="0"/>
              <a:t> </a:t>
            </a:r>
            <a:r>
              <a:rPr lang="en-US" sz="2000" dirty="0" err="1"/>
              <a:t>adalah</a:t>
            </a:r>
            <a:r>
              <a:rPr lang="en-US" sz="2000" dirty="0"/>
              <a:t> </a:t>
            </a:r>
            <a:r>
              <a:rPr lang="en-US" sz="2000" dirty="0" err="1"/>
              <a:t>usaha</a:t>
            </a:r>
            <a:r>
              <a:rPr lang="en-US" sz="2000" dirty="0"/>
              <a:t> </a:t>
            </a:r>
            <a:r>
              <a:rPr lang="en-US" sz="2000" dirty="0" err="1"/>
              <a:t>manusia</a:t>
            </a:r>
            <a:r>
              <a:rPr lang="en-US" sz="2000" dirty="0"/>
              <a:t> </a:t>
            </a:r>
            <a:r>
              <a:rPr lang="en-US" sz="2000" dirty="0" err="1"/>
              <a:t>untuk</a:t>
            </a:r>
            <a:r>
              <a:rPr lang="en-US" sz="2000" dirty="0"/>
              <a:t> </a:t>
            </a:r>
            <a:r>
              <a:rPr lang="en-US" sz="2000" dirty="0" err="1"/>
              <a:t>memakai</a:t>
            </a:r>
            <a:r>
              <a:rPr lang="en-US" sz="2000" dirty="0"/>
              <a:t> </a:t>
            </a:r>
            <a:r>
              <a:rPr lang="en-US" sz="2000" dirty="0" err="1"/>
              <a:t>akal</a:t>
            </a:r>
            <a:r>
              <a:rPr lang="en-US" sz="2000" dirty="0"/>
              <a:t> </a:t>
            </a:r>
            <a:r>
              <a:rPr lang="en-US" sz="2000" dirty="0" err="1"/>
              <a:t>budi</a:t>
            </a:r>
            <a:r>
              <a:rPr lang="en-US" sz="2000" dirty="0"/>
              <a:t> </a:t>
            </a:r>
            <a:r>
              <a:rPr lang="en-US" sz="2000" dirty="0" err="1"/>
              <a:t>dan</a:t>
            </a:r>
            <a:r>
              <a:rPr lang="en-US" sz="2000" dirty="0"/>
              <a:t> </a:t>
            </a:r>
            <a:r>
              <a:rPr lang="en-US" sz="2000" dirty="0" err="1"/>
              <a:t>daya</a:t>
            </a:r>
            <a:r>
              <a:rPr lang="en-US" sz="2000" dirty="0"/>
              <a:t> </a:t>
            </a:r>
            <a:r>
              <a:rPr lang="en-US" sz="2000" dirty="0" err="1"/>
              <a:t>pikirannya</a:t>
            </a:r>
            <a:r>
              <a:rPr lang="en-US" sz="2000" dirty="0"/>
              <a:t> </a:t>
            </a:r>
            <a:r>
              <a:rPr lang="en-US" sz="2000" dirty="0" err="1"/>
              <a:t>untuk</a:t>
            </a:r>
            <a:r>
              <a:rPr lang="en-US" sz="2000" dirty="0"/>
              <a:t> </a:t>
            </a:r>
            <a:r>
              <a:rPr lang="en-US" sz="2000" dirty="0" err="1"/>
              <a:t>memecahkan</a:t>
            </a:r>
            <a:r>
              <a:rPr lang="en-US" sz="2000" dirty="0"/>
              <a:t> </a:t>
            </a:r>
            <a:r>
              <a:rPr lang="en-US" sz="2000" dirty="0" err="1"/>
              <a:t>masalah</a:t>
            </a:r>
            <a:r>
              <a:rPr lang="en-US" sz="2000" dirty="0"/>
              <a:t> </a:t>
            </a:r>
            <a:r>
              <a:rPr lang="en-US" sz="2000" dirty="0" err="1"/>
              <a:t>bagaimana</a:t>
            </a:r>
            <a:r>
              <a:rPr lang="en-US" sz="2000" dirty="0"/>
              <a:t> </a:t>
            </a:r>
            <a:r>
              <a:rPr lang="en-US" sz="2000" dirty="0" err="1"/>
              <a:t>ia</a:t>
            </a:r>
            <a:r>
              <a:rPr lang="en-US" sz="2000" dirty="0"/>
              <a:t> </a:t>
            </a:r>
            <a:r>
              <a:rPr lang="en-US" sz="2000" dirty="0" err="1"/>
              <a:t>harus</a:t>
            </a:r>
            <a:r>
              <a:rPr lang="en-US" sz="2000" dirty="0"/>
              <a:t> </a:t>
            </a:r>
            <a:r>
              <a:rPr lang="en-US" sz="2000" dirty="0" err="1"/>
              <a:t>hidup</a:t>
            </a:r>
            <a:r>
              <a:rPr lang="en-US" sz="2000" dirty="0"/>
              <a:t> </a:t>
            </a:r>
            <a:r>
              <a:rPr lang="en-US" sz="2000" dirty="0" err="1"/>
              <a:t>kalau</a:t>
            </a:r>
            <a:r>
              <a:rPr lang="en-US" sz="2000" dirty="0"/>
              <a:t> </a:t>
            </a:r>
            <a:r>
              <a:rPr lang="en-US" sz="2000" dirty="0" err="1"/>
              <a:t>ia</a:t>
            </a:r>
            <a:r>
              <a:rPr lang="en-US" sz="2000" dirty="0"/>
              <a:t> </a:t>
            </a:r>
            <a:r>
              <a:rPr lang="en-US" sz="2000" dirty="0" err="1"/>
              <a:t>mau</a:t>
            </a:r>
            <a:r>
              <a:rPr lang="en-US" sz="2000" dirty="0"/>
              <a:t> </a:t>
            </a:r>
            <a:r>
              <a:rPr lang="en-US" sz="2000" dirty="0" err="1"/>
              <a:t>menjadi</a:t>
            </a:r>
            <a:r>
              <a:rPr lang="en-US" sz="2000" dirty="0"/>
              <a:t> </a:t>
            </a:r>
            <a:r>
              <a:rPr lang="en-US" sz="2000" dirty="0" err="1"/>
              <a:t>baik</a:t>
            </a:r>
            <a:r>
              <a:rPr lang="en-US" sz="2000" dirty="0"/>
              <a:t>.”</a:t>
            </a:r>
            <a:endParaRPr lang="en-GB" sz="2000" dirty="0"/>
          </a:p>
        </p:txBody>
      </p:sp>
    </p:spTree>
    <p:extLst>
      <p:ext uri="{BB962C8B-B14F-4D97-AF65-F5344CB8AC3E}">
        <p14:creationId xmlns:p14="http://schemas.microsoft.com/office/powerpoint/2010/main" val="2196666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Contoh Pengutipan secara Langsung</a:t>
            </a:r>
            <a:endParaRPr lang="en-GB" smtClean="0"/>
          </a:p>
        </p:txBody>
      </p:sp>
      <p:sp>
        <p:nvSpPr>
          <p:cNvPr id="12291" name="Rectangle 3"/>
          <p:cNvSpPr>
            <a:spLocks noGrp="1" noChangeArrowheads="1"/>
          </p:cNvSpPr>
          <p:nvPr>
            <p:ph type="body" idx="1"/>
          </p:nvPr>
        </p:nvSpPr>
        <p:spPr>
          <a:xfrm>
            <a:off x="2592924" y="1506725"/>
            <a:ext cx="8911687" cy="4840287"/>
          </a:xfrm>
        </p:spPr>
        <p:txBody>
          <a:bodyPr>
            <a:normAutofit lnSpcReduction="10000"/>
          </a:bodyPr>
          <a:lstStyle/>
          <a:p>
            <a:pPr eaLnBrk="1" hangingPunct="1">
              <a:lnSpc>
                <a:spcPct val="80000"/>
              </a:lnSpc>
            </a:pPr>
            <a:r>
              <a:rPr lang="en-US" dirty="0" err="1"/>
              <a:t>Teks</a:t>
            </a:r>
            <a:r>
              <a:rPr lang="en-US" dirty="0"/>
              <a:t> </a:t>
            </a:r>
            <a:r>
              <a:rPr lang="en-US" dirty="0" err="1"/>
              <a:t>asli</a:t>
            </a:r>
            <a:endParaRPr lang="en-US" dirty="0"/>
          </a:p>
          <a:p>
            <a:pPr algn="just" eaLnBrk="1" hangingPunct="1"/>
            <a:r>
              <a:rPr lang="en-US" dirty="0" err="1"/>
              <a:t>Perbedaan</a:t>
            </a:r>
            <a:r>
              <a:rPr lang="en-US" dirty="0"/>
              <a:t> </a:t>
            </a:r>
            <a:r>
              <a:rPr lang="en-US" dirty="0" err="1"/>
              <a:t>antara</a:t>
            </a:r>
            <a:r>
              <a:rPr lang="en-US" dirty="0"/>
              <a:t> </a:t>
            </a:r>
            <a:r>
              <a:rPr lang="en-US" dirty="0" err="1"/>
              <a:t>adat</a:t>
            </a:r>
            <a:r>
              <a:rPr lang="en-US" dirty="0"/>
              <a:t> </a:t>
            </a:r>
            <a:r>
              <a:rPr lang="en-US" dirty="0" err="1"/>
              <a:t>dan</a:t>
            </a:r>
            <a:r>
              <a:rPr lang="en-US" dirty="0"/>
              <a:t> </a:t>
            </a:r>
            <a:r>
              <a:rPr lang="en-US" dirty="0" err="1"/>
              <a:t>kebudayaan</a:t>
            </a:r>
            <a:r>
              <a:rPr lang="en-US" dirty="0"/>
              <a:t> </a:t>
            </a:r>
            <a:r>
              <a:rPr lang="en-US" dirty="0" err="1"/>
              <a:t>adalah</a:t>
            </a:r>
            <a:r>
              <a:rPr lang="en-US" dirty="0"/>
              <a:t> </a:t>
            </a:r>
            <a:r>
              <a:rPr lang="en-US" dirty="0" err="1"/>
              <a:t>soal</a:t>
            </a:r>
            <a:r>
              <a:rPr lang="en-US" dirty="0"/>
              <a:t> lain, </a:t>
            </a:r>
            <a:r>
              <a:rPr lang="en-US" dirty="0" err="1"/>
              <a:t>dan</a:t>
            </a:r>
            <a:r>
              <a:rPr lang="en-US" dirty="0"/>
              <a:t> </a:t>
            </a:r>
            <a:r>
              <a:rPr lang="en-US" dirty="0" err="1"/>
              <a:t>bersangkutan</a:t>
            </a:r>
            <a:r>
              <a:rPr lang="en-US" dirty="0"/>
              <a:t> </a:t>
            </a:r>
            <a:r>
              <a:rPr lang="en-US" dirty="0" err="1"/>
              <a:t>dengan</a:t>
            </a:r>
            <a:r>
              <a:rPr lang="en-US" dirty="0"/>
              <a:t> </a:t>
            </a:r>
            <a:r>
              <a:rPr lang="en-US" dirty="0" err="1"/>
              <a:t>konsepsi</a:t>
            </a:r>
            <a:r>
              <a:rPr lang="en-US" dirty="0"/>
              <a:t> </a:t>
            </a:r>
            <a:r>
              <a:rPr lang="en-US" dirty="0" err="1"/>
              <a:t>bahwa</a:t>
            </a:r>
            <a:r>
              <a:rPr lang="en-US" dirty="0"/>
              <a:t> </a:t>
            </a:r>
            <a:r>
              <a:rPr lang="en-US" dirty="0" err="1"/>
              <a:t>kebudayaan</a:t>
            </a:r>
            <a:r>
              <a:rPr lang="en-US" dirty="0"/>
              <a:t> </a:t>
            </a:r>
            <a:r>
              <a:rPr lang="en-US" dirty="0" err="1"/>
              <a:t>itu</a:t>
            </a:r>
            <a:r>
              <a:rPr lang="en-US" dirty="0"/>
              <a:t> </a:t>
            </a:r>
            <a:r>
              <a:rPr lang="en-US" dirty="0" err="1"/>
              <a:t>mempunyai</a:t>
            </a:r>
            <a:r>
              <a:rPr lang="en-US" dirty="0"/>
              <a:t> </a:t>
            </a:r>
            <a:r>
              <a:rPr lang="en-US" dirty="0" err="1"/>
              <a:t>tiga</a:t>
            </a:r>
            <a:r>
              <a:rPr lang="en-US" dirty="0"/>
              <a:t> </a:t>
            </a:r>
            <a:r>
              <a:rPr lang="en-US" dirty="0" err="1"/>
              <a:t>wujud</a:t>
            </a:r>
            <a:r>
              <a:rPr lang="en-US" dirty="0"/>
              <a:t>, </a:t>
            </a:r>
            <a:r>
              <a:rPr lang="en-US" dirty="0" err="1"/>
              <a:t>ialah</a:t>
            </a:r>
            <a:r>
              <a:rPr lang="en-US" dirty="0"/>
              <a:t> (1)</a:t>
            </a:r>
            <a:r>
              <a:rPr lang="en-US" dirty="0" err="1"/>
              <a:t>wujud</a:t>
            </a:r>
            <a:r>
              <a:rPr lang="en-US" dirty="0"/>
              <a:t> </a:t>
            </a:r>
            <a:r>
              <a:rPr lang="en-US" dirty="0" smtClean="0"/>
              <a:t>ide</a:t>
            </a:r>
            <a:r>
              <a:rPr lang="id-ID" dirty="0" smtClean="0"/>
              <a:t>a</a:t>
            </a:r>
            <a:r>
              <a:rPr lang="en-US" dirty="0" smtClean="0"/>
              <a:t>l</a:t>
            </a:r>
            <a:r>
              <a:rPr lang="en-US" dirty="0"/>
              <a:t>; (2) </a:t>
            </a:r>
            <a:r>
              <a:rPr lang="en-US" dirty="0" err="1"/>
              <a:t>wujud</a:t>
            </a:r>
            <a:r>
              <a:rPr lang="en-US" dirty="0"/>
              <a:t> </a:t>
            </a:r>
            <a:r>
              <a:rPr lang="en-US" dirty="0" err="1"/>
              <a:t>kelakuan</a:t>
            </a:r>
            <a:r>
              <a:rPr lang="en-US" dirty="0"/>
              <a:t>; </a:t>
            </a:r>
            <a:r>
              <a:rPr lang="en-US" dirty="0" err="1"/>
              <a:t>dan</a:t>
            </a:r>
            <a:r>
              <a:rPr lang="en-US" dirty="0"/>
              <a:t> </a:t>
            </a:r>
            <a:r>
              <a:rPr lang="en-US" dirty="0" err="1"/>
              <a:t>wujud</a:t>
            </a:r>
            <a:r>
              <a:rPr lang="en-US" dirty="0"/>
              <a:t> </a:t>
            </a:r>
            <a:r>
              <a:rPr lang="en-US" dirty="0" err="1"/>
              <a:t>fisik</a:t>
            </a:r>
            <a:r>
              <a:rPr lang="en-US" dirty="0"/>
              <a:t>. </a:t>
            </a:r>
            <a:r>
              <a:rPr lang="en-US" dirty="0" err="1"/>
              <a:t>Adat</a:t>
            </a:r>
            <a:r>
              <a:rPr lang="en-US" dirty="0"/>
              <a:t> </a:t>
            </a:r>
            <a:r>
              <a:rPr lang="en-US" dirty="0" err="1"/>
              <a:t>adalah</a:t>
            </a:r>
            <a:r>
              <a:rPr lang="en-US" dirty="0"/>
              <a:t> </a:t>
            </a:r>
            <a:r>
              <a:rPr lang="en-US" dirty="0" err="1"/>
              <a:t>wujud</a:t>
            </a:r>
            <a:r>
              <a:rPr lang="en-US" dirty="0"/>
              <a:t> </a:t>
            </a:r>
            <a:r>
              <a:rPr lang="en-US" dirty="0" err="1"/>
              <a:t>ideel</a:t>
            </a:r>
            <a:r>
              <a:rPr lang="en-US" dirty="0"/>
              <a:t> </a:t>
            </a:r>
            <a:r>
              <a:rPr lang="en-US" dirty="0" err="1"/>
              <a:t>dari</a:t>
            </a:r>
            <a:r>
              <a:rPr lang="en-US" dirty="0"/>
              <a:t> </a:t>
            </a:r>
            <a:r>
              <a:rPr lang="en-US" dirty="0" err="1"/>
              <a:t>kebudayaan</a:t>
            </a:r>
            <a:r>
              <a:rPr lang="en-US" dirty="0"/>
              <a:t>. </a:t>
            </a:r>
            <a:r>
              <a:rPr lang="en-US" dirty="0" err="1"/>
              <a:t>Secara</a:t>
            </a:r>
            <a:r>
              <a:rPr lang="en-US" dirty="0"/>
              <a:t> </a:t>
            </a:r>
            <a:r>
              <a:rPr lang="en-US" dirty="0" err="1"/>
              <a:t>lengkap</a:t>
            </a:r>
            <a:r>
              <a:rPr lang="en-US" dirty="0"/>
              <a:t> </a:t>
            </a:r>
            <a:r>
              <a:rPr lang="en-US" dirty="0" err="1"/>
              <a:t>wujud</a:t>
            </a:r>
            <a:r>
              <a:rPr lang="en-US" dirty="0"/>
              <a:t> </a:t>
            </a:r>
            <a:r>
              <a:rPr lang="en-US" dirty="0" err="1"/>
              <a:t>itu</a:t>
            </a:r>
            <a:r>
              <a:rPr lang="en-US" dirty="0"/>
              <a:t> </a:t>
            </a:r>
            <a:r>
              <a:rPr lang="en-US" dirty="0" err="1"/>
              <a:t>dapat</a:t>
            </a:r>
            <a:r>
              <a:rPr lang="en-US" dirty="0"/>
              <a:t> </a:t>
            </a:r>
            <a:r>
              <a:rPr lang="en-US" dirty="0" err="1"/>
              <a:t>kita</a:t>
            </a:r>
            <a:r>
              <a:rPr lang="en-US" dirty="0"/>
              <a:t> </a:t>
            </a:r>
            <a:r>
              <a:rPr lang="en-US" dirty="0" err="1"/>
              <a:t>sebut</a:t>
            </a:r>
            <a:r>
              <a:rPr lang="en-US" dirty="0"/>
              <a:t> </a:t>
            </a:r>
            <a:r>
              <a:rPr lang="en-US" dirty="0" err="1"/>
              <a:t>adat</a:t>
            </a:r>
            <a:r>
              <a:rPr lang="en-US" dirty="0"/>
              <a:t> </a:t>
            </a:r>
            <a:r>
              <a:rPr lang="en-US" dirty="0" err="1"/>
              <a:t>tata</a:t>
            </a:r>
            <a:r>
              <a:rPr lang="en-US" dirty="0"/>
              <a:t> </a:t>
            </a:r>
            <a:r>
              <a:rPr lang="en-US" dirty="0" err="1"/>
              <a:t>kelakuan</a:t>
            </a:r>
            <a:r>
              <a:rPr lang="en-US" dirty="0"/>
              <a:t>. </a:t>
            </a:r>
            <a:r>
              <a:rPr lang="en-US" dirty="0" err="1"/>
              <a:t>Suatu</a:t>
            </a:r>
            <a:r>
              <a:rPr lang="en-US" dirty="0"/>
              <a:t> </a:t>
            </a:r>
            <a:r>
              <a:rPr lang="en-US" dirty="0" err="1"/>
              <a:t>contoh</a:t>
            </a:r>
            <a:r>
              <a:rPr lang="en-US" dirty="0"/>
              <a:t> </a:t>
            </a:r>
            <a:r>
              <a:rPr lang="en-US" dirty="0" err="1"/>
              <a:t>dari</a:t>
            </a:r>
            <a:r>
              <a:rPr lang="en-US" dirty="0"/>
              <a:t> </a:t>
            </a:r>
            <a:r>
              <a:rPr lang="en-US" dirty="0" err="1"/>
              <a:t>adat</a:t>
            </a:r>
            <a:r>
              <a:rPr lang="en-US" dirty="0"/>
              <a:t> </a:t>
            </a:r>
            <a:r>
              <a:rPr lang="en-US" dirty="0" err="1"/>
              <a:t>adalah</a:t>
            </a:r>
            <a:r>
              <a:rPr lang="en-US" dirty="0"/>
              <a:t>: </a:t>
            </a:r>
            <a:r>
              <a:rPr lang="en-US" dirty="0" err="1"/>
              <a:t>aturan</a:t>
            </a:r>
            <a:r>
              <a:rPr lang="en-US" dirty="0"/>
              <a:t> </a:t>
            </a:r>
            <a:r>
              <a:rPr lang="en-US" dirty="0" err="1"/>
              <a:t>sopan-santun</a:t>
            </a:r>
            <a:r>
              <a:rPr lang="en-US" dirty="0"/>
              <a:t> </a:t>
            </a:r>
            <a:r>
              <a:rPr lang="en-US" dirty="0" err="1"/>
              <a:t>untuk</a:t>
            </a:r>
            <a:r>
              <a:rPr lang="en-US" dirty="0"/>
              <a:t> </a:t>
            </a:r>
            <a:r>
              <a:rPr lang="en-US" dirty="0" err="1"/>
              <a:t>memberikan</a:t>
            </a:r>
            <a:r>
              <a:rPr lang="en-US" dirty="0"/>
              <a:t> </a:t>
            </a:r>
            <a:r>
              <a:rPr lang="en-US" dirty="0" err="1"/>
              <a:t>uang</a:t>
            </a:r>
            <a:r>
              <a:rPr lang="en-US" dirty="0"/>
              <a:t> </a:t>
            </a:r>
            <a:r>
              <a:rPr lang="en-US" dirty="0" err="1"/>
              <a:t>kepada</a:t>
            </a:r>
            <a:r>
              <a:rPr lang="en-US" dirty="0"/>
              <a:t> </a:t>
            </a:r>
            <a:r>
              <a:rPr lang="en-US" dirty="0" err="1"/>
              <a:t>seseorang</a:t>
            </a:r>
            <a:r>
              <a:rPr lang="en-US" dirty="0"/>
              <a:t> yang </a:t>
            </a:r>
            <a:r>
              <a:rPr lang="en-US" dirty="0" err="1"/>
              <a:t>mengadakan</a:t>
            </a:r>
            <a:r>
              <a:rPr lang="en-US" dirty="0"/>
              <a:t> </a:t>
            </a:r>
            <a:r>
              <a:rPr lang="en-US" dirty="0" err="1"/>
              <a:t>kondangan</a:t>
            </a:r>
            <a:r>
              <a:rPr lang="en-US" dirty="0"/>
              <a:t>. </a:t>
            </a:r>
            <a:r>
              <a:rPr lang="en-US" dirty="0" err="1"/>
              <a:t>Adat</a:t>
            </a:r>
            <a:r>
              <a:rPr lang="en-US" dirty="0"/>
              <a:t> </a:t>
            </a:r>
            <a:r>
              <a:rPr lang="en-US" dirty="0" err="1"/>
              <a:t>dapat</a:t>
            </a:r>
            <a:r>
              <a:rPr lang="en-US" dirty="0"/>
              <a:t> </a:t>
            </a:r>
            <a:r>
              <a:rPr lang="en-US" dirty="0" err="1"/>
              <a:t>dibagi</a:t>
            </a:r>
            <a:r>
              <a:rPr lang="en-US" dirty="0"/>
              <a:t> </a:t>
            </a:r>
            <a:r>
              <a:rPr lang="en-US" dirty="0" err="1"/>
              <a:t>lebih</a:t>
            </a:r>
            <a:r>
              <a:rPr lang="en-US" dirty="0"/>
              <a:t> </a:t>
            </a:r>
            <a:r>
              <a:rPr lang="en-US" dirty="0" err="1"/>
              <a:t>khusus</a:t>
            </a:r>
            <a:r>
              <a:rPr lang="en-US" dirty="0"/>
              <a:t> </a:t>
            </a:r>
            <a:r>
              <a:rPr lang="en-US" dirty="0" err="1"/>
              <a:t>dalam</a:t>
            </a:r>
            <a:r>
              <a:rPr lang="en-US" dirty="0"/>
              <a:t> </a:t>
            </a:r>
            <a:r>
              <a:rPr lang="en-US" dirty="0" err="1"/>
              <a:t>empat</a:t>
            </a:r>
            <a:r>
              <a:rPr lang="en-US" dirty="0"/>
              <a:t> </a:t>
            </a:r>
            <a:r>
              <a:rPr lang="en-US" dirty="0" err="1"/>
              <a:t>tingkat</a:t>
            </a:r>
            <a:r>
              <a:rPr lang="en-US" dirty="0"/>
              <a:t>, </a:t>
            </a:r>
            <a:r>
              <a:rPr lang="en-US" dirty="0" err="1"/>
              <a:t>ialah</a:t>
            </a:r>
            <a:r>
              <a:rPr lang="en-US" dirty="0"/>
              <a:t> (1) </a:t>
            </a:r>
            <a:r>
              <a:rPr lang="en-US" dirty="0" err="1"/>
              <a:t>tingkat</a:t>
            </a:r>
            <a:r>
              <a:rPr lang="en-US" dirty="0"/>
              <a:t> </a:t>
            </a:r>
            <a:r>
              <a:rPr lang="en-US" dirty="0" err="1"/>
              <a:t>nilai</a:t>
            </a:r>
            <a:r>
              <a:rPr lang="en-US" dirty="0"/>
              <a:t> </a:t>
            </a:r>
            <a:r>
              <a:rPr lang="en-US" dirty="0" err="1"/>
              <a:t>budaya</a:t>
            </a:r>
            <a:r>
              <a:rPr lang="en-US" dirty="0"/>
              <a:t>, (2)</a:t>
            </a:r>
            <a:r>
              <a:rPr lang="en-US" dirty="0" err="1"/>
              <a:t>tingkat</a:t>
            </a:r>
            <a:r>
              <a:rPr lang="en-US" dirty="0"/>
              <a:t> </a:t>
            </a:r>
            <a:r>
              <a:rPr lang="en-US" dirty="0" err="1"/>
              <a:t>norma-norma</a:t>
            </a:r>
            <a:r>
              <a:rPr lang="en-US" dirty="0"/>
              <a:t>, (3) </a:t>
            </a:r>
            <a:r>
              <a:rPr lang="en-US" dirty="0" err="1"/>
              <a:t>tingkat</a:t>
            </a:r>
            <a:r>
              <a:rPr lang="en-US" dirty="0"/>
              <a:t> </a:t>
            </a:r>
            <a:r>
              <a:rPr lang="en-US" dirty="0" err="1"/>
              <a:t>hukum</a:t>
            </a:r>
            <a:r>
              <a:rPr lang="en-US" dirty="0"/>
              <a:t>, (4) </a:t>
            </a:r>
            <a:r>
              <a:rPr lang="en-US" dirty="0" err="1"/>
              <a:t>tingkat</a:t>
            </a:r>
            <a:r>
              <a:rPr lang="en-US" dirty="0"/>
              <a:t> </a:t>
            </a:r>
            <a:r>
              <a:rPr lang="en-US" dirty="0" err="1"/>
              <a:t>aturan</a:t>
            </a:r>
            <a:r>
              <a:rPr lang="en-US" dirty="0"/>
              <a:t> </a:t>
            </a:r>
            <a:r>
              <a:rPr lang="en-US" dirty="0" err="1"/>
              <a:t>khusus</a:t>
            </a:r>
            <a:r>
              <a:rPr lang="en-US" dirty="0"/>
              <a:t>.” </a:t>
            </a:r>
          </a:p>
          <a:p>
            <a:pPr eaLnBrk="1" hangingPunct="1">
              <a:lnSpc>
                <a:spcPct val="80000"/>
              </a:lnSpc>
            </a:pPr>
            <a:endParaRPr lang="en-US" dirty="0"/>
          </a:p>
          <a:p>
            <a:pPr eaLnBrk="1" hangingPunct="1">
              <a:lnSpc>
                <a:spcPct val="80000"/>
              </a:lnSpc>
            </a:pPr>
            <a:r>
              <a:rPr lang="en-US" dirty="0" err="1"/>
              <a:t>Judul</a:t>
            </a:r>
            <a:r>
              <a:rPr lang="en-US" dirty="0"/>
              <a:t> </a:t>
            </a:r>
            <a:r>
              <a:rPr lang="en-US" dirty="0" err="1" smtClean="0"/>
              <a:t>buku</a:t>
            </a:r>
            <a:r>
              <a:rPr lang="id-ID" dirty="0" smtClean="0"/>
              <a:t>	</a:t>
            </a:r>
            <a:r>
              <a:rPr lang="en-US" dirty="0" smtClean="0"/>
              <a:t>: </a:t>
            </a:r>
            <a:r>
              <a:rPr lang="en-US" dirty="0" err="1"/>
              <a:t>Budaya</a:t>
            </a:r>
            <a:r>
              <a:rPr lang="en-US" dirty="0"/>
              <a:t>, </a:t>
            </a:r>
            <a:r>
              <a:rPr lang="en-US" dirty="0" err="1"/>
              <a:t>Mentalitas</a:t>
            </a:r>
            <a:r>
              <a:rPr lang="en-US" dirty="0"/>
              <a:t> </a:t>
            </a:r>
            <a:r>
              <a:rPr lang="en-US" dirty="0" err="1"/>
              <a:t>dan</a:t>
            </a:r>
            <a:r>
              <a:rPr lang="en-US" dirty="0"/>
              <a:t> Pembangunan.</a:t>
            </a:r>
          </a:p>
          <a:p>
            <a:pPr eaLnBrk="1" hangingPunct="1">
              <a:lnSpc>
                <a:spcPct val="80000"/>
              </a:lnSpc>
            </a:pPr>
            <a:r>
              <a:rPr lang="en-US" dirty="0" err="1"/>
              <a:t>Penulis</a:t>
            </a:r>
            <a:r>
              <a:rPr lang="en-US" dirty="0"/>
              <a:t>      </a:t>
            </a:r>
            <a:r>
              <a:rPr lang="id-ID" dirty="0" smtClean="0"/>
              <a:t>	</a:t>
            </a:r>
            <a:r>
              <a:rPr lang="en-US" dirty="0" smtClean="0"/>
              <a:t>: </a:t>
            </a:r>
            <a:r>
              <a:rPr lang="en-US" dirty="0" err="1"/>
              <a:t>Koentjaraningrat</a:t>
            </a:r>
            <a:endParaRPr lang="en-US" dirty="0"/>
          </a:p>
          <a:p>
            <a:pPr eaLnBrk="1" hangingPunct="1">
              <a:lnSpc>
                <a:spcPct val="80000"/>
              </a:lnSpc>
            </a:pPr>
            <a:r>
              <a:rPr lang="en-US" dirty="0" err="1"/>
              <a:t>Penerbit</a:t>
            </a:r>
            <a:r>
              <a:rPr lang="en-US" dirty="0"/>
              <a:t>    </a:t>
            </a:r>
            <a:r>
              <a:rPr lang="id-ID" dirty="0" smtClean="0"/>
              <a:t>	</a:t>
            </a:r>
            <a:r>
              <a:rPr lang="en-US" dirty="0" smtClean="0"/>
              <a:t>: </a:t>
            </a:r>
            <a:r>
              <a:rPr lang="en-US" dirty="0" err="1"/>
              <a:t>Grameddia</a:t>
            </a:r>
            <a:endParaRPr lang="en-US" dirty="0"/>
          </a:p>
          <a:p>
            <a:pPr eaLnBrk="1" hangingPunct="1">
              <a:lnSpc>
                <a:spcPct val="80000"/>
              </a:lnSpc>
            </a:pPr>
            <a:r>
              <a:rPr lang="en-US" dirty="0" err="1"/>
              <a:t>Tahun</a:t>
            </a:r>
            <a:r>
              <a:rPr lang="en-US" dirty="0"/>
              <a:t> </a:t>
            </a:r>
            <a:r>
              <a:rPr lang="en-US" dirty="0" err="1" smtClean="0"/>
              <a:t>terbit</a:t>
            </a:r>
            <a:r>
              <a:rPr lang="id-ID" dirty="0" smtClean="0"/>
              <a:t>	</a:t>
            </a:r>
            <a:r>
              <a:rPr lang="en-US" dirty="0" smtClean="0"/>
              <a:t>: </a:t>
            </a:r>
            <a:r>
              <a:rPr lang="en-US" dirty="0"/>
              <a:t>1987</a:t>
            </a:r>
          </a:p>
          <a:p>
            <a:pPr eaLnBrk="1" hangingPunct="1">
              <a:lnSpc>
                <a:spcPct val="80000"/>
              </a:lnSpc>
            </a:pPr>
            <a:r>
              <a:rPr lang="en-US" dirty="0" err="1"/>
              <a:t>Halaman</a:t>
            </a:r>
            <a:r>
              <a:rPr lang="en-US" dirty="0"/>
              <a:t>  </a:t>
            </a:r>
            <a:r>
              <a:rPr lang="id-ID" dirty="0" smtClean="0"/>
              <a:t>	</a:t>
            </a:r>
            <a:r>
              <a:rPr lang="en-US" dirty="0" smtClean="0"/>
              <a:t>: 11</a:t>
            </a:r>
            <a:endParaRPr lang="en-GB" dirty="0"/>
          </a:p>
          <a:p>
            <a:pPr marL="0" indent="0" eaLnBrk="1" hangingPunct="1">
              <a:lnSpc>
                <a:spcPct val="80000"/>
              </a:lnSpc>
              <a:buNone/>
            </a:pPr>
            <a:endParaRPr lang="en-GB" dirty="0"/>
          </a:p>
        </p:txBody>
      </p:sp>
    </p:spTree>
    <p:extLst>
      <p:ext uri="{BB962C8B-B14F-4D97-AF65-F5344CB8AC3E}">
        <p14:creationId xmlns:p14="http://schemas.microsoft.com/office/powerpoint/2010/main" val="2105543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err="1" smtClean="0"/>
              <a:t>Contoh</a:t>
            </a:r>
            <a:r>
              <a:rPr lang="en-US" dirty="0" smtClean="0"/>
              <a:t> </a:t>
            </a:r>
            <a:r>
              <a:rPr lang="en-US" dirty="0" err="1" smtClean="0"/>
              <a:t>Kutipan</a:t>
            </a:r>
            <a:r>
              <a:rPr lang="en-US" dirty="0" smtClean="0"/>
              <a:t> </a:t>
            </a:r>
            <a:r>
              <a:rPr lang="en-US" dirty="0" err="1" smtClean="0"/>
              <a:t>Langsung</a:t>
            </a:r>
            <a:r>
              <a:rPr lang="en-US" dirty="0" smtClean="0"/>
              <a:t> yang </a:t>
            </a:r>
            <a:r>
              <a:rPr lang="en-US" dirty="0" err="1" smtClean="0"/>
              <a:t>Lebih</a:t>
            </a:r>
            <a:r>
              <a:rPr lang="en-US" dirty="0" smtClean="0"/>
              <a:t> </a:t>
            </a:r>
            <a:r>
              <a:rPr lang="en-US" dirty="0" err="1" smtClean="0"/>
              <a:t>dari</a:t>
            </a:r>
            <a:r>
              <a:rPr lang="en-US" dirty="0" smtClean="0"/>
              <a:t> </a:t>
            </a:r>
            <a:r>
              <a:rPr lang="en-US" dirty="0" err="1" smtClean="0"/>
              <a:t>empat</a:t>
            </a:r>
            <a:r>
              <a:rPr lang="en-US" dirty="0" smtClean="0"/>
              <a:t> </a:t>
            </a:r>
            <a:r>
              <a:rPr lang="en-US" dirty="0" err="1" smtClean="0"/>
              <a:t>Baris</a:t>
            </a:r>
            <a:endParaRPr lang="en-GB" dirty="0" smtClean="0"/>
          </a:p>
        </p:txBody>
      </p:sp>
      <p:sp>
        <p:nvSpPr>
          <p:cNvPr id="13315" name="Rectangle 3"/>
          <p:cNvSpPr>
            <a:spLocks noGrp="1" noChangeArrowheads="1"/>
          </p:cNvSpPr>
          <p:nvPr>
            <p:ph type="body" idx="1"/>
          </p:nvPr>
        </p:nvSpPr>
        <p:spPr>
          <a:xfrm>
            <a:off x="2796987" y="1904999"/>
            <a:ext cx="9049871" cy="4657165"/>
          </a:xfrm>
        </p:spPr>
        <p:txBody>
          <a:bodyPr>
            <a:noAutofit/>
          </a:bodyPr>
          <a:lstStyle/>
          <a:p>
            <a:pPr marL="0" indent="0" algn="just" eaLnBrk="1" hangingPunct="1">
              <a:lnSpc>
                <a:spcPct val="120000"/>
              </a:lnSpc>
              <a:buNone/>
            </a:pPr>
            <a:r>
              <a:rPr lang="en-US" sz="1600" dirty="0"/>
              <a:t>   </a:t>
            </a:r>
            <a:r>
              <a:rPr lang="id-ID" sz="1600" dirty="0" smtClean="0"/>
              <a:t>	</a:t>
            </a:r>
            <a:r>
              <a:rPr lang="en-US" sz="1600" dirty="0" err="1" smtClean="0"/>
              <a:t>Adat</a:t>
            </a:r>
            <a:r>
              <a:rPr lang="en-US" sz="1600" dirty="0" smtClean="0"/>
              <a:t> </a:t>
            </a:r>
            <a:r>
              <a:rPr lang="en-US" sz="1600" dirty="0" err="1"/>
              <a:t>dan</a:t>
            </a:r>
            <a:r>
              <a:rPr lang="en-US" sz="1600" dirty="0"/>
              <a:t> </a:t>
            </a:r>
            <a:r>
              <a:rPr lang="en-US" sz="1600" dirty="0" err="1"/>
              <a:t>kebudayaan</a:t>
            </a:r>
            <a:r>
              <a:rPr lang="en-US" sz="1600" dirty="0"/>
              <a:t> </a:t>
            </a:r>
            <a:r>
              <a:rPr lang="en-US" sz="1600" dirty="0" err="1"/>
              <a:t>dalah</a:t>
            </a:r>
            <a:r>
              <a:rPr lang="en-US" sz="1600" dirty="0"/>
              <a:t> </a:t>
            </a:r>
            <a:r>
              <a:rPr lang="en-US" sz="1600" dirty="0" err="1"/>
              <a:t>dua</a:t>
            </a:r>
            <a:r>
              <a:rPr lang="en-US" sz="1600" dirty="0"/>
              <a:t> </a:t>
            </a:r>
            <a:r>
              <a:rPr lang="en-US" sz="1600" dirty="0" err="1"/>
              <a:t>hal</a:t>
            </a:r>
            <a:r>
              <a:rPr lang="en-US" sz="1600" dirty="0"/>
              <a:t> yang </a:t>
            </a:r>
            <a:r>
              <a:rPr lang="en-US" sz="1600" dirty="0" err="1"/>
              <a:t>berbeda</a:t>
            </a:r>
            <a:r>
              <a:rPr lang="en-US" sz="1600" dirty="0"/>
              <a:t>, </a:t>
            </a:r>
            <a:r>
              <a:rPr lang="en-US" sz="1600" dirty="0" err="1"/>
              <a:t>tetapi</a:t>
            </a:r>
            <a:r>
              <a:rPr lang="en-US" sz="1600" dirty="0"/>
              <a:t> </a:t>
            </a:r>
            <a:r>
              <a:rPr lang="en-US" sz="1600" dirty="0" err="1"/>
              <a:t>saling</a:t>
            </a:r>
            <a:r>
              <a:rPr lang="en-US" sz="1600" dirty="0"/>
              <a:t> </a:t>
            </a:r>
            <a:r>
              <a:rPr lang="en-US" sz="1600" dirty="0" err="1"/>
              <a:t>terkait</a:t>
            </a:r>
            <a:r>
              <a:rPr lang="en-US" sz="1600" dirty="0"/>
              <a:t> di </a:t>
            </a:r>
            <a:r>
              <a:rPr lang="en-US" sz="1600" dirty="0" err="1"/>
              <a:t>anara</a:t>
            </a:r>
            <a:r>
              <a:rPr lang="en-US" sz="1600" dirty="0"/>
              <a:t> </a:t>
            </a:r>
            <a:r>
              <a:rPr lang="en-US" sz="1600" dirty="0" err="1"/>
              <a:t>kebudayaan</a:t>
            </a:r>
            <a:r>
              <a:rPr lang="en-US" sz="1600" dirty="0"/>
              <a:t>. </a:t>
            </a:r>
            <a:r>
              <a:rPr lang="en-US" sz="1600" dirty="0" err="1" smtClean="0"/>
              <a:t>Hubungan</a:t>
            </a:r>
            <a:r>
              <a:rPr lang="en-US" sz="1600" dirty="0" smtClean="0"/>
              <a:t> </a:t>
            </a:r>
            <a:r>
              <a:rPr lang="en-US" sz="1600" dirty="0" err="1"/>
              <a:t>dua</a:t>
            </a:r>
            <a:r>
              <a:rPr lang="en-US" sz="1600" dirty="0"/>
              <a:t> </a:t>
            </a:r>
            <a:r>
              <a:rPr lang="en-US" sz="1600" dirty="0" err="1"/>
              <a:t>hal</a:t>
            </a:r>
            <a:r>
              <a:rPr lang="en-US" sz="1600" dirty="0"/>
              <a:t> </a:t>
            </a:r>
            <a:r>
              <a:rPr lang="en-US" sz="1600" dirty="0" err="1"/>
              <a:t>itu</a:t>
            </a:r>
            <a:r>
              <a:rPr lang="en-US" sz="1600" dirty="0"/>
              <a:t>, </a:t>
            </a:r>
            <a:r>
              <a:rPr lang="en-US" sz="1600" dirty="0" err="1"/>
              <a:t>antara</a:t>
            </a:r>
            <a:r>
              <a:rPr lang="en-US" sz="1600" dirty="0"/>
              <a:t> lain </a:t>
            </a:r>
            <a:r>
              <a:rPr lang="en-US" sz="1600" dirty="0" err="1"/>
              <a:t>dapat</a:t>
            </a:r>
            <a:r>
              <a:rPr lang="en-US" sz="1600" dirty="0"/>
              <a:t> </a:t>
            </a:r>
            <a:r>
              <a:rPr lang="en-US" sz="1600" dirty="0" err="1"/>
              <a:t>dipahami</a:t>
            </a:r>
            <a:r>
              <a:rPr lang="en-US" sz="1600" dirty="0"/>
              <a:t> </a:t>
            </a:r>
            <a:r>
              <a:rPr lang="en-US" sz="1600" dirty="0" err="1"/>
              <a:t>dari</a:t>
            </a:r>
            <a:r>
              <a:rPr lang="en-US" sz="1600" dirty="0"/>
              <a:t> </a:t>
            </a:r>
            <a:r>
              <a:rPr lang="en-US" sz="1600" dirty="0" err="1"/>
              <a:t>kutipan</a:t>
            </a:r>
            <a:r>
              <a:rPr lang="en-US" sz="1600" dirty="0"/>
              <a:t> di </a:t>
            </a:r>
            <a:r>
              <a:rPr lang="en-US" sz="1600" dirty="0" err="1"/>
              <a:t>bawah</a:t>
            </a:r>
            <a:r>
              <a:rPr lang="en-US" sz="1600" dirty="0"/>
              <a:t> </a:t>
            </a:r>
            <a:r>
              <a:rPr lang="en-US" sz="1600" dirty="0" err="1"/>
              <a:t>ini</a:t>
            </a:r>
            <a:r>
              <a:rPr lang="en-US" sz="1600" dirty="0" smtClean="0"/>
              <a:t>.</a:t>
            </a:r>
            <a:endParaRPr lang="id-ID" sz="1600" dirty="0" smtClean="0"/>
          </a:p>
          <a:p>
            <a:pPr marL="363538" indent="0" algn="just" eaLnBrk="1" hangingPunct="1">
              <a:buNone/>
              <a:tabLst>
                <a:tab pos="8337550" algn="l"/>
                <a:tab pos="8699500" algn="l"/>
              </a:tabLst>
            </a:pPr>
            <a:r>
              <a:rPr lang="en-US" sz="1600" dirty="0" smtClean="0"/>
              <a:t>“</a:t>
            </a:r>
            <a:r>
              <a:rPr lang="en-US" sz="1600" dirty="0" err="1"/>
              <a:t>Perbedaan</a:t>
            </a:r>
            <a:r>
              <a:rPr lang="en-US" sz="1600" dirty="0"/>
              <a:t> </a:t>
            </a:r>
            <a:r>
              <a:rPr lang="en-US" sz="1600" dirty="0" err="1"/>
              <a:t>antara</a:t>
            </a:r>
            <a:r>
              <a:rPr lang="en-US" sz="1600" dirty="0"/>
              <a:t> </a:t>
            </a:r>
            <a:r>
              <a:rPr lang="en-US" sz="1600" dirty="0" err="1"/>
              <a:t>adat</a:t>
            </a:r>
            <a:r>
              <a:rPr lang="en-US" sz="1600" dirty="0"/>
              <a:t> </a:t>
            </a:r>
            <a:r>
              <a:rPr lang="en-US" sz="1600" dirty="0" err="1"/>
              <a:t>dan</a:t>
            </a:r>
            <a:r>
              <a:rPr lang="en-US" sz="1600" dirty="0"/>
              <a:t> </a:t>
            </a:r>
            <a:r>
              <a:rPr lang="en-US" sz="1600" dirty="0" err="1"/>
              <a:t>kebudayaan</a:t>
            </a:r>
            <a:r>
              <a:rPr lang="en-US" sz="1600" dirty="0"/>
              <a:t> </a:t>
            </a:r>
            <a:r>
              <a:rPr lang="en-US" sz="1600" dirty="0" err="1"/>
              <a:t>adalah</a:t>
            </a:r>
            <a:r>
              <a:rPr lang="en-US" sz="1600" dirty="0"/>
              <a:t> </a:t>
            </a:r>
            <a:r>
              <a:rPr lang="en-US" sz="1600" dirty="0" err="1" smtClean="0"/>
              <a:t>soal</a:t>
            </a:r>
            <a:r>
              <a:rPr lang="id-ID" sz="1600" dirty="0"/>
              <a:t> </a:t>
            </a:r>
            <a:r>
              <a:rPr lang="en-US" sz="1600" dirty="0" smtClean="0"/>
              <a:t>lain</a:t>
            </a:r>
            <a:r>
              <a:rPr lang="en-US" sz="1600" dirty="0"/>
              <a:t>, </a:t>
            </a:r>
            <a:r>
              <a:rPr lang="en-US" sz="1600" dirty="0" err="1"/>
              <a:t>dan</a:t>
            </a:r>
            <a:r>
              <a:rPr lang="en-US" sz="1600" dirty="0"/>
              <a:t> </a:t>
            </a:r>
            <a:r>
              <a:rPr lang="en-US" sz="1600" dirty="0" err="1"/>
              <a:t>bersangkutan</a:t>
            </a:r>
            <a:r>
              <a:rPr lang="en-US" sz="1600" dirty="0"/>
              <a:t> </a:t>
            </a:r>
            <a:r>
              <a:rPr lang="en-US" sz="1600" dirty="0" err="1"/>
              <a:t>dengan</a:t>
            </a:r>
            <a:r>
              <a:rPr lang="en-US" sz="1600" dirty="0"/>
              <a:t> </a:t>
            </a:r>
            <a:r>
              <a:rPr lang="en-US" sz="1600" dirty="0" err="1"/>
              <a:t>konsepsi</a:t>
            </a:r>
            <a:r>
              <a:rPr lang="en-US" sz="1600" dirty="0"/>
              <a:t> </a:t>
            </a:r>
            <a:r>
              <a:rPr lang="en-US" sz="1600" dirty="0" err="1" smtClean="0"/>
              <a:t>bahwa</a:t>
            </a:r>
            <a:r>
              <a:rPr lang="id-ID" sz="1600" dirty="0"/>
              <a:t> </a:t>
            </a:r>
            <a:r>
              <a:rPr lang="en-US" sz="1600" dirty="0" err="1" smtClean="0"/>
              <a:t>kebudayaan</a:t>
            </a:r>
            <a:r>
              <a:rPr lang="en-US" sz="1600" dirty="0" smtClean="0"/>
              <a:t> </a:t>
            </a:r>
            <a:r>
              <a:rPr lang="en-US" sz="1600" dirty="0" err="1"/>
              <a:t>itu</a:t>
            </a:r>
            <a:r>
              <a:rPr lang="en-US" sz="1600" dirty="0"/>
              <a:t> </a:t>
            </a:r>
            <a:r>
              <a:rPr lang="en-US" sz="1600" dirty="0" err="1"/>
              <a:t>mempunyai</a:t>
            </a:r>
            <a:r>
              <a:rPr lang="en-US" sz="1600" dirty="0"/>
              <a:t> </a:t>
            </a:r>
            <a:r>
              <a:rPr lang="en-US" sz="1600" dirty="0" err="1"/>
              <a:t>tiga</a:t>
            </a:r>
            <a:r>
              <a:rPr lang="en-US" sz="1600" dirty="0"/>
              <a:t> </a:t>
            </a:r>
            <a:r>
              <a:rPr lang="en-US" sz="1600" dirty="0" err="1"/>
              <a:t>wujud</a:t>
            </a:r>
            <a:r>
              <a:rPr lang="en-US" sz="1600" dirty="0"/>
              <a:t>, </a:t>
            </a:r>
            <a:r>
              <a:rPr lang="en-US" sz="1600" dirty="0" err="1"/>
              <a:t>ialah</a:t>
            </a:r>
            <a:r>
              <a:rPr lang="en-US" sz="1600" dirty="0"/>
              <a:t> (</a:t>
            </a:r>
            <a:r>
              <a:rPr lang="en-US" sz="1600" dirty="0" smtClean="0"/>
              <a:t>1)</a:t>
            </a:r>
            <a:r>
              <a:rPr lang="en-US" sz="1600" dirty="0" err="1" smtClean="0"/>
              <a:t>wujud</a:t>
            </a:r>
            <a:r>
              <a:rPr lang="id-ID" sz="1600" dirty="0"/>
              <a:t> </a:t>
            </a:r>
            <a:r>
              <a:rPr lang="en-US" sz="1600" dirty="0" err="1" smtClean="0"/>
              <a:t>ideel</a:t>
            </a:r>
            <a:r>
              <a:rPr lang="en-US" sz="1600" dirty="0"/>
              <a:t>; (2) </a:t>
            </a:r>
            <a:r>
              <a:rPr lang="en-US" sz="1600" dirty="0" err="1"/>
              <a:t>wujud</a:t>
            </a:r>
            <a:r>
              <a:rPr lang="en-US" sz="1600" dirty="0"/>
              <a:t> </a:t>
            </a:r>
            <a:r>
              <a:rPr lang="en-US" sz="1600" dirty="0" err="1"/>
              <a:t>kelakuan</a:t>
            </a:r>
            <a:r>
              <a:rPr lang="en-US" sz="1600" dirty="0"/>
              <a:t>; </a:t>
            </a:r>
            <a:r>
              <a:rPr lang="en-US" sz="1600" dirty="0" err="1"/>
              <a:t>dan</a:t>
            </a:r>
            <a:r>
              <a:rPr lang="en-US" sz="1600" dirty="0"/>
              <a:t> </a:t>
            </a:r>
            <a:r>
              <a:rPr lang="en-US" sz="1600" dirty="0" err="1"/>
              <a:t>wujud</a:t>
            </a:r>
            <a:r>
              <a:rPr lang="en-US" sz="1600" dirty="0"/>
              <a:t> </a:t>
            </a:r>
            <a:r>
              <a:rPr lang="en-US" sz="1600" dirty="0" err="1"/>
              <a:t>fisik</a:t>
            </a:r>
            <a:r>
              <a:rPr lang="en-US" sz="1600" dirty="0"/>
              <a:t>. </a:t>
            </a:r>
            <a:r>
              <a:rPr lang="en-US" sz="1600" dirty="0" err="1"/>
              <a:t>Adat</a:t>
            </a:r>
            <a:r>
              <a:rPr lang="en-US" sz="1600" dirty="0"/>
              <a:t> </a:t>
            </a:r>
            <a:r>
              <a:rPr lang="en-US" sz="1600" dirty="0" err="1" smtClean="0"/>
              <a:t>adala</a:t>
            </a:r>
            <a:r>
              <a:rPr lang="id-ID" sz="1600" dirty="0" smtClean="0"/>
              <a:t>h </a:t>
            </a:r>
            <a:r>
              <a:rPr lang="en-US" sz="1600" dirty="0" err="1" smtClean="0"/>
              <a:t>wujud</a:t>
            </a:r>
            <a:r>
              <a:rPr lang="en-US" sz="1600" dirty="0" smtClean="0"/>
              <a:t> </a:t>
            </a:r>
            <a:r>
              <a:rPr lang="en-US" sz="1600" dirty="0" err="1"/>
              <a:t>ideel</a:t>
            </a:r>
            <a:r>
              <a:rPr lang="en-US" sz="1600" dirty="0"/>
              <a:t> </a:t>
            </a:r>
            <a:r>
              <a:rPr lang="en-US" sz="1600" dirty="0" err="1"/>
              <a:t>dari</a:t>
            </a:r>
            <a:r>
              <a:rPr lang="en-US" sz="1600" dirty="0"/>
              <a:t> </a:t>
            </a:r>
            <a:r>
              <a:rPr lang="en-US" sz="1600" dirty="0" err="1"/>
              <a:t>kebudayaan</a:t>
            </a:r>
            <a:r>
              <a:rPr lang="en-US" sz="1600" dirty="0"/>
              <a:t>. </a:t>
            </a:r>
            <a:r>
              <a:rPr lang="en-US" sz="1600" dirty="0" err="1"/>
              <a:t>Secara</a:t>
            </a:r>
            <a:r>
              <a:rPr lang="en-US" sz="1600" dirty="0"/>
              <a:t> </a:t>
            </a:r>
            <a:r>
              <a:rPr lang="en-US" sz="1600" dirty="0" err="1"/>
              <a:t>lengkap</a:t>
            </a:r>
            <a:r>
              <a:rPr lang="en-US" sz="1600" dirty="0"/>
              <a:t> </a:t>
            </a:r>
            <a:r>
              <a:rPr lang="en-US" sz="1600" dirty="0" err="1"/>
              <a:t>wujud</a:t>
            </a:r>
            <a:r>
              <a:rPr lang="en-US" sz="1600" dirty="0"/>
              <a:t> </a:t>
            </a:r>
            <a:r>
              <a:rPr lang="en-US" sz="1600" dirty="0" err="1"/>
              <a:t>itu</a:t>
            </a:r>
            <a:r>
              <a:rPr lang="en-US" sz="1600" dirty="0"/>
              <a:t> </a:t>
            </a:r>
            <a:r>
              <a:rPr lang="en-US" sz="1600" dirty="0" err="1"/>
              <a:t>dapat</a:t>
            </a:r>
            <a:r>
              <a:rPr lang="en-US" sz="1600" dirty="0"/>
              <a:t> </a:t>
            </a:r>
            <a:r>
              <a:rPr lang="en-US" sz="1600" dirty="0" err="1" smtClean="0"/>
              <a:t>kita</a:t>
            </a:r>
            <a:r>
              <a:rPr lang="en-US" sz="1600" dirty="0" smtClean="0"/>
              <a:t> </a:t>
            </a:r>
            <a:r>
              <a:rPr lang="en-US" sz="1600" dirty="0" err="1"/>
              <a:t>sebut</a:t>
            </a:r>
            <a:r>
              <a:rPr lang="en-US" sz="1600" dirty="0"/>
              <a:t> </a:t>
            </a:r>
            <a:r>
              <a:rPr lang="en-US" sz="1600" dirty="0" err="1"/>
              <a:t>adat</a:t>
            </a:r>
            <a:r>
              <a:rPr lang="en-US" sz="1600" dirty="0"/>
              <a:t> </a:t>
            </a:r>
            <a:r>
              <a:rPr lang="en-US" sz="1600" dirty="0" err="1"/>
              <a:t>tata</a:t>
            </a:r>
            <a:r>
              <a:rPr lang="en-US" sz="1600" dirty="0"/>
              <a:t> </a:t>
            </a:r>
            <a:r>
              <a:rPr lang="en-US" sz="1600" dirty="0" err="1"/>
              <a:t>kelakuan</a:t>
            </a:r>
            <a:r>
              <a:rPr lang="en-US" sz="1600" dirty="0"/>
              <a:t>. </a:t>
            </a:r>
            <a:r>
              <a:rPr lang="en-US" sz="1600" dirty="0" err="1"/>
              <a:t>Suatu</a:t>
            </a:r>
            <a:r>
              <a:rPr lang="en-US" sz="1600" dirty="0"/>
              <a:t> </a:t>
            </a:r>
            <a:r>
              <a:rPr lang="en-US" sz="1600" dirty="0" err="1"/>
              <a:t>contoh</a:t>
            </a:r>
            <a:r>
              <a:rPr lang="en-US" sz="1600" dirty="0"/>
              <a:t> </a:t>
            </a:r>
            <a:r>
              <a:rPr lang="en-US" sz="1600" dirty="0" err="1"/>
              <a:t>dari</a:t>
            </a:r>
            <a:r>
              <a:rPr lang="en-US" sz="1600" dirty="0"/>
              <a:t> </a:t>
            </a:r>
            <a:r>
              <a:rPr lang="en-US" sz="1600" dirty="0" err="1"/>
              <a:t>adat</a:t>
            </a:r>
            <a:r>
              <a:rPr lang="en-US" sz="1600" dirty="0"/>
              <a:t> </a:t>
            </a:r>
            <a:r>
              <a:rPr lang="en-US" sz="1600" dirty="0" err="1"/>
              <a:t>adalah</a:t>
            </a:r>
            <a:r>
              <a:rPr lang="en-US" sz="1600" dirty="0"/>
              <a:t>: </a:t>
            </a:r>
            <a:r>
              <a:rPr lang="en-US" sz="1600" dirty="0" err="1" smtClean="0"/>
              <a:t>aturan</a:t>
            </a:r>
            <a:r>
              <a:rPr lang="id-ID" sz="1600" dirty="0"/>
              <a:t> </a:t>
            </a:r>
            <a:r>
              <a:rPr lang="en-US" sz="1600" dirty="0" err="1" smtClean="0"/>
              <a:t>sopan-santun</a:t>
            </a:r>
            <a:r>
              <a:rPr lang="en-US" sz="1600" dirty="0" smtClean="0"/>
              <a:t> </a:t>
            </a:r>
            <a:r>
              <a:rPr lang="en-US" sz="1600" dirty="0" err="1"/>
              <a:t>untuk</a:t>
            </a:r>
            <a:r>
              <a:rPr lang="en-US" sz="1600" dirty="0"/>
              <a:t> </a:t>
            </a:r>
            <a:r>
              <a:rPr lang="en-US" sz="1600" dirty="0" err="1"/>
              <a:t>memberikan</a:t>
            </a:r>
            <a:r>
              <a:rPr lang="en-US" sz="1600" dirty="0"/>
              <a:t> </a:t>
            </a:r>
            <a:r>
              <a:rPr lang="en-US" sz="1600" dirty="0" err="1"/>
              <a:t>uang</a:t>
            </a:r>
            <a:r>
              <a:rPr lang="en-US" sz="1600" dirty="0"/>
              <a:t> </a:t>
            </a:r>
            <a:r>
              <a:rPr lang="en-US" sz="1600" dirty="0" err="1"/>
              <a:t>kepada</a:t>
            </a:r>
            <a:r>
              <a:rPr lang="en-US" sz="1600" dirty="0"/>
              <a:t> </a:t>
            </a:r>
            <a:r>
              <a:rPr lang="en-US" sz="1600" dirty="0" err="1"/>
              <a:t>seseorang</a:t>
            </a:r>
            <a:r>
              <a:rPr lang="en-US" sz="1600" dirty="0"/>
              <a:t> </a:t>
            </a:r>
            <a:r>
              <a:rPr lang="en-US" sz="1600" dirty="0" smtClean="0"/>
              <a:t>yang</a:t>
            </a:r>
            <a:r>
              <a:rPr lang="id-ID" sz="1600" dirty="0" smtClean="0"/>
              <a:t> </a:t>
            </a:r>
            <a:r>
              <a:rPr lang="en-US" sz="1600" dirty="0" err="1" smtClean="0"/>
              <a:t>mengadakan</a:t>
            </a:r>
            <a:r>
              <a:rPr lang="en-US" sz="1600" dirty="0" smtClean="0"/>
              <a:t> </a:t>
            </a:r>
            <a:r>
              <a:rPr lang="en-US" sz="1600" dirty="0" err="1"/>
              <a:t>kondangan</a:t>
            </a:r>
            <a:r>
              <a:rPr lang="en-US" sz="1600" dirty="0"/>
              <a:t>. </a:t>
            </a:r>
            <a:r>
              <a:rPr lang="en-US" sz="1600" dirty="0" err="1"/>
              <a:t>Adat</a:t>
            </a:r>
            <a:r>
              <a:rPr lang="en-US" sz="1600" dirty="0"/>
              <a:t> </a:t>
            </a:r>
            <a:r>
              <a:rPr lang="en-US" sz="1600" dirty="0" err="1"/>
              <a:t>dapat</a:t>
            </a:r>
            <a:r>
              <a:rPr lang="en-US" sz="1600" dirty="0"/>
              <a:t> </a:t>
            </a:r>
            <a:r>
              <a:rPr lang="en-US" sz="1600" dirty="0" err="1"/>
              <a:t>dibagi</a:t>
            </a:r>
            <a:r>
              <a:rPr lang="en-US" sz="1600" dirty="0"/>
              <a:t> </a:t>
            </a:r>
            <a:r>
              <a:rPr lang="en-US" sz="1600" dirty="0" err="1"/>
              <a:t>lebih</a:t>
            </a:r>
            <a:r>
              <a:rPr lang="en-US" sz="1600" dirty="0"/>
              <a:t> </a:t>
            </a:r>
            <a:r>
              <a:rPr lang="en-US" sz="1600" dirty="0" err="1"/>
              <a:t>khusus</a:t>
            </a:r>
            <a:r>
              <a:rPr lang="en-US" sz="1600" dirty="0"/>
              <a:t> </a:t>
            </a:r>
            <a:r>
              <a:rPr lang="en-US" sz="1600" dirty="0" err="1" smtClean="0"/>
              <a:t>dalam</a:t>
            </a:r>
            <a:r>
              <a:rPr lang="id-ID" sz="1600" dirty="0"/>
              <a:t> </a:t>
            </a:r>
            <a:r>
              <a:rPr lang="en-US" sz="1600" dirty="0" err="1" smtClean="0"/>
              <a:t>empat</a:t>
            </a:r>
            <a:r>
              <a:rPr lang="en-US" sz="1600" dirty="0" smtClean="0"/>
              <a:t> </a:t>
            </a:r>
            <a:r>
              <a:rPr lang="en-US" sz="1600" dirty="0" err="1"/>
              <a:t>tingkat</a:t>
            </a:r>
            <a:r>
              <a:rPr lang="en-US" sz="1600" dirty="0"/>
              <a:t>, </a:t>
            </a:r>
            <a:r>
              <a:rPr lang="en-US" sz="1600" dirty="0" err="1"/>
              <a:t>ialah</a:t>
            </a:r>
            <a:r>
              <a:rPr lang="en-US" sz="1600" dirty="0"/>
              <a:t> (1) </a:t>
            </a:r>
            <a:r>
              <a:rPr lang="en-US" sz="1600" dirty="0" err="1"/>
              <a:t>tingkat</a:t>
            </a:r>
            <a:r>
              <a:rPr lang="en-US" sz="1600" dirty="0"/>
              <a:t> </a:t>
            </a:r>
            <a:r>
              <a:rPr lang="en-US" sz="1600" dirty="0" err="1"/>
              <a:t>nilai</a:t>
            </a:r>
            <a:r>
              <a:rPr lang="en-US" sz="1600" dirty="0"/>
              <a:t> </a:t>
            </a:r>
            <a:r>
              <a:rPr lang="en-US" sz="1600" dirty="0" err="1"/>
              <a:t>budaya</a:t>
            </a:r>
            <a:r>
              <a:rPr lang="en-US" sz="1600" dirty="0"/>
              <a:t>, (2)</a:t>
            </a:r>
            <a:r>
              <a:rPr lang="en-US" sz="1600" dirty="0" err="1"/>
              <a:t>tingkat</a:t>
            </a:r>
            <a:r>
              <a:rPr lang="en-US" sz="1600" dirty="0"/>
              <a:t> </a:t>
            </a:r>
            <a:r>
              <a:rPr lang="en-US" sz="1600" dirty="0" err="1" smtClean="0"/>
              <a:t>norma-norma</a:t>
            </a:r>
            <a:r>
              <a:rPr lang="en-US" sz="1600" dirty="0"/>
              <a:t>, (3) </a:t>
            </a:r>
            <a:r>
              <a:rPr lang="en-US" sz="1600" dirty="0" err="1"/>
              <a:t>tingkat</a:t>
            </a:r>
            <a:r>
              <a:rPr lang="en-US" sz="1600" dirty="0"/>
              <a:t> </a:t>
            </a:r>
            <a:r>
              <a:rPr lang="en-US" sz="1600" dirty="0" err="1"/>
              <a:t>hukum</a:t>
            </a:r>
            <a:r>
              <a:rPr lang="en-US" sz="1600" dirty="0"/>
              <a:t>, (4) </a:t>
            </a:r>
            <a:r>
              <a:rPr lang="en-US" sz="1600" dirty="0" err="1"/>
              <a:t>tingkat</a:t>
            </a:r>
            <a:r>
              <a:rPr lang="en-US" sz="1600" dirty="0"/>
              <a:t> </a:t>
            </a:r>
            <a:r>
              <a:rPr lang="en-US" sz="1600" dirty="0" err="1"/>
              <a:t>aturan</a:t>
            </a:r>
            <a:r>
              <a:rPr lang="en-US" sz="1600" dirty="0"/>
              <a:t> </a:t>
            </a:r>
            <a:r>
              <a:rPr lang="en-US" sz="1600" dirty="0" err="1"/>
              <a:t>khusus</a:t>
            </a:r>
            <a:r>
              <a:rPr lang="en-US" sz="1600" dirty="0" smtClean="0"/>
              <a:t>.”</a:t>
            </a:r>
            <a:r>
              <a:rPr lang="id-ID" sz="1600" dirty="0" smtClean="0"/>
              <a:t> </a:t>
            </a:r>
            <a:r>
              <a:rPr lang="en-US" sz="1600" dirty="0" smtClean="0"/>
              <a:t>(</a:t>
            </a:r>
            <a:r>
              <a:rPr lang="en-US" sz="1600" dirty="0" err="1"/>
              <a:t>Koentjaraningrat</a:t>
            </a:r>
            <a:r>
              <a:rPr lang="en-US" sz="1600" dirty="0"/>
              <a:t>, 1987:11</a:t>
            </a:r>
            <a:r>
              <a:rPr lang="en-US" sz="1600" dirty="0" smtClean="0"/>
              <a:t>)</a:t>
            </a:r>
            <a:endParaRPr lang="en-US" sz="1600" dirty="0"/>
          </a:p>
          <a:p>
            <a:pPr marL="0" indent="0" algn="just" eaLnBrk="1" hangingPunct="1">
              <a:lnSpc>
                <a:spcPct val="80000"/>
              </a:lnSpc>
              <a:buNone/>
            </a:pPr>
            <a:r>
              <a:rPr lang="en-US" sz="1600" dirty="0" err="1"/>
              <a:t>Dengan</a:t>
            </a:r>
            <a:r>
              <a:rPr lang="en-US" sz="1600" dirty="0"/>
              <a:t> </a:t>
            </a:r>
            <a:r>
              <a:rPr lang="en-US" sz="1600" dirty="0" err="1"/>
              <a:t>demikian</a:t>
            </a:r>
            <a:r>
              <a:rPr lang="en-US" sz="1600" dirty="0"/>
              <a:t>, </a:t>
            </a:r>
            <a:r>
              <a:rPr lang="en-US" sz="1600" dirty="0" err="1"/>
              <a:t>kebudayaan</a:t>
            </a:r>
            <a:r>
              <a:rPr lang="en-US" sz="1600" dirty="0"/>
              <a:t> </a:t>
            </a:r>
            <a:r>
              <a:rPr lang="en-US" sz="1600" dirty="0" err="1"/>
              <a:t>adalah</a:t>
            </a:r>
            <a:r>
              <a:rPr lang="en-US" sz="1600" dirty="0"/>
              <a:t> ….</a:t>
            </a:r>
          </a:p>
          <a:p>
            <a:pPr eaLnBrk="1" hangingPunct="1">
              <a:lnSpc>
                <a:spcPct val="80000"/>
              </a:lnSpc>
            </a:pPr>
            <a:endParaRPr lang="en-US" sz="1600" dirty="0"/>
          </a:p>
          <a:p>
            <a:pPr eaLnBrk="1" hangingPunct="1">
              <a:lnSpc>
                <a:spcPct val="80000"/>
              </a:lnSpc>
            </a:pPr>
            <a:endParaRPr lang="en-GB" sz="1600" dirty="0"/>
          </a:p>
        </p:txBody>
      </p:sp>
    </p:spTree>
    <p:extLst>
      <p:ext uri="{BB962C8B-B14F-4D97-AF65-F5344CB8AC3E}">
        <p14:creationId xmlns:p14="http://schemas.microsoft.com/office/powerpoint/2010/main" val="1495959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61</TotalTime>
  <Words>970</Words>
  <Application>Microsoft Office PowerPoint</Application>
  <PresentationFormat>Widescreen</PresentationFormat>
  <Paragraphs>87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Century Gothic</vt:lpstr>
      <vt:lpstr>Tahoma</vt:lpstr>
      <vt:lpstr>Wingdings</vt:lpstr>
      <vt:lpstr>Wingdings 3</vt:lpstr>
      <vt:lpstr>Wisp</vt:lpstr>
      <vt:lpstr>DAFTAR PUSTAKA</vt:lpstr>
      <vt:lpstr>Apakah daftar pustaka itu?</vt:lpstr>
      <vt:lpstr>Mengapa penulis harus membuat daftar pustaka?</vt:lpstr>
      <vt:lpstr>Mengapa orang perlu mengutip ide atau temuan orang lain?</vt:lpstr>
      <vt:lpstr>Bagaimana cara mengutip ide atau temuan orang lain? </vt:lpstr>
      <vt:lpstr>Cara Mengutip Langsung</vt:lpstr>
      <vt:lpstr>Contoh Penulisan Kutipan Langsung yang ≤ 4 Baris </vt:lpstr>
      <vt:lpstr>Contoh Pengutipan secara Langsung</vt:lpstr>
      <vt:lpstr>Contoh Kutipan Langsung yang Lebih dari empat Baris</vt:lpstr>
      <vt:lpstr>Mengutip secara Tidak Langsung</vt:lpstr>
      <vt:lpstr>Teks yang Bagaimana yang sebaiknya Dikutip secara Langsung?</vt:lpstr>
      <vt:lpstr>Contoh Penulisan Kutipan Tidak Langsung </vt:lpstr>
      <vt:lpstr>Contoh Kutipan secara Tidak Langsung dengan Sumber Kutipan Diletakkan setelah Teks yang Dikutip</vt:lpstr>
      <vt:lpstr>Contoh Daftar Pustaka</vt:lpstr>
      <vt:lpstr>Buku yang ditulis oleh lebih dari tiga orang</vt:lpstr>
      <vt:lpstr>Penulisan Daftar Pustaka dari Artikel dalam Jurnal Ilmiah</vt:lpstr>
      <vt:lpstr>Menulis Daftar Pustaka dari Tulisan yang Diambil dari Internet</vt:lpstr>
      <vt:lpstr>Penulisan Daftar Pustaka dari Buku Terjemahan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DAFTAR PUSTAKA</dc:title>
  <dc:creator>Windows 8</dc:creator>
  <cp:lastModifiedBy>Windows 8</cp:lastModifiedBy>
  <cp:revision>7</cp:revision>
  <dcterms:created xsi:type="dcterms:W3CDTF">2020-10-20T04:32:12Z</dcterms:created>
  <dcterms:modified xsi:type="dcterms:W3CDTF">2021-04-17T03:35:00Z</dcterms:modified>
</cp:coreProperties>
</file>