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90" r:id="rId26"/>
    <p:sldId id="265" r:id="rId27"/>
    <p:sldId id="291" r:id="rId28"/>
    <p:sldId id="292" r:id="rId29"/>
    <p:sldId id="293" r:id="rId30"/>
    <p:sldId id="288" r:id="rId31"/>
    <p:sldId id="273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FF99"/>
    <a:srgbClr val="FEB0D9"/>
    <a:srgbClr val="FFCC00"/>
    <a:srgbClr val="FFFFCC"/>
    <a:srgbClr val="B98A9C"/>
    <a:srgbClr val="C4D806"/>
    <a:srgbClr val="CCFFFF"/>
    <a:srgbClr val="FFDDE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32" autoAdjust="0"/>
    <p:restoredTop sz="94660"/>
  </p:normalViewPr>
  <p:slideViewPr>
    <p:cSldViewPr snapToGrid="0">
      <p:cViewPr varScale="1">
        <p:scale>
          <a:sx n="60" d="100"/>
          <a:sy n="60" d="100"/>
        </p:scale>
        <p:origin x="4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192DB-BAB1-413C-9907-254AE3458170}" type="datetimeFigureOut">
              <a:rPr lang="en-ID" smtClean="0"/>
              <a:t>22/08/2023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E6D14-C005-49F2-867C-64440EF446E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8153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" name="Google Shape;127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3" name="Google Shape;127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3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93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91"/>
          <p:cNvSpPr txBox="1">
            <a:spLocks noGrp="1"/>
          </p:cNvSpPr>
          <p:nvPr>
            <p:ph type="title"/>
          </p:nvPr>
        </p:nvSpPr>
        <p:spPr>
          <a:xfrm rot="-690514">
            <a:off x="3804486" y="2916030"/>
            <a:ext cx="4819700" cy="1165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 b="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>
                <a:solidFill>
                  <a:schemeClr val="dk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>
                <a:solidFill>
                  <a:schemeClr val="dk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>
                <a:solidFill>
                  <a:schemeClr val="dk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>
                <a:solidFill>
                  <a:schemeClr val="dk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>
                <a:solidFill>
                  <a:schemeClr val="dk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>
                <a:solidFill>
                  <a:schemeClr val="dk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>
                <a:solidFill>
                  <a:schemeClr val="dk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97" name="Google Shape;497;p91"/>
          <p:cNvSpPr txBox="1">
            <a:spLocks noGrp="1"/>
          </p:cNvSpPr>
          <p:nvPr>
            <p:ph type="title" idx="2"/>
          </p:nvPr>
        </p:nvSpPr>
        <p:spPr>
          <a:xfrm rot="-690391">
            <a:off x="4919606" y="2121135"/>
            <a:ext cx="2103476" cy="1165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128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84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84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84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84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84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84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84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8400"/>
            </a:lvl9pPr>
          </a:lstStyle>
          <a:p>
            <a:endParaRPr/>
          </a:p>
        </p:txBody>
      </p:sp>
      <p:sp>
        <p:nvSpPr>
          <p:cNvPr id="498" name="Google Shape;498;p91"/>
          <p:cNvSpPr txBox="1">
            <a:spLocks noGrp="1"/>
          </p:cNvSpPr>
          <p:nvPr>
            <p:ph type="subTitle" idx="1"/>
          </p:nvPr>
        </p:nvSpPr>
        <p:spPr>
          <a:xfrm rot="-690278">
            <a:off x="4254871" y="3649929"/>
            <a:ext cx="4386124" cy="951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 b="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809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5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5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7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2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0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2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1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7E2FC-1BAB-4182-ADAB-8DC03D6F6E06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6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" name="Google Shape;1280;p146"/>
          <p:cNvGrpSpPr/>
          <p:nvPr/>
        </p:nvGrpSpPr>
        <p:grpSpPr>
          <a:xfrm>
            <a:off x="10082849" y="761979"/>
            <a:ext cx="440480" cy="653095"/>
            <a:chOff x="4508863" y="1528200"/>
            <a:chExt cx="318850" cy="472800"/>
          </a:xfrm>
        </p:grpSpPr>
        <p:sp>
          <p:nvSpPr>
            <p:cNvPr id="1281" name="Google Shape;1281;p146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146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146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146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49803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85" name="Google Shape;1285;p146"/>
          <p:cNvGrpSpPr/>
          <p:nvPr/>
        </p:nvGrpSpPr>
        <p:grpSpPr>
          <a:xfrm>
            <a:off x="10711479" y="829178"/>
            <a:ext cx="440480" cy="653095"/>
            <a:chOff x="4508863" y="1528200"/>
            <a:chExt cx="318850" cy="472800"/>
          </a:xfrm>
        </p:grpSpPr>
        <p:sp>
          <p:nvSpPr>
            <p:cNvPr id="1286" name="Google Shape;1286;p146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146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146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146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49803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90" name="Google Shape;1290;p146"/>
          <p:cNvGrpSpPr/>
          <p:nvPr/>
        </p:nvGrpSpPr>
        <p:grpSpPr>
          <a:xfrm>
            <a:off x="5518542" y="838517"/>
            <a:ext cx="485757" cy="720295"/>
            <a:chOff x="4508863" y="1528200"/>
            <a:chExt cx="318850" cy="472800"/>
          </a:xfrm>
        </p:grpSpPr>
        <p:sp>
          <p:nvSpPr>
            <p:cNvPr id="1291" name="Google Shape;1291;p146"/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146"/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146"/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146"/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49803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95" name="Google Shape;1295;p146"/>
          <p:cNvGrpSpPr/>
          <p:nvPr/>
        </p:nvGrpSpPr>
        <p:grpSpPr>
          <a:xfrm>
            <a:off x="1572480" y="4546962"/>
            <a:ext cx="1449195" cy="1444831"/>
            <a:chOff x="7043510" y="2506013"/>
            <a:chExt cx="941933" cy="939096"/>
          </a:xfrm>
        </p:grpSpPr>
        <p:sp>
          <p:nvSpPr>
            <p:cNvPr id="1296" name="Google Shape;1296;p146"/>
            <p:cNvSpPr/>
            <p:nvPr/>
          </p:nvSpPr>
          <p:spPr>
            <a:xfrm>
              <a:off x="7065397" y="2586746"/>
              <a:ext cx="795072" cy="151136"/>
            </a:xfrm>
            <a:custGeom>
              <a:avLst/>
              <a:gdLst/>
              <a:ahLst/>
              <a:cxnLst/>
              <a:rect l="l" t="t" r="r" b="b"/>
              <a:pathLst>
                <a:path w="37561" h="7140" extrusionOk="0">
                  <a:moveTo>
                    <a:pt x="37561" y="1"/>
                  </a:moveTo>
                  <a:lnTo>
                    <a:pt x="0" y="7039"/>
                  </a:lnTo>
                  <a:lnTo>
                    <a:pt x="0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3F3F9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146"/>
            <p:cNvSpPr/>
            <p:nvPr/>
          </p:nvSpPr>
          <p:spPr>
            <a:xfrm>
              <a:off x="7043510" y="2506013"/>
              <a:ext cx="941933" cy="939096"/>
            </a:xfrm>
            <a:custGeom>
              <a:avLst/>
              <a:gdLst/>
              <a:ahLst/>
              <a:cxnLst/>
              <a:rect l="l" t="t" r="r" b="b"/>
              <a:pathLst>
                <a:path w="44499" h="44365" extrusionOk="0">
                  <a:moveTo>
                    <a:pt x="36962" y="1"/>
                  </a:moveTo>
                  <a:cubicBezTo>
                    <a:pt x="36918" y="1"/>
                    <a:pt x="36872" y="4"/>
                    <a:pt x="36827" y="12"/>
                  </a:cubicBezTo>
                  <a:lnTo>
                    <a:pt x="634" y="6784"/>
                  </a:lnTo>
                  <a:cubicBezTo>
                    <a:pt x="267" y="6850"/>
                    <a:pt x="0" y="7217"/>
                    <a:pt x="100" y="7617"/>
                  </a:cubicBezTo>
                  <a:lnTo>
                    <a:pt x="6872" y="43810"/>
                  </a:lnTo>
                  <a:cubicBezTo>
                    <a:pt x="6929" y="44124"/>
                    <a:pt x="7206" y="44365"/>
                    <a:pt x="7515" y="44365"/>
                  </a:cubicBezTo>
                  <a:cubicBezTo>
                    <a:pt x="7567" y="44365"/>
                    <a:pt x="7620" y="44358"/>
                    <a:pt x="7673" y="44344"/>
                  </a:cubicBezTo>
                  <a:lnTo>
                    <a:pt x="43865" y="37572"/>
                  </a:lnTo>
                  <a:cubicBezTo>
                    <a:pt x="44232" y="37506"/>
                    <a:pt x="44499" y="37139"/>
                    <a:pt x="44432" y="36772"/>
                  </a:cubicBezTo>
                  <a:lnTo>
                    <a:pt x="37661" y="579"/>
                  </a:lnTo>
                  <a:cubicBezTo>
                    <a:pt x="37602" y="224"/>
                    <a:pt x="37307" y="1"/>
                    <a:pt x="369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146"/>
            <p:cNvSpPr/>
            <p:nvPr/>
          </p:nvSpPr>
          <p:spPr>
            <a:xfrm>
              <a:off x="7128942" y="2636172"/>
              <a:ext cx="151136" cy="794374"/>
            </a:xfrm>
            <a:custGeom>
              <a:avLst/>
              <a:gdLst/>
              <a:ahLst/>
              <a:cxnLst/>
              <a:rect l="l" t="t" r="r" b="b"/>
              <a:pathLst>
                <a:path w="7140" h="37528" extrusionOk="0">
                  <a:moveTo>
                    <a:pt x="101" y="1"/>
                  </a:moveTo>
                  <a:lnTo>
                    <a:pt x="1" y="34"/>
                  </a:lnTo>
                  <a:lnTo>
                    <a:pt x="7039" y="37528"/>
                  </a:lnTo>
                  <a:lnTo>
                    <a:pt x="7139" y="37528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146"/>
            <p:cNvSpPr/>
            <p:nvPr/>
          </p:nvSpPr>
          <p:spPr>
            <a:xfrm>
              <a:off x="7056211" y="2578279"/>
              <a:ext cx="795792" cy="150416"/>
            </a:xfrm>
            <a:custGeom>
              <a:avLst/>
              <a:gdLst/>
              <a:ahLst/>
              <a:cxnLst/>
              <a:rect l="l" t="t" r="r" b="b"/>
              <a:pathLst>
                <a:path w="37595" h="7106" extrusionOk="0">
                  <a:moveTo>
                    <a:pt x="37594" y="0"/>
                  </a:moveTo>
                  <a:lnTo>
                    <a:pt x="1" y="7005"/>
                  </a:lnTo>
                  <a:lnTo>
                    <a:pt x="34" y="7106"/>
                  </a:lnTo>
                  <a:lnTo>
                    <a:pt x="37594" y="100"/>
                  </a:lnTo>
                  <a:lnTo>
                    <a:pt x="37594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146"/>
            <p:cNvSpPr/>
            <p:nvPr/>
          </p:nvSpPr>
          <p:spPr>
            <a:xfrm>
              <a:off x="7071748" y="2658779"/>
              <a:ext cx="795792" cy="150416"/>
            </a:xfrm>
            <a:custGeom>
              <a:avLst/>
              <a:gdLst/>
              <a:ahLst/>
              <a:cxnLst/>
              <a:rect l="l" t="t" r="r" b="b"/>
              <a:pathLst>
                <a:path w="37595" h="7106" extrusionOk="0">
                  <a:moveTo>
                    <a:pt x="37561" y="0"/>
                  </a:moveTo>
                  <a:lnTo>
                    <a:pt x="1" y="7005"/>
                  </a:lnTo>
                  <a:lnTo>
                    <a:pt x="1" y="7105"/>
                  </a:lnTo>
                  <a:lnTo>
                    <a:pt x="37594" y="100"/>
                  </a:lnTo>
                  <a:lnTo>
                    <a:pt x="37561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146"/>
            <p:cNvSpPr/>
            <p:nvPr/>
          </p:nvSpPr>
          <p:spPr>
            <a:xfrm>
              <a:off x="7086586" y="2739258"/>
              <a:ext cx="795771" cy="151136"/>
            </a:xfrm>
            <a:custGeom>
              <a:avLst/>
              <a:gdLst/>
              <a:ahLst/>
              <a:cxnLst/>
              <a:rect l="l" t="t" r="r" b="b"/>
              <a:pathLst>
                <a:path w="37594" h="7140" extrusionOk="0">
                  <a:moveTo>
                    <a:pt x="37560" y="1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60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146"/>
            <p:cNvSpPr/>
            <p:nvPr/>
          </p:nvSpPr>
          <p:spPr>
            <a:xfrm>
              <a:off x="7101403" y="2819758"/>
              <a:ext cx="795792" cy="151136"/>
            </a:xfrm>
            <a:custGeom>
              <a:avLst/>
              <a:gdLst/>
              <a:ahLst/>
              <a:cxnLst/>
              <a:rect l="l" t="t" r="r" b="b"/>
              <a:pathLst>
                <a:path w="37595" h="7140" extrusionOk="0">
                  <a:moveTo>
                    <a:pt x="37594" y="1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94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146"/>
            <p:cNvSpPr/>
            <p:nvPr/>
          </p:nvSpPr>
          <p:spPr>
            <a:xfrm>
              <a:off x="7116940" y="2900258"/>
              <a:ext cx="795792" cy="151115"/>
            </a:xfrm>
            <a:custGeom>
              <a:avLst/>
              <a:gdLst/>
              <a:ahLst/>
              <a:cxnLst/>
              <a:rect l="l" t="t" r="r" b="b"/>
              <a:pathLst>
                <a:path w="37595" h="7139" extrusionOk="0">
                  <a:moveTo>
                    <a:pt x="37561" y="0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94" y="100"/>
                  </a:lnTo>
                  <a:lnTo>
                    <a:pt x="37561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146"/>
            <p:cNvSpPr/>
            <p:nvPr/>
          </p:nvSpPr>
          <p:spPr>
            <a:xfrm>
              <a:off x="7131779" y="2980758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0" y="0"/>
                  </a:moveTo>
                  <a:lnTo>
                    <a:pt x="0" y="7038"/>
                  </a:lnTo>
                  <a:lnTo>
                    <a:pt x="33" y="7138"/>
                  </a:lnTo>
                  <a:lnTo>
                    <a:pt x="37594" y="100"/>
                  </a:lnTo>
                  <a:lnTo>
                    <a:pt x="37560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146"/>
            <p:cNvSpPr/>
            <p:nvPr/>
          </p:nvSpPr>
          <p:spPr>
            <a:xfrm>
              <a:off x="7147294" y="3061236"/>
              <a:ext cx="795094" cy="151136"/>
            </a:xfrm>
            <a:custGeom>
              <a:avLst/>
              <a:gdLst/>
              <a:ahLst/>
              <a:cxnLst/>
              <a:rect l="l" t="t" r="r" b="b"/>
              <a:pathLst>
                <a:path w="37562" h="7140" extrusionOk="0">
                  <a:moveTo>
                    <a:pt x="37561" y="1"/>
                  </a:moveTo>
                  <a:lnTo>
                    <a:pt x="1" y="7039"/>
                  </a:lnTo>
                  <a:lnTo>
                    <a:pt x="1" y="7139"/>
                  </a:lnTo>
                  <a:lnTo>
                    <a:pt x="37561" y="101"/>
                  </a:lnTo>
                  <a:lnTo>
                    <a:pt x="37561" y="1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146"/>
            <p:cNvSpPr/>
            <p:nvPr/>
          </p:nvSpPr>
          <p:spPr>
            <a:xfrm>
              <a:off x="7162133" y="3141736"/>
              <a:ext cx="795771" cy="151115"/>
            </a:xfrm>
            <a:custGeom>
              <a:avLst/>
              <a:gdLst/>
              <a:ahLst/>
              <a:cxnLst/>
              <a:rect l="l" t="t" r="r" b="b"/>
              <a:pathLst>
                <a:path w="37594" h="7139" extrusionOk="0">
                  <a:moveTo>
                    <a:pt x="37561" y="0"/>
                  </a:moveTo>
                  <a:lnTo>
                    <a:pt x="0" y="7039"/>
                  </a:lnTo>
                  <a:lnTo>
                    <a:pt x="34" y="7139"/>
                  </a:lnTo>
                  <a:lnTo>
                    <a:pt x="37594" y="101"/>
                  </a:lnTo>
                  <a:lnTo>
                    <a:pt x="37561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146"/>
            <p:cNvSpPr/>
            <p:nvPr/>
          </p:nvSpPr>
          <p:spPr>
            <a:xfrm>
              <a:off x="7176950" y="3222236"/>
              <a:ext cx="795792" cy="151115"/>
            </a:xfrm>
            <a:custGeom>
              <a:avLst/>
              <a:gdLst/>
              <a:ahLst/>
              <a:cxnLst/>
              <a:rect l="l" t="t" r="r" b="b"/>
              <a:pathLst>
                <a:path w="37595" h="7139" extrusionOk="0">
                  <a:moveTo>
                    <a:pt x="37561" y="0"/>
                  </a:moveTo>
                  <a:lnTo>
                    <a:pt x="1" y="7039"/>
                  </a:lnTo>
                  <a:lnTo>
                    <a:pt x="34" y="7139"/>
                  </a:lnTo>
                  <a:lnTo>
                    <a:pt x="37594" y="100"/>
                  </a:lnTo>
                  <a:lnTo>
                    <a:pt x="37561" y="0"/>
                  </a:lnTo>
                  <a:close/>
                </a:path>
              </a:pathLst>
            </a:custGeom>
            <a:solidFill>
              <a:srgbClr val="FF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8" name="Google Shape;1308;p146"/>
          <p:cNvGrpSpPr/>
          <p:nvPr/>
        </p:nvGrpSpPr>
        <p:grpSpPr>
          <a:xfrm>
            <a:off x="736695" y="4362665"/>
            <a:ext cx="1325892" cy="1316737"/>
            <a:chOff x="6500275" y="2386225"/>
            <a:chExt cx="861790" cy="855840"/>
          </a:xfrm>
        </p:grpSpPr>
        <p:sp>
          <p:nvSpPr>
            <p:cNvPr id="1309" name="Google Shape;1309;p146"/>
            <p:cNvSpPr/>
            <p:nvPr/>
          </p:nvSpPr>
          <p:spPr>
            <a:xfrm>
              <a:off x="6502725" y="2387575"/>
              <a:ext cx="859340" cy="854490"/>
            </a:xfrm>
            <a:custGeom>
              <a:avLst/>
              <a:gdLst/>
              <a:ahLst/>
              <a:cxnLst/>
              <a:rect l="l" t="t" r="r" b="b"/>
              <a:pathLst>
                <a:path w="40430" h="40368" extrusionOk="0">
                  <a:moveTo>
                    <a:pt x="37488" y="0"/>
                  </a:moveTo>
                  <a:cubicBezTo>
                    <a:pt x="37468" y="0"/>
                    <a:pt x="37448" y="1"/>
                    <a:pt x="37427" y="3"/>
                  </a:cubicBezTo>
                  <a:lnTo>
                    <a:pt x="668" y="2238"/>
                  </a:lnTo>
                  <a:cubicBezTo>
                    <a:pt x="301" y="2238"/>
                    <a:pt x="0" y="2571"/>
                    <a:pt x="34" y="2971"/>
                  </a:cubicBezTo>
                  <a:lnTo>
                    <a:pt x="2235" y="39698"/>
                  </a:lnTo>
                  <a:cubicBezTo>
                    <a:pt x="2267" y="40078"/>
                    <a:pt x="2569" y="40367"/>
                    <a:pt x="2942" y="40367"/>
                  </a:cubicBezTo>
                  <a:cubicBezTo>
                    <a:pt x="2962" y="40367"/>
                    <a:pt x="2982" y="40367"/>
                    <a:pt x="3003" y="40365"/>
                  </a:cubicBezTo>
                  <a:lnTo>
                    <a:pt x="39729" y="38130"/>
                  </a:lnTo>
                  <a:cubicBezTo>
                    <a:pt x="40129" y="38130"/>
                    <a:pt x="40429" y="37796"/>
                    <a:pt x="40396" y="37396"/>
                  </a:cubicBezTo>
                  <a:lnTo>
                    <a:pt x="38161" y="636"/>
                  </a:lnTo>
                  <a:cubicBezTo>
                    <a:pt x="38129" y="288"/>
                    <a:pt x="37857" y="0"/>
                    <a:pt x="374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146"/>
            <p:cNvSpPr/>
            <p:nvPr/>
          </p:nvSpPr>
          <p:spPr>
            <a:xfrm>
              <a:off x="6500275" y="2386225"/>
              <a:ext cx="859400" cy="854542"/>
            </a:xfrm>
            <a:custGeom>
              <a:avLst/>
              <a:gdLst/>
              <a:ahLst/>
              <a:cxnLst/>
              <a:rect l="l" t="t" r="r" b="b"/>
              <a:pathLst>
                <a:path w="40997" h="41064" extrusionOk="0">
                  <a:moveTo>
                    <a:pt x="38628" y="101"/>
                  </a:moveTo>
                  <a:lnTo>
                    <a:pt x="38895" y="4304"/>
                  </a:lnTo>
                  <a:lnTo>
                    <a:pt x="34692" y="4571"/>
                  </a:lnTo>
                  <a:lnTo>
                    <a:pt x="34459" y="368"/>
                  </a:lnTo>
                  <a:lnTo>
                    <a:pt x="38628" y="101"/>
                  </a:lnTo>
                  <a:close/>
                  <a:moveTo>
                    <a:pt x="34359" y="368"/>
                  </a:moveTo>
                  <a:lnTo>
                    <a:pt x="34626" y="4571"/>
                  </a:lnTo>
                  <a:lnTo>
                    <a:pt x="30423" y="4837"/>
                  </a:lnTo>
                  <a:lnTo>
                    <a:pt x="30156" y="634"/>
                  </a:lnTo>
                  <a:lnTo>
                    <a:pt x="34359" y="368"/>
                  </a:lnTo>
                  <a:close/>
                  <a:moveTo>
                    <a:pt x="30056" y="634"/>
                  </a:moveTo>
                  <a:lnTo>
                    <a:pt x="30322" y="4837"/>
                  </a:lnTo>
                  <a:lnTo>
                    <a:pt x="26119" y="5071"/>
                  </a:lnTo>
                  <a:lnTo>
                    <a:pt x="25853" y="901"/>
                  </a:lnTo>
                  <a:lnTo>
                    <a:pt x="30056" y="634"/>
                  </a:lnTo>
                  <a:close/>
                  <a:moveTo>
                    <a:pt x="25753" y="868"/>
                  </a:moveTo>
                  <a:lnTo>
                    <a:pt x="26019" y="5071"/>
                  </a:lnTo>
                  <a:lnTo>
                    <a:pt x="21816" y="5338"/>
                  </a:lnTo>
                  <a:lnTo>
                    <a:pt x="21583" y="1135"/>
                  </a:lnTo>
                  <a:lnTo>
                    <a:pt x="25753" y="868"/>
                  </a:lnTo>
                  <a:close/>
                  <a:moveTo>
                    <a:pt x="21483" y="1168"/>
                  </a:moveTo>
                  <a:lnTo>
                    <a:pt x="21716" y="5371"/>
                  </a:lnTo>
                  <a:lnTo>
                    <a:pt x="17547" y="5605"/>
                  </a:lnTo>
                  <a:lnTo>
                    <a:pt x="17280" y="1435"/>
                  </a:lnTo>
                  <a:lnTo>
                    <a:pt x="21483" y="1168"/>
                  </a:lnTo>
                  <a:close/>
                  <a:moveTo>
                    <a:pt x="17180" y="1435"/>
                  </a:moveTo>
                  <a:lnTo>
                    <a:pt x="17447" y="5605"/>
                  </a:lnTo>
                  <a:lnTo>
                    <a:pt x="13244" y="5872"/>
                  </a:lnTo>
                  <a:lnTo>
                    <a:pt x="12977" y="1669"/>
                  </a:lnTo>
                  <a:lnTo>
                    <a:pt x="17180" y="1435"/>
                  </a:lnTo>
                  <a:close/>
                  <a:moveTo>
                    <a:pt x="12877" y="1669"/>
                  </a:moveTo>
                  <a:lnTo>
                    <a:pt x="13144" y="5872"/>
                  </a:lnTo>
                  <a:lnTo>
                    <a:pt x="8941" y="6138"/>
                  </a:lnTo>
                  <a:lnTo>
                    <a:pt x="8707" y="1935"/>
                  </a:lnTo>
                  <a:lnTo>
                    <a:pt x="12877" y="1669"/>
                  </a:lnTo>
                  <a:close/>
                  <a:moveTo>
                    <a:pt x="8607" y="1969"/>
                  </a:moveTo>
                  <a:lnTo>
                    <a:pt x="8874" y="6138"/>
                  </a:lnTo>
                  <a:lnTo>
                    <a:pt x="4671" y="6405"/>
                  </a:lnTo>
                  <a:lnTo>
                    <a:pt x="4404" y="2202"/>
                  </a:lnTo>
                  <a:lnTo>
                    <a:pt x="8607" y="1969"/>
                  </a:lnTo>
                  <a:close/>
                  <a:moveTo>
                    <a:pt x="4304" y="2202"/>
                  </a:moveTo>
                  <a:lnTo>
                    <a:pt x="4571" y="6405"/>
                  </a:lnTo>
                  <a:lnTo>
                    <a:pt x="368" y="6639"/>
                  </a:lnTo>
                  <a:lnTo>
                    <a:pt x="134" y="2436"/>
                  </a:lnTo>
                  <a:lnTo>
                    <a:pt x="4304" y="2202"/>
                  </a:lnTo>
                  <a:close/>
                  <a:moveTo>
                    <a:pt x="38895" y="4404"/>
                  </a:moveTo>
                  <a:lnTo>
                    <a:pt x="39162" y="8607"/>
                  </a:lnTo>
                  <a:lnTo>
                    <a:pt x="34959" y="8840"/>
                  </a:lnTo>
                  <a:lnTo>
                    <a:pt x="34692" y="4671"/>
                  </a:lnTo>
                  <a:lnTo>
                    <a:pt x="38895" y="4404"/>
                  </a:lnTo>
                  <a:close/>
                  <a:moveTo>
                    <a:pt x="34626" y="4671"/>
                  </a:moveTo>
                  <a:lnTo>
                    <a:pt x="34892" y="8874"/>
                  </a:lnTo>
                  <a:lnTo>
                    <a:pt x="30689" y="9107"/>
                  </a:lnTo>
                  <a:lnTo>
                    <a:pt x="30423" y="4904"/>
                  </a:lnTo>
                  <a:lnTo>
                    <a:pt x="34626" y="4671"/>
                  </a:lnTo>
                  <a:close/>
                  <a:moveTo>
                    <a:pt x="30322" y="4938"/>
                  </a:moveTo>
                  <a:lnTo>
                    <a:pt x="30589" y="9107"/>
                  </a:lnTo>
                  <a:lnTo>
                    <a:pt x="26386" y="9374"/>
                  </a:lnTo>
                  <a:lnTo>
                    <a:pt x="26119" y="5171"/>
                  </a:lnTo>
                  <a:lnTo>
                    <a:pt x="30322" y="4938"/>
                  </a:lnTo>
                  <a:close/>
                  <a:moveTo>
                    <a:pt x="26019" y="5171"/>
                  </a:moveTo>
                  <a:lnTo>
                    <a:pt x="26286" y="9374"/>
                  </a:lnTo>
                  <a:lnTo>
                    <a:pt x="22083" y="9608"/>
                  </a:lnTo>
                  <a:lnTo>
                    <a:pt x="21816" y="5438"/>
                  </a:lnTo>
                  <a:lnTo>
                    <a:pt x="26019" y="5171"/>
                  </a:lnTo>
                  <a:close/>
                  <a:moveTo>
                    <a:pt x="21750" y="5471"/>
                  </a:moveTo>
                  <a:lnTo>
                    <a:pt x="21983" y="9641"/>
                  </a:lnTo>
                  <a:lnTo>
                    <a:pt x="17814" y="9908"/>
                  </a:lnTo>
                  <a:lnTo>
                    <a:pt x="17547" y="5705"/>
                  </a:lnTo>
                  <a:lnTo>
                    <a:pt x="21750" y="5471"/>
                  </a:lnTo>
                  <a:close/>
                  <a:moveTo>
                    <a:pt x="17447" y="5705"/>
                  </a:moveTo>
                  <a:lnTo>
                    <a:pt x="17713" y="9908"/>
                  </a:lnTo>
                  <a:lnTo>
                    <a:pt x="13510" y="10175"/>
                  </a:lnTo>
                  <a:lnTo>
                    <a:pt x="13244" y="5972"/>
                  </a:lnTo>
                  <a:lnTo>
                    <a:pt x="17447" y="5705"/>
                  </a:lnTo>
                  <a:close/>
                  <a:moveTo>
                    <a:pt x="13144" y="5972"/>
                  </a:moveTo>
                  <a:lnTo>
                    <a:pt x="13410" y="10141"/>
                  </a:lnTo>
                  <a:lnTo>
                    <a:pt x="9207" y="10408"/>
                  </a:lnTo>
                  <a:lnTo>
                    <a:pt x="8974" y="6205"/>
                  </a:lnTo>
                  <a:lnTo>
                    <a:pt x="13144" y="5972"/>
                  </a:lnTo>
                  <a:close/>
                  <a:moveTo>
                    <a:pt x="8874" y="6238"/>
                  </a:moveTo>
                  <a:lnTo>
                    <a:pt x="9141" y="10442"/>
                  </a:lnTo>
                  <a:lnTo>
                    <a:pt x="4938" y="10708"/>
                  </a:lnTo>
                  <a:lnTo>
                    <a:pt x="4671" y="6505"/>
                  </a:lnTo>
                  <a:lnTo>
                    <a:pt x="8874" y="6238"/>
                  </a:lnTo>
                  <a:close/>
                  <a:moveTo>
                    <a:pt x="4571" y="6472"/>
                  </a:moveTo>
                  <a:lnTo>
                    <a:pt x="4838" y="10675"/>
                  </a:lnTo>
                  <a:lnTo>
                    <a:pt x="635" y="10942"/>
                  </a:lnTo>
                  <a:lnTo>
                    <a:pt x="368" y="6739"/>
                  </a:lnTo>
                  <a:lnTo>
                    <a:pt x="4571" y="6472"/>
                  </a:lnTo>
                  <a:close/>
                  <a:moveTo>
                    <a:pt x="39162" y="8707"/>
                  </a:moveTo>
                  <a:lnTo>
                    <a:pt x="39429" y="12877"/>
                  </a:lnTo>
                  <a:lnTo>
                    <a:pt x="35226" y="13143"/>
                  </a:lnTo>
                  <a:lnTo>
                    <a:pt x="34959" y="8940"/>
                  </a:lnTo>
                  <a:lnTo>
                    <a:pt x="39162" y="8707"/>
                  </a:lnTo>
                  <a:close/>
                  <a:moveTo>
                    <a:pt x="34859" y="8940"/>
                  </a:moveTo>
                  <a:lnTo>
                    <a:pt x="35126" y="13143"/>
                  </a:lnTo>
                  <a:lnTo>
                    <a:pt x="30956" y="13410"/>
                  </a:lnTo>
                  <a:lnTo>
                    <a:pt x="30656" y="9207"/>
                  </a:lnTo>
                  <a:lnTo>
                    <a:pt x="34859" y="8940"/>
                  </a:lnTo>
                  <a:close/>
                  <a:moveTo>
                    <a:pt x="30589" y="9207"/>
                  </a:moveTo>
                  <a:lnTo>
                    <a:pt x="30823" y="13410"/>
                  </a:lnTo>
                  <a:lnTo>
                    <a:pt x="26653" y="13677"/>
                  </a:lnTo>
                  <a:lnTo>
                    <a:pt x="26386" y="9474"/>
                  </a:lnTo>
                  <a:lnTo>
                    <a:pt x="30589" y="9207"/>
                  </a:lnTo>
                  <a:close/>
                  <a:moveTo>
                    <a:pt x="26286" y="9474"/>
                  </a:moveTo>
                  <a:lnTo>
                    <a:pt x="26553" y="13644"/>
                  </a:lnTo>
                  <a:lnTo>
                    <a:pt x="22350" y="13911"/>
                  </a:lnTo>
                  <a:lnTo>
                    <a:pt x="22083" y="9741"/>
                  </a:lnTo>
                  <a:lnTo>
                    <a:pt x="26286" y="9474"/>
                  </a:lnTo>
                  <a:close/>
                  <a:moveTo>
                    <a:pt x="21983" y="9741"/>
                  </a:moveTo>
                  <a:lnTo>
                    <a:pt x="22250" y="13944"/>
                  </a:lnTo>
                  <a:lnTo>
                    <a:pt x="18047" y="14211"/>
                  </a:lnTo>
                  <a:lnTo>
                    <a:pt x="17814" y="10008"/>
                  </a:lnTo>
                  <a:lnTo>
                    <a:pt x="21983" y="9741"/>
                  </a:lnTo>
                  <a:close/>
                  <a:moveTo>
                    <a:pt x="17713" y="10008"/>
                  </a:moveTo>
                  <a:lnTo>
                    <a:pt x="17947" y="14178"/>
                  </a:lnTo>
                  <a:lnTo>
                    <a:pt x="13777" y="14444"/>
                  </a:lnTo>
                  <a:lnTo>
                    <a:pt x="13510" y="10241"/>
                  </a:lnTo>
                  <a:lnTo>
                    <a:pt x="17713" y="10008"/>
                  </a:lnTo>
                  <a:close/>
                  <a:moveTo>
                    <a:pt x="13410" y="10241"/>
                  </a:moveTo>
                  <a:lnTo>
                    <a:pt x="13677" y="14444"/>
                  </a:lnTo>
                  <a:lnTo>
                    <a:pt x="9474" y="14711"/>
                  </a:lnTo>
                  <a:lnTo>
                    <a:pt x="9207" y="10508"/>
                  </a:lnTo>
                  <a:lnTo>
                    <a:pt x="13410" y="10241"/>
                  </a:lnTo>
                  <a:close/>
                  <a:moveTo>
                    <a:pt x="9141" y="10542"/>
                  </a:moveTo>
                  <a:lnTo>
                    <a:pt x="9408" y="14745"/>
                  </a:lnTo>
                  <a:lnTo>
                    <a:pt x="5205" y="14978"/>
                  </a:lnTo>
                  <a:lnTo>
                    <a:pt x="4938" y="10775"/>
                  </a:lnTo>
                  <a:lnTo>
                    <a:pt x="9141" y="10542"/>
                  </a:lnTo>
                  <a:close/>
                  <a:moveTo>
                    <a:pt x="4838" y="10775"/>
                  </a:moveTo>
                  <a:lnTo>
                    <a:pt x="5104" y="14945"/>
                  </a:lnTo>
                  <a:lnTo>
                    <a:pt x="901" y="15212"/>
                  </a:lnTo>
                  <a:lnTo>
                    <a:pt x="635" y="11042"/>
                  </a:lnTo>
                  <a:lnTo>
                    <a:pt x="4838" y="10775"/>
                  </a:lnTo>
                  <a:close/>
                  <a:moveTo>
                    <a:pt x="39429" y="12977"/>
                  </a:moveTo>
                  <a:lnTo>
                    <a:pt x="39662" y="17146"/>
                  </a:lnTo>
                  <a:lnTo>
                    <a:pt x="35493" y="17413"/>
                  </a:lnTo>
                  <a:lnTo>
                    <a:pt x="35259" y="13244"/>
                  </a:lnTo>
                  <a:lnTo>
                    <a:pt x="39429" y="12977"/>
                  </a:lnTo>
                  <a:close/>
                  <a:moveTo>
                    <a:pt x="35126" y="13210"/>
                  </a:moveTo>
                  <a:lnTo>
                    <a:pt x="35393" y="17447"/>
                  </a:lnTo>
                  <a:lnTo>
                    <a:pt x="31190" y="17680"/>
                  </a:lnTo>
                  <a:lnTo>
                    <a:pt x="30923" y="13477"/>
                  </a:lnTo>
                  <a:lnTo>
                    <a:pt x="35126" y="13210"/>
                  </a:lnTo>
                  <a:close/>
                  <a:moveTo>
                    <a:pt x="30823" y="13510"/>
                  </a:moveTo>
                  <a:lnTo>
                    <a:pt x="31090" y="17713"/>
                  </a:lnTo>
                  <a:lnTo>
                    <a:pt x="26887" y="17947"/>
                  </a:lnTo>
                  <a:lnTo>
                    <a:pt x="26653" y="13744"/>
                  </a:lnTo>
                  <a:lnTo>
                    <a:pt x="30823" y="13510"/>
                  </a:lnTo>
                  <a:close/>
                  <a:moveTo>
                    <a:pt x="26553" y="13744"/>
                  </a:moveTo>
                  <a:lnTo>
                    <a:pt x="26820" y="17947"/>
                  </a:lnTo>
                  <a:lnTo>
                    <a:pt x="22617" y="18214"/>
                  </a:lnTo>
                  <a:lnTo>
                    <a:pt x="22350" y="14011"/>
                  </a:lnTo>
                  <a:lnTo>
                    <a:pt x="26553" y="13744"/>
                  </a:lnTo>
                  <a:close/>
                  <a:moveTo>
                    <a:pt x="22250" y="14044"/>
                  </a:moveTo>
                  <a:lnTo>
                    <a:pt x="22517" y="18247"/>
                  </a:lnTo>
                  <a:lnTo>
                    <a:pt x="18314" y="18481"/>
                  </a:lnTo>
                  <a:lnTo>
                    <a:pt x="18047" y="14311"/>
                  </a:lnTo>
                  <a:lnTo>
                    <a:pt x="22250" y="14044"/>
                  </a:lnTo>
                  <a:close/>
                  <a:moveTo>
                    <a:pt x="17980" y="14278"/>
                  </a:moveTo>
                  <a:lnTo>
                    <a:pt x="18214" y="18481"/>
                  </a:lnTo>
                  <a:lnTo>
                    <a:pt x="14044" y="18747"/>
                  </a:lnTo>
                  <a:lnTo>
                    <a:pt x="13777" y="14544"/>
                  </a:lnTo>
                  <a:lnTo>
                    <a:pt x="17980" y="14278"/>
                  </a:lnTo>
                  <a:close/>
                  <a:moveTo>
                    <a:pt x="13677" y="14544"/>
                  </a:moveTo>
                  <a:lnTo>
                    <a:pt x="13944" y="18747"/>
                  </a:lnTo>
                  <a:lnTo>
                    <a:pt x="9741" y="18981"/>
                  </a:lnTo>
                  <a:lnTo>
                    <a:pt x="9474" y="14811"/>
                  </a:lnTo>
                  <a:lnTo>
                    <a:pt x="13677" y="14544"/>
                  </a:lnTo>
                  <a:close/>
                  <a:moveTo>
                    <a:pt x="9374" y="14811"/>
                  </a:moveTo>
                  <a:lnTo>
                    <a:pt x="9641" y="18981"/>
                  </a:lnTo>
                  <a:lnTo>
                    <a:pt x="5438" y="19248"/>
                  </a:lnTo>
                  <a:lnTo>
                    <a:pt x="5205" y="15045"/>
                  </a:lnTo>
                  <a:lnTo>
                    <a:pt x="9374" y="14811"/>
                  </a:lnTo>
                  <a:close/>
                  <a:moveTo>
                    <a:pt x="5104" y="15045"/>
                  </a:moveTo>
                  <a:lnTo>
                    <a:pt x="5338" y="19248"/>
                  </a:lnTo>
                  <a:lnTo>
                    <a:pt x="1168" y="19515"/>
                  </a:lnTo>
                  <a:lnTo>
                    <a:pt x="901" y="15312"/>
                  </a:lnTo>
                  <a:lnTo>
                    <a:pt x="5104" y="15045"/>
                  </a:lnTo>
                  <a:close/>
                  <a:moveTo>
                    <a:pt x="39696" y="17246"/>
                  </a:moveTo>
                  <a:lnTo>
                    <a:pt x="39929" y="21449"/>
                  </a:lnTo>
                  <a:lnTo>
                    <a:pt x="35726" y="21716"/>
                  </a:lnTo>
                  <a:lnTo>
                    <a:pt x="35493" y="17513"/>
                  </a:lnTo>
                  <a:lnTo>
                    <a:pt x="39696" y="17246"/>
                  </a:lnTo>
                  <a:close/>
                  <a:moveTo>
                    <a:pt x="35393" y="17513"/>
                  </a:moveTo>
                  <a:lnTo>
                    <a:pt x="35660" y="21716"/>
                  </a:lnTo>
                  <a:lnTo>
                    <a:pt x="31457" y="21983"/>
                  </a:lnTo>
                  <a:lnTo>
                    <a:pt x="31223" y="17780"/>
                  </a:lnTo>
                  <a:lnTo>
                    <a:pt x="35393" y="17513"/>
                  </a:lnTo>
                  <a:close/>
                  <a:moveTo>
                    <a:pt x="31090" y="17813"/>
                  </a:moveTo>
                  <a:lnTo>
                    <a:pt x="31357" y="21983"/>
                  </a:lnTo>
                  <a:lnTo>
                    <a:pt x="27154" y="22250"/>
                  </a:lnTo>
                  <a:lnTo>
                    <a:pt x="26920" y="18080"/>
                  </a:lnTo>
                  <a:lnTo>
                    <a:pt x="31090" y="17813"/>
                  </a:lnTo>
                  <a:close/>
                  <a:moveTo>
                    <a:pt x="26820" y="18047"/>
                  </a:moveTo>
                  <a:lnTo>
                    <a:pt x="27053" y="22250"/>
                  </a:lnTo>
                  <a:lnTo>
                    <a:pt x="22884" y="22483"/>
                  </a:lnTo>
                  <a:lnTo>
                    <a:pt x="22617" y="18280"/>
                  </a:lnTo>
                  <a:lnTo>
                    <a:pt x="26820" y="18047"/>
                  </a:lnTo>
                  <a:close/>
                  <a:moveTo>
                    <a:pt x="22517" y="18347"/>
                  </a:moveTo>
                  <a:lnTo>
                    <a:pt x="22784" y="22517"/>
                  </a:lnTo>
                  <a:lnTo>
                    <a:pt x="18581" y="22784"/>
                  </a:lnTo>
                  <a:lnTo>
                    <a:pt x="18314" y="18581"/>
                  </a:lnTo>
                  <a:lnTo>
                    <a:pt x="22517" y="18347"/>
                  </a:lnTo>
                  <a:close/>
                  <a:moveTo>
                    <a:pt x="18214" y="18581"/>
                  </a:moveTo>
                  <a:lnTo>
                    <a:pt x="18481" y="22750"/>
                  </a:lnTo>
                  <a:lnTo>
                    <a:pt x="14278" y="23017"/>
                  </a:lnTo>
                  <a:lnTo>
                    <a:pt x="14011" y="18814"/>
                  </a:lnTo>
                  <a:lnTo>
                    <a:pt x="18214" y="18581"/>
                  </a:lnTo>
                  <a:close/>
                  <a:moveTo>
                    <a:pt x="13944" y="18848"/>
                  </a:moveTo>
                  <a:lnTo>
                    <a:pt x="14178" y="23017"/>
                  </a:lnTo>
                  <a:lnTo>
                    <a:pt x="10008" y="23284"/>
                  </a:lnTo>
                  <a:lnTo>
                    <a:pt x="9741" y="19081"/>
                  </a:lnTo>
                  <a:lnTo>
                    <a:pt x="13944" y="18848"/>
                  </a:lnTo>
                  <a:close/>
                  <a:moveTo>
                    <a:pt x="9641" y="19081"/>
                  </a:moveTo>
                  <a:lnTo>
                    <a:pt x="9908" y="23284"/>
                  </a:lnTo>
                  <a:lnTo>
                    <a:pt x="5705" y="23551"/>
                  </a:lnTo>
                  <a:lnTo>
                    <a:pt x="5438" y="19348"/>
                  </a:lnTo>
                  <a:lnTo>
                    <a:pt x="9641" y="19081"/>
                  </a:lnTo>
                  <a:close/>
                  <a:moveTo>
                    <a:pt x="5371" y="19348"/>
                  </a:moveTo>
                  <a:lnTo>
                    <a:pt x="5605" y="23551"/>
                  </a:lnTo>
                  <a:lnTo>
                    <a:pt x="1402" y="23784"/>
                  </a:lnTo>
                  <a:lnTo>
                    <a:pt x="1168" y="19615"/>
                  </a:lnTo>
                  <a:lnTo>
                    <a:pt x="5371" y="19348"/>
                  </a:lnTo>
                  <a:close/>
                  <a:moveTo>
                    <a:pt x="39929" y="21549"/>
                  </a:moveTo>
                  <a:lnTo>
                    <a:pt x="40196" y="25752"/>
                  </a:lnTo>
                  <a:lnTo>
                    <a:pt x="35993" y="25986"/>
                  </a:lnTo>
                  <a:lnTo>
                    <a:pt x="35760" y="21816"/>
                  </a:lnTo>
                  <a:lnTo>
                    <a:pt x="39929" y="21549"/>
                  </a:lnTo>
                  <a:close/>
                  <a:moveTo>
                    <a:pt x="35660" y="21816"/>
                  </a:moveTo>
                  <a:lnTo>
                    <a:pt x="35893" y="26019"/>
                  </a:lnTo>
                  <a:lnTo>
                    <a:pt x="31723" y="26286"/>
                  </a:lnTo>
                  <a:lnTo>
                    <a:pt x="31457" y="22083"/>
                  </a:lnTo>
                  <a:lnTo>
                    <a:pt x="35660" y="21816"/>
                  </a:lnTo>
                  <a:close/>
                  <a:moveTo>
                    <a:pt x="31357" y="22083"/>
                  </a:moveTo>
                  <a:lnTo>
                    <a:pt x="31623" y="26286"/>
                  </a:lnTo>
                  <a:lnTo>
                    <a:pt x="27420" y="26553"/>
                  </a:lnTo>
                  <a:lnTo>
                    <a:pt x="27154" y="22350"/>
                  </a:lnTo>
                  <a:lnTo>
                    <a:pt x="31357" y="22083"/>
                  </a:lnTo>
                  <a:close/>
                  <a:moveTo>
                    <a:pt x="27053" y="22350"/>
                  </a:moveTo>
                  <a:lnTo>
                    <a:pt x="27320" y="26553"/>
                  </a:lnTo>
                  <a:lnTo>
                    <a:pt x="23117" y="26787"/>
                  </a:lnTo>
                  <a:lnTo>
                    <a:pt x="22884" y="22584"/>
                  </a:lnTo>
                  <a:lnTo>
                    <a:pt x="27053" y="22350"/>
                  </a:lnTo>
                  <a:close/>
                  <a:moveTo>
                    <a:pt x="22750" y="22617"/>
                  </a:moveTo>
                  <a:lnTo>
                    <a:pt x="23051" y="26820"/>
                  </a:lnTo>
                  <a:lnTo>
                    <a:pt x="18848" y="27087"/>
                  </a:lnTo>
                  <a:lnTo>
                    <a:pt x="18581" y="22850"/>
                  </a:lnTo>
                  <a:lnTo>
                    <a:pt x="22750" y="22617"/>
                  </a:lnTo>
                  <a:close/>
                  <a:moveTo>
                    <a:pt x="18481" y="22850"/>
                  </a:moveTo>
                  <a:lnTo>
                    <a:pt x="18748" y="27053"/>
                  </a:lnTo>
                  <a:lnTo>
                    <a:pt x="14545" y="27320"/>
                  </a:lnTo>
                  <a:lnTo>
                    <a:pt x="14278" y="23117"/>
                  </a:lnTo>
                  <a:lnTo>
                    <a:pt x="18481" y="22850"/>
                  </a:lnTo>
                  <a:close/>
                  <a:moveTo>
                    <a:pt x="14211" y="23117"/>
                  </a:moveTo>
                  <a:lnTo>
                    <a:pt x="14444" y="27320"/>
                  </a:lnTo>
                  <a:lnTo>
                    <a:pt x="10241" y="27587"/>
                  </a:lnTo>
                  <a:lnTo>
                    <a:pt x="10008" y="23384"/>
                  </a:lnTo>
                  <a:lnTo>
                    <a:pt x="14211" y="23117"/>
                  </a:lnTo>
                  <a:close/>
                  <a:moveTo>
                    <a:pt x="9908" y="23384"/>
                  </a:moveTo>
                  <a:lnTo>
                    <a:pt x="10175" y="27587"/>
                  </a:lnTo>
                  <a:lnTo>
                    <a:pt x="5972" y="27821"/>
                  </a:lnTo>
                  <a:lnTo>
                    <a:pt x="5705" y="23651"/>
                  </a:lnTo>
                  <a:lnTo>
                    <a:pt x="9908" y="23384"/>
                  </a:lnTo>
                  <a:close/>
                  <a:moveTo>
                    <a:pt x="5605" y="23651"/>
                  </a:moveTo>
                  <a:lnTo>
                    <a:pt x="5872" y="27821"/>
                  </a:lnTo>
                  <a:lnTo>
                    <a:pt x="1669" y="28087"/>
                  </a:lnTo>
                  <a:lnTo>
                    <a:pt x="1435" y="23918"/>
                  </a:lnTo>
                  <a:lnTo>
                    <a:pt x="5605" y="23651"/>
                  </a:lnTo>
                  <a:close/>
                  <a:moveTo>
                    <a:pt x="40196" y="25853"/>
                  </a:moveTo>
                  <a:lnTo>
                    <a:pt x="40463" y="30022"/>
                  </a:lnTo>
                  <a:lnTo>
                    <a:pt x="36260" y="30289"/>
                  </a:lnTo>
                  <a:lnTo>
                    <a:pt x="35993" y="26086"/>
                  </a:lnTo>
                  <a:lnTo>
                    <a:pt x="40196" y="25853"/>
                  </a:lnTo>
                  <a:close/>
                  <a:moveTo>
                    <a:pt x="35926" y="26119"/>
                  </a:moveTo>
                  <a:lnTo>
                    <a:pt x="36160" y="30322"/>
                  </a:lnTo>
                  <a:lnTo>
                    <a:pt x="31957" y="30556"/>
                  </a:lnTo>
                  <a:lnTo>
                    <a:pt x="31723" y="26353"/>
                  </a:lnTo>
                  <a:lnTo>
                    <a:pt x="35926" y="26119"/>
                  </a:lnTo>
                  <a:close/>
                  <a:moveTo>
                    <a:pt x="31623" y="26386"/>
                  </a:moveTo>
                  <a:lnTo>
                    <a:pt x="31890" y="30589"/>
                  </a:lnTo>
                  <a:lnTo>
                    <a:pt x="27687" y="30823"/>
                  </a:lnTo>
                  <a:lnTo>
                    <a:pt x="27420" y="26620"/>
                  </a:lnTo>
                  <a:lnTo>
                    <a:pt x="31623" y="26386"/>
                  </a:lnTo>
                  <a:close/>
                  <a:moveTo>
                    <a:pt x="27354" y="26620"/>
                  </a:moveTo>
                  <a:lnTo>
                    <a:pt x="27587" y="30856"/>
                  </a:lnTo>
                  <a:lnTo>
                    <a:pt x="23384" y="31090"/>
                  </a:lnTo>
                  <a:lnTo>
                    <a:pt x="23151" y="26887"/>
                  </a:lnTo>
                  <a:lnTo>
                    <a:pt x="27354" y="26620"/>
                  </a:lnTo>
                  <a:close/>
                  <a:moveTo>
                    <a:pt x="23051" y="26887"/>
                  </a:moveTo>
                  <a:lnTo>
                    <a:pt x="23317" y="31090"/>
                  </a:lnTo>
                  <a:lnTo>
                    <a:pt x="19114" y="31356"/>
                  </a:lnTo>
                  <a:lnTo>
                    <a:pt x="18848" y="27153"/>
                  </a:lnTo>
                  <a:lnTo>
                    <a:pt x="23051" y="26887"/>
                  </a:lnTo>
                  <a:close/>
                  <a:moveTo>
                    <a:pt x="18748" y="27153"/>
                  </a:moveTo>
                  <a:lnTo>
                    <a:pt x="18981" y="31356"/>
                  </a:lnTo>
                  <a:lnTo>
                    <a:pt x="14811" y="31590"/>
                  </a:lnTo>
                  <a:lnTo>
                    <a:pt x="14545" y="27420"/>
                  </a:lnTo>
                  <a:lnTo>
                    <a:pt x="18748" y="27153"/>
                  </a:lnTo>
                  <a:close/>
                  <a:moveTo>
                    <a:pt x="14444" y="27387"/>
                  </a:moveTo>
                  <a:lnTo>
                    <a:pt x="14711" y="31623"/>
                  </a:lnTo>
                  <a:lnTo>
                    <a:pt x="10508" y="31857"/>
                  </a:lnTo>
                  <a:lnTo>
                    <a:pt x="10275" y="27654"/>
                  </a:lnTo>
                  <a:lnTo>
                    <a:pt x="14444" y="27387"/>
                  </a:lnTo>
                  <a:close/>
                  <a:moveTo>
                    <a:pt x="10175" y="27687"/>
                  </a:moveTo>
                  <a:lnTo>
                    <a:pt x="10408" y="31857"/>
                  </a:lnTo>
                  <a:lnTo>
                    <a:pt x="6239" y="32124"/>
                  </a:lnTo>
                  <a:lnTo>
                    <a:pt x="5972" y="27921"/>
                  </a:lnTo>
                  <a:lnTo>
                    <a:pt x="10175" y="27687"/>
                  </a:lnTo>
                  <a:close/>
                  <a:moveTo>
                    <a:pt x="5872" y="27921"/>
                  </a:moveTo>
                  <a:lnTo>
                    <a:pt x="6139" y="32124"/>
                  </a:lnTo>
                  <a:lnTo>
                    <a:pt x="1936" y="32391"/>
                  </a:lnTo>
                  <a:lnTo>
                    <a:pt x="1669" y="28188"/>
                  </a:lnTo>
                  <a:lnTo>
                    <a:pt x="5872" y="27921"/>
                  </a:lnTo>
                  <a:close/>
                  <a:moveTo>
                    <a:pt x="40463" y="30122"/>
                  </a:moveTo>
                  <a:lnTo>
                    <a:pt x="40730" y="34325"/>
                  </a:lnTo>
                  <a:lnTo>
                    <a:pt x="36527" y="34592"/>
                  </a:lnTo>
                  <a:lnTo>
                    <a:pt x="36260" y="30389"/>
                  </a:lnTo>
                  <a:lnTo>
                    <a:pt x="40463" y="30122"/>
                  </a:lnTo>
                  <a:close/>
                  <a:moveTo>
                    <a:pt x="36160" y="30389"/>
                  </a:moveTo>
                  <a:lnTo>
                    <a:pt x="36427" y="34592"/>
                  </a:lnTo>
                  <a:lnTo>
                    <a:pt x="32224" y="34859"/>
                  </a:lnTo>
                  <a:lnTo>
                    <a:pt x="31990" y="30656"/>
                  </a:lnTo>
                  <a:lnTo>
                    <a:pt x="36160" y="30389"/>
                  </a:lnTo>
                  <a:close/>
                  <a:moveTo>
                    <a:pt x="31890" y="30656"/>
                  </a:moveTo>
                  <a:lnTo>
                    <a:pt x="32124" y="34826"/>
                  </a:lnTo>
                  <a:lnTo>
                    <a:pt x="27954" y="35092"/>
                  </a:lnTo>
                  <a:lnTo>
                    <a:pt x="27687" y="30889"/>
                  </a:lnTo>
                  <a:lnTo>
                    <a:pt x="31890" y="30656"/>
                  </a:lnTo>
                  <a:close/>
                  <a:moveTo>
                    <a:pt x="27587" y="30956"/>
                  </a:moveTo>
                  <a:lnTo>
                    <a:pt x="27854" y="35126"/>
                  </a:lnTo>
                  <a:lnTo>
                    <a:pt x="23651" y="35393"/>
                  </a:lnTo>
                  <a:lnTo>
                    <a:pt x="23384" y="31190"/>
                  </a:lnTo>
                  <a:lnTo>
                    <a:pt x="27587" y="30956"/>
                  </a:lnTo>
                  <a:close/>
                  <a:moveTo>
                    <a:pt x="23317" y="31190"/>
                  </a:moveTo>
                  <a:lnTo>
                    <a:pt x="23584" y="35393"/>
                  </a:lnTo>
                  <a:lnTo>
                    <a:pt x="19381" y="35626"/>
                  </a:lnTo>
                  <a:lnTo>
                    <a:pt x="19114" y="31423"/>
                  </a:lnTo>
                  <a:lnTo>
                    <a:pt x="23317" y="31190"/>
                  </a:lnTo>
                  <a:close/>
                  <a:moveTo>
                    <a:pt x="19014" y="31457"/>
                  </a:moveTo>
                  <a:lnTo>
                    <a:pt x="19248" y="35626"/>
                  </a:lnTo>
                  <a:lnTo>
                    <a:pt x="15045" y="35893"/>
                  </a:lnTo>
                  <a:lnTo>
                    <a:pt x="14811" y="31690"/>
                  </a:lnTo>
                  <a:lnTo>
                    <a:pt x="19014" y="31457"/>
                  </a:lnTo>
                  <a:close/>
                  <a:moveTo>
                    <a:pt x="14711" y="31690"/>
                  </a:moveTo>
                  <a:lnTo>
                    <a:pt x="14978" y="35893"/>
                  </a:lnTo>
                  <a:lnTo>
                    <a:pt x="10775" y="36160"/>
                  </a:lnTo>
                  <a:lnTo>
                    <a:pt x="10508" y="31957"/>
                  </a:lnTo>
                  <a:lnTo>
                    <a:pt x="14711" y="31690"/>
                  </a:lnTo>
                  <a:close/>
                  <a:moveTo>
                    <a:pt x="10442" y="31990"/>
                  </a:moveTo>
                  <a:lnTo>
                    <a:pt x="10675" y="36160"/>
                  </a:lnTo>
                  <a:lnTo>
                    <a:pt x="6472" y="36427"/>
                  </a:lnTo>
                  <a:lnTo>
                    <a:pt x="6239" y="32257"/>
                  </a:lnTo>
                  <a:lnTo>
                    <a:pt x="10442" y="31990"/>
                  </a:lnTo>
                  <a:close/>
                  <a:moveTo>
                    <a:pt x="6139" y="32257"/>
                  </a:moveTo>
                  <a:lnTo>
                    <a:pt x="6405" y="36427"/>
                  </a:lnTo>
                  <a:lnTo>
                    <a:pt x="2202" y="36660"/>
                  </a:lnTo>
                  <a:lnTo>
                    <a:pt x="1936" y="32457"/>
                  </a:lnTo>
                  <a:lnTo>
                    <a:pt x="6139" y="32257"/>
                  </a:lnTo>
                  <a:close/>
                  <a:moveTo>
                    <a:pt x="40947" y="37844"/>
                  </a:moveTo>
                  <a:lnTo>
                    <a:pt x="40990" y="38629"/>
                  </a:lnTo>
                  <a:lnTo>
                    <a:pt x="40990" y="38629"/>
                  </a:lnTo>
                  <a:lnTo>
                    <a:pt x="40997" y="38628"/>
                  </a:lnTo>
                  <a:lnTo>
                    <a:pt x="40947" y="37844"/>
                  </a:lnTo>
                  <a:close/>
                  <a:moveTo>
                    <a:pt x="36427" y="34692"/>
                  </a:moveTo>
                  <a:lnTo>
                    <a:pt x="36694" y="38895"/>
                  </a:lnTo>
                  <a:lnTo>
                    <a:pt x="32491" y="39129"/>
                  </a:lnTo>
                  <a:lnTo>
                    <a:pt x="32224" y="34959"/>
                  </a:lnTo>
                  <a:lnTo>
                    <a:pt x="36427" y="34692"/>
                  </a:lnTo>
                  <a:close/>
                  <a:moveTo>
                    <a:pt x="32157" y="34926"/>
                  </a:moveTo>
                  <a:lnTo>
                    <a:pt x="32391" y="39129"/>
                  </a:lnTo>
                  <a:lnTo>
                    <a:pt x="28188" y="39396"/>
                  </a:lnTo>
                  <a:lnTo>
                    <a:pt x="27954" y="35193"/>
                  </a:lnTo>
                  <a:lnTo>
                    <a:pt x="32157" y="34926"/>
                  </a:lnTo>
                  <a:close/>
                  <a:moveTo>
                    <a:pt x="27854" y="35226"/>
                  </a:moveTo>
                  <a:lnTo>
                    <a:pt x="28121" y="39429"/>
                  </a:lnTo>
                  <a:lnTo>
                    <a:pt x="23918" y="39696"/>
                  </a:lnTo>
                  <a:lnTo>
                    <a:pt x="23651" y="35493"/>
                  </a:lnTo>
                  <a:lnTo>
                    <a:pt x="27854" y="35226"/>
                  </a:lnTo>
                  <a:close/>
                  <a:moveTo>
                    <a:pt x="23551" y="35493"/>
                  </a:moveTo>
                  <a:lnTo>
                    <a:pt x="23818" y="39662"/>
                  </a:lnTo>
                  <a:lnTo>
                    <a:pt x="19615" y="39929"/>
                  </a:lnTo>
                  <a:lnTo>
                    <a:pt x="19381" y="35726"/>
                  </a:lnTo>
                  <a:lnTo>
                    <a:pt x="23551" y="35493"/>
                  </a:lnTo>
                  <a:close/>
                  <a:moveTo>
                    <a:pt x="19281" y="35726"/>
                  </a:moveTo>
                  <a:lnTo>
                    <a:pt x="19515" y="39929"/>
                  </a:lnTo>
                  <a:lnTo>
                    <a:pt x="15312" y="40196"/>
                  </a:lnTo>
                  <a:lnTo>
                    <a:pt x="15078" y="35993"/>
                  </a:lnTo>
                  <a:lnTo>
                    <a:pt x="19281" y="35726"/>
                  </a:lnTo>
                  <a:close/>
                  <a:moveTo>
                    <a:pt x="14978" y="35993"/>
                  </a:moveTo>
                  <a:lnTo>
                    <a:pt x="15245" y="40196"/>
                  </a:lnTo>
                  <a:lnTo>
                    <a:pt x="11042" y="40430"/>
                  </a:lnTo>
                  <a:lnTo>
                    <a:pt x="10775" y="36260"/>
                  </a:lnTo>
                  <a:lnTo>
                    <a:pt x="14978" y="35993"/>
                  </a:lnTo>
                  <a:close/>
                  <a:moveTo>
                    <a:pt x="10675" y="36260"/>
                  </a:moveTo>
                  <a:lnTo>
                    <a:pt x="10942" y="40463"/>
                  </a:lnTo>
                  <a:lnTo>
                    <a:pt x="6739" y="40696"/>
                  </a:lnTo>
                  <a:lnTo>
                    <a:pt x="6505" y="36527"/>
                  </a:lnTo>
                  <a:lnTo>
                    <a:pt x="10675" y="36260"/>
                  </a:lnTo>
                  <a:close/>
                  <a:moveTo>
                    <a:pt x="6405" y="36527"/>
                  </a:moveTo>
                  <a:lnTo>
                    <a:pt x="6672" y="40730"/>
                  </a:lnTo>
                  <a:lnTo>
                    <a:pt x="2469" y="40963"/>
                  </a:lnTo>
                  <a:lnTo>
                    <a:pt x="2202" y="36760"/>
                  </a:lnTo>
                  <a:lnTo>
                    <a:pt x="6405" y="36527"/>
                  </a:lnTo>
                  <a:close/>
                  <a:moveTo>
                    <a:pt x="38728" y="1"/>
                  </a:moveTo>
                  <a:lnTo>
                    <a:pt x="34425" y="268"/>
                  </a:lnTo>
                  <a:lnTo>
                    <a:pt x="34359" y="268"/>
                  </a:lnTo>
                  <a:lnTo>
                    <a:pt x="30156" y="534"/>
                  </a:lnTo>
                  <a:lnTo>
                    <a:pt x="30056" y="534"/>
                  </a:lnTo>
                  <a:lnTo>
                    <a:pt x="25853" y="768"/>
                  </a:lnTo>
                  <a:lnTo>
                    <a:pt x="25753" y="768"/>
                  </a:lnTo>
                  <a:lnTo>
                    <a:pt x="21550" y="1035"/>
                  </a:lnTo>
                  <a:lnTo>
                    <a:pt x="21483" y="1035"/>
                  </a:lnTo>
                  <a:lnTo>
                    <a:pt x="17280" y="1302"/>
                  </a:lnTo>
                  <a:lnTo>
                    <a:pt x="17180" y="1302"/>
                  </a:lnTo>
                  <a:lnTo>
                    <a:pt x="13010" y="1535"/>
                  </a:lnTo>
                  <a:lnTo>
                    <a:pt x="12910" y="1535"/>
                  </a:lnTo>
                  <a:lnTo>
                    <a:pt x="8707" y="1802"/>
                  </a:lnTo>
                  <a:lnTo>
                    <a:pt x="8607" y="1802"/>
                  </a:lnTo>
                  <a:lnTo>
                    <a:pt x="4404" y="2102"/>
                  </a:lnTo>
                  <a:lnTo>
                    <a:pt x="4304" y="2102"/>
                  </a:lnTo>
                  <a:lnTo>
                    <a:pt x="1" y="2369"/>
                  </a:lnTo>
                  <a:lnTo>
                    <a:pt x="268" y="6639"/>
                  </a:lnTo>
                  <a:lnTo>
                    <a:pt x="268" y="6739"/>
                  </a:lnTo>
                  <a:lnTo>
                    <a:pt x="501" y="10942"/>
                  </a:lnTo>
                  <a:lnTo>
                    <a:pt x="501" y="11042"/>
                  </a:lnTo>
                  <a:lnTo>
                    <a:pt x="768" y="15212"/>
                  </a:lnTo>
                  <a:lnTo>
                    <a:pt x="768" y="15312"/>
                  </a:lnTo>
                  <a:lnTo>
                    <a:pt x="1035" y="19515"/>
                  </a:lnTo>
                  <a:lnTo>
                    <a:pt x="1035" y="19615"/>
                  </a:lnTo>
                  <a:lnTo>
                    <a:pt x="1268" y="23818"/>
                  </a:lnTo>
                  <a:lnTo>
                    <a:pt x="1268" y="23918"/>
                  </a:lnTo>
                  <a:lnTo>
                    <a:pt x="1535" y="28087"/>
                  </a:lnTo>
                  <a:lnTo>
                    <a:pt x="1535" y="28188"/>
                  </a:lnTo>
                  <a:lnTo>
                    <a:pt x="1802" y="32391"/>
                  </a:lnTo>
                  <a:lnTo>
                    <a:pt x="1802" y="32491"/>
                  </a:lnTo>
                  <a:lnTo>
                    <a:pt x="2036" y="36694"/>
                  </a:lnTo>
                  <a:lnTo>
                    <a:pt x="2036" y="36760"/>
                  </a:lnTo>
                  <a:lnTo>
                    <a:pt x="2302" y="41063"/>
                  </a:lnTo>
                  <a:lnTo>
                    <a:pt x="6606" y="40797"/>
                  </a:lnTo>
                  <a:lnTo>
                    <a:pt x="6706" y="40797"/>
                  </a:lnTo>
                  <a:lnTo>
                    <a:pt x="10875" y="40563"/>
                  </a:lnTo>
                  <a:lnTo>
                    <a:pt x="10975" y="40563"/>
                  </a:lnTo>
                  <a:lnTo>
                    <a:pt x="15178" y="40296"/>
                  </a:lnTo>
                  <a:lnTo>
                    <a:pt x="15278" y="40296"/>
                  </a:lnTo>
                  <a:lnTo>
                    <a:pt x="19481" y="40029"/>
                  </a:lnTo>
                  <a:lnTo>
                    <a:pt x="19548" y="40029"/>
                  </a:lnTo>
                  <a:lnTo>
                    <a:pt x="23751" y="39796"/>
                  </a:lnTo>
                  <a:lnTo>
                    <a:pt x="23851" y="39796"/>
                  </a:lnTo>
                  <a:lnTo>
                    <a:pt x="28054" y="39529"/>
                  </a:lnTo>
                  <a:lnTo>
                    <a:pt x="28154" y="39529"/>
                  </a:lnTo>
                  <a:lnTo>
                    <a:pt x="32324" y="39262"/>
                  </a:lnTo>
                  <a:lnTo>
                    <a:pt x="32424" y="39262"/>
                  </a:lnTo>
                  <a:lnTo>
                    <a:pt x="36627" y="39029"/>
                  </a:lnTo>
                  <a:lnTo>
                    <a:pt x="36727" y="39029"/>
                  </a:lnTo>
                  <a:lnTo>
                    <a:pt x="40997" y="38762"/>
                  </a:lnTo>
                  <a:lnTo>
                    <a:pt x="40990" y="38629"/>
                  </a:lnTo>
                  <a:lnTo>
                    <a:pt x="40990" y="38629"/>
                  </a:lnTo>
                  <a:lnTo>
                    <a:pt x="36794" y="38895"/>
                  </a:lnTo>
                  <a:lnTo>
                    <a:pt x="36560" y="34692"/>
                  </a:lnTo>
                  <a:lnTo>
                    <a:pt x="40730" y="34425"/>
                  </a:lnTo>
                  <a:lnTo>
                    <a:pt x="40947" y="37844"/>
                  </a:lnTo>
                  <a:lnTo>
                    <a:pt x="40763" y="34459"/>
                  </a:lnTo>
                  <a:lnTo>
                    <a:pt x="40763" y="34325"/>
                  </a:lnTo>
                  <a:lnTo>
                    <a:pt x="40563" y="30156"/>
                  </a:lnTo>
                  <a:lnTo>
                    <a:pt x="40563" y="30056"/>
                  </a:lnTo>
                  <a:lnTo>
                    <a:pt x="40296" y="25853"/>
                  </a:lnTo>
                  <a:lnTo>
                    <a:pt x="40296" y="25752"/>
                  </a:lnTo>
                  <a:lnTo>
                    <a:pt x="40029" y="21583"/>
                  </a:lnTo>
                  <a:lnTo>
                    <a:pt x="40029" y="21483"/>
                  </a:lnTo>
                  <a:lnTo>
                    <a:pt x="39796" y="17280"/>
                  </a:lnTo>
                  <a:lnTo>
                    <a:pt x="39796" y="17180"/>
                  </a:lnTo>
                  <a:lnTo>
                    <a:pt x="39529" y="12977"/>
                  </a:lnTo>
                  <a:lnTo>
                    <a:pt x="39529" y="12910"/>
                  </a:lnTo>
                  <a:lnTo>
                    <a:pt x="39262" y="8707"/>
                  </a:lnTo>
                  <a:lnTo>
                    <a:pt x="39262" y="8607"/>
                  </a:lnTo>
                  <a:lnTo>
                    <a:pt x="38995" y="4404"/>
                  </a:lnTo>
                  <a:lnTo>
                    <a:pt x="38995" y="4304"/>
                  </a:lnTo>
                  <a:lnTo>
                    <a:pt x="38728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1" name="Google Shape;1311;p146"/>
          <p:cNvSpPr/>
          <p:nvPr/>
        </p:nvSpPr>
        <p:spPr>
          <a:xfrm>
            <a:off x="2603028" y="4319587"/>
            <a:ext cx="426949" cy="390019"/>
          </a:xfrm>
          <a:custGeom>
            <a:avLst/>
            <a:gdLst/>
            <a:ahLst/>
            <a:cxnLst/>
            <a:rect l="l" t="t" r="r" b="b"/>
            <a:pathLst>
              <a:path w="13110" h="11976" extrusionOk="0">
                <a:moveTo>
                  <a:pt x="6555" y="1"/>
                </a:moveTo>
                <a:cubicBezTo>
                  <a:pt x="5029" y="1"/>
                  <a:pt x="3503" y="584"/>
                  <a:pt x="2335" y="1752"/>
                </a:cubicBezTo>
                <a:cubicBezTo>
                  <a:pt x="0" y="4087"/>
                  <a:pt x="0" y="7890"/>
                  <a:pt x="2335" y="10225"/>
                </a:cubicBezTo>
                <a:cubicBezTo>
                  <a:pt x="3503" y="11392"/>
                  <a:pt x="5029" y="11976"/>
                  <a:pt x="6555" y="11976"/>
                </a:cubicBezTo>
                <a:cubicBezTo>
                  <a:pt x="8081" y="11976"/>
                  <a:pt x="9607" y="11392"/>
                  <a:pt x="10775" y="10225"/>
                </a:cubicBezTo>
                <a:cubicBezTo>
                  <a:pt x="13110" y="7890"/>
                  <a:pt x="13110" y="4087"/>
                  <a:pt x="10775" y="1752"/>
                </a:cubicBezTo>
                <a:cubicBezTo>
                  <a:pt x="9607" y="584"/>
                  <a:pt x="8081" y="1"/>
                  <a:pt x="655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12" name="Google Shape;1312;p146"/>
          <p:cNvGrpSpPr/>
          <p:nvPr/>
        </p:nvGrpSpPr>
        <p:grpSpPr>
          <a:xfrm>
            <a:off x="794942" y="1024130"/>
            <a:ext cx="1681817" cy="838653"/>
            <a:chOff x="3491529" y="3490033"/>
            <a:chExt cx="713441" cy="365585"/>
          </a:xfrm>
        </p:grpSpPr>
        <p:sp>
          <p:nvSpPr>
            <p:cNvPr id="1313" name="Google Shape;1313;p146"/>
            <p:cNvSpPr/>
            <p:nvPr/>
          </p:nvSpPr>
          <p:spPr>
            <a:xfrm>
              <a:off x="3540426" y="3536751"/>
              <a:ext cx="664544" cy="318867"/>
            </a:xfrm>
            <a:custGeom>
              <a:avLst/>
              <a:gdLst/>
              <a:ahLst/>
              <a:cxnLst/>
              <a:rect l="l" t="t" r="r" b="b"/>
              <a:pathLst>
                <a:path w="51237" h="24585" extrusionOk="0">
                  <a:moveTo>
                    <a:pt x="48168" y="1"/>
                  </a:moveTo>
                  <a:lnTo>
                    <a:pt x="0" y="10508"/>
                  </a:lnTo>
                  <a:lnTo>
                    <a:pt x="3103" y="24585"/>
                  </a:lnTo>
                  <a:lnTo>
                    <a:pt x="51237" y="14077"/>
                  </a:lnTo>
                  <a:lnTo>
                    <a:pt x="48168" y="1"/>
                  </a:lnTo>
                  <a:close/>
                </a:path>
              </a:pathLst>
            </a:custGeom>
            <a:solidFill>
              <a:srgbClr val="D9D9D9">
                <a:alpha val="56078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146"/>
            <p:cNvSpPr/>
            <p:nvPr/>
          </p:nvSpPr>
          <p:spPr>
            <a:xfrm>
              <a:off x="3491529" y="3490033"/>
              <a:ext cx="713441" cy="310722"/>
            </a:xfrm>
            <a:custGeom>
              <a:avLst/>
              <a:gdLst/>
              <a:ahLst/>
              <a:cxnLst/>
              <a:rect l="l" t="t" r="r" b="b"/>
              <a:pathLst>
                <a:path w="55007" h="23957" extrusionOk="0">
                  <a:moveTo>
                    <a:pt x="51171" y="0"/>
                  </a:moveTo>
                  <a:cubicBezTo>
                    <a:pt x="51171" y="0"/>
                    <a:pt x="25819" y="6157"/>
                    <a:pt x="10213" y="6157"/>
                  </a:cubicBezTo>
                  <a:cubicBezTo>
                    <a:pt x="5724" y="6157"/>
                    <a:pt x="2042" y="5648"/>
                    <a:pt x="1" y="4337"/>
                  </a:cubicBezTo>
                  <a:lnTo>
                    <a:pt x="1" y="4337"/>
                  </a:lnTo>
                  <a:lnTo>
                    <a:pt x="3837" y="21983"/>
                  </a:lnTo>
                  <a:cubicBezTo>
                    <a:pt x="6053" y="23407"/>
                    <a:pt x="9925" y="23956"/>
                    <a:pt x="14581" y="23956"/>
                  </a:cubicBezTo>
                  <a:cubicBezTo>
                    <a:pt x="30317" y="23956"/>
                    <a:pt x="55007" y="17679"/>
                    <a:pt x="55007" y="17679"/>
                  </a:cubicBezTo>
                  <a:lnTo>
                    <a:pt x="5117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146"/>
            <p:cNvSpPr/>
            <p:nvPr/>
          </p:nvSpPr>
          <p:spPr>
            <a:xfrm>
              <a:off x="4042287" y="3490033"/>
              <a:ext cx="162683" cy="253966"/>
            </a:xfrm>
            <a:custGeom>
              <a:avLst/>
              <a:gdLst/>
              <a:ahLst/>
              <a:cxnLst/>
              <a:rect l="l" t="t" r="r" b="b"/>
              <a:pathLst>
                <a:path w="12543" h="19581" extrusionOk="0">
                  <a:moveTo>
                    <a:pt x="8673" y="0"/>
                  </a:moveTo>
                  <a:lnTo>
                    <a:pt x="1" y="1902"/>
                  </a:lnTo>
                  <a:lnTo>
                    <a:pt x="3870" y="19581"/>
                  </a:lnTo>
                  <a:lnTo>
                    <a:pt x="12543" y="17679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rgbClr val="A8D8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6" name="Google Shape;1316;p146"/>
          <p:cNvSpPr/>
          <p:nvPr/>
        </p:nvSpPr>
        <p:spPr>
          <a:xfrm rot="1701045">
            <a:off x="9946793" y="4630737"/>
            <a:ext cx="1449119" cy="1465228"/>
          </a:xfrm>
          <a:custGeom>
            <a:avLst/>
            <a:gdLst/>
            <a:ahLst/>
            <a:cxnLst/>
            <a:rect l="l" t="t" r="r" b="b"/>
            <a:pathLst>
              <a:path w="38103" h="38522" extrusionOk="0">
                <a:moveTo>
                  <a:pt x="38103" y="15233"/>
                </a:moveTo>
                <a:cubicBezTo>
                  <a:pt x="38103" y="20987"/>
                  <a:pt x="36492" y="26406"/>
                  <a:pt x="32349" y="30570"/>
                </a:cubicBezTo>
                <a:cubicBezTo>
                  <a:pt x="27390" y="35550"/>
                  <a:pt x="23393" y="38521"/>
                  <a:pt x="16133" y="37433"/>
                </a:cubicBezTo>
                <a:cubicBezTo>
                  <a:pt x="8621" y="36282"/>
                  <a:pt x="4269" y="31846"/>
                  <a:pt x="1675" y="24879"/>
                </a:cubicBezTo>
                <a:cubicBezTo>
                  <a:pt x="587" y="21929"/>
                  <a:pt x="1" y="18079"/>
                  <a:pt x="1" y="14919"/>
                </a:cubicBezTo>
                <a:cubicBezTo>
                  <a:pt x="1" y="13915"/>
                  <a:pt x="231" y="11571"/>
                  <a:pt x="1675" y="11592"/>
                </a:cubicBezTo>
                <a:cubicBezTo>
                  <a:pt x="3118" y="11613"/>
                  <a:pt x="3453" y="14103"/>
                  <a:pt x="3621" y="15128"/>
                </a:cubicBezTo>
                <a:cubicBezTo>
                  <a:pt x="4688" y="21740"/>
                  <a:pt x="6236" y="27411"/>
                  <a:pt x="13204" y="29796"/>
                </a:cubicBezTo>
                <a:cubicBezTo>
                  <a:pt x="16133" y="30800"/>
                  <a:pt x="19251" y="31093"/>
                  <a:pt x="22305" y="30675"/>
                </a:cubicBezTo>
                <a:cubicBezTo>
                  <a:pt x="25611" y="30214"/>
                  <a:pt x="28582" y="26762"/>
                  <a:pt x="30759" y="24481"/>
                </a:cubicBezTo>
                <a:cubicBezTo>
                  <a:pt x="35592" y="19418"/>
                  <a:pt x="35969" y="12115"/>
                  <a:pt x="28666" y="9123"/>
                </a:cubicBezTo>
                <a:cubicBezTo>
                  <a:pt x="26365" y="8161"/>
                  <a:pt x="22619" y="7659"/>
                  <a:pt x="20108" y="8056"/>
                </a:cubicBezTo>
                <a:cubicBezTo>
                  <a:pt x="17681" y="8433"/>
                  <a:pt x="14354" y="11048"/>
                  <a:pt x="14878" y="13936"/>
                </a:cubicBezTo>
                <a:cubicBezTo>
                  <a:pt x="14898" y="14040"/>
                  <a:pt x="19732" y="10462"/>
                  <a:pt x="20276" y="10044"/>
                </a:cubicBezTo>
                <a:cubicBezTo>
                  <a:pt x="22096" y="8621"/>
                  <a:pt x="23268" y="12597"/>
                  <a:pt x="22849" y="13789"/>
                </a:cubicBezTo>
                <a:cubicBezTo>
                  <a:pt x="22556" y="16091"/>
                  <a:pt x="20862" y="17033"/>
                  <a:pt x="19167" y="18330"/>
                </a:cubicBezTo>
                <a:cubicBezTo>
                  <a:pt x="17598" y="19543"/>
                  <a:pt x="15212" y="22326"/>
                  <a:pt x="12973" y="21803"/>
                </a:cubicBezTo>
                <a:cubicBezTo>
                  <a:pt x="14919" y="20401"/>
                  <a:pt x="14459" y="18476"/>
                  <a:pt x="14501" y="16405"/>
                </a:cubicBezTo>
                <a:cubicBezTo>
                  <a:pt x="14522" y="15463"/>
                  <a:pt x="12890" y="13413"/>
                  <a:pt x="11885" y="13392"/>
                </a:cubicBezTo>
                <a:cubicBezTo>
                  <a:pt x="10149" y="14543"/>
                  <a:pt x="12973" y="19397"/>
                  <a:pt x="11760" y="20631"/>
                </a:cubicBezTo>
                <a:cubicBezTo>
                  <a:pt x="10065" y="18623"/>
                  <a:pt x="7324" y="16802"/>
                  <a:pt x="6048" y="14480"/>
                </a:cubicBezTo>
                <a:cubicBezTo>
                  <a:pt x="5399" y="13287"/>
                  <a:pt x="4897" y="9019"/>
                  <a:pt x="6864" y="8579"/>
                </a:cubicBezTo>
                <a:cubicBezTo>
                  <a:pt x="7847" y="8370"/>
                  <a:pt x="11509" y="12408"/>
                  <a:pt x="11572" y="11885"/>
                </a:cubicBezTo>
                <a:cubicBezTo>
                  <a:pt x="11906" y="9040"/>
                  <a:pt x="12639" y="6613"/>
                  <a:pt x="14459" y="4332"/>
                </a:cubicBezTo>
                <a:cubicBezTo>
                  <a:pt x="17932" y="1"/>
                  <a:pt x="24209" y="587"/>
                  <a:pt x="28980" y="2302"/>
                </a:cubicBezTo>
                <a:cubicBezTo>
                  <a:pt x="31658" y="3286"/>
                  <a:pt x="33939" y="5085"/>
                  <a:pt x="35508" y="7449"/>
                </a:cubicBezTo>
                <a:cubicBezTo>
                  <a:pt x="36261" y="8558"/>
                  <a:pt x="36847" y="9751"/>
                  <a:pt x="37266" y="11027"/>
                </a:cubicBezTo>
                <a:cubicBezTo>
                  <a:pt x="37642" y="12220"/>
                  <a:pt x="37475" y="14208"/>
                  <a:pt x="38082" y="15233"/>
                </a:cubicBezTo>
                <a:cubicBezTo>
                  <a:pt x="38103" y="15672"/>
                  <a:pt x="37873" y="14856"/>
                  <a:pt x="38103" y="15233"/>
                </a:cubicBezTo>
                <a:close/>
              </a:path>
            </a:pathLst>
          </a:custGeom>
          <a:solidFill>
            <a:srgbClr val="E48800">
              <a:alpha val="31372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AB758-6A04-3094-B977-0038DD2414BD}"/>
              </a:ext>
            </a:extLst>
          </p:cNvPr>
          <p:cNvSpPr txBox="1"/>
          <p:nvPr/>
        </p:nvSpPr>
        <p:spPr>
          <a:xfrm>
            <a:off x="2955402" y="5509869"/>
            <a:ext cx="6097604" cy="1200329"/>
          </a:xfrm>
          <a:prstGeom prst="rect">
            <a:avLst/>
          </a:prstGeom>
          <a:solidFill>
            <a:srgbClr val="FEB0D9"/>
          </a:solidFill>
        </p:spPr>
        <p:txBody>
          <a:bodyPr wrap="square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D" sz="1800" b="1" dirty="0"/>
              <a:t>DIREKTORAT PEMBELAJARAN DAN KEMAHASISWAAN DIREKTORAT JENDERAL PENDIDIKAN TINGGI, RISET, DAN TEKNOLOGI KEMENTERIAN PENDIDIKAN, KEBUDAYAAN, RISET, DAN TEKNOLOGI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207AC5-3799-14A5-4AEC-D5867CDE7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539" y="2493364"/>
            <a:ext cx="8903555" cy="1165407"/>
          </a:xfrm>
        </p:spPr>
        <p:txBody>
          <a:bodyPr/>
          <a:lstStyle/>
          <a:p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PENYUSUNAN RANCANGAN MATERI SENI MUSIK, SENI TARI, SENI RUPA DAN KETERAMPILAN DALAM MERANCANG KREATIVITAS BUDAYA</a:t>
            </a:r>
            <a:b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OLEH:</a:t>
            </a:r>
            <a:b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Moh. Farid Nurul Anwar, </a:t>
            </a:r>
            <a:r>
              <a:rPr lang="en-US" sz="36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S.Pd</a:t>
            </a: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., </a:t>
            </a:r>
            <a:r>
              <a:rPr lang="en-US" sz="36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M.Pd</a:t>
            </a:r>
            <a:endParaRPr lang="en-ID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1FD9A1-B6A2-389B-CE25-8F270023C7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543" t="43842" r="34018" b="19096"/>
          <a:stretch/>
        </p:blipFill>
        <p:spPr>
          <a:xfrm>
            <a:off x="9993331" y="3816714"/>
            <a:ext cx="2030671" cy="2921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479ED65-1192-9493-57B2-4910D7BCAE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4342" y="343921"/>
            <a:ext cx="4210266" cy="6667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E31E1E2-5CA0-8550-1137-203294AE0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98A9C"/>
          </a:solidFill>
        </p:spPr>
        <p:txBody>
          <a:bodyPr/>
          <a:lstStyle/>
          <a:p>
            <a:pPr algn="ctr"/>
            <a:r>
              <a:rPr lang="en-US" altLang="en-US" dirty="0"/>
              <a:t>BENTUK TARI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296C567-6B38-8335-EF16-E598F6939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9977" y="2633699"/>
            <a:ext cx="10515600" cy="4351338"/>
          </a:xfrm>
        </p:spPr>
        <p:txBody>
          <a:bodyPr/>
          <a:lstStyle/>
          <a:p>
            <a:pPr algn="ctr"/>
            <a:r>
              <a:rPr lang="en-US" altLang="en-US" dirty="0" err="1">
                <a:latin typeface="Arial Black" panose="020B0A04020102020204" pitchFamily="34" charset="0"/>
              </a:rPr>
              <a:t>Bentuk</a:t>
            </a:r>
            <a:r>
              <a:rPr lang="en-US" altLang="en-US" dirty="0">
                <a:latin typeface="Arial Black" panose="020B0A04020102020204" pitchFamily="34" charset="0"/>
              </a:rPr>
              <a:t> tari </a:t>
            </a:r>
            <a:r>
              <a:rPr lang="en-US" altLang="en-US" dirty="0" err="1">
                <a:latin typeface="Arial Black" panose="020B0A04020102020204" pitchFamily="34" charset="0"/>
              </a:rPr>
              <a:t>tunggal</a:t>
            </a:r>
            <a:endParaRPr lang="en-US" altLang="en-US" dirty="0">
              <a:latin typeface="Arial Black" panose="020B0A04020102020204" pitchFamily="34" charset="0"/>
            </a:endParaRPr>
          </a:p>
          <a:p>
            <a:pPr algn="ctr"/>
            <a:r>
              <a:rPr lang="en-US" altLang="en-US" dirty="0" err="1">
                <a:latin typeface="Arial Black" panose="020B0A04020102020204" pitchFamily="34" charset="0"/>
              </a:rPr>
              <a:t>Bentuk</a:t>
            </a:r>
            <a:r>
              <a:rPr lang="en-US" altLang="en-US" dirty="0">
                <a:latin typeface="Arial Black" panose="020B0A04020102020204" pitchFamily="34" charset="0"/>
              </a:rPr>
              <a:t> tari </a:t>
            </a:r>
            <a:r>
              <a:rPr lang="en-US" altLang="en-US" dirty="0" err="1">
                <a:latin typeface="Arial Black" panose="020B0A04020102020204" pitchFamily="34" charset="0"/>
              </a:rPr>
              <a:t>berpasangan</a:t>
            </a:r>
            <a:endParaRPr lang="en-US" altLang="en-US" dirty="0">
              <a:latin typeface="Arial Black" panose="020B0A04020102020204" pitchFamily="34" charset="0"/>
            </a:endParaRPr>
          </a:p>
          <a:p>
            <a:pPr algn="ctr"/>
            <a:r>
              <a:rPr lang="en-US" altLang="en-US" dirty="0" err="1">
                <a:latin typeface="Arial Black" panose="020B0A04020102020204" pitchFamily="34" charset="0"/>
              </a:rPr>
              <a:t>Bentuk</a:t>
            </a:r>
            <a:r>
              <a:rPr lang="en-US" altLang="en-US" dirty="0">
                <a:latin typeface="Arial Black" panose="020B0A04020102020204" pitchFamily="34" charset="0"/>
              </a:rPr>
              <a:t> tari </a:t>
            </a:r>
            <a:r>
              <a:rPr lang="en-US" altLang="en-US" dirty="0" err="1">
                <a:latin typeface="Arial Black" panose="020B0A04020102020204" pitchFamily="34" charset="0"/>
              </a:rPr>
              <a:t>kelompok</a:t>
            </a:r>
            <a:endParaRPr lang="en-US" altLang="en-US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2971353-1632-CB99-A6DF-87409660AE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533400"/>
            <a:ext cx="7086600" cy="710609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pPr algn="ctr"/>
            <a:r>
              <a:rPr lang="en-US" altLang="en-US" dirty="0">
                <a:latin typeface="Arial Black" panose="020B0A04020102020204" pitchFamily="34" charset="0"/>
              </a:rPr>
              <a:t>GERAK TARI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B7E2FFE-1BBB-0252-ED80-A75BEBCE7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651591"/>
            <a:ext cx="8686800" cy="4191000"/>
          </a:xfrm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dirty="0" err="1">
                <a:latin typeface="Abadi" panose="020B0604020104020204" pitchFamily="34" charset="0"/>
              </a:rPr>
              <a:t>Merupakan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hasil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stilisasi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atau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distorsi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dari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gerak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wantah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menjadi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gerak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tertentu</a:t>
            </a:r>
            <a:r>
              <a:rPr lang="en-US" altLang="en-US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en-US" altLang="en-US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altLang="en-US" dirty="0" err="1">
                <a:latin typeface="Abadi" panose="020B0604020104020204" pitchFamily="34" charset="0"/>
              </a:rPr>
              <a:t>Gerak</a:t>
            </a:r>
            <a:r>
              <a:rPr lang="en-US" altLang="en-US" dirty="0">
                <a:latin typeface="Abadi" panose="020B0604020104020204" pitchFamily="34" charset="0"/>
              </a:rPr>
              <a:t> yang </a:t>
            </a:r>
            <a:r>
              <a:rPr lang="en-US" altLang="en-US" dirty="0" err="1">
                <a:latin typeface="Abadi" panose="020B0604020104020204" pitchFamily="34" charset="0"/>
              </a:rPr>
              <a:t>telah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distilisasi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atau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distorsi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ada</a:t>
            </a:r>
            <a:r>
              <a:rPr lang="en-US" altLang="en-US" dirty="0">
                <a:latin typeface="Abadi" panose="020B0604020104020204" pitchFamily="34" charset="0"/>
              </a:rPr>
              <a:t> :</a:t>
            </a:r>
          </a:p>
          <a:p>
            <a:pPr marL="914400" lvl="1" indent="-457200">
              <a:buFont typeface="Wingdings" panose="05000000000000000000" pitchFamily="2" charset="2"/>
              <a:buAutoNum type="arabicPeriod"/>
            </a:pPr>
            <a:r>
              <a:rPr lang="en-US" altLang="en-US" sz="2800" dirty="0" err="1">
                <a:latin typeface="Abadi" panose="020B0604020104020204" pitchFamily="34" charset="0"/>
              </a:rPr>
              <a:t>Gerak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Murni</a:t>
            </a:r>
            <a:r>
              <a:rPr lang="en-US" altLang="en-US" sz="2800" dirty="0">
                <a:latin typeface="Abadi" panose="020B0604020104020204" pitchFamily="34" charset="0"/>
              </a:rPr>
              <a:t>: </a:t>
            </a:r>
            <a:r>
              <a:rPr lang="en-US" altLang="en-US" sz="2800" dirty="0" err="1">
                <a:latin typeface="Abadi" panose="020B0604020104020204" pitchFamily="34" charset="0"/>
              </a:rPr>
              <a:t>pengolahan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gerak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wantah</a:t>
            </a:r>
            <a:r>
              <a:rPr lang="en-US" altLang="en-US" sz="2800" dirty="0">
                <a:latin typeface="Abadi" panose="020B0604020104020204" pitchFamily="34" charset="0"/>
              </a:rPr>
              <a:t> yang </a:t>
            </a:r>
            <a:r>
              <a:rPr lang="en-US" altLang="en-US" sz="2800" dirty="0" err="1">
                <a:latin typeface="Abadi" panose="020B0604020104020204" pitchFamily="34" charset="0"/>
              </a:rPr>
              <a:t>dalam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pengungkapannya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tidak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tidak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mempertimbangkan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pengertian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dari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gerak</a:t>
            </a:r>
            <a:r>
              <a:rPr lang="en-US" altLang="en-US" sz="2800" dirty="0">
                <a:latin typeface="Abadi" panose="020B0604020104020204" pitchFamily="34" charset="0"/>
              </a:rPr>
              <a:t> tari </a:t>
            </a:r>
            <a:r>
              <a:rPr lang="en-US" altLang="en-US" sz="2800" dirty="0" err="1">
                <a:latin typeface="Abadi" panose="020B0604020104020204" pitchFamily="34" charset="0"/>
              </a:rPr>
              <a:t>tersebut</a:t>
            </a:r>
            <a:r>
              <a:rPr lang="en-US" altLang="en-US" sz="2800" dirty="0">
                <a:latin typeface="Abadi" panose="020B0604020104020204" pitchFamily="34" charset="0"/>
              </a:rPr>
              <a:t> ( </a:t>
            </a:r>
            <a:r>
              <a:rPr lang="en-US" altLang="en-US" sz="2800" dirty="0" err="1">
                <a:latin typeface="Abadi" panose="020B0604020104020204" pitchFamily="34" charset="0"/>
              </a:rPr>
              <a:t>putar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pergelangan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tangan</a:t>
            </a:r>
            <a:r>
              <a:rPr lang="en-US" altLang="en-US" sz="2800" dirty="0">
                <a:latin typeface="Abadi" panose="020B0604020104020204" pitchFamily="34" charset="0"/>
              </a:rPr>
              <a:t>, </a:t>
            </a:r>
            <a:r>
              <a:rPr lang="en-US" altLang="en-US" sz="2800" dirty="0" err="1">
                <a:latin typeface="Abadi" panose="020B0604020104020204" pitchFamily="34" charset="0"/>
              </a:rPr>
              <a:t>gerak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leher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dll</a:t>
            </a:r>
            <a:r>
              <a:rPr lang="en-US" altLang="en-US" sz="2800" dirty="0">
                <a:latin typeface="Abadi" panose="020B0604020104020204" pitchFamily="34" charset="0"/>
              </a:rPr>
              <a:t> )</a:t>
            </a:r>
          </a:p>
          <a:p>
            <a:pPr marL="914400" lvl="1" indent="-457200">
              <a:buFont typeface="Wingdings" panose="05000000000000000000" pitchFamily="2" charset="2"/>
              <a:buAutoNum type="arabicPeriod"/>
            </a:pPr>
            <a:r>
              <a:rPr lang="en-US" altLang="en-US" sz="2800" dirty="0" err="1">
                <a:latin typeface="Abadi" panose="020B0604020104020204" pitchFamily="34" charset="0"/>
              </a:rPr>
              <a:t>Gerak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Maknawi</a:t>
            </a:r>
            <a:r>
              <a:rPr lang="en-US" altLang="en-US" sz="2800" dirty="0">
                <a:latin typeface="Abadi" panose="020B0604020104020204" pitchFamily="34" charset="0"/>
              </a:rPr>
              <a:t> : </a:t>
            </a:r>
            <a:r>
              <a:rPr lang="en-US" altLang="en-US" sz="2800" dirty="0" err="1">
                <a:latin typeface="Abadi" panose="020B0604020104020204" pitchFamily="34" charset="0"/>
              </a:rPr>
              <a:t>Pengolahan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dari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gerak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wantah</a:t>
            </a:r>
            <a:r>
              <a:rPr lang="en-US" altLang="en-US" sz="2800" dirty="0">
                <a:latin typeface="Abadi" panose="020B0604020104020204" pitchFamily="34" charset="0"/>
              </a:rPr>
              <a:t> yang </a:t>
            </a:r>
            <a:r>
              <a:rPr lang="en-US" altLang="en-US" sz="2800" dirty="0" err="1">
                <a:latin typeface="Abadi" panose="020B0604020104020204" pitchFamily="34" charset="0"/>
              </a:rPr>
              <a:t>dalam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pengungkapannya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mengandung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suatu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pengertian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atau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maksud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disamping</a:t>
            </a:r>
            <a:r>
              <a:rPr lang="en-US" altLang="en-US" sz="2800" dirty="0">
                <a:latin typeface="Abadi" panose="020B0604020104020204" pitchFamily="34" charset="0"/>
              </a:rPr>
              <a:t> </a:t>
            </a:r>
            <a:r>
              <a:rPr lang="en-US" altLang="en-US" sz="2800" dirty="0" err="1">
                <a:latin typeface="Abadi" panose="020B0604020104020204" pitchFamily="34" charset="0"/>
              </a:rPr>
              <a:t>keindahan</a:t>
            </a:r>
            <a:r>
              <a:rPr lang="en-US" altLang="en-US" sz="2800" dirty="0">
                <a:latin typeface="Abadi" panose="020B0604020104020204" pitchFamily="34" charset="0"/>
              </a:rPr>
              <a:t> ( </a:t>
            </a:r>
            <a:r>
              <a:rPr lang="en-US" altLang="en-US" sz="2800" dirty="0" err="1">
                <a:latin typeface="Abadi" panose="020B0604020104020204" pitchFamily="34" charset="0"/>
              </a:rPr>
              <a:t>mendayung</a:t>
            </a:r>
            <a:r>
              <a:rPr lang="en-US" altLang="en-US" sz="2800" dirty="0">
                <a:latin typeface="Abadi" panose="020B0604020104020204" pitchFamily="34" charset="0"/>
              </a:rPr>
              <a:t> 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EB40882-B8EB-7FE8-D12B-A9C322127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793898"/>
            <a:ext cx="9144000" cy="1447800"/>
          </a:xfrm>
          <a:solidFill>
            <a:srgbClr val="66FF99"/>
          </a:solidFill>
        </p:spPr>
        <p:txBody>
          <a:bodyPr/>
          <a:lstStyle/>
          <a:p>
            <a:pPr algn="ctr"/>
            <a:r>
              <a:rPr lang="en-US" altLang="en-US" b="1" dirty="0"/>
              <a:t>DESAIN LANTAI ( FLOOR DESIGN 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F6C4C22-786B-E9BC-8682-985A16799C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2819400"/>
            <a:ext cx="8839200" cy="33528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altLang="en-US" dirty="0" err="1"/>
              <a:t>Merupakangaris</a:t>
            </a:r>
            <a:r>
              <a:rPr lang="en-US" altLang="en-US" dirty="0"/>
              <a:t>-garis </a:t>
            </a:r>
            <a:r>
              <a:rPr lang="en-US" altLang="en-US" dirty="0" err="1"/>
              <a:t>lantai</a:t>
            </a:r>
            <a:r>
              <a:rPr lang="en-US" altLang="en-US" dirty="0"/>
              <a:t> yang </a:t>
            </a:r>
            <a:r>
              <a:rPr lang="en-US" altLang="en-US" dirty="0" err="1"/>
              <a:t>dilalui</a:t>
            </a:r>
            <a:r>
              <a:rPr lang="en-US" altLang="en-US" dirty="0"/>
              <a:t> </a:t>
            </a:r>
            <a:r>
              <a:rPr lang="en-US" altLang="en-US" dirty="0" err="1"/>
              <a:t>penari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 err="1"/>
              <a:t>Secara</a:t>
            </a:r>
            <a:r>
              <a:rPr lang="en-US" altLang="en-US" dirty="0"/>
              <a:t> garis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terdapat</a:t>
            </a:r>
            <a:r>
              <a:rPr lang="en-US" altLang="en-US" dirty="0"/>
              <a:t> dua </a:t>
            </a:r>
            <a:r>
              <a:rPr lang="en-US" altLang="en-US" dirty="0" err="1"/>
              <a:t>pola</a:t>
            </a:r>
            <a:r>
              <a:rPr lang="en-US" altLang="en-US" dirty="0"/>
              <a:t> garis yang </a:t>
            </a:r>
            <a:r>
              <a:rPr lang="en-US" altLang="en-US" dirty="0" err="1"/>
              <a:t>dilalui</a:t>
            </a:r>
            <a:r>
              <a:rPr lang="en-US" altLang="en-US" dirty="0"/>
              <a:t> </a:t>
            </a:r>
            <a:r>
              <a:rPr lang="en-US" altLang="en-US" dirty="0" err="1"/>
              <a:t>penari</a:t>
            </a:r>
            <a:r>
              <a:rPr lang="en-US" altLang="en-US" dirty="0"/>
              <a:t> </a:t>
            </a:r>
            <a:r>
              <a:rPr lang="en-US" altLang="en-US" dirty="0" err="1"/>
              <a:t>yaitu</a:t>
            </a:r>
            <a:r>
              <a:rPr lang="en-US" altLang="en-US" dirty="0"/>
              <a:t> : </a:t>
            </a:r>
          </a:p>
          <a:p>
            <a:pPr marL="914400" lvl="1" indent="-457200">
              <a:buFont typeface="Wingdings" panose="05000000000000000000" pitchFamily="2" charset="2"/>
              <a:buAutoNum type="arabicPeriod"/>
            </a:pPr>
            <a:r>
              <a:rPr lang="en-US" altLang="en-US" dirty="0"/>
              <a:t>Garis </a:t>
            </a:r>
            <a:r>
              <a:rPr lang="en-US" altLang="en-US" dirty="0" err="1"/>
              <a:t>lurus</a:t>
            </a:r>
            <a:r>
              <a:rPr lang="en-US" altLang="en-US" dirty="0"/>
              <a:t> ( </a:t>
            </a:r>
            <a:r>
              <a:rPr lang="en-US" altLang="en-US" dirty="0" err="1"/>
              <a:t>kesan</a:t>
            </a:r>
            <a:r>
              <a:rPr lang="en-US" altLang="en-US" dirty="0"/>
              <a:t> </a:t>
            </a:r>
            <a:r>
              <a:rPr lang="en-US" altLang="en-US" dirty="0" err="1"/>
              <a:t>sederhana</a:t>
            </a:r>
            <a:r>
              <a:rPr lang="en-US" altLang="en-US" dirty="0"/>
              <a:t> dan </a:t>
            </a:r>
            <a:r>
              <a:rPr lang="en-US" altLang="en-US" dirty="0" err="1"/>
              <a:t>kuat</a:t>
            </a:r>
            <a:r>
              <a:rPr lang="en-US" altLang="en-US" dirty="0"/>
              <a:t> )</a:t>
            </a:r>
          </a:p>
          <a:p>
            <a:pPr marL="914400" lvl="1" indent="-457200">
              <a:buFont typeface="Wingdings" panose="05000000000000000000" pitchFamily="2" charset="2"/>
              <a:buAutoNum type="arabicPeriod"/>
            </a:pPr>
            <a:r>
              <a:rPr lang="en-US" altLang="en-US" dirty="0"/>
              <a:t>Garis </a:t>
            </a:r>
            <a:r>
              <a:rPr lang="en-US" altLang="en-US" dirty="0" err="1"/>
              <a:t>lengkung</a:t>
            </a:r>
            <a:r>
              <a:rPr lang="en-US" altLang="en-US" dirty="0"/>
              <a:t> ( </a:t>
            </a:r>
            <a:r>
              <a:rPr lang="en-US" altLang="en-US" dirty="0" err="1"/>
              <a:t>lembut</a:t>
            </a:r>
            <a:r>
              <a:rPr lang="en-US" altLang="en-US" dirty="0"/>
              <a:t> dan </a:t>
            </a:r>
            <a:r>
              <a:rPr lang="en-US" altLang="en-US" dirty="0" err="1"/>
              <a:t>emah</a:t>
            </a:r>
            <a:r>
              <a:rPr lang="en-US" altLang="en-US" dirty="0"/>
              <a:t> 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12BEB59B-4C0B-1129-4921-9272379BE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952500"/>
            <a:ext cx="8686800" cy="4953000"/>
          </a:xfrm>
          <a:solidFill>
            <a:srgbClr val="FFFF00"/>
          </a:solidFill>
        </p:spPr>
        <p:txBody>
          <a:bodyPr/>
          <a:lstStyle/>
          <a:p>
            <a:r>
              <a:rPr lang="en-US" altLang="en-US" dirty="0" err="1">
                <a:latin typeface="Abadi" panose="020B0604020104020204" pitchFamily="34" charset="0"/>
              </a:rPr>
              <a:t>Bentuk</a:t>
            </a:r>
            <a:r>
              <a:rPr lang="en-US" altLang="en-US" dirty="0">
                <a:latin typeface="Abadi" panose="020B0604020104020204" pitchFamily="34" charset="0"/>
              </a:rPr>
              <a:t> garis </a:t>
            </a:r>
            <a:r>
              <a:rPr lang="en-US" altLang="en-US" dirty="0" err="1">
                <a:latin typeface="Abadi" panose="020B0604020104020204" pitchFamily="34" charset="0"/>
              </a:rPr>
              <a:t>lurus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pola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lantai</a:t>
            </a:r>
            <a:r>
              <a:rPr lang="en-US" altLang="en-US" dirty="0">
                <a:latin typeface="Abadi" panose="020B0604020104020204" pitchFamily="34" charset="0"/>
              </a:rPr>
              <a:t> 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Abadi" panose="020B0604020104020204" pitchFamily="34" charset="0"/>
              </a:rPr>
              <a:t>	</a:t>
            </a:r>
            <a:r>
              <a:rPr lang="en-US" altLang="en-US" dirty="0" err="1">
                <a:latin typeface="Abadi" panose="020B0604020104020204" pitchFamily="34" charset="0"/>
              </a:rPr>
              <a:t>depan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belakang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samping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serong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desain</a:t>
            </a:r>
            <a:r>
              <a:rPr lang="en-US" altLang="en-US" dirty="0">
                <a:latin typeface="Abadi" panose="020B0604020104020204" pitchFamily="34" charset="0"/>
              </a:rPr>
              <a:t> V/</a:t>
            </a:r>
            <a:r>
              <a:rPr lang="en-US" altLang="en-US" dirty="0" err="1">
                <a:latin typeface="Abadi" panose="020B0604020104020204" pitchFamily="34" charset="0"/>
              </a:rPr>
              <a:t>kebalikannya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desain</a:t>
            </a:r>
            <a:r>
              <a:rPr lang="en-US" altLang="en-US" dirty="0">
                <a:latin typeface="Abadi" panose="020B0604020104020204" pitchFamily="34" charset="0"/>
              </a:rPr>
              <a:t> T/ </a:t>
            </a:r>
            <a:r>
              <a:rPr lang="en-US" altLang="en-US" dirty="0" err="1">
                <a:latin typeface="Abadi" panose="020B0604020104020204" pitchFamily="34" charset="0"/>
              </a:rPr>
              <a:t>kebalikannya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desain</a:t>
            </a:r>
            <a:r>
              <a:rPr lang="en-US" altLang="en-US" dirty="0">
                <a:latin typeface="Abadi" panose="020B0604020104020204" pitchFamily="34" charset="0"/>
              </a:rPr>
              <a:t> Zig-zag</a:t>
            </a:r>
          </a:p>
          <a:p>
            <a:endParaRPr lang="en-US" altLang="en-US" dirty="0">
              <a:latin typeface="Abadi" panose="020B0604020104020204" pitchFamily="34" charset="0"/>
            </a:endParaRPr>
          </a:p>
          <a:p>
            <a:endParaRPr lang="en-US" altLang="en-US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latin typeface="Abadi" panose="020B0604020104020204" pitchFamily="34" charset="0"/>
            </a:endParaRPr>
          </a:p>
          <a:p>
            <a:r>
              <a:rPr lang="en-US" altLang="en-US" dirty="0" err="1">
                <a:latin typeface="Abadi" panose="020B0604020104020204" pitchFamily="34" charset="0"/>
              </a:rPr>
              <a:t>Bentuk</a:t>
            </a:r>
            <a:r>
              <a:rPr lang="en-US" altLang="en-US" dirty="0">
                <a:latin typeface="Abadi" panose="020B0604020104020204" pitchFamily="34" charset="0"/>
              </a:rPr>
              <a:t> garis </a:t>
            </a:r>
            <a:r>
              <a:rPr lang="en-US" altLang="en-US" dirty="0" err="1">
                <a:latin typeface="Abadi" panose="020B0604020104020204" pitchFamily="34" charset="0"/>
              </a:rPr>
              <a:t>lengkung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pola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lantai</a:t>
            </a:r>
            <a:r>
              <a:rPr lang="en-US" altLang="en-US" dirty="0">
                <a:latin typeface="Abadi" panose="020B0604020104020204" pitchFamily="34" charset="0"/>
              </a:rPr>
              <a:t>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Abadi" panose="020B0604020104020204" pitchFamily="34" charset="0"/>
              </a:rPr>
              <a:t>	 </a:t>
            </a:r>
            <a:r>
              <a:rPr lang="en-US" altLang="en-US" dirty="0" err="1">
                <a:latin typeface="Abadi" panose="020B0604020104020204" pitchFamily="34" charset="0"/>
              </a:rPr>
              <a:t>kedepan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kebelakang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kesamping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sertya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serong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lengkung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ular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lingkaran</a:t>
            </a:r>
            <a:r>
              <a:rPr lang="en-US" altLang="en-US" dirty="0">
                <a:latin typeface="Abadi" panose="020B0604020104020204" pitchFamily="34" charset="0"/>
              </a:rPr>
              <a:t>, </a:t>
            </a:r>
            <a:r>
              <a:rPr lang="en-US" altLang="en-US" dirty="0" err="1">
                <a:latin typeface="Abadi" panose="020B0604020104020204" pitchFamily="34" charset="0"/>
              </a:rPr>
              <a:t>angka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delapan</a:t>
            </a:r>
            <a:r>
              <a:rPr lang="en-US" altLang="en-US" dirty="0">
                <a:latin typeface="Abadi" panose="020B0604020104020204" pitchFamily="34" charset="0"/>
              </a:rPr>
              <a:t>, dan spiral</a:t>
            </a:r>
          </a:p>
          <a:p>
            <a:endParaRPr lang="en-US" altLang="en-US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latin typeface="Abadi" panose="020B0604020104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78A301F-81C1-068B-ED7E-B6BDF9B36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US" altLang="en-US" dirty="0"/>
              <a:t>IRINGAN TARI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B3DC7E4-FC49-376A-DEBB-A89A9D3C7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2711" y="2434893"/>
            <a:ext cx="8458200" cy="1710070"/>
          </a:xfrm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pPr algn="just"/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Musik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tidak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hanya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sebagai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iringan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tari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tetapi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harus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sebagai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parner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tari,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sehingga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harus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digarap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betul-betul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sesuai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garapan</a:t>
            </a:r>
            <a:r>
              <a:rPr lang="en-US" alt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tarinya</a:t>
            </a:r>
            <a:endParaRPr lang="en-US" altLang="en-US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A2B109C-F3A4-818F-4679-5141C05D47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pPr algn="ctr"/>
            <a:r>
              <a:rPr lang="en-US" altLang="en-US" dirty="0"/>
              <a:t>TATA RIAS DAN BSANA TARI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8557264-2418-11A1-6DFC-05D8FE89B5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03474" y="2021958"/>
            <a:ext cx="8763000" cy="3352800"/>
          </a:xfrm>
          <a:solidFill>
            <a:srgbClr val="FEB0D9"/>
          </a:solid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/>
              <a:t>Busana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enak</a:t>
            </a:r>
            <a:r>
              <a:rPr lang="en-US" altLang="en-US" dirty="0"/>
              <a:t> </a:t>
            </a:r>
            <a:r>
              <a:rPr lang="en-US" altLang="en-US" dirty="0" err="1"/>
              <a:t>dipakai</a:t>
            </a:r>
            <a:r>
              <a:rPr lang="en-US" altLang="en-US" dirty="0"/>
              <a:t> </a:t>
            </a:r>
            <a:r>
              <a:rPr lang="en-US" altLang="en-US" dirty="0" err="1"/>
              <a:t>penari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/>
              <a:t>Busana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mengganggu</a:t>
            </a:r>
            <a:r>
              <a:rPr lang="en-US" altLang="en-US" dirty="0"/>
              <a:t> </a:t>
            </a:r>
            <a:r>
              <a:rPr lang="en-US" altLang="en-US" dirty="0" err="1"/>
              <a:t>gerak</a:t>
            </a:r>
            <a:r>
              <a:rPr lang="en-US" altLang="en-US" dirty="0"/>
              <a:t> tari</a:t>
            </a:r>
          </a:p>
          <a:p>
            <a:pPr>
              <a:lnSpc>
                <a:spcPct val="90000"/>
              </a:lnSpc>
            </a:pPr>
            <a:r>
              <a:rPr lang="en-US" altLang="en-US" dirty="0" err="1"/>
              <a:t>Busana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sedap</a:t>
            </a:r>
            <a:r>
              <a:rPr lang="en-US" altLang="en-US" dirty="0"/>
              <a:t> </a:t>
            </a:r>
            <a:r>
              <a:rPr lang="en-US" altLang="en-US" dirty="0" err="1"/>
              <a:t>dipandang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/>
              <a:t>Busana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menarik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/>
              <a:t>Busana</a:t>
            </a:r>
            <a:r>
              <a:rPr lang="en-US" altLang="en-US" dirty="0"/>
              <a:t> </a:t>
            </a:r>
            <a:r>
              <a:rPr lang="en-US" altLang="en-US" dirty="0" err="1"/>
              <a:t>mudah</a:t>
            </a:r>
            <a:r>
              <a:rPr lang="en-US" altLang="en-US" dirty="0"/>
              <a:t> </a:t>
            </a:r>
            <a:r>
              <a:rPr lang="en-US" altLang="en-US" dirty="0" err="1"/>
              <a:t>didapat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murah</a:t>
            </a:r>
            <a:r>
              <a:rPr lang="en-US" altLang="en-US" dirty="0"/>
              <a:t> </a:t>
            </a:r>
            <a:r>
              <a:rPr lang="en-US" altLang="en-US" dirty="0" err="1"/>
              <a:t>harganya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Rias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membantu</a:t>
            </a:r>
            <a:r>
              <a:rPr lang="en-US" altLang="en-US" dirty="0"/>
              <a:t> </a:t>
            </a:r>
            <a:r>
              <a:rPr lang="en-US" altLang="en-US" dirty="0" err="1"/>
              <a:t>perwatakan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ekspresi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Rias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jelas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DA41025-2C0D-6A58-377A-BD626EF5B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762000"/>
            <a:ext cx="7086600" cy="137160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altLang="en-US" dirty="0">
                <a:latin typeface="Arial Black" panose="020B0A04020102020204" pitchFamily="34" charset="0"/>
              </a:rPr>
              <a:t>MENYAJIKAN TARI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68F35A4-B97B-E1A2-176D-A0A12CDAE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2819400"/>
            <a:ext cx="8610600" cy="33528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altLang="en-US" dirty="0" err="1">
                <a:latin typeface="Abadi" panose="020B0604020104020204" pitchFamily="34" charset="0"/>
              </a:rPr>
              <a:t>Sebelum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menyajikan</a:t>
            </a:r>
            <a:r>
              <a:rPr lang="en-US" altLang="en-US" dirty="0">
                <a:latin typeface="Abadi" panose="020B0604020104020204" pitchFamily="34" charset="0"/>
              </a:rPr>
              <a:t> tari </a:t>
            </a:r>
            <a:r>
              <a:rPr lang="en-US" altLang="en-US" dirty="0" err="1">
                <a:latin typeface="Abadi" panose="020B0604020104020204" pitchFamily="34" charset="0"/>
              </a:rPr>
              <a:t>harus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memperhatian</a:t>
            </a:r>
            <a:r>
              <a:rPr lang="en-US" altLang="en-US" dirty="0">
                <a:latin typeface="Abadi" panose="020B0604020104020204" pitchFamily="34" charset="0"/>
              </a:rPr>
              <a:t> </a:t>
            </a:r>
            <a:r>
              <a:rPr lang="en-US" altLang="en-US" dirty="0" err="1">
                <a:latin typeface="Abadi" panose="020B0604020104020204" pitchFamily="34" charset="0"/>
              </a:rPr>
              <a:t>faktor</a:t>
            </a:r>
            <a:r>
              <a:rPr lang="en-US" altLang="en-US" dirty="0">
                <a:latin typeface="Abadi" panose="020B0604020104020204" pitchFamily="34" charset="0"/>
              </a:rPr>
              <a:t> : </a:t>
            </a:r>
          </a:p>
          <a:p>
            <a:pPr marL="533400" indent="-533400" algn="just">
              <a:lnSpc>
                <a:spcPct val="80000"/>
              </a:lnSpc>
              <a:buNone/>
            </a:pPr>
            <a:endParaRPr lang="en-US" altLang="en-US" dirty="0">
              <a:latin typeface="Abadi" panose="020B0604020104020204" pitchFamily="34" charset="0"/>
            </a:endParaRP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b="1" dirty="0" err="1">
                <a:latin typeface="Abadi" panose="020B0604020104020204" pitchFamily="34" charset="0"/>
              </a:rPr>
              <a:t>Kesiapan</a:t>
            </a:r>
            <a:endParaRPr lang="en-US" altLang="en-US" sz="2800" b="1" dirty="0">
              <a:latin typeface="Abadi" panose="020B0604020104020204" pitchFamily="34" charset="0"/>
            </a:endParaRP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b="1" dirty="0" err="1">
                <a:latin typeface="Abadi" panose="020B0604020104020204" pitchFamily="34" charset="0"/>
              </a:rPr>
              <a:t>Perencanaan</a:t>
            </a:r>
            <a:r>
              <a:rPr lang="en-US" altLang="en-US" sz="2800" b="1" dirty="0">
                <a:latin typeface="Abadi" panose="020B0604020104020204" pitchFamily="34" charset="0"/>
              </a:rPr>
              <a:t>, </a:t>
            </a: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b="1" dirty="0" err="1">
                <a:latin typeface="Abadi" panose="020B0604020104020204" pitchFamily="34" charset="0"/>
              </a:rPr>
              <a:t>Disiplin</a:t>
            </a:r>
            <a:r>
              <a:rPr lang="en-US" altLang="en-US" sz="2800" b="1" dirty="0">
                <a:latin typeface="Abadi" panose="020B0604020104020204" pitchFamily="34" charset="0"/>
              </a:rPr>
              <a:t> </a:t>
            </a:r>
            <a:r>
              <a:rPr lang="en-US" altLang="en-US" sz="2800" b="1" dirty="0" err="1">
                <a:latin typeface="Abadi" panose="020B0604020104020204" pitchFamily="34" charset="0"/>
              </a:rPr>
              <a:t>latihan</a:t>
            </a:r>
            <a:endParaRPr lang="en-US" altLang="en-US" sz="2800" b="1" dirty="0">
              <a:latin typeface="Abadi" panose="020B0604020104020204" pitchFamily="34" charset="0"/>
            </a:endParaRP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b="1" dirty="0" err="1">
                <a:latin typeface="Abadi" panose="020B0604020104020204" pitchFamily="34" charset="0"/>
              </a:rPr>
              <a:t>Gladi</a:t>
            </a:r>
            <a:r>
              <a:rPr lang="en-US" altLang="en-US" sz="2800" b="1" dirty="0">
                <a:latin typeface="Abadi" panose="020B0604020104020204" pitchFamily="34" charset="0"/>
              </a:rPr>
              <a:t> </a:t>
            </a:r>
            <a:r>
              <a:rPr lang="en-US" altLang="en-US" sz="2800" b="1" dirty="0" err="1">
                <a:latin typeface="Abadi" panose="020B0604020104020204" pitchFamily="34" charset="0"/>
              </a:rPr>
              <a:t>kotor</a:t>
            </a:r>
            <a:endParaRPr lang="en-US" altLang="en-US" sz="2800" b="1" dirty="0">
              <a:latin typeface="Abadi" panose="020B0604020104020204" pitchFamily="34" charset="0"/>
            </a:endParaRP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b="1" dirty="0" err="1">
                <a:latin typeface="Abadi" panose="020B0604020104020204" pitchFamily="34" charset="0"/>
              </a:rPr>
              <a:t>Gladi</a:t>
            </a:r>
            <a:r>
              <a:rPr lang="en-US" altLang="en-US" sz="2800" b="1" dirty="0">
                <a:latin typeface="Abadi" panose="020B0604020104020204" pitchFamily="34" charset="0"/>
              </a:rPr>
              <a:t> </a:t>
            </a:r>
            <a:r>
              <a:rPr lang="en-US" altLang="en-US" sz="2800" b="1" dirty="0" err="1">
                <a:latin typeface="Abadi" panose="020B0604020104020204" pitchFamily="34" charset="0"/>
              </a:rPr>
              <a:t>bersih</a:t>
            </a:r>
            <a:endParaRPr lang="en-US" altLang="en-US" sz="2800" b="1" dirty="0">
              <a:latin typeface="Abadi" panose="020B0604020104020204" pitchFamily="34" charset="0"/>
            </a:endParaRP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b="1" dirty="0" err="1">
                <a:latin typeface="Abadi" panose="020B0604020104020204" pitchFamily="34" charset="0"/>
              </a:rPr>
              <a:t>Penyajian</a:t>
            </a:r>
            <a:r>
              <a:rPr lang="en-US" altLang="en-US" sz="2800" b="1" dirty="0">
                <a:latin typeface="Abadi" panose="020B0604020104020204" pitchFamily="34" charset="0"/>
              </a:rPr>
              <a:t> </a:t>
            </a: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800" b="1" dirty="0" err="1">
                <a:latin typeface="Abadi" panose="020B0604020104020204" pitchFamily="34" charset="0"/>
              </a:rPr>
              <a:t>Evaluasi</a:t>
            </a:r>
            <a:endParaRPr lang="en-US" altLang="en-US" sz="2800" b="1" dirty="0">
              <a:latin typeface="Abadi" panose="020B0604020104020204" pitchFamily="34" charset="0"/>
            </a:endParaRPr>
          </a:p>
          <a:p>
            <a:pPr marL="914400" lvl="1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endParaRPr lang="en-US" altLang="en-US" sz="2800" b="1" dirty="0">
              <a:latin typeface="Abadi" panose="020B0604020104020204" pitchFamily="34" charset="0"/>
            </a:endParaRPr>
          </a:p>
          <a:p>
            <a:pPr marL="533400" indent="-533400" algn="just">
              <a:lnSpc>
                <a:spcPct val="80000"/>
              </a:lnSpc>
              <a:buNone/>
            </a:pPr>
            <a:endParaRPr lang="en-US" altLang="en-US" dirty="0">
              <a:latin typeface="Abadi" panose="020B0604020104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3A47686-18AF-7C4F-367C-0D664C5284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0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 Black" panose="020B0A04020102020204" pitchFamily="34" charset="0"/>
              </a:rPr>
              <a:t>PENGERTIAN </a:t>
            </a:r>
            <a:br>
              <a:rPr lang="en-US" altLang="en-US" dirty="0">
                <a:latin typeface="Arial Black" panose="020B0A04020102020204" pitchFamily="34" charset="0"/>
              </a:rPr>
            </a:br>
            <a:r>
              <a:rPr lang="en-US" altLang="en-US" dirty="0">
                <a:latin typeface="Arial Black" panose="020B0A04020102020204" pitchFamily="34" charset="0"/>
              </a:rPr>
              <a:t>SENI RUPA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C928118-ECA5-95DA-B217-5354E3B7E4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2133600"/>
            <a:ext cx="9144000" cy="4724400"/>
          </a:xfrm>
        </p:spPr>
        <p:txBody>
          <a:bodyPr/>
          <a:lstStyle/>
          <a:p>
            <a:pPr eaLnBrk="1" hangingPunct="1"/>
            <a:r>
              <a:rPr lang="en-US" altLang="en-US" sz="4800"/>
              <a:t>Seni Rupa merupakan seni yang monumental, dalam seni rupa pengekspresian penciptaan dilakukan di beberapa media sesuai dengan ide atau gagasannya.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C24865F-DD41-64CD-0D26-A57CA8AB52A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0"/>
            <a:ext cx="9144000" cy="1905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KARYA SENI RUPA DAPAT DITINJAU DARI DUA SEGI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4B6104-ADEB-09E7-7608-FB5AEF22A38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2447259"/>
            <a:ext cx="9144000" cy="421049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en-US" sz="4400" dirty="0"/>
              <a:t> </a:t>
            </a:r>
            <a:r>
              <a:rPr lang="en-US" altLang="en-US" sz="4400" dirty="0" err="1"/>
              <a:t>Segi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Bentuk</a:t>
            </a:r>
            <a:r>
              <a:rPr lang="en-US" altLang="en-US" sz="4400" dirty="0"/>
              <a:t>: </a:t>
            </a:r>
            <a:r>
              <a:rPr lang="en-US" altLang="en-US" sz="4400" dirty="0" err="1"/>
              <a:t>merupakan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wujud</a:t>
            </a:r>
            <a:r>
              <a:rPr lang="en-US" altLang="en-US" sz="4400" dirty="0"/>
              <a:t> </a:t>
            </a:r>
            <a:r>
              <a:rPr lang="en-US" altLang="en-US" sz="4400" dirty="0" err="1"/>
              <a:t>rupa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atau</a:t>
            </a:r>
            <a:r>
              <a:rPr lang="en-US" altLang="en-US" sz="4400" dirty="0"/>
              <a:t> </a:t>
            </a:r>
            <a:r>
              <a:rPr lang="en-US" altLang="en-US" sz="4400" dirty="0" err="1"/>
              <a:t>indrawi</a:t>
            </a:r>
            <a:r>
              <a:rPr lang="en-US" altLang="en-US" sz="4400" dirty="0"/>
              <a:t> yang </a:t>
            </a:r>
            <a:r>
              <a:rPr lang="en-US" altLang="en-US" sz="4400" dirty="0" err="1"/>
              <a:t>dapat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diamati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melalui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unsur-unsur</a:t>
            </a:r>
            <a:r>
              <a:rPr lang="en-US" altLang="en-US" sz="4400" dirty="0"/>
              <a:t> </a:t>
            </a:r>
            <a:r>
              <a:rPr lang="en-US" altLang="en-US" sz="4400" dirty="0" err="1"/>
              <a:t>rupanya</a:t>
            </a:r>
            <a:r>
              <a:rPr lang="en-US" altLang="en-US" sz="4400" dirty="0"/>
              <a:t>.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en-US" sz="4400" dirty="0"/>
              <a:t> </a:t>
            </a:r>
            <a:r>
              <a:rPr lang="en-US" altLang="en-US" sz="4400" dirty="0" err="1"/>
              <a:t>Segi</a:t>
            </a:r>
            <a:r>
              <a:rPr lang="en-US" altLang="en-US" sz="4400" dirty="0"/>
              <a:t> Isi: </a:t>
            </a:r>
            <a:r>
              <a:rPr lang="en-US" altLang="en-US" sz="4400" dirty="0" err="1"/>
              <a:t>merupakan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pranata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rukhaniah</a:t>
            </a:r>
            <a:r>
              <a:rPr lang="en-US" altLang="en-US" sz="4400" dirty="0"/>
              <a:t> (ide) </a:t>
            </a:r>
            <a:r>
              <a:rPr lang="en-US" altLang="en-US" sz="4400" dirty="0" err="1"/>
              <a:t>dari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berbagai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gambaran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perasaan</a:t>
            </a:r>
            <a:r>
              <a:rPr lang="en-US" altLang="en-US" sz="4400" dirty="0"/>
              <a:t> yang </a:t>
            </a:r>
            <a:r>
              <a:rPr lang="en-US" altLang="en-US" sz="4400" dirty="0" err="1"/>
              <a:t>digambarkan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dalam</a:t>
            </a:r>
            <a:r>
              <a:rPr lang="en-US" altLang="en-US" sz="4400" dirty="0"/>
              <a:t> </a:t>
            </a:r>
            <a:r>
              <a:rPr lang="en-US" altLang="en-US" sz="4400" dirty="0" err="1"/>
              <a:t>wujud</a:t>
            </a:r>
            <a:r>
              <a:rPr lang="en-US" altLang="en-US" sz="4400" dirty="0"/>
              <a:t> </a:t>
            </a:r>
            <a:r>
              <a:rPr lang="en-US" altLang="en-US" sz="4400" dirty="0" err="1"/>
              <a:t>lahiriah</a:t>
            </a:r>
            <a:r>
              <a:rPr lang="en-US" altLang="en-US" sz="4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E805E21-3944-151C-A4C0-78493FC871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457200"/>
            <a:ext cx="7772400" cy="19812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 Black" panose="020B0A04020102020204" pitchFamily="34" charset="0"/>
              </a:rPr>
              <a:t>UNSUR-UNSUR SENI RUPA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C04548E-923A-5CCA-4425-05A5C19E9F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5000" y="2438400"/>
            <a:ext cx="8153400" cy="4114800"/>
          </a:xfrm>
          <a:solidFill>
            <a:srgbClr val="FFFF00"/>
          </a:solidFill>
        </p:spPr>
        <p:txBody>
          <a:bodyPr/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GARIS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BENTUK 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VOLUME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GELAP TERANG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TEKSTUR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WARNA</a:t>
            </a:r>
            <a:endParaRPr lang="id-ID" altLang="en-US" dirty="0"/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d-ID" altLang="en-US" dirty="0"/>
              <a:t>RUANG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E79E635-2000-89BC-254D-AFC086ADC8BC}"/>
              </a:ext>
            </a:extLst>
          </p:cNvPr>
          <p:cNvSpPr txBox="1"/>
          <p:nvPr/>
        </p:nvSpPr>
        <p:spPr>
          <a:xfrm>
            <a:off x="2379921" y="2573079"/>
            <a:ext cx="74321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Britannic Bold" panose="020B0903060703020204" pitchFamily="34" charset="0"/>
              </a:rPr>
              <a:t>Merancang</a:t>
            </a:r>
            <a:r>
              <a:rPr lang="en-US" sz="6000" dirty="0">
                <a:latin typeface="Britannic Bold" panose="020B0903060703020204" pitchFamily="34" charset="0"/>
              </a:rPr>
              <a:t> </a:t>
            </a:r>
            <a:r>
              <a:rPr lang="en-US" sz="6000" dirty="0" err="1">
                <a:latin typeface="Britannic Bold" panose="020B0903060703020204" pitchFamily="34" charset="0"/>
              </a:rPr>
              <a:t>Materi</a:t>
            </a:r>
            <a:r>
              <a:rPr lang="en-US" sz="6000" dirty="0">
                <a:latin typeface="Britannic Bold" panose="020B0903060703020204" pitchFamily="34" charset="0"/>
              </a:rPr>
              <a:t> Seni Musik</a:t>
            </a:r>
            <a:endParaRPr lang="en-ID" sz="60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01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28C64D6-69A3-7B3A-8E42-75527C4CFD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304800"/>
            <a:ext cx="7772400" cy="1524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>
                <a:latin typeface="Arial Black" panose="020B0A04020102020204" pitchFamily="34" charset="0"/>
              </a:rPr>
              <a:t> GARIS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13845B7-7F31-1511-FD77-C180476641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2059172"/>
            <a:ext cx="9144000" cy="4352260"/>
          </a:xfrm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en-US" altLang="en-US" sz="4400" dirty="0"/>
              <a:t>Garis </a:t>
            </a:r>
            <a:r>
              <a:rPr lang="en-US" altLang="en-US" sz="4400" dirty="0" err="1"/>
              <a:t>merupakan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unsur</a:t>
            </a:r>
            <a:r>
              <a:rPr lang="en-US" altLang="en-US" sz="4400" dirty="0"/>
              <a:t> visual yang </a:t>
            </a:r>
            <a:r>
              <a:rPr lang="en-US" altLang="en-US" sz="4400" dirty="0" err="1"/>
              <a:t>penting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dalam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seni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rupa</a:t>
            </a:r>
            <a:r>
              <a:rPr lang="en-US" altLang="en-US" sz="4400" dirty="0"/>
              <a:t>, dan </a:t>
            </a:r>
            <a:r>
              <a:rPr lang="en-US" altLang="en-US" sz="4400" dirty="0" err="1"/>
              <a:t>dapat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membentuk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berbagai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karakter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serta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watak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pembuatnya</a:t>
            </a:r>
            <a:r>
              <a:rPr lang="en-US" altLang="en-US" sz="4400" dirty="0"/>
              <a:t>, </a:t>
            </a:r>
            <a:r>
              <a:rPr lang="en-US" altLang="en-US" sz="4400" dirty="0" err="1"/>
              <a:t>sehingga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bagi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perupa</a:t>
            </a:r>
            <a:r>
              <a:rPr lang="en-US" altLang="en-US" sz="4400" dirty="0"/>
              <a:t> garis </a:t>
            </a:r>
            <a:r>
              <a:rPr lang="en-US" altLang="en-US" sz="4400" dirty="0" err="1"/>
              <a:t>merupakan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unsur</a:t>
            </a:r>
            <a:r>
              <a:rPr lang="en-US" altLang="en-US" sz="4400" dirty="0"/>
              <a:t> visual </a:t>
            </a:r>
            <a:r>
              <a:rPr lang="en-US" altLang="en-US" sz="4400" dirty="0" err="1"/>
              <a:t>penting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dalam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mengekspresikan</a:t>
            </a:r>
            <a:r>
              <a:rPr lang="en-US" altLang="en-US" sz="4400" dirty="0"/>
              <a:t> ide-</a:t>
            </a:r>
            <a:r>
              <a:rPr lang="en-US" altLang="en-US" sz="4400" dirty="0" err="1"/>
              <a:t>idenya</a:t>
            </a:r>
            <a:r>
              <a:rPr lang="en-US" altLang="en-US" sz="4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0EE1110-0896-CFEA-1011-ED5E8F8612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33600" y="304800"/>
            <a:ext cx="7772400" cy="160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>
                <a:latin typeface="Arial Black" panose="020B0A04020102020204" pitchFamily="34" charset="0"/>
              </a:rPr>
              <a:t> BENTUK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7CCFFF9-2073-3787-A86C-AAF6CE6D7B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9800" y="1905000"/>
            <a:ext cx="7772400" cy="4038600"/>
          </a:xfrm>
          <a:solidFill>
            <a:srgbClr val="92D050"/>
          </a:solidFill>
        </p:spPr>
        <p:txBody>
          <a:bodyPr/>
          <a:lstStyle/>
          <a:p>
            <a:pPr algn="just" eaLnBrk="1" hangingPunct="1"/>
            <a:r>
              <a:rPr lang="en-US" altLang="en-US" sz="4800" dirty="0" err="1"/>
              <a:t>Bentuk</a:t>
            </a:r>
            <a:r>
              <a:rPr lang="en-US" altLang="en-US" sz="4800" dirty="0"/>
              <a:t> </a:t>
            </a:r>
            <a:r>
              <a:rPr lang="en-US" altLang="en-US" sz="4800" dirty="0" err="1"/>
              <a:t>merupakan</a:t>
            </a:r>
            <a:r>
              <a:rPr lang="en-US" altLang="en-US" sz="4800" dirty="0"/>
              <a:t> </a:t>
            </a:r>
            <a:r>
              <a:rPr lang="en-US" altLang="en-US" sz="4800" dirty="0" err="1"/>
              <a:t>segala</a:t>
            </a:r>
            <a:r>
              <a:rPr lang="en-US" altLang="en-US" sz="4800" dirty="0"/>
              <a:t> </a:t>
            </a:r>
            <a:r>
              <a:rPr lang="en-US" altLang="en-US" sz="4800" dirty="0" err="1"/>
              <a:t>sesuatu</a:t>
            </a:r>
            <a:r>
              <a:rPr lang="en-US" altLang="en-US" sz="4800" dirty="0"/>
              <a:t> yang </a:t>
            </a:r>
            <a:r>
              <a:rPr lang="en-US" altLang="en-US" sz="4800" dirty="0" err="1"/>
              <a:t>dapat</a:t>
            </a:r>
            <a:r>
              <a:rPr lang="en-US" altLang="en-US" sz="4800" dirty="0"/>
              <a:t> </a:t>
            </a:r>
            <a:r>
              <a:rPr lang="en-US" altLang="en-US" sz="4800" dirty="0" err="1"/>
              <a:t>dilihat</a:t>
            </a:r>
            <a:r>
              <a:rPr lang="en-US" altLang="en-US" sz="4800" dirty="0"/>
              <a:t>, </a:t>
            </a:r>
            <a:r>
              <a:rPr lang="en-US" altLang="en-US" sz="4800" dirty="0" err="1"/>
              <a:t>mempunyai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bentuk</a:t>
            </a:r>
            <a:r>
              <a:rPr lang="en-US" altLang="en-US" sz="4800" dirty="0"/>
              <a:t> yang </a:t>
            </a:r>
            <a:r>
              <a:rPr lang="en-US" altLang="en-US" sz="4800" dirty="0" err="1"/>
              <a:t>memberikan</a:t>
            </a:r>
            <a:r>
              <a:rPr lang="en-US" altLang="en-US" sz="4800" dirty="0"/>
              <a:t> </a:t>
            </a:r>
            <a:r>
              <a:rPr lang="en-US" altLang="en-US" sz="4800" dirty="0" err="1"/>
              <a:t>identifikasi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tertentu</a:t>
            </a:r>
            <a:r>
              <a:rPr lang="en-US" altLang="en-US" sz="4800" dirty="0"/>
              <a:t> </a:t>
            </a:r>
            <a:r>
              <a:rPr lang="en-US" altLang="en-US" sz="4800" dirty="0" err="1"/>
              <a:t>dalam</a:t>
            </a:r>
            <a:r>
              <a:rPr lang="en-US" altLang="en-US" sz="4800" dirty="0"/>
              <a:t> </a:t>
            </a:r>
            <a:r>
              <a:rPr lang="en-US" altLang="en-US" sz="4800" dirty="0" err="1"/>
              <a:t>persepsi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kita</a:t>
            </a:r>
            <a:r>
              <a:rPr lang="en-US" altLang="en-US" sz="4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05E2ABA-53AD-1050-4E3B-6A49FC93DE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0"/>
            <a:ext cx="7772400" cy="137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>
                <a:latin typeface="Arial Black" panose="020B0A04020102020204" pitchFamily="34" charset="0"/>
              </a:rPr>
              <a:t> VOLUME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9027978-34DE-C56A-0074-1C81F1B207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499191"/>
            <a:ext cx="9144000" cy="4572000"/>
          </a:xfrm>
          <a:solidFill>
            <a:srgbClr val="92D050"/>
          </a:solidFill>
        </p:spPr>
        <p:txBody>
          <a:bodyPr/>
          <a:lstStyle/>
          <a:p>
            <a:pPr algn="just" eaLnBrk="1" hangingPunct="1"/>
            <a:r>
              <a:rPr lang="en-US" altLang="en-US" sz="4400" dirty="0" err="1"/>
              <a:t>Dalam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seni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rupa</a:t>
            </a:r>
            <a:r>
              <a:rPr lang="en-US" altLang="en-US" sz="4400" dirty="0"/>
              <a:t> volume </a:t>
            </a:r>
            <a:r>
              <a:rPr lang="en-US" altLang="en-US" sz="4400" dirty="0" err="1"/>
              <a:t>diciptakan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melalui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ilusi</a:t>
            </a:r>
            <a:r>
              <a:rPr lang="en-US" altLang="en-US" sz="4400" dirty="0"/>
              <a:t> yang </a:t>
            </a:r>
            <a:r>
              <a:rPr lang="en-US" altLang="en-US" sz="4400" dirty="0" err="1"/>
              <a:t>mengesankan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keruangan</a:t>
            </a:r>
            <a:r>
              <a:rPr lang="en-US" altLang="en-US" sz="4400" dirty="0"/>
              <a:t>, </a:t>
            </a:r>
            <a:r>
              <a:rPr lang="en-US" altLang="en-US" sz="4400" dirty="0" err="1"/>
              <a:t>penggambaran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massa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dengan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ilusi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dapat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dibentuk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dengan</a:t>
            </a:r>
            <a:r>
              <a:rPr lang="en-US" altLang="en-US" sz="4400" dirty="0"/>
              <a:t> garis-garis </a:t>
            </a:r>
            <a:r>
              <a:rPr lang="en-US" altLang="en-US" sz="4400" dirty="0" err="1"/>
              <a:t>atau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dengan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gelap</a:t>
            </a:r>
            <a:r>
              <a:rPr lang="en-US" altLang="en-US" sz="4400" dirty="0"/>
              <a:t> </a:t>
            </a:r>
            <a:r>
              <a:rPr lang="en-US" altLang="en-US" sz="4400" dirty="0" err="1"/>
              <a:t>terang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sehingga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dapat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memberi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kesan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berat</a:t>
            </a:r>
            <a:r>
              <a:rPr lang="en-US" altLang="en-US" sz="4400" dirty="0"/>
              <a:t>, </a:t>
            </a:r>
            <a:r>
              <a:rPr lang="en-US" altLang="en-US" sz="4400" dirty="0" err="1"/>
              <a:t>tegar</a:t>
            </a:r>
            <a:r>
              <a:rPr lang="en-US" altLang="en-US" sz="4400" dirty="0"/>
              <a:t>, </a:t>
            </a:r>
            <a:r>
              <a:rPr lang="en-US" altLang="en-US" sz="4400" dirty="0" err="1"/>
              <a:t>kokoh</a:t>
            </a:r>
            <a:r>
              <a:rPr lang="en-US" altLang="en-US" sz="4400" dirty="0"/>
              <a:t>, dan </a:t>
            </a:r>
            <a:r>
              <a:rPr lang="en-US" altLang="en-US" sz="4400" dirty="0" err="1"/>
              <a:t>sebagainya</a:t>
            </a:r>
            <a:r>
              <a:rPr lang="en-US" altLang="en-US" sz="4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8A95FC3-927F-0277-4635-9CF29DA03D8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0"/>
            <a:ext cx="7772400" cy="137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>
                <a:latin typeface="Arial Black" panose="020B0A04020102020204" pitchFamily="34" charset="0"/>
              </a:rPr>
              <a:t> GELAP TERANG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AD5D8A7-F224-6CA1-2AD7-159244EB6D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371600"/>
            <a:ext cx="9144000" cy="4561367"/>
          </a:xfrm>
          <a:solidFill>
            <a:srgbClr val="92D050"/>
          </a:solidFill>
        </p:spPr>
        <p:txBody>
          <a:bodyPr/>
          <a:lstStyle/>
          <a:p>
            <a:pPr algn="just" eaLnBrk="1" hangingPunct="1"/>
            <a:r>
              <a:rPr lang="en-US" altLang="en-US" sz="4400" dirty="0" err="1"/>
              <a:t>Gelap</a:t>
            </a:r>
            <a:r>
              <a:rPr lang="en-US" altLang="en-US" sz="4400" dirty="0"/>
              <a:t> </a:t>
            </a:r>
            <a:r>
              <a:rPr lang="en-US" altLang="en-US" sz="4400" dirty="0" err="1"/>
              <a:t>terang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merupakan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perbedaan-perbedaan</a:t>
            </a:r>
            <a:r>
              <a:rPr lang="en-US" altLang="en-US" sz="4400" dirty="0"/>
              <a:t> yang </a:t>
            </a:r>
            <a:r>
              <a:rPr lang="en-US" altLang="en-US" sz="4400" dirty="0" err="1"/>
              <a:t>berkenaan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dengan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sinar</a:t>
            </a:r>
            <a:r>
              <a:rPr lang="en-US" altLang="en-US" sz="4400" dirty="0"/>
              <a:t> </a:t>
            </a:r>
            <a:r>
              <a:rPr lang="en-US" altLang="en-US" sz="4400" dirty="0" err="1"/>
              <a:t>atau</a:t>
            </a:r>
            <a:r>
              <a:rPr lang="en-US" altLang="en-US" sz="4400" dirty="0"/>
              <a:t> </a:t>
            </a:r>
            <a:r>
              <a:rPr lang="en-US" altLang="en-US" sz="4400" dirty="0" err="1"/>
              <a:t>cahaya</a:t>
            </a:r>
            <a:r>
              <a:rPr lang="en-US" altLang="en-US" sz="4400" dirty="0"/>
              <a:t>, </a:t>
            </a:r>
            <a:r>
              <a:rPr lang="en-US" altLang="en-US" sz="4400" dirty="0" err="1"/>
              <a:t>unsur</a:t>
            </a:r>
            <a:r>
              <a:rPr lang="en-US" altLang="en-US" sz="4400" dirty="0"/>
              <a:t> </a:t>
            </a:r>
            <a:r>
              <a:rPr lang="en-US" altLang="en-US" sz="4400" dirty="0" err="1"/>
              <a:t>ini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dapat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ditampilkan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secara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kontras</a:t>
            </a:r>
            <a:r>
              <a:rPr lang="en-US" altLang="en-US" sz="4400" dirty="0"/>
              <a:t> </a:t>
            </a:r>
            <a:r>
              <a:rPr lang="en-US" altLang="en-US" sz="4400" dirty="0" err="1"/>
              <a:t>atau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menyolok</a:t>
            </a:r>
            <a:r>
              <a:rPr lang="en-US" altLang="en-US" sz="4400" dirty="0"/>
              <a:t>. </a:t>
            </a:r>
            <a:r>
              <a:rPr lang="en-US" altLang="en-US" sz="4400" dirty="0" err="1"/>
              <a:t>Manipulasi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gelap</a:t>
            </a:r>
            <a:r>
              <a:rPr lang="en-US" altLang="en-US" sz="4400" dirty="0"/>
              <a:t> </a:t>
            </a:r>
            <a:r>
              <a:rPr lang="en-US" altLang="en-US" sz="4400" dirty="0" err="1"/>
              <a:t>terang</a:t>
            </a:r>
            <a:r>
              <a:rPr lang="en-US" altLang="en-US" sz="4400" dirty="0"/>
              <a:t> </a:t>
            </a:r>
            <a:r>
              <a:rPr lang="en-US" altLang="en-US" sz="4400" dirty="0" err="1"/>
              <a:t>dapat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memberi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kesan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soliditas</a:t>
            </a:r>
            <a:r>
              <a:rPr lang="en-US" altLang="en-US" sz="4400" dirty="0"/>
              <a:t>, </a:t>
            </a:r>
            <a:r>
              <a:rPr lang="en-US" altLang="en-US" sz="4400" dirty="0" err="1"/>
              <a:t>jarak</a:t>
            </a:r>
            <a:r>
              <a:rPr lang="en-US" altLang="en-US" sz="4400" dirty="0"/>
              <a:t>, </a:t>
            </a:r>
            <a:r>
              <a:rPr lang="en-US" altLang="en-US" sz="4400" dirty="0" err="1"/>
              <a:t>tekstur</a:t>
            </a:r>
            <a:r>
              <a:rPr lang="en-US" altLang="en-US" sz="4400" dirty="0"/>
              <a:t>, dan </a:t>
            </a:r>
            <a:r>
              <a:rPr lang="en-US" altLang="en-US" sz="4400" dirty="0" err="1"/>
              <a:t>bentuk</a:t>
            </a:r>
            <a:r>
              <a:rPr lang="en-US" altLang="en-US" sz="4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4C109F1-EC4A-1B4E-D6FE-F3E371524F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304800"/>
            <a:ext cx="7772400" cy="160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>
                <a:latin typeface="Arial Black" panose="020B0A04020102020204" pitchFamily="34" charset="0"/>
              </a:rPr>
              <a:t> TEKSTUR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B38F072-B1A3-14F3-D4F0-E9A9A6CFDEF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2133600"/>
            <a:ext cx="9144000" cy="3724940"/>
          </a:xfrm>
          <a:solidFill>
            <a:srgbClr val="92D050"/>
          </a:solidFill>
        </p:spPr>
        <p:txBody>
          <a:bodyPr/>
          <a:lstStyle/>
          <a:p>
            <a:pPr algn="just" eaLnBrk="1" hangingPunct="1"/>
            <a:r>
              <a:rPr lang="en-US" altLang="en-US" sz="4800" dirty="0" err="1"/>
              <a:t>Tekstur</a:t>
            </a:r>
            <a:r>
              <a:rPr lang="en-US" altLang="en-US" sz="4800" dirty="0"/>
              <a:t> </a:t>
            </a:r>
            <a:r>
              <a:rPr lang="en-US" altLang="en-US" sz="4800" dirty="0" err="1"/>
              <a:t>adalah</a:t>
            </a:r>
            <a:r>
              <a:rPr lang="en-US" altLang="en-US" sz="4800" dirty="0"/>
              <a:t> </a:t>
            </a:r>
            <a:r>
              <a:rPr lang="en-US" altLang="en-US" sz="4800" dirty="0" err="1"/>
              <a:t>kualitas</a:t>
            </a:r>
            <a:r>
              <a:rPr lang="en-US" altLang="en-US" sz="4800" dirty="0"/>
              <a:t> </a:t>
            </a:r>
            <a:r>
              <a:rPr lang="en-US" altLang="en-US" sz="4800" dirty="0" err="1"/>
              <a:t>dari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suatu</a:t>
            </a:r>
            <a:r>
              <a:rPr lang="en-US" altLang="en-US" sz="4800" dirty="0"/>
              <a:t> </a:t>
            </a:r>
            <a:r>
              <a:rPr lang="en-US" altLang="en-US" sz="4800" dirty="0" err="1"/>
              <a:t>permukaan</a:t>
            </a:r>
            <a:r>
              <a:rPr lang="en-US" altLang="en-US" sz="4800" dirty="0"/>
              <a:t> yang </a:t>
            </a:r>
            <a:r>
              <a:rPr lang="en-US" altLang="en-US" sz="4800" dirty="0" err="1"/>
              <a:t>memiliki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sifat-sifat</a:t>
            </a:r>
            <a:r>
              <a:rPr lang="en-US" altLang="en-US" sz="4800" dirty="0"/>
              <a:t> </a:t>
            </a:r>
            <a:r>
              <a:rPr lang="en-US" altLang="en-US" sz="4800" dirty="0" err="1"/>
              <a:t>lembut</a:t>
            </a:r>
            <a:r>
              <a:rPr lang="en-US" altLang="en-US" sz="4800" dirty="0"/>
              <a:t>, </a:t>
            </a:r>
            <a:r>
              <a:rPr lang="en-US" altLang="en-US" sz="4800" dirty="0" err="1"/>
              <a:t>kasar</a:t>
            </a:r>
            <a:r>
              <a:rPr lang="en-US" altLang="en-US" sz="4800" dirty="0"/>
              <a:t>, </a:t>
            </a:r>
            <a:r>
              <a:rPr lang="en-US" altLang="en-US" sz="4800" dirty="0" err="1"/>
              <a:t>licin</a:t>
            </a:r>
            <a:r>
              <a:rPr lang="en-US" altLang="en-US" sz="4800" dirty="0"/>
              <a:t>, </a:t>
            </a:r>
            <a:r>
              <a:rPr lang="en-US" altLang="en-US" sz="4800" dirty="0" err="1"/>
              <a:t>lunak</a:t>
            </a:r>
            <a:r>
              <a:rPr lang="en-US" altLang="en-US" sz="4800" dirty="0"/>
              <a:t>, </a:t>
            </a:r>
            <a:r>
              <a:rPr lang="en-US" altLang="en-US" sz="4800" dirty="0" err="1"/>
              <a:t>atau</a:t>
            </a:r>
            <a:r>
              <a:rPr lang="en-US" altLang="en-US" sz="4800" dirty="0"/>
              <a:t> </a:t>
            </a:r>
            <a:r>
              <a:rPr lang="en-US" altLang="en-US" sz="4800" dirty="0" err="1"/>
              <a:t>keras</a:t>
            </a:r>
            <a:r>
              <a:rPr lang="en-US" altLang="en-US" sz="4800" dirty="0"/>
              <a:t> (</a:t>
            </a:r>
            <a:r>
              <a:rPr lang="en-US" altLang="en-US" sz="4800" dirty="0" err="1"/>
              <a:t>nilai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raba</a:t>
            </a:r>
            <a:r>
              <a:rPr lang="en-US" altLang="en-US" sz="4800" dirty="0"/>
              <a:t> pada </a:t>
            </a:r>
            <a:r>
              <a:rPr lang="en-US" altLang="en-US" sz="4800" dirty="0" err="1"/>
              <a:t>permukaan</a:t>
            </a:r>
            <a:r>
              <a:rPr lang="en-US" altLang="en-US" sz="4800" dirty="0"/>
              <a:t> </a:t>
            </a:r>
            <a:r>
              <a:rPr lang="en-US" altLang="en-US" sz="4800" dirty="0" err="1"/>
              <a:t>suatu</a:t>
            </a:r>
            <a:r>
              <a:rPr lang="en-US" altLang="en-US" sz="4800" dirty="0"/>
              <a:t> </a:t>
            </a:r>
            <a:r>
              <a:rPr lang="en-US" altLang="en-US" sz="4800" dirty="0" err="1"/>
              <a:t>benda</a:t>
            </a:r>
            <a:r>
              <a:rPr lang="en-US" altLang="en-US" sz="4800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ubtitle 2">
            <a:extLst>
              <a:ext uri="{FF2B5EF4-FFF2-40B4-BE49-F238E27FC236}">
                <a16:creationId xmlns:a16="http://schemas.microsoft.com/office/drawing/2014/main" id="{9FCB1B88-35CE-D301-195B-91EAA5368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1591" y="887819"/>
            <a:ext cx="9144000" cy="4598581"/>
          </a:xfrm>
          <a:solidFill>
            <a:srgbClr val="66FF99"/>
          </a:solidFill>
        </p:spPr>
        <p:txBody>
          <a:bodyPr>
            <a:normAutofit/>
          </a:bodyPr>
          <a:lstStyle/>
          <a:p>
            <a:r>
              <a:rPr lang="id-ID" altLang="en-US" sz="2800" dirty="0">
                <a:latin typeface="Abadi" panose="020B0604020104020204" pitchFamily="34" charset="0"/>
              </a:rPr>
              <a:t>ADA DUA MACAM TEKSTUR</a:t>
            </a:r>
          </a:p>
          <a:p>
            <a:endParaRPr lang="id-ID" altLang="en-US" sz="2800" dirty="0">
              <a:latin typeface="Abadi" panose="020B0604020104020204" pitchFamily="34" charset="0"/>
            </a:endParaRPr>
          </a:p>
          <a:p>
            <a:pPr algn="just">
              <a:buFontTx/>
              <a:buChar char="•"/>
            </a:pPr>
            <a:r>
              <a:rPr lang="id-ID" altLang="en-US" sz="2800" dirty="0">
                <a:latin typeface="Abadi" panose="020B0604020104020204" pitchFamily="34" charset="0"/>
              </a:rPr>
              <a:t> </a:t>
            </a:r>
            <a:r>
              <a:rPr lang="id-ID" altLang="en-US" sz="2800" b="1" dirty="0">
                <a:latin typeface="Abadi" panose="020B0604020104020204" pitchFamily="34" charset="0"/>
              </a:rPr>
              <a:t>Terkstur nyata</a:t>
            </a:r>
            <a:r>
              <a:rPr lang="id-ID" altLang="en-US" sz="2800" dirty="0">
                <a:latin typeface="Abadi" panose="020B0604020104020204" pitchFamily="34" charset="0"/>
              </a:rPr>
              <a:t>: apabila diraba secara fisik betul-betul berbeda sifatnya, seperti wool berbeda dengan goni, amplas dengan kaca, sutera dan sebagainya. Kekasaran dari tekstur nyata ini apabila diraba secara fisik adalah nyata.</a:t>
            </a:r>
          </a:p>
          <a:p>
            <a:pPr algn="just">
              <a:buFontTx/>
              <a:buChar char="•"/>
            </a:pPr>
            <a:r>
              <a:rPr lang="id-ID" altLang="en-US" sz="2800" b="1" dirty="0">
                <a:latin typeface="Abadi" panose="020B0604020104020204" pitchFamily="34" charset="0"/>
              </a:rPr>
              <a:t>Tekstur semu</a:t>
            </a:r>
            <a:r>
              <a:rPr lang="id-ID" altLang="en-US" sz="2800" dirty="0">
                <a:latin typeface="Abadi" panose="020B0604020104020204" pitchFamily="34" charset="0"/>
              </a:rPr>
              <a:t>: kelihatannya berbeda tetapi kalau diraba sama saja. Kekasaran dari tekstur semu ini adalah tidak nyata.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5BB1DE2-0997-C9D7-5B6E-64D26EFD7C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0"/>
            <a:ext cx="7772400" cy="1295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>
                <a:latin typeface="Arial Black" panose="020B0A04020102020204" pitchFamily="34" charset="0"/>
              </a:rPr>
              <a:t> WARNA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AB2557D-0F6C-42DF-6D07-0F30F8B81E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371600"/>
            <a:ext cx="9144000" cy="5257800"/>
          </a:xfrm>
          <a:solidFill>
            <a:srgbClr val="92D050"/>
          </a:solidFill>
        </p:spPr>
        <p:txBody>
          <a:bodyPr/>
          <a:lstStyle/>
          <a:p>
            <a:pPr algn="just" eaLnBrk="1" hangingPunct="1"/>
            <a:r>
              <a:rPr lang="en-US" altLang="en-US" sz="4400" dirty="0" err="1"/>
              <a:t>Warna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adalah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sebagai</a:t>
            </a:r>
            <a:r>
              <a:rPr lang="en-US" altLang="en-US" sz="4400" dirty="0"/>
              <a:t> media </a:t>
            </a:r>
            <a:r>
              <a:rPr lang="en-US" altLang="en-US" sz="4400" dirty="0" err="1"/>
              <a:t>pengekspresian</a:t>
            </a:r>
            <a:r>
              <a:rPr lang="en-US" altLang="en-US" sz="4400" dirty="0"/>
              <a:t> yang </a:t>
            </a:r>
            <a:r>
              <a:rPr lang="en-US" altLang="en-US" sz="4400" dirty="0" err="1"/>
              <a:t>diwujudkan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melalui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karya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seni</a:t>
            </a:r>
            <a:r>
              <a:rPr lang="en-US" altLang="en-US" sz="4400" dirty="0"/>
              <a:t>, </a:t>
            </a:r>
            <a:r>
              <a:rPr lang="en-US" altLang="en-US" sz="4400" dirty="0" err="1"/>
              <a:t>warna</a:t>
            </a:r>
            <a:r>
              <a:rPr lang="en-US" altLang="en-US" sz="4400" dirty="0"/>
              <a:t> di </a:t>
            </a:r>
            <a:r>
              <a:rPr lang="en-US" altLang="en-US" sz="4400" dirty="0" err="1"/>
              <a:t>sini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mempunyai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tujuan</a:t>
            </a:r>
            <a:r>
              <a:rPr lang="en-US" altLang="en-US" sz="4400" dirty="0"/>
              <a:t> yang </a:t>
            </a:r>
            <a:r>
              <a:rPr lang="en-US" altLang="en-US" sz="4400" dirty="0" err="1"/>
              <a:t>bermacam-macam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baik</a:t>
            </a:r>
            <a:r>
              <a:rPr lang="en-US" altLang="en-US" sz="4400" dirty="0"/>
              <a:t> </a:t>
            </a:r>
            <a:r>
              <a:rPr lang="en-US" altLang="en-US" sz="4400" dirty="0" err="1"/>
              <a:t>itu</a:t>
            </a:r>
            <a:r>
              <a:rPr lang="en-US" altLang="en-US" sz="4400" dirty="0"/>
              <a:t> </a:t>
            </a:r>
            <a:r>
              <a:rPr lang="en-US" altLang="en-US" sz="4400" dirty="0" err="1"/>
              <a:t>untuk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melambangkan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sesuatu</a:t>
            </a:r>
            <a:r>
              <a:rPr lang="en-US" altLang="en-US" sz="4400" dirty="0"/>
              <a:t> </a:t>
            </a:r>
            <a:r>
              <a:rPr lang="en-US" altLang="en-US" sz="4400" dirty="0" err="1"/>
              <a:t>ataupun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mewakili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identitas</a:t>
            </a:r>
            <a:r>
              <a:rPr lang="en-US" altLang="en-US" sz="4400" dirty="0"/>
              <a:t> </a:t>
            </a:r>
            <a:r>
              <a:rPr lang="en-US" altLang="en-US" sz="4400" dirty="0" err="1"/>
              <a:t>warna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itu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sendiri</a:t>
            </a:r>
            <a:r>
              <a:rPr lang="en-US" altLang="en-US" sz="4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F5E4A6B-3F76-5E52-45C1-0FC0632F7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2502"/>
            <a:ext cx="9144000" cy="5741581"/>
          </a:xfrm>
          <a:solidFill>
            <a:srgbClr val="92D050"/>
          </a:solidFill>
        </p:spPr>
        <p:txBody>
          <a:bodyPr/>
          <a:lstStyle/>
          <a:p>
            <a:pPr algn="just">
              <a:defRPr/>
            </a:pPr>
            <a:r>
              <a:rPr lang="id-ID" sz="3600" dirty="0"/>
              <a:t>Warna merupakan suatu unsur seni yang memiliki tiga kekayaan:</a:t>
            </a:r>
          </a:p>
          <a:p>
            <a:pPr algn="just">
              <a:defRPr/>
            </a:pPr>
            <a:endParaRPr lang="id-ID" sz="3600" dirty="0"/>
          </a:p>
          <a:p>
            <a:pPr marL="514350" indent="-514350" algn="just">
              <a:buFontTx/>
              <a:buAutoNum type="arabicPeriod"/>
              <a:defRPr/>
            </a:pPr>
            <a:r>
              <a:rPr lang="id-ID" sz="3600" dirty="0"/>
              <a:t>Warna atau mewarnai, contoh: warna merah, kuning, biru</a:t>
            </a:r>
          </a:p>
          <a:p>
            <a:pPr marL="514350" indent="-514350" algn="just">
              <a:buFontTx/>
              <a:buAutoNum type="arabicPeriod"/>
              <a:defRPr/>
            </a:pPr>
            <a:r>
              <a:rPr lang="id-ID" sz="3600" dirty="0"/>
              <a:t>Intensitas, kemurnia dan kekuatan suatu warna, contoh: merah tumpul, atau merah terang.</a:t>
            </a:r>
          </a:p>
          <a:p>
            <a:pPr marL="514350" indent="-514350" algn="just">
              <a:buFontTx/>
              <a:buAutoNum type="arabicPeriod"/>
              <a:defRPr/>
            </a:pPr>
            <a:r>
              <a:rPr lang="id-ID" sz="3600" dirty="0"/>
              <a:t>Menghargai, keringanan atau kegelapan suatu warna.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F7CB0E3-90F3-B157-9CE0-8DD201EF9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28600"/>
            <a:ext cx="7772400" cy="11430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id-ID" altLang="en-US" sz="5400" dirty="0"/>
              <a:t>Fungsi warna</a:t>
            </a:r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ABE2E603-48AB-E040-196A-2429ACFBB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47800"/>
            <a:ext cx="9144000" cy="518160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marL="514350" indent="-514350" algn="just">
              <a:buFontTx/>
              <a:buAutoNum type="arabicPeriod"/>
            </a:pPr>
            <a:r>
              <a:rPr lang="id-ID" altLang="en-US" sz="4000" dirty="0"/>
              <a:t>Perjanjian, misalnya bendera putih melambangkan penyerahan.</a:t>
            </a:r>
          </a:p>
          <a:p>
            <a:pPr marL="514350" indent="-514350" algn="just">
              <a:buFontTx/>
              <a:buAutoNum type="arabicPeriod"/>
            </a:pPr>
            <a:r>
              <a:rPr lang="id-ID" altLang="en-US" sz="4000" dirty="0"/>
              <a:t>Mewakili kenyataan optis, misalnya cairan warna merah untuk darah, warna hijau untuk dedaunan</a:t>
            </a:r>
          </a:p>
          <a:p>
            <a:pPr marL="514350" indent="-514350" algn="just">
              <a:buFontTx/>
              <a:buAutoNum type="arabicPeriod"/>
            </a:pPr>
            <a:r>
              <a:rPr lang="id-ID" altLang="en-US" sz="4000" dirty="0"/>
              <a:t>Mewakili dirinya sendiri, warna merah disini mewakili identitasnya sendiri.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A65D701-0509-4A27-E0AF-1124DEC3A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381000"/>
            <a:ext cx="77724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id-ID" altLang="en-US" sz="4800" dirty="0"/>
              <a:t>RUANG</a:t>
            </a:r>
          </a:p>
        </p:txBody>
      </p:sp>
      <p:sp>
        <p:nvSpPr>
          <p:cNvPr id="16387" name="Subtitle 2">
            <a:extLst>
              <a:ext uri="{FF2B5EF4-FFF2-40B4-BE49-F238E27FC236}">
                <a16:creationId xmlns:a16="http://schemas.microsoft.com/office/drawing/2014/main" id="{19857508-56CC-1B4D-1D5E-DFA8B438E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3730" y="1752600"/>
            <a:ext cx="9144000" cy="4563140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algn="just"/>
            <a:r>
              <a:rPr lang="id-ID" altLang="en-US" sz="4000" dirty="0"/>
              <a:t>Ruang sering dikait</a:t>
            </a:r>
            <a:r>
              <a:rPr lang="en-US" altLang="en-US" sz="4000" dirty="0" err="1"/>
              <a:t>kan</a:t>
            </a:r>
            <a:r>
              <a:rPr lang="id-ID" altLang="en-US" sz="4000" dirty="0"/>
              <a:t> keluasankan dengan bid yang kemudian muncul istilah dwimatra dan trimatra. </a:t>
            </a:r>
          </a:p>
          <a:p>
            <a:pPr algn="just"/>
            <a:r>
              <a:rPr lang="id-ID" altLang="en-US" sz="4000" dirty="0"/>
              <a:t>Dalam seni rupa orang sering mengkaitkannya dengan bidang yang memiliki batas atau limit, walaupun kadang-kadang ruang bersifat tidak terbatas dan tidak terjamah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AAE2F6F-08A2-D3BA-DD61-A0040BCD22DC}"/>
              </a:ext>
            </a:extLst>
          </p:cNvPr>
          <p:cNvSpPr txBox="1"/>
          <p:nvPr/>
        </p:nvSpPr>
        <p:spPr>
          <a:xfrm>
            <a:off x="2744861" y="300131"/>
            <a:ext cx="7285075" cy="584775"/>
          </a:xfrm>
          <a:prstGeom prst="rect">
            <a:avLst/>
          </a:prstGeom>
          <a:solidFill>
            <a:srgbClr val="FEB0D9"/>
          </a:solidFill>
          <a:ln>
            <a:solidFill>
              <a:srgbClr val="C4D8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ritannic Bold" panose="020B0903060703020204" pitchFamily="34" charset="0"/>
              </a:rPr>
              <a:t>MUSIK PENTATONIS (KARAWITAN JAWA)</a:t>
            </a:r>
            <a:endParaRPr lang="en-ID" sz="3200" dirty="0">
              <a:latin typeface="Britannic Bold" panose="020B0903060703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928B42A-6732-3EEB-B81A-97BD04A8EC0D}"/>
              </a:ext>
            </a:extLst>
          </p:cNvPr>
          <p:cNvSpPr txBox="1">
            <a:spLocks noChangeArrowheads="1"/>
          </p:cNvSpPr>
          <p:nvPr/>
        </p:nvSpPr>
        <p:spPr>
          <a:xfrm>
            <a:off x="422847" y="1055504"/>
            <a:ext cx="11516426" cy="4037492"/>
          </a:xfrm>
          <a:prstGeom prst="rect">
            <a:avLst/>
          </a:prstGeom>
          <a:solidFill>
            <a:srgbClr val="CCFFFF"/>
          </a:solidFill>
          <a:ln w="76200">
            <a:solidFill>
              <a:srgbClr val="CCFFFF"/>
            </a:solidFill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None/>
              <a:defRPr sz="2667" b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1430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6002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0574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514600" lvl="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2971800" lvl="6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429000" lvl="7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3886200" lvl="8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b="1" dirty="0" err="1"/>
              <a:t>Karawitan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diungkapkan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instrumental yang </a:t>
            </a:r>
            <a:r>
              <a:rPr lang="en-US" dirty="0" err="1"/>
              <a:t>berlaraskan</a:t>
            </a:r>
            <a:r>
              <a:rPr lang="en-US" dirty="0"/>
              <a:t> slendro </a:t>
            </a:r>
            <a:r>
              <a:rPr lang="en-US" dirty="0" err="1"/>
              <a:t>atau</a:t>
            </a:r>
            <a:r>
              <a:rPr lang="en-US" dirty="0"/>
              <a:t> pelog.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/>
              <a:t>Seni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karawitan</a:t>
            </a:r>
            <a:r>
              <a:rPr lang="en-US" dirty="0"/>
              <a:t>/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iringan</a:t>
            </a:r>
            <a:r>
              <a:rPr lang="en-US" dirty="0"/>
              <a:t> gamelan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iringan</a:t>
            </a:r>
            <a:r>
              <a:rPr lang="en-US" dirty="0"/>
              <a:t> gamelan.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err="1"/>
              <a:t>Tembang</a:t>
            </a:r>
            <a:r>
              <a:rPr lang="en-US" dirty="0"/>
              <a:t> yang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penyajiannya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iringan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dirty="0"/>
          </a:p>
        </p:txBody>
      </p:sp>
      <p:pic>
        <p:nvPicPr>
          <p:cNvPr id="1026" name="Picture 2" descr="SENI KARAWITAN : STKW SURABAYA IS THE BEST">
            <a:extLst>
              <a:ext uri="{FF2B5EF4-FFF2-40B4-BE49-F238E27FC236}">
                <a16:creationId xmlns:a16="http://schemas.microsoft.com/office/drawing/2014/main" id="{2E662264-F752-B340-450D-D99DC78A6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8045">
            <a:off x="2021847" y="4392056"/>
            <a:ext cx="3368860" cy="2241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arawitan Sunda Tetap Lestari di Sanggar Waditra Kota Bandung">
            <a:extLst>
              <a:ext uri="{FF2B5EF4-FFF2-40B4-BE49-F238E27FC236}">
                <a16:creationId xmlns:a16="http://schemas.microsoft.com/office/drawing/2014/main" id="{7B158B33-98AE-4327-8EE0-DDD4E6BAE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6196">
            <a:off x="6223590" y="4262447"/>
            <a:ext cx="3239387" cy="215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585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55B9E4-AB23-7933-3B6F-68DBFAA10FCC}"/>
              </a:ext>
            </a:extLst>
          </p:cNvPr>
          <p:cNvSpPr txBox="1"/>
          <p:nvPr/>
        </p:nvSpPr>
        <p:spPr>
          <a:xfrm>
            <a:off x="1658678" y="1233376"/>
            <a:ext cx="8697433" cy="4154984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/>
              <a:t>Tugas</a:t>
            </a:r>
            <a:r>
              <a:rPr lang="en-US" sz="4400" dirty="0"/>
              <a:t>: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err="1"/>
              <a:t>Buatlah</a:t>
            </a:r>
            <a:r>
              <a:rPr lang="en-US" sz="4400" dirty="0"/>
              <a:t> </a:t>
            </a:r>
            <a:r>
              <a:rPr lang="en-US" sz="4400" dirty="0" err="1"/>
              <a:t>Rancangan</a:t>
            </a:r>
            <a:r>
              <a:rPr lang="en-US" sz="4400" dirty="0"/>
              <a:t> </a:t>
            </a:r>
            <a:r>
              <a:rPr lang="en-US" sz="4400" dirty="0" err="1"/>
              <a:t>Materi</a:t>
            </a:r>
            <a:r>
              <a:rPr lang="en-US" sz="4400" dirty="0"/>
              <a:t> Seni Musik, Seni Tari, dan Seni Rupa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siswa</a:t>
            </a:r>
            <a:r>
              <a:rPr lang="en-US" sz="4400" dirty="0"/>
              <a:t> SD </a:t>
            </a:r>
            <a:r>
              <a:rPr lang="en-US" sz="4400" dirty="0" err="1"/>
              <a:t>kemudian</a:t>
            </a:r>
            <a:r>
              <a:rPr lang="en-US" sz="4400" dirty="0"/>
              <a:t> upload </a:t>
            </a:r>
            <a:r>
              <a:rPr lang="en-US" sz="4400" dirty="0" err="1"/>
              <a:t>tugas</a:t>
            </a:r>
            <a:r>
              <a:rPr lang="en-US" sz="4400" dirty="0"/>
              <a:t> pada </a:t>
            </a:r>
            <a:r>
              <a:rPr lang="en-US" sz="4400" dirty="0" err="1"/>
              <a:t>laman</a:t>
            </a:r>
            <a:r>
              <a:rPr lang="en-US" sz="4400" dirty="0"/>
              <a:t> </a:t>
            </a:r>
            <a:r>
              <a:rPr lang="en-US" sz="4400" dirty="0" err="1"/>
              <a:t>Janitra</a:t>
            </a:r>
            <a:r>
              <a:rPr lang="en-US" sz="4400" dirty="0"/>
              <a:t> </a:t>
            </a:r>
            <a:endParaRPr lang="en-ID" sz="4400" dirty="0"/>
          </a:p>
        </p:txBody>
      </p:sp>
    </p:spTree>
    <p:extLst>
      <p:ext uri="{BB962C8B-B14F-4D97-AF65-F5344CB8AC3E}">
        <p14:creationId xmlns:p14="http://schemas.microsoft.com/office/powerpoint/2010/main" val="2964025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331" y="2471518"/>
            <a:ext cx="7697337" cy="1914964"/>
          </a:xfrm>
        </p:spPr>
        <p:txBody>
          <a:bodyPr/>
          <a:lstStyle/>
          <a:p>
            <a:pPr algn="ctr"/>
            <a:r>
              <a:rPr lang="en-US" dirty="0">
                <a:latin typeface="Arial Black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47237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1B33-CB7B-B6CF-AA49-CA2DA95640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CC2B2-F72C-B9AC-5AE6-29E17837CF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96D9FD-B67A-800E-9A40-0F79866DF184}"/>
              </a:ext>
            </a:extLst>
          </p:cNvPr>
          <p:cNvSpPr txBox="1">
            <a:spLocks noChangeArrowheads="1"/>
          </p:cNvSpPr>
          <p:nvPr/>
        </p:nvSpPr>
        <p:spPr>
          <a:xfrm>
            <a:off x="1878012" y="728662"/>
            <a:ext cx="8435975" cy="5400675"/>
          </a:xfrm>
          <a:prstGeom prst="rect">
            <a:avLst/>
          </a:prstGeom>
          <a:solidFill>
            <a:srgbClr val="CCFFFF"/>
          </a:solidFill>
          <a:ln w="76200">
            <a:solidFill>
              <a:srgbClr val="CCFFFF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endParaRPr lang="en-US" sz="28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err="1">
                <a:latin typeface="Abadi" panose="020B0604020104020204" pitchFamily="34" charset="0"/>
              </a:rPr>
              <a:t>Contoh</a:t>
            </a:r>
            <a:r>
              <a:rPr lang="en-US" sz="2800" dirty="0">
                <a:latin typeface="Abadi" panose="020B0604020104020204" pitchFamily="34" charset="0"/>
              </a:rPr>
              <a:t> </a:t>
            </a:r>
            <a:r>
              <a:rPr lang="en-US" sz="2800" dirty="0" err="1">
                <a:latin typeface="Abadi" panose="020B0604020104020204" pitchFamily="34" charset="0"/>
              </a:rPr>
              <a:t>Macapat</a:t>
            </a:r>
            <a:r>
              <a:rPr lang="en-US" sz="2800" dirty="0">
                <a:latin typeface="Abadi" panose="020B0604020104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err="1">
                <a:latin typeface="Abadi" panose="020B0604020104020204" pitchFamily="34" charset="0"/>
              </a:rPr>
              <a:t>Sinom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gambuh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dandhang</a:t>
            </a:r>
            <a:r>
              <a:rPr lang="en-US" sz="2800" dirty="0">
                <a:latin typeface="Abadi" panose="020B0604020104020204" pitchFamily="34" charset="0"/>
              </a:rPr>
              <a:t> gula, </a:t>
            </a:r>
            <a:r>
              <a:rPr lang="en-US" sz="2800" dirty="0" err="1">
                <a:latin typeface="Abadi" panose="020B0604020104020204" pitchFamily="34" charset="0"/>
              </a:rPr>
              <a:t>asmaradana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pucung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pangkur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megatruh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durma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kinanthi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mijil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maskumambang</a:t>
            </a:r>
            <a:r>
              <a:rPr lang="en-US" sz="2800" dirty="0">
                <a:latin typeface="Abadi" panose="020B0604020104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8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err="1">
                <a:latin typeface="Abadi" panose="020B0604020104020204" pitchFamily="34" charset="0"/>
              </a:rPr>
              <a:t>Tembang</a:t>
            </a:r>
            <a:r>
              <a:rPr lang="en-US" sz="2800" dirty="0">
                <a:latin typeface="Abadi" panose="020B0604020104020204" pitchFamily="34" charset="0"/>
              </a:rPr>
              <a:t> yang </a:t>
            </a:r>
            <a:r>
              <a:rPr lang="en-US" sz="2800" dirty="0" err="1">
                <a:latin typeface="Abadi" panose="020B0604020104020204" pitchFamily="34" charset="0"/>
              </a:rPr>
              <a:t>penyajiannya</a:t>
            </a:r>
            <a:r>
              <a:rPr lang="en-US" sz="2800" dirty="0">
                <a:latin typeface="Abadi" panose="020B0604020104020204" pitchFamily="34" charset="0"/>
              </a:rPr>
              <a:t> </a:t>
            </a:r>
            <a:r>
              <a:rPr lang="en-US" sz="2800" dirty="0" err="1">
                <a:latin typeface="Abadi" panose="020B0604020104020204" pitchFamily="34" charset="0"/>
              </a:rPr>
              <a:t>menggunakan</a:t>
            </a:r>
            <a:r>
              <a:rPr lang="en-US" sz="2800" dirty="0">
                <a:latin typeface="Abadi" panose="020B0604020104020204" pitchFamily="34" charset="0"/>
              </a:rPr>
              <a:t> </a:t>
            </a:r>
            <a:r>
              <a:rPr lang="en-US" sz="2800" dirty="0" err="1">
                <a:latin typeface="Abadi" panose="020B0604020104020204" pitchFamily="34" charset="0"/>
              </a:rPr>
              <a:t>iringan</a:t>
            </a:r>
            <a:r>
              <a:rPr lang="en-US" sz="2800" dirty="0">
                <a:latin typeface="Abadi" panose="020B0604020104020204" pitchFamily="34" charset="0"/>
              </a:rPr>
              <a:t> gamelan </a:t>
            </a:r>
            <a:r>
              <a:rPr lang="en-US" sz="2800" dirty="0" err="1">
                <a:latin typeface="Abadi" panose="020B0604020104020204" pitchFamily="34" charset="0"/>
              </a:rPr>
              <a:t>disebut</a:t>
            </a:r>
            <a:r>
              <a:rPr lang="en-US" sz="2800" dirty="0">
                <a:latin typeface="Abadi" panose="020B0604020104020204" pitchFamily="34" charset="0"/>
              </a:rPr>
              <a:t>: </a:t>
            </a:r>
            <a:r>
              <a:rPr lang="en-US" sz="2800" dirty="0" err="1">
                <a:latin typeface="Abadi" panose="020B0604020104020204" pitchFamily="34" charset="0"/>
              </a:rPr>
              <a:t>gerongan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sindenan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lagu</a:t>
            </a:r>
            <a:r>
              <a:rPr lang="en-US" sz="2800" dirty="0">
                <a:latin typeface="Abadi" panose="020B0604020104020204" pitchFamily="34" charset="0"/>
              </a:rPr>
              <a:t> </a:t>
            </a:r>
            <a:r>
              <a:rPr lang="en-US" sz="2800" dirty="0" err="1">
                <a:latin typeface="Abadi" panose="020B0604020104020204" pitchFamily="34" charset="0"/>
              </a:rPr>
              <a:t>dolanan</a:t>
            </a:r>
            <a:r>
              <a:rPr lang="en-US" sz="2800" dirty="0">
                <a:latin typeface="Abadi" panose="020B0604020104020204" pitchFamily="34" charset="0"/>
              </a:rPr>
              <a:t>, </a:t>
            </a:r>
            <a:r>
              <a:rPr lang="en-US" sz="2800" dirty="0" err="1">
                <a:latin typeface="Abadi" panose="020B0604020104020204" pitchFamily="34" charset="0"/>
              </a:rPr>
              <a:t>palaran</a:t>
            </a:r>
            <a:endParaRPr lang="en-US" sz="28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8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23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0BD1CD1-38FD-B5E3-2FE1-3DEC8947D0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4000" cy="865925"/>
          </a:xfrm>
          <a:solidFill>
            <a:srgbClr val="CCFFFF"/>
          </a:solidFill>
          <a:ln w="76200">
            <a:solidFill>
              <a:srgbClr val="CC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Abadi" panose="020B0604020104020204" pitchFamily="34" charset="0"/>
              </a:rPr>
              <a:t>UNSUR KARAWITAN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E0E2F5-AD61-B3A4-8731-C5B18745E950}"/>
              </a:ext>
            </a:extLst>
          </p:cNvPr>
          <p:cNvSpPr txBox="1"/>
          <p:nvPr/>
        </p:nvSpPr>
        <p:spPr>
          <a:xfrm>
            <a:off x="930349" y="2691895"/>
            <a:ext cx="6113720" cy="923330"/>
          </a:xfrm>
          <a:prstGeom prst="rect">
            <a:avLst/>
          </a:prstGeom>
          <a:solidFill>
            <a:srgbClr val="FEB0D9"/>
          </a:solidFill>
          <a:ln>
            <a:solidFill>
              <a:srgbClr val="FEB0D9"/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b="1" dirty="0"/>
              <a:t>GAMELAN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/>
              <a:t>   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, Bali, dan Sunda yang pada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 slendro dan pelog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172EED-323D-6D26-C8A9-1C8D28260FA4}"/>
              </a:ext>
            </a:extLst>
          </p:cNvPr>
          <p:cNvSpPr txBox="1"/>
          <p:nvPr/>
        </p:nvSpPr>
        <p:spPr>
          <a:xfrm>
            <a:off x="2153093" y="4198313"/>
            <a:ext cx="6113720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4D806"/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b="1" dirty="0"/>
              <a:t>LARAS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/>
              <a:t>    </a:t>
            </a:r>
            <a:r>
              <a:rPr lang="en-US" dirty="0" err="1"/>
              <a:t>susunan</a:t>
            </a:r>
            <a:r>
              <a:rPr lang="en-US" dirty="0"/>
              <a:t> nada-nada yang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oktaf</a:t>
            </a:r>
            <a:r>
              <a:rPr lang="en-US" dirty="0"/>
              <a:t>  </a:t>
            </a:r>
            <a:r>
              <a:rPr lang="en-US" dirty="0" err="1"/>
              <a:t>intervalnya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0C92C6-86BC-B555-B3C2-D3B3904A0757}"/>
              </a:ext>
            </a:extLst>
          </p:cNvPr>
          <p:cNvSpPr txBox="1"/>
          <p:nvPr/>
        </p:nvSpPr>
        <p:spPr>
          <a:xfrm>
            <a:off x="5473109" y="5461885"/>
            <a:ext cx="6097772" cy="923330"/>
          </a:xfrm>
          <a:prstGeom prst="rect">
            <a:avLst/>
          </a:prstGeom>
          <a:solidFill>
            <a:srgbClr val="FFCC00"/>
          </a:solidFill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b="1" dirty="0"/>
              <a:t>PATHET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/>
              <a:t>    Wilayah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susunan</a:t>
            </a:r>
            <a:r>
              <a:rPr lang="en-US" dirty="0"/>
              <a:t> nada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, dan nada-nada </a:t>
            </a:r>
            <a:r>
              <a:rPr lang="en-US" dirty="0" err="1"/>
              <a:t>tsb</a:t>
            </a:r>
            <a:r>
              <a:rPr lang="en-US" dirty="0"/>
              <a:t>.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sendiri-sendiri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9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A870E4-F46C-DE73-8899-620E1E7CB5F8}"/>
              </a:ext>
            </a:extLst>
          </p:cNvPr>
          <p:cNvSpPr txBox="1"/>
          <p:nvPr/>
        </p:nvSpPr>
        <p:spPr>
          <a:xfrm>
            <a:off x="3771900" y="706994"/>
            <a:ext cx="60977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latin typeface="Britannic Bold" panose="020B0903060703020204" pitchFamily="34" charset="0"/>
              </a:rPr>
              <a:t>FUNGSI IRINGAN</a:t>
            </a:r>
            <a:r>
              <a:rPr lang="en-US" sz="4000" dirty="0">
                <a:latin typeface="Britannic Bold" panose="020B0903060703020204" pitchFamily="34" charset="0"/>
              </a:rPr>
              <a:t> </a:t>
            </a:r>
            <a:endParaRPr lang="en-ID" sz="5400" dirty="0">
              <a:latin typeface="Britannic Bold" panose="020B09030607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0AF8B6-5F5A-0394-9C98-276BE39AA588}"/>
              </a:ext>
            </a:extLst>
          </p:cNvPr>
          <p:cNvSpPr txBox="1"/>
          <p:nvPr/>
        </p:nvSpPr>
        <p:spPr>
          <a:xfrm>
            <a:off x="1103127" y="2084985"/>
            <a:ext cx="9625123" cy="3637919"/>
          </a:xfrm>
          <a:prstGeom prst="rect">
            <a:avLst/>
          </a:prstGeom>
          <a:solidFill>
            <a:srgbClr val="66FF99"/>
          </a:solidFill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3200" dirty="0" err="1">
                <a:latin typeface="Britannic Bold" panose="020B0903060703020204" pitchFamily="34" charset="0"/>
              </a:rPr>
              <a:t>Sebagai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Pengiring</a:t>
            </a:r>
            <a:endParaRPr lang="en-US" sz="3200" dirty="0">
              <a:latin typeface="Britannic Bold" panose="020B0903060703020204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3200" dirty="0" err="1">
                <a:latin typeface="Britannic Bold" panose="020B0903060703020204" pitchFamily="34" charset="0"/>
              </a:rPr>
              <a:t>Menciptakan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suasana</a:t>
            </a:r>
            <a:endParaRPr lang="en-US" sz="3200" dirty="0">
              <a:latin typeface="Britannic Bold" panose="020B0903060703020204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3200" dirty="0" err="1">
                <a:latin typeface="Britannic Bold" panose="020B0903060703020204" pitchFamily="34" charset="0"/>
              </a:rPr>
              <a:t>Sebagai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ilustrasi</a:t>
            </a:r>
            <a:endParaRPr lang="en-US" sz="3200" dirty="0">
              <a:latin typeface="Britannic Bold" panose="020B0903060703020204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3200" dirty="0">
              <a:latin typeface="Britannic Bold" panose="020B0903060703020204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3200" dirty="0" err="1">
                <a:latin typeface="Britannic Bold" panose="020B0903060703020204" pitchFamily="34" charset="0"/>
              </a:rPr>
              <a:t>Bunyi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musik</a:t>
            </a:r>
            <a:r>
              <a:rPr lang="en-US" sz="3200" dirty="0">
                <a:latin typeface="Britannic Bold" panose="020B0903060703020204" pitchFamily="34" charset="0"/>
              </a:rPr>
              <a:t> pada tari </a:t>
            </a:r>
            <a:r>
              <a:rPr lang="en-US" sz="3200" dirty="0" err="1">
                <a:latin typeface="Britannic Bold" panose="020B0903060703020204" pitchFamily="34" charset="0"/>
              </a:rPr>
              <a:t>bisa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secara</a:t>
            </a:r>
            <a:r>
              <a:rPr lang="en-US" sz="3200" dirty="0">
                <a:latin typeface="Britannic Bold" panose="020B0903060703020204" pitchFamily="34" charset="0"/>
              </a:rPr>
              <a:t>: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3200" dirty="0">
                <a:latin typeface="Britannic Bold" panose="020B0903060703020204" pitchFamily="34" charset="0"/>
              </a:rPr>
              <a:t>Internal: </a:t>
            </a:r>
            <a:r>
              <a:rPr lang="en-US" sz="3200" dirty="0" err="1">
                <a:latin typeface="Britannic Bold" panose="020B0903060703020204" pitchFamily="34" charset="0"/>
              </a:rPr>
              <a:t>Iringan</a:t>
            </a:r>
            <a:r>
              <a:rPr lang="en-US" sz="3200" dirty="0">
                <a:latin typeface="Britannic Bold" panose="020B0903060703020204" pitchFamily="34" charset="0"/>
              </a:rPr>
              <a:t> yang </a:t>
            </a:r>
            <a:r>
              <a:rPr lang="en-US" sz="3200" dirty="0" err="1">
                <a:latin typeface="Britannic Bold" panose="020B0903060703020204" pitchFamily="34" charset="0"/>
              </a:rPr>
              <a:t>datangnya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dari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dalam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si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penari</a:t>
            </a:r>
            <a:endParaRPr lang="en-US" sz="3200" dirty="0">
              <a:latin typeface="Britannic Bold" panose="020B0903060703020204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3200" dirty="0" err="1">
                <a:latin typeface="Britannic Bold" panose="020B0903060703020204" pitchFamily="34" charset="0"/>
              </a:rPr>
              <a:t>Eksternal</a:t>
            </a:r>
            <a:r>
              <a:rPr lang="en-US" sz="3200" dirty="0">
                <a:latin typeface="Britannic Bold" panose="020B0903060703020204" pitchFamily="34" charset="0"/>
              </a:rPr>
              <a:t>: </a:t>
            </a:r>
            <a:r>
              <a:rPr lang="en-US" sz="3200" dirty="0" err="1">
                <a:latin typeface="Britannic Bold" panose="020B0903060703020204" pitchFamily="34" charset="0"/>
              </a:rPr>
              <a:t>Iringan</a:t>
            </a:r>
            <a:r>
              <a:rPr lang="en-US" sz="3200" dirty="0">
                <a:latin typeface="Britannic Bold" panose="020B0903060703020204" pitchFamily="34" charset="0"/>
              </a:rPr>
              <a:t> yang </a:t>
            </a:r>
            <a:r>
              <a:rPr lang="en-US" sz="3200" dirty="0" err="1">
                <a:latin typeface="Britannic Bold" panose="020B0903060703020204" pitchFamily="34" charset="0"/>
              </a:rPr>
              <a:t>datangnya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dari</a:t>
            </a:r>
            <a:r>
              <a:rPr lang="en-US" sz="3200" dirty="0">
                <a:latin typeface="Britannic Bold" panose="020B0903060703020204" pitchFamily="34" charset="0"/>
              </a:rPr>
              <a:t> </a:t>
            </a:r>
            <a:r>
              <a:rPr lang="en-US" sz="3200" dirty="0" err="1">
                <a:latin typeface="Britannic Bold" panose="020B0903060703020204" pitchFamily="34" charset="0"/>
              </a:rPr>
              <a:t>luar</a:t>
            </a:r>
            <a:endParaRPr lang="en-US" sz="32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9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FCEE145-D5D0-D335-4397-76C06B2A5863}"/>
              </a:ext>
            </a:extLst>
          </p:cNvPr>
          <p:cNvSpPr txBox="1"/>
          <p:nvPr/>
        </p:nvSpPr>
        <p:spPr>
          <a:xfrm>
            <a:off x="3421026" y="863269"/>
            <a:ext cx="60977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MUSIK DIATONIS</a:t>
            </a:r>
            <a:endParaRPr lang="en-ID" sz="4800" dirty="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F77CF9-384A-DAF6-4DBC-6BB78F62FA97}"/>
              </a:ext>
            </a:extLst>
          </p:cNvPr>
          <p:cNvSpPr txBox="1"/>
          <p:nvPr/>
        </p:nvSpPr>
        <p:spPr>
          <a:xfrm>
            <a:off x="1974996" y="2311783"/>
            <a:ext cx="8529971" cy="2554545"/>
          </a:xfrm>
          <a:prstGeom prst="rect">
            <a:avLst/>
          </a:prstGeom>
          <a:solidFill>
            <a:srgbClr val="FF00FF"/>
          </a:solidFill>
        </p:spPr>
        <p:txBody>
          <a:bodyPr wrap="square">
            <a:spAutoFit/>
          </a:bodyPr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en-US" sz="4000" dirty="0">
                <a:latin typeface="Abadi" panose="020B0604020104020204" pitchFamily="34" charset="0"/>
              </a:rPr>
              <a:t>Hasil </a:t>
            </a:r>
            <a:r>
              <a:rPr lang="en-US" sz="4000" dirty="0" err="1">
                <a:latin typeface="Abadi" panose="020B0604020104020204" pitchFamily="34" charset="0"/>
              </a:rPr>
              <a:t>karya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seni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bunyi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dalam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bentuk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lagu</a:t>
            </a:r>
            <a:r>
              <a:rPr lang="en-US" sz="4000" dirty="0">
                <a:latin typeface="Abadi" panose="020B0604020104020204" pitchFamily="34" charset="0"/>
              </a:rPr>
              <a:t> yang </a:t>
            </a:r>
            <a:r>
              <a:rPr lang="en-US" sz="4000" dirty="0" err="1">
                <a:latin typeface="Abadi" panose="020B0604020104020204" pitchFamily="34" charset="0"/>
              </a:rPr>
              <a:t>mengungkapkan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pikiran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perasaan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manusia</a:t>
            </a:r>
            <a:r>
              <a:rPr lang="en-US" sz="4000" dirty="0">
                <a:latin typeface="Abadi" panose="020B0604020104020204" pitchFamily="34" charset="0"/>
              </a:rPr>
              <a:t>/</a:t>
            </a:r>
            <a:r>
              <a:rPr lang="en-US" sz="4000" dirty="0" err="1">
                <a:latin typeface="Abadi" panose="020B0604020104020204" pitchFamily="34" charset="0"/>
              </a:rPr>
              <a:t>penciptanya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melalui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unsur-unsur</a:t>
            </a:r>
            <a:r>
              <a:rPr lang="en-US" sz="4000" dirty="0">
                <a:latin typeface="Abadi" panose="020B0604020104020204" pitchFamily="34" charset="0"/>
              </a:rPr>
              <a:t> </a:t>
            </a:r>
            <a:r>
              <a:rPr lang="en-US" sz="4000" dirty="0" err="1">
                <a:latin typeface="Abadi" panose="020B0604020104020204" pitchFamily="34" charset="0"/>
              </a:rPr>
              <a:t>musik</a:t>
            </a:r>
            <a:endParaRPr lang="en-US" sz="40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5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67B6ED5-94F1-D69C-2E47-27AEC13B9831}"/>
              </a:ext>
            </a:extLst>
          </p:cNvPr>
          <p:cNvSpPr txBox="1"/>
          <p:nvPr/>
        </p:nvSpPr>
        <p:spPr>
          <a:xfrm>
            <a:off x="1634755" y="1307805"/>
            <a:ext cx="8912743" cy="3785652"/>
          </a:xfrm>
          <a:prstGeom prst="rect">
            <a:avLst/>
          </a:prstGeom>
          <a:solidFill>
            <a:srgbClr val="66FF99"/>
          </a:solidFill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4800" dirty="0" err="1"/>
              <a:t>Pesona</a:t>
            </a:r>
            <a:r>
              <a:rPr lang="en-US" sz="4800" dirty="0"/>
              <a:t> </a:t>
            </a:r>
            <a:r>
              <a:rPr lang="en-US" sz="4800" dirty="0" err="1"/>
              <a:t>jiwa</a:t>
            </a:r>
            <a:r>
              <a:rPr lang="en-US" sz="4800" dirty="0"/>
              <a:t> dan </a:t>
            </a:r>
            <a:r>
              <a:rPr lang="en-US" sz="4800" dirty="0" err="1"/>
              <a:t>merupakan</a:t>
            </a:r>
            <a:r>
              <a:rPr lang="en-US" sz="4800" dirty="0"/>
              <a:t> </a:t>
            </a:r>
            <a:r>
              <a:rPr lang="en-US" sz="4800" dirty="0" err="1"/>
              <a:t>alat</a:t>
            </a:r>
            <a:r>
              <a:rPr lang="en-US" sz="4800" dirty="0"/>
              <a:t> yang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membuat</a:t>
            </a:r>
            <a:r>
              <a:rPr lang="en-US" sz="4800" dirty="0"/>
              <a:t> </a:t>
            </a:r>
            <a:r>
              <a:rPr lang="en-US" sz="4800" dirty="0" err="1"/>
              <a:t>kita</a:t>
            </a:r>
            <a:r>
              <a:rPr lang="en-US" sz="4800" dirty="0"/>
              <a:t> </a:t>
            </a:r>
            <a:r>
              <a:rPr lang="en-US" sz="4800" dirty="0" err="1"/>
              <a:t>gembira</a:t>
            </a:r>
            <a:r>
              <a:rPr lang="en-US" sz="4800" dirty="0"/>
              <a:t>, </a:t>
            </a:r>
            <a:r>
              <a:rPr lang="en-US" sz="4800" dirty="0" err="1"/>
              <a:t>sedih</a:t>
            </a:r>
            <a:r>
              <a:rPr lang="en-US" sz="4800" dirty="0"/>
              <a:t>, </a:t>
            </a:r>
            <a:r>
              <a:rPr lang="en-US" sz="4800" dirty="0" err="1"/>
              <a:t>bersemangat</a:t>
            </a:r>
            <a:r>
              <a:rPr lang="en-US" sz="4800" dirty="0"/>
              <a:t>, </a:t>
            </a:r>
            <a:r>
              <a:rPr lang="en-US" sz="4800" dirty="0" err="1"/>
              <a:t>sesal</a:t>
            </a:r>
            <a:r>
              <a:rPr lang="en-US" sz="4800" dirty="0"/>
              <a:t>, dan </a:t>
            </a:r>
            <a:r>
              <a:rPr lang="en-US" sz="4800" dirty="0" err="1"/>
              <a:t>penuh</a:t>
            </a:r>
            <a:r>
              <a:rPr lang="en-US" sz="4800" dirty="0"/>
              <a:t> </a:t>
            </a:r>
            <a:r>
              <a:rPr lang="en-US" sz="4800" dirty="0" err="1"/>
              <a:t>pengharapan</a:t>
            </a:r>
            <a:r>
              <a:rPr lang="en-US" sz="4800" dirty="0"/>
              <a:t> (Karl Seashore).</a:t>
            </a:r>
          </a:p>
        </p:txBody>
      </p:sp>
    </p:spTree>
    <p:extLst>
      <p:ext uri="{BB962C8B-B14F-4D97-AF65-F5344CB8AC3E}">
        <p14:creationId xmlns:p14="http://schemas.microsoft.com/office/powerpoint/2010/main" val="62035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01806A-BC68-EE00-E18D-0B55631F3660}"/>
              </a:ext>
            </a:extLst>
          </p:cNvPr>
          <p:cNvSpPr txBox="1"/>
          <p:nvPr/>
        </p:nvSpPr>
        <p:spPr>
          <a:xfrm>
            <a:off x="3495453" y="490501"/>
            <a:ext cx="60977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rial Black" pitchFamily="34" charset="0"/>
              </a:rPr>
              <a:t>UNSUR-UNSUR SENI MUSIK</a:t>
            </a:r>
            <a:endParaRPr lang="en-ID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BE65F7-BEC0-C136-690E-6F968330AC4A}"/>
              </a:ext>
            </a:extLst>
          </p:cNvPr>
          <p:cNvSpPr txBox="1"/>
          <p:nvPr/>
        </p:nvSpPr>
        <p:spPr>
          <a:xfrm>
            <a:off x="446567" y="1169904"/>
            <a:ext cx="6097772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Irama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Pengaturan</a:t>
            </a:r>
            <a:r>
              <a:rPr lang="en-US" sz="2400" dirty="0"/>
              <a:t> </a:t>
            </a:r>
            <a:r>
              <a:rPr lang="en-US" sz="2400" dirty="0" err="1"/>
              <a:t>bunyi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, </a:t>
            </a:r>
            <a:r>
              <a:rPr lang="en-US" sz="2400" dirty="0" err="1"/>
              <a:t>irama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pembagian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ketukan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.</a:t>
            </a:r>
            <a:r>
              <a:rPr lang="id-ID" sz="2400" dirty="0"/>
              <a:t> Pada umumnya dengan aksen yang diulang-ulang secara teratur</a:t>
            </a:r>
            <a:endParaRPr lang="en-ID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0BDFAE-BEE0-3503-0B6D-C74D2FB7B5A4}"/>
              </a:ext>
            </a:extLst>
          </p:cNvPr>
          <p:cNvSpPr txBox="1"/>
          <p:nvPr/>
        </p:nvSpPr>
        <p:spPr>
          <a:xfrm>
            <a:off x="2559789" y="2937472"/>
            <a:ext cx="6097772" cy="175432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sz="2400" dirty="0"/>
              <a:t>Nada </a:t>
            </a:r>
            <a:r>
              <a:rPr lang="en-US" sz="2400" dirty="0" err="1"/>
              <a:t>atau</a:t>
            </a:r>
            <a:r>
              <a:rPr lang="en-US" sz="2400" dirty="0"/>
              <a:t> Melodi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Serangkaian</a:t>
            </a:r>
            <a:r>
              <a:rPr lang="en-US" sz="2400" dirty="0"/>
              <a:t> nada-nada yang </a:t>
            </a:r>
            <a:r>
              <a:rPr lang="en-US" sz="2400" dirty="0" err="1"/>
              <a:t>kesemuanya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kesatuan</a:t>
            </a:r>
            <a:r>
              <a:rPr lang="en-US" sz="2400" dirty="0"/>
              <a:t> arti</a:t>
            </a:r>
            <a:r>
              <a:rPr lang="id-ID" sz="2400" dirty="0"/>
              <a:t>/tinggi rendahnya nada serta kuat dan lembutnya alunan nada yang dapat memberikan kesan emosional.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499985-241D-803C-336F-BBF5D324CE9D}"/>
              </a:ext>
            </a:extLst>
          </p:cNvPr>
          <p:cNvSpPr txBox="1"/>
          <p:nvPr/>
        </p:nvSpPr>
        <p:spPr>
          <a:xfrm>
            <a:off x="5608675" y="4903266"/>
            <a:ext cx="6403458" cy="1569660"/>
          </a:xfrm>
          <a:prstGeom prst="rect">
            <a:avLst/>
          </a:prstGeom>
          <a:solidFill>
            <a:srgbClr val="B98A9C"/>
          </a:solidFill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en-US" sz="2400" dirty="0" err="1"/>
              <a:t>Harmoni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id-ID" sz="2400" dirty="0"/>
              <a:t>perpaduan dari beberapa nada yang dibunyikan secara serentak atau bersambung berfungsi untuk mengiringi melodi/keserasian suara dari dua nada atau lebih.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3114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1105</Words>
  <Application>Microsoft Office PowerPoint</Application>
  <PresentationFormat>Widescreen</PresentationFormat>
  <Paragraphs>132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Abadi</vt:lpstr>
      <vt:lpstr>Aharoni</vt:lpstr>
      <vt:lpstr>Arial</vt:lpstr>
      <vt:lpstr>Arial Black</vt:lpstr>
      <vt:lpstr>Britannic Bold</vt:lpstr>
      <vt:lpstr>Calibri</vt:lpstr>
      <vt:lpstr>Calibri Light</vt:lpstr>
      <vt:lpstr>Montserrat</vt:lpstr>
      <vt:lpstr>Wingdings</vt:lpstr>
      <vt:lpstr>Office Theme</vt:lpstr>
      <vt:lpstr>PENYUSUNAN RANCANGAN MATERI SENI MUSIK, SENI TARI, SENI RUPA DAN KETERAMPILAN DALAM MERANCANG KREATIVITAS BUDAYA  OLEH: Moh. Farid Nurul Anwar, S.Pd., M.Pd</vt:lpstr>
      <vt:lpstr>PowerPoint Presentation</vt:lpstr>
      <vt:lpstr>PowerPoint Presentation</vt:lpstr>
      <vt:lpstr>PowerPoint Presentation</vt:lpstr>
      <vt:lpstr>UNSUR KARAWITAN</vt:lpstr>
      <vt:lpstr>PowerPoint Presentation</vt:lpstr>
      <vt:lpstr>PowerPoint Presentation</vt:lpstr>
      <vt:lpstr>PowerPoint Presentation</vt:lpstr>
      <vt:lpstr>PowerPoint Presentation</vt:lpstr>
      <vt:lpstr>BENTUK TARI</vt:lpstr>
      <vt:lpstr>GERAK TARI</vt:lpstr>
      <vt:lpstr>DESAIN LANTAI ( FLOOR DESIGN )</vt:lpstr>
      <vt:lpstr>PowerPoint Presentation</vt:lpstr>
      <vt:lpstr>IRINGAN TARI</vt:lpstr>
      <vt:lpstr>TATA RIAS DAN BSANA TARI</vt:lpstr>
      <vt:lpstr>MENYAJIKAN TARI</vt:lpstr>
      <vt:lpstr>PENGERTIAN  SENI RUPA</vt:lpstr>
      <vt:lpstr>KARYA SENI RUPA DAPAT DITINJAU DARI DUA SEGI</vt:lpstr>
      <vt:lpstr>UNSUR-UNSUR SENI RUPA</vt:lpstr>
      <vt:lpstr> GARIS</vt:lpstr>
      <vt:lpstr> BENTUK</vt:lpstr>
      <vt:lpstr> VOLUME</vt:lpstr>
      <vt:lpstr> GELAP TERANG</vt:lpstr>
      <vt:lpstr> TEKSTUR</vt:lpstr>
      <vt:lpstr>PowerPoint Presentation</vt:lpstr>
      <vt:lpstr> WARNA</vt:lpstr>
      <vt:lpstr>PowerPoint Presentation</vt:lpstr>
      <vt:lpstr>Fungsi warna</vt:lpstr>
      <vt:lpstr>RUANG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Penguatan Konsep Seni Musik, Seni Tari, Seni Rupa dan Keterampilan</dc:title>
  <dc:creator>andika gutama</dc:creator>
  <cp:lastModifiedBy>kardiana rozhana</cp:lastModifiedBy>
  <cp:revision>24</cp:revision>
  <dcterms:created xsi:type="dcterms:W3CDTF">2020-07-14T06:21:23Z</dcterms:created>
  <dcterms:modified xsi:type="dcterms:W3CDTF">2023-08-22T02:32:47Z</dcterms:modified>
</cp:coreProperties>
</file>