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98" r:id="rId2"/>
    <p:sldId id="355" r:id="rId3"/>
    <p:sldId id="272" r:id="rId4"/>
    <p:sldId id="257" r:id="rId5"/>
    <p:sldId id="258" r:id="rId6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D38D7C-5A09-13B2-4748-C83F91B630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EBEAF-E96E-510C-2DA3-7267ED9A08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09ABBE-39EF-4594-A280-014ADC69BF41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0AE47E-00F4-00BE-3449-11FD7D45BD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61E16C-EFFF-967C-3244-C1AED8B0F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EA52-C78D-82E4-F41F-D19AB59ABA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B5C32-005B-E14D-4270-049D39E7C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C45CE99-E1C6-4A15-BCD2-D25B1ACBC835}" type="slidenum">
              <a:rPr lang="id-ID" altLang="id-ID"/>
              <a:pPr/>
              <a:t>‹#›</a:t>
            </a:fld>
            <a:endParaRPr lang="id-ID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F39A9C7-78EB-63EA-BF51-77C76D25E934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AD7FF662-BF41-C651-822C-E81B03150147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55D6991-16A7-1680-3F61-E7CDBA324EBA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2A8DF0D1-24F3-913F-0E90-789FA3CFC469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671D730B-B669-C6B4-40EF-25C0D3A965BD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21D75446-6D28-B104-D8D3-825F6E9DB54E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35394CB6-0C0D-A749-2A3C-610173FE5420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1E0D322D-73A6-2049-08D9-E3F994F5789B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ECDC5EAA-32E2-C17E-13A2-7DB126A1DDA5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6807F26C-6866-AE82-27A3-24A8BA18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27485C-F4D1-4955-86B6-11AC38F54517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E107CE52-773A-262C-02A5-3E264662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4703CFEB-9B86-6A44-0EEC-53069B9C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D7402-EDF9-481C-ADDC-BEAA914DCFB7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582918679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283C036-3FE1-E4A7-EC2C-527C7762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803D-8F54-4060-A087-5C45BAD64674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9EDBB93-65D6-1723-EC06-0B66A20A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B75FB6F-E286-8B76-4DC4-597D6D55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C3D13-E575-4DF2-A01D-9F96AC67097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383872196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A99E94C-025E-D19B-7F0B-7EF22632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12E2C-02D4-4314-B4C1-9848896958F7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6EC8E45-DA7C-31AE-DDE3-CB8586F0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E965DC9-7060-9816-BDDD-DE64A17E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79430-6A8E-4665-921F-9D9D04E738B5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986871895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AF96E15-0CE0-49CA-8B27-4146CE72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87256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309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17EE112-53EB-8B8E-D171-F9EA9E8C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4762D-D04B-4B17-970C-FB71756BBA95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0CA8CE1-68F3-2024-8DC2-B7242C75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662B891-EEE1-9DD7-3A7E-2A6A0FFB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FF3A6-029F-4B6F-A5CD-839115C78ED4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813865829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F51268E9-6776-4B69-8490-F4C1CFF78C8B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BAC16075-BB03-21CB-2FB4-C77E68421C2A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BF88EA63-34D4-B47D-34CF-1A9BD73C3D07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B54FA138-5D80-91D3-06A7-3B5BB52FD4B0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D2E2CC9C-7345-80A3-4EA2-64FC0CFBA95A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B70E7C24-4F24-823E-E2AA-F5317347C54D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ED87C931-1F95-20BB-EEA8-9F918C5CA9BB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D6A2CB62-E7DC-4F87-F24F-98C931E61491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ACC1C08F-3070-A4ED-440A-8D0A8A6CDBAA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06AD81A3-E3BA-4D0D-0FB1-4E0C2580F74C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BAE5F371-D057-2878-4971-D3F835A3032E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C336B1C5-4F03-6145-4A2C-C59BD7EA694F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C490A10F-BC30-2ACE-FF9F-6FC30ACC57FB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0D52A351-3945-C72E-28FB-C04EF15358F0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0888A61E-D150-9DF1-B447-1AE89BC93C29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01348CF6-ACD1-0206-04F2-F64BFD34038C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7213F6CC-6EAB-0656-F905-66F38354F8F2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FC912B5B-979F-2ABE-23C8-4ED4C378B4EE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C26BD3E-FE11-28AD-E209-87309599BC56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E6733F54-3DC6-4C91-63F7-98531627120F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3B712DD7-B8DB-7BC7-A006-68F4F2052811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1F43D41A-9C34-5F45-6A6C-47DAEBDF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E842F1-47DF-48FA-8787-C21D2A269AE6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EF02097-227F-A169-304A-B62DCFED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6132403C-240C-C7FD-663D-EE66C477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1FF1F-678F-4305-B792-B28B2C84308C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672294933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FCABC-CE1B-DA22-2949-8EF90A52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25469B-2A44-48E4-9935-A7C9E3AC1C62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2C185-CB3A-FC13-89CF-C411E7C56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62951-34BC-5519-A25B-82F8E53B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876C6-971E-430D-90A9-37F9B481F6E4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875314401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DB2A486B-1C99-00DF-EAC3-664F87EBF569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69E6DD7-1C8E-754B-D840-4EA62C475F53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58040617-1791-A10D-C19C-77E004779B26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6242CFEA-73C6-A4AD-064E-A71AE1BEDBBE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BEDFE29A-4C8E-24C3-D5B2-84AD5FAD5A5B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1174309F-E8FA-0044-41D9-B517436D3A37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8848297E-C535-6AF8-0515-212BB3FDBFBF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A227A8D8-8EB6-0929-C461-25015C9E0B44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BB77FA57-C869-4C14-B37B-E9D78B940C6C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F327D31F-7FD1-1391-35EE-C1DCF88A936A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8A547892-FE4D-EBFF-5577-57AF51B3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F4A76F-6197-4D9F-8F51-4D75EFEE9A86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15CE1E8D-0D6A-03CD-C4EB-DCDBD41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7C270B47-3427-0650-7ECC-1AE7637D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2694A-F4B1-4FEE-B0F1-B2ADD484AC6A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120513130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CD8F924-F633-6393-32BA-FF6B0687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6F3E-353E-492E-9F9D-B05168732ADF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B593E36-7B4B-BDA4-EEA4-5D4A9F8E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53A89E08-75F2-6B7B-B322-ABCCF3F7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BA28C-8E07-4AC2-B402-DA16E62A6DBE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917047682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4AD66-4150-168A-8845-515BF517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00201-44FA-44F5-A355-99BDEB34F16A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50DE1-B138-3141-2824-380393A9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5CC52-660D-6200-A838-EDF3415B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3E32-C8DE-479B-B2AF-1D4E5091CED6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299897918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611D502-6C18-AA42-9E3F-A09791C9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ED78D-5FC2-4941-A885-97EC1540892C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E84BFE9-43BC-B7E0-59D3-5D7C28B6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0B0F513-BD82-FE06-6344-F9556EA2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CF938-9AF9-4889-BB0B-BB8ECA500D5A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219247365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3B9773B7-FE53-443B-4559-7C5F47757810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C1FB6D09-F283-1B91-9F08-30E8CD61599A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7B9ED4E3-8899-8FC9-3208-D029DD26251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4A362CE9-FFDB-AAA1-816E-2F011535AFE4}"/>
                </a:ext>
              </a:extLst>
            </p:cNvPr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5D20542A-4E3E-85C6-F279-93081FEECCD6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F1BA6BCD-D15D-2871-81B3-D5FB5B648A90}"/>
                </a:ext>
              </a:extLst>
            </p:cNvPr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212E824C-0530-E53A-21C9-61588034E0B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2D8C2FE7-633E-8045-DB60-B5DAEF115F41}"/>
                </a:ext>
              </a:extLst>
            </p:cNvPr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7">
              <a:extLst>
                <a:ext uri="{FF2B5EF4-FFF2-40B4-BE49-F238E27FC236}">
                  <a16:creationId xmlns:a16="http://schemas.microsoft.com/office/drawing/2014/main" id="{122E355C-0944-E65A-C627-3845CFFACFE1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2F7DCE5A-E716-0AB2-6702-074AF942A68E}"/>
                </a:ext>
              </a:extLst>
            </p:cNvPr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1F9889FD-D971-8D62-85A1-A002A2C9C1B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4D96759F-3FAB-32C8-1ED0-319F35AD231D}"/>
                </a:ext>
              </a:extLst>
            </p:cNvPr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C9AD787A-4696-2353-920E-43F0F126CB09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8E8F873A-0B2A-86F5-5A2C-F789953A9DA7}"/>
                </a:ext>
              </a:extLst>
            </p:cNvPr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8EFEA99B-481C-33B2-DE4C-87C5C80E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AA6502-0E34-40B6-B4F6-31D9578D41C2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BD6AB582-7EAF-2695-AF4F-05DE45D8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4E86516D-2A0C-EF43-0195-0EF3F8CA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7325DFC2-4DDE-484C-B377-23AE6C23CF81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634817937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190793-879A-77B0-F0C3-648BBEC976EE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E7410-4BF9-3736-6387-7C5F45328320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A4C59-C7C7-A182-C064-BAD41036E466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944FE5-46FE-51A4-F39D-7D6A4BA3F67B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1EF4A8-6EE7-A3D5-5EBB-8AA8A9D62341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A1FAAB-0D21-8DAC-349B-5236A3AF7AD6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BB5BA5-661E-01DD-F1DC-EFD283359B6F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69BE47-CD37-0F72-ABE7-0DC0C558BDB1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5133B8-CC18-BB25-54CB-4C165DA1C1F7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C132F16-1E9B-F391-FF2A-8BE6F9E8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5F096270-798C-4B95-523C-7764C73373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2EFA1EE-A414-DEE7-4B0D-9FF626560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F96BE36-4C76-482A-B6E0-069CCE470695}" type="datetimeFigureOut">
              <a:rPr lang="id-ID"/>
              <a:pPr>
                <a:defRPr/>
              </a:pPr>
              <a:t>17/12/2024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9B956-4F36-5CD9-62A2-251851304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9A5FCB1-DCAA-9F79-C3B9-0D9599DDE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7D060AC2-4A5B-448D-9460-334E6C924B03}" type="slidenum">
              <a:rPr lang="id-ID" altLang="id-ID"/>
              <a:pPr/>
              <a:t>‹#›</a:t>
            </a:fld>
            <a:endParaRPr lang="id-ID" alt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8" r:id="rId3"/>
    <p:sldLayoutId id="2147483719" r:id="rId4"/>
    <p:sldLayoutId id="2147483720" r:id="rId5"/>
    <p:sldLayoutId id="2147483713" r:id="rId6"/>
    <p:sldLayoutId id="2147483721" r:id="rId7"/>
    <p:sldLayoutId id="2147483714" r:id="rId8"/>
    <p:sldLayoutId id="2147483722" r:id="rId9"/>
    <p:sldLayoutId id="2147483715" r:id="rId10"/>
    <p:sldLayoutId id="2147483716" r:id="rId11"/>
    <p:sldLayoutId id="2147483723" r:id="rId12"/>
  </p:sldLayoutIdLst>
  <p:transition>
    <p:push dir="u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 sz="900"/>
          </a:p>
        </p:txBody>
      </p:sp>
      <p:sp>
        <p:nvSpPr>
          <p:cNvPr id="3" name="Freeform 3"/>
          <p:cNvSpPr/>
          <p:nvPr/>
        </p:nvSpPr>
        <p:spPr>
          <a:xfrm rot="-5400000">
            <a:off x="-998765" y="3667579"/>
            <a:ext cx="2551752" cy="749577"/>
          </a:xfrm>
          <a:custGeom>
            <a:avLst/>
            <a:gdLst/>
            <a:ahLst/>
            <a:cxnLst/>
            <a:rect l="l" t="t" r="r" b="b"/>
            <a:pathLst>
              <a:path w="5103504" h="1499154">
                <a:moveTo>
                  <a:pt x="0" y="0"/>
                </a:moveTo>
                <a:lnTo>
                  <a:pt x="5103505" y="0"/>
                </a:lnTo>
                <a:lnTo>
                  <a:pt x="5103505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sz="900"/>
          </a:p>
        </p:txBody>
      </p:sp>
      <p:grpSp>
        <p:nvGrpSpPr>
          <p:cNvPr id="4" name="Group 4"/>
          <p:cNvGrpSpPr/>
          <p:nvPr/>
        </p:nvGrpSpPr>
        <p:grpSpPr>
          <a:xfrm>
            <a:off x="623033" y="4585578"/>
            <a:ext cx="216022" cy="21602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</p:spPr>
          <p:txBody>
            <a:bodyPr/>
            <a:lstStyle/>
            <a:p>
              <a:endParaRPr lang="id-ID" sz="9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1914" y="5402046"/>
            <a:ext cx="1415996" cy="141599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id-ID" sz="9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58742" y="5212892"/>
            <a:ext cx="525289" cy="52528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</p:spPr>
          <p:txBody>
            <a:bodyPr/>
            <a:lstStyle/>
            <a:p>
              <a:endParaRPr lang="id-ID" sz="9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9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021386" y="408674"/>
            <a:ext cx="897152" cy="89715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</p:spPr>
          <p:txBody>
            <a:bodyPr/>
            <a:lstStyle/>
            <a:p>
              <a:endParaRPr lang="id-ID" sz="9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400"/>
                </a:lnSpc>
              </a:pPr>
              <a:endParaRPr sz="90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975333" y="1583958"/>
            <a:ext cx="4948925" cy="557879"/>
          </a:xfrm>
          <a:custGeom>
            <a:avLst/>
            <a:gdLst/>
            <a:ahLst/>
            <a:cxnLst/>
            <a:rect l="l" t="t" r="r" b="b"/>
            <a:pathLst>
              <a:path w="9897851" h="1115758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sz="900"/>
          </a:p>
        </p:txBody>
      </p:sp>
      <p:sp>
        <p:nvSpPr>
          <p:cNvPr id="17" name="Freeform 17"/>
          <p:cNvSpPr/>
          <p:nvPr/>
        </p:nvSpPr>
        <p:spPr>
          <a:xfrm>
            <a:off x="8080975" y="4990456"/>
            <a:ext cx="444873" cy="444873"/>
          </a:xfrm>
          <a:custGeom>
            <a:avLst/>
            <a:gdLst/>
            <a:ahLst/>
            <a:cxnLst/>
            <a:rect l="l" t="t" r="r" b="b"/>
            <a:pathLst>
              <a:path w="889746" h="889746">
                <a:moveTo>
                  <a:pt x="0" y="0"/>
                </a:moveTo>
                <a:lnTo>
                  <a:pt x="889746" y="0"/>
                </a:lnTo>
                <a:lnTo>
                  <a:pt x="889746" y="889745"/>
                </a:lnTo>
                <a:lnTo>
                  <a:pt x="0" y="8897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d-ID" sz="900"/>
          </a:p>
        </p:txBody>
      </p:sp>
      <p:sp>
        <p:nvSpPr>
          <p:cNvPr id="18" name="Freeform 18"/>
          <p:cNvSpPr/>
          <p:nvPr/>
        </p:nvSpPr>
        <p:spPr>
          <a:xfrm>
            <a:off x="6690973" y="966376"/>
            <a:ext cx="600407" cy="424469"/>
          </a:xfrm>
          <a:custGeom>
            <a:avLst/>
            <a:gdLst/>
            <a:ahLst/>
            <a:cxnLst/>
            <a:rect l="l" t="t" r="r" b="b"/>
            <a:pathLst>
              <a:path w="1200813" h="848937">
                <a:moveTo>
                  <a:pt x="0" y="0"/>
                </a:moveTo>
                <a:lnTo>
                  <a:pt x="1200813" y="0"/>
                </a:lnTo>
                <a:lnTo>
                  <a:pt x="1200813" y="848937"/>
                </a:lnTo>
                <a:lnTo>
                  <a:pt x="0" y="8489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id-ID" sz="900"/>
          </a:p>
        </p:txBody>
      </p:sp>
      <p:sp>
        <p:nvSpPr>
          <p:cNvPr id="19" name="Freeform 19"/>
          <p:cNvSpPr/>
          <p:nvPr/>
        </p:nvSpPr>
        <p:spPr>
          <a:xfrm>
            <a:off x="7291380" y="966376"/>
            <a:ext cx="789595" cy="421118"/>
          </a:xfrm>
          <a:custGeom>
            <a:avLst/>
            <a:gdLst/>
            <a:ahLst/>
            <a:cxnLst/>
            <a:rect l="l" t="t" r="r" b="b"/>
            <a:pathLst>
              <a:path w="1579190" h="842235">
                <a:moveTo>
                  <a:pt x="0" y="0"/>
                </a:moveTo>
                <a:lnTo>
                  <a:pt x="1579190" y="0"/>
                </a:lnTo>
                <a:lnTo>
                  <a:pt x="1579190" y="842235"/>
                </a:lnTo>
                <a:lnTo>
                  <a:pt x="0" y="8422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id-ID" sz="900"/>
          </a:p>
        </p:txBody>
      </p:sp>
      <p:sp>
        <p:nvSpPr>
          <p:cNvPr id="20" name="TextBox 20"/>
          <p:cNvSpPr txBox="1"/>
          <p:nvPr/>
        </p:nvSpPr>
        <p:spPr>
          <a:xfrm>
            <a:off x="1467910" y="2942610"/>
            <a:ext cx="7244237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920"/>
              </a:lnSpc>
            </a:pPr>
            <a:r>
              <a:rPr lang="en-US" sz="4100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Intertekstualitas</a:t>
            </a:r>
            <a:endParaRPr lang="en-US" sz="4100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356834" y="1667633"/>
            <a:ext cx="3646010" cy="378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94"/>
              </a:lnSpc>
            </a:pPr>
            <a:r>
              <a:rPr lang="en-US" sz="1245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Mata </a:t>
            </a:r>
            <a:r>
              <a:rPr lang="en-US" sz="1245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Kuliah</a:t>
            </a:r>
            <a:r>
              <a:rPr lang="en-US" sz="1245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: </a:t>
            </a:r>
            <a:r>
              <a:rPr lang="en-US" sz="1245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Apresiasi</a:t>
            </a:r>
            <a:r>
              <a:rPr lang="en-US" sz="1245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dan Kajian </a:t>
            </a:r>
            <a:r>
              <a:rPr lang="en-US" sz="1245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Prosa</a:t>
            </a:r>
            <a:endParaRPr lang="en-US" sz="1245" dirty="0">
              <a:solidFill>
                <a:srgbClr val="FFFFFF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just">
              <a:lnSpc>
                <a:spcPts val="1494"/>
              </a:lnSpc>
            </a:pPr>
            <a:r>
              <a:rPr lang="en-US" sz="1245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Pertemuan</a:t>
            </a:r>
            <a:r>
              <a:rPr lang="en-US" sz="1245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1245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ke</a:t>
            </a:r>
            <a:r>
              <a:rPr lang="en-US" sz="1245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: 12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17321" y="5102778"/>
            <a:ext cx="227385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7"/>
              </a:lnSpc>
            </a:pPr>
            <a:r>
              <a:rPr lang="en-US" sz="140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pbsi.ikipsiliwangi.ac.id</a:t>
            </a:r>
          </a:p>
        </p:txBody>
      </p:sp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ambar 6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D64E6FEC-F1B3-DF6F-36F4-0DC25E5E7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" y="188640"/>
            <a:ext cx="9144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D154E-4C71-4B65-86F9-FCD6DE21D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839" y="2125366"/>
            <a:ext cx="8679898" cy="543185"/>
          </a:xfrm>
        </p:spPr>
        <p:txBody>
          <a:bodyPr/>
          <a:lstStyle/>
          <a:p>
            <a:r>
              <a:rPr lang="en-US" sz="3600" b="1" dirty="0" err="1"/>
              <a:t>Pendekatan</a:t>
            </a:r>
            <a:r>
              <a:rPr lang="en-US" sz="3600" b="1" dirty="0"/>
              <a:t> </a:t>
            </a:r>
            <a:r>
              <a:rPr lang="en-US" sz="3600" b="1" dirty="0" err="1"/>
              <a:t>intertekstual</a:t>
            </a:r>
            <a:r>
              <a:rPr lang="en-US" sz="3600" b="1" dirty="0"/>
              <a:t> </a:t>
            </a:r>
            <a:endParaRPr lang="id-ID" sz="36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A40FF8-794B-4EB0-84BB-8EA01C9016A3}"/>
              </a:ext>
            </a:extLst>
          </p:cNvPr>
          <p:cNvGrpSpPr/>
          <p:nvPr/>
        </p:nvGrpSpPr>
        <p:grpSpPr>
          <a:xfrm>
            <a:off x="10344" y="3078146"/>
            <a:ext cx="9144000" cy="2435034"/>
            <a:chOff x="-12776256" y="1349613"/>
            <a:chExt cx="31380049" cy="7862783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7B7B4DE-A86B-40BD-B5BB-036A6FCAA9DF}"/>
                </a:ext>
              </a:extLst>
            </p:cNvPr>
            <p:cNvSpPr/>
            <p:nvPr/>
          </p:nvSpPr>
          <p:spPr>
            <a:xfrm>
              <a:off x="-12776256" y="1349613"/>
              <a:ext cx="31380049" cy="7862783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874F3BF-BF00-4A7F-B2C8-CEB9FB6D7131}"/>
                </a:ext>
              </a:extLst>
            </p:cNvPr>
            <p:cNvSpPr/>
            <p:nvPr/>
          </p:nvSpPr>
          <p:spPr>
            <a:xfrm>
              <a:off x="6994202" y="1930801"/>
              <a:ext cx="227917" cy="269617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6EDF9E-C2DB-4DF1-B047-65105D7E93F0}"/>
              </a:ext>
            </a:extLst>
          </p:cNvPr>
          <p:cNvSpPr txBox="1"/>
          <p:nvPr/>
        </p:nvSpPr>
        <p:spPr>
          <a:xfrm>
            <a:off x="2351862" y="3617640"/>
            <a:ext cx="4271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Penyalinan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penyaduran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penerjemahan</a:t>
            </a:r>
            <a:endParaRPr lang="id-ID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Pembacaan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berulang-ulang</a:t>
            </a:r>
            <a:endParaRPr lang="id-ID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Membandingkan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menilai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teks-teks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berbeda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lainnya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id-ID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Memberi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makna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teks-teks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berbeda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3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547AF11F-AA94-E8B5-832E-DD9BF9BEF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2"/>
            <a:ext cx="9144000" cy="6858000"/>
          </a:xfrm>
          <a:prstGeom prst="rect">
            <a:avLst/>
          </a:prstGeom>
        </p:spPr>
      </p:pic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4D87E769-0E7F-83FA-CF9C-4E7BF12FB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00188"/>
            <a:ext cx="8286750" cy="48561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d-ID" altLang="id-ID" sz="3600">
                <a:solidFill>
                  <a:schemeClr val="bg1"/>
                </a:solidFill>
              </a:rPr>
              <a:t>	Penulisan dan atau pemunculan sebuah karya sering ada kaitannya dengan unsur kesejarahannya sehingga pemberian makna itu akan lebih lengkap jika dikaitkan dengan unsur </a:t>
            </a:r>
            <a:r>
              <a:rPr lang="fi-FI" altLang="id-ID" sz="3600">
                <a:solidFill>
                  <a:schemeClr val="bg1"/>
                </a:solidFill>
              </a:rPr>
              <a:t>kesejarahan itu (Teeuw, 1983: 62-5)</a:t>
            </a:r>
            <a:endParaRPr lang="id-ID" altLang="id-ID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201D2E77-E2EF-A7C8-C999-BBABDDB2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FA9EBF-8B6A-133F-47D6-532FF91F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71438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>
                <a:solidFill>
                  <a:schemeClr val="bg1"/>
                </a:solidFill>
              </a:rPr>
              <a:t>Karakteristik Intertekstual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5C10ACE1-A673-3FDC-F587-85A98AE5A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928688"/>
            <a:ext cx="8429625" cy="5643562"/>
          </a:xfrm>
        </p:spPr>
        <p:txBody>
          <a:bodyPr/>
          <a:lstStyle/>
          <a:p>
            <a:pPr eaLnBrk="1" hangingPunct="1"/>
            <a:r>
              <a:rPr lang="id-ID" altLang="id-ID" sz="3200">
                <a:solidFill>
                  <a:schemeClr val="bg1"/>
                </a:solidFill>
              </a:rPr>
              <a:t>Jalinan hubungan antara satu teks dengan teks lain</a:t>
            </a:r>
          </a:p>
          <a:p>
            <a:pPr eaLnBrk="1" hangingPunct="1"/>
            <a:r>
              <a:rPr lang="id-ID" altLang="id-ID" sz="3200">
                <a:solidFill>
                  <a:schemeClr val="bg1"/>
                </a:solidFill>
              </a:rPr>
              <a:t>Pembacaan yang berhasil didasarkan atas pemahaman terhadap karya-karya yang terdahulu</a:t>
            </a:r>
          </a:p>
          <a:p>
            <a:pPr eaLnBrk="1" hangingPunct="1"/>
            <a:r>
              <a:rPr lang="id-ID" altLang="id-ID" sz="3200">
                <a:solidFill>
                  <a:schemeClr val="bg1"/>
                </a:solidFill>
              </a:rPr>
              <a:t>Dialogisme merupakan jalan keluar dari keterasingan teks sastra dari masyarakatnya</a:t>
            </a:r>
          </a:p>
          <a:p>
            <a:pPr eaLnBrk="1" hangingPunct="1"/>
            <a:r>
              <a:rPr lang="id-ID" altLang="id-ID" sz="3200">
                <a:solidFill>
                  <a:schemeClr val="bg1"/>
                </a:solidFill>
              </a:rPr>
              <a:t>Teks adalah jaringan laba-laba, heterogenitas konseptual yang melanggar aturan-aturan logis sehingga tampak kontradiktif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 descr="Sebuah gambar berisi Grafis, desain grafis, cuplikan layar, deasin&#10;&#10;Deskripsi dibuat secara otomatis">
            <a:extLst>
              <a:ext uri="{FF2B5EF4-FFF2-40B4-BE49-F238E27FC236}">
                <a16:creationId xmlns:a16="http://schemas.microsoft.com/office/drawing/2014/main" id="{CF513E99-82F7-DB09-2C94-AC173625B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C2913F-DF00-2864-276B-07038636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1438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>
                <a:solidFill>
                  <a:schemeClr val="bg1"/>
                </a:solidFill>
              </a:rPr>
              <a:t>lanjutan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800346A-6213-2CD6-D671-EBE8E821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857250"/>
            <a:ext cx="8286750" cy="5786438"/>
          </a:xfrm>
        </p:spPr>
        <p:txBody>
          <a:bodyPr/>
          <a:lstStyle/>
          <a:p>
            <a:pPr eaLnBrk="1" hangingPunct="1"/>
            <a:r>
              <a:rPr lang="id-ID" altLang="id-ID" sz="3200">
                <a:solidFill>
                  <a:schemeClr val="bg1"/>
                </a:solidFill>
              </a:rPr>
              <a:t>Intertekstual memahami teks-teks yang semula tidak berhubungan, namun akhirnya dapat dikaitkan secara signifikan atas dasar kemampuan pemahaman pembaca sehingga terjadi permainan tanda yang tidak pernah berakhir</a:t>
            </a:r>
          </a:p>
          <a:p>
            <a:pPr eaLnBrk="1" hangingPunct="1"/>
            <a:r>
              <a:rPr lang="id-ID" altLang="id-ID" sz="3200">
                <a:solidFill>
                  <a:schemeClr val="bg1"/>
                </a:solidFill>
              </a:rPr>
              <a:t>Prinsip intertekstual memerlukan pendekatan struktural</a:t>
            </a:r>
          </a:p>
          <a:p>
            <a:pPr eaLnBrk="1" hangingPunct="1"/>
            <a:r>
              <a:rPr lang="id-ID" altLang="id-ID" sz="3200">
                <a:solidFill>
                  <a:schemeClr val="bg1"/>
                </a:solidFill>
              </a:rPr>
              <a:t>Intertekstualitas merujuk pada kehadiran teks, seperti cuplikan, plagiat, atau pengambilan salah satu unsur karya terdahulu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168</TotalTime>
  <Words>172</Words>
  <Application>Microsoft Office PowerPoint</Application>
  <PresentationFormat>Tampilan Layar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5</vt:i4>
      </vt:variant>
    </vt:vector>
  </HeadingPairs>
  <TitlesOfParts>
    <vt:vector size="13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Presentasi PowerPoint</vt:lpstr>
      <vt:lpstr>Presentasi PowerPoint</vt:lpstr>
      <vt:lpstr>Presentasi PowerPoint</vt:lpstr>
      <vt:lpstr>Karakteristik Intertekstual</vt:lpstr>
      <vt:lpstr>lanjutan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Intertekstual</dc:title>
  <dc:creator>RUDI A. NUGROHO</dc:creator>
  <cp:lastModifiedBy>HI</cp:lastModifiedBy>
  <cp:revision>19</cp:revision>
  <dcterms:created xsi:type="dcterms:W3CDTF">2010-06-03T01:33:52Z</dcterms:created>
  <dcterms:modified xsi:type="dcterms:W3CDTF">2024-12-17T02:38:48Z</dcterms:modified>
</cp:coreProperties>
</file>