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2" r:id="rId3"/>
    <p:sldId id="257" r:id="rId4"/>
    <p:sldId id="274" r:id="rId5"/>
    <p:sldId id="275" r:id="rId6"/>
    <p:sldId id="276" r:id="rId7"/>
    <p:sldId id="277" r:id="rId8"/>
    <p:sldId id="278" r:id="rId9"/>
    <p:sldId id="273" r:id="rId10"/>
    <p:sldId id="258" r:id="rId11"/>
    <p:sldId id="265" r:id="rId12"/>
    <p:sldId id="266" r:id="rId13"/>
    <p:sldId id="268" r:id="rId14"/>
    <p:sldId id="267" r:id="rId15"/>
    <p:sldId id="279" r:id="rId16"/>
    <p:sldId id="259" r:id="rId17"/>
    <p:sldId id="260" r:id="rId18"/>
    <p:sldId id="261" r:id="rId19"/>
    <p:sldId id="262" r:id="rId20"/>
    <p:sldId id="263" r:id="rId21"/>
    <p:sldId id="264" r:id="rId22"/>
  </p:sldIdLst>
  <p:sldSz cx="18288000" cy="10287000"/>
  <p:notesSz cx="6858000" cy="9144000"/>
  <p:embeddedFontLst>
    <p:embeddedFont>
      <p:font typeface="Calibri"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CA706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p:cViewPr varScale="1">
        <p:scale>
          <a:sx n="44" d="100"/>
          <a:sy n="44" d="100"/>
        </p:scale>
        <p:origin x="-87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svg"/><Relationship Id="rId18" Type="http://schemas.openxmlformats.org/officeDocument/2006/relationships/image" Target="../media/image21.png"/><Relationship Id="rId3" Type="http://schemas.openxmlformats.org/officeDocument/2006/relationships/image" Target="../media/image22.svg"/><Relationship Id="rId21" Type="http://schemas.openxmlformats.org/officeDocument/2006/relationships/image" Target="../media/image38.svg"/><Relationship Id="rId7" Type="http://schemas.openxmlformats.org/officeDocument/2006/relationships/image" Target="../media/image26.svg"/><Relationship Id="rId12" Type="http://schemas.openxmlformats.org/officeDocument/2006/relationships/image" Target="../media/image19.png"/><Relationship Id="rId17" Type="http://schemas.openxmlformats.org/officeDocument/2006/relationships/image" Target="../media/image34.svg"/><Relationship Id="rId2" Type="http://schemas.openxmlformats.org/officeDocument/2006/relationships/image" Target="../media/image24.png"/><Relationship Id="rId16" Type="http://schemas.openxmlformats.org/officeDocument/2006/relationships/image" Target="../media/image26.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8.svg"/><Relationship Id="rId5" Type="http://schemas.openxmlformats.org/officeDocument/2006/relationships/image" Target="../media/image24.svg"/><Relationship Id="rId15" Type="http://schemas.openxmlformats.org/officeDocument/2006/relationships/image" Target="../media/image32.svg"/><Relationship Id="rId10" Type="http://schemas.openxmlformats.org/officeDocument/2006/relationships/image" Target="../media/image25.png"/><Relationship Id="rId19" Type="http://schemas.openxmlformats.org/officeDocument/2006/relationships/image" Target="../media/image36.svg"/><Relationship Id="rId4" Type="http://schemas.openxmlformats.org/officeDocument/2006/relationships/image" Target="../media/image17.png"/><Relationship Id="rId9" Type="http://schemas.openxmlformats.org/officeDocument/2006/relationships/image" Target="../media/image8.sv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svg"/><Relationship Id="rId18" Type="http://schemas.openxmlformats.org/officeDocument/2006/relationships/image" Target="../media/image21.png"/><Relationship Id="rId3" Type="http://schemas.openxmlformats.org/officeDocument/2006/relationships/image" Target="../media/image22.svg"/><Relationship Id="rId21" Type="http://schemas.openxmlformats.org/officeDocument/2006/relationships/image" Target="../media/image38.svg"/><Relationship Id="rId7" Type="http://schemas.openxmlformats.org/officeDocument/2006/relationships/image" Target="../media/image26.svg"/><Relationship Id="rId12" Type="http://schemas.openxmlformats.org/officeDocument/2006/relationships/image" Target="../media/image19.png"/><Relationship Id="rId17" Type="http://schemas.openxmlformats.org/officeDocument/2006/relationships/image" Target="../media/image34.svg"/><Relationship Id="rId2" Type="http://schemas.openxmlformats.org/officeDocument/2006/relationships/image" Target="../media/image24.png"/><Relationship Id="rId16" Type="http://schemas.openxmlformats.org/officeDocument/2006/relationships/image" Target="../media/image26.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8.svg"/><Relationship Id="rId5" Type="http://schemas.openxmlformats.org/officeDocument/2006/relationships/image" Target="../media/image24.svg"/><Relationship Id="rId15" Type="http://schemas.openxmlformats.org/officeDocument/2006/relationships/image" Target="../media/image32.svg"/><Relationship Id="rId10" Type="http://schemas.openxmlformats.org/officeDocument/2006/relationships/image" Target="../media/image25.png"/><Relationship Id="rId19" Type="http://schemas.openxmlformats.org/officeDocument/2006/relationships/image" Target="../media/image36.svg"/><Relationship Id="rId4" Type="http://schemas.openxmlformats.org/officeDocument/2006/relationships/image" Target="../media/image17.png"/><Relationship Id="rId9" Type="http://schemas.openxmlformats.org/officeDocument/2006/relationships/image" Target="../media/image8.svg"/><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svg"/><Relationship Id="rId18" Type="http://schemas.openxmlformats.org/officeDocument/2006/relationships/image" Target="../media/image21.png"/><Relationship Id="rId3" Type="http://schemas.openxmlformats.org/officeDocument/2006/relationships/image" Target="../media/image22.svg"/><Relationship Id="rId21" Type="http://schemas.openxmlformats.org/officeDocument/2006/relationships/image" Target="../media/image38.svg"/><Relationship Id="rId7" Type="http://schemas.openxmlformats.org/officeDocument/2006/relationships/image" Target="../media/image26.svg"/><Relationship Id="rId12" Type="http://schemas.openxmlformats.org/officeDocument/2006/relationships/image" Target="../media/image19.png"/><Relationship Id="rId17" Type="http://schemas.openxmlformats.org/officeDocument/2006/relationships/image" Target="../media/image34.svg"/><Relationship Id="rId2" Type="http://schemas.openxmlformats.org/officeDocument/2006/relationships/image" Target="../media/image24.png"/><Relationship Id="rId16" Type="http://schemas.openxmlformats.org/officeDocument/2006/relationships/image" Target="../media/image26.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8.svg"/><Relationship Id="rId5" Type="http://schemas.openxmlformats.org/officeDocument/2006/relationships/image" Target="../media/image24.svg"/><Relationship Id="rId15" Type="http://schemas.openxmlformats.org/officeDocument/2006/relationships/image" Target="../media/image32.svg"/><Relationship Id="rId10" Type="http://schemas.openxmlformats.org/officeDocument/2006/relationships/image" Target="../media/image25.png"/><Relationship Id="rId19" Type="http://schemas.openxmlformats.org/officeDocument/2006/relationships/image" Target="../media/image36.svg"/><Relationship Id="rId4" Type="http://schemas.openxmlformats.org/officeDocument/2006/relationships/image" Target="../media/image17.png"/><Relationship Id="rId9" Type="http://schemas.openxmlformats.org/officeDocument/2006/relationships/image" Target="../media/image8.sv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svg"/><Relationship Id="rId18" Type="http://schemas.openxmlformats.org/officeDocument/2006/relationships/image" Target="../media/image21.png"/><Relationship Id="rId3" Type="http://schemas.openxmlformats.org/officeDocument/2006/relationships/image" Target="../media/image22.svg"/><Relationship Id="rId21" Type="http://schemas.openxmlformats.org/officeDocument/2006/relationships/image" Target="../media/image38.svg"/><Relationship Id="rId7" Type="http://schemas.openxmlformats.org/officeDocument/2006/relationships/image" Target="../media/image26.svg"/><Relationship Id="rId12" Type="http://schemas.openxmlformats.org/officeDocument/2006/relationships/image" Target="../media/image19.png"/><Relationship Id="rId17" Type="http://schemas.openxmlformats.org/officeDocument/2006/relationships/image" Target="../media/image34.svg"/><Relationship Id="rId2" Type="http://schemas.openxmlformats.org/officeDocument/2006/relationships/image" Target="../media/image24.png"/><Relationship Id="rId16" Type="http://schemas.openxmlformats.org/officeDocument/2006/relationships/image" Target="../media/image26.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8.svg"/><Relationship Id="rId5" Type="http://schemas.openxmlformats.org/officeDocument/2006/relationships/image" Target="../media/image24.svg"/><Relationship Id="rId15" Type="http://schemas.openxmlformats.org/officeDocument/2006/relationships/image" Target="../media/image32.svg"/><Relationship Id="rId10" Type="http://schemas.openxmlformats.org/officeDocument/2006/relationships/image" Target="../media/image25.png"/><Relationship Id="rId19" Type="http://schemas.openxmlformats.org/officeDocument/2006/relationships/image" Target="../media/image36.svg"/><Relationship Id="rId4" Type="http://schemas.openxmlformats.org/officeDocument/2006/relationships/image" Target="../media/image17.png"/><Relationship Id="rId9" Type="http://schemas.openxmlformats.org/officeDocument/2006/relationships/image" Target="../media/image8.svg"/><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2.svg"/><Relationship Id="rId18" Type="http://schemas.openxmlformats.org/officeDocument/2006/relationships/image" Target="../media/image25.pn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20.png"/><Relationship Id="rId17" Type="http://schemas.openxmlformats.org/officeDocument/2006/relationships/image" Target="../media/image49.svg"/><Relationship Id="rId2" Type="http://schemas.openxmlformats.org/officeDocument/2006/relationships/image" Target="../media/image24.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47.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7.png"/><Relationship Id="rId9" Type="http://schemas.openxmlformats.org/officeDocument/2006/relationships/image" Target="../media/image8.svg"/><Relationship Id="rId1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2.svg"/><Relationship Id="rId18" Type="http://schemas.openxmlformats.org/officeDocument/2006/relationships/image" Target="../media/image25.pn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20.png"/><Relationship Id="rId17" Type="http://schemas.openxmlformats.org/officeDocument/2006/relationships/image" Target="../media/image49.svg"/><Relationship Id="rId2" Type="http://schemas.openxmlformats.org/officeDocument/2006/relationships/image" Target="../media/image24.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47.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7.png"/><Relationship Id="rId9" Type="http://schemas.openxmlformats.org/officeDocument/2006/relationships/image" Target="../media/image8.svg"/><Relationship Id="rId1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3.jpeg"/><Relationship Id="rId3" Type="http://schemas.openxmlformats.org/officeDocument/2006/relationships/image" Target="../media/image40.svg"/><Relationship Id="rId7" Type="http://schemas.openxmlformats.org/officeDocument/2006/relationships/image" Target="../media/image8.svg"/><Relationship Id="rId12"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6.svg"/><Relationship Id="rId5" Type="http://schemas.openxmlformats.org/officeDocument/2006/relationships/image" Target="../media/image6.sv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42.svg"/><Relationship Id="rId14" Type="http://schemas.openxmlformats.org/officeDocument/2006/relationships/image" Target="../media/image34.jpe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2.svg"/><Relationship Id="rId18" Type="http://schemas.openxmlformats.org/officeDocument/2006/relationships/image" Target="../media/image25.pn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20.png"/><Relationship Id="rId17" Type="http://schemas.openxmlformats.org/officeDocument/2006/relationships/image" Target="../media/image49.svg"/><Relationship Id="rId2" Type="http://schemas.openxmlformats.org/officeDocument/2006/relationships/image" Target="../media/image24.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47.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7.png"/><Relationship Id="rId9" Type="http://schemas.openxmlformats.org/officeDocument/2006/relationships/image" Target="../media/image8.svg"/><Relationship Id="rId1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5.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53.svg"/><Relationship Id="rId5" Type="http://schemas.openxmlformats.org/officeDocument/2006/relationships/image" Target="../media/image51.svg"/><Relationship Id="rId10"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8.svg"/><Relationship Id="rId1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26.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8.sv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26.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8.sv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svg"/><Relationship Id="rId1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26.svg"/><Relationship Id="rId12" Type="http://schemas.openxmlformats.org/officeDocument/2006/relationships/image" Target="../media/image19.png"/><Relationship Id="rId17" Type="http://schemas.openxmlformats.org/officeDocument/2006/relationships/image" Target="../media/image36.sv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58.svg"/><Relationship Id="rId5" Type="http://schemas.openxmlformats.org/officeDocument/2006/relationships/image" Target="../media/image24.svg"/><Relationship Id="rId15" Type="http://schemas.openxmlformats.org/officeDocument/2006/relationships/image" Target="../media/image32.svg"/><Relationship Id="rId10" Type="http://schemas.openxmlformats.org/officeDocument/2006/relationships/image" Target="../media/image23.png"/><Relationship Id="rId19" Type="http://schemas.openxmlformats.org/officeDocument/2006/relationships/image" Target="../media/image60.svg"/><Relationship Id="rId4" Type="http://schemas.openxmlformats.org/officeDocument/2006/relationships/image" Target="../media/image17.png"/><Relationship Id="rId9" Type="http://schemas.openxmlformats.org/officeDocument/2006/relationships/image" Target="../media/image8.svg"/><Relationship Id="rId1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1.jpeg"/><Relationship Id="rId3" Type="http://schemas.openxmlformats.org/officeDocument/2006/relationships/image" Target="../media/image62.svg"/><Relationship Id="rId7" Type="http://schemas.openxmlformats.org/officeDocument/2006/relationships/image" Target="../media/image8.svg"/><Relationship Id="rId12" Type="http://schemas.openxmlformats.org/officeDocument/2006/relationships/image" Target="../media/image32.png"/><Relationship Id="rId2" Type="http://schemas.openxmlformats.org/officeDocument/2006/relationships/image" Target="../media/image39.png"/><Relationship Id="rId16" Type="http://schemas.openxmlformats.org/officeDocument/2006/relationships/image" Target="../media/image64.sv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6.svg"/><Relationship Id="rId5" Type="http://schemas.openxmlformats.org/officeDocument/2006/relationships/image" Target="../media/image6.svg"/><Relationship Id="rId15" Type="http://schemas.openxmlformats.org/officeDocument/2006/relationships/image" Target="../media/image43.png"/><Relationship Id="rId10" Type="http://schemas.openxmlformats.org/officeDocument/2006/relationships/image" Target="../media/image40.png"/><Relationship Id="rId4" Type="http://schemas.openxmlformats.org/officeDocument/2006/relationships/image" Target="../media/image6.png"/><Relationship Id="rId9" Type="http://schemas.openxmlformats.org/officeDocument/2006/relationships/image" Target="../media/image42.svg"/><Relationship Id="rId14" Type="http://schemas.openxmlformats.org/officeDocument/2006/relationships/image" Target="../media/image42.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3.png"/><Relationship Id="rId17" Type="http://schemas.openxmlformats.org/officeDocument/2006/relationships/image" Target="../media/image16.svg"/><Relationship Id="rId2" Type="http://schemas.openxmlformats.org/officeDocument/2006/relationships/image" Target="../media/image4.png"/><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1.jpeg"/><Relationship Id="rId19" Type="http://schemas.openxmlformats.org/officeDocument/2006/relationships/image" Target="../media/image18.svg"/><Relationship Id="rId4" Type="http://schemas.openxmlformats.org/officeDocument/2006/relationships/image" Target="../media/image5.png"/><Relationship Id="rId9" Type="http://schemas.openxmlformats.org/officeDocument/2006/relationships/image" Target="../media/image8.svg"/><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svg"/><Relationship Id="rId1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26.svg"/><Relationship Id="rId17" Type="http://schemas.openxmlformats.org/officeDocument/2006/relationships/image" Target="../media/image36.svg"/><Relationship Id="rId2" Type="http://schemas.openxmlformats.org/officeDocument/2006/relationships/image" Target="../media/image4.png"/><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58.svg"/><Relationship Id="rId5" Type="http://schemas.openxmlformats.org/officeDocument/2006/relationships/image" Target="../media/image24.svg"/><Relationship Id="rId15" Type="http://schemas.openxmlformats.org/officeDocument/2006/relationships/image" Target="../media/image32.svg"/><Relationship Id="rId10" Type="http://schemas.openxmlformats.org/officeDocument/2006/relationships/image" Target="../media/image19.png"/><Relationship Id="rId19" Type="http://schemas.openxmlformats.org/officeDocument/2006/relationships/image" Target="../media/image60.svg"/><Relationship Id="rId4" Type="http://schemas.openxmlformats.org/officeDocument/2006/relationships/image" Target="../media/image17.png"/><Relationship Id="rId9" Type="http://schemas.openxmlformats.org/officeDocument/2006/relationships/image" Target="../media/image8.sv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svg"/><Relationship Id="rId1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26.svg"/><Relationship Id="rId17" Type="http://schemas.openxmlformats.org/officeDocument/2006/relationships/image" Target="../media/image36.sv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4.svg"/><Relationship Id="rId15" Type="http://schemas.openxmlformats.org/officeDocument/2006/relationships/image" Target="../media/image32.svg"/><Relationship Id="rId10" Type="http://schemas.openxmlformats.org/officeDocument/2006/relationships/image" Target="../media/image19.png"/><Relationship Id="rId19" Type="http://schemas.openxmlformats.org/officeDocument/2006/relationships/image" Target="../media/image60.svg"/><Relationship Id="rId4" Type="http://schemas.openxmlformats.org/officeDocument/2006/relationships/image" Target="../media/image17.png"/><Relationship Id="rId9" Type="http://schemas.openxmlformats.org/officeDocument/2006/relationships/image" Target="../media/image8.sv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svg"/><Relationship Id="rId1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26.svg"/><Relationship Id="rId17" Type="http://schemas.openxmlformats.org/officeDocument/2006/relationships/image" Target="../media/image36.sv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4.svg"/><Relationship Id="rId15" Type="http://schemas.openxmlformats.org/officeDocument/2006/relationships/image" Target="../media/image32.svg"/><Relationship Id="rId10" Type="http://schemas.openxmlformats.org/officeDocument/2006/relationships/image" Target="../media/image19.png"/><Relationship Id="rId19" Type="http://schemas.openxmlformats.org/officeDocument/2006/relationships/image" Target="../media/image60.svg"/><Relationship Id="rId4" Type="http://schemas.openxmlformats.org/officeDocument/2006/relationships/image" Target="../media/image17.png"/><Relationship Id="rId9" Type="http://schemas.openxmlformats.org/officeDocument/2006/relationships/image" Target="../media/image8.sv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svg"/><Relationship Id="rId1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26.svg"/><Relationship Id="rId17" Type="http://schemas.openxmlformats.org/officeDocument/2006/relationships/image" Target="../media/image36.sv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4.svg"/><Relationship Id="rId15" Type="http://schemas.openxmlformats.org/officeDocument/2006/relationships/image" Target="../media/image32.svg"/><Relationship Id="rId10" Type="http://schemas.openxmlformats.org/officeDocument/2006/relationships/image" Target="../media/image19.png"/><Relationship Id="rId19" Type="http://schemas.openxmlformats.org/officeDocument/2006/relationships/image" Target="../media/image60.svg"/><Relationship Id="rId4" Type="http://schemas.openxmlformats.org/officeDocument/2006/relationships/image" Target="../media/image17.png"/><Relationship Id="rId9" Type="http://schemas.openxmlformats.org/officeDocument/2006/relationships/image" Target="../media/image8.sv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svg"/><Relationship Id="rId1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26.svg"/><Relationship Id="rId17" Type="http://schemas.openxmlformats.org/officeDocument/2006/relationships/image" Target="../media/image36.sv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4.svg"/><Relationship Id="rId15" Type="http://schemas.openxmlformats.org/officeDocument/2006/relationships/image" Target="../media/image32.svg"/><Relationship Id="rId10" Type="http://schemas.openxmlformats.org/officeDocument/2006/relationships/image" Target="../media/image19.png"/><Relationship Id="rId19" Type="http://schemas.openxmlformats.org/officeDocument/2006/relationships/image" Target="../media/image60.svg"/><Relationship Id="rId4" Type="http://schemas.openxmlformats.org/officeDocument/2006/relationships/image" Target="../media/image17.png"/><Relationship Id="rId9" Type="http://schemas.openxmlformats.org/officeDocument/2006/relationships/image" Target="../media/image8.sv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3.png"/><Relationship Id="rId17" Type="http://schemas.openxmlformats.org/officeDocument/2006/relationships/image" Target="../media/image16.svg"/><Relationship Id="rId2" Type="http://schemas.openxmlformats.org/officeDocument/2006/relationships/image" Target="../media/image4.png"/><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1.jpeg"/><Relationship Id="rId19" Type="http://schemas.openxmlformats.org/officeDocument/2006/relationships/image" Target="../media/image18.svg"/><Relationship Id="rId4" Type="http://schemas.openxmlformats.org/officeDocument/2006/relationships/image" Target="../media/image5.png"/><Relationship Id="rId9" Type="http://schemas.openxmlformats.org/officeDocument/2006/relationships/image" Target="../media/image8.sv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BEA"/>
        </a:solidFill>
        <a:effectLst/>
      </p:bgPr>
    </p:bg>
    <p:spTree>
      <p:nvGrpSpPr>
        <p:cNvPr id="1" name=""/>
        <p:cNvGrpSpPr/>
        <p:nvPr/>
      </p:nvGrpSpPr>
      <p:grpSpPr>
        <a:xfrm>
          <a:off x="0" y="0"/>
          <a:ext cx="0" cy="0"/>
          <a:chOff x="0" y="0"/>
          <a:chExt cx="0" cy="0"/>
        </a:xfrm>
      </p:grpSpPr>
      <p:pic>
        <p:nvPicPr>
          <p:cNvPr id="3" name="Picture 2" descr="STKIP TAMAN SISWA BIMA"/>
          <p:cNvPicPr/>
          <p:nvPr/>
        </p:nvPicPr>
        <p:blipFill>
          <a:blip r:embed="rId2"/>
          <a:srcRect/>
          <a:stretch>
            <a:fillRect/>
          </a:stretch>
        </p:blipFill>
        <p:spPr bwMode="auto">
          <a:xfrm>
            <a:off x="285688" y="285716"/>
            <a:ext cx="1714512" cy="1143008"/>
          </a:xfrm>
          <a:prstGeom prst="rect">
            <a:avLst/>
          </a:prstGeom>
          <a:noFill/>
          <a:ln w="9525">
            <a:noFill/>
            <a:miter lim="800000"/>
            <a:headEnd/>
            <a:tailEnd/>
          </a:ln>
        </p:spPr>
      </p:pic>
      <p:sp>
        <p:nvSpPr>
          <p:cNvPr id="2" name="TextBox 2"/>
          <p:cNvSpPr txBox="1"/>
          <p:nvPr/>
        </p:nvSpPr>
        <p:spPr>
          <a:xfrm>
            <a:off x="4000464" y="2000228"/>
            <a:ext cx="11644394" cy="3077766"/>
          </a:xfrm>
          <a:prstGeom prst="rect">
            <a:avLst/>
          </a:prstGeom>
        </p:spPr>
        <p:txBody>
          <a:bodyPr wrap="square" lIns="0" tIns="0" rIns="0" bIns="0" rtlCol="0" anchor="t">
            <a:spAutoFit/>
          </a:bodyPr>
          <a:lstStyle/>
          <a:p>
            <a:pPr algn="ctr"/>
            <a:r>
              <a:rPr lang="id-ID" sz="5000" dirty="0" smtClean="0">
                <a:solidFill>
                  <a:srgbClr val="000000"/>
                </a:solidFill>
                <a:latin typeface="Funtastic"/>
                <a:ea typeface="Funtastic"/>
                <a:cs typeface="Funtastic"/>
                <a:sym typeface="Funtastic"/>
              </a:rPr>
              <a:t>THE SCOPE OF RESEARCH IN ELT INCLUDING THE USE OF TECHNOLOGY (AI) AND QUALITY OF EDUCATION ENHANCEMENT IN ELT</a:t>
            </a:r>
            <a:endParaRPr lang="en-US" sz="5000" dirty="0">
              <a:solidFill>
                <a:srgbClr val="000000"/>
              </a:solidFill>
              <a:latin typeface="Funtastic"/>
              <a:ea typeface="Funtastic"/>
              <a:cs typeface="Funtastic"/>
              <a:sym typeface="Funtastic"/>
            </a:endParaRPr>
          </a:p>
        </p:txBody>
      </p:sp>
      <p:pic>
        <p:nvPicPr>
          <p:cNvPr id="4" name="Google Shape;95;p1"/>
          <p:cNvPicPr preferRelativeResize="0"/>
          <p:nvPr/>
        </p:nvPicPr>
        <p:blipFill rotWithShape="1">
          <a:blip r:embed="rId3">
            <a:alphaModFix/>
          </a:blip>
          <a:srcRect/>
          <a:stretch/>
        </p:blipFill>
        <p:spPr>
          <a:xfrm>
            <a:off x="1928762" y="285716"/>
            <a:ext cx="1588714" cy="1181100"/>
          </a:xfrm>
          <a:prstGeom prst="rect">
            <a:avLst/>
          </a:prstGeom>
          <a:noFill/>
          <a:ln>
            <a:noFill/>
          </a:ln>
        </p:spPr>
      </p:pic>
      <p:pic>
        <p:nvPicPr>
          <p:cNvPr id="5" name="Google Shape;97;p1"/>
          <p:cNvPicPr preferRelativeResize="0"/>
          <p:nvPr/>
        </p:nvPicPr>
        <p:blipFill rotWithShape="1">
          <a:blip r:embed="rId4">
            <a:alphaModFix/>
          </a:blip>
          <a:srcRect/>
          <a:stretch/>
        </p:blipFill>
        <p:spPr>
          <a:xfrm>
            <a:off x="3500398" y="285716"/>
            <a:ext cx="2714644" cy="1174922"/>
          </a:xfrm>
          <a:prstGeom prst="rect">
            <a:avLst/>
          </a:prstGeom>
          <a:noFill/>
          <a:ln>
            <a:noFill/>
          </a:ln>
        </p:spPr>
      </p:pic>
      <p:sp>
        <p:nvSpPr>
          <p:cNvPr id="6" name="Rectangle 5"/>
          <p:cNvSpPr/>
          <p:nvPr/>
        </p:nvSpPr>
        <p:spPr>
          <a:xfrm>
            <a:off x="5286348" y="5357814"/>
            <a:ext cx="7929618" cy="747705"/>
          </a:xfrm>
          <a:prstGeom prst="rect">
            <a:avLst/>
          </a:prstGeom>
        </p:spPr>
        <p:txBody>
          <a:bodyPr wrap="square">
            <a:spAutoFit/>
          </a:bodyPr>
          <a:lstStyle/>
          <a:p>
            <a:pPr algn="ctr">
              <a:lnSpc>
                <a:spcPts val="5599"/>
              </a:lnSpc>
            </a:pPr>
            <a:r>
              <a:rPr lang="id-ID" sz="4000" dirty="0" smtClean="0">
                <a:latin typeface="Funtastic"/>
                <a:ea typeface="Glacial Indifference Bold"/>
                <a:cs typeface="Glacial Indifference Bold"/>
                <a:sym typeface="Glacial Indifference Bold"/>
              </a:rPr>
              <a:t>Annisah &amp; Wiwik Mardiana</a:t>
            </a:r>
            <a:endParaRPr lang="en-US" sz="4000" dirty="0">
              <a:latin typeface="Funtastic"/>
              <a:ea typeface="Glacial Indifference Bold"/>
              <a:cs typeface="Glacial Indifference Bold"/>
              <a:sym typeface="Glacial Indifference Bold"/>
            </a:endParaRPr>
          </a:p>
        </p:txBody>
      </p:sp>
      <p:sp>
        <p:nvSpPr>
          <p:cNvPr id="7" name="Rectangle 6"/>
          <p:cNvSpPr/>
          <p:nvPr/>
        </p:nvSpPr>
        <p:spPr>
          <a:xfrm>
            <a:off x="5000660" y="6636015"/>
            <a:ext cx="9144000" cy="1866858"/>
          </a:xfrm>
          <a:prstGeom prst="rect">
            <a:avLst/>
          </a:prstGeom>
        </p:spPr>
        <p:txBody>
          <a:bodyPr>
            <a:spAutoFit/>
          </a:bodyPr>
          <a:lstStyle/>
          <a:p>
            <a:pPr algn="ctr">
              <a:lnSpc>
                <a:spcPts val="4759"/>
              </a:lnSpc>
            </a:pPr>
            <a:r>
              <a:rPr lang="en-US" sz="2800" dirty="0" smtClean="0">
                <a:latin typeface="Funtastic"/>
                <a:ea typeface="Glacial Indifference"/>
                <a:cs typeface="Glacial Indifference"/>
                <a:sym typeface="Glacial Indifference"/>
              </a:rPr>
              <a:t>PROGRAM STUDI </a:t>
            </a:r>
            <a:r>
              <a:rPr lang="id-ID" sz="2800" dirty="0" smtClean="0">
                <a:latin typeface="Funtastic"/>
                <a:ea typeface="Glacial Indifference"/>
                <a:cs typeface="Glacial Indifference"/>
                <a:sym typeface="Glacial Indifference"/>
              </a:rPr>
              <a:t>PENDIDIKAN BAHASA INGGRIS </a:t>
            </a:r>
          </a:p>
          <a:p>
            <a:pPr algn="ctr">
              <a:lnSpc>
                <a:spcPts val="4759"/>
              </a:lnSpc>
            </a:pPr>
            <a:r>
              <a:rPr lang="id-ID" sz="2800" dirty="0" smtClean="0">
                <a:latin typeface="Funtastic"/>
                <a:ea typeface="Glacial Indifference"/>
                <a:cs typeface="Glacial Indifference"/>
                <a:sym typeface="Glacial Indifference"/>
              </a:rPr>
              <a:t>STKIP TAMAN SISWA BIMA &amp; UNIVERSITAS ISLAM MAJAPAHIT</a:t>
            </a:r>
            <a:endParaRPr lang="en-US" sz="2800" dirty="0">
              <a:latin typeface="Funtastic"/>
              <a:ea typeface="Glacial Indifference"/>
              <a:cs typeface="Glacial Indifference"/>
              <a:sym typeface="Glacial Indifference"/>
            </a:endParaRPr>
          </a:p>
        </p:txBody>
      </p:sp>
      <p:sp>
        <p:nvSpPr>
          <p:cNvPr id="8" name="Rectangle 7"/>
          <p:cNvSpPr/>
          <p:nvPr/>
        </p:nvSpPr>
        <p:spPr>
          <a:xfrm>
            <a:off x="8643934" y="8608890"/>
            <a:ext cx="1608133" cy="707886"/>
          </a:xfrm>
          <a:prstGeom prst="rect">
            <a:avLst/>
          </a:prstGeom>
        </p:spPr>
        <p:txBody>
          <a:bodyPr wrap="none">
            <a:spAutoFit/>
          </a:bodyPr>
          <a:lstStyle/>
          <a:p>
            <a:pPr>
              <a:lnSpc>
                <a:spcPts val="4759"/>
              </a:lnSpc>
            </a:pPr>
            <a:r>
              <a:rPr lang="en-US" sz="5000" dirty="0" smtClean="0">
                <a:latin typeface="Glacial Indifference Bold"/>
                <a:ea typeface="Glacial Indifference Bold"/>
                <a:cs typeface="Glacial Indifference Bold"/>
                <a:sym typeface="Glacial Indifference Bold"/>
              </a:rPr>
              <a:t>202</a:t>
            </a:r>
            <a:r>
              <a:rPr lang="id-ID" sz="5000" dirty="0" smtClean="0">
                <a:latin typeface="Glacial Indifference Bold"/>
                <a:ea typeface="Glacial Indifference Bold"/>
                <a:cs typeface="Glacial Indifference Bold"/>
                <a:sym typeface="Glacial Indifference Bold"/>
              </a:rPr>
              <a:t>4</a:t>
            </a:r>
            <a:endParaRPr lang="en-US" sz="5000" dirty="0">
              <a:latin typeface="Glacial Indifference Bold"/>
              <a:ea typeface="Glacial Indifference Bold"/>
              <a:cs typeface="Glacial Indifference Bold"/>
              <a:sym typeface="Glacial Indifference Bo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B8B8"/>
        </a:solidFill>
        <a:effectLst/>
      </p:bgPr>
    </p:bg>
    <p:spTree>
      <p:nvGrpSpPr>
        <p:cNvPr id="1" name=""/>
        <p:cNvGrpSpPr/>
        <p:nvPr/>
      </p:nvGrpSpPr>
      <p:grpSpPr>
        <a:xfrm>
          <a:off x="0" y="0"/>
          <a:ext cx="0" cy="0"/>
          <a:chOff x="0" y="0"/>
          <a:chExt cx="0" cy="0"/>
        </a:xfrm>
      </p:grpSpPr>
      <p:sp>
        <p:nvSpPr>
          <p:cNvPr id="2" name="Freeform 2"/>
          <p:cNvSpPr/>
          <p:nvPr/>
        </p:nvSpPr>
        <p:spPr>
          <a:xfrm>
            <a:off x="2030291" y="1522650"/>
            <a:ext cx="14227417" cy="7985138"/>
          </a:xfrm>
          <a:custGeom>
            <a:avLst/>
            <a:gdLst/>
            <a:ahLst/>
            <a:cxnLst/>
            <a:rect l="l" t="t" r="r" b="b"/>
            <a:pathLst>
              <a:path w="14227417" h="7985138">
                <a:moveTo>
                  <a:pt x="0" y="0"/>
                </a:moveTo>
                <a:lnTo>
                  <a:pt x="14227418" y="0"/>
                </a:lnTo>
                <a:lnTo>
                  <a:pt x="14227418" y="7985138"/>
                </a:lnTo>
                <a:lnTo>
                  <a:pt x="0" y="798513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421550" y="6756766"/>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4758678" y="7144271"/>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5" name="Freeform 5"/>
          <p:cNvSpPr/>
          <p:nvPr/>
        </p:nvSpPr>
        <p:spPr>
          <a:xfrm rot="-5647757">
            <a:off x="-875517" y="-796687"/>
            <a:ext cx="3808435" cy="4114800"/>
          </a:xfrm>
          <a:custGeom>
            <a:avLst/>
            <a:gdLst/>
            <a:ahLst/>
            <a:cxnLst/>
            <a:rect l="l" t="t" r="r" b="b"/>
            <a:pathLst>
              <a:path w="3808435" h="4114800">
                <a:moveTo>
                  <a:pt x="0" y="0"/>
                </a:moveTo>
                <a:lnTo>
                  <a:pt x="3808434" y="0"/>
                </a:lnTo>
                <a:lnTo>
                  <a:pt x="3808434" y="4114800"/>
                </a:lnTo>
                <a:lnTo>
                  <a:pt x="0" y="4114800"/>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6" name="Freeform 6"/>
          <p:cNvSpPr/>
          <p:nvPr/>
        </p:nvSpPr>
        <p:spPr>
          <a:xfrm rot="-3027891">
            <a:off x="13501569" y="-6086763"/>
            <a:ext cx="8900916" cy="8463962"/>
          </a:xfrm>
          <a:custGeom>
            <a:avLst/>
            <a:gdLst/>
            <a:ahLst/>
            <a:cxnLst/>
            <a:rect l="l" t="t" r="r" b="b"/>
            <a:pathLst>
              <a:path w="8900916" h="8463962">
                <a:moveTo>
                  <a:pt x="0" y="0"/>
                </a:moveTo>
                <a:lnTo>
                  <a:pt x="8900917" y="0"/>
                </a:lnTo>
                <a:lnTo>
                  <a:pt x="8900917" y="8463963"/>
                </a:lnTo>
                <a:lnTo>
                  <a:pt x="0" y="846396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7867433">
            <a:off x="-4450458" y="7814014"/>
            <a:ext cx="8900916" cy="8463962"/>
          </a:xfrm>
          <a:custGeom>
            <a:avLst/>
            <a:gdLst/>
            <a:ahLst/>
            <a:cxnLst/>
            <a:rect l="l" t="t" r="r" b="b"/>
            <a:pathLst>
              <a:path w="8900916" h="8463962">
                <a:moveTo>
                  <a:pt x="0" y="0"/>
                </a:moveTo>
                <a:lnTo>
                  <a:pt x="8900916" y="0"/>
                </a:lnTo>
                <a:lnTo>
                  <a:pt x="8900916" y="8463962"/>
                </a:lnTo>
                <a:lnTo>
                  <a:pt x="0" y="84639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6863025">
            <a:off x="14550822" y="1996397"/>
            <a:ext cx="1432474" cy="2695836"/>
          </a:xfrm>
          <a:custGeom>
            <a:avLst/>
            <a:gdLst/>
            <a:ahLst/>
            <a:cxnLst/>
            <a:rect l="l" t="t" r="r" b="b"/>
            <a:pathLst>
              <a:path w="1432474" h="2695836">
                <a:moveTo>
                  <a:pt x="0" y="0"/>
                </a:moveTo>
                <a:lnTo>
                  <a:pt x="1432474" y="0"/>
                </a:lnTo>
                <a:lnTo>
                  <a:pt x="1432474" y="2695835"/>
                </a:lnTo>
                <a:lnTo>
                  <a:pt x="0" y="269583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1182119">
            <a:off x="15318729" y="-284410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4208018">
            <a:off x="-1461507" y="878229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1" name="Freeform 11"/>
          <p:cNvSpPr/>
          <p:nvPr/>
        </p:nvSpPr>
        <p:spPr>
          <a:xfrm rot="209621">
            <a:off x="4994885" y="1002321"/>
            <a:ext cx="8298229" cy="2266323"/>
          </a:xfrm>
          <a:custGeom>
            <a:avLst/>
            <a:gdLst/>
            <a:ahLst/>
            <a:cxnLst/>
            <a:rect l="l" t="t" r="r" b="b"/>
            <a:pathLst>
              <a:path w="8298229" h="2266323">
                <a:moveTo>
                  <a:pt x="0" y="0"/>
                </a:moveTo>
                <a:lnTo>
                  <a:pt x="8298230" y="0"/>
                </a:lnTo>
                <a:lnTo>
                  <a:pt x="8298230" y="2266323"/>
                </a:lnTo>
                <a:lnTo>
                  <a:pt x="0" y="2266323"/>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2" name="Freeform 12"/>
          <p:cNvSpPr/>
          <p:nvPr/>
        </p:nvSpPr>
        <p:spPr>
          <a:xfrm rot="-5400000">
            <a:off x="405847" y="5431034"/>
            <a:ext cx="3989886" cy="1145920"/>
          </a:xfrm>
          <a:custGeom>
            <a:avLst/>
            <a:gdLst/>
            <a:ahLst/>
            <a:cxnLst/>
            <a:rect l="l" t="t" r="r" b="b"/>
            <a:pathLst>
              <a:path w="3989886" h="1145920">
                <a:moveTo>
                  <a:pt x="0" y="0"/>
                </a:moveTo>
                <a:lnTo>
                  <a:pt x="3989886" y="0"/>
                </a:lnTo>
                <a:lnTo>
                  <a:pt x="3989886" y="1145921"/>
                </a:lnTo>
                <a:lnTo>
                  <a:pt x="0" y="114592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3" name="Freeform 13"/>
          <p:cNvSpPr/>
          <p:nvPr/>
        </p:nvSpPr>
        <p:spPr>
          <a:xfrm>
            <a:off x="14894510" y="5526249"/>
            <a:ext cx="2364790" cy="2472689"/>
          </a:xfrm>
          <a:custGeom>
            <a:avLst/>
            <a:gdLst/>
            <a:ahLst/>
            <a:cxnLst/>
            <a:rect l="l" t="t" r="r" b="b"/>
            <a:pathLst>
              <a:path w="2364790" h="2472689">
                <a:moveTo>
                  <a:pt x="0" y="0"/>
                </a:moveTo>
                <a:lnTo>
                  <a:pt x="2364790" y="0"/>
                </a:lnTo>
                <a:lnTo>
                  <a:pt x="2364790" y="2472689"/>
                </a:lnTo>
                <a:lnTo>
                  <a:pt x="0" y="2472689"/>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4" name="TextBox 14"/>
          <p:cNvSpPr txBox="1"/>
          <p:nvPr/>
        </p:nvSpPr>
        <p:spPr>
          <a:xfrm>
            <a:off x="5089266" y="1570275"/>
            <a:ext cx="8109468" cy="974626"/>
          </a:xfrm>
          <a:prstGeom prst="rect">
            <a:avLst/>
          </a:prstGeom>
        </p:spPr>
        <p:txBody>
          <a:bodyPr lIns="0" tIns="0" rIns="0" bIns="0" rtlCol="0" anchor="t">
            <a:spAutoFit/>
          </a:bodyPr>
          <a:lstStyle/>
          <a:p>
            <a:pPr algn="ctr">
              <a:lnSpc>
                <a:spcPts val="7570"/>
              </a:lnSpc>
            </a:pPr>
            <a:r>
              <a:rPr lang="id-ID" sz="8054" dirty="0" smtClean="0">
                <a:solidFill>
                  <a:srgbClr val="FFFFFF"/>
                </a:solidFill>
                <a:latin typeface="Funtastic"/>
                <a:ea typeface="Funtastic"/>
                <a:cs typeface="Funtastic"/>
                <a:sym typeface="Funtastic"/>
              </a:rPr>
              <a:t>EXPERIMENTAL</a:t>
            </a:r>
            <a:endParaRPr lang="en-US" sz="8054" dirty="0">
              <a:solidFill>
                <a:srgbClr val="FFFFFF"/>
              </a:solidFill>
              <a:latin typeface="Funtastic"/>
              <a:ea typeface="Funtastic"/>
              <a:cs typeface="Funtastic"/>
              <a:sym typeface="Funtastic"/>
            </a:endParaRPr>
          </a:p>
        </p:txBody>
      </p:sp>
      <p:sp>
        <p:nvSpPr>
          <p:cNvPr id="15" name="TextBox 15"/>
          <p:cNvSpPr txBox="1"/>
          <p:nvPr/>
        </p:nvSpPr>
        <p:spPr>
          <a:xfrm>
            <a:off x="3530123" y="3951901"/>
            <a:ext cx="11220983" cy="4588436"/>
          </a:xfrm>
          <a:prstGeom prst="rect">
            <a:avLst/>
          </a:prstGeom>
        </p:spPr>
        <p:txBody>
          <a:bodyPr lIns="0" tIns="0" rIns="0" bIns="0" rtlCol="0" anchor="t">
            <a:spAutoFit/>
          </a:bodyPr>
          <a:lstStyle/>
          <a:p>
            <a:pPr algn="ctr"/>
            <a:r>
              <a:rPr lang="en-US" sz="4400" dirty="0" smtClean="0">
                <a:solidFill>
                  <a:srgbClr val="CA706C"/>
                </a:solidFill>
                <a:latin typeface="Childos Arabic"/>
              </a:rPr>
              <a:t>Experimental research is a research method usually used to find out the strength of </a:t>
            </a:r>
          </a:p>
          <a:p>
            <a:pPr algn="ctr"/>
            <a:r>
              <a:rPr lang="en-US" sz="4400" dirty="0" smtClean="0">
                <a:solidFill>
                  <a:srgbClr val="CA706C"/>
                </a:solidFill>
                <a:latin typeface="Childos Arabic"/>
              </a:rPr>
              <a:t>relationship between variables. In order to be able to use this research method properly we need to</a:t>
            </a:r>
            <a:r>
              <a:rPr lang="id-ID" sz="4400" dirty="0" smtClean="0">
                <a:solidFill>
                  <a:srgbClr val="CA706C"/>
                </a:solidFill>
                <a:latin typeface="Childos Arabic"/>
              </a:rPr>
              <a:t> </a:t>
            </a:r>
            <a:r>
              <a:rPr lang="en-US" sz="4400" dirty="0" smtClean="0">
                <a:solidFill>
                  <a:srgbClr val="CA706C"/>
                </a:solidFill>
                <a:latin typeface="Childos Arabic"/>
              </a:rPr>
              <a:t>know about variables, population, and sample.</a:t>
            </a:r>
            <a:endParaRPr lang="en-US" sz="4081" spc="44" dirty="0">
              <a:solidFill>
                <a:srgbClr val="CA706C"/>
              </a:solidFill>
              <a:latin typeface="Childos Arabic"/>
              <a:ea typeface="Childos Arabic"/>
              <a:cs typeface="Childos Arabic"/>
              <a:sym typeface="Childos Arabic"/>
            </a:endParaRPr>
          </a:p>
          <a:p>
            <a:pPr algn="ctr">
              <a:lnSpc>
                <a:spcPts val="4081"/>
              </a:lnSpc>
              <a:spcBef>
                <a:spcPct val="0"/>
              </a:spcBef>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B8B8"/>
        </a:solidFill>
        <a:effectLst/>
      </p:bgPr>
    </p:bg>
    <p:spTree>
      <p:nvGrpSpPr>
        <p:cNvPr id="1" name=""/>
        <p:cNvGrpSpPr/>
        <p:nvPr/>
      </p:nvGrpSpPr>
      <p:grpSpPr>
        <a:xfrm>
          <a:off x="0" y="0"/>
          <a:ext cx="0" cy="0"/>
          <a:chOff x="0" y="0"/>
          <a:chExt cx="0" cy="0"/>
        </a:xfrm>
      </p:grpSpPr>
      <p:sp>
        <p:nvSpPr>
          <p:cNvPr id="2" name="Freeform 2"/>
          <p:cNvSpPr/>
          <p:nvPr/>
        </p:nvSpPr>
        <p:spPr>
          <a:xfrm>
            <a:off x="2030291" y="1522650"/>
            <a:ext cx="14227417" cy="7985138"/>
          </a:xfrm>
          <a:custGeom>
            <a:avLst/>
            <a:gdLst/>
            <a:ahLst/>
            <a:cxnLst/>
            <a:rect l="l" t="t" r="r" b="b"/>
            <a:pathLst>
              <a:path w="14227417" h="7985138">
                <a:moveTo>
                  <a:pt x="0" y="0"/>
                </a:moveTo>
                <a:lnTo>
                  <a:pt x="14227418" y="0"/>
                </a:lnTo>
                <a:lnTo>
                  <a:pt x="14227418" y="7985138"/>
                </a:lnTo>
                <a:lnTo>
                  <a:pt x="0" y="798513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421550" y="6756766"/>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4758678" y="7144271"/>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5" name="Freeform 5"/>
          <p:cNvSpPr/>
          <p:nvPr/>
        </p:nvSpPr>
        <p:spPr>
          <a:xfrm rot="-5647757">
            <a:off x="-875517" y="-796687"/>
            <a:ext cx="3808435" cy="4114800"/>
          </a:xfrm>
          <a:custGeom>
            <a:avLst/>
            <a:gdLst/>
            <a:ahLst/>
            <a:cxnLst/>
            <a:rect l="l" t="t" r="r" b="b"/>
            <a:pathLst>
              <a:path w="3808435" h="4114800">
                <a:moveTo>
                  <a:pt x="0" y="0"/>
                </a:moveTo>
                <a:lnTo>
                  <a:pt x="3808434" y="0"/>
                </a:lnTo>
                <a:lnTo>
                  <a:pt x="3808434" y="4114800"/>
                </a:lnTo>
                <a:lnTo>
                  <a:pt x="0" y="4114800"/>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6" name="Freeform 6"/>
          <p:cNvSpPr/>
          <p:nvPr/>
        </p:nvSpPr>
        <p:spPr>
          <a:xfrm rot="-3027891">
            <a:off x="13501569" y="-6086763"/>
            <a:ext cx="8900916" cy="8463962"/>
          </a:xfrm>
          <a:custGeom>
            <a:avLst/>
            <a:gdLst/>
            <a:ahLst/>
            <a:cxnLst/>
            <a:rect l="l" t="t" r="r" b="b"/>
            <a:pathLst>
              <a:path w="8900916" h="8463962">
                <a:moveTo>
                  <a:pt x="0" y="0"/>
                </a:moveTo>
                <a:lnTo>
                  <a:pt x="8900917" y="0"/>
                </a:lnTo>
                <a:lnTo>
                  <a:pt x="8900917" y="8463963"/>
                </a:lnTo>
                <a:lnTo>
                  <a:pt x="0" y="846396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7867433">
            <a:off x="-4450458" y="7814014"/>
            <a:ext cx="8900916" cy="8463962"/>
          </a:xfrm>
          <a:custGeom>
            <a:avLst/>
            <a:gdLst/>
            <a:ahLst/>
            <a:cxnLst/>
            <a:rect l="l" t="t" r="r" b="b"/>
            <a:pathLst>
              <a:path w="8900916" h="8463962">
                <a:moveTo>
                  <a:pt x="0" y="0"/>
                </a:moveTo>
                <a:lnTo>
                  <a:pt x="8900916" y="0"/>
                </a:lnTo>
                <a:lnTo>
                  <a:pt x="8900916" y="8463962"/>
                </a:lnTo>
                <a:lnTo>
                  <a:pt x="0" y="84639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6863025">
            <a:off x="14550822" y="1996397"/>
            <a:ext cx="1432474" cy="2695836"/>
          </a:xfrm>
          <a:custGeom>
            <a:avLst/>
            <a:gdLst/>
            <a:ahLst/>
            <a:cxnLst/>
            <a:rect l="l" t="t" r="r" b="b"/>
            <a:pathLst>
              <a:path w="1432474" h="2695836">
                <a:moveTo>
                  <a:pt x="0" y="0"/>
                </a:moveTo>
                <a:lnTo>
                  <a:pt x="1432474" y="0"/>
                </a:lnTo>
                <a:lnTo>
                  <a:pt x="1432474" y="2695835"/>
                </a:lnTo>
                <a:lnTo>
                  <a:pt x="0" y="269583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1182119">
            <a:off x="15318729" y="-284410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4208018">
            <a:off x="-1461507" y="878229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1" name="Freeform 11"/>
          <p:cNvSpPr/>
          <p:nvPr/>
        </p:nvSpPr>
        <p:spPr>
          <a:xfrm rot="209621">
            <a:off x="4994885" y="1002321"/>
            <a:ext cx="8298229" cy="2266323"/>
          </a:xfrm>
          <a:custGeom>
            <a:avLst/>
            <a:gdLst/>
            <a:ahLst/>
            <a:cxnLst/>
            <a:rect l="l" t="t" r="r" b="b"/>
            <a:pathLst>
              <a:path w="8298229" h="2266323">
                <a:moveTo>
                  <a:pt x="0" y="0"/>
                </a:moveTo>
                <a:lnTo>
                  <a:pt x="8298230" y="0"/>
                </a:lnTo>
                <a:lnTo>
                  <a:pt x="8298230" y="2266323"/>
                </a:lnTo>
                <a:lnTo>
                  <a:pt x="0" y="2266323"/>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2" name="Freeform 12"/>
          <p:cNvSpPr/>
          <p:nvPr/>
        </p:nvSpPr>
        <p:spPr>
          <a:xfrm rot="-5400000">
            <a:off x="405847" y="5431034"/>
            <a:ext cx="3989886" cy="1145920"/>
          </a:xfrm>
          <a:custGeom>
            <a:avLst/>
            <a:gdLst/>
            <a:ahLst/>
            <a:cxnLst/>
            <a:rect l="l" t="t" r="r" b="b"/>
            <a:pathLst>
              <a:path w="3989886" h="1145920">
                <a:moveTo>
                  <a:pt x="0" y="0"/>
                </a:moveTo>
                <a:lnTo>
                  <a:pt x="3989886" y="0"/>
                </a:lnTo>
                <a:lnTo>
                  <a:pt x="3989886" y="1145921"/>
                </a:lnTo>
                <a:lnTo>
                  <a:pt x="0" y="114592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3" name="Freeform 13"/>
          <p:cNvSpPr/>
          <p:nvPr/>
        </p:nvSpPr>
        <p:spPr>
          <a:xfrm>
            <a:off x="14894510" y="5526249"/>
            <a:ext cx="2364790" cy="2472689"/>
          </a:xfrm>
          <a:custGeom>
            <a:avLst/>
            <a:gdLst/>
            <a:ahLst/>
            <a:cxnLst/>
            <a:rect l="l" t="t" r="r" b="b"/>
            <a:pathLst>
              <a:path w="2364790" h="2472689">
                <a:moveTo>
                  <a:pt x="0" y="0"/>
                </a:moveTo>
                <a:lnTo>
                  <a:pt x="2364790" y="0"/>
                </a:lnTo>
                <a:lnTo>
                  <a:pt x="2364790" y="2472689"/>
                </a:lnTo>
                <a:lnTo>
                  <a:pt x="0" y="2472689"/>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4" name="TextBox 14"/>
          <p:cNvSpPr txBox="1"/>
          <p:nvPr/>
        </p:nvSpPr>
        <p:spPr>
          <a:xfrm>
            <a:off x="5089266" y="1570275"/>
            <a:ext cx="8109468" cy="974626"/>
          </a:xfrm>
          <a:prstGeom prst="rect">
            <a:avLst/>
          </a:prstGeom>
        </p:spPr>
        <p:txBody>
          <a:bodyPr lIns="0" tIns="0" rIns="0" bIns="0" rtlCol="0" anchor="t">
            <a:spAutoFit/>
          </a:bodyPr>
          <a:lstStyle/>
          <a:p>
            <a:pPr algn="ctr">
              <a:lnSpc>
                <a:spcPts val="7570"/>
              </a:lnSpc>
            </a:pPr>
            <a:r>
              <a:rPr lang="id-ID" sz="8054" dirty="0" smtClean="0">
                <a:solidFill>
                  <a:srgbClr val="FFFFFF"/>
                </a:solidFill>
                <a:latin typeface="Funtastic"/>
                <a:ea typeface="Funtastic"/>
                <a:cs typeface="Funtastic"/>
                <a:sym typeface="Funtastic"/>
              </a:rPr>
              <a:t>EXPERIMENTAL</a:t>
            </a:r>
            <a:endParaRPr lang="en-US" sz="8054" dirty="0">
              <a:solidFill>
                <a:srgbClr val="FFFFFF"/>
              </a:solidFill>
              <a:latin typeface="Funtastic"/>
              <a:ea typeface="Funtastic"/>
              <a:cs typeface="Funtastic"/>
              <a:sym typeface="Funtastic"/>
            </a:endParaRPr>
          </a:p>
        </p:txBody>
      </p:sp>
      <p:sp>
        <p:nvSpPr>
          <p:cNvPr id="15" name="TextBox 15"/>
          <p:cNvSpPr txBox="1"/>
          <p:nvPr/>
        </p:nvSpPr>
        <p:spPr>
          <a:xfrm>
            <a:off x="3530123" y="3071798"/>
            <a:ext cx="11220983" cy="6619761"/>
          </a:xfrm>
          <a:prstGeom prst="rect">
            <a:avLst/>
          </a:prstGeom>
        </p:spPr>
        <p:txBody>
          <a:bodyPr lIns="0" tIns="0" rIns="0" bIns="0" rtlCol="0" anchor="t">
            <a:spAutoFit/>
          </a:bodyPr>
          <a:lstStyle/>
          <a:p>
            <a:pPr algn="ctr"/>
            <a:r>
              <a:rPr lang="id-ID" sz="4400" dirty="0" smtClean="0">
                <a:solidFill>
                  <a:schemeClr val="accent2">
                    <a:lumMod val="60000"/>
                    <a:lumOff val="40000"/>
                  </a:schemeClr>
                </a:solidFill>
                <a:latin typeface="Childos Arabic"/>
              </a:rPr>
              <a:t>Variables </a:t>
            </a:r>
            <a:r>
              <a:rPr lang="en-US" sz="4400" dirty="0" smtClean="0">
                <a:solidFill>
                  <a:schemeClr val="accent2">
                    <a:lumMod val="60000"/>
                    <a:lumOff val="40000"/>
                  </a:schemeClr>
                </a:solidFill>
                <a:latin typeface="Childos Arabic"/>
              </a:rPr>
              <a:t>can be classified into two categories independent and dependent variables. An independent</a:t>
            </a:r>
            <a:r>
              <a:rPr lang="id-ID" sz="4400" dirty="0" smtClean="0">
                <a:solidFill>
                  <a:schemeClr val="accent2">
                    <a:lumMod val="60000"/>
                    <a:lumOff val="40000"/>
                  </a:schemeClr>
                </a:solidFill>
                <a:latin typeface="Childos Arabic"/>
              </a:rPr>
              <a:t> </a:t>
            </a:r>
            <a:r>
              <a:rPr lang="en-US" sz="4400" dirty="0" smtClean="0">
                <a:solidFill>
                  <a:schemeClr val="accent2">
                    <a:lumMod val="60000"/>
                    <a:lumOff val="40000"/>
                  </a:schemeClr>
                </a:solidFill>
                <a:latin typeface="Childos Arabic"/>
              </a:rPr>
              <a:t>variable is an element or item used by the researcher to influence the other variable, for instance a</a:t>
            </a:r>
            <a:r>
              <a:rPr lang="id-ID" sz="4400" dirty="0" smtClean="0">
                <a:solidFill>
                  <a:schemeClr val="accent2">
                    <a:lumMod val="60000"/>
                    <a:lumOff val="40000"/>
                  </a:schemeClr>
                </a:solidFill>
                <a:latin typeface="Childos Arabic"/>
              </a:rPr>
              <a:t> </a:t>
            </a:r>
            <a:r>
              <a:rPr lang="en-US" sz="4400" dirty="0" smtClean="0">
                <a:solidFill>
                  <a:schemeClr val="accent2">
                    <a:lumMod val="60000"/>
                    <a:lumOff val="40000"/>
                  </a:schemeClr>
                </a:solidFill>
                <a:latin typeface="Childos Arabic"/>
              </a:rPr>
              <a:t>teaching method. A dependent variable is an element or item that is influenced or affected by an</a:t>
            </a:r>
            <a:r>
              <a:rPr lang="id-ID" sz="4400" dirty="0" smtClean="0">
                <a:solidFill>
                  <a:schemeClr val="accent2">
                    <a:lumMod val="60000"/>
                    <a:lumOff val="40000"/>
                  </a:schemeClr>
                </a:solidFill>
                <a:latin typeface="Childos Arabic"/>
              </a:rPr>
              <a:t> </a:t>
            </a:r>
            <a:r>
              <a:rPr lang="en-US" sz="4400" dirty="0" smtClean="0">
                <a:solidFill>
                  <a:schemeClr val="accent2">
                    <a:lumMod val="60000"/>
                    <a:lumOff val="40000"/>
                  </a:schemeClr>
                </a:solidFill>
                <a:latin typeface="Childos Arabic"/>
              </a:rPr>
              <a:t>independent variable, for example the test scores of students under investigation.</a:t>
            </a:r>
            <a:endParaRPr lang="en-US" sz="4081" spc="44" dirty="0">
              <a:solidFill>
                <a:schemeClr val="accent2">
                  <a:lumMod val="60000"/>
                  <a:lumOff val="40000"/>
                </a:schemeClr>
              </a:solidFill>
              <a:latin typeface="Childos Arabic"/>
              <a:ea typeface="Childos Arabic"/>
              <a:cs typeface="Childos Arabic"/>
              <a:sym typeface="Childos Arabic"/>
            </a:endParaRPr>
          </a:p>
          <a:p>
            <a:pPr algn="ctr">
              <a:lnSpc>
                <a:spcPts val="4081"/>
              </a:lnSpc>
              <a:spcBef>
                <a:spcPct val="0"/>
              </a:spcBef>
            </a:pP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B8B8"/>
        </a:solidFill>
        <a:effectLst/>
      </p:bgPr>
    </p:bg>
    <p:spTree>
      <p:nvGrpSpPr>
        <p:cNvPr id="1" name=""/>
        <p:cNvGrpSpPr/>
        <p:nvPr/>
      </p:nvGrpSpPr>
      <p:grpSpPr>
        <a:xfrm>
          <a:off x="0" y="0"/>
          <a:ext cx="0" cy="0"/>
          <a:chOff x="0" y="0"/>
          <a:chExt cx="0" cy="0"/>
        </a:xfrm>
      </p:grpSpPr>
      <p:sp>
        <p:nvSpPr>
          <p:cNvPr id="2" name="Freeform 2"/>
          <p:cNvSpPr/>
          <p:nvPr/>
        </p:nvSpPr>
        <p:spPr>
          <a:xfrm>
            <a:off x="2030291" y="1522650"/>
            <a:ext cx="14227417" cy="7985138"/>
          </a:xfrm>
          <a:custGeom>
            <a:avLst/>
            <a:gdLst/>
            <a:ahLst/>
            <a:cxnLst/>
            <a:rect l="l" t="t" r="r" b="b"/>
            <a:pathLst>
              <a:path w="14227417" h="7985138">
                <a:moveTo>
                  <a:pt x="0" y="0"/>
                </a:moveTo>
                <a:lnTo>
                  <a:pt x="14227418" y="0"/>
                </a:lnTo>
                <a:lnTo>
                  <a:pt x="14227418" y="7985138"/>
                </a:lnTo>
                <a:lnTo>
                  <a:pt x="0" y="798513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421550" y="6756766"/>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4758678" y="7144271"/>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5" name="Freeform 5"/>
          <p:cNvSpPr/>
          <p:nvPr/>
        </p:nvSpPr>
        <p:spPr>
          <a:xfrm rot="-5647757">
            <a:off x="-875517" y="-796687"/>
            <a:ext cx="3808435" cy="4114800"/>
          </a:xfrm>
          <a:custGeom>
            <a:avLst/>
            <a:gdLst/>
            <a:ahLst/>
            <a:cxnLst/>
            <a:rect l="l" t="t" r="r" b="b"/>
            <a:pathLst>
              <a:path w="3808435" h="4114800">
                <a:moveTo>
                  <a:pt x="0" y="0"/>
                </a:moveTo>
                <a:lnTo>
                  <a:pt x="3808434" y="0"/>
                </a:lnTo>
                <a:lnTo>
                  <a:pt x="3808434" y="4114800"/>
                </a:lnTo>
                <a:lnTo>
                  <a:pt x="0" y="4114800"/>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6" name="Freeform 6"/>
          <p:cNvSpPr/>
          <p:nvPr/>
        </p:nvSpPr>
        <p:spPr>
          <a:xfrm rot="-3027891">
            <a:off x="13501569" y="-6086763"/>
            <a:ext cx="8900916" cy="8463962"/>
          </a:xfrm>
          <a:custGeom>
            <a:avLst/>
            <a:gdLst/>
            <a:ahLst/>
            <a:cxnLst/>
            <a:rect l="l" t="t" r="r" b="b"/>
            <a:pathLst>
              <a:path w="8900916" h="8463962">
                <a:moveTo>
                  <a:pt x="0" y="0"/>
                </a:moveTo>
                <a:lnTo>
                  <a:pt x="8900917" y="0"/>
                </a:lnTo>
                <a:lnTo>
                  <a:pt x="8900917" y="8463963"/>
                </a:lnTo>
                <a:lnTo>
                  <a:pt x="0" y="846396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7867433">
            <a:off x="-4450458" y="7814014"/>
            <a:ext cx="8900916" cy="8463962"/>
          </a:xfrm>
          <a:custGeom>
            <a:avLst/>
            <a:gdLst/>
            <a:ahLst/>
            <a:cxnLst/>
            <a:rect l="l" t="t" r="r" b="b"/>
            <a:pathLst>
              <a:path w="8900916" h="8463962">
                <a:moveTo>
                  <a:pt x="0" y="0"/>
                </a:moveTo>
                <a:lnTo>
                  <a:pt x="8900916" y="0"/>
                </a:lnTo>
                <a:lnTo>
                  <a:pt x="8900916" y="8463962"/>
                </a:lnTo>
                <a:lnTo>
                  <a:pt x="0" y="84639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6863025">
            <a:off x="14550822" y="1996397"/>
            <a:ext cx="1432474" cy="2695836"/>
          </a:xfrm>
          <a:custGeom>
            <a:avLst/>
            <a:gdLst/>
            <a:ahLst/>
            <a:cxnLst/>
            <a:rect l="l" t="t" r="r" b="b"/>
            <a:pathLst>
              <a:path w="1432474" h="2695836">
                <a:moveTo>
                  <a:pt x="0" y="0"/>
                </a:moveTo>
                <a:lnTo>
                  <a:pt x="1432474" y="0"/>
                </a:lnTo>
                <a:lnTo>
                  <a:pt x="1432474" y="2695835"/>
                </a:lnTo>
                <a:lnTo>
                  <a:pt x="0" y="269583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1182119">
            <a:off x="15318729" y="-284410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4208018">
            <a:off x="-1461507" y="878229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1" name="Freeform 11"/>
          <p:cNvSpPr/>
          <p:nvPr/>
        </p:nvSpPr>
        <p:spPr>
          <a:xfrm rot="209621">
            <a:off x="4994885" y="1002321"/>
            <a:ext cx="8298229" cy="2266323"/>
          </a:xfrm>
          <a:custGeom>
            <a:avLst/>
            <a:gdLst/>
            <a:ahLst/>
            <a:cxnLst/>
            <a:rect l="l" t="t" r="r" b="b"/>
            <a:pathLst>
              <a:path w="8298229" h="2266323">
                <a:moveTo>
                  <a:pt x="0" y="0"/>
                </a:moveTo>
                <a:lnTo>
                  <a:pt x="8298230" y="0"/>
                </a:lnTo>
                <a:lnTo>
                  <a:pt x="8298230" y="2266323"/>
                </a:lnTo>
                <a:lnTo>
                  <a:pt x="0" y="2266323"/>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2" name="Freeform 12"/>
          <p:cNvSpPr/>
          <p:nvPr/>
        </p:nvSpPr>
        <p:spPr>
          <a:xfrm rot="-5400000">
            <a:off x="405847" y="5431034"/>
            <a:ext cx="3989886" cy="1145920"/>
          </a:xfrm>
          <a:custGeom>
            <a:avLst/>
            <a:gdLst/>
            <a:ahLst/>
            <a:cxnLst/>
            <a:rect l="l" t="t" r="r" b="b"/>
            <a:pathLst>
              <a:path w="3989886" h="1145920">
                <a:moveTo>
                  <a:pt x="0" y="0"/>
                </a:moveTo>
                <a:lnTo>
                  <a:pt x="3989886" y="0"/>
                </a:lnTo>
                <a:lnTo>
                  <a:pt x="3989886" y="1145921"/>
                </a:lnTo>
                <a:lnTo>
                  <a:pt x="0" y="114592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3" name="Freeform 13"/>
          <p:cNvSpPr/>
          <p:nvPr/>
        </p:nvSpPr>
        <p:spPr>
          <a:xfrm>
            <a:off x="14894510" y="5526249"/>
            <a:ext cx="2364790" cy="2472689"/>
          </a:xfrm>
          <a:custGeom>
            <a:avLst/>
            <a:gdLst/>
            <a:ahLst/>
            <a:cxnLst/>
            <a:rect l="l" t="t" r="r" b="b"/>
            <a:pathLst>
              <a:path w="2364790" h="2472689">
                <a:moveTo>
                  <a:pt x="0" y="0"/>
                </a:moveTo>
                <a:lnTo>
                  <a:pt x="2364790" y="0"/>
                </a:lnTo>
                <a:lnTo>
                  <a:pt x="2364790" y="2472689"/>
                </a:lnTo>
                <a:lnTo>
                  <a:pt x="0" y="2472689"/>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4" name="TextBox 14"/>
          <p:cNvSpPr txBox="1"/>
          <p:nvPr/>
        </p:nvSpPr>
        <p:spPr>
          <a:xfrm>
            <a:off x="5089266" y="1570275"/>
            <a:ext cx="8109468" cy="974626"/>
          </a:xfrm>
          <a:prstGeom prst="rect">
            <a:avLst/>
          </a:prstGeom>
        </p:spPr>
        <p:txBody>
          <a:bodyPr lIns="0" tIns="0" rIns="0" bIns="0" rtlCol="0" anchor="t">
            <a:spAutoFit/>
          </a:bodyPr>
          <a:lstStyle/>
          <a:p>
            <a:pPr algn="ctr">
              <a:lnSpc>
                <a:spcPts val="7570"/>
              </a:lnSpc>
            </a:pPr>
            <a:r>
              <a:rPr lang="id-ID" sz="8054" dirty="0" smtClean="0">
                <a:solidFill>
                  <a:srgbClr val="FFFFFF"/>
                </a:solidFill>
                <a:latin typeface="Funtastic"/>
                <a:ea typeface="Funtastic"/>
                <a:cs typeface="Funtastic"/>
                <a:sym typeface="Funtastic"/>
              </a:rPr>
              <a:t>EXPERIMENTAL</a:t>
            </a:r>
            <a:endParaRPr lang="en-US" sz="8054" dirty="0">
              <a:solidFill>
                <a:srgbClr val="FFFFFF"/>
              </a:solidFill>
              <a:latin typeface="Funtastic"/>
              <a:ea typeface="Funtastic"/>
              <a:cs typeface="Funtastic"/>
              <a:sym typeface="Funtastic"/>
            </a:endParaRPr>
          </a:p>
        </p:txBody>
      </p:sp>
      <p:sp>
        <p:nvSpPr>
          <p:cNvPr id="15" name="TextBox 15"/>
          <p:cNvSpPr txBox="1"/>
          <p:nvPr/>
        </p:nvSpPr>
        <p:spPr>
          <a:xfrm>
            <a:off x="3530123" y="3071798"/>
            <a:ext cx="11220983" cy="6155531"/>
          </a:xfrm>
          <a:prstGeom prst="rect">
            <a:avLst/>
          </a:prstGeom>
        </p:spPr>
        <p:txBody>
          <a:bodyPr lIns="0" tIns="0" rIns="0" bIns="0" rtlCol="0" anchor="t">
            <a:spAutoFit/>
          </a:bodyPr>
          <a:lstStyle/>
          <a:p>
            <a:pPr algn="ctr"/>
            <a:r>
              <a:rPr lang="id-ID" sz="4000" dirty="0" smtClean="0">
                <a:solidFill>
                  <a:schemeClr val="accent2">
                    <a:lumMod val="60000"/>
                    <a:lumOff val="40000"/>
                  </a:schemeClr>
                </a:solidFill>
                <a:latin typeface="Childos Arabic"/>
              </a:rPr>
              <a:t>A </a:t>
            </a:r>
            <a:r>
              <a:rPr lang="en-US" sz="4000" dirty="0" smtClean="0">
                <a:solidFill>
                  <a:schemeClr val="accent2">
                    <a:lumMod val="60000"/>
                    <a:lumOff val="40000"/>
                  </a:schemeClr>
                </a:solidFill>
                <a:latin typeface="Childos Arabic"/>
              </a:rPr>
              <a:t>population is all cases, situations, or individuals who have one or more similar characteristics. For</a:t>
            </a:r>
          </a:p>
          <a:p>
            <a:pPr algn="ctr"/>
            <a:r>
              <a:rPr lang="en-US" sz="4000" dirty="0" smtClean="0">
                <a:solidFill>
                  <a:schemeClr val="accent2">
                    <a:lumMod val="60000"/>
                    <a:lumOff val="40000"/>
                  </a:schemeClr>
                </a:solidFill>
                <a:latin typeface="Childos Arabic"/>
              </a:rPr>
              <a:t>example, seventh semester students of a faculty of letters who have passed a scientific writing course.</a:t>
            </a:r>
            <a:r>
              <a:rPr lang="id-ID" sz="4000" dirty="0" smtClean="0">
                <a:solidFill>
                  <a:schemeClr val="accent2">
                    <a:lumMod val="60000"/>
                    <a:lumOff val="40000"/>
                  </a:schemeClr>
                </a:solidFill>
                <a:latin typeface="Childos Arabic"/>
              </a:rPr>
              <a:t> </a:t>
            </a:r>
            <a:r>
              <a:rPr lang="en-US" sz="4000" dirty="0" smtClean="0">
                <a:solidFill>
                  <a:schemeClr val="accent2">
                    <a:lumMod val="60000"/>
                    <a:lumOff val="40000"/>
                  </a:schemeClr>
                </a:solidFill>
                <a:latin typeface="Childos Arabic"/>
              </a:rPr>
              <a:t>Meanwhile a sample is a subset of individuals or cases taken from a population. A sample is needed</a:t>
            </a:r>
            <a:r>
              <a:rPr lang="id-ID" sz="4000" dirty="0" smtClean="0">
                <a:solidFill>
                  <a:schemeClr val="accent2">
                    <a:lumMod val="60000"/>
                    <a:lumOff val="40000"/>
                  </a:schemeClr>
                </a:solidFill>
                <a:latin typeface="Childos Arabic"/>
              </a:rPr>
              <a:t> </a:t>
            </a:r>
            <a:r>
              <a:rPr lang="en-US" sz="4000" dirty="0" smtClean="0">
                <a:solidFill>
                  <a:schemeClr val="accent2">
                    <a:lumMod val="60000"/>
                    <a:lumOff val="40000"/>
                  </a:schemeClr>
                </a:solidFill>
                <a:latin typeface="Childos Arabic"/>
              </a:rPr>
              <a:t>when a population of an experimental research is too big as it will be very tedious and time</a:t>
            </a:r>
            <a:r>
              <a:rPr lang="id-ID" sz="4000" dirty="0" smtClean="0">
                <a:solidFill>
                  <a:schemeClr val="accent2">
                    <a:lumMod val="60000"/>
                    <a:lumOff val="40000"/>
                  </a:schemeClr>
                </a:solidFill>
                <a:latin typeface="Childos Arabic"/>
              </a:rPr>
              <a:t> </a:t>
            </a:r>
            <a:r>
              <a:rPr lang="en-US" sz="4000" dirty="0" smtClean="0">
                <a:solidFill>
                  <a:schemeClr val="accent2">
                    <a:lumMod val="60000"/>
                    <a:lumOff val="40000"/>
                  </a:schemeClr>
                </a:solidFill>
                <a:latin typeface="Childos Arabic"/>
              </a:rPr>
              <a:t>consuming</a:t>
            </a:r>
            <a:r>
              <a:rPr lang="id-ID" sz="4000" dirty="0" smtClean="0">
                <a:solidFill>
                  <a:schemeClr val="accent2">
                    <a:lumMod val="60000"/>
                    <a:lumOff val="40000"/>
                  </a:schemeClr>
                </a:solidFill>
                <a:latin typeface="Childos Arabic"/>
              </a:rPr>
              <a:t> </a:t>
            </a:r>
            <a:r>
              <a:rPr lang="en-US" sz="4000" dirty="0" smtClean="0">
                <a:solidFill>
                  <a:schemeClr val="accent2">
                    <a:lumMod val="60000"/>
                    <a:lumOff val="40000"/>
                  </a:schemeClr>
                </a:solidFill>
                <a:latin typeface="Childos Arabic"/>
              </a:rPr>
              <a:t>to do a research on the whole population.</a:t>
            </a:r>
            <a:endParaRPr sz="4000">
              <a:solidFill>
                <a:schemeClr val="accent2">
                  <a:lumMod val="60000"/>
                  <a:lumOff val="40000"/>
                </a:schemeClr>
              </a:solidFill>
              <a:latin typeface="Childos Arabic"/>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B8B8"/>
        </a:solidFill>
        <a:effectLst/>
      </p:bgPr>
    </p:bg>
    <p:spTree>
      <p:nvGrpSpPr>
        <p:cNvPr id="1" name=""/>
        <p:cNvGrpSpPr/>
        <p:nvPr/>
      </p:nvGrpSpPr>
      <p:grpSpPr>
        <a:xfrm>
          <a:off x="0" y="0"/>
          <a:ext cx="0" cy="0"/>
          <a:chOff x="0" y="0"/>
          <a:chExt cx="0" cy="0"/>
        </a:xfrm>
      </p:grpSpPr>
      <p:sp>
        <p:nvSpPr>
          <p:cNvPr id="2" name="Freeform 2"/>
          <p:cNvSpPr/>
          <p:nvPr/>
        </p:nvSpPr>
        <p:spPr>
          <a:xfrm>
            <a:off x="2030291" y="1522650"/>
            <a:ext cx="14227417" cy="7985138"/>
          </a:xfrm>
          <a:custGeom>
            <a:avLst/>
            <a:gdLst/>
            <a:ahLst/>
            <a:cxnLst/>
            <a:rect l="l" t="t" r="r" b="b"/>
            <a:pathLst>
              <a:path w="14227417" h="7985138">
                <a:moveTo>
                  <a:pt x="0" y="0"/>
                </a:moveTo>
                <a:lnTo>
                  <a:pt x="14227418" y="0"/>
                </a:lnTo>
                <a:lnTo>
                  <a:pt x="14227418" y="7985138"/>
                </a:lnTo>
                <a:lnTo>
                  <a:pt x="0" y="798513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421550" y="6756766"/>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4758678" y="7144271"/>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5" name="Freeform 5"/>
          <p:cNvSpPr/>
          <p:nvPr/>
        </p:nvSpPr>
        <p:spPr>
          <a:xfrm rot="-5647757">
            <a:off x="-875517" y="-796687"/>
            <a:ext cx="3808435" cy="4114800"/>
          </a:xfrm>
          <a:custGeom>
            <a:avLst/>
            <a:gdLst/>
            <a:ahLst/>
            <a:cxnLst/>
            <a:rect l="l" t="t" r="r" b="b"/>
            <a:pathLst>
              <a:path w="3808435" h="4114800">
                <a:moveTo>
                  <a:pt x="0" y="0"/>
                </a:moveTo>
                <a:lnTo>
                  <a:pt x="3808434" y="0"/>
                </a:lnTo>
                <a:lnTo>
                  <a:pt x="3808434" y="4114800"/>
                </a:lnTo>
                <a:lnTo>
                  <a:pt x="0" y="4114800"/>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6" name="Freeform 6"/>
          <p:cNvSpPr/>
          <p:nvPr/>
        </p:nvSpPr>
        <p:spPr>
          <a:xfrm rot="-3027891">
            <a:off x="13501569" y="-6086763"/>
            <a:ext cx="8900916" cy="8463962"/>
          </a:xfrm>
          <a:custGeom>
            <a:avLst/>
            <a:gdLst/>
            <a:ahLst/>
            <a:cxnLst/>
            <a:rect l="l" t="t" r="r" b="b"/>
            <a:pathLst>
              <a:path w="8900916" h="8463962">
                <a:moveTo>
                  <a:pt x="0" y="0"/>
                </a:moveTo>
                <a:lnTo>
                  <a:pt x="8900917" y="0"/>
                </a:lnTo>
                <a:lnTo>
                  <a:pt x="8900917" y="8463963"/>
                </a:lnTo>
                <a:lnTo>
                  <a:pt x="0" y="846396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7867433">
            <a:off x="-4450458" y="7814014"/>
            <a:ext cx="8900916" cy="8463962"/>
          </a:xfrm>
          <a:custGeom>
            <a:avLst/>
            <a:gdLst/>
            <a:ahLst/>
            <a:cxnLst/>
            <a:rect l="l" t="t" r="r" b="b"/>
            <a:pathLst>
              <a:path w="8900916" h="8463962">
                <a:moveTo>
                  <a:pt x="0" y="0"/>
                </a:moveTo>
                <a:lnTo>
                  <a:pt x="8900916" y="0"/>
                </a:lnTo>
                <a:lnTo>
                  <a:pt x="8900916" y="8463962"/>
                </a:lnTo>
                <a:lnTo>
                  <a:pt x="0" y="84639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6863025">
            <a:off x="14550822" y="1996397"/>
            <a:ext cx="1432474" cy="2695836"/>
          </a:xfrm>
          <a:custGeom>
            <a:avLst/>
            <a:gdLst/>
            <a:ahLst/>
            <a:cxnLst/>
            <a:rect l="l" t="t" r="r" b="b"/>
            <a:pathLst>
              <a:path w="1432474" h="2695836">
                <a:moveTo>
                  <a:pt x="0" y="0"/>
                </a:moveTo>
                <a:lnTo>
                  <a:pt x="1432474" y="0"/>
                </a:lnTo>
                <a:lnTo>
                  <a:pt x="1432474" y="2695835"/>
                </a:lnTo>
                <a:lnTo>
                  <a:pt x="0" y="269583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1182119">
            <a:off x="15318729" y="-284410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4208018">
            <a:off x="-1461507" y="878229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1" name="Freeform 11"/>
          <p:cNvSpPr/>
          <p:nvPr/>
        </p:nvSpPr>
        <p:spPr>
          <a:xfrm rot="209621">
            <a:off x="4994885" y="1002321"/>
            <a:ext cx="8298229" cy="2266323"/>
          </a:xfrm>
          <a:custGeom>
            <a:avLst/>
            <a:gdLst/>
            <a:ahLst/>
            <a:cxnLst/>
            <a:rect l="l" t="t" r="r" b="b"/>
            <a:pathLst>
              <a:path w="8298229" h="2266323">
                <a:moveTo>
                  <a:pt x="0" y="0"/>
                </a:moveTo>
                <a:lnTo>
                  <a:pt x="8298230" y="0"/>
                </a:lnTo>
                <a:lnTo>
                  <a:pt x="8298230" y="2266323"/>
                </a:lnTo>
                <a:lnTo>
                  <a:pt x="0" y="2266323"/>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2" name="Freeform 12"/>
          <p:cNvSpPr/>
          <p:nvPr/>
        </p:nvSpPr>
        <p:spPr>
          <a:xfrm rot="-5400000">
            <a:off x="405847" y="5431034"/>
            <a:ext cx="3989886" cy="1145920"/>
          </a:xfrm>
          <a:custGeom>
            <a:avLst/>
            <a:gdLst/>
            <a:ahLst/>
            <a:cxnLst/>
            <a:rect l="l" t="t" r="r" b="b"/>
            <a:pathLst>
              <a:path w="3989886" h="1145920">
                <a:moveTo>
                  <a:pt x="0" y="0"/>
                </a:moveTo>
                <a:lnTo>
                  <a:pt x="3989886" y="0"/>
                </a:lnTo>
                <a:lnTo>
                  <a:pt x="3989886" y="1145921"/>
                </a:lnTo>
                <a:lnTo>
                  <a:pt x="0" y="114592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3" name="Freeform 13"/>
          <p:cNvSpPr/>
          <p:nvPr/>
        </p:nvSpPr>
        <p:spPr>
          <a:xfrm>
            <a:off x="14894510" y="5526249"/>
            <a:ext cx="2364790" cy="2472689"/>
          </a:xfrm>
          <a:custGeom>
            <a:avLst/>
            <a:gdLst/>
            <a:ahLst/>
            <a:cxnLst/>
            <a:rect l="l" t="t" r="r" b="b"/>
            <a:pathLst>
              <a:path w="2364790" h="2472689">
                <a:moveTo>
                  <a:pt x="0" y="0"/>
                </a:moveTo>
                <a:lnTo>
                  <a:pt x="2364790" y="0"/>
                </a:lnTo>
                <a:lnTo>
                  <a:pt x="2364790" y="2472689"/>
                </a:lnTo>
                <a:lnTo>
                  <a:pt x="0" y="2472689"/>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4" name="TextBox 14"/>
          <p:cNvSpPr txBox="1"/>
          <p:nvPr/>
        </p:nvSpPr>
        <p:spPr>
          <a:xfrm>
            <a:off x="5089266" y="1570275"/>
            <a:ext cx="8109468" cy="847733"/>
          </a:xfrm>
          <a:prstGeom prst="rect">
            <a:avLst/>
          </a:prstGeom>
        </p:spPr>
        <p:txBody>
          <a:bodyPr lIns="0" tIns="0" rIns="0" bIns="0" rtlCol="0" anchor="t">
            <a:spAutoFit/>
          </a:bodyPr>
          <a:lstStyle/>
          <a:p>
            <a:pPr algn="ctr">
              <a:lnSpc>
                <a:spcPts val="7570"/>
              </a:lnSpc>
            </a:pPr>
            <a:r>
              <a:rPr lang="id-ID" sz="4000" dirty="0" smtClean="0">
                <a:solidFill>
                  <a:srgbClr val="FFFFFF"/>
                </a:solidFill>
                <a:latin typeface="Funtastic"/>
                <a:ea typeface="Funtastic"/>
                <a:cs typeface="Funtastic"/>
                <a:sym typeface="Funtastic"/>
              </a:rPr>
              <a:t>TYPES OF EXPERIMENTAL</a:t>
            </a:r>
            <a:endParaRPr lang="en-US" sz="4000" dirty="0">
              <a:solidFill>
                <a:srgbClr val="FFFFFF"/>
              </a:solidFill>
              <a:latin typeface="Funtastic"/>
              <a:ea typeface="Funtastic"/>
              <a:cs typeface="Funtastic"/>
              <a:sym typeface="Funtastic"/>
            </a:endParaRPr>
          </a:p>
        </p:txBody>
      </p:sp>
      <p:sp>
        <p:nvSpPr>
          <p:cNvPr id="15" name="TextBox 15"/>
          <p:cNvSpPr txBox="1"/>
          <p:nvPr/>
        </p:nvSpPr>
        <p:spPr>
          <a:xfrm>
            <a:off x="3530123" y="3071798"/>
            <a:ext cx="11220983" cy="3693319"/>
          </a:xfrm>
          <a:prstGeom prst="rect">
            <a:avLst/>
          </a:prstGeom>
        </p:spPr>
        <p:txBody>
          <a:bodyPr lIns="0" tIns="0" rIns="0" bIns="0" rtlCol="0" anchor="t">
            <a:spAutoFit/>
          </a:bodyPr>
          <a:lstStyle/>
          <a:p>
            <a:pPr marL="742950" indent="-742950" algn="just">
              <a:buAutoNum type="arabicPeriod"/>
            </a:pPr>
            <a:r>
              <a:rPr lang="id-ID" sz="4000" dirty="0" smtClean="0">
                <a:solidFill>
                  <a:schemeClr val="accent2">
                    <a:lumMod val="60000"/>
                    <a:lumOff val="40000"/>
                  </a:schemeClr>
                </a:solidFill>
                <a:latin typeface="Childos Arabic"/>
              </a:rPr>
              <a:t>Pre Experimental</a:t>
            </a:r>
          </a:p>
          <a:p>
            <a:pPr marL="742950" indent="-742950" algn="just">
              <a:buAutoNum type="arabicPeriod"/>
            </a:pPr>
            <a:r>
              <a:rPr lang="id-ID" sz="4000" dirty="0" smtClean="0">
                <a:solidFill>
                  <a:schemeClr val="accent2">
                    <a:lumMod val="60000"/>
                    <a:lumOff val="40000"/>
                  </a:schemeClr>
                </a:solidFill>
                <a:latin typeface="Childos Arabic"/>
              </a:rPr>
              <a:t>True Experimental</a:t>
            </a:r>
          </a:p>
          <a:p>
            <a:pPr marL="742950" indent="-742950" algn="just">
              <a:buAutoNum type="arabicPeriod"/>
            </a:pPr>
            <a:r>
              <a:rPr lang="en-US" sz="4000" dirty="0" smtClean="0">
                <a:solidFill>
                  <a:schemeClr val="accent2">
                    <a:lumMod val="60000"/>
                    <a:lumOff val="40000"/>
                  </a:schemeClr>
                </a:solidFill>
                <a:latin typeface="Childos Arabic"/>
              </a:rPr>
              <a:t>The experimental group and the control group</a:t>
            </a:r>
            <a:endParaRPr lang="id-ID" sz="4000" dirty="0" smtClean="0">
              <a:solidFill>
                <a:schemeClr val="accent2">
                  <a:lumMod val="60000"/>
                  <a:lumOff val="40000"/>
                </a:schemeClr>
              </a:solidFill>
              <a:latin typeface="Childos Arabic"/>
            </a:endParaRPr>
          </a:p>
          <a:p>
            <a:pPr marL="742950" indent="-742950" algn="just">
              <a:buAutoNum type="arabicPeriod"/>
            </a:pPr>
            <a:r>
              <a:rPr lang="id-ID" sz="4000" dirty="0" smtClean="0">
                <a:solidFill>
                  <a:schemeClr val="accent2">
                    <a:lumMod val="60000"/>
                    <a:lumOff val="40000"/>
                  </a:schemeClr>
                </a:solidFill>
                <a:latin typeface="Childos Arabic"/>
              </a:rPr>
              <a:t>Quasi Experimental</a:t>
            </a:r>
          </a:p>
          <a:p>
            <a:pPr marL="742950" indent="-742950" algn="just">
              <a:buAutoNum type="arabicPeriod"/>
            </a:pPr>
            <a:endParaRPr lang="id-ID" sz="4000" dirty="0" smtClean="0">
              <a:solidFill>
                <a:schemeClr val="accent2">
                  <a:lumMod val="60000"/>
                  <a:lumOff val="40000"/>
                </a:schemeClr>
              </a:solidFill>
              <a:latin typeface="Childos Arabic"/>
            </a:endParaRPr>
          </a:p>
          <a:p>
            <a:pPr marL="742950" indent="-742950" algn="just">
              <a:buAutoNum type="arabicPeriod"/>
            </a:pPr>
            <a:endParaRPr lang="id-ID" sz="4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30291" y="1522650"/>
            <a:ext cx="14227417" cy="7985138"/>
          </a:xfrm>
          <a:custGeom>
            <a:avLst/>
            <a:gdLst/>
            <a:ahLst/>
            <a:cxnLst/>
            <a:rect l="l" t="t" r="r" b="b"/>
            <a:pathLst>
              <a:path w="14227417" h="7985138">
                <a:moveTo>
                  <a:pt x="0" y="0"/>
                </a:moveTo>
                <a:lnTo>
                  <a:pt x="14227418" y="0"/>
                </a:lnTo>
                <a:lnTo>
                  <a:pt x="14227418" y="7985138"/>
                </a:lnTo>
                <a:lnTo>
                  <a:pt x="0" y="798513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421550" y="6756766"/>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4758678" y="7144271"/>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5" name="Freeform 5"/>
          <p:cNvSpPr/>
          <p:nvPr/>
        </p:nvSpPr>
        <p:spPr>
          <a:xfrm rot="-5647757">
            <a:off x="-875517" y="-796687"/>
            <a:ext cx="3808435" cy="4114800"/>
          </a:xfrm>
          <a:custGeom>
            <a:avLst/>
            <a:gdLst/>
            <a:ahLst/>
            <a:cxnLst/>
            <a:rect l="l" t="t" r="r" b="b"/>
            <a:pathLst>
              <a:path w="3808435" h="4114800">
                <a:moveTo>
                  <a:pt x="0" y="0"/>
                </a:moveTo>
                <a:lnTo>
                  <a:pt x="3808434" y="0"/>
                </a:lnTo>
                <a:lnTo>
                  <a:pt x="3808434" y="4114800"/>
                </a:lnTo>
                <a:lnTo>
                  <a:pt x="0" y="4114800"/>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6" name="Freeform 6"/>
          <p:cNvSpPr/>
          <p:nvPr/>
        </p:nvSpPr>
        <p:spPr>
          <a:xfrm rot="-3027891">
            <a:off x="13501569" y="-6086763"/>
            <a:ext cx="8900916" cy="8463962"/>
          </a:xfrm>
          <a:custGeom>
            <a:avLst/>
            <a:gdLst/>
            <a:ahLst/>
            <a:cxnLst/>
            <a:rect l="l" t="t" r="r" b="b"/>
            <a:pathLst>
              <a:path w="8900916" h="8463962">
                <a:moveTo>
                  <a:pt x="0" y="0"/>
                </a:moveTo>
                <a:lnTo>
                  <a:pt x="8900917" y="0"/>
                </a:lnTo>
                <a:lnTo>
                  <a:pt x="8900917" y="8463963"/>
                </a:lnTo>
                <a:lnTo>
                  <a:pt x="0" y="846396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7867433">
            <a:off x="-4450458" y="7814014"/>
            <a:ext cx="8900916" cy="8463962"/>
          </a:xfrm>
          <a:custGeom>
            <a:avLst/>
            <a:gdLst/>
            <a:ahLst/>
            <a:cxnLst/>
            <a:rect l="l" t="t" r="r" b="b"/>
            <a:pathLst>
              <a:path w="8900916" h="8463962">
                <a:moveTo>
                  <a:pt x="0" y="0"/>
                </a:moveTo>
                <a:lnTo>
                  <a:pt x="8900916" y="0"/>
                </a:lnTo>
                <a:lnTo>
                  <a:pt x="8900916" y="8463962"/>
                </a:lnTo>
                <a:lnTo>
                  <a:pt x="0" y="84639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1182119">
            <a:off x="15318729" y="-284410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4208018">
            <a:off x="-1461507" y="878229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209621">
            <a:off x="4994546" y="1013453"/>
            <a:ext cx="8663576" cy="2266323"/>
          </a:xfrm>
          <a:custGeom>
            <a:avLst/>
            <a:gdLst/>
            <a:ahLst/>
            <a:cxnLst/>
            <a:rect l="l" t="t" r="r" b="b"/>
            <a:pathLst>
              <a:path w="8298229" h="2266323">
                <a:moveTo>
                  <a:pt x="0" y="0"/>
                </a:moveTo>
                <a:lnTo>
                  <a:pt x="8298230" y="0"/>
                </a:lnTo>
                <a:lnTo>
                  <a:pt x="8298230" y="2266323"/>
                </a:lnTo>
                <a:lnTo>
                  <a:pt x="0" y="2266323"/>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id-ID" dirty="0"/>
          </a:p>
        </p:txBody>
      </p:sp>
      <p:sp>
        <p:nvSpPr>
          <p:cNvPr id="11" name="TextBox 11"/>
          <p:cNvSpPr txBox="1"/>
          <p:nvPr/>
        </p:nvSpPr>
        <p:spPr>
          <a:xfrm>
            <a:off x="3530123" y="3214674"/>
            <a:ext cx="11220983" cy="4308872"/>
          </a:xfrm>
          <a:prstGeom prst="rect">
            <a:avLst/>
          </a:prstGeom>
        </p:spPr>
        <p:txBody>
          <a:bodyPr lIns="0" tIns="0" rIns="0" bIns="0" rtlCol="0" anchor="t">
            <a:spAutoFit/>
          </a:bodyPr>
          <a:lstStyle/>
          <a:p>
            <a:pPr algn="just"/>
            <a:r>
              <a:rPr lang="en-US" sz="4000" dirty="0" smtClean="0">
                <a:latin typeface="Childos Arabic"/>
              </a:rPr>
              <a:t>The Causal Comparative approach aims to identify the causes of events</a:t>
            </a:r>
            <a:r>
              <a:rPr lang="id-ID" sz="4000" dirty="0" smtClean="0">
                <a:latin typeface="Childos Arabic"/>
              </a:rPr>
              <a:t> </a:t>
            </a:r>
            <a:r>
              <a:rPr lang="en-US" sz="4000" dirty="0" smtClean="0">
                <a:latin typeface="Childos Arabic"/>
              </a:rPr>
              <a:t>and circumstances. In other words, it determines the reasons why certain events</a:t>
            </a:r>
            <a:r>
              <a:rPr lang="id-ID" sz="4000" dirty="0" smtClean="0">
                <a:latin typeface="Childos Arabic"/>
              </a:rPr>
              <a:t> happen or don't happen. </a:t>
            </a:r>
            <a:r>
              <a:rPr lang="en-US" sz="4000" dirty="0" smtClean="0">
                <a:latin typeface="Childos Arabic"/>
              </a:rPr>
              <a:t>A causative relationship between an independent variable and a dependent</a:t>
            </a:r>
            <a:r>
              <a:rPr lang="id-ID" sz="4000" dirty="0" smtClean="0">
                <a:latin typeface="Childos Arabic"/>
              </a:rPr>
              <a:t> </a:t>
            </a:r>
            <a:r>
              <a:rPr lang="en-US" sz="4000" dirty="0" smtClean="0">
                <a:latin typeface="Childos Arabic"/>
              </a:rPr>
              <a:t>variable is sought after in causal-comparative research.</a:t>
            </a:r>
            <a:endParaRPr sz="4000">
              <a:latin typeface="Childos Arabic"/>
            </a:endParaRPr>
          </a:p>
        </p:txBody>
      </p:sp>
      <p:sp>
        <p:nvSpPr>
          <p:cNvPr id="12" name="Freeform 12"/>
          <p:cNvSpPr/>
          <p:nvPr/>
        </p:nvSpPr>
        <p:spPr>
          <a:xfrm>
            <a:off x="13970920" y="6554526"/>
            <a:ext cx="3288380" cy="2675919"/>
          </a:xfrm>
          <a:custGeom>
            <a:avLst/>
            <a:gdLst/>
            <a:ahLst/>
            <a:cxnLst/>
            <a:rect l="l" t="t" r="r" b="b"/>
            <a:pathLst>
              <a:path w="3288380" h="2675919">
                <a:moveTo>
                  <a:pt x="0" y="0"/>
                </a:moveTo>
                <a:lnTo>
                  <a:pt x="3288380" y="0"/>
                </a:lnTo>
                <a:lnTo>
                  <a:pt x="3288380" y="2675920"/>
                </a:lnTo>
                <a:lnTo>
                  <a:pt x="0" y="267592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3" name="TextBox 13"/>
          <p:cNvSpPr txBox="1"/>
          <p:nvPr/>
        </p:nvSpPr>
        <p:spPr>
          <a:xfrm>
            <a:off x="4643406" y="1570275"/>
            <a:ext cx="9126832" cy="1949252"/>
          </a:xfrm>
          <a:prstGeom prst="rect">
            <a:avLst/>
          </a:prstGeom>
        </p:spPr>
        <p:txBody>
          <a:bodyPr wrap="square" lIns="0" tIns="0" rIns="0" bIns="0" rtlCol="0" anchor="t">
            <a:spAutoFit/>
          </a:bodyPr>
          <a:lstStyle/>
          <a:p>
            <a:pPr algn="ctr">
              <a:lnSpc>
                <a:spcPts val="7570"/>
              </a:lnSpc>
            </a:pPr>
            <a:r>
              <a:rPr lang="id-ID" sz="4800" dirty="0" smtClean="0">
                <a:solidFill>
                  <a:schemeClr val="bg1"/>
                </a:solidFill>
                <a:latin typeface="Funtastic"/>
              </a:rPr>
              <a:t>Causal-Comperative Research</a:t>
            </a:r>
          </a:p>
          <a:p>
            <a:pPr algn="ctr">
              <a:lnSpc>
                <a:spcPts val="7570"/>
              </a:lnSpc>
            </a:pPr>
            <a:r>
              <a:rPr lang="en-US" sz="8054" dirty="0" smtClean="0">
                <a:solidFill>
                  <a:srgbClr val="FFFFFF"/>
                </a:solidFill>
                <a:latin typeface="Funtastic"/>
                <a:ea typeface="Funtastic"/>
                <a:cs typeface="Funtastic"/>
                <a:sym typeface="Funtastic"/>
              </a:rPr>
              <a:t> </a:t>
            </a:r>
            <a:endParaRPr lang="en-US" sz="8054" dirty="0">
              <a:solidFill>
                <a:srgbClr val="FFFFFF"/>
              </a:solidFill>
              <a:latin typeface="Funtastic"/>
              <a:ea typeface="Funtastic"/>
              <a:cs typeface="Funtastic"/>
              <a:sym typeface="Funtastic"/>
            </a:endParaRPr>
          </a:p>
        </p:txBody>
      </p:sp>
      <p:sp>
        <p:nvSpPr>
          <p:cNvPr id="14" name="Freeform 14"/>
          <p:cNvSpPr/>
          <p:nvPr/>
        </p:nvSpPr>
        <p:spPr>
          <a:xfrm rot="-323008">
            <a:off x="1662099" y="4387182"/>
            <a:ext cx="1432474" cy="2695836"/>
          </a:xfrm>
          <a:custGeom>
            <a:avLst/>
            <a:gdLst/>
            <a:ahLst/>
            <a:cxnLst/>
            <a:rect l="l" t="t" r="r" b="b"/>
            <a:pathLst>
              <a:path w="1432474" h="2695836">
                <a:moveTo>
                  <a:pt x="0" y="0"/>
                </a:moveTo>
                <a:lnTo>
                  <a:pt x="1432474" y="0"/>
                </a:lnTo>
                <a:lnTo>
                  <a:pt x="1432474" y="2695836"/>
                </a:lnTo>
                <a:lnTo>
                  <a:pt x="0" y="2695836"/>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30291" y="1522650"/>
            <a:ext cx="14227417" cy="7985138"/>
          </a:xfrm>
          <a:custGeom>
            <a:avLst/>
            <a:gdLst/>
            <a:ahLst/>
            <a:cxnLst/>
            <a:rect l="l" t="t" r="r" b="b"/>
            <a:pathLst>
              <a:path w="14227417" h="7985138">
                <a:moveTo>
                  <a:pt x="0" y="0"/>
                </a:moveTo>
                <a:lnTo>
                  <a:pt x="14227418" y="0"/>
                </a:lnTo>
                <a:lnTo>
                  <a:pt x="14227418" y="7985138"/>
                </a:lnTo>
                <a:lnTo>
                  <a:pt x="0" y="798513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421550" y="6756766"/>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4758678" y="7144271"/>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5" name="Freeform 5"/>
          <p:cNvSpPr/>
          <p:nvPr/>
        </p:nvSpPr>
        <p:spPr>
          <a:xfrm rot="-5647757">
            <a:off x="-875517" y="-796687"/>
            <a:ext cx="3808435" cy="4114800"/>
          </a:xfrm>
          <a:custGeom>
            <a:avLst/>
            <a:gdLst/>
            <a:ahLst/>
            <a:cxnLst/>
            <a:rect l="l" t="t" r="r" b="b"/>
            <a:pathLst>
              <a:path w="3808435" h="4114800">
                <a:moveTo>
                  <a:pt x="0" y="0"/>
                </a:moveTo>
                <a:lnTo>
                  <a:pt x="3808434" y="0"/>
                </a:lnTo>
                <a:lnTo>
                  <a:pt x="3808434" y="4114800"/>
                </a:lnTo>
                <a:lnTo>
                  <a:pt x="0" y="4114800"/>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6" name="Freeform 6"/>
          <p:cNvSpPr/>
          <p:nvPr/>
        </p:nvSpPr>
        <p:spPr>
          <a:xfrm rot="-3027891">
            <a:off x="13501569" y="-6086763"/>
            <a:ext cx="8900916" cy="8463962"/>
          </a:xfrm>
          <a:custGeom>
            <a:avLst/>
            <a:gdLst/>
            <a:ahLst/>
            <a:cxnLst/>
            <a:rect l="l" t="t" r="r" b="b"/>
            <a:pathLst>
              <a:path w="8900916" h="8463962">
                <a:moveTo>
                  <a:pt x="0" y="0"/>
                </a:moveTo>
                <a:lnTo>
                  <a:pt x="8900917" y="0"/>
                </a:lnTo>
                <a:lnTo>
                  <a:pt x="8900917" y="8463963"/>
                </a:lnTo>
                <a:lnTo>
                  <a:pt x="0" y="846396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7867433">
            <a:off x="-4450458" y="7814014"/>
            <a:ext cx="8900916" cy="8463962"/>
          </a:xfrm>
          <a:custGeom>
            <a:avLst/>
            <a:gdLst/>
            <a:ahLst/>
            <a:cxnLst/>
            <a:rect l="l" t="t" r="r" b="b"/>
            <a:pathLst>
              <a:path w="8900916" h="8463962">
                <a:moveTo>
                  <a:pt x="0" y="0"/>
                </a:moveTo>
                <a:lnTo>
                  <a:pt x="8900916" y="0"/>
                </a:lnTo>
                <a:lnTo>
                  <a:pt x="8900916" y="8463962"/>
                </a:lnTo>
                <a:lnTo>
                  <a:pt x="0" y="84639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1182119">
            <a:off x="15318729" y="-284410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4208018">
            <a:off x="-1461507" y="878229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209621">
            <a:off x="4994885" y="1002321"/>
            <a:ext cx="8298229" cy="2266323"/>
          </a:xfrm>
          <a:custGeom>
            <a:avLst/>
            <a:gdLst/>
            <a:ahLst/>
            <a:cxnLst/>
            <a:rect l="l" t="t" r="r" b="b"/>
            <a:pathLst>
              <a:path w="8298229" h="2266323">
                <a:moveTo>
                  <a:pt x="0" y="0"/>
                </a:moveTo>
                <a:lnTo>
                  <a:pt x="8298230" y="0"/>
                </a:lnTo>
                <a:lnTo>
                  <a:pt x="8298230" y="2266323"/>
                </a:lnTo>
                <a:lnTo>
                  <a:pt x="0" y="2266323"/>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1" name="TextBox 11"/>
          <p:cNvSpPr txBox="1"/>
          <p:nvPr/>
        </p:nvSpPr>
        <p:spPr>
          <a:xfrm>
            <a:off x="3530123" y="3951901"/>
            <a:ext cx="11220983" cy="5441233"/>
          </a:xfrm>
          <a:prstGeom prst="rect">
            <a:avLst/>
          </a:prstGeom>
        </p:spPr>
        <p:txBody>
          <a:bodyPr lIns="0" tIns="0" rIns="0" bIns="0" rtlCol="0" anchor="t">
            <a:spAutoFit/>
          </a:bodyPr>
          <a:lstStyle/>
          <a:p>
            <a:pPr algn="just"/>
            <a:r>
              <a:rPr lang="id-ID" sz="3600" spc="44" dirty="0" smtClean="0">
                <a:solidFill>
                  <a:srgbClr val="C26815"/>
                </a:solidFill>
                <a:latin typeface="Childos Arabic"/>
                <a:ea typeface="Childos Arabic"/>
                <a:cs typeface="Childos Arabic"/>
                <a:sym typeface="Childos Arabic"/>
              </a:rPr>
              <a:t>Correlational research a type of non-experimental reserach method in which a reseracher measures two variables and understands, then assesses the statistical relationship between them with no influence from any extraneous variable. When using a correlational study design no variables are within the researcher’s direct control or manipulation. The degree and/or direction of the association between two (or more) variables is reflected in a correlation.</a:t>
            </a:r>
            <a:endParaRPr lang="en-US" sz="3600" dirty="0" smtClean="0">
              <a:latin typeface="Childos Arabic"/>
            </a:endParaRPr>
          </a:p>
          <a:p>
            <a:pPr algn="ctr">
              <a:lnSpc>
                <a:spcPts val="4081"/>
              </a:lnSpc>
              <a:spcBef>
                <a:spcPct val="0"/>
              </a:spcBef>
            </a:pPr>
            <a:endParaRPr/>
          </a:p>
        </p:txBody>
      </p:sp>
      <p:sp>
        <p:nvSpPr>
          <p:cNvPr id="12" name="Freeform 12"/>
          <p:cNvSpPr/>
          <p:nvPr/>
        </p:nvSpPr>
        <p:spPr>
          <a:xfrm>
            <a:off x="14785370" y="6554526"/>
            <a:ext cx="3288380" cy="2675919"/>
          </a:xfrm>
          <a:custGeom>
            <a:avLst/>
            <a:gdLst/>
            <a:ahLst/>
            <a:cxnLst/>
            <a:rect l="l" t="t" r="r" b="b"/>
            <a:pathLst>
              <a:path w="3288380" h="2675919">
                <a:moveTo>
                  <a:pt x="0" y="0"/>
                </a:moveTo>
                <a:lnTo>
                  <a:pt x="3288380" y="0"/>
                </a:lnTo>
                <a:lnTo>
                  <a:pt x="3288380" y="2675920"/>
                </a:lnTo>
                <a:lnTo>
                  <a:pt x="0" y="267592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3" name="TextBox 13"/>
          <p:cNvSpPr txBox="1"/>
          <p:nvPr/>
        </p:nvSpPr>
        <p:spPr>
          <a:xfrm>
            <a:off x="5089266" y="1570275"/>
            <a:ext cx="8109468" cy="974626"/>
          </a:xfrm>
          <a:prstGeom prst="rect">
            <a:avLst/>
          </a:prstGeom>
        </p:spPr>
        <p:txBody>
          <a:bodyPr lIns="0" tIns="0" rIns="0" bIns="0" rtlCol="0" anchor="t">
            <a:spAutoFit/>
          </a:bodyPr>
          <a:lstStyle/>
          <a:p>
            <a:pPr algn="ctr">
              <a:lnSpc>
                <a:spcPts val="7570"/>
              </a:lnSpc>
            </a:pPr>
            <a:r>
              <a:rPr lang="id-ID" sz="8054" dirty="0" smtClean="0">
                <a:solidFill>
                  <a:srgbClr val="FFFFFF"/>
                </a:solidFill>
                <a:latin typeface="Funtastic"/>
                <a:ea typeface="Funtastic"/>
                <a:cs typeface="Funtastic"/>
                <a:sym typeface="Funtastic"/>
              </a:rPr>
              <a:t>Correlational</a:t>
            </a:r>
            <a:r>
              <a:rPr lang="en-US" sz="8054" dirty="0" smtClean="0">
                <a:solidFill>
                  <a:srgbClr val="FFFFFF"/>
                </a:solidFill>
                <a:latin typeface="Funtastic"/>
                <a:ea typeface="Funtastic"/>
                <a:cs typeface="Funtastic"/>
                <a:sym typeface="Funtastic"/>
              </a:rPr>
              <a:t> </a:t>
            </a:r>
            <a:endParaRPr lang="en-US" sz="8054" dirty="0">
              <a:solidFill>
                <a:srgbClr val="FFFFFF"/>
              </a:solidFill>
              <a:latin typeface="Funtastic"/>
              <a:ea typeface="Funtastic"/>
              <a:cs typeface="Funtastic"/>
              <a:sym typeface="Funtastic"/>
            </a:endParaRPr>
          </a:p>
        </p:txBody>
      </p:sp>
      <p:sp>
        <p:nvSpPr>
          <p:cNvPr id="14" name="Freeform 14"/>
          <p:cNvSpPr/>
          <p:nvPr/>
        </p:nvSpPr>
        <p:spPr>
          <a:xfrm rot="-323008">
            <a:off x="1662099" y="4387182"/>
            <a:ext cx="1432474" cy="2695836"/>
          </a:xfrm>
          <a:custGeom>
            <a:avLst/>
            <a:gdLst/>
            <a:ahLst/>
            <a:cxnLst/>
            <a:rect l="l" t="t" r="r" b="b"/>
            <a:pathLst>
              <a:path w="1432474" h="2695836">
                <a:moveTo>
                  <a:pt x="0" y="0"/>
                </a:moveTo>
                <a:lnTo>
                  <a:pt x="1432474" y="0"/>
                </a:lnTo>
                <a:lnTo>
                  <a:pt x="1432474" y="2695836"/>
                </a:lnTo>
                <a:lnTo>
                  <a:pt x="0" y="2695836"/>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1B8FF"/>
        </a:solidFill>
        <a:effectLst/>
      </p:bgPr>
    </p:bg>
    <p:spTree>
      <p:nvGrpSpPr>
        <p:cNvPr id="1" name=""/>
        <p:cNvGrpSpPr/>
        <p:nvPr/>
      </p:nvGrpSpPr>
      <p:grpSpPr>
        <a:xfrm>
          <a:off x="0" y="0"/>
          <a:ext cx="0" cy="0"/>
          <a:chOff x="0" y="0"/>
          <a:chExt cx="0" cy="0"/>
        </a:xfrm>
      </p:grpSpPr>
      <p:sp>
        <p:nvSpPr>
          <p:cNvPr id="2" name="Freeform 2"/>
          <p:cNvSpPr/>
          <p:nvPr/>
        </p:nvSpPr>
        <p:spPr>
          <a:xfrm rot="316990">
            <a:off x="3222268" y="58246"/>
            <a:ext cx="12236359" cy="2355257"/>
          </a:xfrm>
          <a:custGeom>
            <a:avLst/>
            <a:gdLst/>
            <a:ahLst/>
            <a:cxnLst/>
            <a:rect l="l" t="t" r="r" b="b"/>
            <a:pathLst>
              <a:path w="8623863" h="2355257">
                <a:moveTo>
                  <a:pt x="0" y="0"/>
                </a:moveTo>
                <a:lnTo>
                  <a:pt x="8623864" y="0"/>
                </a:lnTo>
                <a:lnTo>
                  <a:pt x="8623864" y="2355256"/>
                </a:lnTo>
                <a:lnTo>
                  <a:pt x="0" y="235525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569609" y="664902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9541041" y="2214542"/>
            <a:ext cx="5801224" cy="7139967"/>
            <a:chOff x="0" y="0"/>
            <a:chExt cx="660400" cy="812800"/>
          </a:xfrm>
        </p:grpSpPr>
        <p:sp>
          <p:nvSpPr>
            <p:cNvPr id="5" name="Freeform 5"/>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FF9CE3"/>
            </a:solidFill>
            <a:ln w="114300" cap="sq">
              <a:solidFill>
                <a:srgbClr val="FFFFFF"/>
              </a:solidFill>
              <a:prstDash val="solid"/>
              <a:miter/>
            </a:ln>
          </p:spPr>
        </p:sp>
        <p:sp>
          <p:nvSpPr>
            <p:cNvPr id="6" name="TextBox 6"/>
            <p:cNvSpPr txBox="1"/>
            <p:nvPr/>
          </p:nvSpPr>
          <p:spPr>
            <a:xfrm>
              <a:off x="0" y="88900"/>
              <a:ext cx="660400" cy="723900"/>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028700" y="664902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6729054">
            <a:off x="-4028617" y="-6409607"/>
            <a:ext cx="8900916" cy="8463962"/>
          </a:xfrm>
          <a:custGeom>
            <a:avLst/>
            <a:gdLst/>
            <a:ahLst/>
            <a:cxnLst/>
            <a:rect l="l" t="t" r="r" b="b"/>
            <a:pathLst>
              <a:path w="8900916" h="8463962">
                <a:moveTo>
                  <a:pt x="0" y="0"/>
                </a:moveTo>
                <a:lnTo>
                  <a:pt x="8900917" y="0"/>
                </a:lnTo>
                <a:lnTo>
                  <a:pt x="8900917" y="8463962"/>
                </a:lnTo>
                <a:lnTo>
                  <a:pt x="0" y="846396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rot="-2558274">
            <a:off x="14829449" y="-5340880"/>
            <a:ext cx="8900916" cy="8463962"/>
          </a:xfrm>
          <a:custGeom>
            <a:avLst/>
            <a:gdLst/>
            <a:ahLst/>
            <a:cxnLst/>
            <a:rect l="l" t="t" r="r" b="b"/>
            <a:pathLst>
              <a:path w="8900916" h="8463962">
                <a:moveTo>
                  <a:pt x="0" y="0"/>
                </a:moveTo>
                <a:lnTo>
                  <a:pt x="8900916" y="0"/>
                </a:lnTo>
                <a:lnTo>
                  <a:pt x="8900916" y="8463962"/>
                </a:lnTo>
                <a:lnTo>
                  <a:pt x="0" y="846396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rot="-5315626">
            <a:off x="14902856" y="-3092140"/>
            <a:ext cx="4790900" cy="4320521"/>
          </a:xfrm>
          <a:custGeom>
            <a:avLst/>
            <a:gdLst/>
            <a:ahLst/>
            <a:cxnLst/>
            <a:rect l="l" t="t" r="r" b="b"/>
            <a:pathLst>
              <a:path w="4790900" h="4320521">
                <a:moveTo>
                  <a:pt x="0" y="0"/>
                </a:moveTo>
                <a:lnTo>
                  <a:pt x="4790901" y="0"/>
                </a:lnTo>
                <a:lnTo>
                  <a:pt x="4790901" y="4320521"/>
                </a:lnTo>
                <a:lnTo>
                  <a:pt x="0" y="432052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rot="2357976">
            <a:off x="-2395450" y="-2522383"/>
            <a:ext cx="4790900" cy="4320521"/>
          </a:xfrm>
          <a:custGeom>
            <a:avLst/>
            <a:gdLst/>
            <a:ahLst/>
            <a:cxnLst/>
            <a:rect l="l" t="t" r="r" b="b"/>
            <a:pathLst>
              <a:path w="4790900" h="4320521">
                <a:moveTo>
                  <a:pt x="0" y="0"/>
                </a:moveTo>
                <a:lnTo>
                  <a:pt x="4790900" y="0"/>
                </a:lnTo>
                <a:lnTo>
                  <a:pt x="4790900" y="4320521"/>
                </a:lnTo>
                <a:lnTo>
                  <a:pt x="0" y="432052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6948090">
            <a:off x="1593657" y="2120666"/>
            <a:ext cx="1961207" cy="2118974"/>
          </a:xfrm>
          <a:custGeom>
            <a:avLst/>
            <a:gdLst/>
            <a:ahLst/>
            <a:cxnLst/>
            <a:rect l="l" t="t" r="r" b="b"/>
            <a:pathLst>
              <a:path w="1961207" h="2118974">
                <a:moveTo>
                  <a:pt x="0" y="0"/>
                </a:moveTo>
                <a:lnTo>
                  <a:pt x="1961207" y="0"/>
                </a:lnTo>
                <a:lnTo>
                  <a:pt x="1961207" y="2118974"/>
                </a:lnTo>
                <a:lnTo>
                  <a:pt x="0" y="2118974"/>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sp>
      <p:grpSp>
        <p:nvGrpSpPr>
          <p:cNvPr id="13" name="Group 13"/>
          <p:cNvGrpSpPr/>
          <p:nvPr/>
        </p:nvGrpSpPr>
        <p:grpSpPr>
          <a:xfrm>
            <a:off x="2945735" y="2214542"/>
            <a:ext cx="5801224" cy="7139967"/>
            <a:chOff x="0" y="0"/>
            <a:chExt cx="660400" cy="812800"/>
          </a:xfrm>
        </p:grpSpPr>
        <p:sp>
          <p:nvSpPr>
            <p:cNvPr id="14" name="Freeform 14"/>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FF9CE3"/>
            </a:solidFill>
            <a:ln w="114300" cap="sq">
              <a:solidFill>
                <a:srgbClr val="FFFFFF"/>
              </a:solidFill>
              <a:prstDash val="solid"/>
              <a:miter/>
            </a:ln>
          </p:spPr>
        </p:sp>
        <p:sp>
          <p:nvSpPr>
            <p:cNvPr id="15" name="TextBox 15"/>
            <p:cNvSpPr txBox="1"/>
            <p:nvPr/>
          </p:nvSpPr>
          <p:spPr>
            <a:xfrm>
              <a:off x="0" y="88900"/>
              <a:ext cx="660400" cy="7239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2801861" y="4124474"/>
            <a:ext cx="1940091" cy="194009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561463" y="4173454"/>
            <a:ext cx="1940091" cy="194009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rot="9102672">
            <a:off x="14937027" y="2066981"/>
            <a:ext cx="1961207" cy="2118974"/>
          </a:xfrm>
          <a:custGeom>
            <a:avLst/>
            <a:gdLst/>
            <a:ahLst/>
            <a:cxnLst/>
            <a:rect l="l" t="t" r="r" b="b"/>
            <a:pathLst>
              <a:path w="1961207" h="2118974">
                <a:moveTo>
                  <a:pt x="0" y="0"/>
                </a:moveTo>
                <a:lnTo>
                  <a:pt x="1961207" y="0"/>
                </a:lnTo>
                <a:lnTo>
                  <a:pt x="1961207" y="2118974"/>
                </a:lnTo>
                <a:lnTo>
                  <a:pt x="0" y="2118974"/>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sp>
      <p:grpSp>
        <p:nvGrpSpPr>
          <p:cNvPr id="23" name="Group 23"/>
          <p:cNvGrpSpPr>
            <a:grpSpLocks noChangeAspect="1"/>
          </p:cNvGrpSpPr>
          <p:nvPr/>
        </p:nvGrpSpPr>
        <p:grpSpPr>
          <a:xfrm rot="-624052">
            <a:off x="15113442" y="6323276"/>
            <a:ext cx="2555844" cy="2553451"/>
            <a:chOff x="0" y="0"/>
            <a:chExt cx="3255264" cy="3252216"/>
          </a:xfrm>
        </p:grpSpPr>
        <p:sp>
          <p:nvSpPr>
            <p:cNvPr id="24" name="Freeform 24"/>
            <p:cNvSpPr/>
            <p:nvPr/>
          </p:nvSpPr>
          <p:spPr>
            <a:xfrm>
              <a:off x="0" y="0"/>
              <a:ext cx="3255264" cy="3252216"/>
            </a:xfrm>
            <a:custGeom>
              <a:avLst/>
              <a:gdLst/>
              <a:ahLst/>
              <a:cxnLst/>
              <a:rect l="l" t="t" r="r" b="b"/>
              <a:pathLst>
                <a:path w="3255264" h="3252216">
                  <a:moveTo>
                    <a:pt x="3255264" y="3252216"/>
                  </a:moveTo>
                  <a:lnTo>
                    <a:pt x="0" y="3252216"/>
                  </a:lnTo>
                  <a:lnTo>
                    <a:pt x="0" y="0"/>
                  </a:lnTo>
                  <a:lnTo>
                    <a:pt x="3255264" y="0"/>
                  </a:lnTo>
                  <a:lnTo>
                    <a:pt x="3255264" y="3252216"/>
                  </a:lnTo>
                  <a:close/>
                </a:path>
              </a:pathLst>
            </a:custGeom>
            <a:blipFill>
              <a:blip r:embed="rId12"/>
              <a:stretch>
                <a:fillRect l="-15" r="-15"/>
              </a:stretch>
            </a:blipFill>
          </p:spPr>
        </p:sp>
        <p:sp>
          <p:nvSpPr>
            <p:cNvPr id="25" name="Freeform 25"/>
            <p:cNvSpPr/>
            <p:nvPr/>
          </p:nvSpPr>
          <p:spPr>
            <a:xfrm>
              <a:off x="178784" y="170440"/>
              <a:ext cx="2903731" cy="2875349"/>
            </a:xfrm>
            <a:custGeom>
              <a:avLst/>
              <a:gdLst/>
              <a:ahLst/>
              <a:cxnLst/>
              <a:rect l="l" t="t" r="r" b="b"/>
              <a:pathLst>
                <a:path w="2903731" h="2875349">
                  <a:moveTo>
                    <a:pt x="65607" y="158"/>
                  </a:moveTo>
                  <a:lnTo>
                    <a:pt x="2878476" y="31987"/>
                  </a:lnTo>
                  <a:cubicBezTo>
                    <a:pt x="2892501" y="32145"/>
                    <a:pt x="2903731" y="43665"/>
                    <a:pt x="2903531" y="57691"/>
                  </a:cubicBezTo>
                  <a:lnTo>
                    <a:pt x="2863754" y="2850091"/>
                  </a:lnTo>
                  <a:cubicBezTo>
                    <a:pt x="2863553" y="2864142"/>
                    <a:pt x="2851959" y="2875349"/>
                    <a:pt x="2837909" y="2875069"/>
                  </a:cubicBezTo>
                  <a:lnTo>
                    <a:pt x="25041" y="2819370"/>
                  </a:lnTo>
                  <a:cubicBezTo>
                    <a:pt x="11100" y="2819094"/>
                    <a:pt x="0" y="2807608"/>
                    <a:pt x="200" y="2793665"/>
                  </a:cubicBezTo>
                  <a:lnTo>
                    <a:pt x="39977" y="25136"/>
                  </a:lnTo>
                  <a:cubicBezTo>
                    <a:pt x="40179" y="11171"/>
                    <a:pt x="51641" y="0"/>
                    <a:pt x="65607" y="158"/>
                  </a:cubicBezTo>
                  <a:close/>
                </a:path>
              </a:pathLst>
            </a:custGeom>
            <a:blipFill>
              <a:blip r:embed="rId13" cstate="print"/>
              <a:stretch>
                <a:fillRect l="-5977" t="-6058" r="-46701" b="-124936"/>
              </a:stretch>
            </a:blipFill>
          </p:spPr>
        </p:sp>
      </p:grpSp>
      <p:sp>
        <p:nvSpPr>
          <p:cNvPr id="26" name="TextBox 26"/>
          <p:cNvSpPr txBox="1"/>
          <p:nvPr/>
        </p:nvSpPr>
        <p:spPr>
          <a:xfrm>
            <a:off x="3500398" y="3037343"/>
            <a:ext cx="4710388" cy="5909310"/>
          </a:xfrm>
          <a:prstGeom prst="rect">
            <a:avLst/>
          </a:prstGeom>
        </p:spPr>
        <p:txBody>
          <a:bodyPr lIns="0" tIns="0" rIns="0" bIns="0" rtlCol="0" anchor="t">
            <a:spAutoFit/>
          </a:bodyPr>
          <a:lstStyle/>
          <a:p>
            <a:pPr algn="ctr"/>
            <a:r>
              <a:rPr lang="id-ID" sz="3200" dirty="0" smtClean="0">
                <a:solidFill>
                  <a:srgbClr val="FF33CC"/>
                </a:solidFill>
                <a:latin typeface="Funtastic"/>
              </a:rPr>
              <a:t>systematic inquiry conducted by teacher, principals school counselors, or other stakeholders in teaching-learning environment to gather information about the ways in which their particular schools operate, the teachers teach, and the students learn. </a:t>
            </a:r>
            <a:endParaRPr lang="en-US" sz="3200" dirty="0">
              <a:solidFill>
                <a:srgbClr val="FF33CC"/>
              </a:solidFill>
              <a:latin typeface="Funtastic"/>
              <a:ea typeface="Childos Arabic"/>
              <a:cs typeface="Childos Arabic"/>
              <a:sym typeface="Childos Arabic"/>
            </a:endParaRPr>
          </a:p>
        </p:txBody>
      </p:sp>
      <p:grpSp>
        <p:nvGrpSpPr>
          <p:cNvPr id="27" name="Group 27"/>
          <p:cNvGrpSpPr>
            <a:grpSpLocks noChangeAspect="1"/>
          </p:cNvGrpSpPr>
          <p:nvPr/>
        </p:nvGrpSpPr>
        <p:grpSpPr>
          <a:xfrm rot="364364">
            <a:off x="607632" y="6250560"/>
            <a:ext cx="2555844" cy="2553451"/>
            <a:chOff x="0" y="0"/>
            <a:chExt cx="3255264" cy="3252216"/>
          </a:xfrm>
        </p:grpSpPr>
        <p:sp>
          <p:nvSpPr>
            <p:cNvPr id="28" name="Freeform 28"/>
            <p:cNvSpPr/>
            <p:nvPr/>
          </p:nvSpPr>
          <p:spPr>
            <a:xfrm>
              <a:off x="0" y="0"/>
              <a:ext cx="3255264" cy="3252216"/>
            </a:xfrm>
            <a:custGeom>
              <a:avLst/>
              <a:gdLst/>
              <a:ahLst/>
              <a:cxnLst/>
              <a:rect l="l" t="t" r="r" b="b"/>
              <a:pathLst>
                <a:path w="3255264" h="3252216">
                  <a:moveTo>
                    <a:pt x="3255264" y="3252216"/>
                  </a:moveTo>
                  <a:lnTo>
                    <a:pt x="0" y="3252216"/>
                  </a:lnTo>
                  <a:lnTo>
                    <a:pt x="0" y="0"/>
                  </a:lnTo>
                  <a:lnTo>
                    <a:pt x="3255264" y="0"/>
                  </a:lnTo>
                  <a:lnTo>
                    <a:pt x="3255264" y="3252216"/>
                  </a:lnTo>
                  <a:close/>
                </a:path>
              </a:pathLst>
            </a:custGeom>
            <a:blipFill>
              <a:blip r:embed="rId12"/>
              <a:stretch>
                <a:fillRect l="-15" r="-15"/>
              </a:stretch>
            </a:blipFill>
          </p:spPr>
        </p:sp>
        <p:sp>
          <p:nvSpPr>
            <p:cNvPr id="29" name="Freeform 29"/>
            <p:cNvSpPr/>
            <p:nvPr/>
          </p:nvSpPr>
          <p:spPr>
            <a:xfrm>
              <a:off x="178784" y="170440"/>
              <a:ext cx="2903731" cy="2875349"/>
            </a:xfrm>
            <a:custGeom>
              <a:avLst/>
              <a:gdLst/>
              <a:ahLst/>
              <a:cxnLst/>
              <a:rect l="l" t="t" r="r" b="b"/>
              <a:pathLst>
                <a:path w="2903731" h="2875349">
                  <a:moveTo>
                    <a:pt x="65607" y="158"/>
                  </a:moveTo>
                  <a:lnTo>
                    <a:pt x="2878476" y="31987"/>
                  </a:lnTo>
                  <a:cubicBezTo>
                    <a:pt x="2892501" y="32145"/>
                    <a:pt x="2903731" y="43665"/>
                    <a:pt x="2903531" y="57691"/>
                  </a:cubicBezTo>
                  <a:lnTo>
                    <a:pt x="2863754" y="2850091"/>
                  </a:lnTo>
                  <a:cubicBezTo>
                    <a:pt x="2863553" y="2864142"/>
                    <a:pt x="2851959" y="2875349"/>
                    <a:pt x="2837909" y="2875069"/>
                  </a:cubicBezTo>
                  <a:lnTo>
                    <a:pt x="25041" y="2819370"/>
                  </a:lnTo>
                  <a:cubicBezTo>
                    <a:pt x="11100" y="2819094"/>
                    <a:pt x="0" y="2807608"/>
                    <a:pt x="200" y="2793665"/>
                  </a:cubicBezTo>
                  <a:lnTo>
                    <a:pt x="39977" y="25136"/>
                  </a:lnTo>
                  <a:cubicBezTo>
                    <a:pt x="40179" y="11171"/>
                    <a:pt x="51641" y="0"/>
                    <a:pt x="65607" y="158"/>
                  </a:cubicBezTo>
                  <a:close/>
                </a:path>
              </a:pathLst>
            </a:custGeom>
            <a:blipFill>
              <a:blip r:embed="rId14" cstate="print"/>
              <a:stretch>
                <a:fillRect l="-24312" r="-24312"/>
              </a:stretch>
            </a:blipFill>
          </p:spPr>
        </p:sp>
      </p:grpSp>
      <p:sp>
        <p:nvSpPr>
          <p:cNvPr id="30" name="TextBox 30"/>
          <p:cNvSpPr txBox="1"/>
          <p:nvPr/>
        </p:nvSpPr>
        <p:spPr>
          <a:xfrm>
            <a:off x="3357522" y="692954"/>
            <a:ext cx="11961389" cy="897682"/>
          </a:xfrm>
          <a:prstGeom prst="rect">
            <a:avLst/>
          </a:prstGeom>
        </p:spPr>
        <p:txBody>
          <a:bodyPr wrap="square" lIns="0" tIns="0" rIns="0" bIns="0" rtlCol="0" anchor="t">
            <a:spAutoFit/>
          </a:bodyPr>
          <a:lstStyle/>
          <a:p>
            <a:pPr algn="ctr">
              <a:lnSpc>
                <a:spcPts val="6953"/>
              </a:lnSpc>
            </a:pPr>
            <a:r>
              <a:rPr lang="id-ID" sz="7397" dirty="0" smtClean="0">
                <a:solidFill>
                  <a:srgbClr val="FFFFFF"/>
                </a:solidFill>
                <a:latin typeface="Funtastic"/>
                <a:ea typeface="Funtastic"/>
                <a:cs typeface="Funtastic"/>
                <a:sym typeface="Funtastic"/>
              </a:rPr>
              <a:t>Classroom Action Research</a:t>
            </a:r>
            <a:endParaRPr lang="en-US" sz="7397" dirty="0">
              <a:solidFill>
                <a:srgbClr val="FFFFFF"/>
              </a:solidFill>
              <a:latin typeface="Funtastic"/>
              <a:ea typeface="Funtastic"/>
              <a:cs typeface="Funtastic"/>
              <a:sym typeface="Funtastic"/>
            </a:endParaRPr>
          </a:p>
        </p:txBody>
      </p:sp>
      <p:sp>
        <p:nvSpPr>
          <p:cNvPr id="31" name="TextBox 31"/>
          <p:cNvSpPr txBox="1"/>
          <p:nvPr/>
        </p:nvSpPr>
        <p:spPr>
          <a:xfrm>
            <a:off x="10215570" y="3286112"/>
            <a:ext cx="4112630" cy="4308872"/>
          </a:xfrm>
          <a:prstGeom prst="rect">
            <a:avLst/>
          </a:prstGeom>
        </p:spPr>
        <p:txBody>
          <a:bodyPr lIns="0" tIns="0" rIns="0" bIns="0" rtlCol="0" anchor="t">
            <a:spAutoFit/>
          </a:bodyPr>
          <a:lstStyle/>
          <a:p>
            <a:pPr algn="ctr">
              <a:lnSpc>
                <a:spcPts val="5560"/>
              </a:lnSpc>
            </a:pPr>
            <a:r>
              <a:rPr lang="id-ID" sz="3600" dirty="0" smtClean="0">
                <a:solidFill>
                  <a:srgbClr val="FF33CC"/>
                </a:solidFill>
                <a:latin typeface="Funtastic"/>
              </a:rPr>
              <a:t>Its purpose is to provide teacher-researchers with a method for solving everyday problems in their own setting. </a:t>
            </a:r>
            <a:r>
              <a:rPr lang="en-US" sz="3972" dirty="0" smtClean="0">
                <a:solidFill>
                  <a:srgbClr val="FF33CC"/>
                </a:solidFill>
                <a:latin typeface="Funtastic"/>
                <a:ea typeface="Childos Arabic"/>
                <a:cs typeface="Childos Arabic"/>
                <a:sym typeface="Childos Arabic"/>
              </a:rPr>
              <a:t> </a:t>
            </a:r>
            <a:endParaRPr lang="en-US" sz="3972" dirty="0">
              <a:solidFill>
                <a:srgbClr val="FF33CC"/>
              </a:solidFill>
              <a:latin typeface="Funtastic"/>
              <a:ea typeface="Childos Arabic"/>
              <a:cs typeface="Childos Arabic"/>
              <a:sym typeface="Childos Arabic"/>
            </a:endParaRPr>
          </a:p>
        </p:txBody>
      </p:sp>
      <p:sp>
        <p:nvSpPr>
          <p:cNvPr id="32" name="TextBox 32"/>
          <p:cNvSpPr txBox="1"/>
          <p:nvPr/>
        </p:nvSpPr>
        <p:spPr>
          <a:xfrm>
            <a:off x="3189964" y="4451109"/>
            <a:ext cx="1163885" cy="1324921"/>
          </a:xfrm>
          <a:prstGeom prst="rect">
            <a:avLst/>
          </a:prstGeom>
        </p:spPr>
        <p:txBody>
          <a:bodyPr lIns="0" tIns="0" rIns="0" bIns="0" rtlCol="0" anchor="t">
            <a:spAutoFit/>
          </a:bodyPr>
          <a:lstStyle/>
          <a:p>
            <a:pPr algn="ctr">
              <a:lnSpc>
                <a:spcPts val="8419"/>
              </a:lnSpc>
            </a:pPr>
            <a:r>
              <a:rPr lang="en-US" sz="8956" dirty="0">
                <a:solidFill>
                  <a:srgbClr val="FF9CE3"/>
                </a:solidFill>
                <a:latin typeface="Funtastic"/>
                <a:ea typeface="Funtastic"/>
                <a:cs typeface="Funtastic"/>
                <a:sym typeface="Funtastic"/>
              </a:rPr>
              <a:t>1</a:t>
            </a:r>
          </a:p>
        </p:txBody>
      </p:sp>
      <p:sp>
        <p:nvSpPr>
          <p:cNvPr id="33" name="TextBox 33"/>
          <p:cNvSpPr txBox="1"/>
          <p:nvPr/>
        </p:nvSpPr>
        <p:spPr>
          <a:xfrm>
            <a:off x="13916025" y="4508559"/>
            <a:ext cx="1163885" cy="1324921"/>
          </a:xfrm>
          <a:prstGeom prst="rect">
            <a:avLst/>
          </a:prstGeom>
        </p:spPr>
        <p:txBody>
          <a:bodyPr lIns="0" tIns="0" rIns="0" bIns="0" rtlCol="0" anchor="t">
            <a:spAutoFit/>
          </a:bodyPr>
          <a:lstStyle/>
          <a:p>
            <a:pPr algn="ctr">
              <a:lnSpc>
                <a:spcPts val="8419"/>
              </a:lnSpc>
            </a:pPr>
            <a:r>
              <a:rPr lang="en-US" sz="8956">
                <a:solidFill>
                  <a:srgbClr val="FF9CE3"/>
                </a:solidFill>
                <a:latin typeface="Funtastic"/>
                <a:ea typeface="Funtastic"/>
                <a:cs typeface="Funtastic"/>
                <a:sym typeface="Funtastic"/>
              </a:rPr>
              <a:t>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79A"/>
        </a:solidFill>
        <a:effectLst/>
      </p:bgPr>
    </p:bg>
    <p:spTree>
      <p:nvGrpSpPr>
        <p:cNvPr id="1" name=""/>
        <p:cNvGrpSpPr/>
        <p:nvPr/>
      </p:nvGrpSpPr>
      <p:grpSpPr>
        <a:xfrm>
          <a:off x="0" y="0"/>
          <a:ext cx="0" cy="0"/>
          <a:chOff x="0" y="0"/>
          <a:chExt cx="0" cy="0"/>
        </a:xfrm>
      </p:grpSpPr>
      <p:sp>
        <p:nvSpPr>
          <p:cNvPr id="2" name="Freeform 2"/>
          <p:cNvSpPr/>
          <p:nvPr/>
        </p:nvSpPr>
        <p:spPr>
          <a:xfrm>
            <a:off x="2030291" y="1522650"/>
            <a:ext cx="14227417" cy="7985138"/>
          </a:xfrm>
          <a:custGeom>
            <a:avLst/>
            <a:gdLst/>
            <a:ahLst/>
            <a:cxnLst/>
            <a:rect l="l" t="t" r="r" b="b"/>
            <a:pathLst>
              <a:path w="14227417" h="7985138">
                <a:moveTo>
                  <a:pt x="0" y="0"/>
                </a:moveTo>
                <a:lnTo>
                  <a:pt x="14227418" y="0"/>
                </a:lnTo>
                <a:lnTo>
                  <a:pt x="14227418" y="7985138"/>
                </a:lnTo>
                <a:lnTo>
                  <a:pt x="0" y="798513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421550" y="6756766"/>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4758678" y="7144271"/>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5" name="Freeform 5"/>
          <p:cNvSpPr/>
          <p:nvPr/>
        </p:nvSpPr>
        <p:spPr>
          <a:xfrm rot="-5647757">
            <a:off x="-875517" y="-796687"/>
            <a:ext cx="3808435" cy="4114800"/>
          </a:xfrm>
          <a:custGeom>
            <a:avLst/>
            <a:gdLst/>
            <a:ahLst/>
            <a:cxnLst/>
            <a:rect l="l" t="t" r="r" b="b"/>
            <a:pathLst>
              <a:path w="3808435" h="4114800">
                <a:moveTo>
                  <a:pt x="0" y="0"/>
                </a:moveTo>
                <a:lnTo>
                  <a:pt x="3808434" y="0"/>
                </a:lnTo>
                <a:lnTo>
                  <a:pt x="3808434" y="4114800"/>
                </a:lnTo>
                <a:lnTo>
                  <a:pt x="0" y="4114800"/>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6" name="Freeform 6"/>
          <p:cNvSpPr/>
          <p:nvPr/>
        </p:nvSpPr>
        <p:spPr>
          <a:xfrm rot="-3027891">
            <a:off x="13501569" y="-6086763"/>
            <a:ext cx="8900916" cy="8463962"/>
          </a:xfrm>
          <a:custGeom>
            <a:avLst/>
            <a:gdLst/>
            <a:ahLst/>
            <a:cxnLst/>
            <a:rect l="l" t="t" r="r" b="b"/>
            <a:pathLst>
              <a:path w="8900916" h="8463962">
                <a:moveTo>
                  <a:pt x="0" y="0"/>
                </a:moveTo>
                <a:lnTo>
                  <a:pt x="8900917" y="0"/>
                </a:lnTo>
                <a:lnTo>
                  <a:pt x="8900917" y="8463963"/>
                </a:lnTo>
                <a:lnTo>
                  <a:pt x="0" y="846396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7867433">
            <a:off x="-4450458" y="7814014"/>
            <a:ext cx="8900916" cy="8463962"/>
          </a:xfrm>
          <a:custGeom>
            <a:avLst/>
            <a:gdLst/>
            <a:ahLst/>
            <a:cxnLst/>
            <a:rect l="l" t="t" r="r" b="b"/>
            <a:pathLst>
              <a:path w="8900916" h="8463962">
                <a:moveTo>
                  <a:pt x="0" y="0"/>
                </a:moveTo>
                <a:lnTo>
                  <a:pt x="8900916" y="0"/>
                </a:lnTo>
                <a:lnTo>
                  <a:pt x="8900916" y="8463962"/>
                </a:lnTo>
                <a:lnTo>
                  <a:pt x="0" y="84639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1182119">
            <a:off x="15318729" y="-284410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4208018">
            <a:off x="-1461507" y="878229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209621">
            <a:off x="2558072" y="1008601"/>
            <a:ext cx="13377611" cy="2266323"/>
          </a:xfrm>
          <a:custGeom>
            <a:avLst/>
            <a:gdLst/>
            <a:ahLst/>
            <a:cxnLst/>
            <a:rect l="l" t="t" r="r" b="b"/>
            <a:pathLst>
              <a:path w="8298229" h="2266323">
                <a:moveTo>
                  <a:pt x="0" y="0"/>
                </a:moveTo>
                <a:lnTo>
                  <a:pt x="8298230" y="0"/>
                </a:lnTo>
                <a:lnTo>
                  <a:pt x="8298230" y="2266323"/>
                </a:lnTo>
                <a:lnTo>
                  <a:pt x="0" y="2266323"/>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1" name="TextBox 11"/>
          <p:cNvSpPr txBox="1"/>
          <p:nvPr/>
        </p:nvSpPr>
        <p:spPr>
          <a:xfrm>
            <a:off x="3530123" y="3951901"/>
            <a:ext cx="11220983" cy="5757987"/>
          </a:xfrm>
          <a:prstGeom prst="rect">
            <a:avLst/>
          </a:prstGeom>
        </p:spPr>
        <p:txBody>
          <a:bodyPr lIns="0" tIns="0" rIns="0" bIns="0" rtlCol="0" anchor="t">
            <a:spAutoFit/>
          </a:bodyPr>
          <a:lstStyle/>
          <a:p>
            <a:pPr algn="ctr">
              <a:lnSpc>
                <a:spcPts val="5060"/>
              </a:lnSpc>
            </a:pPr>
            <a:r>
              <a:rPr lang="id-ID" sz="4081" spc="44" dirty="0" smtClean="0">
                <a:solidFill>
                  <a:srgbClr val="C26815"/>
                </a:solidFill>
                <a:latin typeface="Childos Arabic"/>
                <a:ea typeface="Childos Arabic"/>
                <a:cs typeface="Childos Arabic"/>
                <a:sym typeface="Childos Arabic"/>
              </a:rPr>
              <a:t>Reseach and Development (R&amp;D) is the process of developing a new product, new body of information about an existing process, or both. The new information generated by this methodical creative activity is then applied to the formulatin of new materials orentirely new goods, as well as to the modification and enhancement of already existing ones. </a:t>
            </a:r>
            <a:endParaRPr lang="en-US" sz="4081" spc="44" dirty="0">
              <a:solidFill>
                <a:srgbClr val="C26815"/>
              </a:solidFill>
              <a:latin typeface="Childos Arabic"/>
              <a:ea typeface="Childos Arabic"/>
              <a:cs typeface="Childos Arabic"/>
              <a:sym typeface="Childos Arabic"/>
            </a:endParaRPr>
          </a:p>
          <a:p>
            <a:pPr algn="ctr">
              <a:lnSpc>
                <a:spcPts val="4081"/>
              </a:lnSpc>
              <a:spcBef>
                <a:spcPct val="0"/>
              </a:spcBef>
            </a:pPr>
            <a:endParaRPr/>
          </a:p>
        </p:txBody>
      </p:sp>
      <p:sp>
        <p:nvSpPr>
          <p:cNvPr id="12" name="Freeform 12"/>
          <p:cNvSpPr/>
          <p:nvPr/>
        </p:nvSpPr>
        <p:spPr>
          <a:xfrm>
            <a:off x="13970920" y="6554526"/>
            <a:ext cx="3288380" cy="2675919"/>
          </a:xfrm>
          <a:custGeom>
            <a:avLst/>
            <a:gdLst/>
            <a:ahLst/>
            <a:cxnLst/>
            <a:rect l="l" t="t" r="r" b="b"/>
            <a:pathLst>
              <a:path w="3288380" h="2675919">
                <a:moveTo>
                  <a:pt x="0" y="0"/>
                </a:moveTo>
                <a:lnTo>
                  <a:pt x="3288380" y="0"/>
                </a:lnTo>
                <a:lnTo>
                  <a:pt x="3288380" y="2675920"/>
                </a:lnTo>
                <a:lnTo>
                  <a:pt x="0" y="267592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3" name="TextBox 13"/>
          <p:cNvSpPr txBox="1"/>
          <p:nvPr/>
        </p:nvSpPr>
        <p:spPr>
          <a:xfrm>
            <a:off x="2214514" y="1570275"/>
            <a:ext cx="13930410" cy="974626"/>
          </a:xfrm>
          <a:prstGeom prst="rect">
            <a:avLst/>
          </a:prstGeom>
        </p:spPr>
        <p:txBody>
          <a:bodyPr wrap="square" lIns="0" tIns="0" rIns="0" bIns="0" rtlCol="0" anchor="t">
            <a:spAutoFit/>
          </a:bodyPr>
          <a:lstStyle/>
          <a:p>
            <a:pPr algn="ctr">
              <a:lnSpc>
                <a:spcPts val="7570"/>
              </a:lnSpc>
            </a:pPr>
            <a:r>
              <a:rPr lang="id-ID" sz="8054" dirty="0" smtClean="0">
                <a:solidFill>
                  <a:srgbClr val="FFFFFF"/>
                </a:solidFill>
                <a:latin typeface="Funtastic"/>
                <a:ea typeface="Funtastic"/>
                <a:cs typeface="Funtastic"/>
                <a:sym typeface="Funtastic"/>
              </a:rPr>
              <a:t>Research and Development</a:t>
            </a:r>
            <a:r>
              <a:rPr lang="en-US" sz="8054" dirty="0" smtClean="0">
                <a:solidFill>
                  <a:srgbClr val="FFFFFF"/>
                </a:solidFill>
                <a:latin typeface="Funtastic"/>
                <a:ea typeface="Funtastic"/>
                <a:cs typeface="Funtastic"/>
                <a:sym typeface="Funtastic"/>
              </a:rPr>
              <a:t> </a:t>
            </a:r>
            <a:endParaRPr lang="en-US" sz="8054" dirty="0">
              <a:solidFill>
                <a:srgbClr val="FFFFFF"/>
              </a:solidFill>
              <a:latin typeface="Funtastic"/>
              <a:ea typeface="Funtastic"/>
              <a:cs typeface="Funtastic"/>
              <a:sym typeface="Funtastic"/>
            </a:endParaRPr>
          </a:p>
        </p:txBody>
      </p:sp>
      <p:sp>
        <p:nvSpPr>
          <p:cNvPr id="14" name="Freeform 14"/>
          <p:cNvSpPr/>
          <p:nvPr/>
        </p:nvSpPr>
        <p:spPr>
          <a:xfrm rot="-323008">
            <a:off x="1662099" y="4387182"/>
            <a:ext cx="1432474" cy="2695836"/>
          </a:xfrm>
          <a:custGeom>
            <a:avLst/>
            <a:gdLst/>
            <a:ahLst/>
            <a:cxnLst/>
            <a:rect l="l" t="t" r="r" b="b"/>
            <a:pathLst>
              <a:path w="1432474" h="2695836">
                <a:moveTo>
                  <a:pt x="0" y="0"/>
                </a:moveTo>
                <a:lnTo>
                  <a:pt x="1432474" y="0"/>
                </a:lnTo>
                <a:lnTo>
                  <a:pt x="1432474" y="2695836"/>
                </a:lnTo>
                <a:lnTo>
                  <a:pt x="0" y="2695836"/>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5D8CC"/>
        </a:solidFill>
        <a:effectLst/>
      </p:bgPr>
    </p:bg>
    <p:spTree>
      <p:nvGrpSpPr>
        <p:cNvPr id="1" name=""/>
        <p:cNvGrpSpPr/>
        <p:nvPr/>
      </p:nvGrpSpPr>
      <p:grpSpPr>
        <a:xfrm>
          <a:off x="0" y="0"/>
          <a:ext cx="0" cy="0"/>
          <a:chOff x="0" y="0"/>
          <a:chExt cx="0" cy="0"/>
        </a:xfrm>
      </p:grpSpPr>
      <p:sp>
        <p:nvSpPr>
          <p:cNvPr id="2" name="Freeform 2"/>
          <p:cNvSpPr/>
          <p:nvPr/>
        </p:nvSpPr>
        <p:spPr>
          <a:xfrm rot="235099">
            <a:off x="1915713" y="2759406"/>
            <a:ext cx="15132833" cy="6685961"/>
          </a:xfrm>
          <a:custGeom>
            <a:avLst/>
            <a:gdLst/>
            <a:ahLst/>
            <a:cxnLst/>
            <a:rect l="l" t="t" r="r" b="b"/>
            <a:pathLst>
              <a:path w="15132833" h="6685961">
                <a:moveTo>
                  <a:pt x="0" y="0"/>
                </a:moveTo>
                <a:lnTo>
                  <a:pt x="15132833" y="0"/>
                </a:lnTo>
                <a:lnTo>
                  <a:pt x="15132833" y="6685961"/>
                </a:lnTo>
                <a:lnTo>
                  <a:pt x="0" y="668596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16990">
            <a:off x="4832068" y="1147163"/>
            <a:ext cx="8623863" cy="2355257"/>
          </a:xfrm>
          <a:custGeom>
            <a:avLst/>
            <a:gdLst/>
            <a:ahLst/>
            <a:cxnLst/>
            <a:rect l="l" t="t" r="r" b="b"/>
            <a:pathLst>
              <a:path w="8623863" h="2355257">
                <a:moveTo>
                  <a:pt x="0" y="0"/>
                </a:moveTo>
                <a:lnTo>
                  <a:pt x="8623864" y="0"/>
                </a:lnTo>
                <a:lnTo>
                  <a:pt x="8623864" y="2355256"/>
                </a:lnTo>
                <a:lnTo>
                  <a:pt x="0" y="235525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5201900" y="-57478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028700" y="664902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6729054">
            <a:off x="-4028617" y="-6409607"/>
            <a:ext cx="8900916" cy="8463962"/>
          </a:xfrm>
          <a:custGeom>
            <a:avLst/>
            <a:gdLst/>
            <a:ahLst/>
            <a:cxnLst/>
            <a:rect l="l" t="t" r="r" b="b"/>
            <a:pathLst>
              <a:path w="8900916" h="8463962">
                <a:moveTo>
                  <a:pt x="0" y="0"/>
                </a:moveTo>
                <a:lnTo>
                  <a:pt x="8900917" y="0"/>
                </a:lnTo>
                <a:lnTo>
                  <a:pt x="8900917" y="8463962"/>
                </a:lnTo>
                <a:lnTo>
                  <a:pt x="0" y="84639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3939471">
            <a:off x="13837542" y="8112713"/>
            <a:ext cx="8900916" cy="8463962"/>
          </a:xfrm>
          <a:custGeom>
            <a:avLst/>
            <a:gdLst/>
            <a:ahLst/>
            <a:cxnLst/>
            <a:rect l="l" t="t" r="r" b="b"/>
            <a:pathLst>
              <a:path w="8900916" h="8463962">
                <a:moveTo>
                  <a:pt x="0" y="0"/>
                </a:moveTo>
                <a:lnTo>
                  <a:pt x="8900916" y="0"/>
                </a:lnTo>
                <a:lnTo>
                  <a:pt x="8900916" y="8463962"/>
                </a:lnTo>
                <a:lnTo>
                  <a:pt x="0" y="84639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a:off x="-1669790" y="8813185"/>
            <a:ext cx="5396979" cy="1594511"/>
          </a:xfrm>
          <a:custGeom>
            <a:avLst/>
            <a:gdLst/>
            <a:ahLst/>
            <a:cxnLst/>
            <a:rect l="l" t="t" r="r" b="b"/>
            <a:pathLst>
              <a:path w="5396979" h="1594511">
                <a:moveTo>
                  <a:pt x="0" y="0"/>
                </a:moveTo>
                <a:lnTo>
                  <a:pt x="5396980" y="0"/>
                </a:lnTo>
                <a:lnTo>
                  <a:pt x="5396980" y="1594511"/>
                </a:lnTo>
                <a:lnTo>
                  <a:pt x="0" y="1594511"/>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1182119">
            <a:off x="16346547" y="8247435"/>
            <a:ext cx="4790900" cy="4320521"/>
          </a:xfrm>
          <a:custGeom>
            <a:avLst/>
            <a:gdLst/>
            <a:ahLst/>
            <a:cxnLst/>
            <a:rect l="l" t="t" r="r" b="b"/>
            <a:pathLst>
              <a:path w="4790900" h="4320521">
                <a:moveTo>
                  <a:pt x="0" y="0"/>
                </a:moveTo>
                <a:lnTo>
                  <a:pt x="4790901" y="0"/>
                </a:lnTo>
                <a:lnTo>
                  <a:pt x="4790901" y="4320521"/>
                </a:lnTo>
                <a:lnTo>
                  <a:pt x="0" y="432052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2357976">
            <a:off x="-2395450" y="-2522383"/>
            <a:ext cx="4790900" cy="4320521"/>
          </a:xfrm>
          <a:custGeom>
            <a:avLst/>
            <a:gdLst/>
            <a:ahLst/>
            <a:cxnLst/>
            <a:rect l="l" t="t" r="r" b="b"/>
            <a:pathLst>
              <a:path w="4790900" h="4320521">
                <a:moveTo>
                  <a:pt x="0" y="0"/>
                </a:moveTo>
                <a:lnTo>
                  <a:pt x="4790900" y="0"/>
                </a:lnTo>
                <a:lnTo>
                  <a:pt x="4790900" y="4320521"/>
                </a:lnTo>
                <a:lnTo>
                  <a:pt x="0" y="432052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TextBox 11"/>
          <p:cNvSpPr txBox="1"/>
          <p:nvPr/>
        </p:nvSpPr>
        <p:spPr>
          <a:xfrm>
            <a:off x="6278809" y="1851354"/>
            <a:ext cx="5730381" cy="795089"/>
          </a:xfrm>
          <a:prstGeom prst="rect">
            <a:avLst/>
          </a:prstGeom>
        </p:spPr>
        <p:txBody>
          <a:bodyPr lIns="0" tIns="0" rIns="0" bIns="0" rtlCol="0" anchor="t">
            <a:spAutoFit/>
          </a:bodyPr>
          <a:lstStyle/>
          <a:p>
            <a:pPr algn="ctr">
              <a:lnSpc>
                <a:spcPts val="6201"/>
              </a:lnSpc>
            </a:pPr>
            <a:r>
              <a:rPr lang="id-ID" sz="6597" dirty="0" smtClean="0">
                <a:solidFill>
                  <a:srgbClr val="FFFFFF"/>
                </a:solidFill>
                <a:latin typeface="Funtastic"/>
                <a:ea typeface="Funtastic"/>
                <a:cs typeface="Funtastic"/>
                <a:sym typeface="Funtastic"/>
              </a:rPr>
              <a:t>Data Collection</a:t>
            </a:r>
            <a:r>
              <a:rPr lang="en-US" sz="6597" dirty="0" smtClean="0">
                <a:solidFill>
                  <a:srgbClr val="FFFFFF"/>
                </a:solidFill>
                <a:latin typeface="Funtastic"/>
                <a:ea typeface="Funtastic"/>
                <a:cs typeface="Funtastic"/>
                <a:sym typeface="Funtastic"/>
              </a:rPr>
              <a:t> </a:t>
            </a:r>
            <a:endParaRPr lang="en-US" sz="6597" dirty="0">
              <a:solidFill>
                <a:srgbClr val="FFFFFF"/>
              </a:solidFill>
              <a:latin typeface="Funtastic"/>
              <a:ea typeface="Funtastic"/>
              <a:cs typeface="Funtastic"/>
              <a:sym typeface="Funtastic"/>
            </a:endParaRPr>
          </a:p>
        </p:txBody>
      </p:sp>
      <p:sp>
        <p:nvSpPr>
          <p:cNvPr id="12" name="Freeform 12"/>
          <p:cNvSpPr/>
          <p:nvPr/>
        </p:nvSpPr>
        <p:spPr>
          <a:xfrm rot="-10800000">
            <a:off x="15589510" y="-111892"/>
            <a:ext cx="5396979" cy="1594511"/>
          </a:xfrm>
          <a:custGeom>
            <a:avLst/>
            <a:gdLst/>
            <a:ahLst/>
            <a:cxnLst/>
            <a:rect l="l" t="t" r="r" b="b"/>
            <a:pathLst>
              <a:path w="5396979" h="1594511">
                <a:moveTo>
                  <a:pt x="0" y="0"/>
                </a:moveTo>
                <a:lnTo>
                  <a:pt x="5396980" y="0"/>
                </a:lnTo>
                <a:lnTo>
                  <a:pt x="5396980" y="1594511"/>
                </a:lnTo>
                <a:lnTo>
                  <a:pt x="0" y="1594511"/>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sp>
      <p:pic>
        <p:nvPicPr>
          <p:cNvPr id="13" name="Picture 13"/>
          <p:cNvPicPr>
            <a:picLocks noChangeAspect="1"/>
          </p:cNvPicPr>
          <p:nvPr/>
        </p:nvPicPr>
        <p:blipFill>
          <a:blip r:embed="rId14"/>
          <a:stretch>
            <a:fillRect/>
          </a:stretch>
        </p:blipFill>
        <p:spPr>
          <a:xfrm>
            <a:off x="9528984" y="3023379"/>
            <a:ext cx="6137692" cy="6199681"/>
          </a:xfrm>
          <a:prstGeom prst="rect">
            <a:avLst/>
          </a:prstGeom>
        </p:spPr>
      </p:pic>
      <p:sp>
        <p:nvSpPr>
          <p:cNvPr id="14" name="TextBox 14"/>
          <p:cNvSpPr txBox="1"/>
          <p:nvPr/>
        </p:nvSpPr>
        <p:spPr>
          <a:xfrm>
            <a:off x="2214514" y="3944815"/>
            <a:ext cx="6786610" cy="5027017"/>
          </a:xfrm>
          <a:prstGeom prst="rect">
            <a:avLst/>
          </a:prstGeom>
        </p:spPr>
        <p:txBody>
          <a:bodyPr wrap="square" lIns="0" tIns="0" rIns="0" bIns="0" rtlCol="0" anchor="t">
            <a:spAutoFit/>
          </a:bodyPr>
          <a:lstStyle/>
          <a:p>
            <a:pPr algn="l">
              <a:lnSpc>
                <a:spcPts val="5560"/>
              </a:lnSpc>
            </a:pPr>
            <a:r>
              <a:rPr lang="id-ID" sz="3972" dirty="0" smtClean="0">
                <a:solidFill>
                  <a:srgbClr val="60827F"/>
                </a:solidFill>
                <a:latin typeface="Childos Arabic"/>
                <a:ea typeface="Childos Arabic"/>
                <a:cs typeface="Childos Arabic"/>
                <a:sym typeface="Childos Arabic"/>
              </a:rPr>
              <a:t>The process of gathering and analyzing accurate data from various source to find answer to research problems, trends and probabilities, to evaluate possible outcomes is known as data collection.</a:t>
            </a:r>
            <a:endParaRPr lang="en-US" sz="3972" dirty="0">
              <a:solidFill>
                <a:srgbClr val="60827F"/>
              </a:solidFill>
              <a:latin typeface="Childos Arabic"/>
              <a:ea typeface="Childos Arabic"/>
              <a:cs typeface="Childos Arabic"/>
              <a:sym typeface="Childos Arab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4D4FF"/>
        </a:solidFill>
        <a:effectLst/>
      </p:bgPr>
    </p:bg>
    <p:spTree>
      <p:nvGrpSpPr>
        <p:cNvPr id="1" name=""/>
        <p:cNvGrpSpPr/>
        <p:nvPr/>
      </p:nvGrpSpPr>
      <p:grpSpPr>
        <a:xfrm>
          <a:off x="0" y="0"/>
          <a:ext cx="0" cy="0"/>
          <a:chOff x="0" y="0"/>
          <a:chExt cx="0" cy="0"/>
        </a:xfrm>
      </p:grpSpPr>
      <p:sp>
        <p:nvSpPr>
          <p:cNvPr id="2" name="Freeform 2"/>
          <p:cNvSpPr/>
          <p:nvPr/>
        </p:nvSpPr>
        <p:spPr>
          <a:xfrm rot="235099">
            <a:off x="2515767" y="3864648"/>
            <a:ext cx="6363758" cy="2811624"/>
          </a:xfrm>
          <a:custGeom>
            <a:avLst/>
            <a:gdLst/>
            <a:ahLst/>
            <a:cxnLst/>
            <a:rect l="l" t="t" r="r" b="b"/>
            <a:pathLst>
              <a:path w="6363758" h="2811624">
                <a:moveTo>
                  <a:pt x="0" y="0"/>
                </a:moveTo>
                <a:lnTo>
                  <a:pt x="6363759" y="0"/>
                </a:lnTo>
                <a:lnTo>
                  <a:pt x="6363759" y="2811624"/>
                </a:lnTo>
                <a:lnTo>
                  <a:pt x="0" y="28116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16990">
            <a:off x="4832068" y="1147163"/>
            <a:ext cx="8623863" cy="2355257"/>
          </a:xfrm>
          <a:custGeom>
            <a:avLst/>
            <a:gdLst/>
            <a:ahLst/>
            <a:cxnLst/>
            <a:rect l="l" t="t" r="r" b="b"/>
            <a:pathLst>
              <a:path w="8623863" h="2355257">
                <a:moveTo>
                  <a:pt x="0" y="0"/>
                </a:moveTo>
                <a:lnTo>
                  <a:pt x="8623864" y="0"/>
                </a:lnTo>
                <a:lnTo>
                  <a:pt x="8623864" y="2355256"/>
                </a:lnTo>
                <a:lnTo>
                  <a:pt x="0" y="235525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5201900" y="-57478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028700" y="664902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6729054">
            <a:off x="-4028617" y="-6409607"/>
            <a:ext cx="8900916" cy="8463962"/>
          </a:xfrm>
          <a:custGeom>
            <a:avLst/>
            <a:gdLst/>
            <a:ahLst/>
            <a:cxnLst/>
            <a:rect l="l" t="t" r="r" b="b"/>
            <a:pathLst>
              <a:path w="8900916" h="8463962">
                <a:moveTo>
                  <a:pt x="0" y="0"/>
                </a:moveTo>
                <a:lnTo>
                  <a:pt x="8900917" y="0"/>
                </a:lnTo>
                <a:lnTo>
                  <a:pt x="8900917" y="8463962"/>
                </a:lnTo>
                <a:lnTo>
                  <a:pt x="0" y="84639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3939471">
            <a:off x="13837542" y="8112713"/>
            <a:ext cx="8900916" cy="8463962"/>
          </a:xfrm>
          <a:custGeom>
            <a:avLst/>
            <a:gdLst/>
            <a:ahLst/>
            <a:cxnLst/>
            <a:rect l="l" t="t" r="r" b="b"/>
            <a:pathLst>
              <a:path w="8900916" h="8463962">
                <a:moveTo>
                  <a:pt x="0" y="0"/>
                </a:moveTo>
                <a:lnTo>
                  <a:pt x="8900916" y="0"/>
                </a:lnTo>
                <a:lnTo>
                  <a:pt x="8900916" y="8463962"/>
                </a:lnTo>
                <a:lnTo>
                  <a:pt x="0" y="84639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10654565">
            <a:off x="15892482" y="997234"/>
            <a:ext cx="5451871" cy="1610728"/>
          </a:xfrm>
          <a:custGeom>
            <a:avLst/>
            <a:gdLst/>
            <a:ahLst/>
            <a:cxnLst/>
            <a:rect l="l" t="t" r="r" b="b"/>
            <a:pathLst>
              <a:path w="5451871" h="1610728">
                <a:moveTo>
                  <a:pt x="0" y="0"/>
                </a:moveTo>
                <a:lnTo>
                  <a:pt x="5451871" y="0"/>
                </a:lnTo>
                <a:lnTo>
                  <a:pt x="5451871" y="1610728"/>
                </a:lnTo>
                <a:lnTo>
                  <a:pt x="0" y="1610728"/>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1182119">
            <a:off x="16346547" y="8247435"/>
            <a:ext cx="4790900" cy="4320521"/>
          </a:xfrm>
          <a:custGeom>
            <a:avLst/>
            <a:gdLst/>
            <a:ahLst/>
            <a:cxnLst/>
            <a:rect l="l" t="t" r="r" b="b"/>
            <a:pathLst>
              <a:path w="4790900" h="4320521">
                <a:moveTo>
                  <a:pt x="0" y="0"/>
                </a:moveTo>
                <a:lnTo>
                  <a:pt x="4790901" y="0"/>
                </a:lnTo>
                <a:lnTo>
                  <a:pt x="4790901" y="4320521"/>
                </a:lnTo>
                <a:lnTo>
                  <a:pt x="0" y="432052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2357976">
            <a:off x="-2395450" y="-2522383"/>
            <a:ext cx="4790900" cy="4320521"/>
          </a:xfrm>
          <a:custGeom>
            <a:avLst/>
            <a:gdLst/>
            <a:ahLst/>
            <a:cxnLst/>
            <a:rect l="l" t="t" r="r" b="b"/>
            <a:pathLst>
              <a:path w="4790900" h="4320521">
                <a:moveTo>
                  <a:pt x="0" y="0"/>
                </a:moveTo>
                <a:lnTo>
                  <a:pt x="4790900" y="0"/>
                </a:lnTo>
                <a:lnTo>
                  <a:pt x="4790900" y="4320521"/>
                </a:lnTo>
                <a:lnTo>
                  <a:pt x="0" y="432052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rot="6948090">
            <a:off x="1801976" y="1787497"/>
            <a:ext cx="1961207" cy="2118974"/>
          </a:xfrm>
          <a:custGeom>
            <a:avLst/>
            <a:gdLst/>
            <a:ahLst/>
            <a:cxnLst/>
            <a:rect l="l" t="t" r="r" b="b"/>
            <a:pathLst>
              <a:path w="1961207" h="2118974">
                <a:moveTo>
                  <a:pt x="0" y="0"/>
                </a:moveTo>
                <a:lnTo>
                  <a:pt x="1961207" y="0"/>
                </a:lnTo>
                <a:lnTo>
                  <a:pt x="1961207" y="2118974"/>
                </a:lnTo>
                <a:lnTo>
                  <a:pt x="0" y="2118974"/>
                </a:lnTo>
                <a:lnTo>
                  <a:pt x="0" y="0"/>
                </a:lnTo>
                <a:close/>
              </a:path>
            </a:pathLst>
          </a:custGeom>
          <a:blipFill>
            <a:blip r:embed="rId14" cstate="print">
              <a:extLst>
                <a:ext uri="{96DAC541-7B7A-43D3-8B79-37D633B846F1}">
                  <asvg:svgBlip xmlns="" xmlns:asvg="http://schemas.microsoft.com/office/drawing/2016/SVG/main" r:embed="rId15"/>
                </a:ext>
              </a:extLst>
            </a:blip>
            <a:stretch>
              <a:fillRect/>
            </a:stretch>
          </a:blipFill>
        </p:spPr>
      </p:sp>
      <p:sp>
        <p:nvSpPr>
          <p:cNvPr id="12" name="Freeform 12"/>
          <p:cNvSpPr/>
          <p:nvPr/>
        </p:nvSpPr>
        <p:spPr>
          <a:xfrm rot="235099">
            <a:off x="9408474" y="3864648"/>
            <a:ext cx="6363758" cy="2811624"/>
          </a:xfrm>
          <a:custGeom>
            <a:avLst/>
            <a:gdLst/>
            <a:ahLst/>
            <a:cxnLst/>
            <a:rect l="l" t="t" r="r" b="b"/>
            <a:pathLst>
              <a:path w="6363758" h="2811624">
                <a:moveTo>
                  <a:pt x="0" y="0"/>
                </a:moveTo>
                <a:lnTo>
                  <a:pt x="6363759" y="0"/>
                </a:lnTo>
                <a:lnTo>
                  <a:pt x="6363759" y="2811624"/>
                </a:lnTo>
                <a:lnTo>
                  <a:pt x="0" y="28116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3" name="Freeform 13"/>
          <p:cNvSpPr/>
          <p:nvPr/>
        </p:nvSpPr>
        <p:spPr>
          <a:xfrm rot="235099">
            <a:off x="2515536" y="6863165"/>
            <a:ext cx="6363758" cy="2811624"/>
          </a:xfrm>
          <a:custGeom>
            <a:avLst/>
            <a:gdLst/>
            <a:ahLst/>
            <a:cxnLst/>
            <a:rect l="l" t="t" r="r" b="b"/>
            <a:pathLst>
              <a:path w="6363758" h="2811624">
                <a:moveTo>
                  <a:pt x="0" y="0"/>
                </a:moveTo>
                <a:lnTo>
                  <a:pt x="6363759" y="0"/>
                </a:lnTo>
                <a:lnTo>
                  <a:pt x="6363759" y="2811624"/>
                </a:lnTo>
                <a:lnTo>
                  <a:pt x="0" y="28116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4" name="Freeform 14"/>
          <p:cNvSpPr/>
          <p:nvPr/>
        </p:nvSpPr>
        <p:spPr>
          <a:xfrm rot="235099">
            <a:off x="9362498" y="6884645"/>
            <a:ext cx="6363758" cy="2811624"/>
          </a:xfrm>
          <a:custGeom>
            <a:avLst/>
            <a:gdLst/>
            <a:ahLst/>
            <a:cxnLst/>
            <a:rect l="l" t="t" r="r" b="b"/>
            <a:pathLst>
              <a:path w="6363758" h="2811624">
                <a:moveTo>
                  <a:pt x="0" y="0"/>
                </a:moveTo>
                <a:lnTo>
                  <a:pt x="6363759" y="0"/>
                </a:lnTo>
                <a:lnTo>
                  <a:pt x="6363759" y="2811625"/>
                </a:lnTo>
                <a:lnTo>
                  <a:pt x="0" y="281162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5" name="Group 15"/>
          <p:cNvGrpSpPr/>
          <p:nvPr/>
        </p:nvGrpSpPr>
        <p:grpSpPr>
          <a:xfrm>
            <a:off x="1663247" y="3931110"/>
            <a:ext cx="1422853" cy="142285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89A3"/>
            </a:solidFill>
            <a:ln w="76200" cap="sq">
              <a:solidFill>
                <a:srgbClr val="FFFFFF"/>
              </a:solidFill>
              <a:prstDash val="solid"/>
              <a:miter/>
            </a:ln>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3386426" y="4086200"/>
            <a:ext cx="4622440" cy="607730"/>
          </a:xfrm>
          <a:prstGeom prst="rect">
            <a:avLst/>
          </a:prstGeom>
        </p:spPr>
        <p:txBody>
          <a:bodyPr lIns="0" tIns="0" rIns="0" bIns="0" rtlCol="0" anchor="t">
            <a:spAutoFit/>
          </a:bodyPr>
          <a:lstStyle/>
          <a:p>
            <a:pPr algn="l">
              <a:lnSpc>
                <a:spcPts val="5159"/>
              </a:lnSpc>
            </a:pPr>
            <a:r>
              <a:rPr lang="id-ID" sz="3685" dirty="0" smtClean="0">
                <a:solidFill>
                  <a:srgbClr val="225AC4"/>
                </a:solidFill>
                <a:latin typeface="Childos Arabic"/>
                <a:ea typeface="Childos Arabic"/>
                <a:cs typeface="Childos Arabic"/>
                <a:sym typeface="Childos Arabic"/>
              </a:rPr>
              <a:t>Observation</a:t>
            </a:r>
            <a:endParaRPr lang="en-US" sz="3685" dirty="0">
              <a:solidFill>
                <a:srgbClr val="225AC4"/>
              </a:solidFill>
              <a:latin typeface="Childos Arabic"/>
              <a:ea typeface="Childos Arabic"/>
              <a:cs typeface="Childos Arabic"/>
              <a:sym typeface="Childos Arabic"/>
            </a:endParaRPr>
          </a:p>
        </p:txBody>
      </p:sp>
      <p:sp>
        <p:nvSpPr>
          <p:cNvPr id="19" name="TextBox 19"/>
          <p:cNvSpPr txBox="1"/>
          <p:nvPr/>
        </p:nvSpPr>
        <p:spPr>
          <a:xfrm>
            <a:off x="5697415" y="1786866"/>
            <a:ext cx="6893169" cy="811312"/>
          </a:xfrm>
          <a:prstGeom prst="rect">
            <a:avLst/>
          </a:prstGeom>
        </p:spPr>
        <p:txBody>
          <a:bodyPr lIns="0" tIns="0" rIns="0" bIns="0" rtlCol="0" anchor="t">
            <a:spAutoFit/>
          </a:bodyPr>
          <a:lstStyle/>
          <a:p>
            <a:pPr algn="ctr">
              <a:lnSpc>
                <a:spcPts val="7116"/>
              </a:lnSpc>
            </a:pPr>
            <a:r>
              <a:rPr lang="id-ID" sz="4400" dirty="0" smtClean="0">
                <a:solidFill>
                  <a:srgbClr val="FFFFFF"/>
                </a:solidFill>
                <a:latin typeface="Funtastic"/>
                <a:ea typeface="Funtastic"/>
                <a:cs typeface="Funtastic"/>
                <a:sym typeface="Funtastic"/>
              </a:rPr>
              <a:t>Types of Data Collection</a:t>
            </a:r>
            <a:endParaRPr lang="en-US" sz="4400" dirty="0">
              <a:solidFill>
                <a:srgbClr val="FFFFFF"/>
              </a:solidFill>
              <a:latin typeface="Funtastic"/>
              <a:ea typeface="Funtastic"/>
              <a:cs typeface="Funtastic"/>
              <a:sym typeface="Funtastic"/>
            </a:endParaRPr>
          </a:p>
        </p:txBody>
      </p:sp>
      <p:grpSp>
        <p:nvGrpSpPr>
          <p:cNvPr id="20" name="Group 20"/>
          <p:cNvGrpSpPr/>
          <p:nvPr/>
        </p:nvGrpSpPr>
        <p:grpSpPr>
          <a:xfrm>
            <a:off x="15050992" y="3931110"/>
            <a:ext cx="1422853" cy="142285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89A3"/>
            </a:solidFill>
            <a:ln w="76200" cap="sq">
              <a:solidFill>
                <a:srgbClr val="FFFFFF"/>
              </a:solidFill>
              <a:prstDash val="solid"/>
              <a:miter/>
            </a:ln>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663247" y="6998240"/>
            <a:ext cx="1422853" cy="142285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89A3"/>
            </a:solidFill>
            <a:ln w="76200" cap="sq">
              <a:solidFill>
                <a:srgbClr val="FFFFFF"/>
              </a:solidFill>
              <a:prstDash val="solid"/>
              <a:miter/>
            </a:ln>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5047069" y="6890418"/>
            <a:ext cx="1422853" cy="1422853"/>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89A3"/>
            </a:solidFill>
            <a:ln w="76200" cap="sq">
              <a:solidFill>
                <a:srgbClr val="FFFFFF"/>
              </a:solidFill>
              <a:prstDash val="solid"/>
              <a:miter/>
            </a:ln>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9" name="TextBox 29"/>
          <p:cNvSpPr txBox="1"/>
          <p:nvPr/>
        </p:nvSpPr>
        <p:spPr>
          <a:xfrm>
            <a:off x="1715713" y="4219550"/>
            <a:ext cx="1317921" cy="1015811"/>
          </a:xfrm>
          <a:prstGeom prst="rect">
            <a:avLst/>
          </a:prstGeom>
        </p:spPr>
        <p:txBody>
          <a:bodyPr lIns="0" tIns="0" rIns="0" bIns="0" rtlCol="0" anchor="t">
            <a:spAutoFit/>
          </a:bodyPr>
          <a:lstStyle/>
          <a:p>
            <a:pPr algn="ctr">
              <a:lnSpc>
                <a:spcPts val="6451"/>
              </a:lnSpc>
            </a:pPr>
            <a:r>
              <a:rPr lang="en-US" sz="6862">
                <a:solidFill>
                  <a:srgbClr val="FFFFFF"/>
                </a:solidFill>
                <a:latin typeface="Funtastic"/>
                <a:ea typeface="Funtastic"/>
                <a:cs typeface="Funtastic"/>
                <a:sym typeface="Funtastic"/>
              </a:rPr>
              <a:t>1</a:t>
            </a:r>
          </a:p>
        </p:txBody>
      </p:sp>
      <p:sp>
        <p:nvSpPr>
          <p:cNvPr id="30" name="TextBox 30"/>
          <p:cNvSpPr txBox="1"/>
          <p:nvPr/>
        </p:nvSpPr>
        <p:spPr>
          <a:xfrm>
            <a:off x="15099535" y="4148918"/>
            <a:ext cx="1317921" cy="1015811"/>
          </a:xfrm>
          <a:prstGeom prst="rect">
            <a:avLst/>
          </a:prstGeom>
        </p:spPr>
        <p:txBody>
          <a:bodyPr lIns="0" tIns="0" rIns="0" bIns="0" rtlCol="0" anchor="t">
            <a:spAutoFit/>
          </a:bodyPr>
          <a:lstStyle/>
          <a:p>
            <a:pPr algn="ctr">
              <a:lnSpc>
                <a:spcPts val="6451"/>
              </a:lnSpc>
            </a:pPr>
            <a:r>
              <a:rPr lang="en-US" sz="6862">
                <a:solidFill>
                  <a:srgbClr val="FFFFFF"/>
                </a:solidFill>
                <a:latin typeface="Funtastic"/>
                <a:ea typeface="Funtastic"/>
                <a:cs typeface="Funtastic"/>
                <a:sym typeface="Funtastic"/>
              </a:rPr>
              <a:t>3</a:t>
            </a:r>
          </a:p>
        </p:txBody>
      </p:sp>
      <p:sp>
        <p:nvSpPr>
          <p:cNvPr id="31" name="TextBox 31"/>
          <p:cNvSpPr txBox="1"/>
          <p:nvPr/>
        </p:nvSpPr>
        <p:spPr>
          <a:xfrm>
            <a:off x="15155924" y="7108226"/>
            <a:ext cx="1317921" cy="1015811"/>
          </a:xfrm>
          <a:prstGeom prst="rect">
            <a:avLst/>
          </a:prstGeom>
        </p:spPr>
        <p:txBody>
          <a:bodyPr lIns="0" tIns="0" rIns="0" bIns="0" rtlCol="0" anchor="t">
            <a:spAutoFit/>
          </a:bodyPr>
          <a:lstStyle/>
          <a:p>
            <a:pPr algn="ctr">
              <a:lnSpc>
                <a:spcPts val="6451"/>
              </a:lnSpc>
            </a:pPr>
            <a:r>
              <a:rPr lang="en-US" sz="6862">
                <a:solidFill>
                  <a:srgbClr val="FFFFFF"/>
                </a:solidFill>
                <a:latin typeface="Funtastic"/>
                <a:ea typeface="Funtastic"/>
                <a:cs typeface="Funtastic"/>
                <a:sym typeface="Funtastic"/>
              </a:rPr>
              <a:t>4</a:t>
            </a:r>
          </a:p>
        </p:txBody>
      </p:sp>
      <p:sp>
        <p:nvSpPr>
          <p:cNvPr id="32" name="TextBox 32"/>
          <p:cNvSpPr txBox="1"/>
          <p:nvPr/>
        </p:nvSpPr>
        <p:spPr>
          <a:xfrm>
            <a:off x="1715713" y="7216049"/>
            <a:ext cx="1317921" cy="1015811"/>
          </a:xfrm>
          <a:prstGeom prst="rect">
            <a:avLst/>
          </a:prstGeom>
        </p:spPr>
        <p:txBody>
          <a:bodyPr lIns="0" tIns="0" rIns="0" bIns="0" rtlCol="0" anchor="t">
            <a:spAutoFit/>
          </a:bodyPr>
          <a:lstStyle/>
          <a:p>
            <a:pPr algn="ctr">
              <a:lnSpc>
                <a:spcPts val="6451"/>
              </a:lnSpc>
            </a:pPr>
            <a:r>
              <a:rPr lang="en-US" sz="6862">
                <a:solidFill>
                  <a:srgbClr val="FFFFFF"/>
                </a:solidFill>
                <a:latin typeface="Funtastic"/>
                <a:ea typeface="Funtastic"/>
                <a:cs typeface="Funtastic"/>
                <a:sym typeface="Funtastic"/>
              </a:rPr>
              <a:t>2</a:t>
            </a:r>
          </a:p>
        </p:txBody>
      </p:sp>
      <p:sp>
        <p:nvSpPr>
          <p:cNvPr id="33" name="TextBox 33"/>
          <p:cNvSpPr txBox="1"/>
          <p:nvPr/>
        </p:nvSpPr>
        <p:spPr>
          <a:xfrm>
            <a:off x="3386426" y="7165958"/>
            <a:ext cx="4622440" cy="607730"/>
          </a:xfrm>
          <a:prstGeom prst="rect">
            <a:avLst/>
          </a:prstGeom>
        </p:spPr>
        <p:txBody>
          <a:bodyPr lIns="0" tIns="0" rIns="0" bIns="0" rtlCol="0" anchor="t">
            <a:spAutoFit/>
          </a:bodyPr>
          <a:lstStyle/>
          <a:p>
            <a:pPr algn="l">
              <a:lnSpc>
                <a:spcPts val="5159"/>
              </a:lnSpc>
            </a:pPr>
            <a:r>
              <a:rPr lang="id-ID" sz="3685" dirty="0" smtClean="0">
                <a:solidFill>
                  <a:srgbClr val="225AC4"/>
                </a:solidFill>
                <a:latin typeface="Childos Arabic"/>
                <a:ea typeface="Childos Arabic"/>
                <a:cs typeface="Childos Arabic"/>
                <a:sym typeface="Childos Arabic"/>
              </a:rPr>
              <a:t>Survey</a:t>
            </a:r>
            <a:endParaRPr lang="en-US" sz="3685" dirty="0">
              <a:solidFill>
                <a:srgbClr val="225AC4"/>
              </a:solidFill>
              <a:latin typeface="Childos Arabic"/>
              <a:ea typeface="Childos Arabic"/>
              <a:cs typeface="Childos Arabic"/>
              <a:sym typeface="Childos Arabic"/>
            </a:endParaRPr>
          </a:p>
        </p:txBody>
      </p:sp>
      <p:sp>
        <p:nvSpPr>
          <p:cNvPr id="34" name="TextBox 34"/>
          <p:cNvSpPr txBox="1"/>
          <p:nvPr/>
        </p:nvSpPr>
        <p:spPr>
          <a:xfrm>
            <a:off x="9957269" y="4135209"/>
            <a:ext cx="4622440" cy="607730"/>
          </a:xfrm>
          <a:prstGeom prst="rect">
            <a:avLst/>
          </a:prstGeom>
        </p:spPr>
        <p:txBody>
          <a:bodyPr lIns="0" tIns="0" rIns="0" bIns="0" rtlCol="0" anchor="t">
            <a:spAutoFit/>
          </a:bodyPr>
          <a:lstStyle/>
          <a:p>
            <a:pPr algn="l">
              <a:lnSpc>
                <a:spcPts val="5159"/>
              </a:lnSpc>
            </a:pPr>
            <a:r>
              <a:rPr lang="id-ID" sz="3685" dirty="0" smtClean="0">
                <a:solidFill>
                  <a:srgbClr val="225AC4"/>
                </a:solidFill>
                <a:latin typeface="Childos Arabic"/>
                <a:ea typeface="Childos Arabic"/>
                <a:cs typeface="Childos Arabic"/>
                <a:sym typeface="Childos Arabic"/>
              </a:rPr>
              <a:t>Interview</a:t>
            </a:r>
            <a:endParaRPr lang="en-US" sz="3685" dirty="0">
              <a:solidFill>
                <a:srgbClr val="225AC4"/>
              </a:solidFill>
              <a:latin typeface="Childos Arabic"/>
              <a:ea typeface="Childos Arabic"/>
              <a:cs typeface="Childos Arabic"/>
              <a:sym typeface="Childos Arabic"/>
            </a:endParaRPr>
          </a:p>
        </p:txBody>
      </p:sp>
      <p:sp>
        <p:nvSpPr>
          <p:cNvPr id="35" name="TextBox 35"/>
          <p:cNvSpPr txBox="1"/>
          <p:nvPr/>
        </p:nvSpPr>
        <p:spPr>
          <a:xfrm>
            <a:off x="10051989" y="7239457"/>
            <a:ext cx="4622440" cy="607730"/>
          </a:xfrm>
          <a:prstGeom prst="rect">
            <a:avLst/>
          </a:prstGeom>
        </p:spPr>
        <p:txBody>
          <a:bodyPr lIns="0" tIns="0" rIns="0" bIns="0" rtlCol="0" anchor="t">
            <a:spAutoFit/>
          </a:bodyPr>
          <a:lstStyle/>
          <a:p>
            <a:pPr algn="l">
              <a:lnSpc>
                <a:spcPts val="5159"/>
              </a:lnSpc>
            </a:pPr>
            <a:r>
              <a:rPr lang="id-ID" sz="3685" dirty="0" smtClean="0">
                <a:solidFill>
                  <a:srgbClr val="225AC4"/>
                </a:solidFill>
                <a:latin typeface="Childos Arabic"/>
                <a:ea typeface="Childos Arabic"/>
                <a:cs typeface="Childos Arabic"/>
                <a:sym typeface="Childos Arabic"/>
              </a:rPr>
              <a:t>Testing</a:t>
            </a:r>
            <a:endParaRPr lang="en-US" sz="3685" dirty="0">
              <a:solidFill>
                <a:srgbClr val="225AC4"/>
              </a:solidFill>
              <a:latin typeface="Childos Arabic"/>
              <a:ea typeface="Childos Arabic"/>
              <a:cs typeface="Childos Arabic"/>
              <a:sym typeface="Childos Arab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35099">
            <a:off x="2515767" y="3864648"/>
            <a:ext cx="6363758" cy="2811624"/>
          </a:xfrm>
          <a:custGeom>
            <a:avLst/>
            <a:gdLst/>
            <a:ahLst/>
            <a:cxnLst/>
            <a:rect l="l" t="t" r="r" b="b"/>
            <a:pathLst>
              <a:path w="6363758" h="2811624">
                <a:moveTo>
                  <a:pt x="0" y="0"/>
                </a:moveTo>
                <a:lnTo>
                  <a:pt x="6363759" y="0"/>
                </a:lnTo>
                <a:lnTo>
                  <a:pt x="6363759" y="2811624"/>
                </a:lnTo>
                <a:lnTo>
                  <a:pt x="0" y="28116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16990">
            <a:off x="2933962" y="699405"/>
            <a:ext cx="12596165" cy="3073161"/>
          </a:xfrm>
          <a:custGeom>
            <a:avLst/>
            <a:gdLst/>
            <a:ahLst/>
            <a:cxnLst/>
            <a:rect l="l" t="t" r="r" b="b"/>
            <a:pathLst>
              <a:path w="8623863" h="2355257">
                <a:moveTo>
                  <a:pt x="0" y="0"/>
                </a:moveTo>
                <a:lnTo>
                  <a:pt x="8623864" y="0"/>
                </a:lnTo>
                <a:lnTo>
                  <a:pt x="8623864" y="2355256"/>
                </a:lnTo>
                <a:lnTo>
                  <a:pt x="0" y="235525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5201900" y="-57478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028700" y="664902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6729054">
            <a:off x="-4028617" y="-6409607"/>
            <a:ext cx="8900916" cy="8463962"/>
          </a:xfrm>
          <a:custGeom>
            <a:avLst/>
            <a:gdLst/>
            <a:ahLst/>
            <a:cxnLst/>
            <a:rect l="l" t="t" r="r" b="b"/>
            <a:pathLst>
              <a:path w="8900916" h="8463962">
                <a:moveTo>
                  <a:pt x="0" y="0"/>
                </a:moveTo>
                <a:lnTo>
                  <a:pt x="8900917" y="0"/>
                </a:lnTo>
                <a:lnTo>
                  <a:pt x="8900917" y="8463962"/>
                </a:lnTo>
                <a:lnTo>
                  <a:pt x="0" y="84639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3939471">
            <a:off x="13837542" y="8112713"/>
            <a:ext cx="8900916" cy="8463962"/>
          </a:xfrm>
          <a:custGeom>
            <a:avLst/>
            <a:gdLst/>
            <a:ahLst/>
            <a:cxnLst/>
            <a:rect l="l" t="t" r="r" b="b"/>
            <a:pathLst>
              <a:path w="8900916" h="8463962">
                <a:moveTo>
                  <a:pt x="0" y="0"/>
                </a:moveTo>
                <a:lnTo>
                  <a:pt x="8900916" y="0"/>
                </a:lnTo>
                <a:lnTo>
                  <a:pt x="8900916" y="8463962"/>
                </a:lnTo>
                <a:lnTo>
                  <a:pt x="0" y="84639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10654565">
            <a:off x="15892482" y="997234"/>
            <a:ext cx="5451871" cy="1610728"/>
          </a:xfrm>
          <a:custGeom>
            <a:avLst/>
            <a:gdLst/>
            <a:ahLst/>
            <a:cxnLst/>
            <a:rect l="l" t="t" r="r" b="b"/>
            <a:pathLst>
              <a:path w="5451871" h="1610728">
                <a:moveTo>
                  <a:pt x="0" y="0"/>
                </a:moveTo>
                <a:lnTo>
                  <a:pt x="5451871" y="0"/>
                </a:lnTo>
                <a:lnTo>
                  <a:pt x="5451871" y="1610728"/>
                </a:lnTo>
                <a:lnTo>
                  <a:pt x="0" y="1610728"/>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1182119">
            <a:off x="16346547" y="8247435"/>
            <a:ext cx="4790900" cy="4320521"/>
          </a:xfrm>
          <a:custGeom>
            <a:avLst/>
            <a:gdLst/>
            <a:ahLst/>
            <a:cxnLst/>
            <a:rect l="l" t="t" r="r" b="b"/>
            <a:pathLst>
              <a:path w="4790900" h="4320521">
                <a:moveTo>
                  <a:pt x="0" y="0"/>
                </a:moveTo>
                <a:lnTo>
                  <a:pt x="4790901" y="0"/>
                </a:lnTo>
                <a:lnTo>
                  <a:pt x="4790901" y="4320521"/>
                </a:lnTo>
                <a:lnTo>
                  <a:pt x="0" y="432052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2357976">
            <a:off x="-2395450" y="-2522383"/>
            <a:ext cx="4790900" cy="4320521"/>
          </a:xfrm>
          <a:custGeom>
            <a:avLst/>
            <a:gdLst/>
            <a:ahLst/>
            <a:cxnLst/>
            <a:rect l="l" t="t" r="r" b="b"/>
            <a:pathLst>
              <a:path w="4790900" h="4320521">
                <a:moveTo>
                  <a:pt x="0" y="0"/>
                </a:moveTo>
                <a:lnTo>
                  <a:pt x="4790900" y="0"/>
                </a:lnTo>
                <a:lnTo>
                  <a:pt x="4790900" y="4320521"/>
                </a:lnTo>
                <a:lnTo>
                  <a:pt x="0" y="432052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rot="6948090">
            <a:off x="1801976" y="1787497"/>
            <a:ext cx="1961207" cy="2118974"/>
          </a:xfrm>
          <a:custGeom>
            <a:avLst/>
            <a:gdLst/>
            <a:ahLst/>
            <a:cxnLst/>
            <a:rect l="l" t="t" r="r" b="b"/>
            <a:pathLst>
              <a:path w="1961207" h="2118974">
                <a:moveTo>
                  <a:pt x="0" y="0"/>
                </a:moveTo>
                <a:lnTo>
                  <a:pt x="1961207" y="0"/>
                </a:lnTo>
                <a:lnTo>
                  <a:pt x="1961207" y="2118974"/>
                </a:lnTo>
                <a:lnTo>
                  <a:pt x="0" y="2118974"/>
                </a:lnTo>
                <a:lnTo>
                  <a:pt x="0" y="0"/>
                </a:lnTo>
                <a:close/>
              </a:path>
            </a:pathLst>
          </a:custGeom>
          <a:blipFill>
            <a:blip r:embed="rId14" cstate="print">
              <a:extLst>
                <a:ext uri="{96DAC541-7B7A-43D3-8B79-37D633B846F1}">
                  <asvg:svgBlip xmlns="" xmlns:asvg="http://schemas.microsoft.com/office/drawing/2016/SVG/main" r:embed="rId15"/>
                </a:ext>
              </a:extLst>
            </a:blip>
            <a:stretch>
              <a:fillRect/>
            </a:stretch>
          </a:blipFill>
        </p:spPr>
      </p:sp>
      <p:sp>
        <p:nvSpPr>
          <p:cNvPr id="12" name="Freeform 12"/>
          <p:cNvSpPr/>
          <p:nvPr/>
        </p:nvSpPr>
        <p:spPr>
          <a:xfrm rot="235099">
            <a:off x="9408474" y="3864648"/>
            <a:ext cx="6363758" cy="2811624"/>
          </a:xfrm>
          <a:custGeom>
            <a:avLst/>
            <a:gdLst/>
            <a:ahLst/>
            <a:cxnLst/>
            <a:rect l="l" t="t" r="r" b="b"/>
            <a:pathLst>
              <a:path w="6363758" h="2811624">
                <a:moveTo>
                  <a:pt x="0" y="0"/>
                </a:moveTo>
                <a:lnTo>
                  <a:pt x="6363759" y="0"/>
                </a:lnTo>
                <a:lnTo>
                  <a:pt x="6363759" y="2811624"/>
                </a:lnTo>
                <a:lnTo>
                  <a:pt x="0" y="28116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3" name="Freeform 13"/>
          <p:cNvSpPr/>
          <p:nvPr/>
        </p:nvSpPr>
        <p:spPr>
          <a:xfrm rot="235099">
            <a:off x="2515536" y="6863165"/>
            <a:ext cx="6363758" cy="2811624"/>
          </a:xfrm>
          <a:custGeom>
            <a:avLst/>
            <a:gdLst/>
            <a:ahLst/>
            <a:cxnLst/>
            <a:rect l="l" t="t" r="r" b="b"/>
            <a:pathLst>
              <a:path w="6363758" h="2811624">
                <a:moveTo>
                  <a:pt x="0" y="0"/>
                </a:moveTo>
                <a:lnTo>
                  <a:pt x="6363759" y="0"/>
                </a:lnTo>
                <a:lnTo>
                  <a:pt x="6363759" y="2811624"/>
                </a:lnTo>
                <a:lnTo>
                  <a:pt x="0" y="28116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4" name="Freeform 14"/>
          <p:cNvSpPr/>
          <p:nvPr/>
        </p:nvSpPr>
        <p:spPr>
          <a:xfrm rot="235099">
            <a:off x="9362498" y="6884645"/>
            <a:ext cx="6363758" cy="2811624"/>
          </a:xfrm>
          <a:custGeom>
            <a:avLst/>
            <a:gdLst/>
            <a:ahLst/>
            <a:cxnLst/>
            <a:rect l="l" t="t" r="r" b="b"/>
            <a:pathLst>
              <a:path w="6363758" h="2811624">
                <a:moveTo>
                  <a:pt x="0" y="0"/>
                </a:moveTo>
                <a:lnTo>
                  <a:pt x="6363759" y="0"/>
                </a:lnTo>
                <a:lnTo>
                  <a:pt x="6363759" y="2811625"/>
                </a:lnTo>
                <a:lnTo>
                  <a:pt x="0" y="281162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5" name="Group 15"/>
          <p:cNvGrpSpPr/>
          <p:nvPr/>
        </p:nvGrpSpPr>
        <p:grpSpPr>
          <a:xfrm>
            <a:off x="1663247" y="3931110"/>
            <a:ext cx="1422853" cy="142285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89A3"/>
            </a:solidFill>
            <a:ln w="76200" cap="sq">
              <a:solidFill>
                <a:srgbClr val="FFFFFF"/>
              </a:solidFill>
              <a:prstDash val="solid"/>
              <a:miter/>
            </a:ln>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3386426" y="4086200"/>
            <a:ext cx="4622440" cy="2667397"/>
          </a:xfrm>
          <a:prstGeom prst="rect">
            <a:avLst/>
          </a:prstGeom>
        </p:spPr>
        <p:txBody>
          <a:bodyPr lIns="0" tIns="0" rIns="0" bIns="0" rtlCol="0" anchor="t">
            <a:spAutoFit/>
          </a:bodyPr>
          <a:lstStyle/>
          <a:p>
            <a:pPr algn="l">
              <a:lnSpc>
                <a:spcPts val="5159"/>
              </a:lnSpc>
            </a:pPr>
            <a:r>
              <a:rPr lang="id-ID" sz="3685" dirty="0" smtClean="0">
                <a:solidFill>
                  <a:srgbClr val="225AC4"/>
                </a:solidFill>
                <a:latin typeface="Childos Arabic"/>
                <a:ea typeface="Childos Arabic"/>
                <a:cs typeface="Childos Arabic"/>
                <a:sym typeface="Childos Arabic"/>
              </a:rPr>
              <a:t>Able to define the concept </a:t>
            </a:r>
            <a:r>
              <a:rPr lang="id-ID" sz="3685" dirty="0" smtClean="0">
                <a:solidFill>
                  <a:srgbClr val="225AC4"/>
                </a:solidFill>
                <a:latin typeface="Childos Arabic"/>
                <a:ea typeface="Childos Arabic"/>
                <a:cs typeface="Childos Arabic"/>
                <a:sym typeface="Childos Arabic"/>
              </a:rPr>
              <a:t>of </a:t>
            </a:r>
            <a:r>
              <a:rPr lang="id-ID" sz="3685" dirty="0" smtClean="0">
                <a:solidFill>
                  <a:srgbClr val="225AC4"/>
                </a:solidFill>
                <a:latin typeface="Childos Arabic"/>
                <a:ea typeface="Childos Arabic"/>
                <a:cs typeface="Childos Arabic"/>
                <a:sym typeface="Childos Arabic"/>
              </a:rPr>
              <a:t>research in English language classroom</a:t>
            </a:r>
            <a:endParaRPr lang="en-US" sz="3685" dirty="0">
              <a:solidFill>
                <a:srgbClr val="225AC4"/>
              </a:solidFill>
              <a:latin typeface="Childos Arabic"/>
              <a:ea typeface="Childos Arabic"/>
              <a:cs typeface="Childos Arabic"/>
              <a:sym typeface="Childos Arabic"/>
            </a:endParaRPr>
          </a:p>
        </p:txBody>
      </p:sp>
      <p:sp>
        <p:nvSpPr>
          <p:cNvPr id="19" name="TextBox 19"/>
          <p:cNvSpPr txBox="1"/>
          <p:nvPr/>
        </p:nvSpPr>
        <p:spPr>
          <a:xfrm>
            <a:off x="2714581" y="1357286"/>
            <a:ext cx="12501650" cy="1821011"/>
          </a:xfrm>
          <a:prstGeom prst="rect">
            <a:avLst/>
          </a:prstGeom>
        </p:spPr>
        <p:txBody>
          <a:bodyPr wrap="square" lIns="0" tIns="0" rIns="0" bIns="0" rtlCol="0" anchor="t">
            <a:spAutoFit/>
          </a:bodyPr>
          <a:lstStyle/>
          <a:p>
            <a:pPr algn="ctr">
              <a:lnSpc>
                <a:spcPts val="7116"/>
              </a:lnSpc>
            </a:pPr>
            <a:r>
              <a:rPr lang="id-ID" sz="7570" dirty="0" smtClean="0">
                <a:solidFill>
                  <a:schemeClr val="bg1"/>
                </a:solidFill>
                <a:latin typeface="Funtastic"/>
                <a:ea typeface="Funtastic"/>
                <a:cs typeface="Funtastic"/>
                <a:sym typeface="Funtastic"/>
              </a:rPr>
              <a:t>After Learn this material students are able to:</a:t>
            </a:r>
            <a:endParaRPr lang="en-US" sz="7570" dirty="0">
              <a:solidFill>
                <a:schemeClr val="bg1"/>
              </a:solidFill>
              <a:latin typeface="Funtastic"/>
              <a:ea typeface="Funtastic"/>
              <a:cs typeface="Funtastic"/>
              <a:sym typeface="Funtastic"/>
            </a:endParaRPr>
          </a:p>
        </p:txBody>
      </p:sp>
      <p:grpSp>
        <p:nvGrpSpPr>
          <p:cNvPr id="20" name="Group 20"/>
          <p:cNvGrpSpPr/>
          <p:nvPr/>
        </p:nvGrpSpPr>
        <p:grpSpPr>
          <a:xfrm>
            <a:off x="15050992" y="3931110"/>
            <a:ext cx="1422853" cy="142285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89A3"/>
            </a:solidFill>
            <a:ln w="76200" cap="sq">
              <a:solidFill>
                <a:srgbClr val="FFFFFF"/>
              </a:solidFill>
              <a:prstDash val="solid"/>
              <a:miter/>
            </a:ln>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663247" y="6998240"/>
            <a:ext cx="1422853" cy="142285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89A3"/>
            </a:solidFill>
            <a:ln w="76200" cap="sq">
              <a:solidFill>
                <a:srgbClr val="FFFFFF"/>
              </a:solidFill>
              <a:prstDash val="solid"/>
              <a:miter/>
            </a:ln>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5047069" y="6890418"/>
            <a:ext cx="1422853" cy="1422853"/>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89A3"/>
            </a:solidFill>
            <a:ln w="76200" cap="sq">
              <a:solidFill>
                <a:srgbClr val="FFFFFF"/>
              </a:solidFill>
              <a:prstDash val="solid"/>
              <a:miter/>
            </a:ln>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9" name="TextBox 29"/>
          <p:cNvSpPr txBox="1"/>
          <p:nvPr/>
        </p:nvSpPr>
        <p:spPr>
          <a:xfrm>
            <a:off x="1715713" y="4219550"/>
            <a:ext cx="1317921" cy="1015811"/>
          </a:xfrm>
          <a:prstGeom prst="rect">
            <a:avLst/>
          </a:prstGeom>
        </p:spPr>
        <p:txBody>
          <a:bodyPr lIns="0" tIns="0" rIns="0" bIns="0" rtlCol="0" anchor="t">
            <a:spAutoFit/>
          </a:bodyPr>
          <a:lstStyle/>
          <a:p>
            <a:pPr algn="ctr">
              <a:lnSpc>
                <a:spcPts val="6451"/>
              </a:lnSpc>
            </a:pPr>
            <a:r>
              <a:rPr lang="en-US" sz="6862">
                <a:solidFill>
                  <a:srgbClr val="FFFFFF"/>
                </a:solidFill>
                <a:latin typeface="Funtastic"/>
                <a:ea typeface="Funtastic"/>
                <a:cs typeface="Funtastic"/>
                <a:sym typeface="Funtastic"/>
              </a:rPr>
              <a:t>1</a:t>
            </a:r>
          </a:p>
        </p:txBody>
      </p:sp>
      <p:sp>
        <p:nvSpPr>
          <p:cNvPr id="30" name="TextBox 30"/>
          <p:cNvSpPr txBox="1"/>
          <p:nvPr/>
        </p:nvSpPr>
        <p:spPr>
          <a:xfrm>
            <a:off x="15099535" y="4148918"/>
            <a:ext cx="1317921" cy="1015811"/>
          </a:xfrm>
          <a:prstGeom prst="rect">
            <a:avLst/>
          </a:prstGeom>
        </p:spPr>
        <p:txBody>
          <a:bodyPr lIns="0" tIns="0" rIns="0" bIns="0" rtlCol="0" anchor="t">
            <a:spAutoFit/>
          </a:bodyPr>
          <a:lstStyle/>
          <a:p>
            <a:pPr algn="ctr">
              <a:lnSpc>
                <a:spcPts val="6451"/>
              </a:lnSpc>
            </a:pPr>
            <a:r>
              <a:rPr lang="en-US" sz="6862">
                <a:solidFill>
                  <a:srgbClr val="FFFFFF"/>
                </a:solidFill>
                <a:latin typeface="Funtastic"/>
                <a:ea typeface="Funtastic"/>
                <a:cs typeface="Funtastic"/>
                <a:sym typeface="Funtastic"/>
              </a:rPr>
              <a:t>3</a:t>
            </a:r>
          </a:p>
        </p:txBody>
      </p:sp>
      <p:sp>
        <p:nvSpPr>
          <p:cNvPr id="31" name="TextBox 31"/>
          <p:cNvSpPr txBox="1"/>
          <p:nvPr/>
        </p:nvSpPr>
        <p:spPr>
          <a:xfrm>
            <a:off x="15155924" y="7108226"/>
            <a:ext cx="1317921" cy="1015811"/>
          </a:xfrm>
          <a:prstGeom prst="rect">
            <a:avLst/>
          </a:prstGeom>
        </p:spPr>
        <p:txBody>
          <a:bodyPr lIns="0" tIns="0" rIns="0" bIns="0" rtlCol="0" anchor="t">
            <a:spAutoFit/>
          </a:bodyPr>
          <a:lstStyle/>
          <a:p>
            <a:pPr algn="ctr">
              <a:lnSpc>
                <a:spcPts val="6451"/>
              </a:lnSpc>
            </a:pPr>
            <a:r>
              <a:rPr lang="en-US" sz="6862">
                <a:solidFill>
                  <a:srgbClr val="FFFFFF"/>
                </a:solidFill>
                <a:latin typeface="Funtastic"/>
                <a:ea typeface="Funtastic"/>
                <a:cs typeface="Funtastic"/>
                <a:sym typeface="Funtastic"/>
              </a:rPr>
              <a:t>4</a:t>
            </a:r>
          </a:p>
        </p:txBody>
      </p:sp>
      <p:sp>
        <p:nvSpPr>
          <p:cNvPr id="32" name="TextBox 32"/>
          <p:cNvSpPr txBox="1"/>
          <p:nvPr/>
        </p:nvSpPr>
        <p:spPr>
          <a:xfrm>
            <a:off x="1715713" y="7216049"/>
            <a:ext cx="1317921" cy="1015811"/>
          </a:xfrm>
          <a:prstGeom prst="rect">
            <a:avLst/>
          </a:prstGeom>
        </p:spPr>
        <p:txBody>
          <a:bodyPr lIns="0" tIns="0" rIns="0" bIns="0" rtlCol="0" anchor="t">
            <a:spAutoFit/>
          </a:bodyPr>
          <a:lstStyle/>
          <a:p>
            <a:pPr algn="ctr">
              <a:lnSpc>
                <a:spcPts val="6451"/>
              </a:lnSpc>
            </a:pPr>
            <a:r>
              <a:rPr lang="en-US" sz="6862">
                <a:solidFill>
                  <a:srgbClr val="FFFFFF"/>
                </a:solidFill>
                <a:latin typeface="Funtastic"/>
                <a:ea typeface="Funtastic"/>
                <a:cs typeface="Funtastic"/>
                <a:sym typeface="Funtastic"/>
              </a:rPr>
              <a:t>2</a:t>
            </a:r>
          </a:p>
        </p:txBody>
      </p:sp>
      <p:sp>
        <p:nvSpPr>
          <p:cNvPr id="33" name="TextBox 33"/>
          <p:cNvSpPr txBox="1"/>
          <p:nvPr/>
        </p:nvSpPr>
        <p:spPr>
          <a:xfrm>
            <a:off x="3386426" y="7165958"/>
            <a:ext cx="4622440" cy="2667397"/>
          </a:xfrm>
          <a:prstGeom prst="rect">
            <a:avLst/>
          </a:prstGeom>
        </p:spPr>
        <p:txBody>
          <a:bodyPr lIns="0" tIns="0" rIns="0" bIns="0" rtlCol="0" anchor="t">
            <a:spAutoFit/>
          </a:bodyPr>
          <a:lstStyle/>
          <a:p>
            <a:pPr>
              <a:lnSpc>
                <a:spcPts val="5159"/>
              </a:lnSpc>
            </a:pPr>
            <a:r>
              <a:rPr lang="id-ID" sz="3685" dirty="0" smtClean="0">
                <a:solidFill>
                  <a:srgbClr val="225AC4"/>
                </a:solidFill>
                <a:latin typeface="Childos Arabic"/>
                <a:ea typeface="Childos Arabic"/>
                <a:cs typeface="Childos Arabic"/>
                <a:sym typeface="Childos Arabic"/>
              </a:rPr>
              <a:t>Able to define the </a:t>
            </a:r>
            <a:r>
              <a:rPr lang="id-ID" sz="3685" dirty="0" smtClean="0">
                <a:solidFill>
                  <a:srgbClr val="225AC4"/>
                </a:solidFill>
                <a:latin typeface="Childos Arabic"/>
                <a:ea typeface="Childos Arabic"/>
                <a:cs typeface="Childos Arabic"/>
                <a:sym typeface="Childos Arabic"/>
              </a:rPr>
              <a:t>Scope </a:t>
            </a:r>
            <a:r>
              <a:rPr lang="id-ID" sz="3685" dirty="0" smtClean="0">
                <a:solidFill>
                  <a:srgbClr val="225AC4"/>
                </a:solidFill>
                <a:latin typeface="Childos Arabic"/>
                <a:ea typeface="Childos Arabic"/>
                <a:cs typeface="Childos Arabic"/>
                <a:sym typeface="Childos Arabic"/>
              </a:rPr>
              <a:t>of research in English language classroom</a:t>
            </a:r>
            <a:endParaRPr lang="en-US" sz="3685" dirty="0">
              <a:solidFill>
                <a:srgbClr val="225AC4"/>
              </a:solidFill>
              <a:latin typeface="Childos Arabic"/>
              <a:ea typeface="Childos Arabic"/>
              <a:cs typeface="Childos Arabic"/>
              <a:sym typeface="Childos Arabic"/>
            </a:endParaRPr>
          </a:p>
        </p:txBody>
      </p:sp>
      <p:sp>
        <p:nvSpPr>
          <p:cNvPr id="34" name="TextBox 34"/>
          <p:cNvSpPr txBox="1"/>
          <p:nvPr/>
        </p:nvSpPr>
        <p:spPr>
          <a:xfrm>
            <a:off x="9957269" y="4135209"/>
            <a:ext cx="4622440" cy="2000548"/>
          </a:xfrm>
          <a:prstGeom prst="rect">
            <a:avLst/>
          </a:prstGeom>
        </p:spPr>
        <p:txBody>
          <a:bodyPr lIns="0" tIns="0" rIns="0" bIns="0" rtlCol="0" anchor="t">
            <a:spAutoFit/>
          </a:bodyPr>
          <a:lstStyle/>
          <a:p>
            <a:pPr algn="l">
              <a:lnSpc>
                <a:spcPts val="5159"/>
              </a:lnSpc>
            </a:pPr>
            <a:r>
              <a:rPr lang="id-ID" sz="3685" dirty="0" smtClean="0">
                <a:solidFill>
                  <a:srgbClr val="225AC4"/>
                </a:solidFill>
                <a:latin typeface="Childos Arabic"/>
                <a:ea typeface="Childos Arabic"/>
                <a:cs typeface="Childos Arabic"/>
                <a:sym typeface="Childos Arabic"/>
              </a:rPr>
              <a:t>Able to use technology (AI) in research</a:t>
            </a:r>
            <a:endParaRPr lang="en-US" sz="3685" dirty="0">
              <a:solidFill>
                <a:srgbClr val="225AC4"/>
              </a:solidFill>
              <a:latin typeface="Childos Arabic"/>
              <a:ea typeface="Childos Arabic"/>
              <a:cs typeface="Childos Arabic"/>
              <a:sym typeface="Childos Arabic"/>
            </a:endParaRPr>
          </a:p>
        </p:txBody>
      </p:sp>
      <p:sp>
        <p:nvSpPr>
          <p:cNvPr id="35" name="TextBox 35"/>
          <p:cNvSpPr txBox="1"/>
          <p:nvPr/>
        </p:nvSpPr>
        <p:spPr>
          <a:xfrm>
            <a:off x="10051989" y="7239457"/>
            <a:ext cx="4622440" cy="1333698"/>
          </a:xfrm>
          <a:prstGeom prst="rect">
            <a:avLst/>
          </a:prstGeom>
        </p:spPr>
        <p:txBody>
          <a:bodyPr lIns="0" tIns="0" rIns="0" bIns="0" rtlCol="0" anchor="t">
            <a:spAutoFit/>
          </a:bodyPr>
          <a:lstStyle/>
          <a:p>
            <a:pPr algn="l">
              <a:lnSpc>
                <a:spcPts val="5159"/>
              </a:lnSpc>
            </a:pPr>
            <a:r>
              <a:rPr lang="id-ID" sz="3685" dirty="0" smtClean="0">
                <a:solidFill>
                  <a:srgbClr val="225AC4"/>
                </a:solidFill>
                <a:latin typeface="Childos Arabic"/>
                <a:ea typeface="Childos Arabic"/>
                <a:cs typeface="Childos Arabic"/>
                <a:sym typeface="Childos Arabic"/>
              </a:rPr>
              <a:t>Enhance the quality of education in ELT</a:t>
            </a:r>
            <a:endParaRPr lang="en-US" sz="3685" dirty="0">
              <a:solidFill>
                <a:srgbClr val="225AC4"/>
              </a:solidFill>
              <a:latin typeface="Childos Arabic"/>
              <a:ea typeface="Childos Arabic"/>
              <a:cs typeface="Childos Arabic"/>
              <a:sym typeface="Childos Arabic"/>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B8B8"/>
        </a:solidFill>
        <a:effectLst/>
      </p:bgPr>
    </p:bg>
    <p:spTree>
      <p:nvGrpSpPr>
        <p:cNvPr id="1" name=""/>
        <p:cNvGrpSpPr/>
        <p:nvPr/>
      </p:nvGrpSpPr>
      <p:grpSpPr>
        <a:xfrm>
          <a:off x="0" y="0"/>
          <a:ext cx="0" cy="0"/>
          <a:chOff x="0" y="0"/>
          <a:chExt cx="0" cy="0"/>
        </a:xfrm>
      </p:grpSpPr>
      <p:sp>
        <p:nvSpPr>
          <p:cNvPr id="2" name="Freeform 2"/>
          <p:cNvSpPr/>
          <p:nvPr/>
        </p:nvSpPr>
        <p:spPr>
          <a:xfrm rot="235099">
            <a:off x="3406509" y="3097230"/>
            <a:ext cx="12038558" cy="6285763"/>
          </a:xfrm>
          <a:custGeom>
            <a:avLst/>
            <a:gdLst/>
            <a:ahLst/>
            <a:cxnLst/>
            <a:rect l="l" t="t" r="r" b="b"/>
            <a:pathLst>
              <a:path w="11387741" h="5031311">
                <a:moveTo>
                  <a:pt x="0" y="0"/>
                </a:moveTo>
                <a:lnTo>
                  <a:pt x="11387740" y="0"/>
                </a:lnTo>
                <a:lnTo>
                  <a:pt x="11387740" y="5031311"/>
                </a:lnTo>
                <a:lnTo>
                  <a:pt x="0" y="503131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r>
              <a:rPr lang="id-ID" dirty="0" smtClean="0"/>
              <a:t>r</a:t>
            </a:r>
            <a:endParaRPr lang="id-ID" dirty="0"/>
          </a:p>
        </p:txBody>
      </p:sp>
      <p:sp>
        <p:nvSpPr>
          <p:cNvPr id="3" name="Freeform 3"/>
          <p:cNvSpPr/>
          <p:nvPr/>
        </p:nvSpPr>
        <p:spPr>
          <a:xfrm>
            <a:off x="14421550" y="6756766"/>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4758678" y="7144271"/>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5" name="Freeform 5"/>
          <p:cNvSpPr/>
          <p:nvPr/>
        </p:nvSpPr>
        <p:spPr>
          <a:xfrm rot="-5647757">
            <a:off x="-875517" y="-796687"/>
            <a:ext cx="3808435" cy="4114800"/>
          </a:xfrm>
          <a:custGeom>
            <a:avLst/>
            <a:gdLst/>
            <a:ahLst/>
            <a:cxnLst/>
            <a:rect l="l" t="t" r="r" b="b"/>
            <a:pathLst>
              <a:path w="3808435" h="4114800">
                <a:moveTo>
                  <a:pt x="0" y="0"/>
                </a:moveTo>
                <a:lnTo>
                  <a:pt x="3808434" y="0"/>
                </a:lnTo>
                <a:lnTo>
                  <a:pt x="3808434" y="4114800"/>
                </a:lnTo>
                <a:lnTo>
                  <a:pt x="0" y="4114800"/>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6" name="Freeform 6"/>
          <p:cNvSpPr/>
          <p:nvPr/>
        </p:nvSpPr>
        <p:spPr>
          <a:xfrm rot="-3027891">
            <a:off x="13501569" y="-6086763"/>
            <a:ext cx="8900916" cy="8463962"/>
          </a:xfrm>
          <a:custGeom>
            <a:avLst/>
            <a:gdLst/>
            <a:ahLst/>
            <a:cxnLst/>
            <a:rect l="l" t="t" r="r" b="b"/>
            <a:pathLst>
              <a:path w="8900916" h="8463962">
                <a:moveTo>
                  <a:pt x="0" y="0"/>
                </a:moveTo>
                <a:lnTo>
                  <a:pt x="8900917" y="0"/>
                </a:lnTo>
                <a:lnTo>
                  <a:pt x="8900917" y="8463963"/>
                </a:lnTo>
                <a:lnTo>
                  <a:pt x="0" y="846396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7867433">
            <a:off x="-4450458" y="7814014"/>
            <a:ext cx="8900916" cy="8463962"/>
          </a:xfrm>
          <a:custGeom>
            <a:avLst/>
            <a:gdLst/>
            <a:ahLst/>
            <a:cxnLst/>
            <a:rect l="l" t="t" r="r" b="b"/>
            <a:pathLst>
              <a:path w="8900916" h="8463962">
                <a:moveTo>
                  <a:pt x="0" y="0"/>
                </a:moveTo>
                <a:lnTo>
                  <a:pt x="8900916" y="0"/>
                </a:lnTo>
                <a:lnTo>
                  <a:pt x="8900916" y="8463962"/>
                </a:lnTo>
                <a:lnTo>
                  <a:pt x="0" y="84639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5400000">
            <a:off x="8427763" y="397019"/>
            <a:ext cx="1432474" cy="2695836"/>
          </a:xfrm>
          <a:custGeom>
            <a:avLst/>
            <a:gdLst/>
            <a:ahLst/>
            <a:cxnLst/>
            <a:rect l="l" t="t" r="r" b="b"/>
            <a:pathLst>
              <a:path w="1432474" h="2695836">
                <a:moveTo>
                  <a:pt x="0" y="0"/>
                </a:moveTo>
                <a:lnTo>
                  <a:pt x="1432474" y="0"/>
                </a:lnTo>
                <a:lnTo>
                  <a:pt x="1432474" y="2695836"/>
                </a:lnTo>
                <a:lnTo>
                  <a:pt x="0" y="269583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1182119">
            <a:off x="15318729" y="-284410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4208018">
            <a:off x="-1461507" y="878229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1" name="Freeform 11"/>
          <p:cNvSpPr/>
          <p:nvPr/>
        </p:nvSpPr>
        <p:spPr>
          <a:xfrm rot="8781015">
            <a:off x="1963669" y="3499504"/>
            <a:ext cx="4890029" cy="1404447"/>
          </a:xfrm>
          <a:custGeom>
            <a:avLst/>
            <a:gdLst/>
            <a:ahLst/>
            <a:cxnLst/>
            <a:rect l="l" t="t" r="r" b="b"/>
            <a:pathLst>
              <a:path w="4890029" h="1404447">
                <a:moveTo>
                  <a:pt x="0" y="0"/>
                </a:moveTo>
                <a:lnTo>
                  <a:pt x="4890029" y="0"/>
                </a:lnTo>
                <a:lnTo>
                  <a:pt x="4890029" y="1404447"/>
                </a:lnTo>
                <a:lnTo>
                  <a:pt x="0" y="140444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2" name="Freeform 12"/>
          <p:cNvSpPr/>
          <p:nvPr/>
        </p:nvSpPr>
        <p:spPr>
          <a:xfrm>
            <a:off x="13366845" y="3864154"/>
            <a:ext cx="3086466" cy="3227294"/>
          </a:xfrm>
          <a:custGeom>
            <a:avLst/>
            <a:gdLst/>
            <a:ahLst/>
            <a:cxnLst/>
            <a:rect l="l" t="t" r="r" b="b"/>
            <a:pathLst>
              <a:path w="3086466" h="3227294">
                <a:moveTo>
                  <a:pt x="0" y="0"/>
                </a:moveTo>
                <a:lnTo>
                  <a:pt x="3086467" y="0"/>
                </a:lnTo>
                <a:lnTo>
                  <a:pt x="3086467" y="3227294"/>
                </a:lnTo>
                <a:lnTo>
                  <a:pt x="0" y="3227294"/>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3" name="TextBox 13"/>
          <p:cNvSpPr txBox="1"/>
          <p:nvPr/>
        </p:nvSpPr>
        <p:spPr>
          <a:xfrm>
            <a:off x="4635650" y="3921304"/>
            <a:ext cx="9016700" cy="4924425"/>
          </a:xfrm>
          <a:prstGeom prst="rect">
            <a:avLst/>
          </a:prstGeom>
        </p:spPr>
        <p:txBody>
          <a:bodyPr lIns="0" tIns="0" rIns="0" bIns="0" rtlCol="0" anchor="t">
            <a:spAutoFit/>
          </a:bodyPr>
          <a:lstStyle/>
          <a:p>
            <a:pPr algn="ctr"/>
            <a:r>
              <a:rPr lang="id-ID" sz="4000" dirty="0" smtClean="0">
                <a:solidFill>
                  <a:srgbClr val="FF8796"/>
                </a:solidFill>
                <a:latin typeface="Funtastic"/>
                <a:ea typeface="Funtastic"/>
                <a:cs typeface="Funtastic"/>
                <a:sym typeface="Funtastic"/>
              </a:rPr>
              <a:t>Tugas</a:t>
            </a:r>
            <a:r>
              <a:rPr lang="en-US" sz="4000" dirty="0" smtClean="0">
                <a:solidFill>
                  <a:srgbClr val="FF8796"/>
                </a:solidFill>
                <a:latin typeface="Funtastic"/>
                <a:ea typeface="Funtastic"/>
                <a:cs typeface="Funtastic"/>
                <a:sym typeface="Funtastic"/>
              </a:rPr>
              <a:t>?</a:t>
            </a:r>
            <a:endParaRPr lang="id-ID" sz="4000" dirty="0" smtClean="0">
              <a:solidFill>
                <a:srgbClr val="FF8796"/>
              </a:solidFill>
              <a:latin typeface="Funtastic"/>
              <a:ea typeface="Funtastic"/>
              <a:cs typeface="Funtastic"/>
              <a:sym typeface="Funtastic"/>
            </a:endParaRPr>
          </a:p>
          <a:p>
            <a:pPr algn="ctr"/>
            <a:r>
              <a:rPr lang="id-ID" sz="4000" dirty="0" smtClean="0">
                <a:solidFill>
                  <a:srgbClr val="FF8796"/>
                </a:solidFill>
                <a:latin typeface="Funtastic"/>
                <a:ea typeface="Funtastic"/>
                <a:cs typeface="Funtastic"/>
                <a:sym typeface="Funtastic"/>
              </a:rPr>
              <a:t>Mahasiswa mencari satu jurnal yang menggunakan salah satu dari beberapa jenis penelitian yang telah di jelaskan pada materi. Perhatikan cara pengumpulan data yang tertera pada jurnal, kemudian jelaskan secara singkat di pertemuan selanjutnya.</a:t>
            </a:r>
          </a:p>
        </p:txBody>
      </p:sp>
      <p:sp>
        <p:nvSpPr>
          <p:cNvPr id="14" name="Freeform 14"/>
          <p:cNvSpPr/>
          <p:nvPr/>
        </p:nvSpPr>
        <p:spPr>
          <a:xfrm rot="-5754453">
            <a:off x="8656359" y="8302266"/>
            <a:ext cx="1432474" cy="2695836"/>
          </a:xfrm>
          <a:custGeom>
            <a:avLst/>
            <a:gdLst/>
            <a:ahLst/>
            <a:cxnLst/>
            <a:rect l="l" t="t" r="r" b="b"/>
            <a:pathLst>
              <a:path w="1432474" h="2695836">
                <a:moveTo>
                  <a:pt x="0" y="0"/>
                </a:moveTo>
                <a:lnTo>
                  <a:pt x="1432474" y="0"/>
                </a:lnTo>
                <a:lnTo>
                  <a:pt x="1432474" y="2695836"/>
                </a:lnTo>
                <a:lnTo>
                  <a:pt x="0" y="269583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1B8FF"/>
        </a:solidFill>
        <a:effectLst/>
      </p:bgPr>
    </p:bg>
    <p:spTree>
      <p:nvGrpSpPr>
        <p:cNvPr id="1" name=""/>
        <p:cNvGrpSpPr/>
        <p:nvPr/>
      </p:nvGrpSpPr>
      <p:grpSpPr>
        <a:xfrm>
          <a:off x="0" y="0"/>
          <a:ext cx="0" cy="0"/>
          <a:chOff x="0" y="0"/>
          <a:chExt cx="0" cy="0"/>
        </a:xfrm>
      </p:grpSpPr>
      <p:sp>
        <p:nvSpPr>
          <p:cNvPr id="2" name="Freeform 2"/>
          <p:cNvSpPr/>
          <p:nvPr/>
        </p:nvSpPr>
        <p:spPr>
          <a:xfrm rot="235099">
            <a:off x="3450130" y="3210009"/>
            <a:ext cx="11387741" cy="5031311"/>
          </a:xfrm>
          <a:custGeom>
            <a:avLst/>
            <a:gdLst/>
            <a:ahLst/>
            <a:cxnLst/>
            <a:rect l="l" t="t" r="r" b="b"/>
            <a:pathLst>
              <a:path w="11387741" h="5031311">
                <a:moveTo>
                  <a:pt x="0" y="0"/>
                </a:moveTo>
                <a:lnTo>
                  <a:pt x="11387740" y="0"/>
                </a:lnTo>
                <a:lnTo>
                  <a:pt x="11387740" y="5031311"/>
                </a:lnTo>
                <a:lnTo>
                  <a:pt x="0" y="503131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569609" y="664902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028700" y="664902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729054">
            <a:off x="-4028617" y="-6409607"/>
            <a:ext cx="8900916" cy="8463962"/>
          </a:xfrm>
          <a:custGeom>
            <a:avLst/>
            <a:gdLst/>
            <a:ahLst/>
            <a:cxnLst/>
            <a:rect l="l" t="t" r="r" b="b"/>
            <a:pathLst>
              <a:path w="8900916" h="8463962">
                <a:moveTo>
                  <a:pt x="0" y="0"/>
                </a:moveTo>
                <a:lnTo>
                  <a:pt x="8900917" y="0"/>
                </a:lnTo>
                <a:lnTo>
                  <a:pt x="8900917" y="8463962"/>
                </a:lnTo>
                <a:lnTo>
                  <a:pt x="0" y="846396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2558274">
            <a:off x="14829449" y="-5340880"/>
            <a:ext cx="8900916" cy="8463962"/>
          </a:xfrm>
          <a:custGeom>
            <a:avLst/>
            <a:gdLst/>
            <a:ahLst/>
            <a:cxnLst/>
            <a:rect l="l" t="t" r="r" b="b"/>
            <a:pathLst>
              <a:path w="8900916" h="8463962">
                <a:moveTo>
                  <a:pt x="0" y="0"/>
                </a:moveTo>
                <a:lnTo>
                  <a:pt x="8900916" y="0"/>
                </a:lnTo>
                <a:lnTo>
                  <a:pt x="8900916" y="8463962"/>
                </a:lnTo>
                <a:lnTo>
                  <a:pt x="0" y="846396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5315626">
            <a:off x="14902856" y="-3092140"/>
            <a:ext cx="4790900" cy="4320521"/>
          </a:xfrm>
          <a:custGeom>
            <a:avLst/>
            <a:gdLst/>
            <a:ahLst/>
            <a:cxnLst/>
            <a:rect l="l" t="t" r="r" b="b"/>
            <a:pathLst>
              <a:path w="4790900" h="4320521">
                <a:moveTo>
                  <a:pt x="0" y="0"/>
                </a:moveTo>
                <a:lnTo>
                  <a:pt x="4790901" y="0"/>
                </a:lnTo>
                <a:lnTo>
                  <a:pt x="4790901" y="4320521"/>
                </a:lnTo>
                <a:lnTo>
                  <a:pt x="0" y="432052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2357976">
            <a:off x="-2395450" y="-2522383"/>
            <a:ext cx="4790900" cy="4320521"/>
          </a:xfrm>
          <a:custGeom>
            <a:avLst/>
            <a:gdLst/>
            <a:ahLst/>
            <a:cxnLst/>
            <a:rect l="l" t="t" r="r" b="b"/>
            <a:pathLst>
              <a:path w="4790900" h="4320521">
                <a:moveTo>
                  <a:pt x="0" y="0"/>
                </a:moveTo>
                <a:lnTo>
                  <a:pt x="4790900" y="0"/>
                </a:lnTo>
                <a:lnTo>
                  <a:pt x="4790900" y="4320521"/>
                </a:lnTo>
                <a:lnTo>
                  <a:pt x="0" y="432052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9102672">
            <a:off x="12025769" y="1320895"/>
            <a:ext cx="2552979" cy="2758351"/>
          </a:xfrm>
          <a:custGeom>
            <a:avLst/>
            <a:gdLst/>
            <a:ahLst/>
            <a:cxnLst/>
            <a:rect l="l" t="t" r="r" b="b"/>
            <a:pathLst>
              <a:path w="2552979" h="2758351">
                <a:moveTo>
                  <a:pt x="0" y="0"/>
                </a:moveTo>
                <a:lnTo>
                  <a:pt x="2552980" y="0"/>
                </a:lnTo>
                <a:lnTo>
                  <a:pt x="2552980" y="2758351"/>
                </a:lnTo>
                <a:lnTo>
                  <a:pt x="0" y="2758351"/>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sp>
      <p:grpSp>
        <p:nvGrpSpPr>
          <p:cNvPr id="10" name="Group 10"/>
          <p:cNvGrpSpPr>
            <a:grpSpLocks noChangeAspect="1"/>
          </p:cNvGrpSpPr>
          <p:nvPr/>
        </p:nvGrpSpPr>
        <p:grpSpPr>
          <a:xfrm rot="-624052">
            <a:off x="12313924" y="5227064"/>
            <a:ext cx="3218279" cy="3215266"/>
            <a:chOff x="0" y="0"/>
            <a:chExt cx="3255264" cy="3252216"/>
          </a:xfrm>
        </p:grpSpPr>
        <p:sp>
          <p:nvSpPr>
            <p:cNvPr id="11" name="Freeform 11"/>
            <p:cNvSpPr/>
            <p:nvPr/>
          </p:nvSpPr>
          <p:spPr>
            <a:xfrm>
              <a:off x="0" y="0"/>
              <a:ext cx="3255264" cy="3252216"/>
            </a:xfrm>
            <a:custGeom>
              <a:avLst/>
              <a:gdLst/>
              <a:ahLst/>
              <a:cxnLst/>
              <a:rect l="l" t="t" r="r" b="b"/>
              <a:pathLst>
                <a:path w="3255264" h="3252216">
                  <a:moveTo>
                    <a:pt x="3255264" y="3252216"/>
                  </a:moveTo>
                  <a:lnTo>
                    <a:pt x="0" y="3252216"/>
                  </a:lnTo>
                  <a:lnTo>
                    <a:pt x="0" y="0"/>
                  </a:lnTo>
                  <a:lnTo>
                    <a:pt x="3255264" y="0"/>
                  </a:lnTo>
                  <a:lnTo>
                    <a:pt x="3255264" y="3252216"/>
                  </a:lnTo>
                  <a:close/>
                </a:path>
              </a:pathLst>
            </a:custGeom>
            <a:blipFill>
              <a:blip r:embed="rId12"/>
              <a:stretch>
                <a:fillRect l="-15" r="-15"/>
              </a:stretch>
            </a:blipFill>
          </p:spPr>
        </p:sp>
        <p:sp>
          <p:nvSpPr>
            <p:cNvPr id="12" name="Freeform 12"/>
            <p:cNvSpPr/>
            <p:nvPr/>
          </p:nvSpPr>
          <p:spPr>
            <a:xfrm>
              <a:off x="178784" y="170440"/>
              <a:ext cx="2903731" cy="2875349"/>
            </a:xfrm>
            <a:custGeom>
              <a:avLst/>
              <a:gdLst/>
              <a:ahLst/>
              <a:cxnLst/>
              <a:rect l="l" t="t" r="r" b="b"/>
              <a:pathLst>
                <a:path w="2903731" h="2875349">
                  <a:moveTo>
                    <a:pt x="65607" y="158"/>
                  </a:moveTo>
                  <a:lnTo>
                    <a:pt x="2878476" y="31987"/>
                  </a:lnTo>
                  <a:cubicBezTo>
                    <a:pt x="2892501" y="32145"/>
                    <a:pt x="2903731" y="43665"/>
                    <a:pt x="2903531" y="57691"/>
                  </a:cubicBezTo>
                  <a:lnTo>
                    <a:pt x="2863754" y="2850091"/>
                  </a:lnTo>
                  <a:cubicBezTo>
                    <a:pt x="2863553" y="2864142"/>
                    <a:pt x="2851959" y="2875349"/>
                    <a:pt x="2837909" y="2875069"/>
                  </a:cubicBezTo>
                  <a:lnTo>
                    <a:pt x="25041" y="2819370"/>
                  </a:lnTo>
                  <a:cubicBezTo>
                    <a:pt x="11100" y="2819094"/>
                    <a:pt x="0" y="2807608"/>
                    <a:pt x="200" y="2793665"/>
                  </a:cubicBezTo>
                  <a:lnTo>
                    <a:pt x="39977" y="25136"/>
                  </a:lnTo>
                  <a:cubicBezTo>
                    <a:pt x="40179" y="11171"/>
                    <a:pt x="51641" y="0"/>
                    <a:pt x="65607" y="158"/>
                  </a:cubicBezTo>
                  <a:close/>
                </a:path>
              </a:pathLst>
            </a:custGeom>
            <a:blipFill>
              <a:blip r:embed="rId13" cstate="print"/>
              <a:stretch>
                <a:fillRect l="-5977" t="-6058" r="-46701" b="-124936"/>
              </a:stretch>
            </a:blipFill>
          </p:spPr>
        </p:sp>
      </p:grpSp>
      <p:grpSp>
        <p:nvGrpSpPr>
          <p:cNvPr id="13" name="Group 13"/>
          <p:cNvGrpSpPr>
            <a:grpSpLocks noChangeAspect="1"/>
          </p:cNvGrpSpPr>
          <p:nvPr/>
        </p:nvGrpSpPr>
        <p:grpSpPr>
          <a:xfrm rot="364364">
            <a:off x="2416412" y="2448601"/>
            <a:ext cx="3123523" cy="3120599"/>
            <a:chOff x="0" y="0"/>
            <a:chExt cx="3255264" cy="3252216"/>
          </a:xfrm>
        </p:grpSpPr>
        <p:sp>
          <p:nvSpPr>
            <p:cNvPr id="14" name="Freeform 14"/>
            <p:cNvSpPr/>
            <p:nvPr/>
          </p:nvSpPr>
          <p:spPr>
            <a:xfrm>
              <a:off x="0" y="0"/>
              <a:ext cx="3255264" cy="3252216"/>
            </a:xfrm>
            <a:custGeom>
              <a:avLst/>
              <a:gdLst/>
              <a:ahLst/>
              <a:cxnLst/>
              <a:rect l="l" t="t" r="r" b="b"/>
              <a:pathLst>
                <a:path w="3255264" h="3252216">
                  <a:moveTo>
                    <a:pt x="3255264" y="3252216"/>
                  </a:moveTo>
                  <a:lnTo>
                    <a:pt x="0" y="3252216"/>
                  </a:lnTo>
                  <a:lnTo>
                    <a:pt x="0" y="0"/>
                  </a:lnTo>
                  <a:lnTo>
                    <a:pt x="3255264" y="0"/>
                  </a:lnTo>
                  <a:lnTo>
                    <a:pt x="3255264" y="3252216"/>
                  </a:lnTo>
                  <a:close/>
                </a:path>
              </a:pathLst>
            </a:custGeom>
            <a:blipFill>
              <a:blip r:embed="rId12"/>
              <a:stretch>
                <a:fillRect l="-15" r="-15"/>
              </a:stretch>
            </a:blipFill>
          </p:spPr>
        </p:sp>
        <p:sp>
          <p:nvSpPr>
            <p:cNvPr id="15" name="Freeform 15"/>
            <p:cNvSpPr/>
            <p:nvPr/>
          </p:nvSpPr>
          <p:spPr>
            <a:xfrm>
              <a:off x="178784" y="170440"/>
              <a:ext cx="2903731" cy="2875349"/>
            </a:xfrm>
            <a:custGeom>
              <a:avLst/>
              <a:gdLst/>
              <a:ahLst/>
              <a:cxnLst/>
              <a:rect l="l" t="t" r="r" b="b"/>
              <a:pathLst>
                <a:path w="2903731" h="2875349">
                  <a:moveTo>
                    <a:pt x="65607" y="158"/>
                  </a:moveTo>
                  <a:lnTo>
                    <a:pt x="2878476" y="31987"/>
                  </a:lnTo>
                  <a:cubicBezTo>
                    <a:pt x="2892501" y="32145"/>
                    <a:pt x="2903731" y="43665"/>
                    <a:pt x="2903531" y="57691"/>
                  </a:cubicBezTo>
                  <a:lnTo>
                    <a:pt x="2863754" y="2850091"/>
                  </a:lnTo>
                  <a:cubicBezTo>
                    <a:pt x="2863553" y="2864142"/>
                    <a:pt x="2851959" y="2875349"/>
                    <a:pt x="2837909" y="2875069"/>
                  </a:cubicBezTo>
                  <a:lnTo>
                    <a:pt x="25041" y="2819370"/>
                  </a:lnTo>
                  <a:cubicBezTo>
                    <a:pt x="11100" y="2819094"/>
                    <a:pt x="0" y="2807608"/>
                    <a:pt x="200" y="2793665"/>
                  </a:cubicBezTo>
                  <a:lnTo>
                    <a:pt x="39977" y="25136"/>
                  </a:lnTo>
                  <a:cubicBezTo>
                    <a:pt x="40179" y="11171"/>
                    <a:pt x="51641" y="0"/>
                    <a:pt x="65607" y="158"/>
                  </a:cubicBezTo>
                  <a:close/>
                </a:path>
              </a:pathLst>
            </a:custGeom>
            <a:blipFill>
              <a:blip r:embed="rId14" cstate="print"/>
              <a:stretch>
                <a:fillRect l="-24312" r="-24312"/>
              </a:stretch>
            </a:blipFill>
          </p:spPr>
        </p:sp>
      </p:grpSp>
      <p:sp>
        <p:nvSpPr>
          <p:cNvPr id="16" name="TextBox 16"/>
          <p:cNvSpPr txBox="1"/>
          <p:nvPr/>
        </p:nvSpPr>
        <p:spPr>
          <a:xfrm>
            <a:off x="5126493" y="3616219"/>
            <a:ext cx="8012852" cy="3768973"/>
          </a:xfrm>
          <a:prstGeom prst="rect">
            <a:avLst/>
          </a:prstGeom>
        </p:spPr>
        <p:txBody>
          <a:bodyPr lIns="0" tIns="0" rIns="0" bIns="0" rtlCol="0" anchor="t">
            <a:spAutoFit/>
          </a:bodyPr>
          <a:lstStyle/>
          <a:p>
            <a:pPr algn="ctr">
              <a:lnSpc>
                <a:spcPts val="13321"/>
              </a:lnSpc>
            </a:pPr>
            <a:r>
              <a:rPr lang="en-US" sz="14171">
                <a:solidFill>
                  <a:srgbClr val="FFFFFF"/>
                </a:solidFill>
                <a:latin typeface="Funtastic"/>
                <a:ea typeface="Funtastic"/>
                <a:cs typeface="Funtastic"/>
                <a:sym typeface="Funtastic"/>
              </a:rPr>
              <a:t>Terima Kasih</a:t>
            </a:r>
          </a:p>
        </p:txBody>
      </p:sp>
      <p:sp>
        <p:nvSpPr>
          <p:cNvPr id="17" name="Freeform 17"/>
          <p:cNvSpPr/>
          <p:nvPr/>
        </p:nvSpPr>
        <p:spPr>
          <a:xfrm>
            <a:off x="4661539" y="6563148"/>
            <a:ext cx="1357972" cy="1140696"/>
          </a:xfrm>
          <a:custGeom>
            <a:avLst/>
            <a:gdLst/>
            <a:ahLst/>
            <a:cxnLst/>
            <a:rect l="l" t="t" r="r" b="b"/>
            <a:pathLst>
              <a:path w="1357972" h="1140696">
                <a:moveTo>
                  <a:pt x="0" y="0"/>
                </a:moveTo>
                <a:lnTo>
                  <a:pt x="1357972" y="0"/>
                </a:lnTo>
                <a:lnTo>
                  <a:pt x="1357972" y="1140697"/>
                </a:lnTo>
                <a:lnTo>
                  <a:pt x="0" y="1140697"/>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4D4FF"/>
        </a:solidFill>
        <a:effectLst/>
      </p:bgPr>
    </p:bg>
    <p:spTree>
      <p:nvGrpSpPr>
        <p:cNvPr id="1" name=""/>
        <p:cNvGrpSpPr/>
        <p:nvPr/>
      </p:nvGrpSpPr>
      <p:grpSpPr>
        <a:xfrm>
          <a:off x="0" y="0"/>
          <a:ext cx="0" cy="0"/>
          <a:chOff x="0" y="0"/>
          <a:chExt cx="0" cy="0"/>
        </a:xfrm>
      </p:grpSpPr>
      <p:sp>
        <p:nvSpPr>
          <p:cNvPr id="2" name="Freeform 2"/>
          <p:cNvSpPr/>
          <p:nvPr/>
        </p:nvSpPr>
        <p:spPr>
          <a:xfrm rot="235099">
            <a:off x="2200250" y="2628361"/>
            <a:ext cx="13887499" cy="6135750"/>
          </a:xfrm>
          <a:custGeom>
            <a:avLst/>
            <a:gdLst/>
            <a:ahLst/>
            <a:cxnLst/>
            <a:rect l="l" t="t" r="r" b="b"/>
            <a:pathLst>
              <a:path w="13887499" h="6135750">
                <a:moveTo>
                  <a:pt x="0" y="0"/>
                </a:moveTo>
                <a:lnTo>
                  <a:pt x="13887500" y="0"/>
                </a:lnTo>
                <a:lnTo>
                  <a:pt x="13887500" y="6135749"/>
                </a:lnTo>
                <a:lnTo>
                  <a:pt x="0" y="613574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16990">
            <a:off x="4832068" y="1147163"/>
            <a:ext cx="8623863" cy="2355257"/>
          </a:xfrm>
          <a:custGeom>
            <a:avLst/>
            <a:gdLst/>
            <a:ahLst/>
            <a:cxnLst/>
            <a:rect l="l" t="t" r="r" b="b"/>
            <a:pathLst>
              <a:path w="8623863" h="2355257">
                <a:moveTo>
                  <a:pt x="0" y="0"/>
                </a:moveTo>
                <a:lnTo>
                  <a:pt x="8623864" y="0"/>
                </a:lnTo>
                <a:lnTo>
                  <a:pt x="8623864" y="2355256"/>
                </a:lnTo>
                <a:lnTo>
                  <a:pt x="0" y="235525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5201900" y="-57478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TextBox 5"/>
          <p:cNvSpPr txBox="1"/>
          <p:nvPr/>
        </p:nvSpPr>
        <p:spPr>
          <a:xfrm>
            <a:off x="5500663" y="3664220"/>
            <a:ext cx="8643998" cy="6463308"/>
          </a:xfrm>
          <a:prstGeom prst="rect">
            <a:avLst/>
          </a:prstGeom>
        </p:spPr>
        <p:txBody>
          <a:bodyPr wrap="square" lIns="0" tIns="0" rIns="0" bIns="0" rtlCol="0" anchor="t">
            <a:spAutoFit/>
          </a:bodyPr>
          <a:lstStyle/>
          <a:p>
            <a:pPr algn="ctr"/>
            <a:r>
              <a:rPr lang="id-ID" sz="4400" dirty="0" smtClean="0">
                <a:solidFill>
                  <a:srgbClr val="225AC4"/>
                </a:solidFill>
                <a:latin typeface="Funtastic"/>
                <a:ea typeface="Childos Arabic"/>
                <a:cs typeface="Childos Arabic"/>
                <a:sym typeface="Childos Arabic"/>
              </a:rPr>
              <a:t>QUALITATIVE APPROACHES:</a:t>
            </a:r>
          </a:p>
          <a:p>
            <a:pPr marL="514350" indent="-514350">
              <a:buAutoNum type="arabicPeriod"/>
            </a:pPr>
            <a:r>
              <a:rPr lang="id-ID" sz="4400" dirty="0" smtClean="0">
                <a:solidFill>
                  <a:srgbClr val="0070C0"/>
                </a:solidFill>
                <a:latin typeface="Funtastic"/>
              </a:rPr>
              <a:t>Narrative Research</a:t>
            </a:r>
          </a:p>
          <a:p>
            <a:pPr marL="514350" indent="-514350">
              <a:buAutoNum type="arabicPeriod"/>
            </a:pPr>
            <a:r>
              <a:rPr lang="id-ID" sz="4400" dirty="0" smtClean="0">
                <a:solidFill>
                  <a:srgbClr val="0070C0"/>
                </a:solidFill>
                <a:latin typeface="Funtastic"/>
              </a:rPr>
              <a:t>Ethnography Research</a:t>
            </a:r>
          </a:p>
          <a:p>
            <a:pPr marL="514350" indent="-514350">
              <a:buAutoNum type="arabicPeriod"/>
            </a:pPr>
            <a:r>
              <a:rPr lang="id-ID" sz="4400" dirty="0" smtClean="0">
                <a:solidFill>
                  <a:srgbClr val="0070C0"/>
                </a:solidFill>
                <a:latin typeface="Funtastic"/>
              </a:rPr>
              <a:t>Grounded Theory</a:t>
            </a:r>
          </a:p>
          <a:p>
            <a:pPr marL="514350" indent="-514350">
              <a:buAutoNum type="arabicPeriod"/>
            </a:pPr>
            <a:r>
              <a:rPr lang="id-ID" sz="4400" dirty="0" smtClean="0">
                <a:solidFill>
                  <a:srgbClr val="0070C0"/>
                </a:solidFill>
                <a:latin typeface="Funtastic"/>
              </a:rPr>
              <a:t>Case Study</a:t>
            </a:r>
          </a:p>
          <a:p>
            <a:pPr marL="514350" indent="-514350">
              <a:buAutoNum type="arabicPeriod"/>
            </a:pPr>
            <a:r>
              <a:rPr lang="id-ID" sz="4400" dirty="0" smtClean="0">
                <a:solidFill>
                  <a:srgbClr val="0070C0"/>
                </a:solidFill>
                <a:latin typeface="Funtastic"/>
              </a:rPr>
              <a:t>Descriptive Research</a:t>
            </a:r>
          </a:p>
          <a:p>
            <a:pPr marL="514350" indent="-514350">
              <a:buAutoNum type="arabicPeriod"/>
            </a:pPr>
            <a:endParaRPr lang="id-ID" sz="4000" dirty="0" smtClean="0">
              <a:solidFill>
                <a:srgbClr val="0070C0"/>
              </a:solidFill>
              <a:latin typeface="Childos Arabic"/>
            </a:endParaRPr>
          </a:p>
          <a:p>
            <a:pPr marL="514350" indent="-514350">
              <a:buAutoNum type="arabicPeriod"/>
            </a:pPr>
            <a:endParaRPr lang="id-ID" sz="4000" dirty="0" smtClean="0">
              <a:solidFill>
                <a:srgbClr val="0070C0"/>
              </a:solidFill>
              <a:latin typeface="Childos Arabic"/>
            </a:endParaRPr>
          </a:p>
          <a:p>
            <a:pPr algn="ctr"/>
            <a:endParaRPr lang="id-ID" sz="3800" dirty="0" smtClean="0">
              <a:solidFill>
                <a:srgbClr val="225AC4"/>
              </a:solidFill>
              <a:latin typeface="Childos Arabic"/>
              <a:ea typeface="Childos Arabic"/>
              <a:cs typeface="Childos Arabic"/>
              <a:sym typeface="Childos Arabic"/>
            </a:endParaRPr>
          </a:p>
          <a:p>
            <a:pPr algn="ctr"/>
            <a:endParaRPr lang="id-ID" sz="3800" dirty="0" smtClean="0">
              <a:solidFill>
                <a:srgbClr val="225AC4"/>
              </a:solidFill>
              <a:latin typeface="Childos Arabic"/>
              <a:ea typeface="Childos Arabic"/>
              <a:cs typeface="Childos Arabic"/>
              <a:sym typeface="Childos Arabic"/>
            </a:endParaRPr>
          </a:p>
        </p:txBody>
      </p:sp>
      <p:sp>
        <p:nvSpPr>
          <p:cNvPr id="6" name="Freeform 6"/>
          <p:cNvSpPr/>
          <p:nvPr/>
        </p:nvSpPr>
        <p:spPr>
          <a:xfrm>
            <a:off x="-1028700" y="664902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6729054">
            <a:off x="-4028617" y="-6409607"/>
            <a:ext cx="8900916" cy="8463962"/>
          </a:xfrm>
          <a:custGeom>
            <a:avLst/>
            <a:gdLst/>
            <a:ahLst/>
            <a:cxnLst/>
            <a:rect l="l" t="t" r="r" b="b"/>
            <a:pathLst>
              <a:path w="8900916" h="8463962">
                <a:moveTo>
                  <a:pt x="0" y="0"/>
                </a:moveTo>
                <a:lnTo>
                  <a:pt x="8900917" y="0"/>
                </a:lnTo>
                <a:lnTo>
                  <a:pt x="8900917" y="8463962"/>
                </a:lnTo>
                <a:lnTo>
                  <a:pt x="0" y="84639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3939471">
            <a:off x="13837542" y="8112713"/>
            <a:ext cx="8900916" cy="8463962"/>
          </a:xfrm>
          <a:custGeom>
            <a:avLst/>
            <a:gdLst/>
            <a:ahLst/>
            <a:cxnLst/>
            <a:rect l="l" t="t" r="r" b="b"/>
            <a:pathLst>
              <a:path w="8900916" h="8463962">
                <a:moveTo>
                  <a:pt x="0" y="0"/>
                </a:moveTo>
                <a:lnTo>
                  <a:pt x="8900916" y="0"/>
                </a:lnTo>
                <a:lnTo>
                  <a:pt x="8900916" y="8463962"/>
                </a:lnTo>
                <a:lnTo>
                  <a:pt x="0" y="84639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9" name="Group 9"/>
          <p:cNvGrpSpPr>
            <a:grpSpLocks noChangeAspect="1"/>
          </p:cNvGrpSpPr>
          <p:nvPr/>
        </p:nvGrpSpPr>
        <p:grpSpPr>
          <a:xfrm>
            <a:off x="1044160" y="6114115"/>
            <a:ext cx="4380037" cy="3196369"/>
            <a:chOff x="0" y="0"/>
            <a:chExt cx="3576320" cy="2609850"/>
          </a:xfrm>
        </p:grpSpPr>
        <p:sp>
          <p:nvSpPr>
            <p:cNvPr id="10" name="Freeform 10"/>
            <p:cNvSpPr/>
            <p:nvPr/>
          </p:nvSpPr>
          <p:spPr>
            <a:xfrm>
              <a:off x="-5080" y="0"/>
              <a:ext cx="3581400" cy="2571750"/>
            </a:xfrm>
            <a:custGeom>
              <a:avLst/>
              <a:gdLst/>
              <a:ahLst/>
              <a:cxnLst/>
              <a:rect l="l" t="t" r="r" b="b"/>
              <a:pathLst>
                <a:path w="3581400" h="2571750">
                  <a:moveTo>
                    <a:pt x="6350" y="0"/>
                  </a:moveTo>
                  <a:lnTo>
                    <a:pt x="3575050" y="0"/>
                  </a:lnTo>
                  <a:lnTo>
                    <a:pt x="3575050" y="2387600"/>
                  </a:lnTo>
                  <a:cubicBezTo>
                    <a:pt x="3575050" y="2387600"/>
                    <a:pt x="3581400" y="2419350"/>
                    <a:pt x="3543300" y="2419350"/>
                  </a:cubicBezTo>
                  <a:cubicBezTo>
                    <a:pt x="3505200" y="2419350"/>
                    <a:pt x="3467100" y="2444750"/>
                    <a:pt x="3467100" y="2444750"/>
                  </a:cubicBezTo>
                  <a:lnTo>
                    <a:pt x="3429000" y="2444750"/>
                  </a:lnTo>
                  <a:cubicBezTo>
                    <a:pt x="3429000" y="2444750"/>
                    <a:pt x="3365500" y="2444750"/>
                    <a:pt x="3340100" y="2470150"/>
                  </a:cubicBezTo>
                  <a:cubicBezTo>
                    <a:pt x="3314700" y="2495550"/>
                    <a:pt x="3289300" y="2508250"/>
                    <a:pt x="3289300" y="2508250"/>
                  </a:cubicBezTo>
                  <a:lnTo>
                    <a:pt x="3213100" y="2533650"/>
                  </a:lnTo>
                  <a:lnTo>
                    <a:pt x="3162300" y="2571750"/>
                  </a:lnTo>
                  <a:cubicBezTo>
                    <a:pt x="3162300" y="2571750"/>
                    <a:pt x="3035300" y="2571750"/>
                    <a:pt x="3022600" y="2571750"/>
                  </a:cubicBezTo>
                  <a:cubicBezTo>
                    <a:pt x="3009900" y="2571750"/>
                    <a:pt x="2908300" y="2559050"/>
                    <a:pt x="2908300" y="2559050"/>
                  </a:cubicBezTo>
                  <a:lnTo>
                    <a:pt x="2832100" y="2508250"/>
                  </a:lnTo>
                  <a:lnTo>
                    <a:pt x="2705100" y="2495550"/>
                  </a:lnTo>
                  <a:lnTo>
                    <a:pt x="2603500" y="2508250"/>
                  </a:lnTo>
                  <a:cubicBezTo>
                    <a:pt x="2603500" y="2508250"/>
                    <a:pt x="2489200" y="2495550"/>
                    <a:pt x="2451100" y="2482850"/>
                  </a:cubicBezTo>
                  <a:cubicBezTo>
                    <a:pt x="2413000" y="2470150"/>
                    <a:pt x="2362200" y="2495550"/>
                    <a:pt x="2362200" y="2495550"/>
                  </a:cubicBezTo>
                  <a:lnTo>
                    <a:pt x="2209800" y="2482850"/>
                  </a:lnTo>
                  <a:lnTo>
                    <a:pt x="2159000" y="2495550"/>
                  </a:lnTo>
                  <a:cubicBezTo>
                    <a:pt x="2159000" y="2495550"/>
                    <a:pt x="2095500" y="2520950"/>
                    <a:pt x="2057400" y="2520950"/>
                  </a:cubicBezTo>
                  <a:cubicBezTo>
                    <a:pt x="2019300" y="2520950"/>
                    <a:pt x="1905000" y="2546350"/>
                    <a:pt x="1905000" y="2533650"/>
                  </a:cubicBezTo>
                  <a:cubicBezTo>
                    <a:pt x="1905000" y="2520950"/>
                    <a:pt x="1854200" y="2482850"/>
                    <a:pt x="1841500" y="2482850"/>
                  </a:cubicBezTo>
                  <a:cubicBezTo>
                    <a:pt x="1828800" y="2482850"/>
                    <a:pt x="1739900" y="2470150"/>
                    <a:pt x="1739900" y="2470150"/>
                  </a:cubicBezTo>
                  <a:lnTo>
                    <a:pt x="1612900" y="2470150"/>
                  </a:lnTo>
                  <a:cubicBezTo>
                    <a:pt x="1612900" y="2470150"/>
                    <a:pt x="1447800" y="2482850"/>
                    <a:pt x="1435100" y="2470150"/>
                  </a:cubicBezTo>
                  <a:cubicBezTo>
                    <a:pt x="1435100" y="2470150"/>
                    <a:pt x="1397000" y="2444750"/>
                    <a:pt x="1371600" y="2444750"/>
                  </a:cubicBezTo>
                  <a:cubicBezTo>
                    <a:pt x="1346200" y="2444750"/>
                    <a:pt x="1270000" y="2470150"/>
                    <a:pt x="1270000" y="2470150"/>
                  </a:cubicBezTo>
                  <a:cubicBezTo>
                    <a:pt x="1270000" y="2470150"/>
                    <a:pt x="1206500" y="2444750"/>
                    <a:pt x="1143000" y="2470150"/>
                  </a:cubicBezTo>
                  <a:cubicBezTo>
                    <a:pt x="1143000" y="2470150"/>
                    <a:pt x="1066800" y="2495550"/>
                    <a:pt x="1041400" y="2482850"/>
                  </a:cubicBezTo>
                  <a:lnTo>
                    <a:pt x="952500" y="2508250"/>
                  </a:lnTo>
                  <a:cubicBezTo>
                    <a:pt x="952500" y="2508250"/>
                    <a:pt x="863600" y="2559050"/>
                    <a:pt x="800100" y="2482850"/>
                  </a:cubicBezTo>
                  <a:lnTo>
                    <a:pt x="584200" y="2444750"/>
                  </a:lnTo>
                  <a:cubicBezTo>
                    <a:pt x="584200" y="2444750"/>
                    <a:pt x="546100" y="2406650"/>
                    <a:pt x="508000" y="2406650"/>
                  </a:cubicBezTo>
                  <a:cubicBezTo>
                    <a:pt x="469900" y="2406650"/>
                    <a:pt x="444500" y="2419350"/>
                    <a:pt x="419100" y="2406650"/>
                  </a:cubicBezTo>
                  <a:cubicBezTo>
                    <a:pt x="419100" y="2406650"/>
                    <a:pt x="406400" y="2381250"/>
                    <a:pt x="381000" y="2393950"/>
                  </a:cubicBezTo>
                  <a:cubicBezTo>
                    <a:pt x="381000" y="2393950"/>
                    <a:pt x="342900" y="2406650"/>
                    <a:pt x="304800" y="2393950"/>
                  </a:cubicBezTo>
                  <a:lnTo>
                    <a:pt x="266700" y="2406650"/>
                  </a:lnTo>
                  <a:cubicBezTo>
                    <a:pt x="266700" y="2406650"/>
                    <a:pt x="203200" y="2393950"/>
                    <a:pt x="177800" y="2406650"/>
                  </a:cubicBezTo>
                  <a:cubicBezTo>
                    <a:pt x="177800" y="2406650"/>
                    <a:pt x="88900" y="2381250"/>
                    <a:pt x="76200" y="2368550"/>
                  </a:cubicBezTo>
                  <a:cubicBezTo>
                    <a:pt x="63500" y="2355850"/>
                    <a:pt x="12700" y="2355850"/>
                    <a:pt x="12700" y="2355850"/>
                  </a:cubicBezTo>
                  <a:cubicBezTo>
                    <a:pt x="12700" y="2355850"/>
                    <a:pt x="0" y="6350"/>
                    <a:pt x="6350" y="0"/>
                  </a:cubicBezTo>
                  <a:close/>
                </a:path>
              </a:pathLst>
            </a:custGeom>
            <a:blipFill>
              <a:blip r:embed="rId10" cstate="print"/>
              <a:stretch>
                <a:fillRect l="-4048" r="-4048"/>
              </a:stretch>
            </a:blipFill>
          </p:spPr>
        </p:sp>
        <p:sp>
          <p:nvSpPr>
            <p:cNvPr id="11" name="Freeform 11"/>
            <p:cNvSpPr/>
            <p:nvPr/>
          </p:nvSpPr>
          <p:spPr>
            <a:xfrm>
              <a:off x="7620" y="2343150"/>
              <a:ext cx="3568700" cy="266700"/>
            </a:xfrm>
            <a:custGeom>
              <a:avLst/>
              <a:gdLst/>
              <a:ahLst/>
              <a:cxnLst/>
              <a:rect l="l" t="t" r="r" b="b"/>
              <a:pathLst>
                <a:path w="3568700" h="266700">
                  <a:moveTo>
                    <a:pt x="3568700" y="266700"/>
                  </a:moveTo>
                  <a:lnTo>
                    <a:pt x="0" y="266700"/>
                  </a:lnTo>
                  <a:lnTo>
                    <a:pt x="0" y="0"/>
                  </a:lnTo>
                  <a:lnTo>
                    <a:pt x="3568700" y="0"/>
                  </a:lnTo>
                  <a:lnTo>
                    <a:pt x="3568700" y="266700"/>
                  </a:lnTo>
                  <a:close/>
                </a:path>
              </a:pathLst>
            </a:custGeom>
            <a:blipFill>
              <a:blip r:embed="rId11"/>
              <a:stretch>
                <a:fillRect t="-5177" b="-45357"/>
              </a:stretch>
            </a:blipFill>
          </p:spPr>
        </p:sp>
      </p:grpSp>
      <p:sp>
        <p:nvSpPr>
          <p:cNvPr id="12" name="Freeform 12"/>
          <p:cNvSpPr/>
          <p:nvPr/>
        </p:nvSpPr>
        <p:spPr>
          <a:xfrm rot="-475638">
            <a:off x="2256385" y="5752579"/>
            <a:ext cx="2447399" cy="723072"/>
          </a:xfrm>
          <a:custGeom>
            <a:avLst/>
            <a:gdLst/>
            <a:ahLst/>
            <a:cxnLst/>
            <a:rect l="l" t="t" r="r" b="b"/>
            <a:pathLst>
              <a:path w="2447399" h="723072">
                <a:moveTo>
                  <a:pt x="0" y="0"/>
                </a:moveTo>
                <a:lnTo>
                  <a:pt x="2447400" y="0"/>
                </a:lnTo>
                <a:lnTo>
                  <a:pt x="2447400" y="723072"/>
                </a:lnTo>
                <a:lnTo>
                  <a:pt x="0" y="723072"/>
                </a:lnTo>
                <a:lnTo>
                  <a:pt x="0" y="0"/>
                </a:lnTo>
                <a:close/>
              </a:path>
            </a:pathLst>
          </a:custGeom>
          <a:blipFill>
            <a:blip r:embed="rId12" cstate="print">
              <a:extLst>
                <a:ext uri="{96DAC541-7B7A-43D3-8B79-37D633B846F1}">
                  <asvg:svgBlip xmlns="" xmlns:asvg="http://schemas.microsoft.com/office/drawing/2016/SVG/main" r:embed="rId13"/>
                </a:ext>
              </a:extLst>
            </a:blip>
            <a:stretch>
              <a:fillRect/>
            </a:stretch>
          </a:blipFill>
        </p:spPr>
      </p:sp>
      <p:sp>
        <p:nvSpPr>
          <p:cNvPr id="13" name="Freeform 13"/>
          <p:cNvSpPr/>
          <p:nvPr/>
        </p:nvSpPr>
        <p:spPr>
          <a:xfrm rot="1182119">
            <a:off x="16346547" y="8247435"/>
            <a:ext cx="4790900" cy="4320521"/>
          </a:xfrm>
          <a:custGeom>
            <a:avLst/>
            <a:gdLst/>
            <a:ahLst/>
            <a:cxnLst/>
            <a:rect l="l" t="t" r="r" b="b"/>
            <a:pathLst>
              <a:path w="4790900" h="4320521">
                <a:moveTo>
                  <a:pt x="0" y="0"/>
                </a:moveTo>
                <a:lnTo>
                  <a:pt x="4790901" y="0"/>
                </a:lnTo>
                <a:lnTo>
                  <a:pt x="4790901" y="4320521"/>
                </a:lnTo>
                <a:lnTo>
                  <a:pt x="0" y="4320521"/>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4" name="Freeform 14"/>
          <p:cNvSpPr/>
          <p:nvPr/>
        </p:nvSpPr>
        <p:spPr>
          <a:xfrm rot="2357976">
            <a:off x="-2395450" y="-2522383"/>
            <a:ext cx="4790900" cy="4320521"/>
          </a:xfrm>
          <a:custGeom>
            <a:avLst/>
            <a:gdLst/>
            <a:ahLst/>
            <a:cxnLst/>
            <a:rect l="l" t="t" r="r" b="b"/>
            <a:pathLst>
              <a:path w="4790900" h="4320521">
                <a:moveTo>
                  <a:pt x="0" y="0"/>
                </a:moveTo>
                <a:lnTo>
                  <a:pt x="4790900" y="0"/>
                </a:lnTo>
                <a:lnTo>
                  <a:pt x="4790900" y="4320521"/>
                </a:lnTo>
                <a:lnTo>
                  <a:pt x="0" y="4320521"/>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5" name="Freeform 15"/>
          <p:cNvSpPr/>
          <p:nvPr/>
        </p:nvSpPr>
        <p:spPr>
          <a:xfrm>
            <a:off x="14144204" y="2599147"/>
            <a:ext cx="3347833" cy="2544353"/>
          </a:xfrm>
          <a:custGeom>
            <a:avLst/>
            <a:gdLst/>
            <a:ahLst/>
            <a:cxnLst/>
            <a:rect l="l" t="t" r="r" b="b"/>
            <a:pathLst>
              <a:path w="3347833" h="2544353">
                <a:moveTo>
                  <a:pt x="0" y="0"/>
                </a:moveTo>
                <a:lnTo>
                  <a:pt x="3347833" y="0"/>
                </a:lnTo>
                <a:lnTo>
                  <a:pt x="3347833" y="2544353"/>
                </a:lnTo>
                <a:lnTo>
                  <a:pt x="0" y="2544353"/>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6" name="Freeform 16"/>
          <p:cNvSpPr/>
          <p:nvPr/>
        </p:nvSpPr>
        <p:spPr>
          <a:xfrm rot="-4982535">
            <a:off x="12193949" y="5820599"/>
            <a:ext cx="2131230" cy="2302675"/>
          </a:xfrm>
          <a:custGeom>
            <a:avLst/>
            <a:gdLst/>
            <a:ahLst/>
            <a:cxnLst/>
            <a:rect l="l" t="t" r="r" b="b"/>
            <a:pathLst>
              <a:path w="2131230" h="2302675">
                <a:moveTo>
                  <a:pt x="0" y="0"/>
                </a:moveTo>
                <a:lnTo>
                  <a:pt x="2131231" y="0"/>
                </a:lnTo>
                <a:lnTo>
                  <a:pt x="2131231" y="2302675"/>
                </a:lnTo>
                <a:lnTo>
                  <a:pt x="0" y="2302675"/>
                </a:lnTo>
                <a:lnTo>
                  <a:pt x="0" y="0"/>
                </a:lnTo>
                <a:close/>
              </a:path>
            </a:pathLst>
          </a:custGeom>
          <a:blipFill>
            <a:blip r:embed="rId18" cstate="print">
              <a:extLst>
                <a:ext uri="{96DAC541-7B7A-43D3-8B79-37D633B846F1}">
                  <asvg:svgBlip xmlns="" xmlns:asvg="http://schemas.microsoft.com/office/drawing/2016/SVG/main" r:embed="rId19"/>
                </a:ext>
              </a:extLst>
            </a:blip>
            <a:stretch>
              <a:fillRect/>
            </a:stretch>
          </a:blipFill>
        </p:spPr>
      </p:sp>
      <p:sp>
        <p:nvSpPr>
          <p:cNvPr id="17" name="Freeform 17"/>
          <p:cNvSpPr/>
          <p:nvPr/>
        </p:nvSpPr>
        <p:spPr>
          <a:xfrm rot="6948090">
            <a:off x="3880158" y="3410972"/>
            <a:ext cx="1961207" cy="2118974"/>
          </a:xfrm>
          <a:custGeom>
            <a:avLst/>
            <a:gdLst/>
            <a:ahLst/>
            <a:cxnLst/>
            <a:rect l="l" t="t" r="r" b="b"/>
            <a:pathLst>
              <a:path w="1961207" h="2118974">
                <a:moveTo>
                  <a:pt x="0" y="0"/>
                </a:moveTo>
                <a:lnTo>
                  <a:pt x="1961206" y="0"/>
                </a:lnTo>
                <a:lnTo>
                  <a:pt x="1961206" y="2118974"/>
                </a:lnTo>
                <a:lnTo>
                  <a:pt x="0" y="2118974"/>
                </a:lnTo>
                <a:lnTo>
                  <a:pt x="0" y="0"/>
                </a:lnTo>
                <a:close/>
              </a:path>
            </a:pathLst>
          </a:custGeom>
          <a:blipFill>
            <a:blip r:embed="rId20" cstate="print">
              <a:extLst>
                <a:ext uri="{96DAC541-7B7A-43D3-8B79-37D633B846F1}">
                  <asvg:svgBlip xmlns="" xmlns:asvg="http://schemas.microsoft.com/office/drawing/2016/SVG/main" r:embed="rId21"/>
                </a:ext>
              </a:extLst>
            </a:blip>
            <a:stretch>
              <a:fillRect/>
            </a:stretch>
          </a:blipFill>
        </p:spPr>
      </p:sp>
      <p:sp>
        <p:nvSpPr>
          <p:cNvPr id="18" name="TextBox 18"/>
          <p:cNvSpPr txBox="1"/>
          <p:nvPr/>
        </p:nvSpPr>
        <p:spPr>
          <a:xfrm>
            <a:off x="3428960" y="1071534"/>
            <a:ext cx="11430079" cy="1590179"/>
          </a:xfrm>
          <a:prstGeom prst="rect">
            <a:avLst/>
          </a:prstGeom>
        </p:spPr>
        <p:txBody>
          <a:bodyPr wrap="square" lIns="0" tIns="0" rIns="0" bIns="0" rtlCol="0" anchor="t">
            <a:spAutoFit/>
          </a:bodyPr>
          <a:lstStyle/>
          <a:p>
            <a:pPr algn="ctr">
              <a:lnSpc>
                <a:spcPts val="6201"/>
              </a:lnSpc>
            </a:pPr>
            <a:r>
              <a:rPr lang="id-ID" sz="6597" dirty="0" smtClean="0">
                <a:solidFill>
                  <a:srgbClr val="FFFFFF"/>
                </a:solidFill>
                <a:latin typeface="Funtastic"/>
                <a:ea typeface="Funtastic"/>
                <a:cs typeface="Funtastic"/>
                <a:sym typeface="Funtastic"/>
              </a:rPr>
              <a:t>SOME TYPES OF RESEARCH IN LANGUAGE EDUCATION</a:t>
            </a:r>
            <a:endParaRPr lang="en-US" sz="6597" dirty="0">
              <a:solidFill>
                <a:srgbClr val="FFFFFF"/>
              </a:solidFill>
              <a:latin typeface="Funtastic"/>
              <a:ea typeface="Funtastic"/>
              <a:cs typeface="Funtastic"/>
              <a:sym typeface="Funtastic"/>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35099">
            <a:off x="3450130" y="3076460"/>
            <a:ext cx="11387741" cy="5031311"/>
          </a:xfrm>
          <a:custGeom>
            <a:avLst/>
            <a:gdLst/>
            <a:ahLst/>
            <a:cxnLst/>
            <a:rect l="l" t="t" r="r" b="b"/>
            <a:pathLst>
              <a:path w="11387741" h="5031311">
                <a:moveTo>
                  <a:pt x="0" y="0"/>
                </a:moveTo>
                <a:lnTo>
                  <a:pt x="11387740" y="0"/>
                </a:lnTo>
                <a:lnTo>
                  <a:pt x="11387740" y="5031311"/>
                </a:lnTo>
                <a:lnTo>
                  <a:pt x="0" y="503131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421550" y="6756766"/>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4758678" y="7144271"/>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5" name="Freeform 5"/>
          <p:cNvSpPr/>
          <p:nvPr/>
        </p:nvSpPr>
        <p:spPr>
          <a:xfrm rot="-5647757">
            <a:off x="-875517" y="-796687"/>
            <a:ext cx="3808435" cy="4114800"/>
          </a:xfrm>
          <a:custGeom>
            <a:avLst/>
            <a:gdLst/>
            <a:ahLst/>
            <a:cxnLst/>
            <a:rect l="l" t="t" r="r" b="b"/>
            <a:pathLst>
              <a:path w="3808435" h="4114800">
                <a:moveTo>
                  <a:pt x="0" y="0"/>
                </a:moveTo>
                <a:lnTo>
                  <a:pt x="3808434" y="0"/>
                </a:lnTo>
                <a:lnTo>
                  <a:pt x="3808434" y="4114800"/>
                </a:lnTo>
                <a:lnTo>
                  <a:pt x="0" y="4114800"/>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6" name="Freeform 6"/>
          <p:cNvSpPr/>
          <p:nvPr/>
        </p:nvSpPr>
        <p:spPr>
          <a:xfrm rot="-3027891">
            <a:off x="13501569" y="-6086763"/>
            <a:ext cx="8900916" cy="8463962"/>
          </a:xfrm>
          <a:custGeom>
            <a:avLst/>
            <a:gdLst/>
            <a:ahLst/>
            <a:cxnLst/>
            <a:rect l="l" t="t" r="r" b="b"/>
            <a:pathLst>
              <a:path w="8900916" h="8463962">
                <a:moveTo>
                  <a:pt x="0" y="0"/>
                </a:moveTo>
                <a:lnTo>
                  <a:pt x="8900917" y="0"/>
                </a:lnTo>
                <a:lnTo>
                  <a:pt x="8900917" y="8463963"/>
                </a:lnTo>
                <a:lnTo>
                  <a:pt x="0" y="846396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7867433">
            <a:off x="-4450458" y="7814014"/>
            <a:ext cx="8900916" cy="8463962"/>
          </a:xfrm>
          <a:custGeom>
            <a:avLst/>
            <a:gdLst/>
            <a:ahLst/>
            <a:cxnLst/>
            <a:rect l="l" t="t" r="r" b="b"/>
            <a:pathLst>
              <a:path w="8900916" h="8463962">
                <a:moveTo>
                  <a:pt x="0" y="0"/>
                </a:moveTo>
                <a:lnTo>
                  <a:pt x="8900916" y="0"/>
                </a:lnTo>
                <a:lnTo>
                  <a:pt x="8900916" y="8463962"/>
                </a:lnTo>
                <a:lnTo>
                  <a:pt x="0" y="84639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1182119">
            <a:off x="15318729" y="-284410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0">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4208018">
            <a:off x="-1461507" y="878229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1" name="Freeform 11"/>
          <p:cNvSpPr/>
          <p:nvPr/>
        </p:nvSpPr>
        <p:spPr>
          <a:xfrm rot="8781015">
            <a:off x="622305" y="2594440"/>
            <a:ext cx="4890029" cy="1404447"/>
          </a:xfrm>
          <a:custGeom>
            <a:avLst/>
            <a:gdLst/>
            <a:ahLst/>
            <a:cxnLst/>
            <a:rect l="l" t="t" r="r" b="b"/>
            <a:pathLst>
              <a:path w="4890029" h="1404447">
                <a:moveTo>
                  <a:pt x="0" y="0"/>
                </a:moveTo>
                <a:lnTo>
                  <a:pt x="4890029" y="0"/>
                </a:lnTo>
                <a:lnTo>
                  <a:pt x="4890029" y="1404447"/>
                </a:lnTo>
                <a:lnTo>
                  <a:pt x="0" y="140444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2" name="Freeform 12"/>
          <p:cNvSpPr/>
          <p:nvPr/>
        </p:nvSpPr>
        <p:spPr>
          <a:xfrm>
            <a:off x="13366845" y="3864154"/>
            <a:ext cx="3086466" cy="3227294"/>
          </a:xfrm>
          <a:custGeom>
            <a:avLst/>
            <a:gdLst/>
            <a:ahLst/>
            <a:cxnLst/>
            <a:rect l="l" t="t" r="r" b="b"/>
            <a:pathLst>
              <a:path w="3086466" h="3227294">
                <a:moveTo>
                  <a:pt x="0" y="0"/>
                </a:moveTo>
                <a:lnTo>
                  <a:pt x="3086467" y="0"/>
                </a:lnTo>
                <a:lnTo>
                  <a:pt x="3086467" y="3227294"/>
                </a:lnTo>
                <a:lnTo>
                  <a:pt x="0" y="3227294"/>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3" name="TextBox 13"/>
          <p:cNvSpPr txBox="1"/>
          <p:nvPr/>
        </p:nvSpPr>
        <p:spPr>
          <a:xfrm>
            <a:off x="4635650" y="2786046"/>
            <a:ext cx="9016700" cy="5262979"/>
          </a:xfrm>
          <a:prstGeom prst="rect">
            <a:avLst/>
          </a:prstGeom>
        </p:spPr>
        <p:txBody>
          <a:bodyPr lIns="0" tIns="0" rIns="0" bIns="0" rtlCol="0" anchor="t">
            <a:spAutoFit/>
          </a:bodyPr>
          <a:lstStyle/>
          <a:p>
            <a:pPr algn="ctr"/>
            <a:r>
              <a:rPr lang="id-ID" sz="3800" dirty="0" smtClean="0">
                <a:solidFill>
                  <a:srgbClr val="FFC000"/>
                </a:solidFill>
                <a:latin typeface="Funtastic"/>
              </a:rPr>
              <a:t>This method allows</a:t>
            </a:r>
          </a:p>
          <a:p>
            <a:pPr algn="ctr"/>
            <a:r>
              <a:rPr lang="en-US" sz="3800" dirty="0" smtClean="0">
                <a:solidFill>
                  <a:srgbClr val="FFC000"/>
                </a:solidFill>
                <a:latin typeface="Funtastic"/>
              </a:rPr>
              <a:t>researchers to get a comprehensive understanding of the subject's life and</a:t>
            </a:r>
          </a:p>
          <a:p>
            <a:pPr algn="ctr"/>
            <a:r>
              <a:rPr lang="en-US" sz="3800" dirty="0" smtClean="0">
                <a:solidFill>
                  <a:srgbClr val="FFC000"/>
                </a:solidFill>
                <a:latin typeface="Funtastic"/>
              </a:rPr>
              <a:t>activities. By enabling researchers to see how people interact with one another, it</a:t>
            </a:r>
          </a:p>
          <a:p>
            <a:pPr algn="ctr"/>
            <a:r>
              <a:rPr lang="en-US" sz="3800" dirty="0" smtClean="0">
                <a:solidFill>
                  <a:srgbClr val="FFC000"/>
                </a:solidFill>
                <a:latin typeface="Funtastic"/>
              </a:rPr>
              <a:t>can demonstrate what drives people and give a greater understanding of the society</a:t>
            </a:r>
          </a:p>
          <a:p>
            <a:pPr algn="ctr"/>
            <a:r>
              <a:rPr lang="en-US" sz="3800" dirty="0" smtClean="0">
                <a:solidFill>
                  <a:srgbClr val="FFC000"/>
                </a:solidFill>
                <a:latin typeface="Funtastic"/>
              </a:rPr>
              <a:t>that the subjects live in.</a:t>
            </a:r>
            <a:endParaRPr lang="en-US" sz="3800" dirty="0">
              <a:solidFill>
                <a:srgbClr val="FFC000"/>
              </a:solidFill>
              <a:latin typeface="Funtastic"/>
              <a:ea typeface="Funtastic"/>
              <a:cs typeface="Funtastic"/>
              <a:sym typeface="Funtastic"/>
            </a:endParaRPr>
          </a:p>
        </p:txBody>
      </p:sp>
      <p:sp>
        <p:nvSpPr>
          <p:cNvPr id="14" name="Freeform 14"/>
          <p:cNvSpPr/>
          <p:nvPr/>
        </p:nvSpPr>
        <p:spPr>
          <a:xfrm rot="-5754453">
            <a:off x="8199166" y="7647144"/>
            <a:ext cx="1432474" cy="2695836"/>
          </a:xfrm>
          <a:custGeom>
            <a:avLst/>
            <a:gdLst/>
            <a:ahLst/>
            <a:cxnLst/>
            <a:rect l="l" t="t" r="r" b="b"/>
            <a:pathLst>
              <a:path w="1432474" h="2695836">
                <a:moveTo>
                  <a:pt x="0" y="0"/>
                </a:moveTo>
                <a:lnTo>
                  <a:pt x="1432474" y="0"/>
                </a:lnTo>
                <a:lnTo>
                  <a:pt x="1432474" y="2695836"/>
                </a:lnTo>
                <a:lnTo>
                  <a:pt x="0" y="2695836"/>
                </a:lnTo>
                <a:lnTo>
                  <a:pt x="0" y="0"/>
                </a:lnTo>
                <a:close/>
              </a:path>
            </a:pathLst>
          </a:custGeom>
          <a:blipFill>
            <a:blip r:embed="rId20">
              <a:extLst>
                <a:ext uri="{96DAC541-7B7A-43D3-8B79-37D633B846F1}">
                  <asvg:svgBlip xmlns="" xmlns:asvg="http://schemas.microsoft.com/office/drawing/2016/SVG/main" r:embed="rId11"/>
                </a:ext>
              </a:extLst>
            </a:blip>
            <a:stretch>
              <a:fillRect/>
            </a:stretch>
          </a:blipFill>
        </p:spPr>
      </p:sp>
      <p:sp>
        <p:nvSpPr>
          <p:cNvPr id="15" name="Oval 14"/>
          <p:cNvSpPr/>
          <p:nvPr/>
        </p:nvSpPr>
        <p:spPr>
          <a:xfrm>
            <a:off x="5143472" y="857220"/>
            <a:ext cx="9429816" cy="157163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514350" indent="-514350" algn="ctr"/>
            <a:r>
              <a:rPr lang="id-ID" sz="5400" dirty="0" smtClean="0">
                <a:solidFill>
                  <a:schemeClr val="accent6">
                    <a:lumMod val="75000"/>
                  </a:schemeClr>
                </a:solidFill>
                <a:latin typeface="Childos Arabic"/>
              </a:rPr>
              <a:t>Narrative Research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35099">
            <a:off x="3450130" y="3076460"/>
            <a:ext cx="11387741" cy="5031311"/>
          </a:xfrm>
          <a:custGeom>
            <a:avLst/>
            <a:gdLst/>
            <a:ahLst/>
            <a:cxnLst/>
            <a:rect l="l" t="t" r="r" b="b"/>
            <a:pathLst>
              <a:path w="11387741" h="5031311">
                <a:moveTo>
                  <a:pt x="0" y="0"/>
                </a:moveTo>
                <a:lnTo>
                  <a:pt x="11387740" y="0"/>
                </a:lnTo>
                <a:lnTo>
                  <a:pt x="11387740" y="5031311"/>
                </a:lnTo>
                <a:lnTo>
                  <a:pt x="0" y="503131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421550" y="6756766"/>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4758678" y="7144271"/>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5" name="Freeform 5"/>
          <p:cNvSpPr/>
          <p:nvPr/>
        </p:nvSpPr>
        <p:spPr>
          <a:xfrm rot="-5647757">
            <a:off x="-875517" y="-796687"/>
            <a:ext cx="3808435" cy="4114800"/>
          </a:xfrm>
          <a:custGeom>
            <a:avLst/>
            <a:gdLst/>
            <a:ahLst/>
            <a:cxnLst/>
            <a:rect l="l" t="t" r="r" b="b"/>
            <a:pathLst>
              <a:path w="3808435" h="4114800">
                <a:moveTo>
                  <a:pt x="0" y="0"/>
                </a:moveTo>
                <a:lnTo>
                  <a:pt x="3808434" y="0"/>
                </a:lnTo>
                <a:lnTo>
                  <a:pt x="3808434" y="4114800"/>
                </a:lnTo>
                <a:lnTo>
                  <a:pt x="0" y="4114800"/>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6" name="Freeform 6"/>
          <p:cNvSpPr/>
          <p:nvPr/>
        </p:nvSpPr>
        <p:spPr>
          <a:xfrm rot="-3027891">
            <a:off x="13501569" y="-6086763"/>
            <a:ext cx="8900916" cy="8463962"/>
          </a:xfrm>
          <a:custGeom>
            <a:avLst/>
            <a:gdLst/>
            <a:ahLst/>
            <a:cxnLst/>
            <a:rect l="l" t="t" r="r" b="b"/>
            <a:pathLst>
              <a:path w="8900916" h="8463962">
                <a:moveTo>
                  <a:pt x="0" y="0"/>
                </a:moveTo>
                <a:lnTo>
                  <a:pt x="8900917" y="0"/>
                </a:lnTo>
                <a:lnTo>
                  <a:pt x="8900917" y="8463963"/>
                </a:lnTo>
                <a:lnTo>
                  <a:pt x="0" y="846396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7867433">
            <a:off x="-4450458" y="7814014"/>
            <a:ext cx="8900916" cy="8463962"/>
          </a:xfrm>
          <a:custGeom>
            <a:avLst/>
            <a:gdLst/>
            <a:ahLst/>
            <a:cxnLst/>
            <a:rect l="l" t="t" r="r" b="b"/>
            <a:pathLst>
              <a:path w="8900916" h="8463962">
                <a:moveTo>
                  <a:pt x="0" y="0"/>
                </a:moveTo>
                <a:lnTo>
                  <a:pt x="8900916" y="0"/>
                </a:lnTo>
                <a:lnTo>
                  <a:pt x="8900916" y="8463962"/>
                </a:lnTo>
                <a:lnTo>
                  <a:pt x="0" y="84639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1182119">
            <a:off x="15318729" y="-284410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0">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4208018">
            <a:off x="-1461507" y="878229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1" name="Freeform 11"/>
          <p:cNvSpPr/>
          <p:nvPr/>
        </p:nvSpPr>
        <p:spPr>
          <a:xfrm rot="8781015">
            <a:off x="193677" y="2237250"/>
            <a:ext cx="4890029" cy="1404447"/>
          </a:xfrm>
          <a:custGeom>
            <a:avLst/>
            <a:gdLst/>
            <a:ahLst/>
            <a:cxnLst/>
            <a:rect l="l" t="t" r="r" b="b"/>
            <a:pathLst>
              <a:path w="4890029" h="1404447">
                <a:moveTo>
                  <a:pt x="0" y="0"/>
                </a:moveTo>
                <a:lnTo>
                  <a:pt x="4890029" y="0"/>
                </a:lnTo>
                <a:lnTo>
                  <a:pt x="4890029" y="1404447"/>
                </a:lnTo>
                <a:lnTo>
                  <a:pt x="0" y="140444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2" name="Freeform 12"/>
          <p:cNvSpPr/>
          <p:nvPr/>
        </p:nvSpPr>
        <p:spPr>
          <a:xfrm>
            <a:off x="13366845" y="3864154"/>
            <a:ext cx="3086466" cy="3227294"/>
          </a:xfrm>
          <a:custGeom>
            <a:avLst/>
            <a:gdLst/>
            <a:ahLst/>
            <a:cxnLst/>
            <a:rect l="l" t="t" r="r" b="b"/>
            <a:pathLst>
              <a:path w="3086466" h="3227294">
                <a:moveTo>
                  <a:pt x="0" y="0"/>
                </a:moveTo>
                <a:lnTo>
                  <a:pt x="3086467" y="0"/>
                </a:lnTo>
                <a:lnTo>
                  <a:pt x="3086467" y="3227294"/>
                </a:lnTo>
                <a:lnTo>
                  <a:pt x="0" y="3227294"/>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3" name="TextBox 13"/>
          <p:cNvSpPr txBox="1"/>
          <p:nvPr/>
        </p:nvSpPr>
        <p:spPr>
          <a:xfrm>
            <a:off x="4635650" y="2714608"/>
            <a:ext cx="9016700" cy="6647974"/>
          </a:xfrm>
          <a:prstGeom prst="rect">
            <a:avLst/>
          </a:prstGeom>
        </p:spPr>
        <p:txBody>
          <a:bodyPr lIns="0" tIns="0" rIns="0" bIns="0" rtlCol="0" anchor="t">
            <a:spAutoFit/>
          </a:bodyPr>
          <a:lstStyle/>
          <a:p>
            <a:pPr algn="ctr"/>
            <a:r>
              <a:rPr lang="en-US" sz="3600" dirty="0" smtClean="0">
                <a:solidFill>
                  <a:srgbClr val="00B0F0"/>
                </a:solidFill>
                <a:latin typeface="Funtastic"/>
              </a:rPr>
              <a:t>Ethnography is a qualitative data gathering technique that is often used in</a:t>
            </a:r>
          </a:p>
          <a:p>
            <a:pPr algn="ctr"/>
            <a:r>
              <a:rPr lang="en-US" sz="3600" dirty="0" smtClean="0">
                <a:solidFill>
                  <a:srgbClr val="00B0F0"/>
                </a:solidFill>
                <a:latin typeface="Funtastic"/>
              </a:rPr>
              <a:t>the social and behavioral research sciences. Data are obtained through observations</a:t>
            </a:r>
          </a:p>
          <a:p>
            <a:pPr algn="ctr"/>
            <a:r>
              <a:rPr lang="en-US" sz="3600" dirty="0" smtClean="0">
                <a:solidFill>
                  <a:srgbClr val="00B0F0"/>
                </a:solidFill>
                <a:latin typeface="Funtastic"/>
              </a:rPr>
              <a:t>and interviews to find out how communities and individuals function.</a:t>
            </a:r>
            <a:r>
              <a:rPr lang="id-ID" sz="3600" dirty="0" smtClean="0">
                <a:solidFill>
                  <a:srgbClr val="00B0F0"/>
                </a:solidFill>
                <a:latin typeface="Funtastic"/>
              </a:rPr>
              <a:t> An ethnographic study</a:t>
            </a:r>
          </a:p>
          <a:p>
            <a:pPr algn="ctr"/>
            <a:r>
              <a:rPr lang="en-US" sz="3600" dirty="0" smtClean="0">
                <a:solidFill>
                  <a:srgbClr val="00B0F0"/>
                </a:solidFill>
                <a:latin typeface="Funtastic"/>
              </a:rPr>
              <a:t>looks at how a group of individuals behave and communicate with one another.</a:t>
            </a:r>
          </a:p>
          <a:p>
            <a:pPr algn="ctr"/>
            <a:r>
              <a:rPr lang="en-US" sz="3600" dirty="0" smtClean="0">
                <a:solidFill>
                  <a:srgbClr val="00B0F0"/>
                </a:solidFill>
                <a:latin typeface="Funtastic"/>
              </a:rPr>
              <a:t>Making observations about individuals is more important than concentrating on</a:t>
            </a:r>
          </a:p>
          <a:p>
            <a:pPr algn="ctr"/>
            <a:r>
              <a:rPr lang="id-ID" sz="3600" dirty="0" smtClean="0">
                <a:solidFill>
                  <a:srgbClr val="00B0F0"/>
                </a:solidFill>
                <a:latin typeface="Funtastic"/>
              </a:rPr>
              <a:t>intricate statistics and figures.</a:t>
            </a:r>
            <a:endParaRPr lang="en-US" sz="3600" dirty="0" smtClean="0">
              <a:solidFill>
                <a:srgbClr val="00B0F0"/>
              </a:solidFill>
              <a:latin typeface="Funtastic"/>
            </a:endParaRPr>
          </a:p>
        </p:txBody>
      </p:sp>
      <p:sp>
        <p:nvSpPr>
          <p:cNvPr id="15" name="Oval 14"/>
          <p:cNvSpPr/>
          <p:nvPr/>
        </p:nvSpPr>
        <p:spPr>
          <a:xfrm>
            <a:off x="4714844" y="857220"/>
            <a:ext cx="9429816" cy="1571636"/>
          </a:xfrm>
          <a:prstGeom prst="ellipse">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marL="514350" indent="-514350"/>
            <a:r>
              <a:rPr lang="id-ID" sz="4800" dirty="0" smtClean="0">
                <a:solidFill>
                  <a:srgbClr val="0070C0"/>
                </a:solidFill>
                <a:latin typeface="Funtastic"/>
              </a:rPr>
              <a:t>Ethnography Research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35099">
            <a:off x="3587556" y="3097814"/>
            <a:ext cx="11387741" cy="5031311"/>
          </a:xfrm>
          <a:custGeom>
            <a:avLst/>
            <a:gdLst/>
            <a:ahLst/>
            <a:cxnLst/>
            <a:rect l="l" t="t" r="r" b="b"/>
            <a:pathLst>
              <a:path w="11387741" h="5031311">
                <a:moveTo>
                  <a:pt x="0" y="0"/>
                </a:moveTo>
                <a:lnTo>
                  <a:pt x="11387740" y="0"/>
                </a:lnTo>
                <a:lnTo>
                  <a:pt x="11387740" y="5031311"/>
                </a:lnTo>
                <a:lnTo>
                  <a:pt x="0" y="503131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421550" y="6756766"/>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4758678" y="7144271"/>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5" name="Freeform 5"/>
          <p:cNvSpPr/>
          <p:nvPr/>
        </p:nvSpPr>
        <p:spPr>
          <a:xfrm rot="-5647757">
            <a:off x="-875517" y="-796687"/>
            <a:ext cx="3808435" cy="4114800"/>
          </a:xfrm>
          <a:custGeom>
            <a:avLst/>
            <a:gdLst/>
            <a:ahLst/>
            <a:cxnLst/>
            <a:rect l="l" t="t" r="r" b="b"/>
            <a:pathLst>
              <a:path w="3808435" h="4114800">
                <a:moveTo>
                  <a:pt x="0" y="0"/>
                </a:moveTo>
                <a:lnTo>
                  <a:pt x="3808434" y="0"/>
                </a:lnTo>
                <a:lnTo>
                  <a:pt x="3808434" y="4114800"/>
                </a:lnTo>
                <a:lnTo>
                  <a:pt x="0" y="4114800"/>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6" name="Freeform 6"/>
          <p:cNvSpPr/>
          <p:nvPr/>
        </p:nvSpPr>
        <p:spPr>
          <a:xfrm rot="-3027891">
            <a:off x="13501569" y="-6086763"/>
            <a:ext cx="8900916" cy="8463962"/>
          </a:xfrm>
          <a:custGeom>
            <a:avLst/>
            <a:gdLst/>
            <a:ahLst/>
            <a:cxnLst/>
            <a:rect l="l" t="t" r="r" b="b"/>
            <a:pathLst>
              <a:path w="8900916" h="8463962">
                <a:moveTo>
                  <a:pt x="0" y="0"/>
                </a:moveTo>
                <a:lnTo>
                  <a:pt x="8900917" y="0"/>
                </a:lnTo>
                <a:lnTo>
                  <a:pt x="8900917" y="8463963"/>
                </a:lnTo>
                <a:lnTo>
                  <a:pt x="0" y="846396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7867433">
            <a:off x="-4450458" y="7814014"/>
            <a:ext cx="8900916" cy="8463962"/>
          </a:xfrm>
          <a:custGeom>
            <a:avLst/>
            <a:gdLst/>
            <a:ahLst/>
            <a:cxnLst/>
            <a:rect l="l" t="t" r="r" b="b"/>
            <a:pathLst>
              <a:path w="8900916" h="8463962">
                <a:moveTo>
                  <a:pt x="0" y="0"/>
                </a:moveTo>
                <a:lnTo>
                  <a:pt x="8900916" y="0"/>
                </a:lnTo>
                <a:lnTo>
                  <a:pt x="8900916" y="8463962"/>
                </a:lnTo>
                <a:lnTo>
                  <a:pt x="0" y="84639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1182119">
            <a:off x="15318729" y="-284410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0">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4208018">
            <a:off x="-1461507" y="878229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1" name="Freeform 11"/>
          <p:cNvSpPr/>
          <p:nvPr/>
        </p:nvSpPr>
        <p:spPr>
          <a:xfrm rot="8781015">
            <a:off x="1963669" y="3499504"/>
            <a:ext cx="4890029" cy="1404447"/>
          </a:xfrm>
          <a:custGeom>
            <a:avLst/>
            <a:gdLst/>
            <a:ahLst/>
            <a:cxnLst/>
            <a:rect l="l" t="t" r="r" b="b"/>
            <a:pathLst>
              <a:path w="4890029" h="1404447">
                <a:moveTo>
                  <a:pt x="0" y="0"/>
                </a:moveTo>
                <a:lnTo>
                  <a:pt x="4890029" y="0"/>
                </a:lnTo>
                <a:lnTo>
                  <a:pt x="4890029" y="1404447"/>
                </a:lnTo>
                <a:lnTo>
                  <a:pt x="0" y="140444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2" name="Freeform 12"/>
          <p:cNvSpPr/>
          <p:nvPr/>
        </p:nvSpPr>
        <p:spPr>
          <a:xfrm>
            <a:off x="13366845" y="3864154"/>
            <a:ext cx="3086466" cy="3227294"/>
          </a:xfrm>
          <a:custGeom>
            <a:avLst/>
            <a:gdLst/>
            <a:ahLst/>
            <a:cxnLst/>
            <a:rect l="l" t="t" r="r" b="b"/>
            <a:pathLst>
              <a:path w="3086466" h="3227294">
                <a:moveTo>
                  <a:pt x="0" y="0"/>
                </a:moveTo>
                <a:lnTo>
                  <a:pt x="3086467" y="0"/>
                </a:lnTo>
                <a:lnTo>
                  <a:pt x="3086467" y="3227294"/>
                </a:lnTo>
                <a:lnTo>
                  <a:pt x="0" y="3227294"/>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5" name="Oval 14"/>
          <p:cNvSpPr/>
          <p:nvPr/>
        </p:nvSpPr>
        <p:spPr>
          <a:xfrm>
            <a:off x="5072034" y="857220"/>
            <a:ext cx="9429816" cy="1571636"/>
          </a:xfrm>
          <a:prstGeom prst="ellipse">
            <a:avLst/>
          </a:prstGeom>
          <a:ln>
            <a:solidFill>
              <a:srgbClr val="FF33CC"/>
            </a:solidFill>
          </a:ln>
        </p:spPr>
        <p:style>
          <a:lnRef idx="2">
            <a:schemeClr val="accent6"/>
          </a:lnRef>
          <a:fillRef idx="1">
            <a:schemeClr val="lt1"/>
          </a:fillRef>
          <a:effectRef idx="0">
            <a:schemeClr val="accent6"/>
          </a:effectRef>
          <a:fontRef idx="minor">
            <a:schemeClr val="dk1"/>
          </a:fontRef>
        </p:style>
        <p:txBody>
          <a:bodyPr rtlCol="0" anchor="ctr"/>
          <a:lstStyle/>
          <a:p>
            <a:pPr marL="514350" indent="-514350" algn="ctr"/>
            <a:r>
              <a:rPr lang="id-ID" sz="4800" dirty="0" smtClean="0">
                <a:solidFill>
                  <a:srgbClr val="FF33CC"/>
                </a:solidFill>
                <a:latin typeface="Funtastic"/>
              </a:rPr>
              <a:t>Grounded Theory</a:t>
            </a:r>
          </a:p>
        </p:txBody>
      </p:sp>
      <p:sp>
        <p:nvSpPr>
          <p:cNvPr id="13" name="TextBox 13"/>
          <p:cNvSpPr txBox="1"/>
          <p:nvPr/>
        </p:nvSpPr>
        <p:spPr>
          <a:xfrm>
            <a:off x="4714844" y="2857484"/>
            <a:ext cx="9016700" cy="4308872"/>
          </a:xfrm>
          <a:prstGeom prst="rect">
            <a:avLst/>
          </a:prstGeom>
        </p:spPr>
        <p:txBody>
          <a:bodyPr lIns="0" tIns="0" rIns="0" bIns="0" rtlCol="0" anchor="t">
            <a:spAutoFit/>
          </a:bodyPr>
          <a:lstStyle/>
          <a:p>
            <a:pPr algn="ctr"/>
            <a:r>
              <a:rPr lang="en-US" sz="4000" dirty="0" smtClean="0">
                <a:solidFill>
                  <a:srgbClr val="FF33CC"/>
                </a:solidFill>
                <a:latin typeface="Funtastic"/>
              </a:rPr>
              <a:t>T</a:t>
            </a:r>
            <a:r>
              <a:rPr lang="id-ID" sz="4000" dirty="0" smtClean="0">
                <a:solidFill>
                  <a:srgbClr val="FF33CC"/>
                </a:solidFill>
                <a:latin typeface="Funtastic"/>
              </a:rPr>
              <a:t>he grounded theory approach is a qualitative research methodology  that attempts to unravel the meanings of people’s  interactions, social  actions, and experiances. This method enables you to discover new theories based on the analysis of real world data.</a:t>
            </a:r>
            <a:endParaRPr lang="en-US" sz="4000" dirty="0" smtClean="0">
              <a:solidFill>
                <a:srgbClr val="FF33CC"/>
              </a:solidFill>
              <a:latin typeface="Funtastic"/>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35099">
            <a:off x="3450130" y="3076460"/>
            <a:ext cx="11387741" cy="5031311"/>
          </a:xfrm>
          <a:custGeom>
            <a:avLst/>
            <a:gdLst/>
            <a:ahLst/>
            <a:cxnLst/>
            <a:rect l="l" t="t" r="r" b="b"/>
            <a:pathLst>
              <a:path w="11387741" h="5031311">
                <a:moveTo>
                  <a:pt x="0" y="0"/>
                </a:moveTo>
                <a:lnTo>
                  <a:pt x="11387740" y="0"/>
                </a:lnTo>
                <a:lnTo>
                  <a:pt x="11387740" y="5031311"/>
                </a:lnTo>
                <a:lnTo>
                  <a:pt x="0" y="503131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421550" y="6756766"/>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4758678" y="7144271"/>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5" name="Freeform 5"/>
          <p:cNvSpPr/>
          <p:nvPr/>
        </p:nvSpPr>
        <p:spPr>
          <a:xfrm rot="-5647757">
            <a:off x="-875517" y="-796687"/>
            <a:ext cx="3808435" cy="4114800"/>
          </a:xfrm>
          <a:custGeom>
            <a:avLst/>
            <a:gdLst/>
            <a:ahLst/>
            <a:cxnLst/>
            <a:rect l="l" t="t" r="r" b="b"/>
            <a:pathLst>
              <a:path w="3808435" h="4114800">
                <a:moveTo>
                  <a:pt x="0" y="0"/>
                </a:moveTo>
                <a:lnTo>
                  <a:pt x="3808434" y="0"/>
                </a:lnTo>
                <a:lnTo>
                  <a:pt x="3808434" y="4114800"/>
                </a:lnTo>
                <a:lnTo>
                  <a:pt x="0" y="4114800"/>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6" name="Freeform 6"/>
          <p:cNvSpPr/>
          <p:nvPr/>
        </p:nvSpPr>
        <p:spPr>
          <a:xfrm rot="-3027891">
            <a:off x="13501569" y="-6086763"/>
            <a:ext cx="8900916" cy="8463962"/>
          </a:xfrm>
          <a:custGeom>
            <a:avLst/>
            <a:gdLst/>
            <a:ahLst/>
            <a:cxnLst/>
            <a:rect l="l" t="t" r="r" b="b"/>
            <a:pathLst>
              <a:path w="8900916" h="8463962">
                <a:moveTo>
                  <a:pt x="0" y="0"/>
                </a:moveTo>
                <a:lnTo>
                  <a:pt x="8900917" y="0"/>
                </a:lnTo>
                <a:lnTo>
                  <a:pt x="8900917" y="8463963"/>
                </a:lnTo>
                <a:lnTo>
                  <a:pt x="0" y="846396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7867433">
            <a:off x="-4450458" y="7814014"/>
            <a:ext cx="8900916" cy="8463962"/>
          </a:xfrm>
          <a:custGeom>
            <a:avLst/>
            <a:gdLst/>
            <a:ahLst/>
            <a:cxnLst/>
            <a:rect l="l" t="t" r="r" b="b"/>
            <a:pathLst>
              <a:path w="8900916" h="8463962">
                <a:moveTo>
                  <a:pt x="0" y="0"/>
                </a:moveTo>
                <a:lnTo>
                  <a:pt x="8900916" y="0"/>
                </a:lnTo>
                <a:lnTo>
                  <a:pt x="8900916" y="8463962"/>
                </a:lnTo>
                <a:lnTo>
                  <a:pt x="0" y="84639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1182119">
            <a:off x="15318729" y="-284410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0">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4208018">
            <a:off x="-1461507" y="878229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1" name="Freeform 11"/>
          <p:cNvSpPr/>
          <p:nvPr/>
        </p:nvSpPr>
        <p:spPr>
          <a:xfrm rot="8781015">
            <a:off x="979495" y="1951498"/>
            <a:ext cx="4890029" cy="1404447"/>
          </a:xfrm>
          <a:custGeom>
            <a:avLst/>
            <a:gdLst/>
            <a:ahLst/>
            <a:cxnLst/>
            <a:rect l="l" t="t" r="r" b="b"/>
            <a:pathLst>
              <a:path w="4890029" h="1404447">
                <a:moveTo>
                  <a:pt x="0" y="0"/>
                </a:moveTo>
                <a:lnTo>
                  <a:pt x="4890029" y="0"/>
                </a:lnTo>
                <a:lnTo>
                  <a:pt x="4890029" y="1404447"/>
                </a:lnTo>
                <a:lnTo>
                  <a:pt x="0" y="140444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2" name="Freeform 12"/>
          <p:cNvSpPr/>
          <p:nvPr/>
        </p:nvSpPr>
        <p:spPr>
          <a:xfrm>
            <a:off x="13629962" y="3714740"/>
            <a:ext cx="3086466" cy="3227294"/>
          </a:xfrm>
          <a:custGeom>
            <a:avLst/>
            <a:gdLst/>
            <a:ahLst/>
            <a:cxnLst/>
            <a:rect l="l" t="t" r="r" b="b"/>
            <a:pathLst>
              <a:path w="3086466" h="3227294">
                <a:moveTo>
                  <a:pt x="0" y="0"/>
                </a:moveTo>
                <a:lnTo>
                  <a:pt x="3086467" y="0"/>
                </a:lnTo>
                <a:lnTo>
                  <a:pt x="3086467" y="3227294"/>
                </a:lnTo>
                <a:lnTo>
                  <a:pt x="0" y="3227294"/>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5" name="Oval 14"/>
          <p:cNvSpPr/>
          <p:nvPr/>
        </p:nvSpPr>
        <p:spPr>
          <a:xfrm>
            <a:off x="4714844" y="857220"/>
            <a:ext cx="9429816" cy="1571636"/>
          </a:xfrm>
          <a:prstGeom prst="ellipse">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514350" indent="-514350" algn="ctr"/>
            <a:r>
              <a:rPr lang="id-ID" sz="5400" dirty="0" smtClean="0">
                <a:solidFill>
                  <a:srgbClr val="00B050"/>
                </a:solidFill>
                <a:latin typeface="Funtastic"/>
              </a:rPr>
              <a:t>Case Study</a:t>
            </a:r>
          </a:p>
        </p:txBody>
      </p:sp>
      <p:sp>
        <p:nvSpPr>
          <p:cNvPr id="13" name="TextBox 13"/>
          <p:cNvSpPr txBox="1"/>
          <p:nvPr/>
        </p:nvSpPr>
        <p:spPr>
          <a:xfrm>
            <a:off x="4714844" y="2857484"/>
            <a:ext cx="9016700" cy="6401753"/>
          </a:xfrm>
          <a:prstGeom prst="rect">
            <a:avLst/>
          </a:prstGeom>
        </p:spPr>
        <p:txBody>
          <a:bodyPr lIns="0" tIns="0" rIns="0" bIns="0" rtlCol="0" anchor="t">
            <a:spAutoFit/>
          </a:bodyPr>
          <a:lstStyle/>
          <a:p>
            <a:pPr algn="ctr"/>
            <a:r>
              <a:rPr lang="en-US" sz="3200" dirty="0" smtClean="0">
                <a:solidFill>
                  <a:srgbClr val="92D050"/>
                </a:solidFill>
                <a:latin typeface="Funtastic"/>
              </a:rPr>
              <a:t>A case study is a comprehensive examination of one individual, family, or</a:t>
            </a:r>
          </a:p>
          <a:p>
            <a:pPr algn="ctr"/>
            <a:r>
              <a:rPr lang="en-US" sz="3200" dirty="0" smtClean="0">
                <a:solidFill>
                  <a:srgbClr val="92D050"/>
                </a:solidFill>
                <a:latin typeface="Funtastic"/>
              </a:rPr>
              <a:t>event. In order to look for patterns and causes of behavior, practically every aspect</a:t>
            </a:r>
          </a:p>
          <a:p>
            <a:pPr algn="ctr"/>
            <a:r>
              <a:rPr lang="en-US" sz="3200" dirty="0" smtClean="0">
                <a:solidFill>
                  <a:srgbClr val="92D050"/>
                </a:solidFill>
                <a:latin typeface="Funtastic"/>
              </a:rPr>
              <a:t>of the subject's life and background is examined in a case study.</a:t>
            </a:r>
            <a:r>
              <a:rPr lang="id-ID" sz="3200" dirty="0" smtClean="0">
                <a:solidFill>
                  <a:srgbClr val="92D050"/>
                </a:solidFill>
                <a:latin typeface="Funtastic"/>
              </a:rPr>
              <a:t> A case</a:t>
            </a:r>
          </a:p>
          <a:p>
            <a:pPr algn="ctr"/>
            <a:r>
              <a:rPr lang="en-US" sz="3200" dirty="0" smtClean="0">
                <a:solidFill>
                  <a:srgbClr val="92D050"/>
                </a:solidFill>
                <a:latin typeface="Funtastic"/>
              </a:rPr>
              <a:t>study aims to learn as much as possible about a person or group so that the findings</a:t>
            </a:r>
          </a:p>
          <a:p>
            <a:pPr algn="ctr"/>
            <a:r>
              <a:rPr lang="en-US" sz="3200" dirty="0" smtClean="0">
                <a:solidFill>
                  <a:srgbClr val="92D050"/>
                </a:solidFill>
                <a:latin typeface="Funtastic"/>
              </a:rPr>
              <a:t>can be applied to a wide range of people. Unfortunately, case studies can involve a</a:t>
            </a:r>
          </a:p>
          <a:p>
            <a:pPr algn="ctr"/>
            <a:r>
              <a:rPr lang="en-US" sz="3200" dirty="0" smtClean="0">
                <a:solidFill>
                  <a:srgbClr val="92D050"/>
                </a:solidFill>
                <a:latin typeface="Funtastic"/>
              </a:rPr>
              <a:t>great deal of subjectivity, making it challenging to extrapolate findings to a wider</a:t>
            </a:r>
          </a:p>
          <a:p>
            <a:pPr algn="ctr"/>
            <a:r>
              <a:rPr lang="id-ID" sz="3200" dirty="0" smtClean="0">
                <a:solidFill>
                  <a:srgbClr val="92D050"/>
                </a:solidFill>
                <a:latin typeface="Funtastic"/>
              </a:rPr>
              <a:t>audience. </a:t>
            </a:r>
            <a:endParaRPr lang="en-US" sz="3200" dirty="0" smtClean="0">
              <a:solidFill>
                <a:srgbClr val="92D050"/>
              </a:solidFill>
              <a:latin typeface="Funtastic"/>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35099">
            <a:off x="3450130" y="3076460"/>
            <a:ext cx="11387741" cy="5031311"/>
          </a:xfrm>
          <a:custGeom>
            <a:avLst/>
            <a:gdLst/>
            <a:ahLst/>
            <a:cxnLst/>
            <a:rect l="l" t="t" r="r" b="b"/>
            <a:pathLst>
              <a:path w="11387741" h="5031311">
                <a:moveTo>
                  <a:pt x="0" y="0"/>
                </a:moveTo>
                <a:lnTo>
                  <a:pt x="11387740" y="0"/>
                </a:lnTo>
                <a:lnTo>
                  <a:pt x="11387740" y="5031311"/>
                </a:lnTo>
                <a:lnTo>
                  <a:pt x="0" y="503131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421550" y="6756766"/>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4758678" y="7144271"/>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5" name="Freeform 5"/>
          <p:cNvSpPr/>
          <p:nvPr/>
        </p:nvSpPr>
        <p:spPr>
          <a:xfrm rot="-5647757">
            <a:off x="-875517" y="-796687"/>
            <a:ext cx="3808435" cy="4114800"/>
          </a:xfrm>
          <a:custGeom>
            <a:avLst/>
            <a:gdLst/>
            <a:ahLst/>
            <a:cxnLst/>
            <a:rect l="l" t="t" r="r" b="b"/>
            <a:pathLst>
              <a:path w="3808435" h="4114800">
                <a:moveTo>
                  <a:pt x="0" y="0"/>
                </a:moveTo>
                <a:lnTo>
                  <a:pt x="3808434" y="0"/>
                </a:lnTo>
                <a:lnTo>
                  <a:pt x="3808434" y="4114800"/>
                </a:lnTo>
                <a:lnTo>
                  <a:pt x="0" y="4114800"/>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6" name="Freeform 6"/>
          <p:cNvSpPr/>
          <p:nvPr/>
        </p:nvSpPr>
        <p:spPr>
          <a:xfrm rot="-3027891">
            <a:off x="13501569" y="-6086763"/>
            <a:ext cx="8900916" cy="8463962"/>
          </a:xfrm>
          <a:custGeom>
            <a:avLst/>
            <a:gdLst/>
            <a:ahLst/>
            <a:cxnLst/>
            <a:rect l="l" t="t" r="r" b="b"/>
            <a:pathLst>
              <a:path w="8900916" h="8463962">
                <a:moveTo>
                  <a:pt x="0" y="0"/>
                </a:moveTo>
                <a:lnTo>
                  <a:pt x="8900917" y="0"/>
                </a:lnTo>
                <a:lnTo>
                  <a:pt x="8900917" y="8463963"/>
                </a:lnTo>
                <a:lnTo>
                  <a:pt x="0" y="846396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7867433">
            <a:off x="-4450458" y="7814014"/>
            <a:ext cx="8900916" cy="8463962"/>
          </a:xfrm>
          <a:custGeom>
            <a:avLst/>
            <a:gdLst/>
            <a:ahLst/>
            <a:cxnLst/>
            <a:rect l="l" t="t" r="r" b="b"/>
            <a:pathLst>
              <a:path w="8900916" h="8463962">
                <a:moveTo>
                  <a:pt x="0" y="0"/>
                </a:moveTo>
                <a:lnTo>
                  <a:pt x="8900916" y="0"/>
                </a:lnTo>
                <a:lnTo>
                  <a:pt x="8900916" y="8463962"/>
                </a:lnTo>
                <a:lnTo>
                  <a:pt x="0" y="84639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1182119">
            <a:off x="15318729" y="-284410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0">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4208018">
            <a:off x="-1461507" y="878229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1" name="Freeform 11"/>
          <p:cNvSpPr/>
          <p:nvPr/>
        </p:nvSpPr>
        <p:spPr>
          <a:xfrm rot="8781015">
            <a:off x="979495" y="1951498"/>
            <a:ext cx="4890029" cy="1404447"/>
          </a:xfrm>
          <a:custGeom>
            <a:avLst/>
            <a:gdLst/>
            <a:ahLst/>
            <a:cxnLst/>
            <a:rect l="l" t="t" r="r" b="b"/>
            <a:pathLst>
              <a:path w="4890029" h="1404447">
                <a:moveTo>
                  <a:pt x="0" y="0"/>
                </a:moveTo>
                <a:lnTo>
                  <a:pt x="4890029" y="0"/>
                </a:lnTo>
                <a:lnTo>
                  <a:pt x="4890029" y="1404447"/>
                </a:lnTo>
                <a:lnTo>
                  <a:pt x="0" y="140444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2" name="Freeform 12"/>
          <p:cNvSpPr/>
          <p:nvPr/>
        </p:nvSpPr>
        <p:spPr>
          <a:xfrm>
            <a:off x="13629962" y="3714740"/>
            <a:ext cx="3086466" cy="3227294"/>
          </a:xfrm>
          <a:custGeom>
            <a:avLst/>
            <a:gdLst/>
            <a:ahLst/>
            <a:cxnLst/>
            <a:rect l="l" t="t" r="r" b="b"/>
            <a:pathLst>
              <a:path w="3086466" h="3227294">
                <a:moveTo>
                  <a:pt x="0" y="0"/>
                </a:moveTo>
                <a:lnTo>
                  <a:pt x="3086467" y="0"/>
                </a:lnTo>
                <a:lnTo>
                  <a:pt x="3086467" y="3227294"/>
                </a:lnTo>
                <a:lnTo>
                  <a:pt x="0" y="3227294"/>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5" name="Oval 14"/>
          <p:cNvSpPr/>
          <p:nvPr/>
        </p:nvSpPr>
        <p:spPr>
          <a:xfrm>
            <a:off x="4571968" y="857220"/>
            <a:ext cx="9429816" cy="1571636"/>
          </a:xfrm>
          <a:prstGeom prst="ellipse">
            <a:avLst/>
          </a:prstGeom>
          <a:ln>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514350" indent="-514350"/>
            <a:r>
              <a:rPr lang="id-ID" sz="4800" dirty="0" smtClean="0">
                <a:solidFill>
                  <a:srgbClr val="7030A0"/>
                </a:solidFill>
                <a:latin typeface="Funtastic"/>
              </a:rPr>
              <a:t>Descriptive Research</a:t>
            </a:r>
          </a:p>
        </p:txBody>
      </p:sp>
      <p:sp>
        <p:nvSpPr>
          <p:cNvPr id="13" name="TextBox 13"/>
          <p:cNvSpPr txBox="1"/>
          <p:nvPr/>
        </p:nvSpPr>
        <p:spPr>
          <a:xfrm>
            <a:off x="4635650" y="2857484"/>
            <a:ext cx="9016700" cy="6647974"/>
          </a:xfrm>
          <a:prstGeom prst="rect">
            <a:avLst/>
          </a:prstGeom>
        </p:spPr>
        <p:txBody>
          <a:bodyPr lIns="0" tIns="0" rIns="0" bIns="0" rtlCol="0" anchor="t">
            <a:spAutoFit/>
          </a:bodyPr>
          <a:lstStyle/>
          <a:p>
            <a:pPr algn="ctr"/>
            <a:r>
              <a:rPr lang="en-US" sz="3600" dirty="0" smtClean="0">
                <a:solidFill>
                  <a:srgbClr val="7030A0"/>
                </a:solidFill>
                <a:latin typeface="Funtastic"/>
              </a:rPr>
              <a:t>Descriptive investigations frequently create new knowledge</a:t>
            </a:r>
          </a:p>
          <a:p>
            <a:pPr algn="ctr"/>
            <a:r>
              <a:rPr lang="en-US" sz="3600" dirty="0" smtClean="0">
                <a:solidFill>
                  <a:srgbClr val="7030A0"/>
                </a:solidFill>
                <a:latin typeface="Funtastic"/>
              </a:rPr>
              <a:t>concepts and offer answers to pressing problems in addition to making</a:t>
            </a:r>
          </a:p>
          <a:p>
            <a:pPr algn="ctr"/>
            <a:r>
              <a:rPr lang="en-US" sz="3600" dirty="0" smtClean="0">
                <a:solidFill>
                  <a:srgbClr val="7030A0"/>
                </a:solidFill>
                <a:latin typeface="Funtastic"/>
              </a:rPr>
              <a:t>observations and comparing, contrasting, and analyzing them. It always seeks to</a:t>
            </a:r>
          </a:p>
          <a:p>
            <a:pPr algn="ctr"/>
            <a:r>
              <a:rPr lang="en-US" sz="3600" dirty="0" smtClean="0">
                <a:solidFill>
                  <a:srgbClr val="7030A0"/>
                </a:solidFill>
                <a:latin typeface="Funtastic"/>
              </a:rPr>
              <a:t>explain the circumstances surrounding an event, including when, when, how, and</a:t>
            </a:r>
          </a:p>
          <a:p>
            <a:pPr algn="ctr"/>
            <a:r>
              <a:rPr lang="en-US" sz="3600" dirty="0" smtClean="0">
                <a:solidFill>
                  <a:srgbClr val="7030A0"/>
                </a:solidFill>
                <a:latin typeface="Funtastic"/>
              </a:rPr>
              <a:t>what the issue or phenomena is. The researchers can employ both quantitative and qualitative techniques to</a:t>
            </a:r>
            <a:r>
              <a:rPr lang="id-ID" sz="3600" dirty="0" smtClean="0">
                <a:solidFill>
                  <a:srgbClr val="7030A0"/>
                </a:solidFill>
                <a:latin typeface="Funtastic"/>
              </a:rPr>
              <a:t> gather the data. </a:t>
            </a:r>
            <a:endParaRPr lang="en-US" sz="3600" dirty="0" smtClean="0">
              <a:solidFill>
                <a:srgbClr val="7030A0"/>
              </a:solidFill>
              <a:latin typeface="Funtastic"/>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4D4FF"/>
        </a:solidFill>
        <a:effectLst/>
      </p:bgPr>
    </p:bg>
    <p:spTree>
      <p:nvGrpSpPr>
        <p:cNvPr id="1" name=""/>
        <p:cNvGrpSpPr/>
        <p:nvPr/>
      </p:nvGrpSpPr>
      <p:grpSpPr>
        <a:xfrm>
          <a:off x="0" y="0"/>
          <a:ext cx="0" cy="0"/>
          <a:chOff x="0" y="0"/>
          <a:chExt cx="0" cy="0"/>
        </a:xfrm>
      </p:grpSpPr>
      <p:sp>
        <p:nvSpPr>
          <p:cNvPr id="2" name="Freeform 2"/>
          <p:cNvSpPr/>
          <p:nvPr/>
        </p:nvSpPr>
        <p:spPr>
          <a:xfrm rot="235099">
            <a:off x="2200250" y="2628361"/>
            <a:ext cx="13887499" cy="6135750"/>
          </a:xfrm>
          <a:custGeom>
            <a:avLst/>
            <a:gdLst/>
            <a:ahLst/>
            <a:cxnLst/>
            <a:rect l="l" t="t" r="r" b="b"/>
            <a:pathLst>
              <a:path w="13887499" h="6135750">
                <a:moveTo>
                  <a:pt x="0" y="0"/>
                </a:moveTo>
                <a:lnTo>
                  <a:pt x="13887500" y="0"/>
                </a:lnTo>
                <a:lnTo>
                  <a:pt x="13887500" y="6135749"/>
                </a:lnTo>
                <a:lnTo>
                  <a:pt x="0" y="613574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16990">
            <a:off x="4832068" y="1147163"/>
            <a:ext cx="8623863" cy="2355257"/>
          </a:xfrm>
          <a:custGeom>
            <a:avLst/>
            <a:gdLst/>
            <a:ahLst/>
            <a:cxnLst/>
            <a:rect l="l" t="t" r="r" b="b"/>
            <a:pathLst>
              <a:path w="8623863" h="2355257">
                <a:moveTo>
                  <a:pt x="0" y="0"/>
                </a:moveTo>
                <a:lnTo>
                  <a:pt x="8623864" y="0"/>
                </a:lnTo>
                <a:lnTo>
                  <a:pt x="8623864" y="2355256"/>
                </a:lnTo>
                <a:lnTo>
                  <a:pt x="0" y="235525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5201900" y="-57478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TextBox 5"/>
          <p:cNvSpPr txBox="1"/>
          <p:nvPr/>
        </p:nvSpPr>
        <p:spPr>
          <a:xfrm>
            <a:off x="5500663" y="3664220"/>
            <a:ext cx="8643998" cy="5478423"/>
          </a:xfrm>
          <a:prstGeom prst="rect">
            <a:avLst/>
          </a:prstGeom>
        </p:spPr>
        <p:txBody>
          <a:bodyPr wrap="square" lIns="0" tIns="0" rIns="0" bIns="0" rtlCol="0" anchor="t">
            <a:spAutoFit/>
          </a:bodyPr>
          <a:lstStyle/>
          <a:p>
            <a:pPr algn="ctr"/>
            <a:r>
              <a:rPr lang="id-ID" sz="4800" dirty="0" smtClean="0">
                <a:solidFill>
                  <a:srgbClr val="225AC4"/>
                </a:solidFill>
                <a:latin typeface="Funtastic"/>
                <a:ea typeface="Childos Arabic"/>
                <a:cs typeface="Childos Arabic"/>
                <a:sym typeface="Childos Arabic"/>
              </a:rPr>
              <a:t>QUANTITATIVE APPROACH:</a:t>
            </a:r>
          </a:p>
          <a:p>
            <a:pPr marL="742950" indent="-742950">
              <a:buAutoNum type="arabicPeriod"/>
            </a:pPr>
            <a:r>
              <a:rPr lang="id-ID" sz="4800" dirty="0" smtClean="0">
                <a:solidFill>
                  <a:srgbClr val="0070C0"/>
                </a:solidFill>
                <a:latin typeface="Funtastic"/>
              </a:rPr>
              <a:t>Experimental Research</a:t>
            </a:r>
          </a:p>
          <a:p>
            <a:pPr marL="742950" indent="-742950">
              <a:buFontTx/>
              <a:buAutoNum type="arabicPeriod"/>
            </a:pPr>
            <a:r>
              <a:rPr lang="id-ID" sz="4800" dirty="0" smtClean="0">
                <a:solidFill>
                  <a:srgbClr val="0070C0"/>
                </a:solidFill>
                <a:latin typeface="Funtastic"/>
              </a:rPr>
              <a:t>Causal-comperative research</a:t>
            </a:r>
          </a:p>
          <a:p>
            <a:pPr marL="742950" indent="-742950">
              <a:buFontTx/>
              <a:buAutoNum type="arabicPeriod"/>
            </a:pPr>
            <a:r>
              <a:rPr lang="id-ID" sz="4800" dirty="0" smtClean="0">
                <a:solidFill>
                  <a:srgbClr val="0070C0"/>
                </a:solidFill>
                <a:latin typeface="Funtastic"/>
              </a:rPr>
              <a:t>Correlational research</a:t>
            </a:r>
          </a:p>
          <a:p>
            <a:pPr marL="742950" indent="-742950" algn="ctr"/>
            <a:endParaRPr lang="id-ID" sz="4000" dirty="0" smtClean="0"/>
          </a:p>
          <a:p>
            <a:pPr algn="ctr"/>
            <a:endParaRPr lang="id-ID" sz="3800" dirty="0" smtClean="0">
              <a:solidFill>
                <a:srgbClr val="225AC4"/>
              </a:solidFill>
              <a:latin typeface="Childos Arabic"/>
              <a:ea typeface="Childos Arabic"/>
              <a:cs typeface="Childos Arabic"/>
              <a:sym typeface="Childos Arabic"/>
            </a:endParaRPr>
          </a:p>
          <a:p>
            <a:pPr algn="ctr"/>
            <a:endParaRPr lang="en-US" sz="3800" dirty="0">
              <a:solidFill>
                <a:srgbClr val="225AC4"/>
              </a:solidFill>
              <a:latin typeface="Childos Arabic"/>
              <a:ea typeface="Childos Arabic"/>
              <a:cs typeface="Childos Arabic"/>
              <a:sym typeface="Childos Arabic"/>
            </a:endParaRPr>
          </a:p>
        </p:txBody>
      </p:sp>
      <p:sp>
        <p:nvSpPr>
          <p:cNvPr id="6" name="Freeform 6"/>
          <p:cNvSpPr/>
          <p:nvPr/>
        </p:nvSpPr>
        <p:spPr>
          <a:xfrm>
            <a:off x="-1028700" y="664902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6729054">
            <a:off x="-4028617" y="-6409607"/>
            <a:ext cx="8900916" cy="8463962"/>
          </a:xfrm>
          <a:custGeom>
            <a:avLst/>
            <a:gdLst/>
            <a:ahLst/>
            <a:cxnLst/>
            <a:rect l="l" t="t" r="r" b="b"/>
            <a:pathLst>
              <a:path w="8900916" h="8463962">
                <a:moveTo>
                  <a:pt x="0" y="0"/>
                </a:moveTo>
                <a:lnTo>
                  <a:pt x="8900917" y="0"/>
                </a:lnTo>
                <a:lnTo>
                  <a:pt x="8900917" y="8463962"/>
                </a:lnTo>
                <a:lnTo>
                  <a:pt x="0" y="84639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3939471">
            <a:off x="13837542" y="8112713"/>
            <a:ext cx="8900916" cy="8463962"/>
          </a:xfrm>
          <a:custGeom>
            <a:avLst/>
            <a:gdLst/>
            <a:ahLst/>
            <a:cxnLst/>
            <a:rect l="l" t="t" r="r" b="b"/>
            <a:pathLst>
              <a:path w="8900916" h="8463962">
                <a:moveTo>
                  <a:pt x="0" y="0"/>
                </a:moveTo>
                <a:lnTo>
                  <a:pt x="8900916" y="0"/>
                </a:lnTo>
                <a:lnTo>
                  <a:pt x="8900916" y="8463962"/>
                </a:lnTo>
                <a:lnTo>
                  <a:pt x="0" y="84639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9" name="Group 9"/>
          <p:cNvGrpSpPr>
            <a:grpSpLocks noChangeAspect="1"/>
          </p:cNvGrpSpPr>
          <p:nvPr/>
        </p:nvGrpSpPr>
        <p:grpSpPr>
          <a:xfrm>
            <a:off x="1044160" y="6114115"/>
            <a:ext cx="4380037" cy="3196369"/>
            <a:chOff x="0" y="0"/>
            <a:chExt cx="3576320" cy="2609850"/>
          </a:xfrm>
        </p:grpSpPr>
        <p:sp>
          <p:nvSpPr>
            <p:cNvPr id="10" name="Freeform 10"/>
            <p:cNvSpPr/>
            <p:nvPr/>
          </p:nvSpPr>
          <p:spPr>
            <a:xfrm>
              <a:off x="-5080" y="0"/>
              <a:ext cx="3581400" cy="2571750"/>
            </a:xfrm>
            <a:custGeom>
              <a:avLst/>
              <a:gdLst/>
              <a:ahLst/>
              <a:cxnLst/>
              <a:rect l="l" t="t" r="r" b="b"/>
              <a:pathLst>
                <a:path w="3581400" h="2571750">
                  <a:moveTo>
                    <a:pt x="6350" y="0"/>
                  </a:moveTo>
                  <a:lnTo>
                    <a:pt x="3575050" y="0"/>
                  </a:lnTo>
                  <a:lnTo>
                    <a:pt x="3575050" y="2387600"/>
                  </a:lnTo>
                  <a:cubicBezTo>
                    <a:pt x="3575050" y="2387600"/>
                    <a:pt x="3581400" y="2419350"/>
                    <a:pt x="3543300" y="2419350"/>
                  </a:cubicBezTo>
                  <a:cubicBezTo>
                    <a:pt x="3505200" y="2419350"/>
                    <a:pt x="3467100" y="2444750"/>
                    <a:pt x="3467100" y="2444750"/>
                  </a:cubicBezTo>
                  <a:lnTo>
                    <a:pt x="3429000" y="2444750"/>
                  </a:lnTo>
                  <a:cubicBezTo>
                    <a:pt x="3429000" y="2444750"/>
                    <a:pt x="3365500" y="2444750"/>
                    <a:pt x="3340100" y="2470150"/>
                  </a:cubicBezTo>
                  <a:cubicBezTo>
                    <a:pt x="3314700" y="2495550"/>
                    <a:pt x="3289300" y="2508250"/>
                    <a:pt x="3289300" y="2508250"/>
                  </a:cubicBezTo>
                  <a:lnTo>
                    <a:pt x="3213100" y="2533650"/>
                  </a:lnTo>
                  <a:lnTo>
                    <a:pt x="3162300" y="2571750"/>
                  </a:lnTo>
                  <a:cubicBezTo>
                    <a:pt x="3162300" y="2571750"/>
                    <a:pt x="3035300" y="2571750"/>
                    <a:pt x="3022600" y="2571750"/>
                  </a:cubicBezTo>
                  <a:cubicBezTo>
                    <a:pt x="3009900" y="2571750"/>
                    <a:pt x="2908300" y="2559050"/>
                    <a:pt x="2908300" y="2559050"/>
                  </a:cubicBezTo>
                  <a:lnTo>
                    <a:pt x="2832100" y="2508250"/>
                  </a:lnTo>
                  <a:lnTo>
                    <a:pt x="2705100" y="2495550"/>
                  </a:lnTo>
                  <a:lnTo>
                    <a:pt x="2603500" y="2508250"/>
                  </a:lnTo>
                  <a:cubicBezTo>
                    <a:pt x="2603500" y="2508250"/>
                    <a:pt x="2489200" y="2495550"/>
                    <a:pt x="2451100" y="2482850"/>
                  </a:cubicBezTo>
                  <a:cubicBezTo>
                    <a:pt x="2413000" y="2470150"/>
                    <a:pt x="2362200" y="2495550"/>
                    <a:pt x="2362200" y="2495550"/>
                  </a:cubicBezTo>
                  <a:lnTo>
                    <a:pt x="2209800" y="2482850"/>
                  </a:lnTo>
                  <a:lnTo>
                    <a:pt x="2159000" y="2495550"/>
                  </a:lnTo>
                  <a:cubicBezTo>
                    <a:pt x="2159000" y="2495550"/>
                    <a:pt x="2095500" y="2520950"/>
                    <a:pt x="2057400" y="2520950"/>
                  </a:cubicBezTo>
                  <a:cubicBezTo>
                    <a:pt x="2019300" y="2520950"/>
                    <a:pt x="1905000" y="2546350"/>
                    <a:pt x="1905000" y="2533650"/>
                  </a:cubicBezTo>
                  <a:cubicBezTo>
                    <a:pt x="1905000" y="2520950"/>
                    <a:pt x="1854200" y="2482850"/>
                    <a:pt x="1841500" y="2482850"/>
                  </a:cubicBezTo>
                  <a:cubicBezTo>
                    <a:pt x="1828800" y="2482850"/>
                    <a:pt x="1739900" y="2470150"/>
                    <a:pt x="1739900" y="2470150"/>
                  </a:cubicBezTo>
                  <a:lnTo>
                    <a:pt x="1612900" y="2470150"/>
                  </a:lnTo>
                  <a:cubicBezTo>
                    <a:pt x="1612900" y="2470150"/>
                    <a:pt x="1447800" y="2482850"/>
                    <a:pt x="1435100" y="2470150"/>
                  </a:cubicBezTo>
                  <a:cubicBezTo>
                    <a:pt x="1435100" y="2470150"/>
                    <a:pt x="1397000" y="2444750"/>
                    <a:pt x="1371600" y="2444750"/>
                  </a:cubicBezTo>
                  <a:cubicBezTo>
                    <a:pt x="1346200" y="2444750"/>
                    <a:pt x="1270000" y="2470150"/>
                    <a:pt x="1270000" y="2470150"/>
                  </a:cubicBezTo>
                  <a:cubicBezTo>
                    <a:pt x="1270000" y="2470150"/>
                    <a:pt x="1206500" y="2444750"/>
                    <a:pt x="1143000" y="2470150"/>
                  </a:cubicBezTo>
                  <a:cubicBezTo>
                    <a:pt x="1143000" y="2470150"/>
                    <a:pt x="1066800" y="2495550"/>
                    <a:pt x="1041400" y="2482850"/>
                  </a:cubicBezTo>
                  <a:lnTo>
                    <a:pt x="952500" y="2508250"/>
                  </a:lnTo>
                  <a:cubicBezTo>
                    <a:pt x="952500" y="2508250"/>
                    <a:pt x="863600" y="2559050"/>
                    <a:pt x="800100" y="2482850"/>
                  </a:cubicBezTo>
                  <a:lnTo>
                    <a:pt x="584200" y="2444750"/>
                  </a:lnTo>
                  <a:cubicBezTo>
                    <a:pt x="584200" y="2444750"/>
                    <a:pt x="546100" y="2406650"/>
                    <a:pt x="508000" y="2406650"/>
                  </a:cubicBezTo>
                  <a:cubicBezTo>
                    <a:pt x="469900" y="2406650"/>
                    <a:pt x="444500" y="2419350"/>
                    <a:pt x="419100" y="2406650"/>
                  </a:cubicBezTo>
                  <a:cubicBezTo>
                    <a:pt x="419100" y="2406650"/>
                    <a:pt x="406400" y="2381250"/>
                    <a:pt x="381000" y="2393950"/>
                  </a:cubicBezTo>
                  <a:cubicBezTo>
                    <a:pt x="381000" y="2393950"/>
                    <a:pt x="342900" y="2406650"/>
                    <a:pt x="304800" y="2393950"/>
                  </a:cubicBezTo>
                  <a:lnTo>
                    <a:pt x="266700" y="2406650"/>
                  </a:lnTo>
                  <a:cubicBezTo>
                    <a:pt x="266700" y="2406650"/>
                    <a:pt x="203200" y="2393950"/>
                    <a:pt x="177800" y="2406650"/>
                  </a:cubicBezTo>
                  <a:cubicBezTo>
                    <a:pt x="177800" y="2406650"/>
                    <a:pt x="88900" y="2381250"/>
                    <a:pt x="76200" y="2368550"/>
                  </a:cubicBezTo>
                  <a:cubicBezTo>
                    <a:pt x="63500" y="2355850"/>
                    <a:pt x="12700" y="2355850"/>
                    <a:pt x="12700" y="2355850"/>
                  </a:cubicBezTo>
                  <a:cubicBezTo>
                    <a:pt x="12700" y="2355850"/>
                    <a:pt x="0" y="6350"/>
                    <a:pt x="6350" y="0"/>
                  </a:cubicBezTo>
                  <a:close/>
                </a:path>
              </a:pathLst>
            </a:custGeom>
            <a:blipFill>
              <a:blip r:embed="rId10" cstate="print"/>
              <a:stretch>
                <a:fillRect l="-4048" r="-4048"/>
              </a:stretch>
            </a:blipFill>
          </p:spPr>
        </p:sp>
        <p:sp>
          <p:nvSpPr>
            <p:cNvPr id="11" name="Freeform 11"/>
            <p:cNvSpPr/>
            <p:nvPr/>
          </p:nvSpPr>
          <p:spPr>
            <a:xfrm>
              <a:off x="7620" y="2343150"/>
              <a:ext cx="3568700" cy="266700"/>
            </a:xfrm>
            <a:custGeom>
              <a:avLst/>
              <a:gdLst/>
              <a:ahLst/>
              <a:cxnLst/>
              <a:rect l="l" t="t" r="r" b="b"/>
              <a:pathLst>
                <a:path w="3568700" h="266700">
                  <a:moveTo>
                    <a:pt x="3568700" y="266700"/>
                  </a:moveTo>
                  <a:lnTo>
                    <a:pt x="0" y="266700"/>
                  </a:lnTo>
                  <a:lnTo>
                    <a:pt x="0" y="0"/>
                  </a:lnTo>
                  <a:lnTo>
                    <a:pt x="3568700" y="0"/>
                  </a:lnTo>
                  <a:lnTo>
                    <a:pt x="3568700" y="266700"/>
                  </a:lnTo>
                  <a:close/>
                </a:path>
              </a:pathLst>
            </a:custGeom>
            <a:blipFill>
              <a:blip r:embed="rId11"/>
              <a:stretch>
                <a:fillRect t="-5177" b="-45357"/>
              </a:stretch>
            </a:blipFill>
          </p:spPr>
        </p:sp>
      </p:grpSp>
      <p:sp>
        <p:nvSpPr>
          <p:cNvPr id="12" name="Freeform 12"/>
          <p:cNvSpPr/>
          <p:nvPr/>
        </p:nvSpPr>
        <p:spPr>
          <a:xfrm rot="-475638">
            <a:off x="2256385" y="5752579"/>
            <a:ext cx="2447399" cy="723072"/>
          </a:xfrm>
          <a:custGeom>
            <a:avLst/>
            <a:gdLst/>
            <a:ahLst/>
            <a:cxnLst/>
            <a:rect l="l" t="t" r="r" b="b"/>
            <a:pathLst>
              <a:path w="2447399" h="723072">
                <a:moveTo>
                  <a:pt x="0" y="0"/>
                </a:moveTo>
                <a:lnTo>
                  <a:pt x="2447400" y="0"/>
                </a:lnTo>
                <a:lnTo>
                  <a:pt x="2447400" y="723072"/>
                </a:lnTo>
                <a:lnTo>
                  <a:pt x="0" y="723072"/>
                </a:lnTo>
                <a:lnTo>
                  <a:pt x="0" y="0"/>
                </a:lnTo>
                <a:close/>
              </a:path>
            </a:pathLst>
          </a:custGeom>
          <a:blipFill>
            <a:blip r:embed="rId12" cstate="print">
              <a:extLst>
                <a:ext uri="{96DAC541-7B7A-43D3-8B79-37D633B846F1}">
                  <asvg:svgBlip xmlns="" xmlns:asvg="http://schemas.microsoft.com/office/drawing/2016/SVG/main" r:embed="rId13"/>
                </a:ext>
              </a:extLst>
            </a:blip>
            <a:stretch>
              <a:fillRect/>
            </a:stretch>
          </a:blipFill>
        </p:spPr>
      </p:sp>
      <p:sp>
        <p:nvSpPr>
          <p:cNvPr id="13" name="Freeform 13"/>
          <p:cNvSpPr/>
          <p:nvPr/>
        </p:nvSpPr>
        <p:spPr>
          <a:xfrm rot="1182119">
            <a:off x="16346547" y="8247435"/>
            <a:ext cx="4790900" cy="4320521"/>
          </a:xfrm>
          <a:custGeom>
            <a:avLst/>
            <a:gdLst/>
            <a:ahLst/>
            <a:cxnLst/>
            <a:rect l="l" t="t" r="r" b="b"/>
            <a:pathLst>
              <a:path w="4790900" h="4320521">
                <a:moveTo>
                  <a:pt x="0" y="0"/>
                </a:moveTo>
                <a:lnTo>
                  <a:pt x="4790901" y="0"/>
                </a:lnTo>
                <a:lnTo>
                  <a:pt x="4790901" y="4320521"/>
                </a:lnTo>
                <a:lnTo>
                  <a:pt x="0" y="4320521"/>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4" name="Freeform 14"/>
          <p:cNvSpPr/>
          <p:nvPr/>
        </p:nvSpPr>
        <p:spPr>
          <a:xfrm rot="2357976">
            <a:off x="-2395450" y="-2522383"/>
            <a:ext cx="4790900" cy="4320521"/>
          </a:xfrm>
          <a:custGeom>
            <a:avLst/>
            <a:gdLst/>
            <a:ahLst/>
            <a:cxnLst/>
            <a:rect l="l" t="t" r="r" b="b"/>
            <a:pathLst>
              <a:path w="4790900" h="4320521">
                <a:moveTo>
                  <a:pt x="0" y="0"/>
                </a:moveTo>
                <a:lnTo>
                  <a:pt x="4790900" y="0"/>
                </a:lnTo>
                <a:lnTo>
                  <a:pt x="4790900" y="4320521"/>
                </a:lnTo>
                <a:lnTo>
                  <a:pt x="0" y="4320521"/>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5" name="Freeform 15"/>
          <p:cNvSpPr/>
          <p:nvPr/>
        </p:nvSpPr>
        <p:spPr>
          <a:xfrm>
            <a:off x="14144204" y="2599147"/>
            <a:ext cx="3347833" cy="2544353"/>
          </a:xfrm>
          <a:custGeom>
            <a:avLst/>
            <a:gdLst/>
            <a:ahLst/>
            <a:cxnLst/>
            <a:rect l="l" t="t" r="r" b="b"/>
            <a:pathLst>
              <a:path w="3347833" h="2544353">
                <a:moveTo>
                  <a:pt x="0" y="0"/>
                </a:moveTo>
                <a:lnTo>
                  <a:pt x="3347833" y="0"/>
                </a:lnTo>
                <a:lnTo>
                  <a:pt x="3347833" y="2544353"/>
                </a:lnTo>
                <a:lnTo>
                  <a:pt x="0" y="2544353"/>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6" name="Freeform 16"/>
          <p:cNvSpPr/>
          <p:nvPr/>
        </p:nvSpPr>
        <p:spPr>
          <a:xfrm rot="-4982535">
            <a:off x="12193949" y="5820599"/>
            <a:ext cx="2131230" cy="2302675"/>
          </a:xfrm>
          <a:custGeom>
            <a:avLst/>
            <a:gdLst/>
            <a:ahLst/>
            <a:cxnLst/>
            <a:rect l="l" t="t" r="r" b="b"/>
            <a:pathLst>
              <a:path w="2131230" h="2302675">
                <a:moveTo>
                  <a:pt x="0" y="0"/>
                </a:moveTo>
                <a:lnTo>
                  <a:pt x="2131231" y="0"/>
                </a:lnTo>
                <a:lnTo>
                  <a:pt x="2131231" y="2302675"/>
                </a:lnTo>
                <a:lnTo>
                  <a:pt x="0" y="2302675"/>
                </a:lnTo>
                <a:lnTo>
                  <a:pt x="0" y="0"/>
                </a:lnTo>
                <a:close/>
              </a:path>
            </a:pathLst>
          </a:custGeom>
          <a:blipFill>
            <a:blip r:embed="rId18" cstate="print">
              <a:extLst>
                <a:ext uri="{96DAC541-7B7A-43D3-8B79-37D633B846F1}">
                  <asvg:svgBlip xmlns="" xmlns:asvg="http://schemas.microsoft.com/office/drawing/2016/SVG/main" r:embed="rId19"/>
                </a:ext>
              </a:extLst>
            </a:blip>
            <a:stretch>
              <a:fillRect/>
            </a:stretch>
          </a:blipFill>
        </p:spPr>
      </p:sp>
      <p:sp>
        <p:nvSpPr>
          <p:cNvPr id="17" name="Freeform 17"/>
          <p:cNvSpPr/>
          <p:nvPr/>
        </p:nvSpPr>
        <p:spPr>
          <a:xfrm rot="6948090">
            <a:off x="3880158" y="3410972"/>
            <a:ext cx="1961207" cy="2118974"/>
          </a:xfrm>
          <a:custGeom>
            <a:avLst/>
            <a:gdLst/>
            <a:ahLst/>
            <a:cxnLst/>
            <a:rect l="l" t="t" r="r" b="b"/>
            <a:pathLst>
              <a:path w="1961207" h="2118974">
                <a:moveTo>
                  <a:pt x="0" y="0"/>
                </a:moveTo>
                <a:lnTo>
                  <a:pt x="1961206" y="0"/>
                </a:lnTo>
                <a:lnTo>
                  <a:pt x="1961206" y="2118974"/>
                </a:lnTo>
                <a:lnTo>
                  <a:pt x="0" y="2118974"/>
                </a:lnTo>
                <a:lnTo>
                  <a:pt x="0" y="0"/>
                </a:lnTo>
                <a:close/>
              </a:path>
            </a:pathLst>
          </a:custGeom>
          <a:blipFill>
            <a:blip r:embed="rId20" cstate="print">
              <a:extLst>
                <a:ext uri="{96DAC541-7B7A-43D3-8B79-37D633B846F1}">
                  <asvg:svgBlip xmlns="" xmlns:asvg="http://schemas.microsoft.com/office/drawing/2016/SVG/main" r:embed="rId21"/>
                </a:ext>
              </a:extLst>
            </a:blip>
            <a:stretch>
              <a:fillRect/>
            </a:stretch>
          </a:blipFill>
        </p:spPr>
      </p:sp>
      <p:sp>
        <p:nvSpPr>
          <p:cNvPr id="18" name="TextBox 18"/>
          <p:cNvSpPr txBox="1"/>
          <p:nvPr/>
        </p:nvSpPr>
        <p:spPr>
          <a:xfrm>
            <a:off x="3428960" y="1071534"/>
            <a:ext cx="11430079" cy="1590179"/>
          </a:xfrm>
          <a:prstGeom prst="rect">
            <a:avLst/>
          </a:prstGeom>
        </p:spPr>
        <p:txBody>
          <a:bodyPr wrap="square" lIns="0" tIns="0" rIns="0" bIns="0" rtlCol="0" anchor="t">
            <a:spAutoFit/>
          </a:bodyPr>
          <a:lstStyle/>
          <a:p>
            <a:pPr algn="ctr">
              <a:lnSpc>
                <a:spcPts val="6201"/>
              </a:lnSpc>
            </a:pPr>
            <a:r>
              <a:rPr lang="id-ID" sz="6597" dirty="0" smtClean="0">
                <a:solidFill>
                  <a:srgbClr val="FFFFFF"/>
                </a:solidFill>
                <a:latin typeface="Funtastic"/>
                <a:ea typeface="Funtastic"/>
                <a:cs typeface="Funtastic"/>
                <a:sym typeface="Funtastic"/>
              </a:rPr>
              <a:t>SOME TYPES OF RESEARCH IN LANGUAGE EDUCATION</a:t>
            </a:r>
            <a:endParaRPr lang="en-US" sz="6597" dirty="0">
              <a:solidFill>
                <a:srgbClr val="FFFFFF"/>
              </a:solidFill>
              <a:latin typeface="Funtastic"/>
              <a:ea typeface="Funtastic"/>
              <a:cs typeface="Funtastic"/>
              <a:sym typeface="Funtastic"/>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1000</Words>
  <Application>Microsoft Office PowerPoint</Application>
  <PresentationFormat>Custom</PresentationFormat>
  <Paragraphs>98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Funtastic</vt:lpstr>
      <vt:lpstr>Glacial Indifference Bold</vt:lpstr>
      <vt:lpstr>Glacial Indifference</vt:lpstr>
      <vt:lpstr>Calibri</vt:lpstr>
      <vt:lpstr>Childos Arabic</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tamsis</cp:lastModifiedBy>
  <cp:revision>17</cp:revision>
  <dcterms:created xsi:type="dcterms:W3CDTF">2006-08-16T00:00:00Z</dcterms:created>
  <dcterms:modified xsi:type="dcterms:W3CDTF">2024-08-29T02:55:44Z</dcterms:modified>
  <dc:identifier>DAGL8wGFjPQ</dc:identifier>
</cp:coreProperties>
</file>