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38"/>
  </p:notesMasterIdLst>
  <p:sldIdLst>
    <p:sldId id="256" r:id="rId2"/>
    <p:sldId id="257" r:id="rId3"/>
    <p:sldId id="258" r:id="rId4"/>
    <p:sldId id="259" r:id="rId5"/>
    <p:sldId id="260" r:id="rId6"/>
    <p:sldId id="261" r:id="rId7"/>
    <p:sldId id="262" r:id="rId8"/>
    <p:sldId id="263" r:id="rId9"/>
    <p:sldId id="264" r:id="rId10"/>
    <p:sldId id="265" r:id="rId11"/>
    <p:sldId id="360" r:id="rId12"/>
    <p:sldId id="361" r:id="rId13"/>
    <p:sldId id="362"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6" r:id="rId40"/>
    <p:sldId id="302" r:id="rId41"/>
    <p:sldId id="370" r:id="rId42"/>
    <p:sldId id="371" r:id="rId43"/>
    <p:sldId id="372" r:id="rId44"/>
    <p:sldId id="373" r:id="rId45"/>
    <p:sldId id="374" r:id="rId46"/>
    <p:sldId id="376" r:id="rId47"/>
    <p:sldId id="377" r:id="rId48"/>
    <p:sldId id="378" r:id="rId49"/>
    <p:sldId id="379"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291" r:id="rId69"/>
    <p:sldId id="292" r:id="rId70"/>
    <p:sldId id="293" r:id="rId71"/>
    <p:sldId id="294" r:id="rId72"/>
    <p:sldId id="295" r:id="rId73"/>
    <p:sldId id="297" r:id="rId74"/>
    <p:sldId id="321" r:id="rId75"/>
    <p:sldId id="322" r:id="rId76"/>
    <p:sldId id="323" r:id="rId77"/>
    <p:sldId id="324" r:id="rId78"/>
    <p:sldId id="325" r:id="rId79"/>
    <p:sldId id="363" r:id="rId80"/>
    <p:sldId id="364" r:id="rId81"/>
    <p:sldId id="365" r:id="rId82"/>
    <p:sldId id="366" r:id="rId83"/>
    <p:sldId id="367" r:id="rId84"/>
    <p:sldId id="368" r:id="rId85"/>
    <p:sldId id="369"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2" r:id="rId101"/>
    <p:sldId id="353" r:id="rId102"/>
    <p:sldId id="354" r:id="rId103"/>
    <p:sldId id="355" r:id="rId104"/>
    <p:sldId id="356" r:id="rId105"/>
    <p:sldId id="357" r:id="rId106"/>
    <p:sldId id="358" r:id="rId107"/>
    <p:sldId id="359" r:id="rId108"/>
    <p:sldId id="380" r:id="rId109"/>
    <p:sldId id="381" r:id="rId110"/>
    <p:sldId id="382" r:id="rId111"/>
    <p:sldId id="383" r:id="rId112"/>
    <p:sldId id="384" r:id="rId113"/>
    <p:sldId id="385" r:id="rId114"/>
    <p:sldId id="386" r:id="rId115"/>
    <p:sldId id="387" r:id="rId116"/>
    <p:sldId id="388" r:id="rId117"/>
    <p:sldId id="389" r:id="rId118"/>
    <p:sldId id="390" r:id="rId119"/>
    <p:sldId id="391" r:id="rId120"/>
    <p:sldId id="392" r:id="rId121"/>
    <p:sldId id="393" r:id="rId122"/>
    <p:sldId id="394" r:id="rId123"/>
    <p:sldId id="395" r:id="rId124"/>
    <p:sldId id="396" r:id="rId125"/>
    <p:sldId id="397" r:id="rId126"/>
    <p:sldId id="399" r:id="rId127"/>
    <p:sldId id="400" r:id="rId128"/>
    <p:sldId id="401" r:id="rId129"/>
    <p:sldId id="402" r:id="rId130"/>
    <p:sldId id="403" r:id="rId131"/>
    <p:sldId id="404" r:id="rId132"/>
    <p:sldId id="405" r:id="rId133"/>
    <p:sldId id="406" r:id="rId134"/>
    <p:sldId id="407" r:id="rId135"/>
    <p:sldId id="408" r:id="rId136"/>
    <p:sldId id="328" r:id="rId1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4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34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68.wmf"/><Relationship Id="rId3" Type="http://schemas.openxmlformats.org/officeDocument/2006/relationships/image" Target="../media/image63.wmf"/><Relationship Id="rId7" Type="http://schemas.openxmlformats.org/officeDocument/2006/relationships/image" Target="../media/image67.wmf"/><Relationship Id="rId2" Type="http://schemas.openxmlformats.org/officeDocument/2006/relationships/image" Target="../media/image62.wmf"/><Relationship Id="rId1" Type="http://schemas.openxmlformats.org/officeDocument/2006/relationships/image" Target="../media/image61.wmf"/><Relationship Id="rId6" Type="http://schemas.openxmlformats.org/officeDocument/2006/relationships/image" Target="../media/image66.wmf"/><Relationship Id="rId5" Type="http://schemas.openxmlformats.org/officeDocument/2006/relationships/image" Target="../media/image65.wmf"/><Relationship Id="rId4" Type="http://schemas.openxmlformats.org/officeDocument/2006/relationships/image" Target="../media/image64.wmf"/><Relationship Id="rId9" Type="http://schemas.openxmlformats.org/officeDocument/2006/relationships/image" Target="../media/image6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4" Type="http://schemas.openxmlformats.org/officeDocument/2006/relationships/image" Target="../media/image6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 Id="rId6" Type="http://schemas.openxmlformats.org/officeDocument/2006/relationships/image" Target="../media/image78.wmf"/><Relationship Id="rId5" Type="http://schemas.openxmlformats.org/officeDocument/2006/relationships/image" Target="../media/image77.wmf"/><Relationship Id="rId4" Type="http://schemas.openxmlformats.org/officeDocument/2006/relationships/image" Target="../media/image7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 Id="rId5" Type="http://schemas.openxmlformats.org/officeDocument/2006/relationships/image" Target="../media/image83.wmf"/><Relationship Id="rId4" Type="http://schemas.openxmlformats.org/officeDocument/2006/relationships/image" Target="../media/image8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6.wmf"/><Relationship Id="rId7" Type="http://schemas.openxmlformats.org/officeDocument/2006/relationships/image" Target="../media/image83.wmf"/><Relationship Id="rId2" Type="http://schemas.openxmlformats.org/officeDocument/2006/relationships/image" Target="../media/image85.wmf"/><Relationship Id="rId1" Type="http://schemas.openxmlformats.org/officeDocument/2006/relationships/image" Target="../media/image84.wmf"/><Relationship Id="rId6" Type="http://schemas.openxmlformats.org/officeDocument/2006/relationships/image" Target="../media/image79.wmf"/><Relationship Id="rId5" Type="http://schemas.openxmlformats.org/officeDocument/2006/relationships/image" Target="../media/image88.wmf"/><Relationship Id="rId4" Type="http://schemas.openxmlformats.org/officeDocument/2006/relationships/image" Target="../media/image87.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1.wmf"/><Relationship Id="rId7" Type="http://schemas.openxmlformats.org/officeDocument/2006/relationships/image" Target="../media/image95.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102.wmf"/><Relationship Id="rId1" Type="http://schemas.openxmlformats.org/officeDocument/2006/relationships/image" Target="../media/image10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10.wmf"/><Relationship Id="rId2" Type="http://schemas.openxmlformats.org/officeDocument/2006/relationships/image" Target="../media/image109.wmf"/><Relationship Id="rId1" Type="http://schemas.openxmlformats.org/officeDocument/2006/relationships/image" Target="../media/image10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3.wmf"/><Relationship Id="rId1" Type="http://schemas.openxmlformats.org/officeDocument/2006/relationships/image" Target="../media/image19.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E56531-B5B9-436B-979B-3CEF63A161C2}" type="datetimeFigureOut">
              <a:rPr lang="en-US" smtClean="0"/>
              <a:pPr/>
              <a:t>10/5/2023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9F9DE-A960-4F0C-985D-438F3C46DF25}" type="slidenum">
              <a:rPr lang="en-US" smtClean="0"/>
              <a:pPr/>
              <a:t>‹#›</a:t>
            </a:fld>
            <a:endParaRPr lang="en-US"/>
          </a:p>
        </p:txBody>
      </p:sp>
    </p:spTree>
    <p:extLst>
      <p:ext uri="{BB962C8B-B14F-4D97-AF65-F5344CB8AC3E}">
        <p14:creationId xmlns:p14="http://schemas.microsoft.com/office/powerpoint/2010/main" val="4082387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D043B-118D-4617-B077-7B9250D6D4C3}" type="slidenum">
              <a:rPr lang="en-US"/>
              <a:pPr/>
              <a:t>10</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F0075E-2A17-42E2-AB2F-2C167552F7E5}" type="slidenum">
              <a:rPr lang="en-US" smtClean="0"/>
              <a:pPr fontAlgn="base">
                <a:spcBef>
                  <a:spcPct val="0"/>
                </a:spcBef>
                <a:spcAft>
                  <a:spcPct val="0"/>
                </a:spcAft>
                <a:defRPr/>
              </a:pPr>
              <a:t>55</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0BABE0-AAD7-4ACE-A1A9-52174C00751F}" type="slidenum">
              <a:rPr lang="en-US" smtClean="0"/>
              <a:pPr fontAlgn="base">
                <a:spcBef>
                  <a:spcPct val="0"/>
                </a:spcBef>
                <a:spcAft>
                  <a:spcPct val="0"/>
                </a:spcAft>
                <a:defRPr/>
              </a:pPr>
              <a:t>56</a:t>
            </a:fld>
            <a:endParaRPr lang="en-US"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3A93F2-5E34-4391-AFC3-E364B456B86E}" type="slidenum">
              <a:rPr lang="en-US" smtClean="0"/>
              <a:pPr fontAlgn="base">
                <a:spcBef>
                  <a:spcPct val="0"/>
                </a:spcBef>
                <a:spcAft>
                  <a:spcPct val="0"/>
                </a:spcAft>
                <a:defRPr/>
              </a:pPr>
              <a:t>57</a:t>
            </a:fld>
            <a:endParaRPr lang="en-US"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C3448C-4030-4927-81FC-5D6F83F3E740}" type="slidenum">
              <a:rPr lang="en-US" smtClean="0"/>
              <a:pPr fontAlgn="base">
                <a:spcBef>
                  <a:spcPct val="0"/>
                </a:spcBef>
                <a:spcAft>
                  <a:spcPct val="0"/>
                </a:spcAft>
                <a:defRPr/>
              </a:pPr>
              <a:t>58</a:t>
            </a:fld>
            <a:endParaRPr 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FF1AA0-8D3D-4EFA-94C9-BF6BABE86EE7}" type="slidenum">
              <a:rPr lang="en-US" smtClean="0"/>
              <a:pPr fontAlgn="base">
                <a:spcBef>
                  <a:spcPct val="0"/>
                </a:spcBef>
                <a:spcAft>
                  <a:spcPct val="0"/>
                </a:spcAft>
                <a:defRPr/>
              </a:pPr>
              <a:t>59</a:t>
            </a:fld>
            <a:endParaRPr lang="en-US" smtClean="0"/>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F07A5E-6E1B-49B3-B51C-2EB2FBB52941}" type="slidenum">
              <a:rPr lang="en-US" smtClean="0"/>
              <a:pPr fontAlgn="base">
                <a:spcBef>
                  <a:spcPct val="0"/>
                </a:spcBef>
                <a:spcAft>
                  <a:spcPct val="0"/>
                </a:spcAft>
                <a:defRPr/>
              </a:pPr>
              <a:t>63</a:t>
            </a:fld>
            <a:endParaRPr lang="en-US" smtClean="0"/>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960C99-4555-4718-AAF9-C803B1AD9A58}" type="slidenum">
              <a:rPr lang="en-US" smtClean="0"/>
              <a:pPr fontAlgn="base">
                <a:spcBef>
                  <a:spcPct val="0"/>
                </a:spcBef>
                <a:spcAft>
                  <a:spcPct val="0"/>
                </a:spcAft>
                <a:defRPr/>
              </a:pPr>
              <a:t>64</a:t>
            </a:fld>
            <a:endParaRPr lang="en-US" smtClean="0"/>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1495632-12C6-4CBA-8942-F85927FAA78B}" type="slidenum">
              <a:rPr lang="en-US" smtClean="0"/>
              <a:pPr fontAlgn="base">
                <a:spcBef>
                  <a:spcPct val="0"/>
                </a:spcBef>
                <a:spcAft>
                  <a:spcPct val="0"/>
                </a:spcAft>
                <a:defRPr/>
              </a:pPr>
              <a:t>65</a:t>
            </a:fld>
            <a:endParaRPr lang="en-US" smtClean="0"/>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A54B56-10F1-44B8-B698-C241EB21E3B5}" type="slidenum">
              <a:rPr lang="en-US" smtClean="0"/>
              <a:pPr fontAlgn="base">
                <a:spcBef>
                  <a:spcPct val="0"/>
                </a:spcBef>
                <a:spcAft>
                  <a:spcPct val="0"/>
                </a:spcAft>
                <a:defRPr/>
              </a:pPr>
              <a:t>66</a:t>
            </a:fld>
            <a:endParaRPr lang="en-US" smtClean="0"/>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05D00F-8793-4A3F-B1F9-AAAAF98A774D}" type="slidenum">
              <a:rPr lang="en-US" smtClean="0"/>
              <a:pPr fontAlgn="base">
                <a:spcBef>
                  <a:spcPct val="0"/>
                </a:spcBef>
                <a:spcAft>
                  <a:spcPct val="0"/>
                </a:spcAft>
                <a:defRPr/>
              </a:pPr>
              <a:t>67</a:t>
            </a:fld>
            <a:endParaRPr lang="en-US" smtClean="0"/>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11</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79</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80</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81</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82</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83</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84</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85</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C3A6F-C05A-4873-B62F-A02637C38D2F}" type="slidenum">
              <a:rPr lang="en-US"/>
              <a:pPr/>
              <a:t>93</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12</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F28E3F62-F4EB-477F-87C0-346BC0957658}" type="slidenum">
              <a:rPr lang="id-ID" smtClean="0"/>
              <a:pPr/>
              <a:t>13</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29140-74C8-43A1-B021-4AAFDC8D25C3}" type="slidenum">
              <a:rPr lang="en-US"/>
              <a:pPr/>
              <a:t>14</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661A448-8D51-4FB3-83E8-680DEF2FE424}" type="slidenum">
              <a:rPr lang="en-US" smtClean="0"/>
              <a:pPr fontAlgn="base">
                <a:spcBef>
                  <a:spcPct val="0"/>
                </a:spcBef>
                <a:spcAft>
                  <a:spcPct val="0"/>
                </a:spcAft>
                <a:defRPr/>
              </a:pPr>
              <a:t>40</a:t>
            </a:fld>
            <a:endParaRPr lang="en-US" smtClean="0"/>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7326A1-84F3-4161-A2CF-5C9C2647DD71}" type="slidenum">
              <a:rPr lang="en-US" smtClean="0"/>
              <a:pPr fontAlgn="base">
                <a:spcBef>
                  <a:spcPct val="0"/>
                </a:spcBef>
                <a:spcAft>
                  <a:spcPct val="0"/>
                </a:spcAft>
                <a:defRPr/>
              </a:pPr>
              <a:t>52</a:t>
            </a:fld>
            <a:endParaRPr lang="en-US" smtClean="0"/>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5BDFE0-9D2E-429D-8D7D-142CDB1D931C}" type="slidenum">
              <a:rPr lang="en-US" smtClean="0"/>
              <a:pPr fontAlgn="base">
                <a:spcBef>
                  <a:spcPct val="0"/>
                </a:spcBef>
                <a:spcAft>
                  <a:spcPct val="0"/>
                </a:spcAft>
                <a:defRPr/>
              </a:pPr>
              <a:t>53</a:t>
            </a:fld>
            <a:endParaRPr lang="en-US" smtClean="0"/>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BB6598-CC84-45EA-8AE7-3B7A49A7CAAC}" type="slidenum">
              <a:rPr lang="en-US" smtClean="0"/>
              <a:pPr fontAlgn="base">
                <a:spcBef>
                  <a:spcPct val="0"/>
                </a:spcBef>
                <a:spcAft>
                  <a:spcPct val="0"/>
                </a:spcAft>
                <a:defRPr/>
              </a:pPr>
              <a:t>54</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D086603-FDDD-45E6-BF80-714C7F54F47F}" type="datetimeFigureOut">
              <a:rPr lang="en-US" smtClean="0"/>
              <a:pPr/>
              <a:t>10/5/2023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A602F716-C9B0-45E2-973A-2A5B6816AE1D}"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86603-FDDD-45E6-BF80-714C7F54F47F}" type="datetimeFigureOut">
              <a:rPr lang="en-US" smtClean="0"/>
              <a:pPr/>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086603-FDDD-45E6-BF80-714C7F54F47F}" type="datetimeFigureOut">
              <a:rPr lang="en-US" smtClean="0"/>
              <a:pPr/>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FDB9C12-E961-4BC7-9A11-0D5AFF24817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1773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525838"/>
            <a:ext cx="4038600" cy="1774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pPr>
              <a:defRPr/>
            </a:pPr>
            <a:fld id="{AC91A01E-6F37-4259-9C58-DFC277DAEE2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A39B68B9-EE4C-4202-89B4-C40E97EF8A5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02225" y="18272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102225" y="3960813"/>
            <a:ext cx="3581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r>
              <a:rPr lang="en-US"/>
              <a:t>Statistika Induktif - Uji Hipotesis</a:t>
            </a:r>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BBF8E75E-5463-47C0-B97C-B8405D4507D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86603-FDDD-45E6-BF80-714C7F54F47F}" type="datetimeFigureOut">
              <a:rPr lang="en-US" smtClean="0"/>
              <a:pPr/>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D086603-FDDD-45E6-BF80-714C7F54F47F}" type="datetimeFigureOut">
              <a:rPr lang="en-US" smtClean="0"/>
              <a:pPr/>
              <a:t>10/5/2023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02F716-C9B0-45E2-973A-2A5B6816AE1D}"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086603-FDDD-45E6-BF80-714C7F54F47F}" type="datetimeFigureOut">
              <a:rPr lang="en-US" smtClean="0"/>
              <a:pPr/>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086603-FDDD-45E6-BF80-714C7F54F47F}" type="datetimeFigureOut">
              <a:rPr lang="en-US" smtClean="0"/>
              <a:pPr/>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086603-FDDD-45E6-BF80-714C7F54F47F}" type="datetimeFigureOut">
              <a:rPr lang="en-US" smtClean="0"/>
              <a:pPr/>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D086603-FDDD-45E6-BF80-714C7F54F47F}" type="datetimeFigureOut">
              <a:rPr lang="en-US" smtClean="0"/>
              <a:pPr/>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02F716-C9B0-45E2-973A-2A5B6816AE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086603-FDDD-45E6-BF80-714C7F54F47F}" type="datetimeFigureOut">
              <a:rPr lang="en-US" smtClean="0"/>
              <a:pPr/>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02F716-C9B0-45E2-973A-2A5B6816AE1D}"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FD086603-FDDD-45E6-BF80-714C7F54F47F}" type="datetimeFigureOut">
              <a:rPr lang="en-US" smtClean="0"/>
              <a:pPr/>
              <a:t>10/5/2023</a:t>
            </a:fld>
            <a:endParaRPr lang="en-US"/>
          </a:p>
        </p:txBody>
      </p:sp>
      <p:sp>
        <p:nvSpPr>
          <p:cNvPr id="7" name="Slide Number Placeholder 6"/>
          <p:cNvSpPr>
            <a:spLocks noGrp="1"/>
          </p:cNvSpPr>
          <p:nvPr>
            <p:ph type="sldNum" sz="quarter" idx="12"/>
          </p:nvPr>
        </p:nvSpPr>
        <p:spPr/>
        <p:txBody>
          <a:bodyPr/>
          <a:lstStyle/>
          <a:p>
            <a:fld id="{A602F716-C9B0-45E2-973A-2A5B6816AE1D}"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D086603-FDDD-45E6-BF80-714C7F54F47F}" type="datetimeFigureOut">
              <a:rPr lang="en-US" smtClean="0"/>
              <a:pPr/>
              <a:t>10/5/2023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A602F716-C9B0-45E2-973A-2A5B6816AE1D}"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2" Type="http://schemas.openxmlformats.org/officeDocument/2006/relationships/image" Target="../media/image96.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96.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96.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4.xml"/><Relationship Id="rId1" Type="http://schemas.openxmlformats.org/officeDocument/2006/relationships/vmlDrawing" Target="../drawings/vmlDrawing19.vml"/><Relationship Id="rId6" Type="http://schemas.openxmlformats.org/officeDocument/2006/relationships/image" Target="../media/image100.wmf"/><Relationship Id="rId5" Type="http://schemas.openxmlformats.org/officeDocument/2006/relationships/oleObject" Target="../embeddings/oleObject81.bin"/><Relationship Id="rId4" Type="http://schemas.openxmlformats.org/officeDocument/2006/relationships/image" Target="../media/image99.wmf"/></Relationships>
</file>

<file path=ppt/slides/_rels/slide116.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4.xml"/><Relationship Id="rId1" Type="http://schemas.openxmlformats.org/officeDocument/2006/relationships/vmlDrawing" Target="../drawings/vmlDrawing20.vml"/><Relationship Id="rId6" Type="http://schemas.openxmlformats.org/officeDocument/2006/relationships/image" Target="../media/image102.wmf"/><Relationship Id="rId5" Type="http://schemas.openxmlformats.org/officeDocument/2006/relationships/oleObject" Target="../embeddings/oleObject83.bin"/><Relationship Id="rId4" Type="http://schemas.openxmlformats.org/officeDocument/2006/relationships/image" Target="../media/image101.wmf"/></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file:///D:\fari\stat2\tabel1.doc"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hyperlink" Target="file:///D:\fari_stat2\tabel1.doc"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8" Type="http://schemas.openxmlformats.org/officeDocument/2006/relationships/image" Target="../media/image105.wmf"/><Relationship Id="rId3" Type="http://schemas.openxmlformats.org/officeDocument/2006/relationships/oleObject" Target="../embeddings/oleObject84.bin"/><Relationship Id="rId7" Type="http://schemas.openxmlformats.org/officeDocument/2006/relationships/oleObject" Target="../embeddings/oleObject86.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104.wmf"/><Relationship Id="rId5" Type="http://schemas.openxmlformats.org/officeDocument/2006/relationships/oleObject" Target="../embeddings/oleObject85.bin"/><Relationship Id="rId4" Type="http://schemas.openxmlformats.org/officeDocument/2006/relationships/image" Target="../media/image103.wmf"/></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3" Type="http://schemas.openxmlformats.org/officeDocument/2006/relationships/hyperlink" Target="file:///D:\fari_stat2\jawab%20soal5.xls" TargetMode="External"/><Relationship Id="rId2" Type="http://schemas.openxmlformats.org/officeDocument/2006/relationships/hyperlink" Target="file:///D:\fari_stat2\tabel1.doc"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oleObject" Target="../embeddings/oleObject87.bin"/><Relationship Id="rId2" Type="http://schemas.openxmlformats.org/officeDocument/2006/relationships/slideLayout" Target="../slideLayouts/slideLayout4.xml"/><Relationship Id="rId1" Type="http://schemas.openxmlformats.org/officeDocument/2006/relationships/vmlDrawing" Target="../drawings/vmlDrawing22.vml"/><Relationship Id="rId6" Type="http://schemas.openxmlformats.org/officeDocument/2006/relationships/image" Target="../media/image107.wmf"/><Relationship Id="rId5" Type="http://schemas.openxmlformats.org/officeDocument/2006/relationships/oleObject" Target="../embeddings/oleObject88.bin"/><Relationship Id="rId4" Type="http://schemas.openxmlformats.org/officeDocument/2006/relationships/image" Target="../media/image106.wmf"/></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oleObject" Target="../embeddings/oleObject89.bin"/><Relationship Id="rId7" Type="http://schemas.openxmlformats.org/officeDocument/2006/relationships/oleObject" Target="../embeddings/oleObject91.bin"/><Relationship Id="rId2" Type="http://schemas.openxmlformats.org/officeDocument/2006/relationships/slideLayout" Target="../slideLayouts/slideLayout15.xml"/><Relationship Id="rId1" Type="http://schemas.openxmlformats.org/officeDocument/2006/relationships/vmlDrawing" Target="../drawings/vmlDrawing23.vml"/><Relationship Id="rId6" Type="http://schemas.openxmlformats.org/officeDocument/2006/relationships/image" Target="../media/image109.wmf"/><Relationship Id="rId5" Type="http://schemas.openxmlformats.org/officeDocument/2006/relationships/oleObject" Target="../embeddings/oleObject90.bin"/><Relationship Id="rId4" Type="http://schemas.openxmlformats.org/officeDocument/2006/relationships/image" Target="../media/image108.wmf"/></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8.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7.wmf"/><Relationship Id="rId4" Type="http://schemas.openxmlformats.org/officeDocument/2006/relationships/oleObject" Target="../embeddings/oleObject3.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0.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5.wmf"/><Relationship Id="rId4" Type="http://schemas.openxmlformats.org/officeDocument/2006/relationships/oleObject" Target="../embeddings/oleObject7.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16.wmf"/><Relationship Id="rId4" Type="http://schemas.openxmlformats.org/officeDocument/2006/relationships/oleObject" Target="../embeddings/oleObject8.bin"/></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8.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17.wmf"/><Relationship Id="rId4" Type="http://schemas.openxmlformats.org/officeDocument/2006/relationships/oleObject" Target="../embeddings/oleObject9.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image" Target="../media/image20.wmf"/><Relationship Id="rId5" Type="http://schemas.openxmlformats.org/officeDocument/2006/relationships/oleObject" Target="../embeddings/oleObject12.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image" Target="../media/image23.wmf"/><Relationship Id="rId5" Type="http://schemas.openxmlformats.org/officeDocument/2006/relationships/oleObject" Target="../embeddings/oleObject16.bin"/><Relationship Id="rId10" Type="http://schemas.openxmlformats.org/officeDocument/2006/relationships/image" Target="../media/image24.wmf"/><Relationship Id="rId4" Type="http://schemas.openxmlformats.org/officeDocument/2006/relationships/image" Target="../media/image19.wmf"/><Relationship Id="rId9" Type="http://schemas.openxmlformats.org/officeDocument/2006/relationships/oleObject" Target="../embeddings/oleObject18.bin"/></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0.bin"/><Relationship Id="rId4" Type="http://schemas.openxmlformats.org/officeDocument/2006/relationships/image" Target="../media/image25.wmf"/></Relationships>
</file>

<file path=ppt/slides/_rels/slide7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image" Target="../media/image31.png"/><Relationship Id="rId7" Type="http://schemas.openxmlformats.org/officeDocument/2006/relationships/image" Target="../media/image28.wmf"/><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22.bin"/><Relationship Id="rId11" Type="http://schemas.openxmlformats.org/officeDocument/2006/relationships/image" Target="../media/image30.wmf"/><Relationship Id="rId5" Type="http://schemas.openxmlformats.org/officeDocument/2006/relationships/image" Target="../media/image27.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9.wmf"/></Relationships>
</file>

<file path=ppt/slides/_rels/slide73.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hyperlink" Target="http://id.wikipedia.org/wiki/Simpangan_baku" TargetMode="External"/><Relationship Id="rId7" Type="http://schemas.openxmlformats.org/officeDocument/2006/relationships/image" Target="../media/image32.png"/><Relationship Id="rId12" Type="http://schemas.openxmlformats.org/officeDocument/2006/relationships/image" Target="../media/image37.png"/><Relationship Id="rId2" Type="http://schemas.openxmlformats.org/officeDocument/2006/relationships/hyperlink" Target="http://id.wikipedia.org/w/index.php?title=Z-test&amp;action=edit&amp;redlink=1" TargetMode="External"/><Relationship Id="rId1" Type="http://schemas.openxmlformats.org/officeDocument/2006/relationships/slideLayout" Target="../slideLayouts/slideLayout2.xml"/><Relationship Id="rId6" Type="http://schemas.openxmlformats.org/officeDocument/2006/relationships/hyperlink" Target="http://id.wikipedia.org/w/index.php?title=T-test&amp;action=edit&amp;redlink=1" TargetMode="External"/><Relationship Id="rId11" Type="http://schemas.openxmlformats.org/officeDocument/2006/relationships/image" Target="../media/image36.png"/><Relationship Id="rId5" Type="http://schemas.openxmlformats.org/officeDocument/2006/relationships/hyperlink" Target="http://id.wikipedia.org/wiki/Populasi" TargetMode="External"/><Relationship Id="rId10" Type="http://schemas.openxmlformats.org/officeDocument/2006/relationships/image" Target="../media/image35.png"/><Relationship Id="rId4" Type="http://schemas.openxmlformats.org/officeDocument/2006/relationships/hyperlink" Target="http://id.wikipedia.org/w/index.php?title=Distribusi_non-normal&amp;action=edit&amp;redlink=1" TargetMode="External"/><Relationship Id="rId9" Type="http://schemas.openxmlformats.org/officeDocument/2006/relationships/image" Target="../media/image34.png"/></Relationships>
</file>

<file path=ppt/slides/_rels/slide7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hyperlink" Target="http://id.wikipedia.org/wiki/Varians" TargetMode="External"/><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7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hyperlink" Target="http://id.wikipedia.org/wiki/Varians" TargetMode="External"/><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7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hyperlink" Target="http://id.wikipedia.org/w/index.php?title=Z-test&amp;action=edit&amp;redlink=1" TargetMode="External"/><Relationship Id="rId1" Type="http://schemas.openxmlformats.org/officeDocument/2006/relationships/slideLayout" Target="../slideLayouts/slideLayout2.xml"/><Relationship Id="rId6" Type="http://schemas.openxmlformats.org/officeDocument/2006/relationships/image" Target="../media/image46.png"/><Relationship Id="rId5" Type="http://schemas.openxmlformats.org/officeDocument/2006/relationships/image" Target="../media/image45.png"/><Relationship Id="rId4" Type="http://schemas.openxmlformats.org/officeDocument/2006/relationships/image" Target="../media/image44.png"/></Relationships>
</file>

<file path=ppt/slides/_rels/slide7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78.xml.rels><?xml version="1.0" encoding="UTF-8" standalone="yes"?>
<Relationships xmlns="http://schemas.openxmlformats.org/package/2006/relationships"><Relationship Id="rId8" Type="http://schemas.openxmlformats.org/officeDocument/2006/relationships/image" Target="../media/image53.png"/><Relationship Id="rId3" Type="http://schemas.openxmlformats.org/officeDocument/2006/relationships/hyperlink" Target="http://id.wikipedia.org/w/index.php?title=F_test&amp;action=edit&amp;redlink=1" TargetMode="External"/><Relationship Id="rId7" Type="http://schemas.openxmlformats.org/officeDocument/2006/relationships/image" Target="../media/image52.png"/><Relationship Id="rId2" Type="http://schemas.openxmlformats.org/officeDocument/2006/relationships/hyperlink" Target="http://id.wikipedia.org/wiki/Uji_hipotesis" TargetMode="External"/><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hyperlink" Target="http://id.wikipedia.org/wiki/Varians" TargetMode="External"/><Relationship Id="rId9" Type="http://schemas.openxmlformats.org/officeDocument/2006/relationships/image" Target="../media/image54.png"/></Relationships>
</file>

<file path=ppt/slides/_rels/slide79.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59.wmf"/><Relationship Id="rId3" Type="http://schemas.openxmlformats.org/officeDocument/2006/relationships/notesSlide" Target="../notesSlides/notesSlide20.xml"/><Relationship Id="rId7" Type="http://schemas.openxmlformats.org/officeDocument/2006/relationships/image" Target="../media/image56.wmf"/><Relationship Id="rId12" Type="http://schemas.openxmlformats.org/officeDocument/2006/relationships/oleObject" Target="../embeddings/oleObject29.bin"/><Relationship Id="rId17" Type="http://schemas.openxmlformats.org/officeDocument/2006/relationships/oleObject" Target="../embeddings/oleObject32.bin"/><Relationship Id="rId2" Type="http://schemas.openxmlformats.org/officeDocument/2006/relationships/slideLayout" Target="../slideLayouts/slideLayout2.xml"/><Relationship Id="rId16" Type="http://schemas.openxmlformats.org/officeDocument/2006/relationships/image" Target="../media/image60.wmf"/><Relationship Id="rId1" Type="http://schemas.openxmlformats.org/officeDocument/2006/relationships/vmlDrawing" Target="../drawings/vmlDrawing12.vml"/><Relationship Id="rId6" Type="http://schemas.openxmlformats.org/officeDocument/2006/relationships/oleObject" Target="../embeddings/oleObject26.bin"/><Relationship Id="rId11" Type="http://schemas.openxmlformats.org/officeDocument/2006/relationships/image" Target="../media/image58.wmf"/><Relationship Id="rId5" Type="http://schemas.openxmlformats.org/officeDocument/2006/relationships/image" Target="../media/image55.wmf"/><Relationship Id="rId15" Type="http://schemas.openxmlformats.org/officeDocument/2006/relationships/oleObject" Target="../embeddings/oleObject31.bin"/><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57.wmf"/><Relationship Id="rId14" Type="http://schemas.openxmlformats.org/officeDocument/2006/relationships/oleObject" Target="../embeddings/oleObject30.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image" Target="../media/image64.wmf"/><Relationship Id="rId18" Type="http://schemas.openxmlformats.org/officeDocument/2006/relationships/oleObject" Target="../embeddings/oleObject41.bin"/><Relationship Id="rId26" Type="http://schemas.openxmlformats.org/officeDocument/2006/relationships/oleObject" Target="../embeddings/oleObject46.bin"/><Relationship Id="rId3" Type="http://schemas.openxmlformats.org/officeDocument/2006/relationships/notesSlide" Target="../notesSlides/notesSlide21.xml"/><Relationship Id="rId21" Type="http://schemas.openxmlformats.org/officeDocument/2006/relationships/image" Target="../media/image68.wmf"/><Relationship Id="rId7" Type="http://schemas.openxmlformats.org/officeDocument/2006/relationships/oleObject" Target="../embeddings/oleObject35.bin"/><Relationship Id="rId12" Type="http://schemas.openxmlformats.org/officeDocument/2006/relationships/oleObject" Target="../embeddings/oleObject38.bin"/><Relationship Id="rId17" Type="http://schemas.openxmlformats.org/officeDocument/2006/relationships/image" Target="../media/image66.wmf"/><Relationship Id="rId25" Type="http://schemas.openxmlformats.org/officeDocument/2006/relationships/oleObject" Target="../embeddings/oleObject45.bin"/><Relationship Id="rId2" Type="http://schemas.openxmlformats.org/officeDocument/2006/relationships/slideLayout" Target="../slideLayouts/slideLayout7.xml"/><Relationship Id="rId16" Type="http://schemas.openxmlformats.org/officeDocument/2006/relationships/oleObject" Target="../embeddings/oleObject40.bin"/><Relationship Id="rId20" Type="http://schemas.openxmlformats.org/officeDocument/2006/relationships/oleObject" Target="../embeddings/oleObject42.bin"/><Relationship Id="rId1" Type="http://schemas.openxmlformats.org/officeDocument/2006/relationships/vmlDrawing" Target="../drawings/vmlDrawing13.vml"/><Relationship Id="rId6" Type="http://schemas.openxmlformats.org/officeDocument/2006/relationships/oleObject" Target="../embeddings/oleObject34.bin"/><Relationship Id="rId11" Type="http://schemas.openxmlformats.org/officeDocument/2006/relationships/image" Target="../media/image63.wmf"/><Relationship Id="rId24" Type="http://schemas.openxmlformats.org/officeDocument/2006/relationships/oleObject" Target="../embeddings/oleObject44.bin"/><Relationship Id="rId5" Type="http://schemas.openxmlformats.org/officeDocument/2006/relationships/image" Target="../media/image61.wmf"/><Relationship Id="rId15" Type="http://schemas.openxmlformats.org/officeDocument/2006/relationships/image" Target="../media/image65.wmf"/><Relationship Id="rId23" Type="http://schemas.openxmlformats.org/officeDocument/2006/relationships/image" Target="../media/image69.wmf"/><Relationship Id="rId10" Type="http://schemas.openxmlformats.org/officeDocument/2006/relationships/oleObject" Target="../embeddings/oleObject37.bin"/><Relationship Id="rId19" Type="http://schemas.openxmlformats.org/officeDocument/2006/relationships/image" Target="../media/image67.wmf"/><Relationship Id="rId4" Type="http://schemas.openxmlformats.org/officeDocument/2006/relationships/oleObject" Target="../embeddings/oleObject33.bin"/><Relationship Id="rId9" Type="http://schemas.openxmlformats.org/officeDocument/2006/relationships/image" Target="../media/image62.wmf"/><Relationship Id="rId14" Type="http://schemas.openxmlformats.org/officeDocument/2006/relationships/oleObject" Target="../embeddings/oleObject39.bin"/><Relationship Id="rId22" Type="http://schemas.openxmlformats.org/officeDocument/2006/relationships/oleObject" Target="../embeddings/oleObject43.bin"/></Relationships>
</file>

<file path=ppt/slides/_rels/slide81.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notesSlide" Target="../notesSlides/notesSlide22.xml"/><Relationship Id="rId7" Type="http://schemas.openxmlformats.org/officeDocument/2006/relationships/image" Target="../media/image71.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8.bin"/><Relationship Id="rId11" Type="http://schemas.openxmlformats.org/officeDocument/2006/relationships/image" Target="../media/image69.wmf"/><Relationship Id="rId5" Type="http://schemas.openxmlformats.org/officeDocument/2006/relationships/image" Target="../media/image70.wmf"/><Relationship Id="rId10" Type="http://schemas.openxmlformats.org/officeDocument/2006/relationships/oleObject" Target="../embeddings/oleObject50.bin"/><Relationship Id="rId4" Type="http://schemas.openxmlformats.org/officeDocument/2006/relationships/oleObject" Target="../embeddings/oleObject47.bin"/><Relationship Id="rId9" Type="http://schemas.openxmlformats.org/officeDocument/2006/relationships/image" Target="../media/image72.wmf"/></Relationships>
</file>

<file path=ppt/slides/_rels/slide82.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oleObject" Target="../embeddings/oleObject56.bin"/><Relationship Id="rId3" Type="http://schemas.openxmlformats.org/officeDocument/2006/relationships/notesSlide" Target="../notesSlides/notesSlide23.xml"/><Relationship Id="rId7" Type="http://schemas.openxmlformats.org/officeDocument/2006/relationships/image" Target="../media/image74.wmf"/><Relationship Id="rId12" Type="http://schemas.openxmlformats.org/officeDocument/2006/relationships/image" Target="../media/image76.wmf"/><Relationship Id="rId17" Type="http://schemas.openxmlformats.org/officeDocument/2006/relationships/oleObject" Target="../embeddings/oleObject58.bin"/><Relationship Id="rId2" Type="http://schemas.openxmlformats.org/officeDocument/2006/relationships/slideLayout" Target="../slideLayouts/slideLayout7.xml"/><Relationship Id="rId16" Type="http://schemas.openxmlformats.org/officeDocument/2006/relationships/image" Target="../media/image78.wmf"/><Relationship Id="rId1" Type="http://schemas.openxmlformats.org/officeDocument/2006/relationships/vmlDrawing" Target="../drawings/vmlDrawing15.vml"/><Relationship Id="rId6" Type="http://schemas.openxmlformats.org/officeDocument/2006/relationships/oleObject" Target="../embeddings/oleObject52.bin"/><Relationship Id="rId11" Type="http://schemas.openxmlformats.org/officeDocument/2006/relationships/oleObject" Target="../embeddings/oleObject55.bin"/><Relationship Id="rId5" Type="http://schemas.openxmlformats.org/officeDocument/2006/relationships/image" Target="../media/image73.wmf"/><Relationship Id="rId15" Type="http://schemas.openxmlformats.org/officeDocument/2006/relationships/oleObject" Target="../embeddings/oleObject57.bin"/><Relationship Id="rId10" Type="http://schemas.openxmlformats.org/officeDocument/2006/relationships/oleObject" Target="../embeddings/oleObject54.bin"/><Relationship Id="rId4" Type="http://schemas.openxmlformats.org/officeDocument/2006/relationships/oleObject" Target="../embeddings/oleObject51.bin"/><Relationship Id="rId9" Type="http://schemas.openxmlformats.org/officeDocument/2006/relationships/image" Target="../media/image75.wmf"/><Relationship Id="rId14" Type="http://schemas.openxmlformats.org/officeDocument/2006/relationships/image" Target="../media/image77.wmf"/></Relationships>
</file>

<file path=ppt/slides/_rels/slide83.xml.rels><?xml version="1.0" encoding="UTF-8" standalone="yes"?>
<Relationships xmlns="http://schemas.openxmlformats.org/package/2006/relationships"><Relationship Id="rId8" Type="http://schemas.openxmlformats.org/officeDocument/2006/relationships/image" Target="../media/image80.wmf"/><Relationship Id="rId13" Type="http://schemas.openxmlformats.org/officeDocument/2006/relationships/oleObject" Target="../embeddings/oleObject64.bin"/><Relationship Id="rId3" Type="http://schemas.openxmlformats.org/officeDocument/2006/relationships/notesSlide" Target="../notesSlides/notesSlide24.xml"/><Relationship Id="rId7" Type="http://schemas.openxmlformats.org/officeDocument/2006/relationships/oleObject" Target="../embeddings/oleObject61.bin"/><Relationship Id="rId12" Type="http://schemas.openxmlformats.org/officeDocument/2006/relationships/image" Target="../media/image82.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60.bin"/><Relationship Id="rId11" Type="http://schemas.openxmlformats.org/officeDocument/2006/relationships/oleObject" Target="../embeddings/oleObject63.bin"/><Relationship Id="rId5" Type="http://schemas.openxmlformats.org/officeDocument/2006/relationships/image" Target="../media/image79.wmf"/><Relationship Id="rId10" Type="http://schemas.openxmlformats.org/officeDocument/2006/relationships/image" Target="../media/image81.wmf"/><Relationship Id="rId4" Type="http://schemas.openxmlformats.org/officeDocument/2006/relationships/oleObject" Target="../embeddings/oleObject59.bin"/><Relationship Id="rId9" Type="http://schemas.openxmlformats.org/officeDocument/2006/relationships/oleObject" Target="../embeddings/oleObject62.bin"/><Relationship Id="rId14" Type="http://schemas.openxmlformats.org/officeDocument/2006/relationships/image" Target="../media/image83.wmf"/></Relationships>
</file>

<file path=ppt/slides/_rels/slide84.xml.rels><?xml version="1.0" encoding="UTF-8" standalone="yes"?>
<Relationships xmlns="http://schemas.openxmlformats.org/package/2006/relationships"><Relationship Id="rId8" Type="http://schemas.openxmlformats.org/officeDocument/2006/relationships/oleObject" Target="../embeddings/oleObject67.bin"/><Relationship Id="rId13" Type="http://schemas.openxmlformats.org/officeDocument/2006/relationships/image" Target="../media/image88.wmf"/><Relationship Id="rId3" Type="http://schemas.openxmlformats.org/officeDocument/2006/relationships/notesSlide" Target="../notesSlides/notesSlide25.xml"/><Relationship Id="rId7" Type="http://schemas.openxmlformats.org/officeDocument/2006/relationships/image" Target="../media/image85.wmf"/><Relationship Id="rId12" Type="http://schemas.openxmlformats.org/officeDocument/2006/relationships/oleObject" Target="../embeddings/oleObject69.bin"/><Relationship Id="rId17" Type="http://schemas.openxmlformats.org/officeDocument/2006/relationships/image" Target="../media/image83.wmf"/><Relationship Id="rId2" Type="http://schemas.openxmlformats.org/officeDocument/2006/relationships/slideLayout" Target="../slideLayouts/slideLayout7.xml"/><Relationship Id="rId16" Type="http://schemas.openxmlformats.org/officeDocument/2006/relationships/oleObject" Target="../embeddings/oleObject71.bin"/><Relationship Id="rId1" Type="http://schemas.openxmlformats.org/officeDocument/2006/relationships/vmlDrawing" Target="../drawings/vmlDrawing17.vml"/><Relationship Id="rId6" Type="http://schemas.openxmlformats.org/officeDocument/2006/relationships/oleObject" Target="../embeddings/oleObject66.bin"/><Relationship Id="rId11" Type="http://schemas.openxmlformats.org/officeDocument/2006/relationships/image" Target="../media/image87.wmf"/><Relationship Id="rId5" Type="http://schemas.openxmlformats.org/officeDocument/2006/relationships/image" Target="../media/image84.wmf"/><Relationship Id="rId15" Type="http://schemas.openxmlformats.org/officeDocument/2006/relationships/image" Target="../media/image79.wmf"/><Relationship Id="rId10" Type="http://schemas.openxmlformats.org/officeDocument/2006/relationships/oleObject" Target="../embeddings/oleObject68.bin"/><Relationship Id="rId4" Type="http://schemas.openxmlformats.org/officeDocument/2006/relationships/oleObject" Target="../embeddings/oleObject65.bin"/><Relationship Id="rId9" Type="http://schemas.openxmlformats.org/officeDocument/2006/relationships/image" Target="../media/image86.wmf"/><Relationship Id="rId14" Type="http://schemas.openxmlformats.org/officeDocument/2006/relationships/oleObject" Target="../embeddings/oleObject70.bin"/></Relationships>
</file>

<file path=ppt/slides/_rels/slide85.xml.rels><?xml version="1.0" encoding="UTF-8" standalone="yes"?>
<Relationships xmlns="http://schemas.openxmlformats.org/package/2006/relationships"><Relationship Id="rId8" Type="http://schemas.openxmlformats.org/officeDocument/2006/relationships/oleObject" Target="../embeddings/oleObject74.bin"/><Relationship Id="rId13" Type="http://schemas.openxmlformats.org/officeDocument/2006/relationships/oleObject" Target="../embeddings/oleObject77.bin"/><Relationship Id="rId18" Type="http://schemas.openxmlformats.org/officeDocument/2006/relationships/image" Target="../media/image95.wmf"/><Relationship Id="rId3" Type="http://schemas.openxmlformats.org/officeDocument/2006/relationships/notesSlide" Target="../notesSlides/notesSlide26.xml"/><Relationship Id="rId7" Type="http://schemas.openxmlformats.org/officeDocument/2006/relationships/image" Target="../media/image90.wmf"/><Relationship Id="rId12" Type="http://schemas.openxmlformats.org/officeDocument/2006/relationships/oleObject" Target="../embeddings/oleObject76.bin"/><Relationship Id="rId17" Type="http://schemas.openxmlformats.org/officeDocument/2006/relationships/oleObject" Target="../embeddings/oleObject79.bin"/><Relationship Id="rId2" Type="http://schemas.openxmlformats.org/officeDocument/2006/relationships/slideLayout" Target="../slideLayouts/slideLayout7.xml"/><Relationship Id="rId16" Type="http://schemas.openxmlformats.org/officeDocument/2006/relationships/image" Target="../media/image94.wmf"/><Relationship Id="rId1" Type="http://schemas.openxmlformats.org/officeDocument/2006/relationships/vmlDrawing" Target="../drawings/vmlDrawing18.vml"/><Relationship Id="rId6" Type="http://schemas.openxmlformats.org/officeDocument/2006/relationships/oleObject" Target="../embeddings/oleObject73.bin"/><Relationship Id="rId11" Type="http://schemas.openxmlformats.org/officeDocument/2006/relationships/image" Target="../media/image92.wmf"/><Relationship Id="rId5" Type="http://schemas.openxmlformats.org/officeDocument/2006/relationships/image" Target="../media/image89.wmf"/><Relationship Id="rId15" Type="http://schemas.openxmlformats.org/officeDocument/2006/relationships/oleObject" Target="../embeddings/oleObject78.bin"/><Relationship Id="rId10" Type="http://schemas.openxmlformats.org/officeDocument/2006/relationships/oleObject" Target="../embeddings/oleObject75.bin"/><Relationship Id="rId4" Type="http://schemas.openxmlformats.org/officeDocument/2006/relationships/oleObject" Target="../embeddings/oleObject72.bin"/><Relationship Id="rId9" Type="http://schemas.openxmlformats.org/officeDocument/2006/relationships/image" Target="../media/image91.wmf"/><Relationship Id="rId14" Type="http://schemas.openxmlformats.org/officeDocument/2006/relationships/image" Target="../media/image93.wmf"/></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5.xml"/><Relationship Id="rId1" Type="http://schemas.openxmlformats.org/officeDocument/2006/relationships/slideLayout" Target="../slideLayouts/slideLayout2.xml"/><Relationship Id="rId5" Type="http://schemas.openxmlformats.org/officeDocument/2006/relationships/slide" Target="slide28.xml"/><Relationship Id="rId4" Type="http://schemas.openxmlformats.org/officeDocument/2006/relationships/slide" Target="slide3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940635"/>
          </a:xfrm>
          <a:prstGeom prst="rect">
            <a:avLst/>
          </a:prstGeom>
          <a:noFill/>
          <a:ln>
            <a:solidFill>
              <a:srgbClr val="FF0000"/>
            </a:solidFill>
          </a:ln>
        </p:spPr>
        <p:txBody>
          <a:bodyPr wrap="square" rtlCol="0">
            <a:spAutoFit/>
          </a:bodyPr>
          <a:lstStyle/>
          <a:p>
            <a:pPr algn="ctr"/>
            <a:endParaRPr lang="en-US" sz="4400" dirty="0" smtClean="0">
              <a:latin typeface="Arial Black" pitchFamily="34" charset="0"/>
            </a:endParaRPr>
          </a:p>
          <a:p>
            <a:pPr algn="ctr"/>
            <a:r>
              <a:rPr lang="en-US" sz="4000" dirty="0" smtClean="0">
                <a:latin typeface="Arial Black" pitchFamily="34" charset="0"/>
              </a:rPr>
              <a:t>MK. KULIAH STATISTIKA</a:t>
            </a:r>
          </a:p>
          <a:p>
            <a:pPr algn="ctr"/>
            <a:endParaRPr lang="en-US" sz="4400" dirty="0">
              <a:latin typeface="Arial Black" pitchFamily="34" charset="0"/>
            </a:endParaRPr>
          </a:p>
          <a:p>
            <a:pPr algn="ctr"/>
            <a:endParaRPr lang="en-US" sz="4400" dirty="0" smtClean="0">
              <a:latin typeface="Arial Black" pitchFamily="34" charset="0"/>
            </a:endParaRPr>
          </a:p>
          <a:p>
            <a:pPr algn="ctr"/>
            <a:r>
              <a:rPr lang="en-US" sz="5400" dirty="0" smtClean="0">
                <a:latin typeface="Arial Black" pitchFamily="34" charset="0"/>
              </a:rPr>
              <a:t>HIPOTESIS &amp;</a:t>
            </a:r>
          </a:p>
          <a:p>
            <a:pPr algn="ctr"/>
            <a:r>
              <a:rPr lang="en-US" sz="5400" dirty="0" smtClean="0">
                <a:latin typeface="Arial Black" pitchFamily="34" charset="0"/>
              </a:rPr>
              <a:t>UJI HIPOTESIS</a:t>
            </a:r>
          </a:p>
          <a:p>
            <a:pPr algn="ctr"/>
            <a:endParaRPr lang="en-US" sz="5400" dirty="0" smtClean="0">
              <a:latin typeface="Arial Black" pitchFamily="34" charset="0"/>
            </a:endParaRPr>
          </a:p>
          <a:p>
            <a:pPr algn="ctr"/>
            <a:endParaRPr lang="en-US" sz="4400" dirty="0" smtClean="0">
              <a:latin typeface="Arial Black" pitchFamily="34" charset="0"/>
            </a:endParaRPr>
          </a:p>
          <a:p>
            <a:pPr algn="ctr"/>
            <a:endParaRPr lang="en-US" sz="4400" dirty="0">
              <a:latin typeface="Arial Black" pitchFamily="34" charset="0"/>
            </a:endParaRPr>
          </a:p>
          <a:p>
            <a:pPr algn="ctr"/>
            <a:endParaRPr lang="en-US" sz="4400" dirty="0" smtClean="0">
              <a:latin typeface="Arial Black" pitchFamily="34" charset="0"/>
            </a:endParaRPr>
          </a:p>
          <a:p>
            <a:pPr algn="ctr"/>
            <a:endParaRPr lang="en-US" sz="4400"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766763"/>
          </a:xfrm>
          <a:solidFill>
            <a:srgbClr val="040000"/>
          </a:solidFill>
        </p:spPr>
        <p:txBody>
          <a:bodyPr>
            <a:normAutofit/>
          </a:bodyPr>
          <a:lstStyle/>
          <a:p>
            <a:r>
              <a:rPr lang="en-US" sz="3200" dirty="0" smtClean="0">
                <a:solidFill>
                  <a:schemeClr val="bg1"/>
                </a:solidFill>
                <a:latin typeface="Arial Black" pitchFamily="34" charset="0"/>
              </a:rPr>
              <a:t>MACAM  -   </a:t>
            </a:r>
            <a:r>
              <a:rPr lang="en-US" sz="3200" dirty="0">
                <a:solidFill>
                  <a:schemeClr val="bg1"/>
                </a:solidFill>
                <a:latin typeface="Arial Black" pitchFamily="34" charset="0"/>
              </a:rPr>
              <a:t>HIPOTESIS</a:t>
            </a:r>
          </a:p>
        </p:txBody>
      </p:sp>
      <p:sp>
        <p:nvSpPr>
          <p:cNvPr id="13315" name="Rectangle 3"/>
          <p:cNvSpPr>
            <a:spLocks noGrp="1" noChangeArrowheads="1"/>
          </p:cNvSpPr>
          <p:nvPr>
            <p:ph idx="1"/>
          </p:nvPr>
        </p:nvSpPr>
        <p:spPr>
          <a:xfrm>
            <a:off x="0" y="838200"/>
            <a:ext cx="9144000" cy="5029200"/>
          </a:xfrm>
        </p:spPr>
        <p:txBody>
          <a:bodyPr>
            <a:noAutofit/>
          </a:bodyPr>
          <a:lstStyle/>
          <a:p>
            <a:pPr marL="288925" indent="-288925">
              <a:lnSpc>
                <a:spcPct val="90000"/>
              </a:lnSpc>
              <a:buFont typeface="Wingdings" pitchFamily="2" charset="2"/>
              <a:buAutoNum type="arabicPeriod"/>
            </a:pPr>
            <a:r>
              <a:rPr lang="en-US" sz="2400" b="1" dirty="0"/>
              <a:t>HIPOTESIS DESKRIPTIF</a:t>
            </a:r>
          </a:p>
          <a:p>
            <a:pPr marL="1128713" lvl="1" indent="-495300">
              <a:lnSpc>
                <a:spcPct val="90000"/>
              </a:lnSpc>
            </a:pPr>
            <a:r>
              <a:rPr lang="en-US" sz="2000" b="1" dirty="0" err="1"/>
              <a:t>Pelayanan</a:t>
            </a:r>
            <a:r>
              <a:rPr lang="en-US" sz="2000" b="1" dirty="0"/>
              <a:t> </a:t>
            </a:r>
            <a:r>
              <a:rPr lang="en-US" sz="2000" b="1" dirty="0" err="1"/>
              <a:t>Rumah</a:t>
            </a:r>
            <a:r>
              <a:rPr lang="en-US" sz="2000" b="1" dirty="0"/>
              <a:t> </a:t>
            </a:r>
            <a:r>
              <a:rPr lang="en-US" sz="2000" b="1" dirty="0" err="1"/>
              <a:t>sakit</a:t>
            </a:r>
            <a:r>
              <a:rPr lang="en-US" sz="2000" b="1" dirty="0"/>
              <a:t> </a:t>
            </a:r>
            <a:r>
              <a:rPr lang="en-US" sz="2000" b="1" dirty="0" err="1"/>
              <a:t>Enggal</a:t>
            </a:r>
            <a:r>
              <a:rPr lang="en-US" sz="2000" b="1" dirty="0"/>
              <a:t> </a:t>
            </a:r>
            <a:r>
              <a:rPr lang="en-US" sz="2000" b="1" dirty="0" err="1"/>
              <a:t>Waras</a:t>
            </a:r>
            <a:r>
              <a:rPr lang="en-US" sz="2000" b="1" dirty="0"/>
              <a:t> </a:t>
            </a:r>
            <a:r>
              <a:rPr lang="en-US" sz="2000" b="1" dirty="0" err="1"/>
              <a:t>tidak</a:t>
            </a:r>
            <a:r>
              <a:rPr lang="en-US" sz="2000" b="1" dirty="0"/>
              <a:t> </a:t>
            </a:r>
            <a:r>
              <a:rPr lang="en-US" sz="2000" b="1" dirty="0" err="1"/>
              <a:t>Memuaskan</a:t>
            </a:r>
            <a:endParaRPr lang="en-US" sz="2000" b="1" dirty="0"/>
          </a:p>
          <a:p>
            <a:pPr marL="1128713" lvl="1" indent="-495300">
              <a:lnSpc>
                <a:spcPct val="90000"/>
              </a:lnSpc>
            </a:pPr>
            <a:r>
              <a:rPr lang="en-US" sz="2000" b="1" dirty="0" err="1"/>
              <a:t>Kinerja</a:t>
            </a:r>
            <a:r>
              <a:rPr lang="en-US" sz="2000" b="1" dirty="0"/>
              <a:t> </a:t>
            </a:r>
            <a:r>
              <a:rPr lang="en-US" sz="2000" b="1" dirty="0" err="1"/>
              <a:t>Keuangan</a:t>
            </a:r>
            <a:r>
              <a:rPr lang="en-US" sz="2000" b="1" dirty="0"/>
              <a:t> Bank CBA </a:t>
            </a:r>
            <a:r>
              <a:rPr lang="en-US" sz="2000" b="1" dirty="0" err="1"/>
              <a:t>Baik</a:t>
            </a:r>
            <a:endParaRPr lang="en-US" sz="2000" b="1" dirty="0"/>
          </a:p>
          <a:p>
            <a:pPr marL="1128713" lvl="1" indent="-495300">
              <a:lnSpc>
                <a:spcPct val="90000"/>
              </a:lnSpc>
            </a:pPr>
            <a:r>
              <a:rPr lang="en-US" sz="2000" b="1" dirty="0" err="1"/>
              <a:t>Semangat</a:t>
            </a:r>
            <a:r>
              <a:rPr lang="en-US" sz="2000" b="1" dirty="0"/>
              <a:t> </a:t>
            </a:r>
            <a:r>
              <a:rPr lang="en-US" sz="2000" b="1" dirty="0" err="1"/>
              <a:t>Kerja</a:t>
            </a:r>
            <a:r>
              <a:rPr lang="en-US" sz="2000" b="1" dirty="0"/>
              <a:t> </a:t>
            </a:r>
            <a:r>
              <a:rPr lang="en-US" sz="2000" b="1" dirty="0" err="1"/>
              <a:t>Karyawan</a:t>
            </a:r>
            <a:r>
              <a:rPr lang="en-US" sz="2000" b="1" dirty="0"/>
              <a:t> PT. </a:t>
            </a:r>
            <a:r>
              <a:rPr lang="en-US" sz="2000" b="1" dirty="0" err="1"/>
              <a:t>Yasinta</a:t>
            </a:r>
            <a:r>
              <a:rPr lang="en-US" sz="2000" b="1" dirty="0"/>
              <a:t> </a:t>
            </a:r>
            <a:r>
              <a:rPr lang="en-US" sz="2000" b="1" dirty="0" err="1"/>
              <a:t>Tinggi</a:t>
            </a:r>
            <a:endParaRPr lang="en-US" sz="2000" b="1" dirty="0"/>
          </a:p>
          <a:p>
            <a:pPr marL="288925" indent="-288925">
              <a:lnSpc>
                <a:spcPct val="90000"/>
              </a:lnSpc>
              <a:buFont typeface="Wingdings" pitchFamily="2" charset="2"/>
              <a:buAutoNum type="arabicPeriod"/>
            </a:pPr>
            <a:r>
              <a:rPr lang="en-US" sz="2400" b="1" dirty="0"/>
              <a:t>HIPOTESIS KOMPARATIF</a:t>
            </a:r>
          </a:p>
          <a:p>
            <a:pPr marL="1128713" lvl="1" indent="-495300">
              <a:lnSpc>
                <a:spcPct val="90000"/>
              </a:lnSpc>
            </a:pPr>
            <a:r>
              <a:rPr lang="en-US" sz="1800" b="1" dirty="0" err="1"/>
              <a:t>Rumah</a:t>
            </a:r>
            <a:r>
              <a:rPr lang="en-US" sz="1800" b="1" dirty="0"/>
              <a:t> </a:t>
            </a:r>
            <a:r>
              <a:rPr lang="en-US" sz="1800" b="1" dirty="0" err="1"/>
              <a:t>sakit</a:t>
            </a:r>
            <a:r>
              <a:rPr lang="en-US" sz="1800" b="1" dirty="0"/>
              <a:t> </a:t>
            </a:r>
            <a:r>
              <a:rPr lang="en-US" sz="1800" b="1" dirty="0" err="1"/>
              <a:t>enggal</a:t>
            </a:r>
            <a:r>
              <a:rPr lang="en-US" sz="1800" b="1" dirty="0"/>
              <a:t> </a:t>
            </a:r>
            <a:r>
              <a:rPr lang="en-US" sz="1800" b="1" dirty="0" err="1"/>
              <a:t>sempuh</a:t>
            </a:r>
            <a:r>
              <a:rPr lang="en-US" sz="1800" b="1" dirty="0"/>
              <a:t> </a:t>
            </a:r>
            <a:r>
              <a:rPr lang="en-US" sz="1800" b="1" dirty="0" err="1"/>
              <a:t>lebih</a:t>
            </a:r>
            <a:r>
              <a:rPr lang="en-US" sz="1800" b="1" dirty="0"/>
              <a:t> </a:t>
            </a:r>
            <a:r>
              <a:rPr lang="en-US" sz="1800" b="1" dirty="0" err="1"/>
              <a:t>memuaskan</a:t>
            </a:r>
            <a:r>
              <a:rPr lang="en-US" sz="1800" b="1" dirty="0"/>
              <a:t> </a:t>
            </a:r>
            <a:r>
              <a:rPr lang="en-US" sz="1800" b="1" dirty="0" err="1"/>
              <a:t>dibandingkan</a:t>
            </a:r>
            <a:r>
              <a:rPr lang="en-US" sz="1800" b="1" dirty="0"/>
              <a:t> </a:t>
            </a:r>
            <a:r>
              <a:rPr lang="en-US" sz="1800" b="1" dirty="0" err="1"/>
              <a:t>pelayanan</a:t>
            </a:r>
            <a:r>
              <a:rPr lang="en-US" sz="1800" b="1" dirty="0"/>
              <a:t> </a:t>
            </a:r>
            <a:r>
              <a:rPr lang="en-US" sz="1800" b="1" dirty="0" err="1"/>
              <a:t>rumah</a:t>
            </a:r>
            <a:r>
              <a:rPr lang="en-US" sz="1800" b="1" dirty="0"/>
              <a:t> </a:t>
            </a:r>
            <a:r>
              <a:rPr lang="en-US" sz="1800" b="1" dirty="0" err="1"/>
              <a:t>sakit</a:t>
            </a:r>
            <a:r>
              <a:rPr lang="en-US" sz="1800" b="1" dirty="0"/>
              <a:t> </a:t>
            </a:r>
            <a:r>
              <a:rPr lang="en-US" sz="1800" b="1" dirty="0" err="1"/>
              <a:t>enggal</a:t>
            </a:r>
            <a:r>
              <a:rPr lang="en-US" sz="1800" b="1" dirty="0"/>
              <a:t> </a:t>
            </a:r>
            <a:r>
              <a:rPr lang="en-US" sz="1800" b="1" dirty="0" err="1"/>
              <a:t>waras</a:t>
            </a:r>
            <a:endParaRPr lang="en-US" sz="1800" b="1" dirty="0"/>
          </a:p>
          <a:p>
            <a:pPr marL="1128713" lvl="1" indent="-495300">
              <a:lnSpc>
                <a:spcPct val="90000"/>
              </a:lnSpc>
            </a:pPr>
            <a:r>
              <a:rPr lang="en-US" sz="1800" b="1" dirty="0" err="1"/>
              <a:t>Kinerja</a:t>
            </a:r>
            <a:r>
              <a:rPr lang="en-US" sz="1800" b="1" dirty="0"/>
              <a:t> </a:t>
            </a:r>
            <a:r>
              <a:rPr lang="en-US" sz="1800" b="1" dirty="0" err="1"/>
              <a:t>keuangan</a:t>
            </a:r>
            <a:r>
              <a:rPr lang="en-US" sz="1800" b="1" dirty="0"/>
              <a:t> bank CBA </a:t>
            </a:r>
            <a:r>
              <a:rPr lang="en-US" sz="1800" b="1" dirty="0" err="1"/>
              <a:t>lebih</a:t>
            </a:r>
            <a:r>
              <a:rPr lang="en-US" sz="1800" b="1" dirty="0"/>
              <a:t> </a:t>
            </a:r>
            <a:r>
              <a:rPr lang="en-US" sz="1800" b="1" dirty="0" err="1"/>
              <a:t>baik</a:t>
            </a:r>
            <a:r>
              <a:rPr lang="en-US" sz="1800" b="1" dirty="0"/>
              <a:t> </a:t>
            </a:r>
            <a:r>
              <a:rPr lang="en-US" sz="1800" b="1" dirty="0" err="1"/>
              <a:t>dibandingkan</a:t>
            </a:r>
            <a:r>
              <a:rPr lang="en-US" sz="1800" b="1" dirty="0"/>
              <a:t> </a:t>
            </a:r>
            <a:r>
              <a:rPr lang="en-US" sz="1800" b="1" dirty="0" err="1"/>
              <a:t>dengan</a:t>
            </a:r>
            <a:r>
              <a:rPr lang="en-US" sz="1800" b="1" dirty="0"/>
              <a:t> </a:t>
            </a:r>
            <a:r>
              <a:rPr lang="en-US" sz="1800" b="1" dirty="0" err="1"/>
              <a:t>kinerja</a:t>
            </a:r>
            <a:r>
              <a:rPr lang="en-US" sz="1800" b="1" dirty="0"/>
              <a:t> bank </a:t>
            </a:r>
            <a:r>
              <a:rPr lang="en-US" sz="1800" b="1" dirty="0" err="1"/>
              <a:t>Polli</a:t>
            </a:r>
            <a:endParaRPr lang="en-US" sz="1800" b="1" dirty="0"/>
          </a:p>
          <a:p>
            <a:pPr marL="1128713" lvl="1" indent="-495300">
              <a:lnSpc>
                <a:spcPct val="90000"/>
              </a:lnSpc>
            </a:pPr>
            <a:r>
              <a:rPr lang="en-US" sz="1800" b="1" dirty="0" err="1"/>
              <a:t>Semangat</a:t>
            </a:r>
            <a:r>
              <a:rPr lang="en-US" sz="1800" b="1" dirty="0"/>
              <a:t> </a:t>
            </a:r>
            <a:r>
              <a:rPr lang="en-US" sz="1800" b="1" dirty="0" err="1"/>
              <a:t>kerja</a:t>
            </a:r>
            <a:r>
              <a:rPr lang="en-US" sz="1800" b="1" dirty="0"/>
              <a:t> </a:t>
            </a:r>
            <a:r>
              <a:rPr lang="en-US" sz="1800" b="1" dirty="0" err="1"/>
              <a:t>karyawan</a:t>
            </a:r>
            <a:r>
              <a:rPr lang="en-US" sz="1800" b="1" dirty="0"/>
              <a:t> PT.YASINTA </a:t>
            </a:r>
            <a:r>
              <a:rPr lang="en-US" sz="1800" b="1" dirty="0" err="1"/>
              <a:t>lebih</a:t>
            </a:r>
            <a:r>
              <a:rPr lang="en-US" sz="1800" b="1" dirty="0"/>
              <a:t> </a:t>
            </a:r>
            <a:r>
              <a:rPr lang="en-US" sz="1800" b="1" dirty="0" err="1"/>
              <a:t>tinggi</a:t>
            </a:r>
            <a:r>
              <a:rPr lang="en-US" sz="1800" b="1" dirty="0"/>
              <a:t> </a:t>
            </a:r>
            <a:r>
              <a:rPr lang="en-US" sz="1800" b="1" dirty="0" err="1"/>
              <a:t>dibandingkan</a:t>
            </a:r>
            <a:r>
              <a:rPr lang="en-US" sz="1800" b="1" dirty="0"/>
              <a:t> </a:t>
            </a:r>
            <a:r>
              <a:rPr lang="en-US" sz="1800" b="1" dirty="0" err="1"/>
              <a:t>dengan</a:t>
            </a:r>
            <a:r>
              <a:rPr lang="en-US" sz="1800" b="1" dirty="0"/>
              <a:t> </a:t>
            </a:r>
            <a:r>
              <a:rPr lang="en-US" sz="1800" b="1" dirty="0" err="1"/>
              <a:t>semangat</a:t>
            </a:r>
            <a:r>
              <a:rPr lang="en-US" sz="1800" b="1" dirty="0"/>
              <a:t> </a:t>
            </a:r>
            <a:r>
              <a:rPr lang="en-US" sz="1800" b="1" dirty="0" err="1"/>
              <a:t>kerja</a:t>
            </a:r>
            <a:r>
              <a:rPr lang="en-US" sz="1800" b="1" dirty="0"/>
              <a:t> PT.YASINTO</a:t>
            </a:r>
          </a:p>
          <a:p>
            <a:pPr marL="288925" indent="-288925">
              <a:lnSpc>
                <a:spcPct val="90000"/>
              </a:lnSpc>
              <a:buFont typeface="Wingdings" pitchFamily="2" charset="2"/>
              <a:buAutoNum type="arabicPeriod"/>
            </a:pPr>
            <a:r>
              <a:rPr lang="en-US" sz="2400" b="1" dirty="0"/>
              <a:t>HIPOTESIS ASOSIATIF</a:t>
            </a:r>
          </a:p>
          <a:p>
            <a:pPr marL="1128713" lvl="1" indent="-495300">
              <a:lnSpc>
                <a:spcPct val="90000"/>
              </a:lnSpc>
            </a:pPr>
            <a:r>
              <a:rPr lang="en-US" sz="1800" b="1" dirty="0" err="1"/>
              <a:t>Kepuasan</a:t>
            </a:r>
            <a:r>
              <a:rPr lang="en-US" sz="1800" b="1" dirty="0"/>
              <a:t> </a:t>
            </a:r>
            <a:r>
              <a:rPr lang="en-US" sz="1800" b="1" dirty="0" err="1"/>
              <a:t>pasien</a:t>
            </a:r>
            <a:r>
              <a:rPr lang="en-US" sz="1800" b="1" dirty="0"/>
              <a:t> </a:t>
            </a:r>
            <a:r>
              <a:rPr lang="en-US" sz="1800" b="1" dirty="0" err="1"/>
              <a:t>berpengaruh</a:t>
            </a:r>
            <a:r>
              <a:rPr lang="en-US" sz="1800" b="1" dirty="0"/>
              <a:t> </a:t>
            </a:r>
            <a:r>
              <a:rPr lang="en-US" sz="1800" b="1" dirty="0" err="1"/>
              <a:t>signifikan</a:t>
            </a:r>
            <a:r>
              <a:rPr lang="en-US" sz="1800" b="1" dirty="0"/>
              <a:t> </a:t>
            </a:r>
            <a:r>
              <a:rPr lang="en-US" sz="1800" b="1" dirty="0" err="1"/>
              <a:t>terhadap</a:t>
            </a:r>
            <a:r>
              <a:rPr lang="en-US" sz="1800" b="1" dirty="0"/>
              <a:t> </a:t>
            </a:r>
            <a:r>
              <a:rPr lang="en-US" sz="1800" b="1" dirty="0" err="1"/>
              <a:t>loyalitas</a:t>
            </a:r>
            <a:r>
              <a:rPr lang="en-US" sz="1800" b="1" dirty="0"/>
              <a:t> </a:t>
            </a:r>
            <a:r>
              <a:rPr lang="en-US" sz="1800" b="1" dirty="0" err="1"/>
              <a:t>pasien</a:t>
            </a:r>
            <a:endParaRPr lang="en-US" sz="1800" b="1" dirty="0"/>
          </a:p>
          <a:p>
            <a:pPr marL="1128713" lvl="1" indent="-495300">
              <a:lnSpc>
                <a:spcPct val="90000"/>
              </a:lnSpc>
            </a:pPr>
            <a:r>
              <a:rPr lang="en-US" sz="1800" b="1" dirty="0" err="1"/>
              <a:t>Jumlah</a:t>
            </a:r>
            <a:r>
              <a:rPr lang="en-US" sz="1800" b="1" dirty="0"/>
              <a:t> </a:t>
            </a:r>
            <a:r>
              <a:rPr lang="en-US" sz="1800" b="1" dirty="0" err="1"/>
              <a:t>nasabah</a:t>
            </a:r>
            <a:r>
              <a:rPr lang="en-US" sz="1800" b="1" dirty="0"/>
              <a:t> </a:t>
            </a:r>
            <a:r>
              <a:rPr lang="en-US" sz="1800" b="1" dirty="0" err="1"/>
              <a:t>berpengaruh</a:t>
            </a:r>
            <a:r>
              <a:rPr lang="en-US" sz="1800" b="1" dirty="0"/>
              <a:t> </a:t>
            </a:r>
            <a:r>
              <a:rPr lang="en-US" sz="1800" b="1" dirty="0" err="1"/>
              <a:t>terhadap</a:t>
            </a:r>
            <a:r>
              <a:rPr lang="en-US" sz="1800" b="1" dirty="0"/>
              <a:t> </a:t>
            </a:r>
            <a:r>
              <a:rPr lang="en-US" sz="1800" b="1" dirty="0" err="1"/>
              <a:t>kinerja</a:t>
            </a:r>
            <a:r>
              <a:rPr lang="en-US" sz="1800" b="1" dirty="0"/>
              <a:t> </a:t>
            </a:r>
            <a:r>
              <a:rPr lang="en-US" sz="1800" b="1" dirty="0" err="1"/>
              <a:t>keuangan</a:t>
            </a:r>
            <a:r>
              <a:rPr lang="en-US" sz="1800" b="1" dirty="0"/>
              <a:t> bank CBA</a:t>
            </a:r>
          </a:p>
          <a:p>
            <a:pPr marL="1128713" lvl="1" indent="-495300">
              <a:lnSpc>
                <a:spcPct val="90000"/>
              </a:lnSpc>
            </a:pPr>
            <a:r>
              <a:rPr lang="en-US" sz="1800" b="1" dirty="0" err="1"/>
              <a:t>Semangat</a:t>
            </a:r>
            <a:r>
              <a:rPr lang="en-US" sz="1800" b="1" dirty="0"/>
              <a:t> </a:t>
            </a:r>
            <a:r>
              <a:rPr lang="en-US" sz="1800" b="1" dirty="0" err="1"/>
              <a:t>kerja</a:t>
            </a:r>
            <a:r>
              <a:rPr lang="en-US" sz="1800" b="1" dirty="0"/>
              <a:t> </a:t>
            </a:r>
            <a:r>
              <a:rPr lang="en-US" sz="1800" b="1" dirty="0" err="1"/>
              <a:t>karyawan</a:t>
            </a:r>
            <a:r>
              <a:rPr lang="en-US" sz="1800" b="1" dirty="0"/>
              <a:t> </a:t>
            </a:r>
            <a:r>
              <a:rPr lang="en-US" sz="1800" b="1" dirty="0" err="1"/>
              <a:t>berpengaruh</a:t>
            </a:r>
            <a:r>
              <a:rPr lang="en-US" sz="1800" b="1" dirty="0"/>
              <a:t> </a:t>
            </a:r>
            <a:r>
              <a:rPr lang="en-US" sz="1800" b="1" dirty="0" err="1"/>
              <a:t>positif</a:t>
            </a:r>
            <a:r>
              <a:rPr lang="en-US" sz="1800" b="1" dirty="0"/>
              <a:t> </a:t>
            </a:r>
            <a:r>
              <a:rPr lang="en-US" sz="1800" b="1" dirty="0" err="1"/>
              <a:t>terhadap</a:t>
            </a:r>
            <a:r>
              <a:rPr lang="en-US" sz="1800" b="1" dirty="0"/>
              <a:t> </a:t>
            </a:r>
            <a:r>
              <a:rPr lang="en-US" sz="1800" b="1" dirty="0" err="1"/>
              <a:t>produktifitas</a:t>
            </a:r>
            <a:r>
              <a:rPr lang="en-US" sz="1800" b="1" dirty="0"/>
              <a:t> </a:t>
            </a:r>
            <a:r>
              <a:rPr lang="en-US" sz="1800" b="1" dirty="0" err="1"/>
              <a:t>karyawan</a:t>
            </a:r>
            <a:endParaRPr lang="en-US" sz="1800" b="1" dirty="0"/>
          </a:p>
          <a:p>
            <a:pPr marL="288925" indent="-288925">
              <a:lnSpc>
                <a:spcPct val="90000"/>
              </a:lnSpc>
              <a:buFont typeface="Wingdings" pitchFamily="2" charset="2"/>
              <a:buAutoNum type="arabicPeriod"/>
            </a:pPr>
            <a:endParaRPr lang="en-US" sz="2400" b="1"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83" name="Group 27"/>
          <p:cNvGraphicFramePr>
            <a:graphicFrameLocks noGrp="1"/>
          </p:cNvGraphicFramePr>
          <p:nvPr>
            <p:ph/>
          </p:nvPr>
        </p:nvGraphicFramePr>
        <p:xfrm>
          <a:off x="457200" y="869315"/>
          <a:ext cx="8229600" cy="5379085"/>
        </p:xfrm>
        <a:graphic>
          <a:graphicData uri="http://schemas.openxmlformats.org/drawingml/2006/table">
            <a:tbl>
              <a:tblPr/>
              <a:tblGrid>
                <a:gridCol w="2057400">
                  <a:extLst>
                    <a:ext uri="{9D8B030D-6E8A-4147-A177-3AD203B41FA5}">
                      <a16:colId xmlns:a16="http://schemas.microsoft.com/office/drawing/2014/main" xmlns="" val="20000"/>
                    </a:ext>
                  </a:extLst>
                </a:gridCol>
                <a:gridCol w="2590800">
                  <a:extLst>
                    <a:ext uri="{9D8B030D-6E8A-4147-A177-3AD203B41FA5}">
                      <a16:colId xmlns:a16="http://schemas.microsoft.com/office/drawing/2014/main" xmlns="" val="20001"/>
                    </a:ext>
                  </a:extLst>
                </a:gridCol>
                <a:gridCol w="1676400">
                  <a:extLst>
                    <a:ext uri="{9D8B030D-6E8A-4147-A177-3AD203B41FA5}">
                      <a16:colId xmlns:a16="http://schemas.microsoft.com/office/drawing/2014/main" xmlns="" val="20002"/>
                    </a:ext>
                  </a:extLst>
                </a:gridCol>
                <a:gridCol w="1905000">
                  <a:extLst>
                    <a:ext uri="{9D8B030D-6E8A-4147-A177-3AD203B41FA5}">
                      <a16:colId xmlns:a16="http://schemas.microsoft.com/office/drawing/2014/main" xmlns="" val="20003"/>
                    </a:ext>
                  </a:extLst>
                </a:gridCol>
              </a:tblGrid>
              <a:tr h="639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H</a:t>
                      </a:r>
                      <a:r>
                        <a:rPr kumimoji="0" lang="en-US" sz="2400" b="0" i="0" u="none" strike="noStrike" cap="none" normalizeH="0" baseline="-25000" dirty="0" smtClean="0">
                          <a:ln>
                            <a:noFill/>
                          </a:ln>
                          <a:solidFill>
                            <a:schemeClr val="tx1"/>
                          </a:solidFill>
                          <a:effectLst/>
                          <a:latin typeface="Arial" pitchFamily="34" charset="0"/>
                        </a:rPr>
                        <a:t>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Nilai uji statistik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Ha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Wilayah kritis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946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3.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r>
                        <a:rPr kumimoji="0" lang="en-US" sz="20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Sampel besar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30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_     _</a:t>
                      </a:r>
                      <a:r>
                        <a:rPr kumimoji="0" lang="en-US" sz="2000" b="0" i="0" u="none" strike="noStrike" cap="none" normalizeH="0" baseline="0" smtClean="0">
                          <a:ln>
                            <a:noFill/>
                          </a:ln>
                          <a:solidFill>
                            <a:schemeClr val="tx1"/>
                          </a:solidFill>
                          <a:effectLst/>
                          <a:latin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 [</a:t>
                      </a:r>
                      <a:r>
                        <a:rPr kumimoji="0" lang="en-US" sz="2000" b="0" i="0" u="sng" strike="noStrike" cap="none" normalizeH="0" baseline="0" smtClean="0">
                          <a:ln>
                            <a:noFill/>
                          </a:ln>
                          <a:solidFill>
                            <a:schemeClr val="tx1"/>
                          </a:solidFill>
                          <a:effectLst/>
                          <a:latin typeface="Arial" pitchFamily="34" charset="0"/>
                        </a:rPr>
                        <a:t>x</a:t>
                      </a:r>
                      <a:r>
                        <a:rPr kumimoji="0" lang="en-US" sz="2000" b="0" i="0" u="sng" strike="noStrike" cap="none" normalizeH="0" baseline="-25000" smtClean="0">
                          <a:ln>
                            <a:noFill/>
                          </a:ln>
                          <a:solidFill>
                            <a:schemeClr val="tx1"/>
                          </a:solidFill>
                          <a:effectLst/>
                          <a:latin typeface="Arial" pitchFamily="34" charset="0"/>
                        </a:rPr>
                        <a:t>1</a:t>
                      </a:r>
                      <a:r>
                        <a:rPr kumimoji="0" lang="en-US" sz="2000" b="0" i="0" u="sng" strike="noStrike" cap="none" normalizeH="0" baseline="0" smtClean="0">
                          <a:ln>
                            <a:noFill/>
                          </a:ln>
                          <a:solidFill>
                            <a:schemeClr val="tx1"/>
                          </a:solidFill>
                          <a:effectLst/>
                          <a:latin typeface="Arial" pitchFamily="34" charset="0"/>
                        </a:rPr>
                        <a:t> – x</a:t>
                      </a:r>
                      <a:r>
                        <a:rPr kumimoji="0" lang="en-US" sz="2000" b="0" i="0" u="sng" strike="noStrike" cap="none" normalizeH="0" baseline="-25000" smtClean="0">
                          <a:ln>
                            <a:noFill/>
                          </a:ln>
                          <a:solidFill>
                            <a:schemeClr val="tx1"/>
                          </a:solidFill>
                          <a:effectLst/>
                          <a:latin typeface="Arial" pitchFamily="34" charset="0"/>
                        </a:rPr>
                        <a:t>2</a:t>
                      </a:r>
                      <a:r>
                        <a:rPr kumimoji="0" lang="en-US" sz="2000" b="0" i="0" u="sng" strike="noStrike" cap="none" normalizeH="0" baseline="0" smtClean="0">
                          <a:ln>
                            <a:noFill/>
                          </a:ln>
                          <a:solidFill>
                            <a:schemeClr val="tx1"/>
                          </a:solidFill>
                          <a:effectLst/>
                          <a:latin typeface="Arial" pitchFamily="34" charset="0"/>
                        </a:rPr>
                        <a:t>] – d0</a:t>
                      </a:r>
                      <a:r>
                        <a:rPr kumimoji="0" lang="en-US" sz="20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√(s</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30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br"/>
                          <a:cs typeface="Arial" pitchFamily="34" charset="0"/>
                        </a:rPr>
                        <a:t>/</a:t>
                      </a: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)+(s</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30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br"/>
                          <a:cs typeface="Arial" pitchFamily="34" charset="0"/>
                        </a:rPr>
                        <a:t>/</a:t>
                      </a: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&lt;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&gt;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&lt;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&gt;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&lt;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r>
                        <a:rPr kumimoji="0" lang="en-US" sz="2000" b="0" i="0" u="none" strike="noStrike" cap="none" normalizeH="0" baseline="-25000" smtClean="0">
                          <a:ln>
                            <a:noFill/>
                          </a:ln>
                          <a:solidFill>
                            <a:schemeClr val="tx1"/>
                          </a:solidFill>
                          <a:effectLst/>
                          <a:latin typeface="Arial" pitchFamily="34" charset="0"/>
                          <a:cs typeface="Arial" pitchFamily="34" charset="0"/>
                        </a:rPr>
                        <a:t>/2 </a:t>
                      </a:r>
                      <a:r>
                        <a:rPr kumimoji="0" lang="en-US" sz="2000" b="0" i="0" u="none" strike="noStrike" cap="none" normalizeH="0" baseline="0" smtClean="0">
                          <a:ln>
                            <a:noFill/>
                          </a:ln>
                          <a:solidFill>
                            <a:schemeClr val="tx1"/>
                          </a:solidFill>
                          <a:effectLst/>
                          <a:latin typeface="Arial" pitchFamily="34" charset="0"/>
                          <a:cs typeface="Arial" pitchFamily="34" charset="0"/>
                        </a:rPr>
                        <a:t>dan </a:t>
                      </a:r>
                      <a:r>
                        <a:rPr kumimoji="0" lang="en-US" sz="2000" b="0" i="0" u="none" strike="noStrike" cap="none" normalizeH="0" baseline="0" smtClean="0">
                          <a:ln>
                            <a:noFill/>
                          </a:ln>
                          <a:solidFill>
                            <a:schemeClr val="tx1"/>
                          </a:solidFill>
                          <a:effectLst/>
                          <a:latin typeface="Arial" pitchFamily="34" charset="0"/>
                        </a:rPr>
                        <a:t>z &gt;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r>
                        <a:rPr kumimoji="0" lang="en-US" sz="2000" b="0" i="0" u="none" strike="noStrike" cap="none" normalizeH="0" baseline="-25000" smtClean="0">
                          <a:ln>
                            <a:noFill/>
                          </a:ln>
                          <a:solidFill>
                            <a:schemeClr val="tx1"/>
                          </a:solidFill>
                          <a:effectLst/>
                          <a:latin typeface="Arial" pitchFamily="34" charset="0"/>
                          <a:cs typeface="Arial" pitchFamily="34" charset="0"/>
                        </a:rPr>
                        <a:t>/2</a:t>
                      </a:r>
                      <a:endParaRPr kumimoji="0" lang="el-GR" sz="2000" b="0" i="0" u="none" strike="noStrike" cap="none" normalizeH="0" baseline="-2500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609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4.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r>
                        <a:rPr kumimoji="0" lang="en-US" sz="20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Sampel kecil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30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n</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      _</a:t>
                      </a:r>
                      <a:r>
                        <a:rPr kumimoji="0" lang="en-US" sz="2000" b="0" i="0" u="none" strike="noStrike" cap="none" normalizeH="0" baseline="0" dirty="0" smtClean="0">
                          <a:ln>
                            <a:noFill/>
                          </a:ln>
                          <a:solidFill>
                            <a:schemeClr val="tx1"/>
                          </a:solidFill>
                          <a:effectLst/>
                          <a:latin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t = [</a:t>
                      </a:r>
                      <a:r>
                        <a:rPr kumimoji="0" lang="en-US" sz="2000" b="0" i="0" u="sng" strike="noStrike" cap="none" normalizeH="0" baseline="0" dirty="0" smtClean="0">
                          <a:ln>
                            <a:noFill/>
                          </a:ln>
                          <a:solidFill>
                            <a:schemeClr val="tx1"/>
                          </a:solidFill>
                          <a:effectLst/>
                          <a:latin typeface="Arial" pitchFamily="34" charset="0"/>
                        </a:rPr>
                        <a:t>x</a:t>
                      </a:r>
                      <a:r>
                        <a:rPr kumimoji="0" lang="en-US" sz="2000" b="0" i="0" u="sng" strike="noStrike" cap="none" normalizeH="0" baseline="-25000" dirty="0" smtClean="0">
                          <a:ln>
                            <a:noFill/>
                          </a:ln>
                          <a:solidFill>
                            <a:schemeClr val="tx1"/>
                          </a:solidFill>
                          <a:effectLst/>
                          <a:latin typeface="Arial" pitchFamily="34" charset="0"/>
                        </a:rPr>
                        <a:t>1</a:t>
                      </a:r>
                      <a:r>
                        <a:rPr kumimoji="0" lang="en-US" sz="2000" b="0" i="0" u="sng" strike="noStrike" cap="none" normalizeH="0" baseline="0" dirty="0" smtClean="0">
                          <a:ln>
                            <a:noFill/>
                          </a:ln>
                          <a:solidFill>
                            <a:schemeClr val="tx1"/>
                          </a:solidFill>
                          <a:effectLst/>
                          <a:latin typeface="Arial" pitchFamily="34" charset="0"/>
                        </a:rPr>
                        <a:t> – x</a:t>
                      </a:r>
                      <a:r>
                        <a:rPr kumimoji="0" lang="en-US" sz="2000" b="0" i="0" u="sng" strike="noStrike" cap="none" normalizeH="0" baseline="-25000" dirty="0" smtClean="0">
                          <a:ln>
                            <a:noFill/>
                          </a:ln>
                          <a:solidFill>
                            <a:schemeClr val="tx1"/>
                          </a:solidFill>
                          <a:effectLst/>
                          <a:latin typeface="Arial" pitchFamily="34" charset="0"/>
                        </a:rPr>
                        <a:t>2</a:t>
                      </a:r>
                      <a:r>
                        <a:rPr kumimoji="0" lang="en-US" sz="2000" b="0" i="0" u="sng" strike="noStrike" cap="none" normalizeH="0" baseline="0" dirty="0" smtClean="0">
                          <a:ln>
                            <a:noFill/>
                          </a:ln>
                          <a:solidFill>
                            <a:schemeClr val="tx1"/>
                          </a:solidFill>
                          <a:effectLst/>
                          <a:latin typeface="Arial" pitchFamily="34" charset="0"/>
                        </a:rPr>
                        <a:t>] – d0</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     √(s</a:t>
                      </a:r>
                      <a:r>
                        <a:rPr kumimoji="0" lang="en-US" sz="2000" b="0" i="0" u="none" strike="noStrike" cap="none" normalizeH="0" baseline="-25000" dirty="0" smtClean="0">
                          <a:ln>
                            <a:noFill/>
                          </a:ln>
                          <a:solidFill>
                            <a:schemeClr val="tx1"/>
                          </a:solidFill>
                          <a:effectLst/>
                          <a:latin typeface="Arial" pitchFamily="34" charset="0"/>
                          <a:cs typeface="Arial" pitchFamily="34" charset="0"/>
                        </a:rPr>
                        <a:t>1</a:t>
                      </a:r>
                      <a:r>
                        <a:rPr kumimoji="0" lang="en-US" sz="2000" b="0" i="0" u="none" strike="noStrike" cap="none" normalizeH="0" baseline="30000" dirty="0" smtClean="0">
                          <a:ln>
                            <a:noFill/>
                          </a:ln>
                          <a:solidFill>
                            <a:schemeClr val="tx1"/>
                          </a:solidFill>
                          <a:effectLst/>
                          <a:latin typeface="Arial" pitchFamily="34" charset="0"/>
                          <a:cs typeface="Arial" pitchFamily="34" charset="0"/>
                        </a:rPr>
                        <a:t>2</a:t>
                      </a:r>
                      <a:r>
                        <a:rPr kumimoji="0" lang="en-US" sz="2000" b="0" i="0" u="none" strike="noStrike" cap="none" normalizeH="0" baseline="0" dirty="0" smtClean="0">
                          <a:ln>
                            <a:noFill/>
                          </a:ln>
                          <a:solidFill>
                            <a:schemeClr val="tx1"/>
                          </a:solidFill>
                          <a:effectLst/>
                          <a:latin typeface="br"/>
                          <a:cs typeface="Arial" pitchFamily="34" charset="0"/>
                        </a:rPr>
                        <a:t>/</a:t>
                      </a:r>
                      <a:r>
                        <a:rPr kumimoji="0" lang="en-US" sz="2000" b="0" i="0" u="none" strike="noStrike" cap="none" normalizeH="0" baseline="0" dirty="0" smtClean="0">
                          <a:ln>
                            <a:noFill/>
                          </a:ln>
                          <a:solidFill>
                            <a:schemeClr val="tx1"/>
                          </a:solidFill>
                          <a:effectLst/>
                          <a:latin typeface="Arial" pitchFamily="34" charset="0"/>
                          <a:cs typeface="Arial" pitchFamily="34" charset="0"/>
                        </a:rPr>
                        <a:t>n</a:t>
                      </a:r>
                      <a:r>
                        <a:rPr kumimoji="0" lang="en-US" sz="2000" b="0" i="0" u="none" strike="noStrike" cap="none" normalizeH="0" baseline="-25000" dirty="0" smtClean="0">
                          <a:ln>
                            <a:noFill/>
                          </a:ln>
                          <a:solidFill>
                            <a:schemeClr val="tx1"/>
                          </a:solidFill>
                          <a:effectLst/>
                          <a:latin typeface="Arial" pitchFamily="34" charset="0"/>
                          <a:cs typeface="Arial" pitchFamily="34" charset="0"/>
                        </a:rPr>
                        <a:t>1</a:t>
                      </a:r>
                      <a:r>
                        <a:rPr kumimoji="0" lang="en-US" sz="2000" b="0" i="0" u="none" strike="noStrike" cap="none" normalizeH="0" baseline="0" dirty="0" smtClean="0">
                          <a:ln>
                            <a:noFill/>
                          </a:ln>
                          <a:solidFill>
                            <a:schemeClr val="tx1"/>
                          </a:solidFill>
                          <a:effectLst/>
                          <a:latin typeface="Arial" pitchFamily="34" charset="0"/>
                          <a:cs typeface="Arial" pitchFamily="34" charset="0"/>
                        </a:rPr>
                        <a:t>)+(s</a:t>
                      </a:r>
                      <a:r>
                        <a:rPr kumimoji="0" lang="en-US" sz="2000" b="0" i="0" u="none" strike="noStrike" cap="none" normalizeH="0" baseline="-25000" dirty="0" smtClean="0">
                          <a:ln>
                            <a:noFill/>
                          </a:ln>
                          <a:solidFill>
                            <a:schemeClr val="tx1"/>
                          </a:solidFill>
                          <a:effectLst/>
                          <a:latin typeface="Arial" pitchFamily="34" charset="0"/>
                          <a:cs typeface="Arial" pitchFamily="34" charset="0"/>
                        </a:rPr>
                        <a:t>2</a:t>
                      </a:r>
                      <a:r>
                        <a:rPr kumimoji="0" lang="en-US" sz="2000" b="0" i="0" u="none" strike="noStrike" cap="none" normalizeH="0" baseline="30000" dirty="0" smtClean="0">
                          <a:ln>
                            <a:noFill/>
                          </a:ln>
                          <a:solidFill>
                            <a:schemeClr val="tx1"/>
                          </a:solidFill>
                          <a:effectLst/>
                          <a:latin typeface="Arial" pitchFamily="34" charset="0"/>
                          <a:cs typeface="Arial" pitchFamily="34" charset="0"/>
                        </a:rPr>
                        <a:t>2</a:t>
                      </a:r>
                      <a:r>
                        <a:rPr kumimoji="0" lang="en-US" sz="2000" b="0" i="0" u="none" strike="noStrike" cap="none" normalizeH="0" baseline="0" dirty="0" smtClean="0">
                          <a:ln>
                            <a:noFill/>
                          </a:ln>
                          <a:solidFill>
                            <a:schemeClr val="tx1"/>
                          </a:solidFill>
                          <a:effectLst/>
                          <a:latin typeface="br"/>
                          <a:cs typeface="Arial" pitchFamily="34" charset="0"/>
                        </a:rPr>
                        <a:t>/</a:t>
                      </a:r>
                      <a:r>
                        <a:rPr kumimoji="0" lang="en-US" sz="2000" b="0" i="0" u="none" strike="noStrike" cap="none" normalizeH="0" baseline="0" dirty="0" smtClean="0">
                          <a:ln>
                            <a:noFill/>
                          </a:ln>
                          <a:solidFill>
                            <a:schemeClr val="tx1"/>
                          </a:solidFill>
                          <a:effectLst/>
                          <a:latin typeface="Arial" pitchFamily="34" charset="0"/>
                          <a:cs typeface="Arial" pitchFamily="34" charset="0"/>
                        </a:rPr>
                        <a:t>n</a:t>
                      </a:r>
                      <a:r>
                        <a:rPr kumimoji="0" lang="en-US" sz="2000" b="0" i="0" u="none" strike="noStrike" cap="none" normalizeH="0" baseline="-25000" dirty="0" smtClean="0">
                          <a:ln>
                            <a:noFill/>
                          </a:ln>
                          <a:solidFill>
                            <a:schemeClr val="tx1"/>
                          </a:solidFill>
                          <a:effectLst/>
                          <a:latin typeface="Arial" pitchFamily="34" charset="0"/>
                          <a:cs typeface="Arial" pitchFamily="34" charset="0"/>
                        </a:rPr>
                        <a:t>2</a:t>
                      </a:r>
                      <a:r>
                        <a:rPr kumimoji="0" lang="en-US" sz="2000" b="0" i="0" u="none" strike="noStrike" cap="none" normalizeH="0" baseline="0" dirty="0" smtClean="0">
                          <a:ln>
                            <a:noFill/>
                          </a:ln>
                          <a:solidFill>
                            <a:schemeClr val="tx1"/>
                          </a:solidFill>
                          <a:effectLst/>
                          <a:latin typeface="Arial" pitchFamily="34" charset="0"/>
                          <a:cs typeface="Arial"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&lt;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&gt;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1</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2</a:t>
                      </a:r>
                      <a:r>
                        <a:rPr kumimoji="0" lang="en-US" sz="2000" b="0" i="0" u="none" strike="noStrike" cap="none" normalizeH="0" baseline="0" smtClean="0">
                          <a:ln>
                            <a:noFill/>
                          </a:ln>
                          <a:solidFill>
                            <a:schemeClr val="tx1"/>
                          </a:solidFill>
                          <a:effectLst/>
                          <a:latin typeface="Arial" pitchFamily="34" charset="0"/>
                          <a:cs typeface="Arial" pitchFamily="34" charset="0"/>
                        </a:rPr>
                        <a:t>] = d</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t &lt; -t</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t &gt; t</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t &lt; -t</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/2  </a:t>
                      </a:r>
                      <a:r>
                        <a:rPr kumimoji="0" lang="en-US" sz="2000" b="0" i="0" u="none" strike="noStrike" cap="none" normalizeH="0" baseline="0" dirty="0" err="1" smtClean="0">
                          <a:ln>
                            <a:noFill/>
                          </a:ln>
                          <a:solidFill>
                            <a:schemeClr val="tx1"/>
                          </a:solidFill>
                          <a:effectLst/>
                          <a:latin typeface="Arial" pitchFamily="34" charset="0"/>
                          <a:cs typeface="Arial" pitchFamily="34" charset="0"/>
                        </a:rPr>
                        <a:t>dan</a:t>
                      </a:r>
                      <a:r>
                        <a:rPr kumimoji="0" lang="en-US" sz="2000" b="0" i="0" u="none" strike="noStrike" cap="none" normalizeH="0" baseline="0" dirty="0" smtClean="0">
                          <a:ln>
                            <a:noFill/>
                          </a:ln>
                          <a:solidFill>
                            <a:schemeClr val="tx1"/>
                          </a:solidFill>
                          <a:effectLst/>
                          <a:latin typeface="Arial" pitchFamily="34" charset="0"/>
                          <a:cs typeface="Arial" pitchFamily="34" charset="0"/>
                        </a:rPr>
                        <a:t>        t</a:t>
                      </a:r>
                      <a:r>
                        <a:rPr kumimoji="0" lang="en-US" sz="2000" b="0" i="0" u="none" strike="noStrike" cap="none" normalizeH="0" baseline="0" dirty="0" smtClean="0">
                          <a:ln>
                            <a:noFill/>
                          </a:ln>
                          <a:solidFill>
                            <a:schemeClr val="tx1"/>
                          </a:solidFill>
                          <a:effectLst/>
                          <a:latin typeface="Arial" pitchFamily="34" charset="0"/>
                        </a:rPr>
                        <a:t> &gt; t</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/2</a:t>
                      </a:r>
                      <a:endParaRPr kumimoji="0" lang="el-GR" sz="2000" b="0" i="0" u="none" strike="noStrike" cap="none" normalizeH="0" baseline="-2500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3" name="TextBox 2"/>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
        <p:nvSpPr>
          <p:cNvPr id="4" name="Rectangle 4"/>
          <p:cNvSpPr>
            <a:spLocks noChangeArrowheads="1"/>
          </p:cNvSpPr>
          <p:nvPr/>
        </p:nvSpPr>
        <p:spPr bwMode="auto">
          <a:xfrm>
            <a:off x="0" y="0"/>
            <a:ext cx="9144000" cy="639762"/>
          </a:xfrm>
          <a:prstGeom prst="rect">
            <a:avLst/>
          </a:prstGeom>
          <a:solidFill>
            <a:schemeClr val="tx1"/>
          </a:solidFill>
          <a:ln w="9525">
            <a:solidFill>
              <a:schemeClr val="tx1"/>
            </a:solidFill>
            <a:miter lim="800000"/>
            <a:headEnd/>
            <a:tailEnd/>
          </a:ln>
          <a:effectLst/>
        </p:spPr>
        <p:txBody>
          <a:bodyPr anchor="ctr"/>
          <a:lstStyle/>
          <a:p>
            <a:pPr algn="ctr"/>
            <a:r>
              <a:rPr lang="en-US" sz="3200" b="1" dirty="0" err="1" smtClean="0">
                <a:solidFill>
                  <a:schemeClr val="bg1"/>
                </a:solidFill>
              </a:rPr>
              <a:t>Uji</a:t>
            </a:r>
            <a:r>
              <a:rPr lang="en-US" sz="3200" b="1" dirty="0" smtClean="0">
                <a:solidFill>
                  <a:schemeClr val="bg1"/>
                </a:solidFill>
              </a:rPr>
              <a:t> </a:t>
            </a:r>
            <a:r>
              <a:rPr lang="en-US" sz="3200" b="1" dirty="0" err="1">
                <a:solidFill>
                  <a:schemeClr val="bg1"/>
                </a:solidFill>
              </a:rPr>
              <a:t>Statistik</a:t>
            </a:r>
            <a:endParaRPr lang="en-US" sz="3200" b="1" dirty="0">
              <a:solidFill>
                <a:schemeClr val="bg1"/>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0"/>
            <a:ext cx="9144000" cy="1066800"/>
          </a:xfrm>
          <a:solidFill>
            <a:schemeClr val="tx1"/>
          </a:solidFill>
          <a:ln>
            <a:solidFill>
              <a:schemeClr val="tx1"/>
            </a:solidFill>
          </a:ln>
        </p:spPr>
        <p:txBody>
          <a:bodyPr>
            <a:normAutofit/>
          </a:bodyPr>
          <a:lstStyle/>
          <a:p>
            <a:r>
              <a:rPr lang="en-US" sz="2800" dirty="0" err="1" smtClean="0">
                <a:solidFill>
                  <a:schemeClr val="bg1"/>
                </a:solidFill>
                <a:latin typeface="Arial Black" pitchFamily="34" charset="0"/>
              </a:rPr>
              <a:t>Penentuan</a:t>
            </a:r>
            <a:r>
              <a:rPr lang="en-US" sz="2800" dirty="0" smtClean="0">
                <a:solidFill>
                  <a:schemeClr val="bg1"/>
                </a:solidFill>
                <a:latin typeface="Arial Black" pitchFamily="34" charset="0"/>
              </a:rPr>
              <a:t> </a:t>
            </a:r>
            <a:r>
              <a:rPr lang="en-US" sz="2800" dirty="0" err="1">
                <a:solidFill>
                  <a:schemeClr val="bg1"/>
                </a:solidFill>
                <a:latin typeface="Arial Black" pitchFamily="34" charset="0"/>
              </a:rPr>
              <a:t>daerah</a:t>
            </a:r>
            <a:r>
              <a:rPr lang="en-US" sz="2800" dirty="0">
                <a:solidFill>
                  <a:schemeClr val="bg1"/>
                </a:solidFill>
                <a:latin typeface="Arial Black" pitchFamily="34" charset="0"/>
              </a:rPr>
              <a:t> </a:t>
            </a:r>
            <a:r>
              <a:rPr lang="en-US" sz="2800" dirty="0" err="1">
                <a:solidFill>
                  <a:schemeClr val="bg1"/>
                </a:solidFill>
                <a:latin typeface="Arial Black" pitchFamily="34" charset="0"/>
              </a:rPr>
              <a:t>penerimaan-penolakan</a:t>
            </a:r>
            <a:r>
              <a:rPr lang="en-US" sz="2800" dirty="0">
                <a:solidFill>
                  <a:schemeClr val="bg1"/>
                </a:solidFill>
                <a:latin typeface="Arial Black" pitchFamily="34" charset="0"/>
              </a:rPr>
              <a:t> H</a:t>
            </a:r>
            <a:r>
              <a:rPr lang="en-US" sz="2800" baseline="-25000" dirty="0">
                <a:solidFill>
                  <a:schemeClr val="bg1"/>
                </a:solidFill>
                <a:latin typeface="Arial Black" pitchFamily="34" charset="0"/>
              </a:rPr>
              <a:t>0</a:t>
            </a:r>
          </a:p>
        </p:txBody>
      </p:sp>
      <p:sp>
        <p:nvSpPr>
          <p:cNvPr id="46083" name="Rectangle 3"/>
          <p:cNvSpPr>
            <a:spLocks noGrp="1" noChangeArrowheads="1"/>
          </p:cNvSpPr>
          <p:nvPr>
            <p:ph idx="1"/>
          </p:nvPr>
        </p:nvSpPr>
        <p:spPr>
          <a:xfrm>
            <a:off x="0" y="1066800"/>
            <a:ext cx="8229600" cy="1295400"/>
          </a:xfrm>
        </p:spPr>
        <p:txBody>
          <a:bodyPr/>
          <a:lstStyle/>
          <a:p>
            <a:pPr marL="609600" indent="-609600">
              <a:lnSpc>
                <a:spcPct val="80000"/>
              </a:lnSpc>
              <a:spcAft>
                <a:spcPct val="20000"/>
              </a:spcAft>
              <a:buFontTx/>
              <a:buAutoNum type="arabicPeriod"/>
            </a:pPr>
            <a:r>
              <a:rPr lang="en-US" sz="2400" b="1" dirty="0" err="1"/>
              <a:t>Uji</a:t>
            </a:r>
            <a:r>
              <a:rPr lang="en-US" sz="2400" b="1" dirty="0"/>
              <a:t> </a:t>
            </a:r>
            <a:r>
              <a:rPr lang="en-US" sz="2400" b="1" dirty="0" err="1"/>
              <a:t>satu</a:t>
            </a:r>
            <a:r>
              <a:rPr lang="en-US" sz="2400" b="1" dirty="0"/>
              <a:t> </a:t>
            </a:r>
            <a:r>
              <a:rPr lang="en-US" sz="2400" b="1" dirty="0" err="1"/>
              <a:t>arah</a:t>
            </a:r>
            <a:r>
              <a:rPr lang="en-US" sz="2400" b="1" dirty="0"/>
              <a:t> (</a:t>
            </a:r>
            <a:r>
              <a:rPr lang="en-US" sz="2400" b="1" i="1" dirty="0"/>
              <a:t>one tail</a:t>
            </a:r>
            <a:r>
              <a:rPr lang="en-US" sz="2400" b="1" dirty="0"/>
              <a:t>)</a:t>
            </a:r>
          </a:p>
          <a:p>
            <a:pPr marL="609600" indent="-609600">
              <a:lnSpc>
                <a:spcPct val="80000"/>
              </a:lnSpc>
              <a:buFontTx/>
              <a:buNone/>
            </a:pPr>
            <a:r>
              <a:rPr lang="en-US" sz="2400" b="1" dirty="0"/>
              <a:t>	H</a:t>
            </a:r>
            <a:r>
              <a:rPr lang="en-US" sz="2400" b="1" baseline="-25000" dirty="0"/>
              <a:t>0</a:t>
            </a:r>
            <a:r>
              <a:rPr lang="en-US" sz="2400" b="1" dirty="0"/>
              <a:t> : </a:t>
            </a:r>
            <a:r>
              <a:rPr lang="en-US" sz="2400" b="1" dirty="0" err="1"/>
              <a:t>Ditulis</a:t>
            </a:r>
            <a:r>
              <a:rPr lang="en-US" sz="2400" b="1" dirty="0"/>
              <a:t> </a:t>
            </a:r>
            <a:r>
              <a:rPr lang="en-US" sz="2400" b="1" dirty="0" err="1"/>
              <a:t>dalam</a:t>
            </a:r>
            <a:r>
              <a:rPr lang="en-US" sz="2400" b="1" dirty="0"/>
              <a:t> </a:t>
            </a:r>
            <a:r>
              <a:rPr lang="en-US" sz="2400" b="1" dirty="0" err="1"/>
              <a:t>bentuk</a:t>
            </a:r>
            <a:r>
              <a:rPr lang="en-US" sz="2400" b="1" dirty="0"/>
              <a:t> </a:t>
            </a:r>
            <a:r>
              <a:rPr lang="en-US" sz="2400" b="1" dirty="0" err="1"/>
              <a:t>persamaan</a:t>
            </a:r>
            <a:r>
              <a:rPr lang="en-US" sz="2400" b="1" dirty="0"/>
              <a:t> (=)</a:t>
            </a:r>
          </a:p>
          <a:p>
            <a:pPr marL="609600" indent="-609600">
              <a:lnSpc>
                <a:spcPct val="80000"/>
              </a:lnSpc>
              <a:buFontTx/>
              <a:buNone/>
            </a:pPr>
            <a:r>
              <a:rPr lang="en-US" sz="2400" b="1" dirty="0"/>
              <a:t>	Ha : </a:t>
            </a:r>
            <a:r>
              <a:rPr lang="en-US" sz="2400" b="1" dirty="0" err="1"/>
              <a:t>Ditulis</a:t>
            </a:r>
            <a:r>
              <a:rPr lang="en-US" sz="2400" b="1" dirty="0"/>
              <a:t> </a:t>
            </a:r>
            <a:r>
              <a:rPr lang="en-US" sz="2400" b="1" dirty="0" err="1"/>
              <a:t>dalam</a:t>
            </a:r>
            <a:r>
              <a:rPr lang="en-US" sz="2400" b="1" dirty="0"/>
              <a:t> </a:t>
            </a:r>
            <a:r>
              <a:rPr lang="en-US" sz="2400" b="1" dirty="0" err="1"/>
              <a:t>bentuk</a:t>
            </a:r>
            <a:r>
              <a:rPr lang="en-US" sz="2400" b="1" dirty="0"/>
              <a:t> (&gt;) </a:t>
            </a:r>
            <a:r>
              <a:rPr lang="en-US" sz="2400" b="1" dirty="0" err="1"/>
              <a:t>atau</a:t>
            </a:r>
            <a:r>
              <a:rPr lang="en-US" sz="2400" b="1" dirty="0"/>
              <a:t> (&lt;)</a:t>
            </a:r>
          </a:p>
        </p:txBody>
      </p:sp>
      <p:sp>
        <p:nvSpPr>
          <p:cNvPr id="46084" name="Rectangle 4"/>
          <p:cNvSpPr>
            <a:spLocks noChangeArrowheads="1"/>
          </p:cNvSpPr>
          <p:nvPr/>
        </p:nvSpPr>
        <p:spPr bwMode="auto">
          <a:xfrm>
            <a:off x="0" y="2362200"/>
            <a:ext cx="8229600" cy="1143000"/>
          </a:xfrm>
          <a:prstGeom prst="rect">
            <a:avLst/>
          </a:prstGeom>
          <a:noFill/>
          <a:ln w="9525">
            <a:noFill/>
            <a:miter lim="800000"/>
            <a:headEnd/>
            <a:tailEnd/>
          </a:ln>
          <a:effectLst/>
        </p:spPr>
        <p:txBody>
          <a:bodyPr/>
          <a:lstStyle/>
          <a:p>
            <a:pPr marL="609600" indent="-609600">
              <a:lnSpc>
                <a:spcPct val="80000"/>
              </a:lnSpc>
              <a:spcBef>
                <a:spcPct val="20000"/>
              </a:spcBef>
            </a:pPr>
            <a:r>
              <a:rPr lang="en-US" sz="2400" b="1" dirty="0"/>
              <a:t>	</a:t>
            </a:r>
            <a:r>
              <a:rPr lang="en-US" sz="2400" b="1" dirty="0" err="1"/>
              <a:t>Contoh</a:t>
            </a:r>
            <a:r>
              <a:rPr lang="en-US" sz="2400" b="1" dirty="0"/>
              <a:t> </a:t>
            </a:r>
            <a:r>
              <a:rPr lang="en-US" sz="2400" b="1" dirty="0" err="1"/>
              <a:t>uji</a:t>
            </a:r>
            <a:r>
              <a:rPr lang="en-US" sz="2400" b="1" dirty="0"/>
              <a:t> </a:t>
            </a:r>
            <a:r>
              <a:rPr lang="en-US" sz="2400" b="1" dirty="0" err="1"/>
              <a:t>satu</a:t>
            </a:r>
            <a:r>
              <a:rPr lang="en-US" sz="2400" b="1" dirty="0"/>
              <a:t> </a:t>
            </a:r>
            <a:r>
              <a:rPr lang="en-US" sz="2400" b="1" dirty="0" err="1"/>
              <a:t>arah</a:t>
            </a:r>
            <a:r>
              <a:rPr lang="en-US" sz="2400" b="1" dirty="0"/>
              <a:t> :</a:t>
            </a:r>
          </a:p>
          <a:p>
            <a:pPr marL="609600" indent="-609600">
              <a:lnSpc>
                <a:spcPct val="80000"/>
              </a:lnSpc>
              <a:spcBef>
                <a:spcPct val="20000"/>
              </a:spcBef>
            </a:pPr>
            <a:r>
              <a:rPr lang="en-US" sz="2400" b="1" dirty="0"/>
              <a:t>	a. H</a:t>
            </a:r>
            <a:r>
              <a:rPr lang="en-US" sz="2400" b="1" baseline="-25000" dirty="0"/>
              <a:t>0</a:t>
            </a:r>
            <a:r>
              <a:rPr lang="en-US" sz="2400" b="1" dirty="0"/>
              <a:t> : </a:t>
            </a:r>
            <a:r>
              <a:rPr lang="el-GR" sz="2400" b="1" dirty="0">
                <a:cs typeface="Arial" pitchFamily="34" charset="0"/>
              </a:rPr>
              <a:t>μ</a:t>
            </a:r>
            <a:r>
              <a:rPr lang="en-US" sz="2400" b="1" dirty="0">
                <a:cs typeface="Arial" pitchFamily="34" charset="0"/>
              </a:rPr>
              <a:t> = 50 </a:t>
            </a:r>
            <a:r>
              <a:rPr lang="en-US" sz="2400" b="1" dirty="0" err="1">
                <a:cs typeface="Arial" pitchFamily="34" charset="0"/>
              </a:rPr>
              <a:t>menit</a:t>
            </a:r>
            <a:endParaRPr lang="en-US" sz="2400" b="1" dirty="0"/>
          </a:p>
          <a:p>
            <a:pPr marL="609600" indent="-609600">
              <a:lnSpc>
                <a:spcPct val="80000"/>
              </a:lnSpc>
              <a:spcBef>
                <a:spcPct val="20000"/>
              </a:spcBef>
            </a:pPr>
            <a:r>
              <a:rPr lang="en-US" sz="2400" b="1" dirty="0"/>
              <a:t>	    Ha : </a:t>
            </a:r>
            <a:r>
              <a:rPr lang="el-GR" sz="2400" b="1" dirty="0">
                <a:cs typeface="Arial" pitchFamily="34" charset="0"/>
              </a:rPr>
              <a:t>μ</a:t>
            </a:r>
            <a:r>
              <a:rPr lang="en-US" sz="2400" b="1" dirty="0">
                <a:cs typeface="Arial" pitchFamily="34" charset="0"/>
              </a:rPr>
              <a:t> &lt; 50 </a:t>
            </a:r>
            <a:r>
              <a:rPr lang="en-US" sz="2400" b="1" dirty="0" err="1">
                <a:cs typeface="Arial" pitchFamily="34" charset="0"/>
              </a:rPr>
              <a:t>menit</a:t>
            </a:r>
            <a:r>
              <a:rPr lang="en-US" sz="2400" b="1" dirty="0">
                <a:cs typeface="Arial" pitchFamily="34" charset="0"/>
              </a:rPr>
              <a:t> </a:t>
            </a:r>
            <a:endParaRPr lang="en-US" sz="2400" b="1" dirty="0"/>
          </a:p>
        </p:txBody>
      </p:sp>
      <p:sp>
        <p:nvSpPr>
          <p:cNvPr id="46085" name="Line 5"/>
          <p:cNvSpPr>
            <a:spLocks noChangeShapeType="1"/>
          </p:cNvSpPr>
          <p:nvPr/>
        </p:nvSpPr>
        <p:spPr bwMode="auto">
          <a:xfrm>
            <a:off x="2438400" y="5362879"/>
            <a:ext cx="4114800" cy="0"/>
          </a:xfrm>
          <a:prstGeom prst="line">
            <a:avLst/>
          </a:prstGeom>
          <a:noFill/>
          <a:ln w="9525">
            <a:solidFill>
              <a:schemeClr val="tx1"/>
            </a:solidFill>
            <a:round/>
            <a:headEnd/>
            <a:tailEnd/>
          </a:ln>
          <a:effectLst/>
        </p:spPr>
        <p:txBody>
          <a:bodyPr/>
          <a:lstStyle/>
          <a:p>
            <a:endParaRPr lang="en-US"/>
          </a:p>
        </p:txBody>
      </p:sp>
      <p:sp>
        <p:nvSpPr>
          <p:cNvPr id="46086" name="Line 6"/>
          <p:cNvSpPr>
            <a:spLocks noChangeShapeType="1"/>
          </p:cNvSpPr>
          <p:nvPr/>
        </p:nvSpPr>
        <p:spPr bwMode="auto">
          <a:xfrm>
            <a:off x="4495800" y="3457879"/>
            <a:ext cx="0" cy="1905000"/>
          </a:xfrm>
          <a:prstGeom prst="line">
            <a:avLst/>
          </a:prstGeom>
          <a:noFill/>
          <a:ln w="9525">
            <a:solidFill>
              <a:schemeClr val="tx1"/>
            </a:solidFill>
            <a:round/>
            <a:headEnd/>
            <a:tailEnd/>
          </a:ln>
          <a:effectLst/>
        </p:spPr>
        <p:txBody>
          <a:bodyPr/>
          <a:lstStyle/>
          <a:p>
            <a:endParaRPr lang="en-US"/>
          </a:p>
        </p:txBody>
      </p:sp>
      <p:sp>
        <p:nvSpPr>
          <p:cNvPr id="46087" name="Line 7"/>
          <p:cNvSpPr>
            <a:spLocks noChangeShapeType="1"/>
          </p:cNvSpPr>
          <p:nvPr/>
        </p:nvSpPr>
        <p:spPr bwMode="auto">
          <a:xfrm>
            <a:off x="2819400" y="4524679"/>
            <a:ext cx="0" cy="838200"/>
          </a:xfrm>
          <a:prstGeom prst="line">
            <a:avLst/>
          </a:prstGeom>
          <a:noFill/>
          <a:ln w="9525">
            <a:solidFill>
              <a:schemeClr val="tx1"/>
            </a:solidFill>
            <a:round/>
            <a:headEnd/>
            <a:tailEnd/>
          </a:ln>
          <a:effectLst/>
        </p:spPr>
        <p:txBody>
          <a:bodyPr/>
          <a:lstStyle/>
          <a:p>
            <a:endParaRPr lang="en-US"/>
          </a:p>
        </p:txBody>
      </p:sp>
      <p:sp>
        <p:nvSpPr>
          <p:cNvPr id="46097" name="Freeform 17"/>
          <p:cNvSpPr>
            <a:spLocks/>
          </p:cNvSpPr>
          <p:nvPr/>
        </p:nvSpPr>
        <p:spPr bwMode="auto">
          <a:xfrm>
            <a:off x="2438400" y="3749979"/>
            <a:ext cx="4114800" cy="1308100"/>
          </a:xfrm>
          <a:custGeom>
            <a:avLst/>
            <a:gdLst/>
            <a:ahLst/>
            <a:cxnLst>
              <a:cxn ang="0">
                <a:pos x="0" y="824"/>
              </a:cxn>
              <a:cxn ang="0">
                <a:pos x="1296" y="8"/>
              </a:cxn>
              <a:cxn ang="0">
                <a:pos x="2592" y="776"/>
              </a:cxn>
            </a:cxnLst>
            <a:rect l="0" t="0" r="r" b="b"/>
            <a:pathLst>
              <a:path w="2592" h="824">
                <a:moveTo>
                  <a:pt x="0" y="824"/>
                </a:moveTo>
                <a:cubicBezTo>
                  <a:pt x="432" y="420"/>
                  <a:pt x="864" y="16"/>
                  <a:pt x="1296" y="8"/>
                </a:cubicBezTo>
                <a:cubicBezTo>
                  <a:pt x="1728" y="0"/>
                  <a:pt x="2160" y="388"/>
                  <a:pt x="2592" y="776"/>
                </a:cubicBezTo>
              </a:path>
            </a:pathLst>
          </a:custGeom>
          <a:noFill/>
          <a:ln w="9525">
            <a:solidFill>
              <a:schemeClr val="tx1"/>
            </a:solidFill>
            <a:round/>
            <a:headEnd/>
            <a:tailEnd/>
          </a:ln>
          <a:effectLst/>
        </p:spPr>
        <p:txBody>
          <a:bodyPr/>
          <a:lstStyle/>
          <a:p>
            <a:endParaRPr lang="en-US"/>
          </a:p>
        </p:txBody>
      </p:sp>
      <p:sp>
        <p:nvSpPr>
          <p:cNvPr id="46098" name="Text Box 18"/>
          <p:cNvSpPr txBox="1">
            <a:spLocks noChangeArrowheads="1"/>
          </p:cNvSpPr>
          <p:nvPr/>
        </p:nvSpPr>
        <p:spPr bwMode="auto">
          <a:xfrm>
            <a:off x="2133600" y="5410200"/>
            <a:ext cx="1905000" cy="396875"/>
          </a:xfrm>
          <a:prstGeom prst="rect">
            <a:avLst/>
          </a:prstGeom>
          <a:noFill/>
          <a:ln w="9525">
            <a:solidFill>
              <a:schemeClr val="accent1"/>
            </a:solidFill>
            <a:miter lim="800000"/>
            <a:headEnd/>
            <a:tailEnd/>
          </a:ln>
          <a:effectLst/>
        </p:spPr>
        <p:txBody>
          <a:bodyPr>
            <a:spAutoFit/>
          </a:bodyPr>
          <a:lstStyle/>
          <a:p>
            <a:pPr>
              <a:spcBef>
                <a:spcPct val="50000"/>
              </a:spcBef>
            </a:pPr>
            <a:r>
              <a:rPr lang="en-US" sz="2000" dirty="0"/>
              <a:t>-z</a:t>
            </a:r>
            <a:r>
              <a:rPr lang="el-GR" sz="2000" baseline="-25000" dirty="0">
                <a:cs typeface="Arial" pitchFamily="34" charset="0"/>
              </a:rPr>
              <a:t>α</a:t>
            </a:r>
            <a:r>
              <a:rPr lang="en-US" sz="2000" dirty="0">
                <a:cs typeface="Arial" pitchFamily="34" charset="0"/>
              </a:rPr>
              <a:t> </a:t>
            </a:r>
            <a:r>
              <a:rPr lang="en-US" sz="2000" dirty="0" err="1">
                <a:cs typeface="Arial" pitchFamily="34" charset="0"/>
              </a:rPr>
              <a:t>atau</a:t>
            </a:r>
            <a:r>
              <a:rPr lang="en-US" sz="2000" dirty="0">
                <a:cs typeface="Arial" pitchFamily="34" charset="0"/>
              </a:rPr>
              <a:t> –t</a:t>
            </a:r>
            <a:r>
              <a:rPr lang="en-US" sz="2000" baseline="-25000" dirty="0">
                <a:cs typeface="Arial" pitchFamily="34" charset="0"/>
              </a:rPr>
              <a:t>(db;</a:t>
            </a:r>
            <a:r>
              <a:rPr lang="el-GR" sz="2000" baseline="-25000" dirty="0">
                <a:cs typeface="Arial" pitchFamily="34" charset="0"/>
              </a:rPr>
              <a:t>α</a:t>
            </a:r>
            <a:r>
              <a:rPr lang="en-US" sz="2000" baseline="-25000" dirty="0">
                <a:cs typeface="Arial" pitchFamily="34" charset="0"/>
              </a:rPr>
              <a:t>)</a:t>
            </a:r>
            <a:endParaRPr lang="el-GR" sz="2000" baseline="-25000" dirty="0">
              <a:cs typeface="Arial" pitchFamily="34" charset="0"/>
            </a:endParaRPr>
          </a:p>
        </p:txBody>
      </p:sp>
      <p:sp>
        <p:nvSpPr>
          <p:cNvPr id="46099" name="Text Box 19"/>
          <p:cNvSpPr txBox="1">
            <a:spLocks noChangeArrowheads="1"/>
          </p:cNvSpPr>
          <p:nvPr/>
        </p:nvSpPr>
        <p:spPr bwMode="auto">
          <a:xfrm>
            <a:off x="4267200" y="5439079"/>
            <a:ext cx="457200" cy="366713"/>
          </a:xfrm>
          <a:prstGeom prst="rect">
            <a:avLst/>
          </a:prstGeom>
          <a:noFill/>
          <a:ln w="9525">
            <a:noFill/>
            <a:miter lim="800000"/>
            <a:headEnd/>
            <a:tailEnd/>
          </a:ln>
          <a:effectLst/>
        </p:spPr>
        <p:txBody>
          <a:bodyPr>
            <a:spAutoFit/>
          </a:bodyPr>
          <a:lstStyle/>
          <a:p>
            <a:pPr algn="ctr">
              <a:spcBef>
                <a:spcPct val="50000"/>
              </a:spcBef>
            </a:pPr>
            <a:r>
              <a:rPr lang="en-US"/>
              <a:t>0</a:t>
            </a:r>
          </a:p>
        </p:txBody>
      </p:sp>
      <p:sp>
        <p:nvSpPr>
          <p:cNvPr id="46100" name="Text Box 20" descr="Granite"/>
          <p:cNvSpPr txBox="1">
            <a:spLocks noChangeArrowheads="1"/>
          </p:cNvSpPr>
          <p:nvPr/>
        </p:nvSpPr>
        <p:spPr bwMode="auto">
          <a:xfrm>
            <a:off x="2438400" y="5012042"/>
            <a:ext cx="381000" cy="274637"/>
          </a:xfrm>
          <a:prstGeom prst="rect">
            <a:avLst/>
          </a:prstGeom>
          <a:blipFill dpi="0" rotWithShape="1">
            <a:blip r:embed="rId2"/>
            <a:srcRect/>
            <a:tile tx="0" ty="0" sx="100000" sy="100000" flip="none" algn="tl"/>
          </a:blipFill>
          <a:ln w="9525">
            <a:noFill/>
            <a:miter lim="800000"/>
            <a:headEnd/>
            <a:tailEnd/>
          </a:ln>
          <a:effectLst/>
        </p:spPr>
        <p:txBody>
          <a:bodyPr>
            <a:spAutoFit/>
          </a:bodyPr>
          <a:lstStyle/>
          <a:p>
            <a:pPr>
              <a:spcBef>
                <a:spcPct val="50000"/>
              </a:spcBef>
            </a:pPr>
            <a:endParaRPr lang="en-US" baseline="-25000"/>
          </a:p>
        </p:txBody>
      </p:sp>
      <p:sp>
        <p:nvSpPr>
          <p:cNvPr id="46101" name="Text Box 21"/>
          <p:cNvSpPr txBox="1">
            <a:spLocks noChangeArrowheads="1"/>
          </p:cNvSpPr>
          <p:nvPr/>
        </p:nvSpPr>
        <p:spPr bwMode="auto">
          <a:xfrm>
            <a:off x="1066800" y="4188129"/>
            <a:ext cx="1752600" cy="701675"/>
          </a:xfrm>
          <a:prstGeom prst="rect">
            <a:avLst/>
          </a:prstGeom>
          <a:noFill/>
          <a:ln w="9525">
            <a:solidFill>
              <a:schemeClr val="accent1"/>
            </a:solidFill>
            <a:miter lim="800000"/>
            <a:headEnd/>
            <a:tailEnd/>
          </a:ln>
          <a:effectLst/>
        </p:spPr>
        <p:txBody>
          <a:bodyPr>
            <a:spAutoFit/>
          </a:bodyPr>
          <a:lstStyle/>
          <a:p>
            <a:pPr algn="ctr">
              <a:spcBef>
                <a:spcPct val="50000"/>
              </a:spcBef>
            </a:pPr>
            <a:r>
              <a:rPr lang="en-US" sz="2000" b="1" dirty="0" err="1"/>
              <a:t>Luas</a:t>
            </a:r>
            <a:r>
              <a:rPr lang="en-US" sz="2000" b="1" dirty="0"/>
              <a:t> </a:t>
            </a:r>
            <a:r>
              <a:rPr lang="en-US" sz="2000" b="1" dirty="0" err="1"/>
              <a:t>daerah</a:t>
            </a:r>
            <a:r>
              <a:rPr lang="en-US" sz="2000" b="1" dirty="0"/>
              <a:t> </a:t>
            </a:r>
            <a:r>
              <a:rPr lang="en-US" sz="2000" b="1" dirty="0" err="1"/>
              <a:t>terarsir</a:t>
            </a:r>
            <a:r>
              <a:rPr lang="en-US" sz="2000" b="1" dirty="0"/>
              <a:t> = </a:t>
            </a:r>
            <a:r>
              <a:rPr lang="el-GR" sz="2000" b="1" dirty="0">
                <a:cs typeface="Arial" pitchFamily="34" charset="0"/>
              </a:rPr>
              <a:t>α</a:t>
            </a:r>
          </a:p>
        </p:txBody>
      </p:sp>
      <p:sp>
        <p:nvSpPr>
          <p:cNvPr id="46103" name="AutoShape 23"/>
          <p:cNvSpPr>
            <a:spLocks noChangeArrowheads="1"/>
          </p:cNvSpPr>
          <p:nvPr/>
        </p:nvSpPr>
        <p:spPr bwMode="auto">
          <a:xfrm rot="587350">
            <a:off x="5048250" y="3307067"/>
            <a:ext cx="2209800" cy="685800"/>
          </a:xfrm>
          <a:prstGeom prst="wedgeRectCallout">
            <a:avLst>
              <a:gd name="adj1" fmla="val -60162"/>
              <a:gd name="adj2" fmla="val 132995"/>
            </a:avLst>
          </a:prstGeom>
          <a:noFill/>
          <a:ln w="9525">
            <a:solidFill>
              <a:schemeClr val="tx1"/>
            </a:solidFill>
            <a:miter lim="800000"/>
            <a:headEnd/>
            <a:tailEnd/>
          </a:ln>
          <a:effectLst/>
        </p:spPr>
        <p:txBody>
          <a:bodyPr/>
          <a:lstStyle/>
          <a:p>
            <a:pPr algn="ctr"/>
            <a:r>
              <a:rPr lang="en-US" b="1" dirty="0"/>
              <a:t>Daerah </a:t>
            </a:r>
            <a:r>
              <a:rPr lang="en-US" b="1" dirty="0" err="1"/>
              <a:t>Penerimaan</a:t>
            </a:r>
            <a:r>
              <a:rPr lang="en-US" b="1" dirty="0"/>
              <a:t> H</a:t>
            </a:r>
            <a:r>
              <a:rPr lang="en-US" b="1" baseline="-25000" dirty="0"/>
              <a:t>0</a:t>
            </a:r>
          </a:p>
        </p:txBody>
      </p:sp>
      <p:sp>
        <p:nvSpPr>
          <p:cNvPr id="46104" name="AutoShape 24"/>
          <p:cNvSpPr>
            <a:spLocks noChangeArrowheads="1"/>
          </p:cNvSpPr>
          <p:nvPr/>
        </p:nvSpPr>
        <p:spPr bwMode="auto">
          <a:xfrm rot="10800000">
            <a:off x="76200" y="5286679"/>
            <a:ext cx="1752600" cy="762000"/>
          </a:xfrm>
          <a:prstGeom prst="wedgeRoundRectCallout">
            <a:avLst>
              <a:gd name="adj1" fmla="val -86417"/>
              <a:gd name="adj2" fmla="val 70620"/>
              <a:gd name="adj3" fmla="val 16667"/>
            </a:avLst>
          </a:prstGeom>
          <a:noFill/>
          <a:ln w="9525">
            <a:solidFill>
              <a:schemeClr val="tx1"/>
            </a:solidFill>
            <a:miter lim="800000"/>
            <a:headEnd/>
            <a:tailEnd/>
          </a:ln>
          <a:effectLst/>
        </p:spPr>
        <p:txBody>
          <a:bodyPr rot="10800000"/>
          <a:lstStyle/>
          <a:p>
            <a:pPr algn="ctr"/>
            <a:r>
              <a:rPr lang="en-US" b="1" dirty="0"/>
              <a:t>Daerah </a:t>
            </a:r>
            <a:r>
              <a:rPr lang="en-US" b="1" dirty="0" err="1"/>
              <a:t>penolakan</a:t>
            </a:r>
            <a:r>
              <a:rPr lang="en-US" b="1" dirty="0"/>
              <a:t> H</a:t>
            </a:r>
            <a:r>
              <a:rPr lang="en-US" b="1" baseline="-25000" dirty="0"/>
              <a:t>0</a:t>
            </a:r>
          </a:p>
        </p:txBody>
      </p:sp>
      <p:sp>
        <p:nvSpPr>
          <p:cNvPr id="46105" name="AutoShape 25"/>
          <p:cNvSpPr>
            <a:spLocks noChangeArrowheads="1"/>
          </p:cNvSpPr>
          <p:nvPr/>
        </p:nvSpPr>
        <p:spPr bwMode="auto">
          <a:xfrm>
            <a:off x="2362200" y="5896279"/>
            <a:ext cx="2819400" cy="533400"/>
          </a:xfrm>
          <a:prstGeom prst="wedgeEllipseCallout">
            <a:avLst>
              <a:gd name="adj1" fmla="val -32713"/>
              <a:gd name="adj2" fmla="val -73514"/>
            </a:avLst>
          </a:prstGeom>
          <a:noFill/>
          <a:ln w="9525">
            <a:solidFill>
              <a:schemeClr val="tx1"/>
            </a:solidFill>
            <a:miter lim="800000"/>
            <a:headEnd/>
            <a:tailEnd/>
          </a:ln>
          <a:effectLst/>
        </p:spPr>
        <p:txBody>
          <a:bodyPr/>
          <a:lstStyle/>
          <a:p>
            <a:pPr algn="ctr"/>
            <a:r>
              <a:rPr lang="en-US" b="1"/>
              <a:t>Titik kritis z / t</a:t>
            </a:r>
          </a:p>
        </p:txBody>
      </p:sp>
      <p:sp>
        <p:nvSpPr>
          <p:cNvPr id="16" name="TextBox 1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1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1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3" grpId="0" animBg="1"/>
      <p:bldP spid="46104" grpId="0" animBg="1"/>
      <p:bldP spid="46105"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a:spLocks noGrp="1" noChangeArrowheads="1"/>
          </p:cNvSpPr>
          <p:nvPr>
            <p:ph type="title"/>
          </p:nvPr>
        </p:nvSpPr>
        <p:spPr>
          <a:xfrm>
            <a:off x="0" y="0"/>
            <a:ext cx="9144000" cy="792162"/>
          </a:xfrm>
          <a:solidFill>
            <a:schemeClr val="tx1"/>
          </a:solidFill>
        </p:spPr>
        <p:txBody>
          <a:bodyPr/>
          <a:lstStyle/>
          <a:p>
            <a:r>
              <a:rPr lang="en-US" sz="3600" dirty="0" smtClean="0">
                <a:solidFill>
                  <a:schemeClr val="bg1"/>
                </a:solidFill>
                <a:latin typeface="Arial Black" pitchFamily="34" charset="0"/>
              </a:rPr>
              <a:t>ARAH UJI HIPOTESIS</a:t>
            </a:r>
            <a:endParaRPr lang="en-US" sz="3600" dirty="0">
              <a:solidFill>
                <a:schemeClr val="bg1"/>
              </a:solidFill>
              <a:latin typeface="Arial Black" pitchFamily="34" charset="0"/>
            </a:endParaRPr>
          </a:p>
        </p:txBody>
      </p:sp>
      <p:sp>
        <p:nvSpPr>
          <p:cNvPr id="47107" name="Rectangle 3"/>
          <p:cNvSpPr>
            <a:spLocks noGrp="1" noChangeArrowheads="1"/>
          </p:cNvSpPr>
          <p:nvPr>
            <p:ph idx="1"/>
          </p:nvPr>
        </p:nvSpPr>
        <p:spPr>
          <a:xfrm>
            <a:off x="0" y="838200"/>
            <a:ext cx="8229600" cy="609600"/>
          </a:xfrm>
        </p:spPr>
        <p:txBody>
          <a:bodyPr>
            <a:noAutofit/>
          </a:bodyPr>
          <a:lstStyle/>
          <a:p>
            <a:pPr marL="609600" indent="-609600">
              <a:lnSpc>
                <a:spcPct val="80000"/>
              </a:lnSpc>
              <a:buFontTx/>
              <a:buAutoNum type="arabicPeriod"/>
            </a:pPr>
            <a:r>
              <a:rPr lang="en-US" sz="2400" b="1" dirty="0" err="1"/>
              <a:t>Uji</a:t>
            </a:r>
            <a:r>
              <a:rPr lang="en-US" sz="2400" b="1" dirty="0"/>
              <a:t> </a:t>
            </a:r>
            <a:r>
              <a:rPr lang="en-US" sz="2400" b="1" dirty="0" err="1"/>
              <a:t>satu</a:t>
            </a:r>
            <a:r>
              <a:rPr lang="en-US" sz="2400" b="1" dirty="0"/>
              <a:t> </a:t>
            </a:r>
            <a:r>
              <a:rPr lang="en-US" sz="2400" b="1" dirty="0" err="1"/>
              <a:t>arah</a:t>
            </a:r>
            <a:r>
              <a:rPr lang="en-US" sz="2400" b="1" dirty="0"/>
              <a:t> (</a:t>
            </a:r>
            <a:r>
              <a:rPr lang="en-US" sz="2400" b="1" i="1" dirty="0"/>
              <a:t>one tail</a:t>
            </a:r>
            <a:r>
              <a:rPr lang="en-US" sz="2400" b="1" dirty="0"/>
              <a:t>)</a:t>
            </a:r>
          </a:p>
          <a:p>
            <a:pPr marL="609600" indent="-609600">
              <a:lnSpc>
                <a:spcPct val="80000"/>
              </a:lnSpc>
              <a:buFontTx/>
              <a:buNone/>
            </a:pPr>
            <a:r>
              <a:rPr lang="en-US" sz="2400" b="1" dirty="0"/>
              <a:t>	</a:t>
            </a:r>
          </a:p>
        </p:txBody>
      </p:sp>
      <p:sp>
        <p:nvSpPr>
          <p:cNvPr id="47108" name="Rectangle 4"/>
          <p:cNvSpPr>
            <a:spLocks noChangeArrowheads="1"/>
          </p:cNvSpPr>
          <p:nvPr/>
        </p:nvSpPr>
        <p:spPr bwMode="auto">
          <a:xfrm>
            <a:off x="381000" y="1524000"/>
            <a:ext cx="3505200" cy="762000"/>
          </a:xfrm>
          <a:prstGeom prst="rect">
            <a:avLst/>
          </a:prstGeom>
          <a:noFill/>
          <a:ln w="9525">
            <a:solidFill>
              <a:schemeClr val="accent1"/>
            </a:solidFill>
            <a:miter lim="800000"/>
            <a:headEnd/>
            <a:tailEnd/>
          </a:ln>
          <a:effectLst/>
        </p:spPr>
        <p:txBody>
          <a:bodyPr/>
          <a:lstStyle/>
          <a:p>
            <a:pPr marL="609600" indent="-609600">
              <a:lnSpc>
                <a:spcPct val="80000"/>
              </a:lnSpc>
              <a:spcBef>
                <a:spcPct val="20000"/>
              </a:spcBef>
            </a:pPr>
            <a:r>
              <a:rPr lang="en-US" sz="2000" b="1" dirty="0"/>
              <a:t>	b. H</a:t>
            </a:r>
            <a:r>
              <a:rPr lang="en-US" sz="2000" b="1" baseline="-25000" dirty="0"/>
              <a:t>0</a:t>
            </a:r>
            <a:r>
              <a:rPr lang="en-US" sz="2000" b="1" dirty="0"/>
              <a:t> : </a:t>
            </a:r>
            <a:r>
              <a:rPr lang="el-GR" sz="2000" b="1" dirty="0">
                <a:cs typeface="Arial" pitchFamily="34" charset="0"/>
              </a:rPr>
              <a:t>μ</a:t>
            </a:r>
            <a:r>
              <a:rPr lang="en-US" sz="2000" b="1" dirty="0">
                <a:cs typeface="Arial" pitchFamily="34" charset="0"/>
              </a:rPr>
              <a:t> = </a:t>
            </a:r>
            <a:r>
              <a:rPr lang="el-GR" sz="2000" b="1" dirty="0">
                <a:cs typeface="Arial" pitchFamily="34" charset="0"/>
              </a:rPr>
              <a:t>μ</a:t>
            </a:r>
            <a:r>
              <a:rPr lang="en-US" sz="2000" b="1" baseline="-25000" dirty="0">
                <a:cs typeface="Arial" pitchFamily="34" charset="0"/>
              </a:rPr>
              <a:t>0</a:t>
            </a:r>
            <a:r>
              <a:rPr lang="en-US" sz="2000" b="1" dirty="0">
                <a:cs typeface="Arial" pitchFamily="34" charset="0"/>
              </a:rPr>
              <a:t> </a:t>
            </a:r>
            <a:r>
              <a:rPr lang="en-US" sz="2000" b="1" dirty="0" err="1">
                <a:cs typeface="Arial" pitchFamily="34" charset="0"/>
              </a:rPr>
              <a:t>menit</a:t>
            </a:r>
            <a:endParaRPr lang="en-US" sz="2000" b="1" dirty="0"/>
          </a:p>
          <a:p>
            <a:pPr marL="609600" indent="-609600">
              <a:lnSpc>
                <a:spcPct val="80000"/>
              </a:lnSpc>
              <a:spcBef>
                <a:spcPct val="20000"/>
              </a:spcBef>
            </a:pPr>
            <a:r>
              <a:rPr lang="en-US" sz="2000" b="1" dirty="0"/>
              <a:t>	    Ha : </a:t>
            </a:r>
            <a:r>
              <a:rPr lang="el-GR" sz="2000" b="1" dirty="0">
                <a:cs typeface="Arial" pitchFamily="34" charset="0"/>
              </a:rPr>
              <a:t>μ</a:t>
            </a:r>
            <a:r>
              <a:rPr lang="en-US" sz="2000" b="1" dirty="0">
                <a:cs typeface="Arial" pitchFamily="34" charset="0"/>
              </a:rPr>
              <a:t> &gt; </a:t>
            </a:r>
            <a:r>
              <a:rPr lang="el-GR" sz="2000" b="1" dirty="0">
                <a:cs typeface="Arial" pitchFamily="34" charset="0"/>
              </a:rPr>
              <a:t>μ</a:t>
            </a:r>
            <a:r>
              <a:rPr lang="en-US" sz="2000" b="1" baseline="-25000" dirty="0">
                <a:cs typeface="Arial" pitchFamily="34" charset="0"/>
              </a:rPr>
              <a:t>0</a:t>
            </a:r>
            <a:r>
              <a:rPr lang="en-US" sz="2000" b="1" dirty="0">
                <a:cs typeface="Arial" pitchFamily="34" charset="0"/>
              </a:rPr>
              <a:t> </a:t>
            </a:r>
            <a:r>
              <a:rPr lang="en-US" sz="2000" b="1" dirty="0" err="1">
                <a:cs typeface="Arial" pitchFamily="34" charset="0"/>
              </a:rPr>
              <a:t>menit</a:t>
            </a:r>
            <a:r>
              <a:rPr lang="en-US" sz="2000" b="1" dirty="0">
                <a:cs typeface="Arial" pitchFamily="34" charset="0"/>
              </a:rPr>
              <a:t> </a:t>
            </a:r>
            <a:endParaRPr lang="en-US" sz="2000" b="1" dirty="0"/>
          </a:p>
        </p:txBody>
      </p:sp>
      <p:sp>
        <p:nvSpPr>
          <p:cNvPr id="47109" name="Line 5"/>
          <p:cNvSpPr>
            <a:spLocks noChangeShapeType="1"/>
          </p:cNvSpPr>
          <p:nvPr/>
        </p:nvSpPr>
        <p:spPr bwMode="auto">
          <a:xfrm>
            <a:off x="2438400" y="4953000"/>
            <a:ext cx="4114800" cy="0"/>
          </a:xfrm>
          <a:prstGeom prst="line">
            <a:avLst/>
          </a:prstGeom>
          <a:noFill/>
          <a:ln w="9525">
            <a:solidFill>
              <a:schemeClr val="tx1"/>
            </a:solidFill>
            <a:round/>
            <a:headEnd/>
            <a:tailEnd/>
          </a:ln>
          <a:effectLst/>
        </p:spPr>
        <p:txBody>
          <a:bodyPr/>
          <a:lstStyle/>
          <a:p>
            <a:endParaRPr lang="en-US"/>
          </a:p>
        </p:txBody>
      </p:sp>
      <p:sp>
        <p:nvSpPr>
          <p:cNvPr id="47110" name="Line 6"/>
          <p:cNvSpPr>
            <a:spLocks noChangeShapeType="1"/>
          </p:cNvSpPr>
          <p:nvPr/>
        </p:nvSpPr>
        <p:spPr bwMode="auto">
          <a:xfrm>
            <a:off x="4495800" y="3048000"/>
            <a:ext cx="0" cy="1905000"/>
          </a:xfrm>
          <a:prstGeom prst="line">
            <a:avLst/>
          </a:prstGeom>
          <a:noFill/>
          <a:ln w="9525">
            <a:solidFill>
              <a:schemeClr val="tx1"/>
            </a:solidFill>
            <a:round/>
            <a:headEnd/>
            <a:tailEnd/>
          </a:ln>
          <a:effectLst/>
        </p:spPr>
        <p:txBody>
          <a:bodyPr/>
          <a:lstStyle/>
          <a:p>
            <a:endParaRPr lang="en-US"/>
          </a:p>
        </p:txBody>
      </p:sp>
      <p:sp>
        <p:nvSpPr>
          <p:cNvPr id="47111" name="Line 7"/>
          <p:cNvSpPr>
            <a:spLocks noChangeShapeType="1"/>
          </p:cNvSpPr>
          <p:nvPr/>
        </p:nvSpPr>
        <p:spPr bwMode="auto">
          <a:xfrm>
            <a:off x="6248400" y="4114800"/>
            <a:ext cx="0" cy="838200"/>
          </a:xfrm>
          <a:prstGeom prst="line">
            <a:avLst/>
          </a:prstGeom>
          <a:noFill/>
          <a:ln w="9525">
            <a:solidFill>
              <a:schemeClr val="tx1"/>
            </a:solidFill>
            <a:round/>
            <a:headEnd/>
            <a:tailEnd/>
          </a:ln>
          <a:effectLst/>
        </p:spPr>
        <p:txBody>
          <a:bodyPr/>
          <a:lstStyle/>
          <a:p>
            <a:endParaRPr lang="en-US"/>
          </a:p>
        </p:txBody>
      </p:sp>
      <p:sp>
        <p:nvSpPr>
          <p:cNvPr id="47112" name="Freeform 8"/>
          <p:cNvSpPr>
            <a:spLocks/>
          </p:cNvSpPr>
          <p:nvPr/>
        </p:nvSpPr>
        <p:spPr bwMode="auto">
          <a:xfrm>
            <a:off x="2438400" y="3340100"/>
            <a:ext cx="4114800" cy="1308100"/>
          </a:xfrm>
          <a:custGeom>
            <a:avLst/>
            <a:gdLst/>
            <a:ahLst/>
            <a:cxnLst>
              <a:cxn ang="0">
                <a:pos x="0" y="824"/>
              </a:cxn>
              <a:cxn ang="0">
                <a:pos x="1296" y="8"/>
              </a:cxn>
              <a:cxn ang="0">
                <a:pos x="2592" y="776"/>
              </a:cxn>
            </a:cxnLst>
            <a:rect l="0" t="0" r="r" b="b"/>
            <a:pathLst>
              <a:path w="2592" h="824">
                <a:moveTo>
                  <a:pt x="0" y="824"/>
                </a:moveTo>
                <a:cubicBezTo>
                  <a:pt x="432" y="420"/>
                  <a:pt x="864" y="16"/>
                  <a:pt x="1296" y="8"/>
                </a:cubicBezTo>
                <a:cubicBezTo>
                  <a:pt x="1728" y="0"/>
                  <a:pt x="2160" y="388"/>
                  <a:pt x="2592" y="776"/>
                </a:cubicBezTo>
              </a:path>
            </a:pathLst>
          </a:custGeom>
          <a:noFill/>
          <a:ln w="9525">
            <a:solidFill>
              <a:schemeClr val="tx1"/>
            </a:solidFill>
            <a:round/>
            <a:headEnd/>
            <a:tailEnd/>
          </a:ln>
          <a:effectLst/>
        </p:spPr>
        <p:txBody>
          <a:bodyPr/>
          <a:lstStyle/>
          <a:p>
            <a:endParaRPr lang="en-US"/>
          </a:p>
        </p:txBody>
      </p:sp>
      <p:sp>
        <p:nvSpPr>
          <p:cNvPr id="47113" name="Text Box 9"/>
          <p:cNvSpPr txBox="1">
            <a:spLocks noChangeArrowheads="1"/>
          </p:cNvSpPr>
          <p:nvPr/>
        </p:nvSpPr>
        <p:spPr bwMode="auto">
          <a:xfrm>
            <a:off x="5638800" y="5029200"/>
            <a:ext cx="1905000" cy="396875"/>
          </a:xfrm>
          <a:prstGeom prst="rect">
            <a:avLst/>
          </a:prstGeom>
          <a:noFill/>
          <a:ln w="9525">
            <a:noFill/>
            <a:miter lim="800000"/>
            <a:headEnd/>
            <a:tailEnd/>
          </a:ln>
          <a:effectLst/>
        </p:spPr>
        <p:txBody>
          <a:bodyPr>
            <a:spAutoFit/>
          </a:bodyPr>
          <a:lstStyle/>
          <a:p>
            <a:pPr>
              <a:spcBef>
                <a:spcPct val="50000"/>
              </a:spcBef>
            </a:pPr>
            <a:r>
              <a:rPr lang="en-US" sz="2000"/>
              <a:t>z</a:t>
            </a:r>
            <a:r>
              <a:rPr lang="el-GR" sz="2000" baseline="-25000">
                <a:cs typeface="Arial" pitchFamily="34" charset="0"/>
              </a:rPr>
              <a:t>α</a:t>
            </a:r>
            <a:r>
              <a:rPr lang="en-US" sz="2000">
                <a:cs typeface="Arial" pitchFamily="34" charset="0"/>
              </a:rPr>
              <a:t> atau t</a:t>
            </a:r>
            <a:r>
              <a:rPr lang="en-US" sz="2000" baseline="-25000">
                <a:cs typeface="Arial" pitchFamily="34" charset="0"/>
              </a:rPr>
              <a:t>(db;</a:t>
            </a:r>
            <a:r>
              <a:rPr lang="el-GR" sz="2000" baseline="-25000">
                <a:cs typeface="Arial" pitchFamily="34" charset="0"/>
              </a:rPr>
              <a:t>α</a:t>
            </a:r>
            <a:r>
              <a:rPr lang="en-US" sz="2000" baseline="-25000">
                <a:cs typeface="Arial" pitchFamily="34" charset="0"/>
              </a:rPr>
              <a:t>)</a:t>
            </a:r>
            <a:endParaRPr lang="el-GR" sz="2000" baseline="-25000">
              <a:cs typeface="Arial" pitchFamily="34" charset="0"/>
            </a:endParaRPr>
          </a:p>
        </p:txBody>
      </p:sp>
      <p:sp>
        <p:nvSpPr>
          <p:cNvPr id="47114" name="Text Box 10"/>
          <p:cNvSpPr txBox="1">
            <a:spLocks noChangeArrowheads="1"/>
          </p:cNvSpPr>
          <p:nvPr/>
        </p:nvSpPr>
        <p:spPr bwMode="auto">
          <a:xfrm>
            <a:off x="4267200" y="5105400"/>
            <a:ext cx="457200" cy="366713"/>
          </a:xfrm>
          <a:prstGeom prst="rect">
            <a:avLst/>
          </a:prstGeom>
          <a:noFill/>
          <a:ln w="9525">
            <a:noFill/>
            <a:miter lim="800000"/>
            <a:headEnd/>
            <a:tailEnd/>
          </a:ln>
          <a:effectLst/>
        </p:spPr>
        <p:txBody>
          <a:bodyPr>
            <a:spAutoFit/>
          </a:bodyPr>
          <a:lstStyle/>
          <a:p>
            <a:pPr algn="ctr">
              <a:spcBef>
                <a:spcPct val="50000"/>
              </a:spcBef>
            </a:pPr>
            <a:r>
              <a:rPr lang="en-US"/>
              <a:t>0</a:t>
            </a:r>
          </a:p>
        </p:txBody>
      </p:sp>
      <p:sp>
        <p:nvSpPr>
          <p:cNvPr id="47115" name="Text Box 11" descr="Granite"/>
          <p:cNvSpPr txBox="1">
            <a:spLocks noChangeArrowheads="1"/>
          </p:cNvSpPr>
          <p:nvPr/>
        </p:nvSpPr>
        <p:spPr bwMode="auto">
          <a:xfrm>
            <a:off x="6248400" y="4602163"/>
            <a:ext cx="381000" cy="274637"/>
          </a:xfrm>
          <a:prstGeom prst="rect">
            <a:avLst/>
          </a:prstGeom>
          <a:blipFill dpi="0" rotWithShape="1">
            <a:blip r:embed="rId2"/>
            <a:srcRect/>
            <a:tile tx="0" ty="0" sx="100000" sy="100000" flip="none" algn="tl"/>
          </a:blipFill>
          <a:ln w="9525">
            <a:noFill/>
            <a:miter lim="800000"/>
            <a:headEnd/>
            <a:tailEnd/>
          </a:ln>
          <a:effectLst/>
        </p:spPr>
        <p:txBody>
          <a:bodyPr>
            <a:spAutoFit/>
          </a:bodyPr>
          <a:lstStyle/>
          <a:p>
            <a:pPr>
              <a:spcBef>
                <a:spcPct val="50000"/>
              </a:spcBef>
            </a:pPr>
            <a:endParaRPr lang="en-US" baseline="-25000"/>
          </a:p>
        </p:txBody>
      </p:sp>
      <p:sp>
        <p:nvSpPr>
          <p:cNvPr id="47116" name="Text Box 12"/>
          <p:cNvSpPr txBox="1">
            <a:spLocks noChangeArrowheads="1"/>
          </p:cNvSpPr>
          <p:nvPr/>
        </p:nvSpPr>
        <p:spPr bwMode="auto">
          <a:xfrm>
            <a:off x="6248400" y="3124200"/>
            <a:ext cx="1752600" cy="701675"/>
          </a:xfrm>
          <a:prstGeom prst="rect">
            <a:avLst/>
          </a:prstGeom>
          <a:solidFill>
            <a:schemeClr val="tx1"/>
          </a:solidFill>
          <a:ln w="9525">
            <a:solidFill>
              <a:schemeClr val="accent1"/>
            </a:solidFill>
            <a:miter lim="800000"/>
            <a:headEnd/>
            <a:tailEnd/>
          </a:ln>
          <a:effectLst/>
        </p:spPr>
        <p:txBody>
          <a:bodyPr>
            <a:spAutoFit/>
          </a:bodyPr>
          <a:lstStyle/>
          <a:p>
            <a:pPr algn="ctr">
              <a:spcBef>
                <a:spcPct val="50000"/>
              </a:spcBef>
            </a:pPr>
            <a:r>
              <a:rPr lang="en-US" sz="2000" b="1" dirty="0" err="1">
                <a:solidFill>
                  <a:schemeClr val="bg1"/>
                </a:solidFill>
              </a:rPr>
              <a:t>Luas</a:t>
            </a:r>
            <a:r>
              <a:rPr lang="en-US" sz="2000" b="1" dirty="0">
                <a:solidFill>
                  <a:schemeClr val="bg1"/>
                </a:solidFill>
              </a:rPr>
              <a:t> </a:t>
            </a:r>
            <a:r>
              <a:rPr lang="en-US" sz="2000" b="1" dirty="0" err="1">
                <a:solidFill>
                  <a:schemeClr val="bg1"/>
                </a:solidFill>
              </a:rPr>
              <a:t>daerah</a:t>
            </a:r>
            <a:r>
              <a:rPr lang="en-US" sz="2000" b="1" dirty="0">
                <a:solidFill>
                  <a:schemeClr val="bg1"/>
                </a:solidFill>
              </a:rPr>
              <a:t> </a:t>
            </a:r>
            <a:r>
              <a:rPr lang="en-US" sz="2000" b="1" dirty="0" err="1">
                <a:solidFill>
                  <a:schemeClr val="bg1"/>
                </a:solidFill>
              </a:rPr>
              <a:t>terarsir</a:t>
            </a:r>
            <a:r>
              <a:rPr lang="en-US" sz="2000" b="1" dirty="0">
                <a:solidFill>
                  <a:schemeClr val="bg1"/>
                </a:solidFill>
              </a:rPr>
              <a:t> = </a:t>
            </a:r>
            <a:r>
              <a:rPr lang="el-GR" sz="2000" b="1" dirty="0">
                <a:solidFill>
                  <a:schemeClr val="bg1"/>
                </a:solidFill>
                <a:cs typeface="Arial" pitchFamily="34" charset="0"/>
              </a:rPr>
              <a:t>α</a:t>
            </a:r>
          </a:p>
        </p:txBody>
      </p:sp>
      <p:sp>
        <p:nvSpPr>
          <p:cNvPr id="47117" name="AutoShape 13"/>
          <p:cNvSpPr>
            <a:spLocks noChangeArrowheads="1"/>
          </p:cNvSpPr>
          <p:nvPr/>
        </p:nvSpPr>
        <p:spPr bwMode="auto">
          <a:xfrm rot="-1069187">
            <a:off x="1765300" y="2968625"/>
            <a:ext cx="1830388" cy="696913"/>
          </a:xfrm>
          <a:prstGeom prst="wedgeRectCallout">
            <a:avLst>
              <a:gd name="adj1" fmla="val 67458"/>
              <a:gd name="adj2" fmla="val 147657"/>
            </a:avLst>
          </a:prstGeom>
          <a:noFill/>
          <a:ln w="9525">
            <a:solidFill>
              <a:schemeClr val="tx1"/>
            </a:solidFill>
            <a:miter lim="800000"/>
            <a:headEnd/>
            <a:tailEnd/>
          </a:ln>
          <a:effectLst/>
        </p:spPr>
        <p:txBody>
          <a:bodyPr/>
          <a:lstStyle/>
          <a:p>
            <a:pPr algn="ctr"/>
            <a:r>
              <a:rPr lang="en-US" b="1"/>
              <a:t>Daerah Penerimaan H</a:t>
            </a:r>
            <a:r>
              <a:rPr lang="en-US" b="1" baseline="-25000"/>
              <a:t>0</a:t>
            </a:r>
          </a:p>
        </p:txBody>
      </p:sp>
      <p:sp>
        <p:nvSpPr>
          <p:cNvPr id="47118" name="AutoShape 14"/>
          <p:cNvSpPr>
            <a:spLocks noChangeArrowheads="1"/>
          </p:cNvSpPr>
          <p:nvPr/>
        </p:nvSpPr>
        <p:spPr bwMode="auto">
          <a:xfrm rot="10800000">
            <a:off x="7086600" y="4114800"/>
            <a:ext cx="1752600" cy="762000"/>
          </a:xfrm>
          <a:prstGeom prst="wedgeRoundRectCallout">
            <a:avLst>
              <a:gd name="adj1" fmla="val 89310"/>
              <a:gd name="adj2" fmla="val -26458"/>
              <a:gd name="adj3" fmla="val 16667"/>
            </a:avLst>
          </a:prstGeom>
          <a:noFill/>
          <a:ln w="9525">
            <a:solidFill>
              <a:schemeClr val="tx1"/>
            </a:solidFill>
            <a:miter lim="800000"/>
            <a:headEnd/>
            <a:tailEnd/>
          </a:ln>
          <a:effectLst/>
        </p:spPr>
        <p:txBody>
          <a:bodyPr rot="10800000"/>
          <a:lstStyle/>
          <a:p>
            <a:pPr algn="ctr"/>
            <a:r>
              <a:rPr lang="en-US" b="1"/>
              <a:t>Daerah penolakan H</a:t>
            </a:r>
            <a:r>
              <a:rPr lang="en-US" b="1" baseline="-25000"/>
              <a:t>0</a:t>
            </a:r>
          </a:p>
        </p:txBody>
      </p:sp>
      <p:sp>
        <p:nvSpPr>
          <p:cNvPr id="47119" name="AutoShape 15"/>
          <p:cNvSpPr>
            <a:spLocks noChangeArrowheads="1"/>
          </p:cNvSpPr>
          <p:nvPr/>
        </p:nvSpPr>
        <p:spPr bwMode="auto">
          <a:xfrm>
            <a:off x="5867400" y="5715000"/>
            <a:ext cx="2743200" cy="762000"/>
          </a:xfrm>
          <a:prstGeom prst="wedgeEllipseCallout">
            <a:avLst>
              <a:gd name="adj1" fmla="val -37218"/>
              <a:gd name="adj2" fmla="val -99716"/>
            </a:avLst>
          </a:prstGeom>
          <a:noFill/>
          <a:ln w="9525">
            <a:solidFill>
              <a:schemeClr val="tx1"/>
            </a:solidFill>
            <a:miter lim="800000"/>
            <a:headEnd/>
            <a:tailEnd/>
          </a:ln>
          <a:effectLst/>
        </p:spPr>
        <p:txBody>
          <a:bodyPr/>
          <a:lstStyle/>
          <a:p>
            <a:pPr algn="ctr"/>
            <a:r>
              <a:rPr lang="en-US" b="1"/>
              <a:t>Titik kritis z atau t</a:t>
            </a:r>
          </a:p>
        </p:txBody>
      </p:sp>
      <p:sp>
        <p:nvSpPr>
          <p:cNvPr id="16" name="TextBox 1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7" grpId="0" animBg="1"/>
      <p:bldP spid="47118" grpId="0" animBg="1"/>
      <p:bldP spid="47119"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0"/>
            <a:ext cx="9144000" cy="792162"/>
          </a:xfrm>
          <a:solidFill>
            <a:schemeClr val="tx1"/>
          </a:solidFill>
        </p:spPr>
        <p:txBody>
          <a:bodyPr/>
          <a:lstStyle/>
          <a:p>
            <a:r>
              <a:rPr lang="en-US" sz="3600" dirty="0" smtClean="0">
                <a:solidFill>
                  <a:schemeClr val="bg1"/>
                </a:solidFill>
                <a:latin typeface="Arial Black" pitchFamily="34" charset="0"/>
              </a:rPr>
              <a:t>ARAH UJI HIPOTESIS</a:t>
            </a:r>
            <a:endParaRPr lang="en-US" sz="3600" dirty="0">
              <a:solidFill>
                <a:schemeClr val="bg1"/>
              </a:solidFill>
              <a:latin typeface="Arial Black" pitchFamily="34" charset="0"/>
            </a:endParaRPr>
          </a:p>
        </p:txBody>
      </p:sp>
      <p:sp>
        <p:nvSpPr>
          <p:cNvPr id="48131" name="Rectangle 3"/>
          <p:cNvSpPr>
            <a:spLocks noGrp="1" noChangeArrowheads="1"/>
          </p:cNvSpPr>
          <p:nvPr>
            <p:ph idx="1"/>
          </p:nvPr>
        </p:nvSpPr>
        <p:spPr>
          <a:xfrm>
            <a:off x="0" y="914400"/>
            <a:ext cx="9144000" cy="609600"/>
          </a:xfrm>
        </p:spPr>
        <p:txBody>
          <a:bodyPr>
            <a:noAutofit/>
          </a:bodyPr>
          <a:lstStyle/>
          <a:p>
            <a:pPr marL="609600" indent="-609600">
              <a:lnSpc>
                <a:spcPct val="80000"/>
              </a:lnSpc>
              <a:buFontTx/>
              <a:buAutoNum type="arabicPeriod" startAt="2"/>
            </a:pPr>
            <a:r>
              <a:rPr lang="en-US" sz="2800" b="1" dirty="0" err="1"/>
              <a:t>Uji</a:t>
            </a:r>
            <a:r>
              <a:rPr lang="en-US" sz="2800" b="1" dirty="0"/>
              <a:t> </a:t>
            </a:r>
            <a:r>
              <a:rPr lang="en-US" sz="2800" b="1" dirty="0" err="1"/>
              <a:t>dua</a:t>
            </a:r>
            <a:r>
              <a:rPr lang="en-US" sz="2800" b="1" dirty="0"/>
              <a:t> </a:t>
            </a:r>
            <a:r>
              <a:rPr lang="en-US" sz="2800" b="1" dirty="0" err="1"/>
              <a:t>arah</a:t>
            </a:r>
            <a:r>
              <a:rPr lang="en-US" sz="2800" b="1" dirty="0"/>
              <a:t> (</a:t>
            </a:r>
            <a:r>
              <a:rPr lang="en-US" sz="2800" b="1" i="1" dirty="0"/>
              <a:t>two tail</a:t>
            </a:r>
            <a:r>
              <a:rPr lang="en-US" sz="2800" b="1" dirty="0"/>
              <a:t>)</a:t>
            </a:r>
          </a:p>
          <a:p>
            <a:pPr marL="609600" indent="-609600">
              <a:lnSpc>
                <a:spcPct val="80000"/>
              </a:lnSpc>
              <a:buFontTx/>
              <a:buNone/>
            </a:pPr>
            <a:r>
              <a:rPr lang="en-US" sz="2800" b="1" dirty="0"/>
              <a:t>	</a:t>
            </a:r>
          </a:p>
        </p:txBody>
      </p:sp>
      <p:sp>
        <p:nvSpPr>
          <p:cNvPr id="48132" name="Rectangle 4"/>
          <p:cNvSpPr>
            <a:spLocks noChangeArrowheads="1"/>
          </p:cNvSpPr>
          <p:nvPr/>
        </p:nvSpPr>
        <p:spPr bwMode="auto">
          <a:xfrm>
            <a:off x="457200" y="1295400"/>
            <a:ext cx="8229600" cy="1143000"/>
          </a:xfrm>
          <a:prstGeom prst="rect">
            <a:avLst/>
          </a:prstGeom>
          <a:noFill/>
          <a:ln w="9525">
            <a:noFill/>
            <a:miter lim="800000"/>
            <a:headEnd/>
            <a:tailEnd/>
          </a:ln>
          <a:effectLst/>
        </p:spPr>
        <p:txBody>
          <a:bodyPr/>
          <a:lstStyle/>
          <a:p>
            <a:pPr marL="609600" indent="-609600">
              <a:lnSpc>
                <a:spcPct val="80000"/>
              </a:lnSpc>
              <a:spcBef>
                <a:spcPct val="20000"/>
              </a:spcBef>
            </a:pPr>
            <a:r>
              <a:rPr lang="en-US" sz="2400" b="1" dirty="0"/>
              <a:t>	    H</a:t>
            </a:r>
            <a:r>
              <a:rPr lang="en-US" sz="2400" b="1" baseline="-25000" dirty="0"/>
              <a:t>0</a:t>
            </a:r>
            <a:r>
              <a:rPr lang="en-US" sz="2400" b="1" dirty="0"/>
              <a:t> : </a:t>
            </a:r>
            <a:r>
              <a:rPr lang="el-GR" sz="2400" b="1" dirty="0">
                <a:cs typeface="Arial" pitchFamily="34" charset="0"/>
              </a:rPr>
              <a:t>μ</a:t>
            </a:r>
            <a:r>
              <a:rPr lang="en-US" sz="2400" b="1" dirty="0">
                <a:cs typeface="Arial" pitchFamily="34" charset="0"/>
              </a:rPr>
              <a:t> = </a:t>
            </a:r>
            <a:r>
              <a:rPr lang="el-GR" sz="2400" b="1" dirty="0">
                <a:cs typeface="Arial" pitchFamily="34" charset="0"/>
              </a:rPr>
              <a:t>μ</a:t>
            </a:r>
            <a:r>
              <a:rPr lang="en-US" sz="2400" b="1" baseline="-25000" dirty="0">
                <a:cs typeface="Arial" pitchFamily="34" charset="0"/>
              </a:rPr>
              <a:t>0</a:t>
            </a:r>
            <a:r>
              <a:rPr lang="en-US" sz="2400" b="1" dirty="0">
                <a:cs typeface="Arial" pitchFamily="34" charset="0"/>
              </a:rPr>
              <a:t> </a:t>
            </a:r>
            <a:r>
              <a:rPr lang="en-US" sz="2400" b="1" dirty="0" err="1">
                <a:cs typeface="Arial" pitchFamily="34" charset="0"/>
              </a:rPr>
              <a:t>menit</a:t>
            </a:r>
            <a:endParaRPr lang="en-US" sz="2400" b="1" dirty="0"/>
          </a:p>
          <a:p>
            <a:pPr marL="609600" indent="-609600">
              <a:lnSpc>
                <a:spcPct val="80000"/>
              </a:lnSpc>
              <a:spcBef>
                <a:spcPct val="20000"/>
              </a:spcBef>
            </a:pPr>
            <a:r>
              <a:rPr lang="en-US" sz="2400" b="1" dirty="0"/>
              <a:t>	    Ha : </a:t>
            </a:r>
            <a:r>
              <a:rPr lang="el-GR" sz="2400" b="1" dirty="0">
                <a:cs typeface="Arial" pitchFamily="34" charset="0"/>
              </a:rPr>
              <a:t>μ</a:t>
            </a:r>
            <a:r>
              <a:rPr lang="en-US" sz="2400" b="1" dirty="0">
                <a:cs typeface="Arial" pitchFamily="34" charset="0"/>
              </a:rPr>
              <a:t> ≠ </a:t>
            </a:r>
            <a:r>
              <a:rPr lang="el-GR" sz="2400" b="1" dirty="0">
                <a:cs typeface="Arial" pitchFamily="34" charset="0"/>
              </a:rPr>
              <a:t>μ</a:t>
            </a:r>
            <a:r>
              <a:rPr lang="en-US" sz="2400" b="1" baseline="-25000" dirty="0">
                <a:cs typeface="Arial" pitchFamily="34" charset="0"/>
              </a:rPr>
              <a:t>0</a:t>
            </a:r>
            <a:r>
              <a:rPr lang="en-US" sz="2400" b="1" dirty="0">
                <a:cs typeface="Arial" pitchFamily="34" charset="0"/>
              </a:rPr>
              <a:t> </a:t>
            </a:r>
            <a:r>
              <a:rPr lang="en-US" sz="2400" b="1" dirty="0" err="1">
                <a:cs typeface="Arial" pitchFamily="34" charset="0"/>
              </a:rPr>
              <a:t>menit</a:t>
            </a:r>
            <a:r>
              <a:rPr lang="en-US" sz="2400" b="1" dirty="0">
                <a:cs typeface="Arial" pitchFamily="34" charset="0"/>
              </a:rPr>
              <a:t> </a:t>
            </a:r>
          </a:p>
        </p:txBody>
      </p:sp>
      <p:sp>
        <p:nvSpPr>
          <p:cNvPr id="48133" name="Line 5"/>
          <p:cNvSpPr>
            <a:spLocks noChangeShapeType="1"/>
          </p:cNvSpPr>
          <p:nvPr/>
        </p:nvSpPr>
        <p:spPr bwMode="auto">
          <a:xfrm>
            <a:off x="2438400" y="4953000"/>
            <a:ext cx="4114800" cy="0"/>
          </a:xfrm>
          <a:prstGeom prst="line">
            <a:avLst/>
          </a:prstGeom>
          <a:noFill/>
          <a:ln w="9525">
            <a:solidFill>
              <a:schemeClr val="tx1"/>
            </a:solidFill>
            <a:round/>
            <a:headEnd/>
            <a:tailEnd/>
          </a:ln>
          <a:effectLst/>
        </p:spPr>
        <p:txBody>
          <a:bodyPr/>
          <a:lstStyle/>
          <a:p>
            <a:endParaRPr lang="en-US"/>
          </a:p>
        </p:txBody>
      </p:sp>
      <p:sp>
        <p:nvSpPr>
          <p:cNvPr id="48134" name="Line 6"/>
          <p:cNvSpPr>
            <a:spLocks noChangeShapeType="1"/>
          </p:cNvSpPr>
          <p:nvPr/>
        </p:nvSpPr>
        <p:spPr bwMode="auto">
          <a:xfrm>
            <a:off x="4495800" y="3048000"/>
            <a:ext cx="0" cy="1905000"/>
          </a:xfrm>
          <a:prstGeom prst="line">
            <a:avLst/>
          </a:prstGeom>
          <a:noFill/>
          <a:ln w="9525">
            <a:solidFill>
              <a:schemeClr val="tx1"/>
            </a:solidFill>
            <a:round/>
            <a:headEnd/>
            <a:tailEnd/>
          </a:ln>
          <a:effectLst/>
        </p:spPr>
        <p:txBody>
          <a:bodyPr/>
          <a:lstStyle/>
          <a:p>
            <a:endParaRPr lang="en-US"/>
          </a:p>
        </p:txBody>
      </p:sp>
      <p:sp>
        <p:nvSpPr>
          <p:cNvPr id="48135" name="Line 7"/>
          <p:cNvSpPr>
            <a:spLocks noChangeShapeType="1"/>
          </p:cNvSpPr>
          <p:nvPr/>
        </p:nvSpPr>
        <p:spPr bwMode="auto">
          <a:xfrm>
            <a:off x="6248400" y="4114800"/>
            <a:ext cx="0" cy="838200"/>
          </a:xfrm>
          <a:prstGeom prst="line">
            <a:avLst/>
          </a:prstGeom>
          <a:noFill/>
          <a:ln w="9525">
            <a:solidFill>
              <a:schemeClr val="tx1"/>
            </a:solidFill>
            <a:round/>
            <a:headEnd/>
            <a:tailEnd/>
          </a:ln>
          <a:effectLst/>
        </p:spPr>
        <p:txBody>
          <a:bodyPr/>
          <a:lstStyle/>
          <a:p>
            <a:endParaRPr lang="en-US"/>
          </a:p>
        </p:txBody>
      </p:sp>
      <p:sp>
        <p:nvSpPr>
          <p:cNvPr id="48136" name="Freeform 8"/>
          <p:cNvSpPr>
            <a:spLocks/>
          </p:cNvSpPr>
          <p:nvPr/>
        </p:nvSpPr>
        <p:spPr bwMode="auto">
          <a:xfrm>
            <a:off x="2438400" y="3340100"/>
            <a:ext cx="4114800" cy="1308100"/>
          </a:xfrm>
          <a:custGeom>
            <a:avLst/>
            <a:gdLst/>
            <a:ahLst/>
            <a:cxnLst>
              <a:cxn ang="0">
                <a:pos x="0" y="824"/>
              </a:cxn>
              <a:cxn ang="0">
                <a:pos x="1296" y="8"/>
              </a:cxn>
              <a:cxn ang="0">
                <a:pos x="2592" y="776"/>
              </a:cxn>
            </a:cxnLst>
            <a:rect l="0" t="0" r="r" b="b"/>
            <a:pathLst>
              <a:path w="2592" h="824">
                <a:moveTo>
                  <a:pt x="0" y="824"/>
                </a:moveTo>
                <a:cubicBezTo>
                  <a:pt x="432" y="420"/>
                  <a:pt x="864" y="16"/>
                  <a:pt x="1296" y="8"/>
                </a:cubicBezTo>
                <a:cubicBezTo>
                  <a:pt x="1728" y="0"/>
                  <a:pt x="2160" y="388"/>
                  <a:pt x="2592" y="776"/>
                </a:cubicBezTo>
              </a:path>
            </a:pathLst>
          </a:custGeom>
          <a:noFill/>
          <a:ln w="9525">
            <a:solidFill>
              <a:schemeClr val="tx1"/>
            </a:solidFill>
            <a:round/>
            <a:headEnd/>
            <a:tailEnd/>
          </a:ln>
          <a:effectLst/>
        </p:spPr>
        <p:txBody>
          <a:bodyPr/>
          <a:lstStyle/>
          <a:p>
            <a:endParaRPr lang="en-US"/>
          </a:p>
        </p:txBody>
      </p:sp>
      <p:sp>
        <p:nvSpPr>
          <p:cNvPr id="48137" name="Text Box 9"/>
          <p:cNvSpPr txBox="1">
            <a:spLocks noChangeArrowheads="1"/>
          </p:cNvSpPr>
          <p:nvPr/>
        </p:nvSpPr>
        <p:spPr bwMode="auto">
          <a:xfrm>
            <a:off x="1828800" y="5029200"/>
            <a:ext cx="2057400" cy="396875"/>
          </a:xfrm>
          <a:prstGeom prst="rect">
            <a:avLst/>
          </a:prstGeom>
          <a:noFill/>
          <a:ln w="9525">
            <a:noFill/>
            <a:miter lim="800000"/>
            <a:headEnd/>
            <a:tailEnd/>
          </a:ln>
          <a:effectLst/>
        </p:spPr>
        <p:txBody>
          <a:bodyPr>
            <a:spAutoFit/>
          </a:bodyPr>
          <a:lstStyle/>
          <a:p>
            <a:pPr>
              <a:spcBef>
                <a:spcPct val="50000"/>
              </a:spcBef>
            </a:pPr>
            <a:r>
              <a:rPr lang="en-US" sz="2000"/>
              <a:t>-z</a:t>
            </a:r>
            <a:r>
              <a:rPr lang="el-GR" sz="2000" baseline="-25000">
                <a:cs typeface="Arial" pitchFamily="34" charset="0"/>
              </a:rPr>
              <a:t>α</a:t>
            </a:r>
            <a:r>
              <a:rPr lang="en-US" sz="2000" baseline="-25000">
                <a:cs typeface="Arial" pitchFamily="34" charset="0"/>
              </a:rPr>
              <a:t>/2</a:t>
            </a:r>
            <a:r>
              <a:rPr lang="en-US" sz="2000">
                <a:cs typeface="Arial" pitchFamily="34" charset="0"/>
              </a:rPr>
              <a:t> atau -t</a:t>
            </a:r>
            <a:r>
              <a:rPr lang="en-US" sz="2000" baseline="-25000">
                <a:cs typeface="Arial" pitchFamily="34" charset="0"/>
              </a:rPr>
              <a:t>(db;</a:t>
            </a:r>
            <a:r>
              <a:rPr lang="el-GR" sz="2000" baseline="-25000">
                <a:cs typeface="Arial" pitchFamily="34" charset="0"/>
              </a:rPr>
              <a:t>α</a:t>
            </a:r>
            <a:r>
              <a:rPr lang="en-US" sz="2000" baseline="-25000">
                <a:cs typeface="Arial" pitchFamily="34" charset="0"/>
              </a:rPr>
              <a:t>/2)</a:t>
            </a:r>
            <a:endParaRPr lang="el-GR" sz="2000" baseline="-25000">
              <a:cs typeface="Arial" pitchFamily="34" charset="0"/>
            </a:endParaRPr>
          </a:p>
        </p:txBody>
      </p:sp>
      <p:sp>
        <p:nvSpPr>
          <p:cNvPr id="48138" name="Text Box 10"/>
          <p:cNvSpPr txBox="1">
            <a:spLocks noChangeArrowheads="1"/>
          </p:cNvSpPr>
          <p:nvPr/>
        </p:nvSpPr>
        <p:spPr bwMode="auto">
          <a:xfrm>
            <a:off x="4267200" y="5105400"/>
            <a:ext cx="457200" cy="366713"/>
          </a:xfrm>
          <a:prstGeom prst="rect">
            <a:avLst/>
          </a:prstGeom>
          <a:noFill/>
          <a:ln w="9525">
            <a:noFill/>
            <a:miter lim="800000"/>
            <a:headEnd/>
            <a:tailEnd/>
          </a:ln>
          <a:effectLst/>
        </p:spPr>
        <p:txBody>
          <a:bodyPr>
            <a:spAutoFit/>
          </a:bodyPr>
          <a:lstStyle/>
          <a:p>
            <a:pPr algn="ctr">
              <a:spcBef>
                <a:spcPct val="50000"/>
              </a:spcBef>
            </a:pPr>
            <a:r>
              <a:rPr lang="en-US"/>
              <a:t>0</a:t>
            </a:r>
          </a:p>
        </p:txBody>
      </p:sp>
      <p:sp>
        <p:nvSpPr>
          <p:cNvPr id="48139" name="Text Box 11" descr="Granite"/>
          <p:cNvSpPr txBox="1">
            <a:spLocks noChangeArrowheads="1"/>
          </p:cNvSpPr>
          <p:nvPr/>
        </p:nvSpPr>
        <p:spPr bwMode="auto">
          <a:xfrm>
            <a:off x="6248400" y="4602163"/>
            <a:ext cx="381000" cy="274637"/>
          </a:xfrm>
          <a:prstGeom prst="rect">
            <a:avLst/>
          </a:prstGeom>
          <a:blipFill dpi="0" rotWithShape="1">
            <a:blip r:embed="rId2"/>
            <a:srcRect/>
            <a:tile tx="0" ty="0" sx="100000" sy="100000" flip="none" algn="tl"/>
          </a:blipFill>
          <a:ln w="9525">
            <a:noFill/>
            <a:miter lim="800000"/>
            <a:headEnd/>
            <a:tailEnd/>
          </a:ln>
          <a:effectLst/>
        </p:spPr>
        <p:txBody>
          <a:bodyPr>
            <a:spAutoFit/>
          </a:bodyPr>
          <a:lstStyle/>
          <a:p>
            <a:pPr>
              <a:spcBef>
                <a:spcPct val="50000"/>
              </a:spcBef>
            </a:pPr>
            <a:endParaRPr lang="en-US" baseline="-25000"/>
          </a:p>
        </p:txBody>
      </p:sp>
      <p:sp>
        <p:nvSpPr>
          <p:cNvPr id="48140" name="Text Box 12"/>
          <p:cNvSpPr txBox="1">
            <a:spLocks noChangeArrowheads="1"/>
          </p:cNvSpPr>
          <p:nvPr/>
        </p:nvSpPr>
        <p:spPr bwMode="auto">
          <a:xfrm>
            <a:off x="6553200" y="3124200"/>
            <a:ext cx="1752600" cy="701675"/>
          </a:xfrm>
          <a:prstGeom prst="rect">
            <a:avLst/>
          </a:prstGeom>
          <a:noFill/>
          <a:ln w="9525">
            <a:solidFill>
              <a:schemeClr val="accent1"/>
            </a:solidFill>
            <a:miter lim="800000"/>
            <a:headEnd/>
            <a:tailEnd/>
          </a:ln>
          <a:effectLst/>
        </p:spPr>
        <p:txBody>
          <a:bodyPr>
            <a:spAutoFit/>
          </a:bodyPr>
          <a:lstStyle/>
          <a:p>
            <a:pPr algn="ctr">
              <a:spcBef>
                <a:spcPct val="50000"/>
              </a:spcBef>
            </a:pPr>
            <a:r>
              <a:rPr lang="en-US" sz="2000" b="1" dirty="0" err="1"/>
              <a:t>Luas</a:t>
            </a:r>
            <a:r>
              <a:rPr lang="en-US" sz="2000" b="1" dirty="0"/>
              <a:t> </a:t>
            </a:r>
            <a:r>
              <a:rPr lang="en-US" sz="2000" b="1" dirty="0" err="1"/>
              <a:t>daerah</a:t>
            </a:r>
            <a:r>
              <a:rPr lang="en-US" sz="2000" b="1" dirty="0"/>
              <a:t> </a:t>
            </a:r>
            <a:r>
              <a:rPr lang="en-US" sz="2000" b="1" dirty="0" err="1"/>
              <a:t>terarsir</a:t>
            </a:r>
            <a:r>
              <a:rPr lang="en-US" sz="2000" b="1" dirty="0"/>
              <a:t> = </a:t>
            </a:r>
            <a:r>
              <a:rPr lang="el-GR" sz="2000" b="1" dirty="0">
                <a:cs typeface="Arial" pitchFamily="34" charset="0"/>
              </a:rPr>
              <a:t>α</a:t>
            </a:r>
          </a:p>
        </p:txBody>
      </p:sp>
      <p:sp>
        <p:nvSpPr>
          <p:cNvPr id="48141" name="AutoShape 13"/>
          <p:cNvSpPr>
            <a:spLocks noChangeArrowheads="1"/>
          </p:cNvSpPr>
          <p:nvPr/>
        </p:nvSpPr>
        <p:spPr bwMode="auto">
          <a:xfrm>
            <a:off x="4267200" y="2209800"/>
            <a:ext cx="1820862" cy="696913"/>
          </a:xfrm>
          <a:prstGeom prst="wedgeRectCallout">
            <a:avLst>
              <a:gd name="adj1" fmla="val -22450"/>
              <a:gd name="adj2" fmla="val 259544"/>
            </a:avLst>
          </a:prstGeom>
          <a:noFill/>
          <a:ln w="9525">
            <a:solidFill>
              <a:schemeClr val="tx1"/>
            </a:solidFill>
            <a:miter lim="800000"/>
            <a:headEnd/>
            <a:tailEnd/>
          </a:ln>
          <a:effectLst/>
        </p:spPr>
        <p:txBody>
          <a:bodyPr/>
          <a:lstStyle/>
          <a:p>
            <a:pPr algn="ctr"/>
            <a:r>
              <a:rPr lang="en-US" b="1"/>
              <a:t>Daerah Penerimaan H</a:t>
            </a:r>
            <a:r>
              <a:rPr lang="en-US" b="1" baseline="-25000"/>
              <a:t>0</a:t>
            </a:r>
          </a:p>
        </p:txBody>
      </p:sp>
      <p:sp>
        <p:nvSpPr>
          <p:cNvPr id="48142" name="AutoShape 14"/>
          <p:cNvSpPr>
            <a:spLocks noChangeArrowheads="1"/>
          </p:cNvSpPr>
          <p:nvPr/>
        </p:nvSpPr>
        <p:spPr bwMode="auto">
          <a:xfrm rot="10800000">
            <a:off x="7086600" y="4114800"/>
            <a:ext cx="1752600" cy="685800"/>
          </a:xfrm>
          <a:prstGeom prst="wedgeRoundRectCallout">
            <a:avLst>
              <a:gd name="adj1" fmla="val 89310"/>
              <a:gd name="adj2" fmla="val -34958"/>
              <a:gd name="adj3" fmla="val 16667"/>
            </a:avLst>
          </a:prstGeom>
          <a:noFill/>
          <a:ln w="9525">
            <a:solidFill>
              <a:schemeClr val="tx1"/>
            </a:solidFill>
            <a:miter lim="800000"/>
            <a:headEnd/>
            <a:tailEnd/>
          </a:ln>
          <a:effectLst/>
        </p:spPr>
        <p:txBody>
          <a:bodyPr rot="10800000"/>
          <a:lstStyle/>
          <a:p>
            <a:pPr algn="ctr"/>
            <a:r>
              <a:rPr lang="en-US" b="1" dirty="0"/>
              <a:t>Daerah </a:t>
            </a:r>
            <a:r>
              <a:rPr lang="en-US" b="1" dirty="0" err="1"/>
              <a:t>penolakan</a:t>
            </a:r>
            <a:r>
              <a:rPr lang="en-US" b="1" dirty="0"/>
              <a:t> H</a:t>
            </a:r>
            <a:r>
              <a:rPr lang="en-US" b="1" baseline="-25000" dirty="0"/>
              <a:t>0</a:t>
            </a:r>
          </a:p>
        </p:txBody>
      </p:sp>
      <p:sp>
        <p:nvSpPr>
          <p:cNvPr id="48143" name="Line 15"/>
          <p:cNvSpPr>
            <a:spLocks noChangeShapeType="1"/>
          </p:cNvSpPr>
          <p:nvPr/>
        </p:nvSpPr>
        <p:spPr bwMode="auto">
          <a:xfrm>
            <a:off x="2819400" y="4114800"/>
            <a:ext cx="0" cy="838200"/>
          </a:xfrm>
          <a:prstGeom prst="line">
            <a:avLst/>
          </a:prstGeom>
          <a:noFill/>
          <a:ln w="9525">
            <a:solidFill>
              <a:schemeClr val="tx1"/>
            </a:solidFill>
            <a:round/>
            <a:headEnd/>
            <a:tailEnd/>
          </a:ln>
          <a:effectLst/>
        </p:spPr>
        <p:txBody>
          <a:bodyPr/>
          <a:lstStyle/>
          <a:p>
            <a:endParaRPr lang="en-US"/>
          </a:p>
        </p:txBody>
      </p:sp>
      <p:sp>
        <p:nvSpPr>
          <p:cNvPr id="48144" name="Text Box 16" descr="Granite"/>
          <p:cNvSpPr txBox="1">
            <a:spLocks noChangeArrowheads="1"/>
          </p:cNvSpPr>
          <p:nvPr/>
        </p:nvSpPr>
        <p:spPr bwMode="auto">
          <a:xfrm>
            <a:off x="2438400" y="4648200"/>
            <a:ext cx="381000" cy="274638"/>
          </a:xfrm>
          <a:prstGeom prst="rect">
            <a:avLst/>
          </a:prstGeom>
          <a:blipFill dpi="0" rotWithShape="1">
            <a:blip r:embed="rId2"/>
            <a:srcRect/>
            <a:tile tx="0" ty="0" sx="100000" sy="100000" flip="none" algn="tl"/>
          </a:blipFill>
          <a:ln w="9525">
            <a:noFill/>
            <a:miter lim="800000"/>
            <a:headEnd/>
            <a:tailEnd/>
          </a:ln>
          <a:effectLst/>
        </p:spPr>
        <p:txBody>
          <a:bodyPr>
            <a:spAutoFit/>
          </a:bodyPr>
          <a:lstStyle/>
          <a:p>
            <a:pPr>
              <a:spcBef>
                <a:spcPct val="50000"/>
              </a:spcBef>
            </a:pPr>
            <a:endParaRPr lang="en-US" baseline="-25000"/>
          </a:p>
        </p:txBody>
      </p:sp>
      <p:sp>
        <p:nvSpPr>
          <p:cNvPr id="48145" name="AutoShape 17"/>
          <p:cNvSpPr>
            <a:spLocks noChangeArrowheads="1"/>
          </p:cNvSpPr>
          <p:nvPr/>
        </p:nvSpPr>
        <p:spPr bwMode="auto">
          <a:xfrm rot="10800000">
            <a:off x="381000" y="4038600"/>
            <a:ext cx="1752600" cy="685800"/>
          </a:xfrm>
          <a:prstGeom prst="wedgeRoundRectCallout">
            <a:avLst>
              <a:gd name="adj1" fmla="val -80981"/>
              <a:gd name="adj2" fmla="val -54634"/>
              <a:gd name="adj3" fmla="val 16667"/>
            </a:avLst>
          </a:prstGeom>
          <a:noFill/>
          <a:ln w="9525">
            <a:solidFill>
              <a:schemeClr val="tx1"/>
            </a:solidFill>
            <a:miter lim="800000"/>
            <a:headEnd/>
            <a:tailEnd/>
          </a:ln>
          <a:effectLst/>
        </p:spPr>
        <p:txBody>
          <a:bodyPr rot="10800000"/>
          <a:lstStyle/>
          <a:p>
            <a:pPr algn="ctr"/>
            <a:r>
              <a:rPr lang="en-US" b="1"/>
              <a:t>Daerah penolakan H</a:t>
            </a:r>
            <a:r>
              <a:rPr lang="en-US" b="1" baseline="-25000"/>
              <a:t>0</a:t>
            </a:r>
          </a:p>
        </p:txBody>
      </p:sp>
      <p:sp>
        <p:nvSpPr>
          <p:cNvPr id="48146" name="Text Box 18"/>
          <p:cNvSpPr txBox="1">
            <a:spLocks noChangeArrowheads="1"/>
          </p:cNvSpPr>
          <p:nvPr/>
        </p:nvSpPr>
        <p:spPr bwMode="auto">
          <a:xfrm>
            <a:off x="5334000" y="5029200"/>
            <a:ext cx="2057400" cy="396875"/>
          </a:xfrm>
          <a:prstGeom prst="rect">
            <a:avLst/>
          </a:prstGeom>
          <a:noFill/>
          <a:ln w="9525">
            <a:noFill/>
            <a:miter lim="800000"/>
            <a:headEnd/>
            <a:tailEnd/>
          </a:ln>
          <a:effectLst/>
        </p:spPr>
        <p:txBody>
          <a:bodyPr>
            <a:spAutoFit/>
          </a:bodyPr>
          <a:lstStyle/>
          <a:p>
            <a:pPr>
              <a:spcBef>
                <a:spcPct val="50000"/>
              </a:spcBef>
            </a:pPr>
            <a:r>
              <a:rPr lang="en-US" sz="2000"/>
              <a:t>z</a:t>
            </a:r>
            <a:r>
              <a:rPr lang="el-GR" sz="2000" baseline="-25000">
                <a:cs typeface="Arial" pitchFamily="34" charset="0"/>
              </a:rPr>
              <a:t>α</a:t>
            </a:r>
            <a:r>
              <a:rPr lang="en-US" sz="2000" baseline="-25000">
                <a:cs typeface="Arial" pitchFamily="34" charset="0"/>
              </a:rPr>
              <a:t>/2</a:t>
            </a:r>
            <a:r>
              <a:rPr lang="en-US" sz="2000">
                <a:cs typeface="Arial" pitchFamily="34" charset="0"/>
              </a:rPr>
              <a:t> atau t</a:t>
            </a:r>
            <a:r>
              <a:rPr lang="en-US" sz="2000" baseline="-25000">
                <a:cs typeface="Arial" pitchFamily="34" charset="0"/>
              </a:rPr>
              <a:t>(db;</a:t>
            </a:r>
            <a:r>
              <a:rPr lang="el-GR" sz="2000" baseline="-25000">
                <a:cs typeface="Arial" pitchFamily="34" charset="0"/>
              </a:rPr>
              <a:t>α</a:t>
            </a:r>
            <a:r>
              <a:rPr lang="en-US" sz="2000" baseline="-25000">
                <a:cs typeface="Arial" pitchFamily="34" charset="0"/>
              </a:rPr>
              <a:t>/2)</a:t>
            </a:r>
            <a:endParaRPr lang="el-GR" sz="2000" baseline="-25000">
              <a:cs typeface="Arial" pitchFamily="34" charset="0"/>
            </a:endParaRPr>
          </a:p>
        </p:txBody>
      </p:sp>
      <p:sp>
        <p:nvSpPr>
          <p:cNvPr id="19" name="TextBox 18"/>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0"/>
            <a:ext cx="9144000" cy="990600"/>
          </a:xfrm>
          <a:solidFill>
            <a:schemeClr val="tx1"/>
          </a:solidFill>
        </p:spPr>
        <p:txBody>
          <a:bodyPr>
            <a:normAutofit/>
          </a:bodyPr>
          <a:lstStyle/>
          <a:p>
            <a:r>
              <a:rPr lang="en-US" sz="4800" b="1" dirty="0" err="1">
                <a:solidFill>
                  <a:schemeClr val="bg1"/>
                </a:solidFill>
              </a:rPr>
              <a:t>Nilai</a:t>
            </a:r>
            <a:r>
              <a:rPr lang="en-US" sz="4800" b="1" dirty="0">
                <a:solidFill>
                  <a:schemeClr val="bg1"/>
                </a:solidFill>
              </a:rPr>
              <a:t> </a:t>
            </a:r>
            <a:r>
              <a:rPr lang="en-US" sz="4800" b="1" dirty="0" smtClean="0">
                <a:solidFill>
                  <a:schemeClr val="bg1"/>
                </a:solidFill>
              </a:rPr>
              <a:t>Z-</a:t>
            </a:r>
            <a:r>
              <a:rPr lang="en-US" sz="4800" b="1" dirty="0" err="1" smtClean="0">
                <a:solidFill>
                  <a:schemeClr val="bg1"/>
                </a:solidFill>
              </a:rPr>
              <a:t>tabel</a:t>
            </a:r>
            <a:endParaRPr lang="en-US" sz="4800" b="1" dirty="0">
              <a:solidFill>
                <a:schemeClr val="bg1"/>
              </a:solidFill>
            </a:endParaRPr>
          </a:p>
        </p:txBody>
      </p:sp>
      <p:sp>
        <p:nvSpPr>
          <p:cNvPr id="50179" name="Rectangle 3"/>
          <p:cNvSpPr>
            <a:spLocks noGrp="1" noChangeArrowheads="1"/>
          </p:cNvSpPr>
          <p:nvPr>
            <p:ph idx="1"/>
          </p:nvPr>
        </p:nvSpPr>
        <p:spPr>
          <a:xfrm>
            <a:off x="0" y="1219200"/>
            <a:ext cx="9144000" cy="685800"/>
          </a:xfrm>
        </p:spPr>
        <p:txBody>
          <a:bodyPr>
            <a:noAutofit/>
          </a:bodyPr>
          <a:lstStyle/>
          <a:p>
            <a:pPr algn="ctr">
              <a:lnSpc>
                <a:spcPct val="80000"/>
              </a:lnSpc>
              <a:buNone/>
            </a:pPr>
            <a:r>
              <a:rPr lang="en-US" b="1" dirty="0"/>
              <a:t>Z</a:t>
            </a:r>
            <a:r>
              <a:rPr lang="el-GR" b="1" dirty="0">
                <a:cs typeface="Arial" pitchFamily="34" charset="0"/>
              </a:rPr>
              <a:t>α</a:t>
            </a:r>
            <a:r>
              <a:rPr lang="en-US" b="1" dirty="0">
                <a:cs typeface="Arial" pitchFamily="34" charset="0"/>
              </a:rPr>
              <a:t> </a:t>
            </a:r>
            <a:r>
              <a:rPr lang="en-US" b="1" dirty="0">
                <a:cs typeface="Arial" pitchFamily="34" charset="0"/>
                <a:sym typeface="Wingdings" pitchFamily="2" charset="2"/>
              </a:rPr>
              <a:t> </a:t>
            </a:r>
            <a:r>
              <a:rPr lang="en-US" b="1" dirty="0" err="1">
                <a:cs typeface="Arial" pitchFamily="34" charset="0"/>
                <a:sym typeface="Wingdings" pitchFamily="2" charset="2"/>
              </a:rPr>
              <a:t>Nilai</a:t>
            </a:r>
            <a:r>
              <a:rPr lang="en-US" b="1" dirty="0">
                <a:cs typeface="Arial" pitchFamily="34" charset="0"/>
                <a:sym typeface="Wingdings" pitchFamily="2" charset="2"/>
              </a:rPr>
              <a:t> </a:t>
            </a:r>
            <a:r>
              <a:rPr lang="en-US" b="1" dirty="0" smtClean="0">
                <a:cs typeface="Arial" pitchFamily="34" charset="0"/>
                <a:sym typeface="Wingdings" pitchFamily="2" charset="2"/>
              </a:rPr>
              <a:t>Z </a:t>
            </a:r>
            <a:r>
              <a:rPr lang="en-US" b="1" dirty="0" err="1">
                <a:cs typeface="Arial" pitchFamily="34" charset="0"/>
                <a:sym typeface="Wingdings" pitchFamily="2" charset="2"/>
              </a:rPr>
              <a:t>tabel</a:t>
            </a:r>
            <a:r>
              <a:rPr lang="en-US" b="1" dirty="0">
                <a:cs typeface="Arial" pitchFamily="34" charset="0"/>
                <a:sym typeface="Wingdings" pitchFamily="2" charset="2"/>
              </a:rPr>
              <a:t> </a:t>
            </a:r>
            <a:r>
              <a:rPr lang="en-US" b="1" dirty="0" err="1">
                <a:cs typeface="Arial" pitchFamily="34" charset="0"/>
                <a:sym typeface="Wingdings" pitchFamily="2" charset="2"/>
              </a:rPr>
              <a:t>pada</a:t>
            </a:r>
            <a:r>
              <a:rPr lang="en-US" b="1" dirty="0">
                <a:cs typeface="Arial" pitchFamily="34" charset="0"/>
                <a:sym typeface="Wingdings" pitchFamily="2" charset="2"/>
              </a:rPr>
              <a:t> </a:t>
            </a:r>
            <a:r>
              <a:rPr lang="el-GR" b="1" dirty="0">
                <a:cs typeface="Arial" pitchFamily="34" charset="0"/>
                <a:sym typeface="Wingdings" pitchFamily="2" charset="2"/>
              </a:rPr>
              <a:t>α</a:t>
            </a:r>
            <a:r>
              <a:rPr lang="en-US" b="1" dirty="0">
                <a:cs typeface="Arial" pitchFamily="34" charset="0"/>
                <a:sym typeface="Wingdings" pitchFamily="2" charset="2"/>
              </a:rPr>
              <a:t> </a:t>
            </a:r>
            <a:r>
              <a:rPr lang="en-US" b="1" dirty="0" err="1">
                <a:cs typeface="Arial" pitchFamily="34" charset="0"/>
                <a:sym typeface="Wingdings" pitchFamily="2" charset="2"/>
              </a:rPr>
              <a:t>tertentu</a:t>
            </a:r>
            <a:endParaRPr lang="en-US" b="1" dirty="0">
              <a:cs typeface="Arial" pitchFamily="34" charset="0"/>
              <a:sym typeface="Wingdings" pitchFamily="2" charset="2"/>
            </a:endParaRPr>
          </a:p>
          <a:p>
            <a:pPr algn="ctr">
              <a:lnSpc>
                <a:spcPct val="80000"/>
              </a:lnSpc>
              <a:buNone/>
            </a:pPr>
            <a:r>
              <a:rPr lang="en-US" b="1" dirty="0">
                <a:cs typeface="Arial" pitchFamily="34" charset="0"/>
              </a:rPr>
              <a:t>		</a:t>
            </a:r>
            <a:endParaRPr lang="el-GR" b="1" dirty="0">
              <a:cs typeface="Arial" pitchFamily="34" charset="0"/>
            </a:endParaRPr>
          </a:p>
        </p:txBody>
      </p:sp>
      <p:sp>
        <p:nvSpPr>
          <p:cNvPr id="50180" name="Rectangle 4"/>
          <p:cNvSpPr>
            <a:spLocks noChangeArrowheads="1"/>
          </p:cNvSpPr>
          <p:nvPr/>
        </p:nvSpPr>
        <p:spPr bwMode="auto">
          <a:xfrm>
            <a:off x="1371600" y="2362200"/>
            <a:ext cx="4953000" cy="2743200"/>
          </a:xfrm>
          <a:prstGeom prst="rect">
            <a:avLst/>
          </a:prstGeom>
          <a:noFill/>
          <a:ln w="9525">
            <a:noFill/>
            <a:miter lim="800000"/>
            <a:headEnd/>
            <a:tailEnd/>
          </a:ln>
          <a:effectLst/>
        </p:spPr>
        <p:txBody>
          <a:bodyPr/>
          <a:lstStyle/>
          <a:p>
            <a:pPr marL="342900" indent="-342900">
              <a:spcBef>
                <a:spcPct val="20000"/>
              </a:spcBef>
              <a:buFont typeface="Wingdings" pitchFamily="2" charset="2"/>
              <a:buChar char="q"/>
            </a:pPr>
            <a:r>
              <a:rPr lang="en-US" sz="2800">
                <a:cs typeface="Arial" pitchFamily="34" charset="0"/>
              </a:rPr>
              <a:t>Z</a:t>
            </a:r>
            <a:r>
              <a:rPr lang="en-US" sz="2800" baseline="-25000">
                <a:cs typeface="Arial" pitchFamily="34" charset="0"/>
              </a:rPr>
              <a:t>5%	</a:t>
            </a:r>
            <a:r>
              <a:rPr lang="en-US" sz="2800">
                <a:cs typeface="Arial" pitchFamily="34" charset="0"/>
              </a:rPr>
              <a:t>   = Z</a:t>
            </a:r>
            <a:r>
              <a:rPr lang="en-US" sz="2800" baseline="-25000">
                <a:cs typeface="Arial" pitchFamily="34" charset="0"/>
              </a:rPr>
              <a:t>0,05</a:t>
            </a:r>
            <a:r>
              <a:rPr lang="en-US" sz="2800">
                <a:cs typeface="Arial" pitchFamily="34" charset="0"/>
              </a:rPr>
              <a:t>   = 1,645</a:t>
            </a:r>
          </a:p>
          <a:p>
            <a:pPr marL="342900" indent="-342900">
              <a:spcBef>
                <a:spcPct val="20000"/>
              </a:spcBef>
              <a:buFont typeface="Wingdings" pitchFamily="2" charset="2"/>
              <a:buChar char="q"/>
            </a:pPr>
            <a:r>
              <a:rPr lang="en-US" sz="2800">
                <a:cs typeface="Arial" pitchFamily="34" charset="0"/>
              </a:rPr>
              <a:t>Z</a:t>
            </a:r>
            <a:r>
              <a:rPr lang="en-US" sz="2800" baseline="-25000">
                <a:cs typeface="Arial" pitchFamily="34" charset="0"/>
              </a:rPr>
              <a:t>10%</a:t>
            </a:r>
            <a:r>
              <a:rPr lang="en-US" sz="2800">
                <a:cs typeface="Arial" pitchFamily="34" charset="0"/>
              </a:rPr>
              <a:t>   = Z</a:t>
            </a:r>
            <a:r>
              <a:rPr lang="en-US" sz="2800" baseline="-25000">
                <a:cs typeface="Arial" pitchFamily="34" charset="0"/>
              </a:rPr>
              <a:t>0,10</a:t>
            </a:r>
            <a:r>
              <a:rPr lang="en-US" sz="2800">
                <a:cs typeface="Arial" pitchFamily="34" charset="0"/>
              </a:rPr>
              <a:t>   = 2,33</a:t>
            </a:r>
          </a:p>
          <a:p>
            <a:pPr marL="342900" indent="-342900">
              <a:spcBef>
                <a:spcPct val="20000"/>
              </a:spcBef>
              <a:buFont typeface="Wingdings" pitchFamily="2" charset="2"/>
              <a:buChar char="q"/>
            </a:pPr>
            <a:r>
              <a:rPr lang="en-US" sz="2800">
                <a:cs typeface="Arial" pitchFamily="34" charset="0"/>
              </a:rPr>
              <a:t>Z</a:t>
            </a:r>
            <a:r>
              <a:rPr lang="en-US" sz="2800" baseline="-25000">
                <a:cs typeface="Arial" pitchFamily="34" charset="0"/>
              </a:rPr>
              <a:t>2,5%</a:t>
            </a:r>
            <a:r>
              <a:rPr lang="en-US" sz="2800">
                <a:cs typeface="Arial" pitchFamily="34" charset="0"/>
              </a:rPr>
              <a:t> = Z</a:t>
            </a:r>
            <a:r>
              <a:rPr lang="en-US" sz="2800" baseline="-25000">
                <a:cs typeface="Arial" pitchFamily="34" charset="0"/>
              </a:rPr>
              <a:t>0,025</a:t>
            </a:r>
            <a:r>
              <a:rPr lang="en-US" sz="2800">
                <a:cs typeface="Arial" pitchFamily="34" charset="0"/>
              </a:rPr>
              <a:t>  = 1,96</a:t>
            </a:r>
          </a:p>
          <a:p>
            <a:pPr marL="342900" indent="-342900">
              <a:spcBef>
                <a:spcPct val="20000"/>
              </a:spcBef>
              <a:buFont typeface="Wingdings" pitchFamily="2" charset="2"/>
              <a:buChar char="q"/>
            </a:pPr>
            <a:r>
              <a:rPr lang="en-US" sz="2800">
                <a:cs typeface="Arial" pitchFamily="34" charset="0"/>
              </a:rPr>
              <a:t>Z</a:t>
            </a:r>
            <a:r>
              <a:rPr lang="en-US" sz="2800" baseline="-25000">
                <a:cs typeface="Arial" pitchFamily="34" charset="0"/>
              </a:rPr>
              <a:t>0,5%</a:t>
            </a:r>
            <a:r>
              <a:rPr lang="en-US" sz="2800">
                <a:cs typeface="Arial" pitchFamily="34" charset="0"/>
              </a:rPr>
              <a:t> = Z</a:t>
            </a:r>
            <a:r>
              <a:rPr lang="en-US" sz="2800" baseline="-25000">
                <a:cs typeface="Arial" pitchFamily="34" charset="0"/>
              </a:rPr>
              <a:t>0,005</a:t>
            </a:r>
            <a:r>
              <a:rPr lang="en-US" sz="2800">
                <a:cs typeface="Arial" pitchFamily="34" charset="0"/>
              </a:rPr>
              <a:t>  = 2,575</a:t>
            </a:r>
            <a:endParaRPr lang="el-GR" sz="2800">
              <a:cs typeface="Arial" pitchFamily="34" charset="0"/>
            </a:endParaRPr>
          </a:p>
        </p:txBody>
      </p:sp>
      <p:sp>
        <p:nvSpPr>
          <p:cNvPr id="5" name="TextBox 4"/>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0" y="0"/>
            <a:ext cx="9144000" cy="990600"/>
          </a:xfrm>
          <a:solidFill>
            <a:schemeClr val="tx1"/>
          </a:solidFill>
        </p:spPr>
        <p:txBody>
          <a:bodyPr>
            <a:normAutofit/>
          </a:bodyPr>
          <a:lstStyle/>
          <a:p>
            <a:r>
              <a:rPr lang="en-US" sz="4800" b="1" dirty="0" err="1">
                <a:solidFill>
                  <a:schemeClr val="bg1"/>
                </a:solidFill>
              </a:rPr>
              <a:t>Nilai</a:t>
            </a:r>
            <a:r>
              <a:rPr lang="en-US" sz="4800" b="1" dirty="0">
                <a:solidFill>
                  <a:schemeClr val="bg1"/>
                </a:solidFill>
              </a:rPr>
              <a:t> </a:t>
            </a:r>
            <a:r>
              <a:rPr lang="en-US" sz="4800" b="1" dirty="0" smtClean="0">
                <a:solidFill>
                  <a:schemeClr val="bg1"/>
                </a:solidFill>
              </a:rPr>
              <a:t>t-</a:t>
            </a:r>
            <a:r>
              <a:rPr lang="en-US" sz="4800" b="1" dirty="0" err="1" smtClean="0">
                <a:solidFill>
                  <a:schemeClr val="bg1"/>
                </a:solidFill>
              </a:rPr>
              <a:t>tabel</a:t>
            </a:r>
            <a:endParaRPr lang="en-US" sz="4800" b="1" dirty="0">
              <a:solidFill>
                <a:schemeClr val="bg1"/>
              </a:solidFill>
            </a:endParaRPr>
          </a:p>
        </p:txBody>
      </p:sp>
      <p:sp>
        <p:nvSpPr>
          <p:cNvPr id="51203" name="Rectangle 3"/>
          <p:cNvSpPr>
            <a:spLocks noGrp="1" noChangeArrowheads="1"/>
          </p:cNvSpPr>
          <p:nvPr>
            <p:ph idx="1"/>
          </p:nvPr>
        </p:nvSpPr>
        <p:spPr>
          <a:xfrm>
            <a:off x="0" y="1219200"/>
            <a:ext cx="8915400" cy="685800"/>
          </a:xfrm>
        </p:spPr>
        <p:txBody>
          <a:bodyPr>
            <a:noAutofit/>
          </a:bodyPr>
          <a:lstStyle/>
          <a:p>
            <a:pPr>
              <a:lnSpc>
                <a:spcPct val="80000"/>
              </a:lnSpc>
            </a:pPr>
            <a:r>
              <a:rPr lang="en-US" dirty="0" err="1"/>
              <a:t>t</a:t>
            </a:r>
            <a:r>
              <a:rPr lang="en-US" baseline="-25000" dirty="0" err="1"/>
              <a:t>db</a:t>
            </a:r>
            <a:r>
              <a:rPr lang="en-US" baseline="-25000" dirty="0"/>
              <a:t>;</a:t>
            </a:r>
            <a:r>
              <a:rPr lang="el-GR" baseline="-25000" dirty="0">
                <a:cs typeface="Arial" pitchFamily="34" charset="0"/>
              </a:rPr>
              <a:t>α</a:t>
            </a:r>
            <a:r>
              <a:rPr lang="en-US" dirty="0">
                <a:cs typeface="Arial" pitchFamily="34" charset="0"/>
              </a:rPr>
              <a:t> </a:t>
            </a:r>
            <a:r>
              <a:rPr lang="en-US" dirty="0">
                <a:cs typeface="Arial" pitchFamily="34" charset="0"/>
                <a:sym typeface="Wingdings" pitchFamily="2" charset="2"/>
              </a:rPr>
              <a:t> </a:t>
            </a:r>
            <a:r>
              <a:rPr lang="en-US" dirty="0" err="1">
                <a:cs typeface="Arial" pitchFamily="34" charset="0"/>
                <a:sym typeface="Wingdings" pitchFamily="2" charset="2"/>
              </a:rPr>
              <a:t>Nilai</a:t>
            </a:r>
            <a:r>
              <a:rPr lang="en-US" dirty="0">
                <a:cs typeface="Arial" pitchFamily="34" charset="0"/>
                <a:sym typeface="Wingdings" pitchFamily="2" charset="2"/>
              </a:rPr>
              <a:t> t </a:t>
            </a:r>
            <a:r>
              <a:rPr lang="en-US" dirty="0" err="1">
                <a:cs typeface="Arial" pitchFamily="34" charset="0"/>
                <a:sym typeface="Wingdings" pitchFamily="2" charset="2"/>
              </a:rPr>
              <a:t>tabel</a:t>
            </a:r>
            <a:r>
              <a:rPr lang="en-US" dirty="0">
                <a:cs typeface="Arial" pitchFamily="34" charset="0"/>
                <a:sym typeface="Wingdings" pitchFamily="2" charset="2"/>
              </a:rPr>
              <a:t> </a:t>
            </a:r>
            <a:r>
              <a:rPr lang="en-US" dirty="0" err="1">
                <a:cs typeface="Arial" pitchFamily="34" charset="0"/>
                <a:sym typeface="Wingdings" pitchFamily="2" charset="2"/>
              </a:rPr>
              <a:t>pada</a:t>
            </a:r>
            <a:r>
              <a:rPr lang="en-US" dirty="0">
                <a:cs typeface="Arial" pitchFamily="34" charset="0"/>
                <a:sym typeface="Wingdings" pitchFamily="2" charset="2"/>
              </a:rPr>
              <a:t> </a:t>
            </a:r>
            <a:r>
              <a:rPr lang="el-GR" dirty="0">
                <a:cs typeface="Arial" pitchFamily="34" charset="0"/>
                <a:sym typeface="Wingdings" pitchFamily="2" charset="2"/>
              </a:rPr>
              <a:t>α</a:t>
            </a:r>
            <a:r>
              <a:rPr lang="en-US" dirty="0">
                <a:cs typeface="Arial" pitchFamily="34" charset="0"/>
                <a:sym typeface="Wingdings" pitchFamily="2" charset="2"/>
              </a:rPr>
              <a:t> </a:t>
            </a:r>
            <a:r>
              <a:rPr lang="en-US" dirty="0" err="1">
                <a:cs typeface="Arial" pitchFamily="34" charset="0"/>
                <a:sym typeface="Wingdings" pitchFamily="2" charset="2"/>
              </a:rPr>
              <a:t>dan</a:t>
            </a:r>
            <a:r>
              <a:rPr lang="en-US" dirty="0">
                <a:cs typeface="Arial" pitchFamily="34" charset="0"/>
                <a:sym typeface="Wingdings" pitchFamily="2" charset="2"/>
              </a:rPr>
              <a:t> </a:t>
            </a:r>
            <a:r>
              <a:rPr lang="en-US" dirty="0" err="1">
                <a:cs typeface="Arial" pitchFamily="34" charset="0"/>
                <a:sym typeface="Wingdings" pitchFamily="2" charset="2"/>
              </a:rPr>
              <a:t>derajat</a:t>
            </a:r>
            <a:r>
              <a:rPr lang="en-US" dirty="0">
                <a:cs typeface="Arial" pitchFamily="34" charset="0"/>
                <a:sym typeface="Wingdings" pitchFamily="2" charset="2"/>
              </a:rPr>
              <a:t> </a:t>
            </a:r>
            <a:r>
              <a:rPr lang="en-US" dirty="0" err="1">
                <a:cs typeface="Arial" pitchFamily="34" charset="0"/>
                <a:sym typeface="Wingdings" pitchFamily="2" charset="2"/>
              </a:rPr>
              <a:t>bebas</a:t>
            </a:r>
            <a:r>
              <a:rPr lang="en-US" dirty="0">
                <a:cs typeface="Arial" pitchFamily="34" charset="0"/>
                <a:sym typeface="Wingdings" pitchFamily="2" charset="2"/>
              </a:rPr>
              <a:t> (db)</a:t>
            </a:r>
          </a:p>
          <a:p>
            <a:pPr>
              <a:lnSpc>
                <a:spcPct val="80000"/>
              </a:lnSpc>
              <a:buFont typeface="Wingdings" pitchFamily="2" charset="2"/>
              <a:buNone/>
            </a:pPr>
            <a:r>
              <a:rPr lang="en-US" dirty="0">
                <a:cs typeface="Arial" pitchFamily="34" charset="0"/>
              </a:rPr>
              <a:t>		</a:t>
            </a:r>
            <a:endParaRPr lang="el-GR" dirty="0">
              <a:cs typeface="Arial" pitchFamily="34" charset="0"/>
            </a:endParaRPr>
          </a:p>
        </p:txBody>
      </p:sp>
      <p:sp>
        <p:nvSpPr>
          <p:cNvPr id="51204" name="Rectangle 4"/>
          <p:cNvSpPr>
            <a:spLocks noChangeArrowheads="1"/>
          </p:cNvSpPr>
          <p:nvPr/>
        </p:nvSpPr>
        <p:spPr bwMode="auto">
          <a:xfrm>
            <a:off x="762000" y="2362200"/>
            <a:ext cx="7924800" cy="2286000"/>
          </a:xfrm>
          <a:prstGeom prst="rect">
            <a:avLst/>
          </a:prstGeom>
          <a:noFill/>
          <a:ln w="9525">
            <a:noFill/>
            <a:miter lim="800000"/>
            <a:headEnd/>
            <a:tailEnd/>
          </a:ln>
          <a:effectLst/>
        </p:spPr>
        <p:txBody>
          <a:bodyPr/>
          <a:lstStyle/>
          <a:p>
            <a:pPr marL="342900" indent="-342900">
              <a:spcBef>
                <a:spcPct val="20000"/>
              </a:spcBef>
              <a:buFont typeface="Wingdings" pitchFamily="2" charset="2"/>
              <a:buChar char="q"/>
            </a:pPr>
            <a:r>
              <a:rPr lang="en-US" sz="2800">
                <a:cs typeface="Arial" pitchFamily="34" charset="0"/>
              </a:rPr>
              <a:t>db = derajat bebas = </a:t>
            </a:r>
            <a:r>
              <a:rPr lang="en-US" sz="2800" i="1">
                <a:cs typeface="Arial" pitchFamily="34" charset="0"/>
              </a:rPr>
              <a:t>degree of freedom </a:t>
            </a:r>
            <a:r>
              <a:rPr lang="en-US" sz="2800">
                <a:cs typeface="Arial" pitchFamily="34" charset="0"/>
              </a:rPr>
              <a:t>(df)</a:t>
            </a:r>
          </a:p>
          <a:p>
            <a:pPr marL="342900" indent="-342900">
              <a:spcBef>
                <a:spcPct val="20000"/>
              </a:spcBef>
              <a:buFont typeface="Wingdings" pitchFamily="2" charset="2"/>
              <a:buNone/>
            </a:pPr>
            <a:r>
              <a:rPr lang="en-US" sz="2800">
                <a:cs typeface="Arial" pitchFamily="34" charset="0"/>
              </a:rPr>
              <a:t>	 </a:t>
            </a:r>
            <a:r>
              <a:rPr lang="en-US" sz="2800">
                <a:cs typeface="Arial" pitchFamily="34" charset="0"/>
                <a:sym typeface="Wingdings" pitchFamily="2" charset="2"/>
              </a:rPr>
              <a:t>satu populasi  db = n – 1</a:t>
            </a:r>
          </a:p>
          <a:p>
            <a:pPr marL="342900" indent="-342900">
              <a:spcBef>
                <a:spcPct val="20000"/>
              </a:spcBef>
              <a:buFont typeface="Wingdings" pitchFamily="2" charset="2"/>
              <a:buNone/>
            </a:pPr>
            <a:r>
              <a:rPr lang="en-US" sz="2800">
                <a:cs typeface="Arial" pitchFamily="34" charset="0"/>
                <a:sym typeface="Wingdings" pitchFamily="2" charset="2"/>
              </a:rPr>
              <a:t>	 dua populasi   db = (n</a:t>
            </a:r>
            <a:r>
              <a:rPr lang="en-US" sz="2800" baseline="-25000">
                <a:cs typeface="Arial" pitchFamily="34" charset="0"/>
                <a:sym typeface="Wingdings" pitchFamily="2" charset="2"/>
              </a:rPr>
              <a:t>1</a:t>
            </a:r>
            <a:r>
              <a:rPr lang="en-US" sz="2800">
                <a:cs typeface="Arial" pitchFamily="34" charset="0"/>
                <a:sym typeface="Wingdings" pitchFamily="2" charset="2"/>
              </a:rPr>
              <a:t> – 1) + (n</a:t>
            </a:r>
            <a:r>
              <a:rPr lang="en-US" sz="2800" baseline="-25000">
                <a:cs typeface="Arial" pitchFamily="34" charset="0"/>
                <a:sym typeface="Wingdings" pitchFamily="2" charset="2"/>
              </a:rPr>
              <a:t>2</a:t>
            </a:r>
            <a:r>
              <a:rPr lang="en-US" sz="2800">
                <a:cs typeface="Arial" pitchFamily="34" charset="0"/>
                <a:sym typeface="Wingdings" pitchFamily="2" charset="2"/>
              </a:rPr>
              <a:t> – 1)</a:t>
            </a:r>
          </a:p>
          <a:p>
            <a:pPr marL="342900" indent="-342900">
              <a:spcBef>
                <a:spcPct val="20000"/>
              </a:spcBef>
              <a:buFont typeface="Wingdings" pitchFamily="2" charset="2"/>
              <a:buNone/>
            </a:pPr>
            <a:r>
              <a:rPr lang="en-US" sz="2800">
                <a:cs typeface="Arial" pitchFamily="34" charset="0"/>
                <a:sym typeface="Wingdings" pitchFamily="2" charset="2"/>
              </a:rPr>
              <a:t>				         = n</a:t>
            </a:r>
            <a:r>
              <a:rPr lang="en-US" sz="2800" baseline="-25000">
                <a:cs typeface="Arial" pitchFamily="34" charset="0"/>
                <a:sym typeface="Wingdings" pitchFamily="2" charset="2"/>
              </a:rPr>
              <a:t>1</a:t>
            </a:r>
            <a:r>
              <a:rPr lang="en-US" sz="2800">
                <a:cs typeface="Arial" pitchFamily="34" charset="0"/>
                <a:sym typeface="Wingdings" pitchFamily="2" charset="2"/>
              </a:rPr>
              <a:t> + n</a:t>
            </a:r>
            <a:r>
              <a:rPr lang="en-US" sz="2800" baseline="-25000">
                <a:cs typeface="Arial" pitchFamily="34" charset="0"/>
                <a:sym typeface="Wingdings" pitchFamily="2" charset="2"/>
              </a:rPr>
              <a:t>2</a:t>
            </a:r>
            <a:r>
              <a:rPr lang="en-US" sz="2800">
                <a:cs typeface="Arial" pitchFamily="34" charset="0"/>
                <a:sym typeface="Wingdings" pitchFamily="2" charset="2"/>
              </a:rPr>
              <a:t> - 2 </a:t>
            </a:r>
            <a:endParaRPr lang="en-US" sz="2800">
              <a:cs typeface="Arial" pitchFamily="34" charset="0"/>
            </a:endParaRPr>
          </a:p>
        </p:txBody>
      </p:sp>
      <p:sp>
        <p:nvSpPr>
          <p:cNvPr id="5" name="TextBox 4"/>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457200" y="609600"/>
            <a:ext cx="8153400" cy="990600"/>
          </a:xfrm>
        </p:spPr>
        <p:txBody>
          <a:bodyPr/>
          <a:lstStyle/>
          <a:p>
            <a:r>
              <a:rPr lang="en-US" sz="2400" dirty="0" err="1"/>
              <a:t>Diketahui</a:t>
            </a:r>
            <a:r>
              <a:rPr lang="en-US" sz="2400" dirty="0"/>
              <a:t> : n = 99 ;   </a:t>
            </a:r>
            <a:r>
              <a:rPr lang="el-GR" sz="2400" dirty="0">
                <a:cs typeface="Arial" pitchFamily="34" charset="0"/>
              </a:rPr>
              <a:t>α</a:t>
            </a:r>
            <a:r>
              <a:rPr lang="en-US" sz="2400" dirty="0">
                <a:cs typeface="Arial" pitchFamily="34" charset="0"/>
              </a:rPr>
              <a:t> = 0,05 </a:t>
            </a:r>
            <a:endParaRPr lang="el-GR" sz="2400" dirty="0">
              <a:cs typeface="Arial" pitchFamily="34" charset="0"/>
            </a:endParaRPr>
          </a:p>
          <a:p>
            <a:r>
              <a:rPr lang="en-US" sz="2400" dirty="0" err="1"/>
              <a:t>berapa</a:t>
            </a:r>
            <a:r>
              <a:rPr lang="en-US" sz="2400" dirty="0"/>
              <a:t> </a:t>
            </a:r>
            <a:r>
              <a:rPr lang="en-US" sz="2400" dirty="0" err="1"/>
              <a:t>nilai</a:t>
            </a:r>
            <a:r>
              <a:rPr lang="en-US" sz="2400" dirty="0"/>
              <a:t> t-</a:t>
            </a:r>
            <a:r>
              <a:rPr lang="en-US" sz="2400" dirty="0" err="1"/>
              <a:t>tabel</a:t>
            </a:r>
            <a:r>
              <a:rPr lang="en-US" sz="2400" dirty="0"/>
              <a:t> (</a:t>
            </a:r>
            <a:r>
              <a:rPr lang="en-US" sz="2400" dirty="0" err="1"/>
              <a:t>titik</a:t>
            </a:r>
            <a:r>
              <a:rPr lang="en-US" sz="2400" dirty="0"/>
              <a:t> </a:t>
            </a:r>
            <a:r>
              <a:rPr lang="en-US" sz="2400" dirty="0" err="1"/>
              <a:t>kritis</a:t>
            </a:r>
            <a:r>
              <a:rPr lang="en-US" sz="2400" dirty="0"/>
              <a:t>) </a:t>
            </a:r>
          </a:p>
        </p:txBody>
      </p:sp>
      <p:graphicFrame>
        <p:nvGraphicFramePr>
          <p:cNvPr id="52293" name="Group 69"/>
          <p:cNvGraphicFramePr>
            <a:graphicFrameLocks noGrp="1"/>
          </p:cNvGraphicFramePr>
          <p:nvPr>
            <p:ph sz="half" idx="2"/>
          </p:nvPr>
        </p:nvGraphicFramePr>
        <p:xfrm>
          <a:off x="990600" y="2760663"/>
          <a:ext cx="7620000" cy="3716339"/>
        </p:xfrm>
        <a:graphic>
          <a:graphicData uri="http://schemas.openxmlformats.org/drawingml/2006/table">
            <a:tbl>
              <a:tblPr/>
              <a:tblGrid>
                <a:gridCol w="1905000">
                  <a:extLst>
                    <a:ext uri="{9D8B030D-6E8A-4147-A177-3AD203B41FA5}">
                      <a16:colId xmlns:a16="http://schemas.microsoft.com/office/drawing/2014/main" xmlns="" val="20000"/>
                    </a:ext>
                  </a:extLst>
                </a:gridCol>
                <a:gridCol w="1905000">
                  <a:extLst>
                    <a:ext uri="{9D8B030D-6E8A-4147-A177-3AD203B41FA5}">
                      <a16:colId xmlns:a16="http://schemas.microsoft.com/office/drawing/2014/main" xmlns="" val="20001"/>
                    </a:ext>
                  </a:extLst>
                </a:gridCol>
                <a:gridCol w="1905000">
                  <a:extLst>
                    <a:ext uri="{9D8B030D-6E8A-4147-A177-3AD203B41FA5}">
                      <a16:colId xmlns:a16="http://schemas.microsoft.com/office/drawing/2014/main" xmlns="" val="20002"/>
                    </a:ext>
                  </a:extLst>
                </a:gridCol>
                <a:gridCol w="1905000">
                  <a:extLst>
                    <a:ext uri="{9D8B030D-6E8A-4147-A177-3AD203B41FA5}">
                      <a16:colId xmlns:a16="http://schemas.microsoft.com/office/drawing/2014/main" xmlns="" val="20003"/>
                    </a:ext>
                  </a:extLst>
                </a:gridCol>
              </a:tblGrid>
              <a:tr h="930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db          </a:t>
                      </a:r>
                      <a:r>
                        <a:rPr kumimoji="0" lang="el-GR" sz="4800" b="0" i="0" u="none" strike="noStrike" cap="none" normalizeH="0" baseline="30000" smtClean="0">
                          <a:ln>
                            <a:noFill/>
                          </a:ln>
                          <a:solidFill>
                            <a:schemeClr val="tx1"/>
                          </a:solidFill>
                          <a:effectLst/>
                          <a:latin typeface="Arial" pitchFamily="34" charset="0"/>
                          <a:cs typeface="Arial" pitchFamily="34" charset="0"/>
                        </a:rPr>
                        <a:t>α</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0,5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0,01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pitchFamily="34" charset="0"/>
                        </a:rPr>
                        <a:t>0,05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xmlns="" val="10000"/>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pitchFamily="34" charset="0"/>
                        </a:rPr>
                        <a:t>98</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3"/>
                  </a:ext>
                </a:extLst>
              </a:tr>
            </a:tbl>
          </a:graphicData>
        </a:graphic>
      </p:graphicFrame>
      <p:sp>
        <p:nvSpPr>
          <p:cNvPr id="52228" name="Text Box 4"/>
          <p:cNvSpPr txBox="1">
            <a:spLocks noChangeArrowheads="1"/>
          </p:cNvSpPr>
          <p:nvPr/>
        </p:nvSpPr>
        <p:spPr bwMode="auto">
          <a:xfrm>
            <a:off x="762000" y="1600200"/>
            <a:ext cx="7162800" cy="457200"/>
          </a:xfrm>
          <a:prstGeom prst="rect">
            <a:avLst/>
          </a:prstGeom>
          <a:noFill/>
          <a:ln w="9525">
            <a:noFill/>
            <a:miter lim="800000"/>
            <a:headEnd/>
            <a:tailEnd/>
          </a:ln>
          <a:effectLst/>
        </p:spPr>
        <p:txBody>
          <a:bodyPr>
            <a:spAutoFit/>
          </a:bodyPr>
          <a:lstStyle/>
          <a:p>
            <a:pPr>
              <a:spcBef>
                <a:spcPct val="50000"/>
              </a:spcBef>
            </a:pPr>
            <a:r>
              <a:rPr lang="en-US" sz="2400" dirty="0"/>
              <a:t>db = n</a:t>
            </a:r>
            <a:r>
              <a:rPr lang="en-US" sz="2400" baseline="-25000" dirty="0"/>
              <a:t> </a:t>
            </a:r>
            <a:r>
              <a:rPr lang="en-US" sz="2400" dirty="0"/>
              <a:t>- 1 = 98 </a:t>
            </a:r>
          </a:p>
        </p:txBody>
      </p:sp>
      <p:sp>
        <p:nvSpPr>
          <p:cNvPr id="52281" name="Line 57"/>
          <p:cNvSpPr>
            <a:spLocks noChangeShapeType="1"/>
          </p:cNvSpPr>
          <p:nvPr/>
        </p:nvSpPr>
        <p:spPr bwMode="auto">
          <a:xfrm>
            <a:off x="990600" y="2790825"/>
            <a:ext cx="1905000" cy="914400"/>
          </a:xfrm>
          <a:prstGeom prst="line">
            <a:avLst/>
          </a:prstGeom>
          <a:noFill/>
          <a:ln w="9525">
            <a:solidFill>
              <a:schemeClr val="tx1"/>
            </a:solidFill>
            <a:round/>
            <a:headEnd/>
            <a:tailEnd/>
          </a:ln>
          <a:effectLst/>
        </p:spPr>
        <p:txBody>
          <a:bodyPr/>
          <a:lstStyle/>
          <a:p>
            <a:endParaRPr lang="en-US"/>
          </a:p>
        </p:txBody>
      </p:sp>
      <p:sp>
        <p:nvSpPr>
          <p:cNvPr id="52282" name="Line 58"/>
          <p:cNvSpPr>
            <a:spLocks noChangeShapeType="1"/>
          </p:cNvSpPr>
          <p:nvPr/>
        </p:nvSpPr>
        <p:spPr bwMode="auto">
          <a:xfrm>
            <a:off x="2743200" y="3171825"/>
            <a:ext cx="4419600" cy="0"/>
          </a:xfrm>
          <a:prstGeom prst="line">
            <a:avLst/>
          </a:prstGeom>
          <a:noFill/>
          <a:ln w="57150">
            <a:solidFill>
              <a:schemeClr val="tx1"/>
            </a:solidFill>
            <a:prstDash val="sysDot"/>
            <a:round/>
            <a:headEnd/>
            <a:tailEnd type="triangle" w="med" len="med"/>
          </a:ln>
          <a:effectLst/>
        </p:spPr>
        <p:txBody>
          <a:bodyPr/>
          <a:lstStyle/>
          <a:p>
            <a:endParaRPr lang="en-US"/>
          </a:p>
        </p:txBody>
      </p:sp>
      <p:sp>
        <p:nvSpPr>
          <p:cNvPr id="52283" name="Line 59"/>
          <p:cNvSpPr>
            <a:spLocks noChangeShapeType="1"/>
          </p:cNvSpPr>
          <p:nvPr/>
        </p:nvSpPr>
        <p:spPr bwMode="auto">
          <a:xfrm>
            <a:off x="1676400" y="3400425"/>
            <a:ext cx="0" cy="2438400"/>
          </a:xfrm>
          <a:prstGeom prst="line">
            <a:avLst/>
          </a:prstGeom>
          <a:noFill/>
          <a:ln w="57150">
            <a:solidFill>
              <a:schemeClr val="tx1"/>
            </a:solidFill>
            <a:prstDash val="sysDot"/>
            <a:round/>
            <a:headEnd/>
            <a:tailEnd type="triangle" w="med" len="med"/>
          </a:ln>
          <a:effectLst/>
        </p:spPr>
        <p:txBody>
          <a:bodyPr/>
          <a:lstStyle/>
          <a:p>
            <a:endParaRPr lang="en-US"/>
          </a:p>
        </p:txBody>
      </p:sp>
      <p:sp>
        <p:nvSpPr>
          <p:cNvPr id="52284" name="Line 60"/>
          <p:cNvSpPr>
            <a:spLocks noChangeShapeType="1"/>
          </p:cNvSpPr>
          <p:nvPr/>
        </p:nvSpPr>
        <p:spPr bwMode="auto">
          <a:xfrm>
            <a:off x="2362200" y="5991225"/>
            <a:ext cx="4419600" cy="0"/>
          </a:xfrm>
          <a:prstGeom prst="line">
            <a:avLst/>
          </a:prstGeom>
          <a:noFill/>
          <a:ln w="57150">
            <a:solidFill>
              <a:schemeClr val="tx1"/>
            </a:solidFill>
            <a:round/>
            <a:headEnd/>
            <a:tailEnd type="triangle" w="med" len="med"/>
          </a:ln>
          <a:effectLst/>
        </p:spPr>
        <p:txBody>
          <a:bodyPr/>
          <a:lstStyle/>
          <a:p>
            <a:endParaRPr lang="en-US"/>
          </a:p>
        </p:txBody>
      </p:sp>
      <p:sp>
        <p:nvSpPr>
          <p:cNvPr id="52285" name="Line 61"/>
          <p:cNvSpPr>
            <a:spLocks noChangeShapeType="1"/>
          </p:cNvSpPr>
          <p:nvPr/>
        </p:nvSpPr>
        <p:spPr bwMode="auto">
          <a:xfrm>
            <a:off x="7620000" y="3476625"/>
            <a:ext cx="0" cy="2286000"/>
          </a:xfrm>
          <a:prstGeom prst="line">
            <a:avLst/>
          </a:prstGeom>
          <a:noFill/>
          <a:ln w="57150">
            <a:solidFill>
              <a:schemeClr val="tx1"/>
            </a:solidFill>
            <a:round/>
            <a:headEnd/>
            <a:tailEnd type="triangle" w="med" len="med"/>
          </a:ln>
          <a:effectLst/>
        </p:spPr>
        <p:txBody>
          <a:bodyPr/>
          <a:lstStyle/>
          <a:p>
            <a:endParaRPr lang="en-US"/>
          </a:p>
        </p:txBody>
      </p:sp>
      <p:sp>
        <p:nvSpPr>
          <p:cNvPr id="52294" name="Text Box 70"/>
          <p:cNvSpPr txBox="1">
            <a:spLocks noChangeArrowheads="1"/>
          </p:cNvSpPr>
          <p:nvPr/>
        </p:nvSpPr>
        <p:spPr bwMode="auto">
          <a:xfrm>
            <a:off x="228600" y="2209800"/>
            <a:ext cx="3124200" cy="523220"/>
          </a:xfrm>
          <a:prstGeom prst="rect">
            <a:avLst/>
          </a:prstGeom>
          <a:solidFill>
            <a:schemeClr val="tx1"/>
          </a:solidFill>
          <a:ln w="9525">
            <a:noFill/>
            <a:miter lim="800000"/>
            <a:headEnd/>
            <a:tailEnd/>
          </a:ln>
          <a:effectLst/>
        </p:spPr>
        <p:txBody>
          <a:bodyPr wrap="square">
            <a:spAutoFit/>
          </a:bodyPr>
          <a:lstStyle/>
          <a:p>
            <a:pPr algn="ctr">
              <a:spcBef>
                <a:spcPct val="50000"/>
              </a:spcBef>
            </a:pPr>
            <a:r>
              <a:rPr lang="en-US" sz="2800" b="1" dirty="0" smtClean="0">
                <a:solidFill>
                  <a:schemeClr val="bg1"/>
                </a:solidFill>
              </a:rPr>
              <a:t>t-</a:t>
            </a:r>
            <a:r>
              <a:rPr lang="en-US" sz="2800" b="1" dirty="0" err="1" smtClean="0">
                <a:solidFill>
                  <a:schemeClr val="bg1"/>
                </a:solidFill>
              </a:rPr>
              <a:t>tabel</a:t>
            </a:r>
            <a:r>
              <a:rPr lang="en-US" sz="2800" b="1" dirty="0" smtClean="0">
                <a:solidFill>
                  <a:schemeClr val="bg1"/>
                </a:solidFill>
              </a:rPr>
              <a:t> </a:t>
            </a:r>
            <a:r>
              <a:rPr lang="en-US" sz="2800" b="1" dirty="0" err="1">
                <a:solidFill>
                  <a:schemeClr val="bg1"/>
                </a:solidFill>
              </a:rPr>
              <a:t>uji</a:t>
            </a:r>
            <a:r>
              <a:rPr lang="en-US" sz="2800" b="1" dirty="0">
                <a:solidFill>
                  <a:schemeClr val="bg1"/>
                </a:solidFill>
              </a:rPr>
              <a:t> 2 </a:t>
            </a:r>
            <a:r>
              <a:rPr lang="en-US" sz="2800" b="1" dirty="0" err="1">
                <a:solidFill>
                  <a:schemeClr val="bg1"/>
                </a:solidFill>
              </a:rPr>
              <a:t>arah</a:t>
            </a:r>
            <a:endParaRPr lang="en-US" sz="2800" b="1" dirty="0">
              <a:solidFill>
                <a:schemeClr val="bg1"/>
              </a:solidFill>
            </a:endParaRPr>
          </a:p>
        </p:txBody>
      </p:sp>
      <p:sp>
        <p:nvSpPr>
          <p:cNvPr id="52296" name="Text Box 72"/>
          <p:cNvSpPr txBox="1">
            <a:spLocks noChangeArrowheads="1"/>
          </p:cNvSpPr>
          <p:nvPr/>
        </p:nvSpPr>
        <p:spPr bwMode="auto">
          <a:xfrm>
            <a:off x="7162800" y="5715000"/>
            <a:ext cx="1447800" cy="519113"/>
          </a:xfrm>
          <a:prstGeom prst="rect">
            <a:avLst/>
          </a:prstGeom>
          <a:noFill/>
          <a:ln w="9525">
            <a:noFill/>
            <a:miter lim="800000"/>
            <a:headEnd/>
            <a:tailEnd/>
          </a:ln>
          <a:effectLst/>
        </p:spPr>
        <p:txBody>
          <a:bodyPr>
            <a:spAutoFit/>
          </a:bodyPr>
          <a:lstStyle/>
          <a:p>
            <a:pPr>
              <a:spcBef>
                <a:spcPct val="50000"/>
              </a:spcBef>
            </a:pPr>
            <a:r>
              <a:rPr lang="en-US" sz="2800" b="1"/>
              <a:t>1,98</a:t>
            </a:r>
          </a:p>
        </p:txBody>
      </p:sp>
      <p:sp>
        <p:nvSpPr>
          <p:cNvPr id="12" name="TextBox 11"/>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2293"/>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5228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5228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5228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2285"/>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228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22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autoUpdateAnimBg="0"/>
      <p:bldP spid="52281" grpId="0" animBg="1"/>
      <p:bldP spid="52282" grpId="0" animBg="1"/>
      <p:bldP spid="52283" grpId="0" animBg="1"/>
      <p:bldP spid="52284" grpId="0" animBg="1"/>
      <p:bldP spid="52285" grpId="0" animBg="1"/>
      <p:bldP spid="52296"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title"/>
          </p:nvPr>
        </p:nvSpPr>
        <p:spPr>
          <a:xfrm>
            <a:off x="0" y="0"/>
            <a:ext cx="9144000" cy="762000"/>
          </a:xfrm>
          <a:solidFill>
            <a:schemeClr val="tx1"/>
          </a:solidFill>
        </p:spPr>
        <p:txBody>
          <a:bodyPr>
            <a:normAutofit/>
          </a:bodyPr>
          <a:lstStyle/>
          <a:p>
            <a:r>
              <a:rPr lang="en-US" b="1" dirty="0" err="1">
                <a:solidFill>
                  <a:schemeClr val="bg1"/>
                </a:solidFill>
              </a:rPr>
              <a:t>Nilai</a:t>
            </a:r>
            <a:r>
              <a:rPr lang="en-US" b="1" dirty="0">
                <a:solidFill>
                  <a:schemeClr val="bg1"/>
                </a:solidFill>
              </a:rPr>
              <a:t> </a:t>
            </a:r>
            <a:r>
              <a:rPr lang="en-US" b="1" dirty="0" smtClean="0">
                <a:solidFill>
                  <a:schemeClr val="bg1"/>
                </a:solidFill>
              </a:rPr>
              <a:t> t-</a:t>
            </a:r>
            <a:r>
              <a:rPr lang="en-US" b="1" dirty="0" err="1" smtClean="0">
                <a:solidFill>
                  <a:schemeClr val="bg1"/>
                </a:solidFill>
              </a:rPr>
              <a:t>tabel</a:t>
            </a:r>
            <a:endParaRPr lang="en-US" b="1" dirty="0">
              <a:solidFill>
                <a:schemeClr val="bg1"/>
              </a:solidFill>
            </a:endParaRPr>
          </a:p>
        </p:txBody>
      </p:sp>
      <p:sp>
        <p:nvSpPr>
          <p:cNvPr id="54274" name="Rectangle 2"/>
          <p:cNvSpPr>
            <a:spLocks noGrp="1" noChangeArrowheads="1"/>
          </p:cNvSpPr>
          <p:nvPr>
            <p:ph type="body" sz="half" idx="1"/>
          </p:nvPr>
        </p:nvSpPr>
        <p:spPr>
          <a:xfrm>
            <a:off x="685800" y="838200"/>
            <a:ext cx="8153400" cy="838200"/>
          </a:xfrm>
          <a:ln>
            <a:solidFill>
              <a:schemeClr val="accent1"/>
            </a:solidFill>
          </a:ln>
        </p:spPr>
        <p:txBody>
          <a:bodyPr>
            <a:normAutofit lnSpcReduction="10000"/>
          </a:bodyPr>
          <a:lstStyle/>
          <a:p>
            <a:pPr algn="r">
              <a:buNone/>
            </a:pPr>
            <a:r>
              <a:rPr lang="en-US" sz="2400" b="1" dirty="0" err="1"/>
              <a:t>Diketahui</a:t>
            </a:r>
            <a:r>
              <a:rPr lang="en-US" sz="2400" b="1" dirty="0"/>
              <a:t> : n1 = 10; n2 =13; </a:t>
            </a:r>
            <a:r>
              <a:rPr lang="el-GR" sz="2400" b="1" dirty="0">
                <a:cs typeface="Arial" pitchFamily="34" charset="0"/>
              </a:rPr>
              <a:t>α</a:t>
            </a:r>
            <a:r>
              <a:rPr lang="en-US" sz="2400" b="1" dirty="0">
                <a:cs typeface="Arial" pitchFamily="34" charset="0"/>
              </a:rPr>
              <a:t>=0,05</a:t>
            </a:r>
          </a:p>
          <a:p>
            <a:pPr algn="r">
              <a:buNone/>
            </a:pPr>
            <a:r>
              <a:rPr lang="en-US" sz="2400" b="1" dirty="0"/>
              <a:t>	</a:t>
            </a:r>
            <a:r>
              <a:rPr lang="en-US" sz="2400" b="1" dirty="0" err="1"/>
              <a:t>berapa</a:t>
            </a:r>
            <a:r>
              <a:rPr lang="en-US" sz="2400" b="1" dirty="0"/>
              <a:t> </a:t>
            </a:r>
            <a:r>
              <a:rPr lang="en-US" sz="2400" b="1" dirty="0" err="1"/>
              <a:t>nilai</a:t>
            </a:r>
            <a:r>
              <a:rPr lang="en-US" sz="2400" b="1" dirty="0"/>
              <a:t> t-</a:t>
            </a:r>
            <a:r>
              <a:rPr lang="en-US" sz="2400" b="1" dirty="0" err="1"/>
              <a:t>tabel</a:t>
            </a:r>
            <a:r>
              <a:rPr lang="en-US" sz="2400" b="1" dirty="0"/>
              <a:t> (</a:t>
            </a:r>
            <a:r>
              <a:rPr lang="en-US" sz="2400" b="1" dirty="0" err="1"/>
              <a:t>titik</a:t>
            </a:r>
            <a:r>
              <a:rPr lang="en-US" sz="2400" b="1" dirty="0"/>
              <a:t> </a:t>
            </a:r>
            <a:r>
              <a:rPr lang="en-US" sz="2400" b="1" dirty="0" err="1"/>
              <a:t>kritis</a:t>
            </a:r>
            <a:r>
              <a:rPr lang="en-US" sz="2400" b="1" dirty="0"/>
              <a:t>) </a:t>
            </a:r>
          </a:p>
        </p:txBody>
      </p:sp>
      <p:graphicFrame>
        <p:nvGraphicFramePr>
          <p:cNvPr id="54276" name="Group 4"/>
          <p:cNvGraphicFramePr>
            <a:graphicFrameLocks noGrp="1"/>
          </p:cNvGraphicFramePr>
          <p:nvPr>
            <p:ph sz="half" idx="2"/>
          </p:nvPr>
        </p:nvGraphicFramePr>
        <p:xfrm>
          <a:off x="990600" y="2760663"/>
          <a:ext cx="7620000" cy="3716339"/>
        </p:xfrm>
        <a:graphic>
          <a:graphicData uri="http://schemas.openxmlformats.org/drawingml/2006/table">
            <a:tbl>
              <a:tblPr/>
              <a:tblGrid>
                <a:gridCol w="1905000">
                  <a:extLst>
                    <a:ext uri="{9D8B030D-6E8A-4147-A177-3AD203B41FA5}">
                      <a16:colId xmlns:a16="http://schemas.microsoft.com/office/drawing/2014/main" xmlns="" val="20000"/>
                    </a:ext>
                  </a:extLst>
                </a:gridCol>
                <a:gridCol w="1905000">
                  <a:extLst>
                    <a:ext uri="{9D8B030D-6E8A-4147-A177-3AD203B41FA5}">
                      <a16:colId xmlns:a16="http://schemas.microsoft.com/office/drawing/2014/main" xmlns="" val="20001"/>
                    </a:ext>
                  </a:extLst>
                </a:gridCol>
                <a:gridCol w="1905000">
                  <a:extLst>
                    <a:ext uri="{9D8B030D-6E8A-4147-A177-3AD203B41FA5}">
                      <a16:colId xmlns:a16="http://schemas.microsoft.com/office/drawing/2014/main" xmlns="" val="20002"/>
                    </a:ext>
                  </a:extLst>
                </a:gridCol>
                <a:gridCol w="1905000">
                  <a:extLst>
                    <a:ext uri="{9D8B030D-6E8A-4147-A177-3AD203B41FA5}">
                      <a16:colId xmlns:a16="http://schemas.microsoft.com/office/drawing/2014/main" xmlns="" val="20003"/>
                    </a:ext>
                  </a:extLst>
                </a:gridCol>
              </a:tblGrid>
              <a:tr h="930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db          </a:t>
                      </a:r>
                      <a:r>
                        <a:rPr kumimoji="0" lang="el-GR" sz="4800" b="0" i="0" u="none" strike="noStrike" cap="none" normalizeH="0" baseline="30000" smtClean="0">
                          <a:ln>
                            <a:noFill/>
                          </a:ln>
                          <a:solidFill>
                            <a:schemeClr val="tx1"/>
                          </a:solidFill>
                          <a:effectLst/>
                          <a:latin typeface="Arial" pitchFamily="34" charset="0"/>
                          <a:cs typeface="Arial" pitchFamily="34" charset="0"/>
                        </a:rPr>
                        <a:t>α</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0,5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0,1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pitchFamily="34" charset="0"/>
                        </a:rPr>
                        <a:t>0,05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xmlns="" val="10000"/>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28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pitchFamily="34" charset="0"/>
                        </a:rPr>
                        <a:t>21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pitchFamily="34"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xmlns="" val="10003"/>
                  </a:ext>
                </a:extLst>
              </a:tr>
            </a:tbl>
          </a:graphicData>
        </a:graphic>
      </p:graphicFrame>
      <p:sp>
        <p:nvSpPr>
          <p:cNvPr id="54275" name="Text Box 3"/>
          <p:cNvSpPr txBox="1">
            <a:spLocks noChangeArrowheads="1"/>
          </p:cNvSpPr>
          <p:nvPr/>
        </p:nvSpPr>
        <p:spPr bwMode="auto">
          <a:xfrm>
            <a:off x="228600" y="1752600"/>
            <a:ext cx="7162800" cy="457200"/>
          </a:xfrm>
          <a:prstGeom prst="rect">
            <a:avLst/>
          </a:prstGeom>
          <a:noFill/>
          <a:ln w="9525">
            <a:noFill/>
            <a:miter lim="800000"/>
            <a:headEnd/>
            <a:tailEnd/>
          </a:ln>
          <a:effectLst/>
        </p:spPr>
        <p:txBody>
          <a:bodyPr>
            <a:spAutoFit/>
          </a:bodyPr>
          <a:lstStyle/>
          <a:p>
            <a:pPr>
              <a:spcBef>
                <a:spcPct val="50000"/>
              </a:spcBef>
            </a:pPr>
            <a:r>
              <a:rPr lang="en-US" sz="2400" dirty="0"/>
              <a:t>db = n</a:t>
            </a:r>
            <a:r>
              <a:rPr lang="en-US" sz="2400" baseline="-25000" dirty="0"/>
              <a:t>1</a:t>
            </a:r>
            <a:r>
              <a:rPr lang="en-US" sz="2400" dirty="0"/>
              <a:t>+n</a:t>
            </a:r>
            <a:r>
              <a:rPr lang="en-US" sz="2400" baseline="-25000" dirty="0"/>
              <a:t>2 </a:t>
            </a:r>
            <a:r>
              <a:rPr lang="en-US" sz="2400" dirty="0"/>
              <a:t>- 2 = 10 + 13 -2 = 21 </a:t>
            </a:r>
          </a:p>
        </p:txBody>
      </p:sp>
      <p:sp>
        <p:nvSpPr>
          <p:cNvPr id="54303" name="Line 31"/>
          <p:cNvSpPr>
            <a:spLocks noChangeShapeType="1"/>
          </p:cNvSpPr>
          <p:nvPr/>
        </p:nvSpPr>
        <p:spPr bwMode="auto">
          <a:xfrm>
            <a:off x="990600" y="2743200"/>
            <a:ext cx="1905000" cy="914400"/>
          </a:xfrm>
          <a:prstGeom prst="line">
            <a:avLst/>
          </a:prstGeom>
          <a:noFill/>
          <a:ln w="9525">
            <a:solidFill>
              <a:schemeClr val="tx1"/>
            </a:solidFill>
            <a:round/>
            <a:headEnd/>
            <a:tailEnd/>
          </a:ln>
          <a:effectLst/>
        </p:spPr>
        <p:txBody>
          <a:bodyPr/>
          <a:lstStyle/>
          <a:p>
            <a:endParaRPr lang="en-US"/>
          </a:p>
        </p:txBody>
      </p:sp>
      <p:sp>
        <p:nvSpPr>
          <p:cNvPr id="54304" name="Line 32"/>
          <p:cNvSpPr>
            <a:spLocks noChangeShapeType="1"/>
          </p:cNvSpPr>
          <p:nvPr/>
        </p:nvSpPr>
        <p:spPr bwMode="auto">
          <a:xfrm>
            <a:off x="2743200" y="3171825"/>
            <a:ext cx="4343400" cy="0"/>
          </a:xfrm>
          <a:prstGeom prst="line">
            <a:avLst/>
          </a:prstGeom>
          <a:noFill/>
          <a:ln w="57150">
            <a:solidFill>
              <a:schemeClr val="tx1"/>
            </a:solidFill>
            <a:prstDash val="sysDot"/>
            <a:round/>
            <a:headEnd/>
            <a:tailEnd type="triangle" w="med" len="med"/>
          </a:ln>
          <a:effectLst/>
        </p:spPr>
        <p:txBody>
          <a:bodyPr/>
          <a:lstStyle/>
          <a:p>
            <a:endParaRPr lang="en-US"/>
          </a:p>
        </p:txBody>
      </p:sp>
      <p:sp>
        <p:nvSpPr>
          <p:cNvPr id="54305" name="Line 33"/>
          <p:cNvSpPr>
            <a:spLocks noChangeShapeType="1"/>
          </p:cNvSpPr>
          <p:nvPr/>
        </p:nvSpPr>
        <p:spPr bwMode="auto">
          <a:xfrm>
            <a:off x="1676400" y="3400425"/>
            <a:ext cx="0" cy="2438400"/>
          </a:xfrm>
          <a:prstGeom prst="line">
            <a:avLst/>
          </a:prstGeom>
          <a:noFill/>
          <a:ln w="57150">
            <a:solidFill>
              <a:schemeClr val="tx1"/>
            </a:solidFill>
            <a:prstDash val="sysDot"/>
            <a:round/>
            <a:headEnd/>
            <a:tailEnd type="triangle" w="med" len="med"/>
          </a:ln>
          <a:effectLst/>
        </p:spPr>
        <p:txBody>
          <a:bodyPr/>
          <a:lstStyle/>
          <a:p>
            <a:endParaRPr lang="en-US"/>
          </a:p>
        </p:txBody>
      </p:sp>
      <p:sp>
        <p:nvSpPr>
          <p:cNvPr id="54306" name="Line 34"/>
          <p:cNvSpPr>
            <a:spLocks noChangeShapeType="1"/>
          </p:cNvSpPr>
          <p:nvPr/>
        </p:nvSpPr>
        <p:spPr bwMode="auto">
          <a:xfrm>
            <a:off x="2209800" y="5991225"/>
            <a:ext cx="4800600" cy="0"/>
          </a:xfrm>
          <a:prstGeom prst="line">
            <a:avLst/>
          </a:prstGeom>
          <a:noFill/>
          <a:ln w="57150">
            <a:solidFill>
              <a:schemeClr val="tx1"/>
            </a:solidFill>
            <a:round/>
            <a:headEnd/>
            <a:tailEnd type="triangle" w="med" len="med"/>
          </a:ln>
          <a:effectLst/>
        </p:spPr>
        <p:txBody>
          <a:bodyPr/>
          <a:lstStyle/>
          <a:p>
            <a:endParaRPr lang="en-US"/>
          </a:p>
        </p:txBody>
      </p:sp>
      <p:sp>
        <p:nvSpPr>
          <p:cNvPr id="54307" name="Line 35"/>
          <p:cNvSpPr>
            <a:spLocks noChangeShapeType="1"/>
          </p:cNvSpPr>
          <p:nvPr/>
        </p:nvSpPr>
        <p:spPr bwMode="auto">
          <a:xfrm>
            <a:off x="7543800" y="2819400"/>
            <a:ext cx="0" cy="2286000"/>
          </a:xfrm>
          <a:prstGeom prst="line">
            <a:avLst/>
          </a:prstGeom>
          <a:noFill/>
          <a:ln w="57150">
            <a:solidFill>
              <a:schemeClr val="tx1"/>
            </a:solidFill>
            <a:round/>
            <a:headEnd/>
            <a:tailEnd type="triangle" w="med" len="med"/>
          </a:ln>
          <a:effectLst/>
        </p:spPr>
        <p:txBody>
          <a:bodyPr/>
          <a:lstStyle/>
          <a:p>
            <a:endParaRPr lang="en-US"/>
          </a:p>
        </p:txBody>
      </p:sp>
      <p:sp>
        <p:nvSpPr>
          <p:cNvPr id="54308" name="Text Box 36"/>
          <p:cNvSpPr txBox="1">
            <a:spLocks noChangeArrowheads="1"/>
          </p:cNvSpPr>
          <p:nvPr/>
        </p:nvSpPr>
        <p:spPr bwMode="auto">
          <a:xfrm>
            <a:off x="990600" y="2209800"/>
            <a:ext cx="3886200" cy="523220"/>
          </a:xfrm>
          <a:prstGeom prst="rect">
            <a:avLst/>
          </a:prstGeom>
          <a:solidFill>
            <a:schemeClr val="tx1"/>
          </a:solidFill>
          <a:ln w="9525">
            <a:noFill/>
            <a:miter lim="800000"/>
            <a:headEnd/>
            <a:tailEnd/>
          </a:ln>
          <a:effectLst/>
        </p:spPr>
        <p:txBody>
          <a:bodyPr wrap="square">
            <a:spAutoFit/>
          </a:bodyPr>
          <a:lstStyle/>
          <a:p>
            <a:pPr algn="ctr">
              <a:spcBef>
                <a:spcPct val="50000"/>
              </a:spcBef>
            </a:pPr>
            <a:r>
              <a:rPr lang="en-US" sz="2800" b="1" dirty="0">
                <a:solidFill>
                  <a:schemeClr val="bg1"/>
                </a:solidFill>
              </a:rPr>
              <a:t>t-table </a:t>
            </a:r>
            <a:r>
              <a:rPr lang="en-US" sz="2800" b="1" dirty="0" err="1">
                <a:solidFill>
                  <a:schemeClr val="bg1"/>
                </a:solidFill>
              </a:rPr>
              <a:t>uji</a:t>
            </a:r>
            <a:r>
              <a:rPr lang="en-US" sz="2800" b="1" dirty="0">
                <a:solidFill>
                  <a:schemeClr val="bg1"/>
                </a:solidFill>
              </a:rPr>
              <a:t> 2 </a:t>
            </a:r>
            <a:r>
              <a:rPr lang="en-US" sz="2800" b="1" dirty="0" err="1">
                <a:solidFill>
                  <a:schemeClr val="bg1"/>
                </a:solidFill>
              </a:rPr>
              <a:t>arah</a:t>
            </a:r>
            <a:endParaRPr lang="en-US" sz="2800" b="1" dirty="0">
              <a:solidFill>
                <a:schemeClr val="bg1"/>
              </a:solidFill>
            </a:endParaRPr>
          </a:p>
        </p:txBody>
      </p:sp>
      <p:sp>
        <p:nvSpPr>
          <p:cNvPr id="54309" name="Text Box 37"/>
          <p:cNvSpPr txBox="1">
            <a:spLocks noChangeArrowheads="1"/>
          </p:cNvSpPr>
          <p:nvPr/>
        </p:nvSpPr>
        <p:spPr bwMode="auto">
          <a:xfrm>
            <a:off x="7315200" y="5791200"/>
            <a:ext cx="990600" cy="519113"/>
          </a:xfrm>
          <a:prstGeom prst="rect">
            <a:avLst/>
          </a:prstGeom>
          <a:noFill/>
          <a:ln w="9525">
            <a:noFill/>
            <a:miter lim="800000"/>
            <a:headEnd/>
            <a:tailEnd/>
          </a:ln>
          <a:effectLst/>
        </p:spPr>
        <p:txBody>
          <a:bodyPr>
            <a:spAutoFit/>
          </a:bodyPr>
          <a:lstStyle/>
          <a:p>
            <a:pPr>
              <a:spcBef>
                <a:spcPct val="50000"/>
              </a:spcBef>
            </a:pPr>
            <a:r>
              <a:rPr lang="en-US" sz="2800" b="1"/>
              <a:t>2,08</a:t>
            </a:r>
          </a:p>
        </p:txBody>
      </p:sp>
      <p:sp>
        <p:nvSpPr>
          <p:cNvPr id="12" name="TextBox 11"/>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30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43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430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3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307"/>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5430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3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P spid="54303" grpId="0" animBg="1"/>
      <p:bldP spid="54304" grpId="0" animBg="1"/>
      <p:bldP spid="54305" grpId="0" animBg="1"/>
      <p:bldP spid="54306" grpId="0" animBg="1"/>
      <p:bldP spid="54306" grpId="1" animBg="1"/>
      <p:bldP spid="54307" grpId="0" animBg="1"/>
      <p:bldP spid="54309"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1143000"/>
          </a:xfrm>
          <a:solidFill>
            <a:schemeClr val="tx1"/>
          </a:solidFill>
        </p:spPr>
        <p:txBody>
          <a:bodyPr>
            <a:normAutofit/>
          </a:bodyPr>
          <a:lstStyle/>
          <a:p>
            <a:r>
              <a:rPr lang="en-US" sz="3600" b="1" dirty="0" smtClean="0">
                <a:solidFill>
                  <a:schemeClr val="bg1"/>
                </a:solidFill>
                <a:effectLst>
                  <a:outerShdw blurRad="38100" dist="38100" dir="2700000" algn="tl">
                    <a:srgbClr val="C0C0C0"/>
                  </a:outerShdw>
                </a:effectLst>
              </a:rPr>
              <a:t>CONTOH RUMUSAN HIPOTESIS</a:t>
            </a:r>
            <a:endParaRPr lang="en-US" sz="3600" b="1" dirty="0">
              <a:solidFill>
                <a:schemeClr val="bg1"/>
              </a:solidFill>
              <a:effectLst>
                <a:outerShdw blurRad="38100" dist="38100" dir="2700000" algn="tl">
                  <a:srgbClr val="C0C0C0"/>
                </a:outerShdw>
              </a:effectLst>
            </a:endParaRPr>
          </a:p>
        </p:txBody>
      </p:sp>
      <p:sp>
        <p:nvSpPr>
          <p:cNvPr id="13315" name="Rectangle 3"/>
          <p:cNvSpPr>
            <a:spLocks noGrp="1" noChangeArrowheads="1"/>
          </p:cNvSpPr>
          <p:nvPr>
            <p:ph idx="1"/>
          </p:nvPr>
        </p:nvSpPr>
        <p:spPr>
          <a:xfrm>
            <a:off x="228600" y="1295400"/>
            <a:ext cx="8534400" cy="4191000"/>
          </a:xfrm>
        </p:spPr>
        <p:txBody>
          <a:bodyPr>
            <a:normAutofit lnSpcReduction="10000"/>
          </a:bodyPr>
          <a:lstStyle/>
          <a:p>
            <a:pPr marL="514350" indent="-514350">
              <a:buFont typeface="+mj-lt"/>
              <a:buAutoNum type="arabicPeriod"/>
            </a:pPr>
            <a:r>
              <a:rPr lang="en-US" sz="2800" b="1" dirty="0" err="1" smtClean="0"/>
              <a:t>Sebuah</a:t>
            </a:r>
            <a:r>
              <a:rPr lang="en-US" sz="2800" b="1" dirty="0" smtClean="0"/>
              <a:t> </a:t>
            </a:r>
            <a:r>
              <a:rPr lang="en-US" sz="2800" b="1" dirty="0" err="1"/>
              <a:t>perusahaan</a:t>
            </a:r>
            <a:r>
              <a:rPr lang="en-US" sz="2800" b="1" dirty="0"/>
              <a:t> </a:t>
            </a:r>
            <a:r>
              <a:rPr lang="en-US" sz="2800" b="1" dirty="0" err="1"/>
              <a:t>rokok</a:t>
            </a:r>
            <a:r>
              <a:rPr lang="en-US" sz="2800" b="1" dirty="0"/>
              <a:t> </a:t>
            </a:r>
            <a:r>
              <a:rPr lang="en-US" sz="2800" b="1" dirty="0" err="1"/>
              <a:t>menyatakan</a:t>
            </a:r>
            <a:r>
              <a:rPr lang="en-US" sz="2800" b="1" dirty="0"/>
              <a:t> </a:t>
            </a:r>
            <a:r>
              <a:rPr lang="en-US" sz="2800" b="1" dirty="0" err="1"/>
              <a:t>bahwa</a:t>
            </a:r>
            <a:r>
              <a:rPr lang="en-US" sz="2800" b="1" dirty="0"/>
              <a:t> </a:t>
            </a:r>
            <a:r>
              <a:rPr lang="en-US" sz="2800" b="1" dirty="0" err="1"/>
              <a:t>upah</a:t>
            </a:r>
            <a:r>
              <a:rPr lang="en-US" sz="2800" b="1" dirty="0"/>
              <a:t> rata-rata per </a:t>
            </a:r>
            <a:r>
              <a:rPr lang="en-US" sz="2800" b="1" dirty="0" err="1"/>
              <a:t>minggu</a:t>
            </a:r>
            <a:r>
              <a:rPr lang="en-US" sz="2800" b="1" dirty="0"/>
              <a:t> </a:t>
            </a:r>
            <a:r>
              <a:rPr lang="en-US" sz="2800" b="1" dirty="0" err="1"/>
              <a:t>karyawannya</a:t>
            </a:r>
            <a:r>
              <a:rPr lang="en-US" sz="2800" b="1" dirty="0"/>
              <a:t> </a:t>
            </a:r>
            <a:r>
              <a:rPr lang="en-US" sz="2800" b="1" dirty="0" err="1"/>
              <a:t>adalah</a:t>
            </a:r>
            <a:r>
              <a:rPr lang="en-US" sz="2800" b="1" dirty="0"/>
              <a:t> Rp180.000.</a:t>
            </a:r>
          </a:p>
          <a:p>
            <a:pPr marL="228600" indent="-228600">
              <a:buFont typeface="+mj-lt"/>
              <a:buAutoNum type="arabicPeriod"/>
            </a:pPr>
            <a:endParaRPr lang="en-US" sz="900" b="1" dirty="0"/>
          </a:p>
          <a:p>
            <a:pPr marL="514350" indent="-514350">
              <a:buFont typeface="+mj-lt"/>
              <a:buAutoNum type="arabicPeriod"/>
            </a:pPr>
            <a:r>
              <a:rPr lang="en-US" sz="2800" b="1" dirty="0" err="1" smtClean="0"/>
              <a:t>Sebuah</a:t>
            </a:r>
            <a:r>
              <a:rPr lang="en-US" sz="2800" b="1" dirty="0" smtClean="0"/>
              <a:t> </a:t>
            </a:r>
            <a:r>
              <a:rPr lang="en-US" sz="2800" b="1" dirty="0" err="1"/>
              <a:t>perusahaan</a:t>
            </a:r>
            <a:r>
              <a:rPr lang="en-US" sz="2800" b="1" dirty="0"/>
              <a:t> </a:t>
            </a:r>
            <a:r>
              <a:rPr lang="en-US" sz="2800" b="1" dirty="0" err="1"/>
              <a:t>rokok</a:t>
            </a:r>
            <a:r>
              <a:rPr lang="en-US" sz="2800" b="1" dirty="0"/>
              <a:t> </a:t>
            </a:r>
            <a:r>
              <a:rPr lang="en-US" sz="2800" b="1" dirty="0" err="1"/>
              <a:t>menyatakan</a:t>
            </a:r>
            <a:r>
              <a:rPr lang="en-US" sz="2800" b="1" dirty="0"/>
              <a:t> </a:t>
            </a:r>
            <a:r>
              <a:rPr lang="en-US" sz="2800" b="1" dirty="0" err="1"/>
              <a:t>bahwa</a:t>
            </a:r>
            <a:r>
              <a:rPr lang="en-US" sz="2800" b="1" dirty="0"/>
              <a:t> </a:t>
            </a:r>
            <a:r>
              <a:rPr lang="en-US" sz="2800" b="1" dirty="0" err="1"/>
              <a:t>upah</a:t>
            </a:r>
            <a:r>
              <a:rPr lang="en-US" sz="2800" b="1" dirty="0"/>
              <a:t> rata-rata per </a:t>
            </a:r>
            <a:r>
              <a:rPr lang="en-US" sz="2800" b="1" dirty="0" err="1"/>
              <a:t>minggu</a:t>
            </a:r>
            <a:r>
              <a:rPr lang="en-US" sz="2800" b="1" dirty="0"/>
              <a:t> </a:t>
            </a:r>
            <a:r>
              <a:rPr lang="en-US" sz="2800" b="1" dirty="0" err="1"/>
              <a:t>karyawannya</a:t>
            </a:r>
            <a:r>
              <a:rPr lang="en-US" sz="2800" b="1" dirty="0"/>
              <a:t> </a:t>
            </a:r>
            <a:r>
              <a:rPr lang="en-US" sz="2800" b="1" dirty="0" err="1"/>
              <a:t>lebih</a:t>
            </a:r>
            <a:r>
              <a:rPr lang="en-US" sz="2800" b="1" dirty="0"/>
              <a:t> </a:t>
            </a:r>
            <a:r>
              <a:rPr lang="en-US" sz="2800" b="1" dirty="0" err="1"/>
              <a:t>dari</a:t>
            </a:r>
            <a:r>
              <a:rPr lang="en-US" sz="2800" b="1" dirty="0"/>
              <a:t> Rp180.000.</a:t>
            </a:r>
          </a:p>
          <a:p>
            <a:pPr marL="228600" indent="-228600">
              <a:buFont typeface="+mj-lt"/>
              <a:buAutoNum type="arabicPeriod"/>
            </a:pPr>
            <a:endParaRPr lang="en-US" sz="900" b="1" dirty="0"/>
          </a:p>
          <a:p>
            <a:pPr marL="514350" indent="-514350">
              <a:buFont typeface="+mj-lt"/>
              <a:buAutoNum type="arabicPeriod"/>
            </a:pPr>
            <a:r>
              <a:rPr lang="en-US" sz="2800" b="1" dirty="0" err="1" smtClean="0"/>
              <a:t>Sebuah</a:t>
            </a:r>
            <a:r>
              <a:rPr lang="en-US" sz="2800" b="1" dirty="0" smtClean="0"/>
              <a:t> </a:t>
            </a:r>
            <a:r>
              <a:rPr lang="en-US" sz="2800" b="1" dirty="0" err="1"/>
              <a:t>perusahaan</a:t>
            </a:r>
            <a:r>
              <a:rPr lang="en-US" sz="2800" b="1" dirty="0"/>
              <a:t> </a:t>
            </a:r>
            <a:r>
              <a:rPr lang="en-US" sz="2800" b="1" dirty="0" err="1"/>
              <a:t>rokok</a:t>
            </a:r>
            <a:r>
              <a:rPr lang="en-US" sz="2800" b="1" dirty="0"/>
              <a:t> </a:t>
            </a:r>
            <a:r>
              <a:rPr lang="en-US" sz="2800" b="1" dirty="0" err="1"/>
              <a:t>menyatakan</a:t>
            </a:r>
            <a:r>
              <a:rPr lang="en-US" sz="2800" b="1" dirty="0"/>
              <a:t> </a:t>
            </a:r>
            <a:r>
              <a:rPr lang="en-US" sz="2800" b="1" dirty="0" err="1"/>
              <a:t>bahwa</a:t>
            </a:r>
            <a:r>
              <a:rPr lang="en-US" sz="2800" b="1" dirty="0"/>
              <a:t> </a:t>
            </a:r>
            <a:r>
              <a:rPr lang="en-US" sz="2800" b="1" dirty="0" err="1"/>
              <a:t>upah</a:t>
            </a:r>
            <a:r>
              <a:rPr lang="en-US" sz="2800" b="1" dirty="0"/>
              <a:t> rata-rata per </a:t>
            </a:r>
            <a:r>
              <a:rPr lang="en-US" sz="2800" b="1" dirty="0" err="1"/>
              <a:t>minggu</a:t>
            </a:r>
            <a:r>
              <a:rPr lang="en-US" sz="2800" b="1" dirty="0"/>
              <a:t> </a:t>
            </a:r>
            <a:r>
              <a:rPr lang="en-US" sz="2800" b="1" dirty="0" err="1"/>
              <a:t>karyawannya</a:t>
            </a:r>
            <a:r>
              <a:rPr lang="en-US" sz="2800" b="1" dirty="0"/>
              <a:t> </a:t>
            </a:r>
            <a:r>
              <a:rPr lang="en-US" sz="2800" b="1" dirty="0" err="1"/>
              <a:t>kurang</a:t>
            </a:r>
            <a:r>
              <a:rPr lang="en-US" sz="2800" b="1" dirty="0"/>
              <a:t> </a:t>
            </a:r>
            <a:r>
              <a:rPr lang="en-US" sz="2800" b="1" dirty="0" err="1"/>
              <a:t>dari</a:t>
            </a:r>
            <a:r>
              <a:rPr lang="en-US" sz="2800" b="1" dirty="0"/>
              <a:t> Rp180.000.</a:t>
            </a:r>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1143000"/>
          </a:xfrm>
          <a:solidFill>
            <a:schemeClr val="tx1"/>
          </a:solidFill>
        </p:spPr>
        <p:txBody>
          <a:bodyPr>
            <a:normAutofit/>
          </a:bodyPr>
          <a:lstStyle/>
          <a:p>
            <a:pPr algn="ctr"/>
            <a:r>
              <a:rPr lang="en-US" sz="4000" b="1" dirty="0">
                <a:solidFill>
                  <a:schemeClr val="bg1"/>
                </a:solidFill>
                <a:effectLst>
                  <a:outerShdw blurRad="38100" dist="38100" dir="2700000" algn="tl">
                    <a:srgbClr val="C0C0C0"/>
                  </a:outerShdw>
                </a:effectLst>
              </a:rPr>
              <a:t>UJI HIPOTESIS: RATA-RATA</a:t>
            </a:r>
          </a:p>
        </p:txBody>
      </p:sp>
      <p:sp>
        <p:nvSpPr>
          <p:cNvPr id="14339" name="Rectangle 3"/>
          <p:cNvSpPr>
            <a:spLocks noGrp="1" noChangeArrowheads="1"/>
          </p:cNvSpPr>
          <p:nvPr>
            <p:ph idx="1"/>
          </p:nvPr>
        </p:nvSpPr>
        <p:spPr>
          <a:xfrm>
            <a:off x="228600" y="1295400"/>
            <a:ext cx="8610600" cy="4525963"/>
          </a:xfrm>
        </p:spPr>
        <p:txBody>
          <a:bodyPr>
            <a:normAutofit/>
          </a:bodyPr>
          <a:lstStyle/>
          <a:p>
            <a:pPr>
              <a:lnSpc>
                <a:spcPct val="120000"/>
              </a:lnSpc>
            </a:pPr>
            <a:r>
              <a:rPr lang="en-US" sz="2800" b="1" dirty="0"/>
              <a:t>Rata-rata </a:t>
            </a:r>
            <a:r>
              <a:rPr lang="en-US" sz="2800" b="1" dirty="0" err="1"/>
              <a:t>sampel</a:t>
            </a:r>
            <a:r>
              <a:rPr lang="en-US" sz="2800" b="1" dirty="0"/>
              <a:t> </a:t>
            </a:r>
            <a:r>
              <a:rPr lang="en-US" sz="2800" b="1" dirty="0" err="1"/>
              <a:t>dengan</a:t>
            </a:r>
            <a:r>
              <a:rPr lang="en-US" sz="2800" b="1" dirty="0"/>
              <a:t> rata-rata </a:t>
            </a:r>
            <a:r>
              <a:rPr lang="en-US" sz="2800" b="1" dirty="0" err="1"/>
              <a:t>hipotesis</a:t>
            </a:r>
            <a:endParaRPr lang="en-US" sz="2800" b="1" dirty="0"/>
          </a:p>
          <a:p>
            <a:pPr>
              <a:lnSpc>
                <a:spcPct val="120000"/>
              </a:lnSpc>
            </a:pPr>
            <a:r>
              <a:rPr lang="en-US" sz="2800" b="1" dirty="0"/>
              <a:t>Beda </a:t>
            </a:r>
            <a:r>
              <a:rPr lang="en-US" sz="2800" b="1" dirty="0" err="1"/>
              <a:t>dua</a:t>
            </a:r>
            <a:r>
              <a:rPr lang="en-US" sz="2800" b="1" dirty="0"/>
              <a:t> rata-rata </a:t>
            </a:r>
            <a:r>
              <a:rPr lang="en-US" sz="2800" b="1" dirty="0" err="1"/>
              <a:t>untuk</a:t>
            </a:r>
            <a:r>
              <a:rPr lang="en-US" sz="2800" b="1" dirty="0"/>
              <a:t> data </a:t>
            </a:r>
            <a:r>
              <a:rPr lang="en-US" sz="2800" b="1" dirty="0" err="1"/>
              <a:t>independen</a:t>
            </a:r>
            <a:r>
              <a:rPr lang="en-US" sz="2800" b="1" dirty="0"/>
              <a:t> (</a:t>
            </a:r>
            <a:r>
              <a:rPr lang="en-US" sz="2800" b="1" dirty="0" err="1"/>
              <a:t>sampel</a:t>
            </a:r>
            <a:r>
              <a:rPr lang="en-US" sz="2800" b="1" dirty="0"/>
              <a:t> </a:t>
            </a:r>
            <a:r>
              <a:rPr lang="en-US" sz="2800" b="1" dirty="0" err="1"/>
              <a:t>besar</a:t>
            </a:r>
            <a:r>
              <a:rPr lang="en-US" sz="2800" b="1" dirty="0"/>
              <a:t>)</a:t>
            </a:r>
          </a:p>
          <a:p>
            <a:pPr>
              <a:lnSpc>
                <a:spcPct val="120000"/>
              </a:lnSpc>
            </a:pPr>
            <a:r>
              <a:rPr lang="en-US" sz="2800" b="1" dirty="0"/>
              <a:t>Beda </a:t>
            </a:r>
            <a:r>
              <a:rPr lang="en-US" sz="2800" b="1" dirty="0" err="1"/>
              <a:t>dua</a:t>
            </a:r>
            <a:r>
              <a:rPr lang="en-US" sz="2800" b="1" dirty="0"/>
              <a:t> rata-rata </a:t>
            </a:r>
            <a:r>
              <a:rPr lang="en-US" sz="2800" b="1" dirty="0" err="1"/>
              <a:t>untuk</a:t>
            </a:r>
            <a:r>
              <a:rPr lang="en-US" sz="2800" b="1" dirty="0"/>
              <a:t> data </a:t>
            </a:r>
            <a:r>
              <a:rPr lang="en-US" sz="2800" b="1" dirty="0" err="1"/>
              <a:t>independen</a:t>
            </a:r>
            <a:r>
              <a:rPr lang="en-US" sz="2800" b="1" dirty="0"/>
              <a:t> (</a:t>
            </a:r>
            <a:r>
              <a:rPr lang="en-US" sz="2800" b="1" dirty="0" err="1"/>
              <a:t>sampel</a:t>
            </a:r>
            <a:r>
              <a:rPr lang="en-US" sz="2800" b="1" dirty="0"/>
              <a:t> </a:t>
            </a:r>
            <a:r>
              <a:rPr lang="en-US" sz="2800" b="1" dirty="0" err="1"/>
              <a:t>kecil</a:t>
            </a:r>
            <a:r>
              <a:rPr lang="en-US" sz="2800" b="1" dirty="0"/>
              <a:t>)</a:t>
            </a:r>
          </a:p>
          <a:p>
            <a:pPr>
              <a:lnSpc>
                <a:spcPct val="120000"/>
              </a:lnSpc>
            </a:pPr>
            <a:r>
              <a:rPr lang="en-US" sz="2800" b="1" dirty="0"/>
              <a:t>Beda </a:t>
            </a:r>
            <a:r>
              <a:rPr lang="en-US" sz="2800" b="1" dirty="0" err="1"/>
              <a:t>dua</a:t>
            </a:r>
            <a:r>
              <a:rPr lang="en-US" sz="2800" b="1" dirty="0"/>
              <a:t> rata-rata </a:t>
            </a:r>
            <a:r>
              <a:rPr lang="en-US" sz="2800" b="1" dirty="0" err="1"/>
              <a:t>untuk</a:t>
            </a:r>
            <a:r>
              <a:rPr lang="en-US" sz="2800" b="1" dirty="0"/>
              <a:t> data </a:t>
            </a:r>
            <a:r>
              <a:rPr lang="en-US" sz="2800" b="1" dirty="0" err="1"/>
              <a:t>observasi</a:t>
            </a:r>
            <a:r>
              <a:rPr lang="en-US" sz="2800" b="1" dirty="0"/>
              <a:t> yang </a:t>
            </a:r>
            <a:r>
              <a:rPr lang="en-US" sz="2800" b="1" dirty="0" err="1"/>
              <a:t>berpasangan</a:t>
            </a:r>
            <a:r>
              <a:rPr lang="en-US" sz="2800" b="1" dirty="0"/>
              <a:t> (</a:t>
            </a:r>
            <a:r>
              <a:rPr lang="en-US" sz="2800" b="1" i="1" dirty="0"/>
              <a:t>paired observations</a:t>
            </a:r>
            <a:r>
              <a:rPr lang="en-US" sz="2800" b="1" dirty="0"/>
              <a:t>)</a:t>
            </a:r>
            <a:endParaRPr lang="en-US" sz="3600"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FB25E678-9094-4F73-A5CA-8C00B63EE168}" type="slidenum">
              <a:rPr lang="en-US"/>
              <a:pPr/>
              <a:t>109</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1014413"/>
            <a:ext cx="9144000" cy="4967514"/>
          </a:xfrm>
          <a:prstGeom prst="rect">
            <a:avLst/>
          </a:prstGeom>
          <a:noFill/>
          <a:ln w="9525">
            <a:noFill/>
            <a:miter lim="800000"/>
            <a:headEnd/>
            <a:tailEnd/>
          </a:ln>
          <a:effectLst/>
        </p:spPr>
        <p:txBody>
          <a:bodyPr wrap="square" anchor="ctr">
            <a:spAutoFit/>
          </a:bodyPr>
          <a:lstStyle/>
          <a:p>
            <a:pPr marL="228600" indent="-228600" algn="ctr">
              <a:lnSpc>
                <a:spcPct val="120000"/>
              </a:lnSpc>
              <a:tabLst>
                <a:tab pos="228600" algn="l"/>
              </a:tabLst>
            </a:pPr>
            <a:r>
              <a:rPr lang="en-US" sz="2400" b="1" dirty="0" err="1" smtClean="0">
                <a:latin typeface="Arial" charset="0"/>
              </a:rPr>
              <a:t>Hipotesis</a:t>
            </a:r>
            <a:r>
              <a:rPr lang="en-US" sz="2400" b="1" dirty="0" smtClean="0">
                <a:latin typeface="Arial" charset="0"/>
              </a:rPr>
              <a:t> </a:t>
            </a:r>
            <a:r>
              <a:rPr lang="en-US" sz="2400" b="1" dirty="0" err="1">
                <a:latin typeface="Arial" charset="0"/>
              </a:rPr>
              <a:t>tentang</a:t>
            </a:r>
            <a:r>
              <a:rPr lang="en-US" sz="2400" b="1" dirty="0">
                <a:latin typeface="Arial" charset="0"/>
              </a:rPr>
              <a:t> </a:t>
            </a:r>
            <a:r>
              <a:rPr lang="en-US" sz="2400" b="1" dirty="0" err="1">
                <a:latin typeface="Arial" charset="0"/>
              </a:rPr>
              <a:t>nilai</a:t>
            </a:r>
            <a:r>
              <a:rPr lang="en-US" sz="2400" b="1" dirty="0">
                <a:latin typeface="Arial" charset="0"/>
              </a:rPr>
              <a:t> </a:t>
            </a:r>
            <a:r>
              <a:rPr lang="en-US" sz="2400" b="1" dirty="0" err="1">
                <a:latin typeface="Arial" charset="0"/>
              </a:rPr>
              <a:t>suatu</a:t>
            </a:r>
            <a:r>
              <a:rPr lang="en-US" sz="2400" b="1" dirty="0">
                <a:latin typeface="Arial" charset="0"/>
              </a:rPr>
              <a:t> </a:t>
            </a:r>
            <a:r>
              <a:rPr lang="en-US" sz="2400" b="1" dirty="0" err="1">
                <a:latin typeface="Arial" charset="0"/>
              </a:rPr>
              <a:t>variabel</a:t>
            </a:r>
            <a:r>
              <a:rPr lang="en-US" sz="2400" b="1" dirty="0">
                <a:latin typeface="Arial" charset="0"/>
              </a:rPr>
              <a:t> </a:t>
            </a:r>
            <a:r>
              <a:rPr lang="en-US" sz="2400" b="1" dirty="0" err="1">
                <a:latin typeface="Arial" charset="0"/>
              </a:rPr>
              <a:t>mandiri</a:t>
            </a:r>
            <a:r>
              <a:rPr lang="en-US" sz="2400" b="1" dirty="0">
                <a:latin typeface="Arial" charset="0"/>
              </a:rPr>
              <a:t>, </a:t>
            </a:r>
            <a:r>
              <a:rPr lang="en-US" sz="2400" b="1" dirty="0" err="1">
                <a:latin typeface="Arial" charset="0"/>
              </a:rPr>
              <a:t>tidak</a:t>
            </a:r>
            <a:r>
              <a:rPr lang="en-US" sz="2400" b="1" dirty="0">
                <a:latin typeface="Arial" charset="0"/>
              </a:rPr>
              <a:t> </a:t>
            </a:r>
            <a:r>
              <a:rPr lang="en-US" sz="2400" b="1" dirty="0" err="1">
                <a:latin typeface="Arial" charset="0"/>
              </a:rPr>
              <a:t>membuat</a:t>
            </a:r>
            <a:r>
              <a:rPr lang="en-US" sz="2400" b="1" dirty="0">
                <a:latin typeface="Arial" charset="0"/>
              </a:rPr>
              <a:t> </a:t>
            </a:r>
            <a:r>
              <a:rPr lang="en-US" sz="2400" b="1" dirty="0" err="1">
                <a:latin typeface="Arial" charset="0"/>
              </a:rPr>
              <a:t>perbandingan</a:t>
            </a:r>
            <a:r>
              <a:rPr lang="en-US" sz="2400" b="1" dirty="0">
                <a:latin typeface="Arial" charset="0"/>
              </a:rPr>
              <a:t> </a:t>
            </a:r>
            <a:r>
              <a:rPr lang="en-US" sz="2400" b="1" dirty="0" err="1">
                <a:latin typeface="Arial" charset="0"/>
              </a:rPr>
              <a:t>atau</a:t>
            </a:r>
            <a:r>
              <a:rPr lang="en-US" sz="2400" b="1" dirty="0">
                <a:latin typeface="Arial" charset="0"/>
              </a:rPr>
              <a:t> </a:t>
            </a:r>
            <a:r>
              <a:rPr lang="en-US" sz="2400" b="1" dirty="0" err="1">
                <a:latin typeface="Arial" charset="0"/>
              </a:rPr>
              <a:t>hubungan</a:t>
            </a:r>
            <a:r>
              <a:rPr lang="en-US" sz="2400" b="1" dirty="0">
                <a:latin typeface="Arial" charset="0"/>
              </a:rPr>
              <a:t>. </a:t>
            </a:r>
            <a:r>
              <a:rPr lang="en-US" sz="2400" b="1" dirty="0" err="1">
                <a:latin typeface="Arial" charset="0"/>
              </a:rPr>
              <a:t>Sebagai</a:t>
            </a:r>
            <a:r>
              <a:rPr lang="en-US" sz="2400" b="1" dirty="0">
                <a:latin typeface="Arial" charset="0"/>
              </a:rPr>
              <a:t> </a:t>
            </a:r>
            <a:r>
              <a:rPr lang="en-US" sz="2400" b="1" dirty="0" err="1">
                <a:latin typeface="Arial" charset="0"/>
              </a:rPr>
              <a:t>contoh</a:t>
            </a:r>
            <a:r>
              <a:rPr lang="en-US" sz="2400" b="1" dirty="0">
                <a:latin typeface="Arial" charset="0"/>
              </a:rPr>
              <a:t> </a:t>
            </a:r>
            <a:r>
              <a:rPr lang="en-US" sz="2400" b="1" dirty="0" err="1">
                <a:latin typeface="Arial" charset="0"/>
              </a:rPr>
              <a:t>bila</a:t>
            </a:r>
            <a:r>
              <a:rPr lang="en-US" sz="2400" b="1" dirty="0">
                <a:latin typeface="Arial" charset="0"/>
              </a:rPr>
              <a:t> </a:t>
            </a:r>
            <a:r>
              <a:rPr lang="en-US" sz="2400" b="1" dirty="0" err="1">
                <a:latin typeface="Arial" charset="0"/>
              </a:rPr>
              <a:t>rumusan</a:t>
            </a:r>
            <a:r>
              <a:rPr lang="en-US" sz="2400" b="1" dirty="0">
                <a:latin typeface="Arial" charset="0"/>
              </a:rPr>
              <a:t> </a:t>
            </a:r>
            <a:r>
              <a:rPr lang="en-US" sz="2400" b="1" dirty="0" err="1">
                <a:latin typeface="Arial" charset="0"/>
              </a:rPr>
              <a:t>masalah</a:t>
            </a:r>
            <a:r>
              <a:rPr lang="en-US" sz="2400" b="1" dirty="0">
                <a:latin typeface="Arial" charset="0"/>
              </a:rPr>
              <a:t> </a:t>
            </a:r>
            <a:r>
              <a:rPr lang="en-US" sz="2400" b="1" dirty="0" err="1">
                <a:latin typeface="Arial" charset="0"/>
              </a:rPr>
              <a:t>penelitian</a:t>
            </a:r>
            <a:r>
              <a:rPr lang="en-US" sz="2400" b="1" dirty="0">
                <a:latin typeface="Arial" charset="0"/>
              </a:rPr>
              <a:t> </a:t>
            </a:r>
            <a:r>
              <a:rPr lang="en-US" sz="2400" b="1" dirty="0" err="1">
                <a:latin typeface="Arial" charset="0"/>
              </a:rPr>
              <a:t>sbb</a:t>
            </a:r>
            <a:r>
              <a:rPr lang="en-US" sz="2400" b="1" dirty="0">
                <a:latin typeface="Arial" charset="0"/>
              </a:rPr>
              <a:t>:</a:t>
            </a:r>
          </a:p>
          <a:p>
            <a:pPr marL="228600" indent="-228600">
              <a:lnSpc>
                <a:spcPct val="120000"/>
              </a:lnSpc>
              <a:buFontTx/>
              <a:buChar char="•"/>
              <a:tabLst>
                <a:tab pos="228600" algn="l"/>
              </a:tabLst>
            </a:pPr>
            <a:r>
              <a:rPr lang="fr-FR" sz="2400" b="1" dirty="0" err="1">
                <a:latin typeface="Arial" charset="0"/>
              </a:rPr>
              <a:t>Seberapa</a:t>
            </a:r>
            <a:r>
              <a:rPr lang="fr-FR" sz="2400" b="1" dirty="0">
                <a:latin typeface="Arial" charset="0"/>
              </a:rPr>
              <a:t> </a:t>
            </a:r>
            <a:r>
              <a:rPr lang="fr-FR" sz="2400" b="1" dirty="0" err="1">
                <a:latin typeface="Arial" charset="0"/>
              </a:rPr>
              <a:t>tinggi</a:t>
            </a:r>
            <a:r>
              <a:rPr lang="fr-FR" sz="2400" b="1" dirty="0">
                <a:latin typeface="Arial" charset="0"/>
              </a:rPr>
              <a:t> </a:t>
            </a:r>
            <a:r>
              <a:rPr lang="fr-FR" sz="2400" b="1" dirty="0" err="1" smtClean="0">
                <a:latin typeface="Arial" charset="0"/>
              </a:rPr>
              <a:t>produktivitas</a:t>
            </a:r>
            <a:r>
              <a:rPr lang="fr-FR" sz="2400" b="1" dirty="0" smtClean="0">
                <a:latin typeface="Arial" charset="0"/>
              </a:rPr>
              <a:t> Appel di Kota Batu?</a:t>
            </a:r>
            <a:endParaRPr lang="fr-FR" sz="2400" b="1" dirty="0">
              <a:latin typeface="Arial" charset="0"/>
            </a:endParaRPr>
          </a:p>
          <a:p>
            <a:pPr marL="228600" indent="-228600">
              <a:lnSpc>
                <a:spcPct val="120000"/>
              </a:lnSpc>
              <a:buFontTx/>
              <a:buChar char="•"/>
              <a:tabLst>
                <a:tab pos="228600" algn="l"/>
              </a:tabLst>
            </a:pPr>
            <a:r>
              <a:rPr lang="fr-FR" sz="2400" b="1" dirty="0" err="1">
                <a:latin typeface="Arial" charset="0"/>
              </a:rPr>
              <a:t>Berapa</a:t>
            </a:r>
            <a:r>
              <a:rPr lang="fr-FR" sz="2400" b="1" dirty="0">
                <a:latin typeface="Arial" charset="0"/>
              </a:rPr>
              <a:t> lama </a:t>
            </a:r>
            <a:r>
              <a:rPr lang="fr-FR" sz="2400" b="1" dirty="0" smtClean="0">
                <a:latin typeface="Arial" charset="0"/>
              </a:rPr>
              <a:t>daya </a:t>
            </a:r>
            <a:r>
              <a:rPr lang="fr-FR" sz="2400" b="1" dirty="0" err="1" smtClean="0">
                <a:latin typeface="Arial" charset="0"/>
              </a:rPr>
              <a:t>segar</a:t>
            </a:r>
            <a:r>
              <a:rPr lang="fr-FR" sz="2400" b="1" dirty="0" smtClean="0">
                <a:latin typeface="Arial" charset="0"/>
              </a:rPr>
              <a:t> </a:t>
            </a:r>
            <a:r>
              <a:rPr lang="fr-FR" sz="2400" b="1" dirty="0" err="1" smtClean="0">
                <a:latin typeface="Arial" charset="0"/>
              </a:rPr>
              <a:t>buah</a:t>
            </a:r>
            <a:r>
              <a:rPr lang="fr-FR" sz="2400" b="1" dirty="0" smtClean="0">
                <a:latin typeface="Arial" charset="0"/>
              </a:rPr>
              <a:t> </a:t>
            </a:r>
            <a:r>
              <a:rPr lang="fr-FR" sz="2400" b="1" dirty="0" err="1" smtClean="0">
                <a:latin typeface="Arial" charset="0"/>
              </a:rPr>
              <a:t>Apel</a:t>
            </a:r>
            <a:r>
              <a:rPr lang="fr-FR" sz="2400" b="1" dirty="0" smtClean="0">
                <a:latin typeface="Arial" charset="0"/>
              </a:rPr>
              <a:t> </a:t>
            </a:r>
            <a:r>
              <a:rPr lang="fr-FR" sz="2400" b="1" dirty="0" err="1" smtClean="0">
                <a:latin typeface="Arial" charset="0"/>
              </a:rPr>
              <a:t>Manalagi</a:t>
            </a:r>
            <a:r>
              <a:rPr lang="fr-FR" sz="2400" b="1" dirty="0" smtClean="0">
                <a:latin typeface="Arial" charset="0"/>
              </a:rPr>
              <a:t> </a:t>
            </a:r>
            <a:r>
              <a:rPr lang="fr-FR" sz="2400" b="1" dirty="0" err="1" smtClean="0">
                <a:latin typeface="Arial" charset="0"/>
              </a:rPr>
              <a:t>pada</a:t>
            </a:r>
            <a:r>
              <a:rPr lang="fr-FR" sz="2400" b="1" dirty="0" smtClean="0">
                <a:latin typeface="Arial" charset="0"/>
              </a:rPr>
              <a:t> </a:t>
            </a:r>
            <a:r>
              <a:rPr lang="fr-FR" sz="2400" b="1" dirty="0" err="1" smtClean="0">
                <a:latin typeface="Arial" charset="0"/>
              </a:rPr>
              <a:t>kondisi</a:t>
            </a:r>
            <a:r>
              <a:rPr lang="fr-FR" sz="2400" b="1" dirty="0" smtClean="0">
                <a:latin typeface="Arial" charset="0"/>
              </a:rPr>
              <a:t> </a:t>
            </a:r>
            <a:r>
              <a:rPr lang="fr-FR" sz="2400" b="1" dirty="0" err="1" smtClean="0">
                <a:latin typeface="Arial" charset="0"/>
              </a:rPr>
              <a:t>ruangan</a:t>
            </a:r>
            <a:r>
              <a:rPr lang="fr-FR" sz="2400" b="1" dirty="0" smtClean="0">
                <a:latin typeface="Arial" charset="0"/>
              </a:rPr>
              <a:t>?</a:t>
            </a:r>
            <a:endParaRPr lang="en-US" sz="2400" b="1" dirty="0">
              <a:latin typeface="Arial" charset="0"/>
            </a:endParaRPr>
          </a:p>
          <a:p>
            <a:pPr marL="228600" indent="-228600">
              <a:lnSpc>
                <a:spcPct val="120000"/>
              </a:lnSpc>
              <a:tabLst>
                <a:tab pos="228600" algn="l"/>
              </a:tabLst>
            </a:pPr>
            <a:endParaRPr lang="en-US" sz="2400" b="1" u="sng" dirty="0" smtClean="0">
              <a:latin typeface="Arial" charset="0"/>
            </a:endParaRPr>
          </a:p>
          <a:p>
            <a:pPr marL="228600" indent="-228600">
              <a:lnSpc>
                <a:spcPct val="120000"/>
              </a:lnSpc>
              <a:tabLst>
                <a:tab pos="228600" algn="l"/>
              </a:tabLst>
            </a:pPr>
            <a:r>
              <a:rPr lang="en-US" sz="2400" b="1" u="sng" dirty="0" err="1" smtClean="0">
                <a:latin typeface="Arial" charset="0"/>
              </a:rPr>
              <a:t>Rumusan</a:t>
            </a:r>
            <a:r>
              <a:rPr lang="en-US" sz="2400" b="1" u="sng" dirty="0" smtClean="0">
                <a:latin typeface="Arial" charset="0"/>
              </a:rPr>
              <a:t> </a:t>
            </a:r>
            <a:r>
              <a:rPr lang="en-US" sz="2400" b="1" u="sng" dirty="0" err="1">
                <a:latin typeface="Arial" charset="0"/>
              </a:rPr>
              <a:t>hipotesis</a:t>
            </a:r>
            <a:r>
              <a:rPr lang="en-US" sz="2400" b="1" u="sng" dirty="0">
                <a:latin typeface="Arial" charset="0"/>
              </a:rPr>
              <a:t>:</a:t>
            </a:r>
          </a:p>
          <a:p>
            <a:pPr marL="228600" indent="-228600">
              <a:lnSpc>
                <a:spcPct val="120000"/>
              </a:lnSpc>
              <a:buFontTx/>
              <a:buChar char="•"/>
              <a:tabLst>
                <a:tab pos="228600" algn="l"/>
              </a:tabLst>
            </a:pPr>
            <a:r>
              <a:rPr lang="fr-FR" sz="2400" b="1" dirty="0" err="1" smtClean="0">
                <a:latin typeface="Arial" charset="0"/>
              </a:rPr>
              <a:t>Produktivitas</a:t>
            </a:r>
            <a:r>
              <a:rPr lang="fr-FR" sz="2400" b="1" dirty="0" smtClean="0">
                <a:latin typeface="Arial" charset="0"/>
              </a:rPr>
              <a:t> Appel di Kota Baku 20 </a:t>
            </a:r>
            <a:r>
              <a:rPr lang="fr-FR" sz="2400" b="1" dirty="0">
                <a:latin typeface="Arial" charset="0"/>
              </a:rPr>
              <a:t>ton/ha.</a:t>
            </a:r>
          </a:p>
          <a:p>
            <a:pPr marL="228600" indent="-228600">
              <a:lnSpc>
                <a:spcPct val="120000"/>
              </a:lnSpc>
              <a:buFontTx/>
              <a:buChar char="•"/>
              <a:tabLst>
                <a:tab pos="228600" algn="l"/>
              </a:tabLst>
            </a:pPr>
            <a:r>
              <a:rPr lang="fr-FR" sz="2400" b="1" dirty="0">
                <a:latin typeface="Arial" charset="0"/>
              </a:rPr>
              <a:t>Daya </a:t>
            </a:r>
            <a:r>
              <a:rPr lang="fr-FR" sz="2400" b="1" dirty="0" err="1">
                <a:latin typeface="Arial" charset="0"/>
              </a:rPr>
              <a:t>tahan</a:t>
            </a:r>
            <a:r>
              <a:rPr lang="fr-FR" sz="2400" b="1" dirty="0">
                <a:latin typeface="Arial" charset="0"/>
              </a:rPr>
              <a:t> </a:t>
            </a:r>
            <a:r>
              <a:rPr lang="fr-FR" sz="2400" b="1" dirty="0" err="1" smtClean="0">
                <a:latin typeface="Arial" charset="0"/>
              </a:rPr>
              <a:t>segar</a:t>
            </a:r>
            <a:r>
              <a:rPr lang="fr-FR" sz="2400" b="1" dirty="0" smtClean="0">
                <a:latin typeface="Arial" charset="0"/>
              </a:rPr>
              <a:t> </a:t>
            </a:r>
            <a:r>
              <a:rPr lang="fr-FR" sz="2400" b="1" dirty="0" err="1" smtClean="0">
                <a:latin typeface="Arial" charset="0"/>
              </a:rPr>
              <a:t>buah</a:t>
            </a:r>
            <a:r>
              <a:rPr lang="fr-FR" sz="2400" b="1" dirty="0" smtClean="0">
                <a:latin typeface="Arial" charset="0"/>
              </a:rPr>
              <a:t> Appel </a:t>
            </a:r>
            <a:r>
              <a:rPr lang="fr-FR" sz="2400" b="1" dirty="0" err="1" smtClean="0">
                <a:latin typeface="Arial" charset="0"/>
              </a:rPr>
              <a:t>Manalagi</a:t>
            </a:r>
            <a:r>
              <a:rPr lang="fr-FR" sz="2400" b="1" dirty="0" smtClean="0">
                <a:latin typeface="Arial" charset="0"/>
              </a:rPr>
              <a:t> </a:t>
            </a:r>
            <a:r>
              <a:rPr lang="fr-FR" sz="2400" b="1" dirty="0" err="1" smtClean="0">
                <a:latin typeface="Arial" charset="0"/>
              </a:rPr>
              <a:t>pada</a:t>
            </a:r>
            <a:r>
              <a:rPr lang="fr-FR" sz="2400" b="1" dirty="0" smtClean="0">
                <a:latin typeface="Arial" charset="0"/>
              </a:rPr>
              <a:t> </a:t>
            </a:r>
            <a:r>
              <a:rPr lang="fr-FR" sz="2400" b="1" dirty="0" err="1">
                <a:latin typeface="Arial" charset="0"/>
              </a:rPr>
              <a:t>suhu</a:t>
            </a:r>
            <a:r>
              <a:rPr lang="fr-FR" sz="2400" b="1" dirty="0">
                <a:latin typeface="Arial" charset="0"/>
              </a:rPr>
              <a:t> </a:t>
            </a:r>
            <a:r>
              <a:rPr lang="fr-FR" sz="2400" b="1" dirty="0" err="1" smtClean="0">
                <a:latin typeface="Arial" charset="0"/>
              </a:rPr>
              <a:t>ruangan</a:t>
            </a:r>
            <a:r>
              <a:rPr lang="fr-FR" sz="2400" b="1" dirty="0" smtClean="0">
                <a:latin typeface="Arial" charset="0"/>
              </a:rPr>
              <a:t> </a:t>
            </a:r>
            <a:r>
              <a:rPr lang="fr-FR" sz="2400" b="1" dirty="0" err="1" smtClean="0">
                <a:latin typeface="Arial" charset="0"/>
              </a:rPr>
              <a:t>adalah</a:t>
            </a:r>
            <a:r>
              <a:rPr lang="fr-FR" sz="2400" b="1" dirty="0" smtClean="0">
                <a:latin typeface="Arial" charset="0"/>
              </a:rPr>
              <a:t> 20 </a:t>
            </a:r>
            <a:r>
              <a:rPr lang="fr-FR" sz="2400" b="1" dirty="0" err="1">
                <a:latin typeface="Arial" charset="0"/>
              </a:rPr>
              <a:t>hari</a:t>
            </a:r>
            <a:r>
              <a:rPr lang="fr-FR" sz="2400" b="1" dirty="0">
                <a:latin typeface="Arial" charset="0"/>
              </a:rPr>
              <a:t>.</a:t>
            </a:r>
            <a:endParaRPr lang="en-US" sz="2400" b="1" dirty="0">
              <a:latin typeface="Arial" charset="0"/>
            </a:endParaRPr>
          </a:p>
        </p:txBody>
      </p:sp>
      <p:sp>
        <p:nvSpPr>
          <p:cNvPr id="4" name="Text Box 3"/>
          <p:cNvSpPr txBox="1">
            <a:spLocks noChangeArrowheads="1"/>
          </p:cNvSpPr>
          <p:nvPr/>
        </p:nvSpPr>
        <p:spPr bwMode="auto">
          <a:xfrm>
            <a:off x="0" y="0"/>
            <a:ext cx="9144000" cy="641350"/>
          </a:xfrm>
          <a:prstGeom prst="rect">
            <a:avLst/>
          </a:prstGeom>
          <a:solidFill>
            <a:schemeClr val="tx1"/>
          </a:solidFill>
          <a:ln>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spcBef>
                <a:spcPct val="50000"/>
              </a:spcBef>
            </a:pPr>
            <a:r>
              <a:rPr lang="en-US" sz="3600" b="1" dirty="0" smtClean="0">
                <a:solidFill>
                  <a:schemeClr val="bg1"/>
                </a:solidFill>
                <a:effectLst>
                  <a:outerShdw blurRad="38100" dist="38100" dir="2700000" algn="tl">
                    <a:srgbClr val="000000"/>
                  </a:outerShdw>
                </a:effectLst>
                <a:latin typeface="Arial Black" pitchFamily="34" charset="0"/>
              </a:rPr>
              <a:t>HIPOTESIS  DESKRIPTIF</a:t>
            </a:r>
            <a:endParaRPr lang="en-US" sz="3600" b="1" dirty="0">
              <a:solidFill>
                <a:schemeClr val="bg1"/>
              </a:solidFill>
              <a:effectLst>
                <a:outerShdw blurRad="38100" dist="38100" dir="2700000" algn="tl">
                  <a:srgbClr val="000000"/>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1143000"/>
          </a:xfrm>
          <a:solidFill>
            <a:schemeClr val="tx1"/>
          </a:solidFill>
        </p:spPr>
        <p:txBody>
          <a:bodyPr>
            <a:normAutofit/>
          </a:bodyPr>
          <a:lstStyle/>
          <a:p>
            <a:r>
              <a:rPr lang="en-US" sz="4800" b="1" dirty="0" err="1" smtClean="0">
                <a:solidFill>
                  <a:schemeClr val="bg1"/>
                </a:solidFill>
                <a:effectLst>
                  <a:outerShdw blurRad="38100" dist="38100" dir="2700000" algn="tl">
                    <a:srgbClr val="C0C0C0"/>
                  </a:outerShdw>
                </a:effectLst>
              </a:rPr>
              <a:t>Hipotesis</a:t>
            </a:r>
            <a:r>
              <a:rPr lang="en-US" sz="4800" b="1" dirty="0" smtClean="0">
                <a:solidFill>
                  <a:schemeClr val="bg1"/>
                </a:solidFill>
                <a:effectLst>
                  <a:outerShdw blurRad="38100" dist="38100" dir="2700000" algn="tl">
                    <a:srgbClr val="C0C0C0"/>
                  </a:outerShdw>
                </a:effectLst>
              </a:rPr>
              <a:t> </a:t>
            </a:r>
            <a:r>
              <a:rPr lang="en-US" sz="4800" b="1" dirty="0">
                <a:solidFill>
                  <a:schemeClr val="bg1"/>
                </a:solidFill>
                <a:effectLst>
                  <a:outerShdw blurRad="38100" dist="38100" dir="2700000" algn="tl">
                    <a:srgbClr val="C0C0C0"/>
                  </a:outerShdw>
                </a:effectLst>
              </a:rPr>
              <a:t>Rata-rata</a:t>
            </a:r>
          </a:p>
        </p:txBody>
      </p:sp>
      <p:sp>
        <p:nvSpPr>
          <p:cNvPr id="15363" name="Rectangle 3"/>
          <p:cNvSpPr>
            <a:spLocks noGrp="1" noChangeArrowheads="1"/>
          </p:cNvSpPr>
          <p:nvPr>
            <p:ph idx="1"/>
          </p:nvPr>
        </p:nvSpPr>
        <p:spPr>
          <a:xfrm>
            <a:off x="914400" y="1752600"/>
            <a:ext cx="7769225" cy="4495800"/>
          </a:xfrm>
        </p:spPr>
        <p:txBody>
          <a:bodyPr>
            <a:normAutofit lnSpcReduction="10000"/>
          </a:bodyPr>
          <a:lstStyle/>
          <a:p>
            <a:pPr marL="60325" indent="-60325">
              <a:buFont typeface="Wingdings" pitchFamily="2" charset="2"/>
              <a:buNone/>
            </a:pPr>
            <a:r>
              <a:rPr lang="en-US" sz="2800">
                <a:latin typeface="CG Times" pitchFamily="18" charset="0"/>
              </a:rPr>
              <a:t>Manajer pengendalian mutu mengatakan bahwa semua mesin beroperasi dalam kondisi terkendali (</a:t>
            </a:r>
            <a:r>
              <a:rPr lang="en-US" sz="2800" i="1">
                <a:latin typeface="CG Times" pitchFamily="18" charset="0"/>
              </a:rPr>
              <a:t>in control</a:t>
            </a:r>
            <a:r>
              <a:rPr lang="en-US" sz="2800">
                <a:latin typeface="CG Times" pitchFamily="18" charset="0"/>
              </a:rPr>
              <a:t>) pada tingkat 100 unit dengan standar deviasi 5 unit. Seorang peneliti ingin membuktikan pernyataan tersebut. Dari semua mesin yang beroperasi diambil 40 mesin sebagai sampel dan diperoleh informasi bahwa mesin tersebut rata-rata beroperasi pada tingkat 98 unit. Dengan tingkat signifikansi (</a:t>
            </a:r>
            <a:r>
              <a:rPr lang="en-US" sz="2800">
                <a:latin typeface="CG Times" pitchFamily="18" charset="0"/>
                <a:sym typeface="Symbol" pitchFamily="18" charset="2"/>
              </a:rPr>
              <a:t>) 5%, a</a:t>
            </a:r>
            <a:r>
              <a:rPr lang="en-US" sz="2800">
                <a:latin typeface="CG Times" pitchFamily="18" charset="0"/>
              </a:rPr>
              <a:t>pakah sampel tersebut dapat mendukung pernyataan produksi rata-rata mesin adalah 100 unit!</a:t>
            </a:r>
            <a:endParaRPr lang="en-US" sz="3300">
              <a:latin typeface="CG Times" pitchFamily="18" charset="0"/>
            </a:endParaRPr>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85CC75A4-CDEC-4BDE-9C81-6FCE9A582EE8}" type="slidenum">
              <a:rPr lang="en-US"/>
              <a:pPr/>
              <a:t>110</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143000"/>
          </a:xfrm>
          <a:solidFill>
            <a:schemeClr val="tx1"/>
          </a:solidFill>
        </p:spPr>
        <p:txBody>
          <a:bodyPr>
            <a:normAutofit/>
          </a:bodyPr>
          <a:lstStyle/>
          <a:p>
            <a:r>
              <a:rPr lang="en-US" sz="4800" b="1" dirty="0" smtClean="0">
                <a:solidFill>
                  <a:schemeClr val="bg1"/>
                </a:solidFill>
                <a:effectLst>
                  <a:outerShdw blurRad="38100" dist="38100" dir="2700000" algn="tl">
                    <a:srgbClr val="C0C0C0"/>
                  </a:outerShdw>
                </a:effectLst>
              </a:rPr>
              <a:t>HIPOTESIS  RATA-RATA</a:t>
            </a:r>
            <a:endParaRPr lang="en-US" sz="4800" b="1" dirty="0">
              <a:solidFill>
                <a:schemeClr val="bg1"/>
              </a:solidFill>
              <a:effectLst>
                <a:outerShdw blurRad="38100" dist="38100" dir="2700000" algn="tl">
                  <a:srgbClr val="C0C0C0"/>
                </a:outerShdw>
              </a:effectLst>
            </a:endParaRPr>
          </a:p>
        </p:txBody>
      </p:sp>
      <p:sp>
        <p:nvSpPr>
          <p:cNvPr id="16387" name="Rectangle 3"/>
          <p:cNvSpPr>
            <a:spLocks noGrp="1" noChangeArrowheads="1"/>
          </p:cNvSpPr>
          <p:nvPr>
            <p:ph type="body" sz="half" idx="1"/>
          </p:nvPr>
        </p:nvSpPr>
        <p:spPr>
          <a:xfrm>
            <a:off x="304800" y="1371600"/>
            <a:ext cx="8458200" cy="4114800"/>
          </a:xfrm>
        </p:spPr>
        <p:txBody>
          <a:bodyPr/>
          <a:lstStyle/>
          <a:p>
            <a:pPr marL="0" indent="0" algn="just">
              <a:buFont typeface="Wingdings" pitchFamily="2" charset="2"/>
              <a:buNone/>
            </a:pPr>
            <a:r>
              <a:rPr lang="en-US" sz="2100" dirty="0" err="1">
                <a:latin typeface="CG Times" pitchFamily="18" charset="0"/>
              </a:rPr>
              <a:t>Suatu</a:t>
            </a:r>
            <a:r>
              <a:rPr lang="en-US" sz="2100" dirty="0">
                <a:latin typeface="CG Times" pitchFamily="18" charset="0"/>
              </a:rPr>
              <a:t> biro </a:t>
            </a:r>
            <a:r>
              <a:rPr lang="en-US" sz="2100" dirty="0" err="1">
                <a:latin typeface="CG Times" pitchFamily="18" charset="0"/>
              </a:rPr>
              <a:t>perjalanan</a:t>
            </a:r>
            <a:r>
              <a:rPr lang="en-US" sz="2100" dirty="0">
                <a:latin typeface="CG Times" pitchFamily="18" charset="0"/>
              </a:rPr>
              <a:t> </a:t>
            </a:r>
            <a:r>
              <a:rPr lang="en-US" sz="2100" dirty="0" err="1">
                <a:latin typeface="CG Times" pitchFamily="18" charset="0"/>
              </a:rPr>
              <a:t>menyatakan</a:t>
            </a:r>
            <a:r>
              <a:rPr lang="en-US" sz="2100" dirty="0">
                <a:latin typeface="CG Times" pitchFamily="18" charset="0"/>
              </a:rPr>
              <a:t> </a:t>
            </a:r>
            <a:r>
              <a:rPr lang="en-US" sz="2100" dirty="0" err="1">
                <a:latin typeface="CG Times" pitchFamily="18" charset="0"/>
              </a:rPr>
              <a:t>bahwa</a:t>
            </a:r>
            <a:r>
              <a:rPr lang="en-US" sz="2100" dirty="0">
                <a:latin typeface="CG Times" pitchFamily="18" charset="0"/>
              </a:rPr>
              <a:t> </a:t>
            </a:r>
            <a:r>
              <a:rPr lang="en-US" sz="2100" dirty="0" err="1">
                <a:latin typeface="CG Times" pitchFamily="18" charset="0"/>
              </a:rPr>
              <a:t>waktu</a:t>
            </a:r>
            <a:r>
              <a:rPr lang="en-US" sz="2100" dirty="0">
                <a:latin typeface="CG Times" pitchFamily="18" charset="0"/>
              </a:rPr>
              <a:t> yang </a:t>
            </a:r>
            <a:r>
              <a:rPr lang="en-US" sz="2100" dirty="0" err="1">
                <a:latin typeface="CG Times" pitchFamily="18" charset="0"/>
              </a:rPr>
              <a:t>diperlukan</a:t>
            </a:r>
            <a:r>
              <a:rPr lang="en-US" sz="2100" dirty="0">
                <a:latin typeface="CG Times" pitchFamily="18" charset="0"/>
              </a:rPr>
              <a:t> </a:t>
            </a:r>
            <a:r>
              <a:rPr lang="en-US" sz="2100" dirty="0" err="1">
                <a:latin typeface="CG Times" pitchFamily="18" charset="0"/>
              </a:rPr>
              <a:t>untuk</a:t>
            </a:r>
            <a:r>
              <a:rPr lang="en-US" sz="2100" dirty="0">
                <a:latin typeface="CG Times" pitchFamily="18" charset="0"/>
              </a:rPr>
              <a:t> </a:t>
            </a:r>
            <a:r>
              <a:rPr lang="en-US" sz="2100" dirty="0" err="1">
                <a:latin typeface="CG Times" pitchFamily="18" charset="0"/>
              </a:rPr>
              <a:t>menempuh</a:t>
            </a:r>
            <a:r>
              <a:rPr lang="en-US" sz="2100" dirty="0">
                <a:latin typeface="CG Times" pitchFamily="18" charset="0"/>
              </a:rPr>
              <a:t> </a:t>
            </a:r>
            <a:r>
              <a:rPr lang="en-US" sz="2100" dirty="0" err="1">
                <a:latin typeface="CG Times" pitchFamily="18" charset="0"/>
              </a:rPr>
              <a:t>perjalanan</a:t>
            </a:r>
            <a:r>
              <a:rPr lang="en-US" sz="2100" dirty="0">
                <a:latin typeface="CG Times" pitchFamily="18" charset="0"/>
              </a:rPr>
              <a:t> </a:t>
            </a:r>
            <a:r>
              <a:rPr lang="en-US" sz="2100" dirty="0" err="1">
                <a:latin typeface="CG Times" pitchFamily="18" charset="0"/>
              </a:rPr>
              <a:t>dari</a:t>
            </a:r>
            <a:r>
              <a:rPr lang="en-US" sz="2100" dirty="0">
                <a:latin typeface="CG Times" pitchFamily="18" charset="0"/>
              </a:rPr>
              <a:t> </a:t>
            </a:r>
            <a:r>
              <a:rPr lang="en-US" sz="2100" dirty="0" err="1">
                <a:latin typeface="CG Times" pitchFamily="18" charset="0"/>
              </a:rPr>
              <a:t>kota</a:t>
            </a:r>
            <a:r>
              <a:rPr lang="en-US" sz="2100" dirty="0">
                <a:latin typeface="CG Times" pitchFamily="18" charset="0"/>
              </a:rPr>
              <a:t> A </a:t>
            </a:r>
            <a:r>
              <a:rPr lang="en-US" sz="2100" dirty="0" err="1">
                <a:latin typeface="CG Times" pitchFamily="18" charset="0"/>
              </a:rPr>
              <a:t>ke</a:t>
            </a:r>
            <a:r>
              <a:rPr lang="en-US" sz="2100" dirty="0">
                <a:latin typeface="CG Times" pitchFamily="18" charset="0"/>
              </a:rPr>
              <a:t> </a:t>
            </a:r>
            <a:r>
              <a:rPr lang="en-US" sz="2100" dirty="0" err="1">
                <a:latin typeface="CG Times" pitchFamily="18" charset="0"/>
              </a:rPr>
              <a:t>kota</a:t>
            </a:r>
            <a:r>
              <a:rPr lang="en-US" sz="2100" dirty="0">
                <a:latin typeface="CG Times" pitchFamily="18" charset="0"/>
              </a:rPr>
              <a:t> B </a:t>
            </a:r>
            <a:r>
              <a:rPr lang="en-US" sz="2100" dirty="0" err="1">
                <a:latin typeface="CG Times" pitchFamily="18" charset="0"/>
              </a:rPr>
              <a:t>adalah</a:t>
            </a:r>
            <a:r>
              <a:rPr lang="en-US" sz="2100" dirty="0">
                <a:latin typeface="CG Times" pitchFamily="18" charset="0"/>
              </a:rPr>
              <a:t> 12,3 jam. </a:t>
            </a:r>
            <a:r>
              <a:rPr lang="en-US" sz="2100" dirty="0" err="1">
                <a:latin typeface="CG Times" pitchFamily="18" charset="0"/>
              </a:rPr>
              <a:t>Sampel</a:t>
            </a:r>
            <a:r>
              <a:rPr lang="en-US" sz="2100" dirty="0">
                <a:latin typeface="CG Times" pitchFamily="18" charset="0"/>
              </a:rPr>
              <a:t> </a:t>
            </a:r>
            <a:r>
              <a:rPr lang="en-US" sz="2100" dirty="0" err="1">
                <a:latin typeface="CG Times" pitchFamily="18" charset="0"/>
              </a:rPr>
              <a:t>sebanyak</a:t>
            </a:r>
            <a:r>
              <a:rPr lang="en-US" sz="2100" dirty="0">
                <a:latin typeface="CG Times" pitchFamily="18" charset="0"/>
              </a:rPr>
              <a:t> 6 kali </a:t>
            </a:r>
            <a:r>
              <a:rPr lang="en-US" sz="2100" dirty="0" err="1">
                <a:latin typeface="CG Times" pitchFamily="18" charset="0"/>
              </a:rPr>
              <a:t>perjalanan</a:t>
            </a:r>
            <a:r>
              <a:rPr lang="en-US" sz="2100" dirty="0">
                <a:latin typeface="CG Times" pitchFamily="18" charset="0"/>
              </a:rPr>
              <a:t> </a:t>
            </a:r>
            <a:r>
              <a:rPr lang="en-US" sz="2100" dirty="0" err="1">
                <a:latin typeface="CG Times" pitchFamily="18" charset="0"/>
              </a:rPr>
              <a:t>diperoleh</a:t>
            </a:r>
            <a:r>
              <a:rPr lang="en-US" sz="2100" dirty="0">
                <a:latin typeface="CG Times" pitchFamily="18" charset="0"/>
              </a:rPr>
              <a:t> </a:t>
            </a:r>
            <a:r>
              <a:rPr lang="en-US" sz="2100" dirty="0" err="1">
                <a:latin typeface="CG Times" pitchFamily="18" charset="0"/>
              </a:rPr>
              <a:t>informasi</a:t>
            </a:r>
            <a:r>
              <a:rPr lang="en-US" sz="2100" dirty="0">
                <a:latin typeface="CG Times" pitchFamily="18" charset="0"/>
              </a:rPr>
              <a:t> </a:t>
            </a:r>
            <a:r>
              <a:rPr lang="en-US" sz="2100" dirty="0" err="1">
                <a:latin typeface="CG Times" pitchFamily="18" charset="0"/>
              </a:rPr>
              <a:t>sebagai</a:t>
            </a:r>
            <a:r>
              <a:rPr lang="en-US" sz="2100" dirty="0">
                <a:latin typeface="CG Times" pitchFamily="18" charset="0"/>
              </a:rPr>
              <a:t> </a:t>
            </a:r>
            <a:r>
              <a:rPr lang="en-US" sz="2100" dirty="0" err="1">
                <a:latin typeface="CG Times" pitchFamily="18" charset="0"/>
              </a:rPr>
              <a:t>berikut</a:t>
            </a:r>
            <a:r>
              <a:rPr lang="en-US" sz="2100" dirty="0">
                <a:latin typeface="CG Times" pitchFamily="18" charset="0"/>
              </a:rPr>
              <a:t>:</a:t>
            </a:r>
          </a:p>
          <a:p>
            <a:pPr marL="0" indent="0" algn="just">
              <a:buFont typeface="Wingdings" pitchFamily="2" charset="2"/>
              <a:buNone/>
            </a:pPr>
            <a:endParaRPr lang="en-US" sz="1200" dirty="0">
              <a:latin typeface="CG Times" pitchFamily="18" charset="0"/>
            </a:endParaRPr>
          </a:p>
          <a:p>
            <a:pPr marL="0" indent="0" algn="just">
              <a:buFont typeface="Wingdings" pitchFamily="2" charset="2"/>
              <a:buNone/>
            </a:pPr>
            <a:endParaRPr lang="en-US" sz="1200" dirty="0">
              <a:latin typeface="CG Times" pitchFamily="18" charset="0"/>
            </a:endParaRPr>
          </a:p>
          <a:p>
            <a:pPr marL="0" indent="0" algn="just">
              <a:buFont typeface="Wingdings" pitchFamily="2" charset="2"/>
              <a:buNone/>
            </a:pPr>
            <a:endParaRPr lang="en-US" sz="1200" dirty="0">
              <a:latin typeface="CG Times" pitchFamily="18" charset="0"/>
            </a:endParaRPr>
          </a:p>
          <a:p>
            <a:pPr marL="0" indent="0" algn="just">
              <a:buFont typeface="Wingdings" pitchFamily="2" charset="2"/>
              <a:buNone/>
            </a:pPr>
            <a:endParaRPr lang="en-US" sz="1200" dirty="0">
              <a:latin typeface="CG Times" pitchFamily="18" charset="0"/>
            </a:endParaRPr>
          </a:p>
          <a:p>
            <a:pPr marL="0" indent="0" algn="just">
              <a:buFont typeface="Wingdings" pitchFamily="2" charset="2"/>
              <a:buNone/>
            </a:pPr>
            <a:endParaRPr lang="en-US" sz="1200" dirty="0">
              <a:latin typeface="CG Times" pitchFamily="18" charset="0"/>
            </a:endParaRPr>
          </a:p>
          <a:p>
            <a:pPr marL="0" indent="0">
              <a:buFont typeface="Wingdings" pitchFamily="2" charset="2"/>
              <a:buNone/>
            </a:pPr>
            <a:endParaRPr lang="en-US" sz="2100" dirty="0">
              <a:latin typeface="CG Times" pitchFamily="18" charset="0"/>
            </a:endParaRPr>
          </a:p>
          <a:p>
            <a:pPr marL="0" indent="0" algn="just">
              <a:buFont typeface="Wingdings" pitchFamily="2" charset="2"/>
              <a:buNone/>
            </a:pPr>
            <a:endParaRPr lang="en-US" sz="1200" dirty="0">
              <a:latin typeface="CG Times" pitchFamily="18" charset="0"/>
            </a:endParaRPr>
          </a:p>
          <a:p>
            <a:pPr marL="0" indent="0">
              <a:buFont typeface="Wingdings" pitchFamily="2" charset="2"/>
              <a:buNone/>
            </a:pPr>
            <a:r>
              <a:rPr lang="en-US" sz="2100" dirty="0" err="1">
                <a:latin typeface="CG Times" pitchFamily="18" charset="0"/>
              </a:rPr>
              <a:t>Dengan</a:t>
            </a:r>
            <a:r>
              <a:rPr lang="en-US" sz="2100" dirty="0">
                <a:latin typeface="CG Times" pitchFamily="18" charset="0"/>
              </a:rPr>
              <a:t> </a:t>
            </a:r>
            <a:r>
              <a:rPr lang="en-US" sz="2100" dirty="0" err="1">
                <a:latin typeface="CG Times" pitchFamily="18" charset="0"/>
              </a:rPr>
              <a:t>menggunakan</a:t>
            </a:r>
            <a:r>
              <a:rPr lang="en-US" sz="2100" dirty="0">
                <a:latin typeface="CG Times" pitchFamily="18" charset="0"/>
              </a:rPr>
              <a:t> </a:t>
            </a:r>
            <a:r>
              <a:rPr lang="en-US" sz="2100" dirty="0" err="1">
                <a:latin typeface="CG Times" pitchFamily="18" charset="0"/>
              </a:rPr>
              <a:t>tingkat</a:t>
            </a:r>
            <a:r>
              <a:rPr lang="en-US" sz="2100" dirty="0">
                <a:latin typeface="CG Times" pitchFamily="18" charset="0"/>
              </a:rPr>
              <a:t> </a:t>
            </a:r>
            <a:r>
              <a:rPr lang="en-US" sz="2100" dirty="0" err="1">
                <a:latin typeface="CG Times" pitchFamily="18" charset="0"/>
              </a:rPr>
              <a:t>signifikansi</a:t>
            </a:r>
            <a:r>
              <a:rPr lang="en-US" sz="2100" dirty="0">
                <a:latin typeface="CG Times" pitchFamily="18" charset="0"/>
              </a:rPr>
              <a:t> 5%, </a:t>
            </a:r>
            <a:r>
              <a:rPr lang="en-US" sz="2100" dirty="0" err="1">
                <a:latin typeface="CG Times" pitchFamily="18" charset="0"/>
              </a:rPr>
              <a:t>apakah</a:t>
            </a:r>
            <a:r>
              <a:rPr lang="en-US" sz="2100" dirty="0">
                <a:latin typeface="CG Times" pitchFamily="18" charset="0"/>
              </a:rPr>
              <a:t> </a:t>
            </a:r>
            <a:r>
              <a:rPr lang="en-US" sz="2100" dirty="0" err="1">
                <a:latin typeface="CG Times" pitchFamily="18" charset="0"/>
              </a:rPr>
              <a:t>sampel</a:t>
            </a:r>
            <a:r>
              <a:rPr lang="en-US" sz="2100" dirty="0">
                <a:latin typeface="CG Times" pitchFamily="18" charset="0"/>
              </a:rPr>
              <a:t> </a:t>
            </a:r>
            <a:r>
              <a:rPr lang="en-US" sz="2100" dirty="0" err="1">
                <a:latin typeface="CG Times" pitchFamily="18" charset="0"/>
              </a:rPr>
              <a:t>tersebut</a:t>
            </a:r>
            <a:r>
              <a:rPr lang="en-US" sz="2100" dirty="0">
                <a:latin typeface="CG Times" pitchFamily="18" charset="0"/>
              </a:rPr>
              <a:t> </a:t>
            </a:r>
            <a:r>
              <a:rPr lang="en-US" sz="2100" dirty="0" err="1">
                <a:latin typeface="CG Times" pitchFamily="18" charset="0"/>
              </a:rPr>
              <a:t>dapat</a:t>
            </a:r>
            <a:r>
              <a:rPr lang="en-US" sz="2100" dirty="0">
                <a:latin typeface="CG Times" pitchFamily="18" charset="0"/>
              </a:rPr>
              <a:t> </a:t>
            </a:r>
            <a:r>
              <a:rPr lang="en-US" sz="2100" dirty="0" err="1">
                <a:latin typeface="CG Times" pitchFamily="18" charset="0"/>
              </a:rPr>
              <a:t>mendukung</a:t>
            </a:r>
            <a:r>
              <a:rPr lang="en-US" sz="2100" dirty="0">
                <a:latin typeface="CG Times" pitchFamily="18" charset="0"/>
              </a:rPr>
              <a:t> </a:t>
            </a:r>
            <a:r>
              <a:rPr lang="en-US" sz="2100" dirty="0" err="1">
                <a:latin typeface="CG Times" pitchFamily="18" charset="0"/>
              </a:rPr>
              <a:t>pernyataan</a:t>
            </a:r>
            <a:r>
              <a:rPr lang="en-US" sz="2100" dirty="0">
                <a:latin typeface="CG Times" pitchFamily="18" charset="0"/>
              </a:rPr>
              <a:t> </a:t>
            </a:r>
            <a:r>
              <a:rPr lang="en-US" sz="2100" dirty="0" err="1">
                <a:latin typeface="CG Times" pitchFamily="18" charset="0"/>
              </a:rPr>
              <a:t>bahwa</a:t>
            </a:r>
            <a:r>
              <a:rPr lang="en-US" sz="2100" dirty="0">
                <a:latin typeface="CG Times" pitchFamily="18" charset="0"/>
              </a:rPr>
              <a:t> </a:t>
            </a:r>
            <a:r>
              <a:rPr lang="en-US" sz="2100" dirty="0" err="1">
                <a:latin typeface="CG Times" pitchFamily="18" charset="0"/>
              </a:rPr>
              <a:t>waktu</a:t>
            </a:r>
            <a:r>
              <a:rPr lang="en-US" sz="2100" dirty="0">
                <a:latin typeface="CG Times" pitchFamily="18" charset="0"/>
              </a:rPr>
              <a:t> </a:t>
            </a:r>
            <a:r>
              <a:rPr lang="en-US" sz="2100" dirty="0" err="1">
                <a:latin typeface="CG Times" pitchFamily="18" charset="0"/>
              </a:rPr>
              <a:t>tempuh</a:t>
            </a:r>
            <a:r>
              <a:rPr lang="en-US" sz="2100" dirty="0">
                <a:latin typeface="CG Times" pitchFamily="18" charset="0"/>
              </a:rPr>
              <a:t> </a:t>
            </a:r>
            <a:r>
              <a:rPr lang="en-US" sz="2100" dirty="0" err="1">
                <a:latin typeface="CG Times" pitchFamily="18" charset="0"/>
              </a:rPr>
              <a:t>dari</a:t>
            </a:r>
            <a:r>
              <a:rPr lang="en-US" sz="2100" dirty="0">
                <a:latin typeface="CG Times" pitchFamily="18" charset="0"/>
              </a:rPr>
              <a:t> </a:t>
            </a:r>
            <a:r>
              <a:rPr lang="en-US" sz="2100" dirty="0" err="1">
                <a:latin typeface="CG Times" pitchFamily="18" charset="0"/>
              </a:rPr>
              <a:t>kota</a:t>
            </a:r>
            <a:r>
              <a:rPr lang="en-US" sz="2100" dirty="0">
                <a:latin typeface="CG Times" pitchFamily="18" charset="0"/>
              </a:rPr>
              <a:t> A </a:t>
            </a:r>
            <a:r>
              <a:rPr lang="en-US" sz="2100" dirty="0" err="1">
                <a:latin typeface="CG Times" pitchFamily="18" charset="0"/>
              </a:rPr>
              <a:t>ke</a:t>
            </a:r>
            <a:r>
              <a:rPr lang="en-US" sz="2100" dirty="0">
                <a:latin typeface="CG Times" pitchFamily="18" charset="0"/>
              </a:rPr>
              <a:t> </a:t>
            </a:r>
            <a:r>
              <a:rPr lang="en-US" sz="2100" dirty="0" err="1">
                <a:latin typeface="CG Times" pitchFamily="18" charset="0"/>
              </a:rPr>
              <a:t>kota</a:t>
            </a:r>
            <a:r>
              <a:rPr lang="en-US" sz="2100" dirty="0">
                <a:latin typeface="CG Times" pitchFamily="18" charset="0"/>
              </a:rPr>
              <a:t> B </a:t>
            </a:r>
            <a:r>
              <a:rPr lang="en-US" sz="2100" dirty="0" err="1">
                <a:latin typeface="CG Times" pitchFamily="18" charset="0"/>
              </a:rPr>
              <a:t>adalah</a:t>
            </a:r>
            <a:r>
              <a:rPr lang="en-US" sz="2100" dirty="0">
                <a:latin typeface="CG Times" pitchFamily="18" charset="0"/>
              </a:rPr>
              <a:t> 12,3 jam?</a:t>
            </a:r>
            <a:endParaRPr lang="en-US" dirty="0">
              <a:latin typeface="CG Times" pitchFamily="18" charset="0"/>
            </a:endParaRPr>
          </a:p>
        </p:txBody>
      </p:sp>
      <p:graphicFrame>
        <p:nvGraphicFramePr>
          <p:cNvPr id="16475" name="Group 91"/>
          <p:cNvGraphicFramePr>
            <a:graphicFrameLocks noGrp="1"/>
          </p:cNvGraphicFramePr>
          <p:nvPr>
            <p:ph sz="half" idx="2"/>
          </p:nvPr>
        </p:nvGraphicFramePr>
        <p:xfrm>
          <a:off x="1143000" y="2667000"/>
          <a:ext cx="7010400" cy="1114425"/>
        </p:xfrm>
        <a:graphic>
          <a:graphicData uri="http://schemas.openxmlformats.org/drawingml/2006/table">
            <a:tbl>
              <a:tblPr/>
              <a:tblGrid>
                <a:gridCol w="1585913">
                  <a:extLst>
                    <a:ext uri="{9D8B030D-6E8A-4147-A177-3AD203B41FA5}">
                      <a16:colId xmlns:a16="http://schemas.microsoft.com/office/drawing/2014/main" xmlns="" val="20000"/>
                    </a:ext>
                  </a:extLst>
                </a:gridCol>
                <a:gridCol w="852487">
                  <a:extLst>
                    <a:ext uri="{9D8B030D-6E8A-4147-A177-3AD203B41FA5}">
                      <a16:colId xmlns:a16="http://schemas.microsoft.com/office/drawing/2014/main" xmlns="" val="20001"/>
                    </a:ext>
                  </a:extLst>
                </a:gridCol>
                <a:gridCol w="838200">
                  <a:extLst>
                    <a:ext uri="{9D8B030D-6E8A-4147-A177-3AD203B41FA5}">
                      <a16:colId xmlns:a16="http://schemas.microsoft.com/office/drawing/2014/main" xmlns="" val="20002"/>
                    </a:ext>
                  </a:extLst>
                </a:gridCol>
                <a:gridCol w="838200">
                  <a:extLst>
                    <a:ext uri="{9D8B030D-6E8A-4147-A177-3AD203B41FA5}">
                      <a16:colId xmlns:a16="http://schemas.microsoft.com/office/drawing/2014/main" xmlns="" val="20003"/>
                    </a:ext>
                  </a:extLst>
                </a:gridCol>
                <a:gridCol w="990600">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14400">
                  <a:extLst>
                    <a:ext uri="{9D8B030D-6E8A-4147-A177-3AD203B41FA5}">
                      <a16:colId xmlns:a16="http://schemas.microsoft.com/office/drawing/2014/main" xmlns="" val="20006"/>
                    </a:ext>
                  </a:extLst>
                </a:gridCol>
              </a:tblGrid>
              <a:tr h="609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Perjalanan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048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Waktu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000" b="0" i="0" u="none" strike="noStrike" cap="none" normalizeH="0" baseline="0" dirty="0" smtClean="0">
                          <a:ln>
                            <a:noFill/>
                          </a:ln>
                          <a:solidFill>
                            <a:schemeClr val="tx1"/>
                          </a:solidFill>
                          <a:effectLst/>
                          <a:latin typeface="Verdana"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31" name="Footer Placeholder 5"/>
          <p:cNvSpPr>
            <a:spLocks noGrp="1"/>
          </p:cNvSpPr>
          <p:nvPr>
            <p:ph type="ftr" sz="quarter" idx="11"/>
          </p:nvPr>
        </p:nvSpPr>
        <p:spPr/>
        <p:txBody>
          <a:bodyPr/>
          <a:lstStyle/>
          <a:p>
            <a:r>
              <a:rPr lang="en-US"/>
              <a:t>Statistika Induktif - Uji Hipotesis</a:t>
            </a:r>
          </a:p>
        </p:txBody>
      </p:sp>
      <p:sp>
        <p:nvSpPr>
          <p:cNvPr id="32" name="Slide Number Placeholder 6"/>
          <p:cNvSpPr>
            <a:spLocks noGrp="1"/>
          </p:cNvSpPr>
          <p:nvPr>
            <p:ph type="sldNum" sz="quarter" idx="12"/>
          </p:nvPr>
        </p:nvSpPr>
        <p:spPr/>
        <p:txBody>
          <a:bodyPr/>
          <a:lstStyle/>
          <a:p>
            <a:fld id="{001FA64F-62BA-4B39-90A4-3974A16F98B1}" type="slidenum">
              <a:rPr lang="en-US"/>
              <a:pPr/>
              <a:t>111</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0" y="0"/>
            <a:ext cx="9144000" cy="1143000"/>
          </a:xfrm>
          <a:solidFill>
            <a:schemeClr val="tx1"/>
          </a:solidFill>
        </p:spPr>
        <p:txBody>
          <a:bodyPr>
            <a:normAutofit/>
          </a:bodyPr>
          <a:lstStyle/>
          <a:p>
            <a:r>
              <a:rPr lang="en-US" sz="5400" b="1" dirty="0" err="1">
                <a:solidFill>
                  <a:schemeClr val="bg1"/>
                </a:solidFill>
                <a:effectLst>
                  <a:outerShdw blurRad="38100" dist="38100" dir="2700000" algn="tl">
                    <a:srgbClr val="C0C0C0"/>
                  </a:outerShdw>
                </a:effectLst>
              </a:rPr>
              <a:t>Hasil</a:t>
            </a:r>
            <a:r>
              <a:rPr lang="en-US" sz="5400" b="1" dirty="0">
                <a:solidFill>
                  <a:schemeClr val="bg1"/>
                </a:solidFill>
                <a:effectLst>
                  <a:outerShdw blurRad="38100" dist="38100" dir="2700000" algn="tl">
                    <a:srgbClr val="C0C0C0"/>
                  </a:outerShdw>
                </a:effectLst>
              </a:rPr>
              <a:t> </a:t>
            </a:r>
            <a:r>
              <a:rPr lang="en-US" sz="5400" b="1" dirty="0" err="1" smtClean="0">
                <a:solidFill>
                  <a:schemeClr val="bg1"/>
                </a:solidFill>
                <a:effectLst>
                  <a:outerShdw blurRad="38100" dist="38100" dir="2700000" algn="tl">
                    <a:srgbClr val="C0C0C0"/>
                  </a:outerShdw>
                </a:effectLst>
              </a:rPr>
              <a:t>analisis</a:t>
            </a:r>
            <a:endParaRPr lang="en-US" sz="5400" b="1" dirty="0">
              <a:solidFill>
                <a:schemeClr val="bg1"/>
              </a:solidFill>
              <a:effectLst>
                <a:outerShdw blurRad="38100" dist="38100" dir="2700000" algn="tl">
                  <a:srgbClr val="C0C0C0"/>
                </a:outerShdw>
              </a:effectLst>
            </a:endParaRPr>
          </a:p>
        </p:txBody>
      </p:sp>
      <p:pic>
        <p:nvPicPr>
          <p:cNvPr id="17414" name="Picture 1030"/>
          <p:cNvPicPr>
            <a:picLocks noGrp="1" noChangeAspect="1" noChangeArrowheads="1"/>
          </p:cNvPicPr>
          <p:nvPr>
            <p:ph sz="half" idx="1"/>
          </p:nvPr>
        </p:nvPicPr>
        <p:blipFill>
          <a:blip r:embed="rId2"/>
          <a:stretch>
            <a:fillRect/>
          </a:stretch>
        </p:blipFill>
        <p:spPr>
          <a:xfrm>
            <a:off x="425450" y="3357379"/>
            <a:ext cx="4038600" cy="1130668"/>
          </a:xfrm>
          <a:noFill/>
          <a:ln/>
        </p:spPr>
      </p:pic>
      <p:pic>
        <p:nvPicPr>
          <p:cNvPr id="17416" name="Picture 1032"/>
          <p:cNvPicPr>
            <a:picLocks noGrp="1" noChangeAspect="1" noChangeArrowheads="1"/>
          </p:cNvPicPr>
          <p:nvPr>
            <p:ph sz="half" idx="2"/>
          </p:nvPr>
        </p:nvPicPr>
        <p:blipFill>
          <a:blip r:embed="rId3"/>
          <a:srcRect/>
          <a:stretch>
            <a:fillRect/>
          </a:stretch>
        </p:blipFill>
        <p:spPr>
          <a:xfrm>
            <a:off x="381000" y="1295400"/>
            <a:ext cx="8077200" cy="1828800"/>
          </a:xfrm>
          <a:noFill/>
          <a:ln/>
        </p:spPr>
      </p:pic>
      <p:sp>
        <p:nvSpPr>
          <p:cNvPr id="17413" name="Rectangle 1029"/>
          <p:cNvSpPr>
            <a:spLocks noChangeArrowheads="1"/>
          </p:cNvSpPr>
          <p:nvPr/>
        </p:nvSpPr>
        <p:spPr bwMode="auto">
          <a:xfrm>
            <a:off x="2286000" y="3429000"/>
            <a:ext cx="3352800" cy="779463"/>
          </a:xfrm>
          <a:prstGeom prst="rect">
            <a:avLst/>
          </a:prstGeom>
          <a:noFill/>
          <a:ln w="9525">
            <a:noFill/>
            <a:miter lim="800000"/>
            <a:headEnd/>
            <a:tailEnd/>
          </a:ln>
          <a:effectLst/>
        </p:spPr>
        <p:txBody>
          <a:bodyPr>
            <a:spAutoFit/>
          </a:bodyPr>
          <a:lstStyle/>
          <a:p>
            <a:pPr>
              <a:spcBef>
                <a:spcPct val="50000"/>
              </a:spcBef>
            </a:pPr>
            <a:endParaRPr lang="en-US" b="1"/>
          </a:p>
          <a:p>
            <a:pPr>
              <a:spcBef>
                <a:spcPct val="50000"/>
              </a:spcBef>
            </a:pPr>
            <a:endParaRPr lang="en-US" b="1">
              <a:latin typeface="System"/>
            </a:endParaRPr>
          </a:p>
        </p:txBody>
      </p:sp>
      <p:sp>
        <p:nvSpPr>
          <p:cNvPr id="9" name="TextBox 8"/>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0"/>
            <a:ext cx="9144000" cy="1143000"/>
          </a:xfrm>
          <a:solidFill>
            <a:schemeClr val="tx1"/>
          </a:solidFill>
        </p:spPr>
        <p:txBody>
          <a:bodyPr>
            <a:normAutofit/>
          </a:bodyPr>
          <a:lstStyle/>
          <a:p>
            <a:r>
              <a:rPr lang="en-US" sz="2800" dirty="0">
                <a:solidFill>
                  <a:schemeClr val="bg1"/>
                </a:solidFill>
                <a:latin typeface="Arial Black" pitchFamily="34" charset="0"/>
              </a:rPr>
              <a:t>UJI HIPOTESIS BEDA DUA RATA-RATA: </a:t>
            </a:r>
            <a:r>
              <a:rPr lang="en-US" sz="2800" dirty="0" smtClean="0">
                <a:solidFill>
                  <a:schemeClr val="bg1"/>
                </a:solidFill>
                <a:latin typeface="Arial Black" pitchFamily="34" charset="0"/>
              </a:rPr>
              <a:t/>
            </a:r>
            <a:br>
              <a:rPr lang="en-US" sz="2800" dirty="0" smtClean="0">
                <a:solidFill>
                  <a:schemeClr val="bg1"/>
                </a:solidFill>
                <a:latin typeface="Arial Black" pitchFamily="34" charset="0"/>
              </a:rPr>
            </a:br>
            <a:r>
              <a:rPr lang="en-US" sz="2800" dirty="0" smtClean="0">
                <a:solidFill>
                  <a:schemeClr val="bg1"/>
                </a:solidFill>
                <a:latin typeface="Arial Black" pitchFamily="34" charset="0"/>
              </a:rPr>
              <a:t>SAMPEL </a:t>
            </a:r>
            <a:r>
              <a:rPr lang="en-US" sz="2800" dirty="0">
                <a:solidFill>
                  <a:schemeClr val="bg1"/>
                </a:solidFill>
                <a:latin typeface="Arial Black" pitchFamily="34" charset="0"/>
              </a:rPr>
              <a:t>INDEPENDEN</a:t>
            </a:r>
          </a:p>
        </p:txBody>
      </p:sp>
      <p:sp>
        <p:nvSpPr>
          <p:cNvPr id="59395" name="Rectangle 3"/>
          <p:cNvSpPr>
            <a:spLocks noGrp="1" noChangeArrowheads="1"/>
          </p:cNvSpPr>
          <p:nvPr>
            <p:ph idx="1"/>
          </p:nvPr>
        </p:nvSpPr>
        <p:spPr>
          <a:xfrm>
            <a:off x="228600" y="1371600"/>
            <a:ext cx="8610600" cy="4724400"/>
          </a:xfrm>
        </p:spPr>
        <p:txBody>
          <a:bodyPr/>
          <a:lstStyle/>
          <a:p>
            <a:pPr>
              <a:lnSpc>
                <a:spcPct val="90000"/>
              </a:lnSpc>
            </a:pPr>
            <a:r>
              <a:rPr lang="en-US" b="1" dirty="0" err="1"/>
              <a:t>Tujuan</a:t>
            </a:r>
            <a:r>
              <a:rPr lang="en-US" b="1" dirty="0"/>
              <a:t>: </a:t>
            </a:r>
            <a:r>
              <a:rPr lang="en-US" b="1" dirty="0" err="1"/>
              <a:t>menguji</a:t>
            </a:r>
            <a:r>
              <a:rPr lang="en-US" b="1" dirty="0"/>
              <a:t> </a:t>
            </a:r>
            <a:r>
              <a:rPr lang="en-US" b="1" dirty="0" err="1"/>
              <a:t>hipotesis</a:t>
            </a:r>
            <a:r>
              <a:rPr lang="en-US" b="1" dirty="0"/>
              <a:t> (</a:t>
            </a:r>
            <a:r>
              <a:rPr lang="en-US" b="1" dirty="0" err="1"/>
              <a:t>dugaan</a:t>
            </a:r>
            <a:r>
              <a:rPr lang="en-US" b="1" dirty="0"/>
              <a:t>) </a:t>
            </a:r>
            <a:r>
              <a:rPr lang="en-US" b="1" dirty="0" err="1"/>
              <a:t>tentang</a:t>
            </a:r>
            <a:r>
              <a:rPr lang="en-US" b="1" dirty="0"/>
              <a:t> </a:t>
            </a:r>
            <a:r>
              <a:rPr lang="en-US" b="1" dirty="0" err="1"/>
              <a:t>perbedaan</a:t>
            </a:r>
            <a:r>
              <a:rPr lang="en-US" b="1" dirty="0"/>
              <a:t> </a:t>
            </a:r>
            <a:r>
              <a:rPr lang="en-US" b="1" dirty="0" err="1"/>
              <a:t>dua</a:t>
            </a:r>
            <a:r>
              <a:rPr lang="en-US" b="1" dirty="0"/>
              <a:t> rata-rata </a:t>
            </a:r>
            <a:r>
              <a:rPr lang="en-US" b="1" dirty="0" err="1"/>
              <a:t>populasi</a:t>
            </a:r>
            <a:endParaRPr lang="en-US" b="1" dirty="0"/>
          </a:p>
          <a:p>
            <a:pPr>
              <a:lnSpc>
                <a:spcPct val="90000"/>
              </a:lnSpc>
            </a:pPr>
            <a:r>
              <a:rPr lang="en-US" b="1" dirty="0" err="1"/>
              <a:t>Uji</a:t>
            </a:r>
            <a:r>
              <a:rPr lang="en-US" b="1" dirty="0"/>
              <a:t> </a:t>
            </a:r>
            <a:r>
              <a:rPr lang="en-US" b="1" dirty="0" err="1"/>
              <a:t>beda</a:t>
            </a:r>
            <a:r>
              <a:rPr lang="en-US" b="1" dirty="0"/>
              <a:t> </a:t>
            </a:r>
            <a:r>
              <a:rPr lang="en-US" b="1" dirty="0" err="1"/>
              <a:t>dua</a:t>
            </a:r>
            <a:r>
              <a:rPr lang="en-US" b="1" dirty="0"/>
              <a:t> rata-rata </a:t>
            </a:r>
            <a:r>
              <a:rPr lang="en-US" b="1" dirty="0" err="1"/>
              <a:t>populasi</a:t>
            </a:r>
            <a:r>
              <a:rPr lang="en-US" b="1" dirty="0"/>
              <a:t> </a:t>
            </a:r>
            <a:r>
              <a:rPr lang="en-US" b="1" dirty="0" err="1"/>
              <a:t>dengan</a:t>
            </a:r>
            <a:r>
              <a:rPr lang="en-US" b="1" dirty="0"/>
              <a:t> </a:t>
            </a:r>
            <a:r>
              <a:rPr lang="en-US" b="1" dirty="0" err="1"/>
              <a:t>df</a:t>
            </a:r>
            <a:r>
              <a:rPr lang="en-US" b="1" dirty="0"/>
              <a:t> = n</a:t>
            </a:r>
            <a:r>
              <a:rPr lang="en-US" b="1" baseline="-25000" dirty="0"/>
              <a:t>1</a:t>
            </a:r>
            <a:r>
              <a:rPr lang="en-US" b="1" dirty="0"/>
              <a:t> + n</a:t>
            </a:r>
            <a:r>
              <a:rPr lang="en-US" b="1" baseline="-25000" dirty="0"/>
              <a:t>2</a:t>
            </a:r>
            <a:r>
              <a:rPr lang="en-US" b="1" dirty="0"/>
              <a:t> – 2 &lt; 30 </a:t>
            </a:r>
            <a:r>
              <a:rPr lang="en-US" b="1" dirty="0" err="1"/>
              <a:t>disebut</a:t>
            </a:r>
            <a:r>
              <a:rPr lang="en-US" b="1" dirty="0"/>
              <a:t> </a:t>
            </a:r>
            <a:r>
              <a:rPr lang="en-US" b="1" dirty="0" err="1"/>
              <a:t>sampel</a:t>
            </a:r>
            <a:r>
              <a:rPr lang="en-US" b="1" dirty="0"/>
              <a:t> </a:t>
            </a:r>
            <a:r>
              <a:rPr lang="en-US" b="1" dirty="0" err="1"/>
              <a:t>kecil</a:t>
            </a:r>
            <a:r>
              <a:rPr lang="en-US" b="1" dirty="0"/>
              <a:t>. </a:t>
            </a:r>
            <a:r>
              <a:rPr lang="en-US" b="1" dirty="0" err="1"/>
              <a:t>Pengujian</a:t>
            </a:r>
            <a:r>
              <a:rPr lang="en-US" b="1" dirty="0"/>
              <a:t> </a:t>
            </a:r>
            <a:r>
              <a:rPr lang="en-US" b="1" dirty="0" err="1"/>
              <a:t>dilakukan</a:t>
            </a:r>
            <a:r>
              <a:rPr lang="en-US" b="1" dirty="0"/>
              <a:t> </a:t>
            </a:r>
            <a:r>
              <a:rPr lang="en-US" b="1" dirty="0" err="1"/>
              <a:t>menggunakan</a:t>
            </a:r>
            <a:r>
              <a:rPr lang="en-US" b="1" dirty="0"/>
              <a:t> </a:t>
            </a:r>
            <a:r>
              <a:rPr lang="en-US" b="1" dirty="0" err="1"/>
              <a:t>distribusi</a:t>
            </a:r>
            <a:r>
              <a:rPr lang="en-US" b="1" dirty="0"/>
              <a:t> t</a:t>
            </a:r>
          </a:p>
          <a:p>
            <a:pPr>
              <a:lnSpc>
                <a:spcPct val="90000"/>
              </a:lnSpc>
            </a:pPr>
            <a:r>
              <a:rPr lang="en-US" b="1" dirty="0" err="1"/>
              <a:t>Uji</a:t>
            </a:r>
            <a:r>
              <a:rPr lang="en-US" b="1" dirty="0"/>
              <a:t> </a:t>
            </a:r>
            <a:r>
              <a:rPr lang="en-US" b="1" dirty="0" err="1"/>
              <a:t>beda</a:t>
            </a:r>
            <a:r>
              <a:rPr lang="en-US" b="1" dirty="0"/>
              <a:t> </a:t>
            </a:r>
            <a:r>
              <a:rPr lang="en-US" b="1" dirty="0" err="1"/>
              <a:t>dua</a:t>
            </a:r>
            <a:r>
              <a:rPr lang="en-US" b="1" dirty="0"/>
              <a:t> rata-rata </a:t>
            </a:r>
            <a:r>
              <a:rPr lang="en-US" b="1" dirty="0" err="1"/>
              <a:t>populasi</a:t>
            </a:r>
            <a:r>
              <a:rPr lang="en-US" b="1" dirty="0"/>
              <a:t> </a:t>
            </a:r>
            <a:r>
              <a:rPr lang="en-US" b="1" dirty="0" err="1"/>
              <a:t>dengan</a:t>
            </a:r>
            <a:r>
              <a:rPr lang="en-US" b="1" dirty="0"/>
              <a:t> </a:t>
            </a:r>
            <a:r>
              <a:rPr lang="en-US" b="1" dirty="0" err="1"/>
              <a:t>df</a:t>
            </a:r>
            <a:r>
              <a:rPr lang="en-US" b="1" dirty="0"/>
              <a:t> = n</a:t>
            </a:r>
            <a:r>
              <a:rPr lang="en-US" b="1" baseline="-25000" dirty="0"/>
              <a:t>1</a:t>
            </a:r>
            <a:r>
              <a:rPr lang="en-US" b="1" dirty="0"/>
              <a:t> + n</a:t>
            </a:r>
            <a:r>
              <a:rPr lang="en-US" b="1" baseline="-25000" dirty="0"/>
              <a:t>2</a:t>
            </a:r>
            <a:r>
              <a:rPr lang="en-US" b="1" dirty="0"/>
              <a:t> – 2 ≥ 30 </a:t>
            </a:r>
            <a:r>
              <a:rPr lang="en-US" b="1" dirty="0" err="1"/>
              <a:t>disebut</a:t>
            </a:r>
            <a:r>
              <a:rPr lang="en-US" b="1" dirty="0"/>
              <a:t> </a:t>
            </a:r>
            <a:r>
              <a:rPr lang="en-US" b="1" dirty="0" err="1"/>
              <a:t>sampel</a:t>
            </a:r>
            <a:r>
              <a:rPr lang="en-US" b="1" dirty="0"/>
              <a:t> </a:t>
            </a:r>
            <a:r>
              <a:rPr lang="en-US" b="1" dirty="0" err="1"/>
              <a:t>besar</a:t>
            </a:r>
            <a:r>
              <a:rPr lang="en-US" b="1" dirty="0"/>
              <a:t>. </a:t>
            </a:r>
            <a:r>
              <a:rPr lang="en-US" b="1" dirty="0" err="1"/>
              <a:t>Pengujian</a:t>
            </a:r>
            <a:r>
              <a:rPr lang="en-US" b="1" dirty="0"/>
              <a:t> </a:t>
            </a:r>
            <a:r>
              <a:rPr lang="en-US" b="1" dirty="0" err="1"/>
              <a:t>dilakukan</a:t>
            </a:r>
            <a:r>
              <a:rPr lang="en-US" b="1" dirty="0"/>
              <a:t> </a:t>
            </a:r>
            <a:r>
              <a:rPr lang="en-US" b="1" dirty="0" err="1"/>
              <a:t>menggunakan</a:t>
            </a:r>
            <a:r>
              <a:rPr lang="en-US" b="1" dirty="0"/>
              <a:t> </a:t>
            </a:r>
            <a:r>
              <a:rPr lang="en-US" b="1" dirty="0" err="1"/>
              <a:t>distribusi</a:t>
            </a:r>
            <a:r>
              <a:rPr lang="en-US" b="1" dirty="0"/>
              <a:t> Z</a:t>
            </a:r>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844A0905-A174-40EE-9DE5-9A634737974F}" type="slidenum">
              <a:rPr lang="en-US"/>
              <a:pPr/>
              <a:t>113</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0" y="0"/>
            <a:ext cx="9144000" cy="1143000"/>
          </a:xfrm>
          <a:solidFill>
            <a:schemeClr val="tx1"/>
          </a:solidFill>
        </p:spPr>
        <p:txBody>
          <a:bodyPr>
            <a:normAutofit/>
          </a:bodyPr>
          <a:lstStyle/>
          <a:p>
            <a:r>
              <a:rPr lang="en-US" sz="2800" dirty="0">
                <a:solidFill>
                  <a:schemeClr val="bg1"/>
                </a:solidFill>
                <a:latin typeface="Arial Black" pitchFamily="34" charset="0"/>
              </a:rPr>
              <a:t>PROSEDUR </a:t>
            </a:r>
            <a:r>
              <a:rPr lang="en-US" sz="2800" dirty="0" smtClean="0">
                <a:solidFill>
                  <a:schemeClr val="bg1"/>
                </a:solidFill>
                <a:latin typeface="Arial Black" pitchFamily="34" charset="0"/>
              </a:rPr>
              <a:t>UJI </a:t>
            </a:r>
            <a:r>
              <a:rPr lang="en-US" sz="2800" dirty="0">
                <a:solidFill>
                  <a:schemeClr val="bg1"/>
                </a:solidFill>
                <a:latin typeface="Arial Black" pitchFamily="34" charset="0"/>
              </a:rPr>
              <a:t>HIPOTESIS BEDA DUA RATA-RATA</a:t>
            </a:r>
          </a:p>
        </p:txBody>
      </p:sp>
      <p:sp>
        <p:nvSpPr>
          <p:cNvPr id="60419" name="Rectangle 3"/>
          <p:cNvSpPr>
            <a:spLocks noGrp="1" noChangeArrowheads="1"/>
          </p:cNvSpPr>
          <p:nvPr>
            <p:ph idx="1"/>
          </p:nvPr>
        </p:nvSpPr>
        <p:spPr>
          <a:xfrm>
            <a:off x="228600" y="1295400"/>
            <a:ext cx="8382000" cy="4953000"/>
          </a:xfrm>
        </p:spPr>
        <p:txBody>
          <a:bodyPr>
            <a:normAutofit lnSpcReduction="10000"/>
          </a:bodyPr>
          <a:lstStyle/>
          <a:p>
            <a:pPr marL="552450" indent="-552450" algn="ctr">
              <a:buFont typeface="Wingdings" pitchFamily="2" charset="2"/>
              <a:buNone/>
            </a:pPr>
            <a:r>
              <a:rPr lang="en-US" sz="3600" b="1" dirty="0" smtClean="0"/>
              <a:t>ANALISIS</a:t>
            </a:r>
          </a:p>
          <a:p>
            <a:pPr marL="552450" indent="-552450">
              <a:buFont typeface="Wingdings" pitchFamily="2" charset="2"/>
              <a:buAutoNum type="arabicPeriod"/>
            </a:pPr>
            <a:r>
              <a:rPr lang="en-US" sz="2800" b="1" dirty="0" err="1" smtClean="0"/>
              <a:t>Rumusan</a:t>
            </a:r>
            <a:r>
              <a:rPr lang="en-US" sz="2800" b="1" dirty="0" smtClean="0"/>
              <a:t> </a:t>
            </a:r>
            <a:r>
              <a:rPr lang="en-US" sz="2800" b="1" dirty="0" err="1"/>
              <a:t>Hipotesis</a:t>
            </a:r>
            <a:endParaRPr lang="en-US" sz="2800" b="1" dirty="0"/>
          </a:p>
          <a:p>
            <a:pPr marL="552450" indent="-552450">
              <a:buFont typeface="Wingdings" pitchFamily="2" charset="2"/>
              <a:buNone/>
            </a:pPr>
            <a:endParaRPr lang="en-US" sz="2800" b="1" dirty="0"/>
          </a:p>
          <a:p>
            <a:pPr marL="552450" indent="-552450">
              <a:buFont typeface="Wingdings" pitchFamily="2" charset="2"/>
              <a:buAutoNum type="arabicPeriod" startAt="2"/>
            </a:pPr>
            <a:endParaRPr lang="en-US" sz="2800" b="1" dirty="0"/>
          </a:p>
          <a:p>
            <a:pPr marL="552450" indent="-552450">
              <a:buFont typeface="Wingdings" pitchFamily="2" charset="2"/>
              <a:buAutoNum type="arabicPeriod" startAt="2"/>
            </a:pPr>
            <a:r>
              <a:rPr lang="en-US" sz="2800" b="1" dirty="0" err="1"/>
              <a:t>Nilai</a:t>
            </a:r>
            <a:r>
              <a:rPr lang="en-US" sz="2800" b="1" dirty="0"/>
              <a:t> </a:t>
            </a:r>
            <a:r>
              <a:rPr lang="en-US" sz="2800" b="1" dirty="0" err="1"/>
              <a:t>kritis</a:t>
            </a:r>
            <a:r>
              <a:rPr lang="en-US" sz="2800" b="1" dirty="0"/>
              <a:t>: (</a:t>
            </a:r>
            <a:r>
              <a:rPr lang="en-US" sz="2800" b="1" dirty="0" err="1"/>
              <a:t>cari</a:t>
            </a:r>
            <a:r>
              <a:rPr lang="en-US" sz="2800" b="1" dirty="0"/>
              <a:t> </a:t>
            </a:r>
            <a:r>
              <a:rPr lang="en-US" sz="2800" b="1" dirty="0" err="1"/>
              <a:t>di</a:t>
            </a:r>
            <a:r>
              <a:rPr lang="en-US" sz="2800" b="1" dirty="0"/>
              <a:t> </a:t>
            </a:r>
            <a:r>
              <a:rPr lang="en-US" sz="2800" b="1" dirty="0" err="1"/>
              <a:t>tabel</a:t>
            </a:r>
            <a:r>
              <a:rPr lang="en-US" sz="2800" b="1" dirty="0"/>
              <a:t> t </a:t>
            </a:r>
            <a:r>
              <a:rPr lang="en-US" sz="2800" b="1" dirty="0" err="1"/>
              <a:t>atau</a:t>
            </a:r>
            <a:r>
              <a:rPr lang="en-US" sz="2800" b="1" dirty="0"/>
              <a:t> Z)</a:t>
            </a:r>
          </a:p>
          <a:p>
            <a:pPr marL="552450" indent="-552450">
              <a:buFont typeface="Wingdings" pitchFamily="2" charset="2"/>
              <a:buAutoNum type="arabicPeriod" startAt="2"/>
            </a:pPr>
            <a:r>
              <a:rPr lang="en-US" sz="2800" b="1" dirty="0" err="1"/>
              <a:t>Nilai</a:t>
            </a:r>
            <a:r>
              <a:rPr lang="en-US" sz="2800" b="1" dirty="0"/>
              <a:t> </a:t>
            </a:r>
            <a:r>
              <a:rPr lang="en-US" sz="2800" b="1" dirty="0" err="1"/>
              <a:t>Hitung</a:t>
            </a:r>
            <a:r>
              <a:rPr lang="en-US" sz="2800" b="1" dirty="0"/>
              <a:t>: (</a:t>
            </a:r>
            <a:r>
              <a:rPr lang="en-US" sz="2800" b="1" dirty="0" err="1"/>
              <a:t>cara</a:t>
            </a:r>
            <a:r>
              <a:rPr lang="en-US" sz="2800" b="1" dirty="0"/>
              <a:t> manual </a:t>
            </a:r>
            <a:r>
              <a:rPr lang="en-US" sz="2800" b="1" dirty="0" err="1"/>
              <a:t>atau</a:t>
            </a:r>
            <a:r>
              <a:rPr lang="en-US" sz="2800" b="1" dirty="0"/>
              <a:t> </a:t>
            </a:r>
            <a:r>
              <a:rPr lang="en-US" sz="2800" b="1" dirty="0" err="1"/>
              <a:t>komputer</a:t>
            </a:r>
            <a:r>
              <a:rPr lang="en-US" sz="2800" b="1" dirty="0"/>
              <a:t>)</a:t>
            </a:r>
          </a:p>
          <a:p>
            <a:pPr marL="552450" indent="-552450">
              <a:buFont typeface="Wingdings" pitchFamily="2" charset="2"/>
              <a:buAutoNum type="arabicPeriod" startAt="2"/>
            </a:pPr>
            <a:r>
              <a:rPr lang="en-US" sz="2800" b="1" dirty="0" err="1"/>
              <a:t>Keputusan</a:t>
            </a:r>
            <a:r>
              <a:rPr lang="en-US" sz="2800" b="1" dirty="0"/>
              <a:t>: H</a:t>
            </a:r>
            <a:r>
              <a:rPr lang="en-US" sz="2800" b="1" baseline="-25000" dirty="0"/>
              <a:t>0</a:t>
            </a:r>
            <a:r>
              <a:rPr lang="en-US" sz="2800" b="1" dirty="0"/>
              <a:t> </a:t>
            </a:r>
            <a:r>
              <a:rPr lang="en-US" sz="2800" b="1" dirty="0" err="1"/>
              <a:t>ditolak</a:t>
            </a:r>
            <a:r>
              <a:rPr lang="en-US" sz="2800" b="1" dirty="0"/>
              <a:t> </a:t>
            </a:r>
            <a:r>
              <a:rPr lang="en-US" sz="2800" b="1" dirty="0" err="1"/>
              <a:t>jika</a:t>
            </a:r>
            <a:r>
              <a:rPr lang="en-US" sz="2800" b="1" dirty="0"/>
              <a:t> </a:t>
            </a:r>
            <a:r>
              <a:rPr lang="en-US" sz="2800" b="1" dirty="0" err="1"/>
              <a:t>nilai</a:t>
            </a:r>
            <a:r>
              <a:rPr lang="en-US" sz="2800" b="1" dirty="0"/>
              <a:t> </a:t>
            </a:r>
            <a:r>
              <a:rPr lang="en-US" sz="2800" b="1" dirty="0" err="1"/>
              <a:t>hitung</a:t>
            </a:r>
            <a:r>
              <a:rPr lang="en-US" sz="2800" b="1" dirty="0"/>
              <a:t> </a:t>
            </a:r>
            <a:r>
              <a:rPr lang="en-US" sz="2800" b="1" dirty="0" err="1"/>
              <a:t>absolut</a:t>
            </a:r>
            <a:r>
              <a:rPr lang="en-US" sz="2800" b="1" dirty="0"/>
              <a:t> </a:t>
            </a:r>
            <a:r>
              <a:rPr lang="en-US" sz="2800" b="1" dirty="0" err="1"/>
              <a:t>lebih</a:t>
            </a:r>
            <a:r>
              <a:rPr lang="en-US" sz="2800" b="1" dirty="0"/>
              <a:t> </a:t>
            </a:r>
            <a:r>
              <a:rPr lang="en-US" sz="2800" b="1" dirty="0" err="1"/>
              <a:t>besar</a:t>
            </a:r>
            <a:r>
              <a:rPr lang="en-US" sz="2800" b="1" dirty="0"/>
              <a:t> </a:t>
            </a:r>
            <a:r>
              <a:rPr lang="en-US" sz="2800" b="1" dirty="0" err="1" smtClean="0"/>
              <a:t>dari</a:t>
            </a:r>
            <a:r>
              <a:rPr lang="en-US" sz="2800" b="1" dirty="0" smtClean="0"/>
              <a:t> </a:t>
            </a:r>
            <a:r>
              <a:rPr lang="en-US" sz="2800" b="1" dirty="0" err="1"/>
              <a:t>nilai</a:t>
            </a:r>
            <a:r>
              <a:rPr lang="en-US" sz="2800" b="1" dirty="0"/>
              <a:t> </a:t>
            </a:r>
            <a:r>
              <a:rPr lang="en-US" sz="2800" b="1" dirty="0" err="1"/>
              <a:t>tabel</a:t>
            </a:r>
            <a:r>
              <a:rPr lang="en-US" sz="2800" b="1" dirty="0"/>
              <a:t> </a:t>
            </a:r>
            <a:r>
              <a:rPr lang="en-US" sz="2800" b="1" dirty="0" err="1"/>
              <a:t>absolut</a:t>
            </a:r>
            <a:r>
              <a:rPr lang="en-US" sz="2800" b="1" dirty="0"/>
              <a:t>. </a:t>
            </a:r>
            <a:r>
              <a:rPr lang="en-US" sz="2800" b="1" dirty="0" err="1"/>
              <a:t>Sebaliknya</a:t>
            </a:r>
            <a:r>
              <a:rPr lang="en-US" sz="2800" b="1" dirty="0"/>
              <a:t> </a:t>
            </a:r>
            <a:r>
              <a:rPr lang="en-US" sz="2800" b="1" dirty="0" smtClean="0"/>
              <a:t>…….</a:t>
            </a:r>
            <a:endParaRPr lang="en-US" sz="2800" b="1" dirty="0"/>
          </a:p>
          <a:p>
            <a:pPr marL="552450" indent="-552450">
              <a:buFont typeface="Wingdings" pitchFamily="2" charset="2"/>
              <a:buAutoNum type="arabicPeriod" startAt="2"/>
            </a:pPr>
            <a:r>
              <a:rPr lang="en-US" sz="2800" b="1" dirty="0" err="1"/>
              <a:t>Kesimpulan</a:t>
            </a:r>
            <a:endParaRPr lang="en-US" sz="2800" b="1" dirty="0"/>
          </a:p>
        </p:txBody>
      </p:sp>
      <p:sp>
        <p:nvSpPr>
          <p:cNvPr id="9" name="Footer Placeholder 4"/>
          <p:cNvSpPr>
            <a:spLocks noGrp="1"/>
          </p:cNvSpPr>
          <p:nvPr>
            <p:ph type="ftr" sz="quarter" idx="11"/>
          </p:nvPr>
        </p:nvSpPr>
        <p:spPr/>
        <p:txBody>
          <a:bodyPr/>
          <a:lstStyle/>
          <a:p>
            <a:r>
              <a:rPr lang="en-US"/>
              <a:t>Statistika Induktif - Uji Hipotesis</a:t>
            </a:r>
          </a:p>
        </p:txBody>
      </p:sp>
      <p:sp>
        <p:nvSpPr>
          <p:cNvPr id="10" name="Slide Number Placeholder 5"/>
          <p:cNvSpPr>
            <a:spLocks noGrp="1"/>
          </p:cNvSpPr>
          <p:nvPr>
            <p:ph type="sldNum" sz="quarter" idx="12"/>
          </p:nvPr>
        </p:nvSpPr>
        <p:spPr/>
        <p:txBody>
          <a:bodyPr/>
          <a:lstStyle/>
          <a:p>
            <a:fld id="{D1E041AF-E179-4702-A00A-2DBF5788B8B6}" type="slidenum">
              <a:rPr lang="en-US"/>
              <a:pPr/>
              <a:t>114</a:t>
            </a:fld>
            <a:endParaRPr lang="en-US"/>
          </a:p>
        </p:txBody>
      </p:sp>
      <p:sp>
        <p:nvSpPr>
          <p:cNvPr id="60420" name="Text Box 4"/>
          <p:cNvSpPr txBox="1">
            <a:spLocks noChangeArrowheads="1"/>
          </p:cNvSpPr>
          <p:nvPr/>
        </p:nvSpPr>
        <p:spPr bwMode="auto">
          <a:xfrm>
            <a:off x="1676400" y="2547938"/>
            <a:ext cx="617538" cy="701675"/>
          </a:xfrm>
          <a:prstGeom prst="rect">
            <a:avLst/>
          </a:prstGeom>
          <a:noFill/>
          <a:ln w="9525">
            <a:noFill/>
            <a:miter lim="800000"/>
            <a:headEnd/>
            <a:tailEnd/>
          </a:ln>
          <a:effectLst/>
        </p:spPr>
        <p:txBody>
          <a:bodyPr wrap="none">
            <a:spAutoFit/>
          </a:bodyPr>
          <a:lstStyle/>
          <a:p>
            <a:r>
              <a:rPr lang="en-US" sz="2000">
                <a:latin typeface="Arial" pitchFamily="34" charset="0"/>
              </a:rPr>
              <a:t>H</a:t>
            </a:r>
            <a:r>
              <a:rPr lang="en-US" sz="2000" baseline="-25000">
                <a:latin typeface="Arial" pitchFamily="34" charset="0"/>
              </a:rPr>
              <a:t>0</a:t>
            </a:r>
            <a:r>
              <a:rPr lang="en-US" sz="2000">
                <a:latin typeface="Arial" pitchFamily="34" charset="0"/>
              </a:rPr>
              <a:t>: </a:t>
            </a:r>
          </a:p>
          <a:p>
            <a:r>
              <a:rPr lang="en-US" sz="2000">
                <a:latin typeface="Arial" pitchFamily="34" charset="0"/>
              </a:rPr>
              <a:t>H</a:t>
            </a:r>
            <a:r>
              <a:rPr lang="en-US" sz="2000" baseline="-25000">
                <a:latin typeface="Arial" pitchFamily="34" charset="0"/>
              </a:rPr>
              <a:t>A</a:t>
            </a:r>
            <a:r>
              <a:rPr lang="en-US" sz="2000">
                <a:latin typeface="Arial" pitchFamily="34" charset="0"/>
              </a:rPr>
              <a:t>: </a:t>
            </a:r>
          </a:p>
        </p:txBody>
      </p:sp>
      <p:sp>
        <p:nvSpPr>
          <p:cNvPr id="60421" name="Text Box 5"/>
          <p:cNvSpPr txBox="1">
            <a:spLocks noChangeArrowheads="1"/>
          </p:cNvSpPr>
          <p:nvPr/>
        </p:nvSpPr>
        <p:spPr bwMode="auto">
          <a:xfrm>
            <a:off x="2362200" y="2489200"/>
            <a:ext cx="1017588" cy="701675"/>
          </a:xfrm>
          <a:prstGeom prst="rect">
            <a:avLst/>
          </a:prstGeom>
          <a:noFill/>
          <a:ln w="9525">
            <a:noFill/>
            <a:miter lim="800000"/>
            <a:headEnd/>
            <a:tailEnd/>
          </a:ln>
          <a:effectLst/>
        </p:spPr>
        <p:txBody>
          <a:bodyPr wrap="none">
            <a:spAutoFit/>
          </a:bodyPr>
          <a:lstStyle/>
          <a:p>
            <a:r>
              <a:rPr lang="en-US" sz="2000">
                <a:latin typeface="Arial" pitchFamily="34" charset="0"/>
                <a:cs typeface="Times New Roman" pitchFamily="18" charset="0"/>
              </a:rPr>
              <a:t>µ</a:t>
            </a:r>
            <a:r>
              <a:rPr lang="en-US" sz="2000" baseline="-25000">
                <a:latin typeface="Arial" pitchFamily="34" charset="0"/>
                <a:cs typeface="Times New Roman" pitchFamily="18" charset="0"/>
              </a:rPr>
              <a:t>1</a:t>
            </a:r>
            <a:r>
              <a:rPr lang="en-US" sz="2000">
                <a:latin typeface="Arial" pitchFamily="34" charset="0"/>
                <a:cs typeface="Arial" pitchFamily="34" charset="0"/>
              </a:rPr>
              <a:t>= </a:t>
            </a:r>
            <a:r>
              <a:rPr lang="en-US" sz="2000">
                <a:latin typeface="Arial" pitchFamily="34" charset="0"/>
              </a:rPr>
              <a:t>µ</a:t>
            </a:r>
            <a:r>
              <a:rPr lang="en-US" sz="2000" baseline="-25000">
                <a:latin typeface="Arial" pitchFamily="34" charset="0"/>
              </a:rPr>
              <a:t>2</a:t>
            </a:r>
          </a:p>
          <a:p>
            <a:r>
              <a:rPr lang="en-US" sz="2000"/>
              <a:t>µ</a:t>
            </a:r>
            <a:r>
              <a:rPr lang="en-US" sz="2000" baseline="-25000"/>
              <a:t>1</a:t>
            </a:r>
            <a:r>
              <a:rPr lang="en-US" sz="2000"/>
              <a:t>≠ µ</a:t>
            </a:r>
            <a:r>
              <a:rPr lang="en-US" sz="2000" baseline="-25000"/>
              <a:t>2</a:t>
            </a:r>
          </a:p>
        </p:txBody>
      </p:sp>
      <p:sp>
        <p:nvSpPr>
          <p:cNvPr id="60424" name="Text Box 8"/>
          <p:cNvSpPr txBox="1">
            <a:spLocks noChangeArrowheads="1"/>
          </p:cNvSpPr>
          <p:nvPr/>
        </p:nvSpPr>
        <p:spPr bwMode="auto">
          <a:xfrm>
            <a:off x="3935413" y="2514600"/>
            <a:ext cx="1017587" cy="701675"/>
          </a:xfrm>
          <a:prstGeom prst="rect">
            <a:avLst/>
          </a:prstGeom>
          <a:noFill/>
          <a:ln w="9525">
            <a:noFill/>
            <a:miter lim="800000"/>
            <a:headEnd/>
            <a:tailEnd/>
          </a:ln>
          <a:effectLst/>
        </p:spPr>
        <p:txBody>
          <a:bodyPr wrap="none">
            <a:spAutoFit/>
          </a:bodyPr>
          <a:lstStyle/>
          <a:p>
            <a:r>
              <a:rPr lang="en-US" sz="2000">
                <a:latin typeface="Arial" pitchFamily="34" charset="0"/>
                <a:cs typeface="Times New Roman" pitchFamily="18" charset="0"/>
              </a:rPr>
              <a:t>µ</a:t>
            </a:r>
            <a:r>
              <a:rPr lang="en-US" sz="2000" baseline="-25000">
                <a:latin typeface="Arial" pitchFamily="34" charset="0"/>
                <a:cs typeface="Times New Roman" pitchFamily="18" charset="0"/>
              </a:rPr>
              <a:t>1 </a:t>
            </a:r>
            <a:r>
              <a:rPr lang="en-US" sz="2000">
                <a:latin typeface="Arial" pitchFamily="34" charset="0"/>
                <a:cs typeface="Times New Roman" pitchFamily="18" charset="0"/>
              </a:rPr>
              <a:t>≤ </a:t>
            </a:r>
            <a:r>
              <a:rPr lang="en-US" sz="2000">
                <a:latin typeface="Arial" pitchFamily="34" charset="0"/>
              </a:rPr>
              <a:t>µ</a:t>
            </a:r>
            <a:r>
              <a:rPr lang="en-US" sz="2000" baseline="-25000">
                <a:latin typeface="Arial" pitchFamily="34" charset="0"/>
              </a:rPr>
              <a:t>2</a:t>
            </a:r>
          </a:p>
          <a:p>
            <a:r>
              <a:rPr lang="en-US" sz="2000"/>
              <a:t>µ</a:t>
            </a:r>
            <a:r>
              <a:rPr lang="en-US" sz="2000" baseline="-25000"/>
              <a:t>1</a:t>
            </a:r>
            <a:r>
              <a:rPr lang="en-US" sz="2000"/>
              <a:t>&gt; µ</a:t>
            </a:r>
            <a:r>
              <a:rPr lang="en-US" sz="2000" baseline="-25000"/>
              <a:t>2</a:t>
            </a:r>
          </a:p>
        </p:txBody>
      </p:sp>
      <p:sp>
        <p:nvSpPr>
          <p:cNvPr id="60425" name="Text Box 9"/>
          <p:cNvSpPr txBox="1">
            <a:spLocks noChangeArrowheads="1"/>
          </p:cNvSpPr>
          <p:nvPr/>
        </p:nvSpPr>
        <p:spPr bwMode="auto">
          <a:xfrm>
            <a:off x="5791200" y="2514600"/>
            <a:ext cx="1017588" cy="701675"/>
          </a:xfrm>
          <a:prstGeom prst="rect">
            <a:avLst/>
          </a:prstGeom>
          <a:noFill/>
          <a:ln w="9525">
            <a:noFill/>
            <a:miter lim="800000"/>
            <a:headEnd/>
            <a:tailEnd/>
          </a:ln>
          <a:effectLst/>
        </p:spPr>
        <p:txBody>
          <a:bodyPr wrap="none">
            <a:spAutoFit/>
          </a:bodyPr>
          <a:lstStyle/>
          <a:p>
            <a:r>
              <a:rPr lang="en-US" sz="2000">
                <a:latin typeface="Arial" pitchFamily="34" charset="0"/>
                <a:cs typeface="Times New Roman" pitchFamily="18" charset="0"/>
              </a:rPr>
              <a:t>µ</a:t>
            </a:r>
            <a:r>
              <a:rPr lang="en-US" sz="2000" baseline="-25000">
                <a:latin typeface="Arial" pitchFamily="34" charset="0"/>
                <a:cs typeface="Times New Roman" pitchFamily="18" charset="0"/>
              </a:rPr>
              <a:t>1</a:t>
            </a:r>
            <a:r>
              <a:rPr lang="en-US" sz="2000">
                <a:latin typeface="Arial" pitchFamily="34" charset="0"/>
                <a:cs typeface="Arial" pitchFamily="34" charset="0"/>
              </a:rPr>
              <a:t> ≥ </a:t>
            </a:r>
            <a:r>
              <a:rPr lang="en-US" sz="2000">
                <a:latin typeface="Arial" pitchFamily="34" charset="0"/>
              </a:rPr>
              <a:t>µ</a:t>
            </a:r>
            <a:r>
              <a:rPr lang="en-US" sz="2000" baseline="-25000">
                <a:latin typeface="Arial" pitchFamily="34" charset="0"/>
              </a:rPr>
              <a:t>2</a:t>
            </a:r>
          </a:p>
          <a:p>
            <a:r>
              <a:rPr lang="en-US" sz="2000"/>
              <a:t>µ</a:t>
            </a:r>
            <a:r>
              <a:rPr lang="en-US" sz="2000" baseline="-25000"/>
              <a:t>1</a:t>
            </a:r>
            <a:r>
              <a:rPr lang="en-US" sz="2000"/>
              <a:t>&lt; µ</a:t>
            </a:r>
            <a:r>
              <a:rPr lang="en-US" sz="2000" baseline="-25000"/>
              <a:t>2</a:t>
            </a:r>
          </a:p>
        </p:txBody>
      </p:sp>
      <p:sp>
        <p:nvSpPr>
          <p:cNvPr id="11" name="TextBox 10"/>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ChangeArrowheads="1"/>
          </p:cNvSpPr>
          <p:nvPr>
            <p:ph type="title"/>
          </p:nvPr>
        </p:nvSpPr>
        <p:spPr>
          <a:xfrm>
            <a:off x="0" y="0"/>
            <a:ext cx="9144000" cy="1143000"/>
          </a:xfrm>
          <a:solidFill>
            <a:schemeClr val="tx1"/>
          </a:solidFill>
        </p:spPr>
        <p:txBody>
          <a:bodyPr/>
          <a:lstStyle/>
          <a:p>
            <a:r>
              <a:rPr lang="en-US" sz="3200" dirty="0">
                <a:solidFill>
                  <a:schemeClr val="bg1"/>
                </a:solidFill>
                <a:latin typeface="Arial Black" pitchFamily="34" charset="0"/>
              </a:rPr>
              <a:t>RUMUS </a:t>
            </a:r>
            <a:r>
              <a:rPr lang="en-US" sz="3200" dirty="0" smtClean="0">
                <a:solidFill>
                  <a:schemeClr val="bg1"/>
                </a:solidFill>
                <a:latin typeface="Arial Black" pitchFamily="34" charset="0"/>
              </a:rPr>
              <a:t>NILAI t-HITUNG</a:t>
            </a:r>
            <a:r>
              <a:rPr lang="en-US" sz="3200" dirty="0">
                <a:solidFill>
                  <a:schemeClr val="bg1"/>
                </a:solidFill>
                <a:latin typeface="Arial Black" pitchFamily="34" charset="0"/>
              </a:rPr>
              <a:t>: </a:t>
            </a:r>
            <a:r>
              <a:rPr lang="en-US" sz="3200" dirty="0" smtClean="0">
                <a:solidFill>
                  <a:schemeClr val="bg1"/>
                </a:solidFill>
                <a:latin typeface="Arial Black" pitchFamily="34" charset="0"/>
              </a:rPr>
              <a:t/>
            </a:r>
            <a:br>
              <a:rPr lang="en-US" sz="3200" dirty="0" smtClean="0">
                <a:solidFill>
                  <a:schemeClr val="bg1"/>
                </a:solidFill>
                <a:latin typeface="Arial Black" pitchFamily="34" charset="0"/>
              </a:rPr>
            </a:br>
            <a:r>
              <a:rPr lang="en-US" sz="3200" dirty="0" smtClean="0">
                <a:solidFill>
                  <a:schemeClr val="bg1"/>
                </a:solidFill>
                <a:latin typeface="Arial Black" pitchFamily="34" charset="0"/>
              </a:rPr>
              <a:t>SAMPEL </a:t>
            </a:r>
            <a:r>
              <a:rPr lang="en-US" sz="3200" dirty="0">
                <a:solidFill>
                  <a:schemeClr val="bg1"/>
                </a:solidFill>
                <a:latin typeface="Arial Black" pitchFamily="34" charset="0"/>
              </a:rPr>
              <a:t>KECIL</a:t>
            </a:r>
          </a:p>
        </p:txBody>
      </p:sp>
      <p:graphicFrame>
        <p:nvGraphicFramePr>
          <p:cNvPr id="87040" name="Object 1024"/>
          <p:cNvGraphicFramePr>
            <a:graphicFrameLocks noGrp="1" noChangeAspect="1"/>
          </p:cNvGraphicFramePr>
          <p:nvPr>
            <p:ph sz="half" idx="1"/>
          </p:nvPr>
        </p:nvGraphicFramePr>
        <p:xfrm>
          <a:off x="1096963" y="1676400"/>
          <a:ext cx="2606675" cy="1600200"/>
        </p:xfrm>
        <a:graphic>
          <a:graphicData uri="http://schemas.openxmlformats.org/presentationml/2006/ole">
            <mc:AlternateContent xmlns:mc="http://schemas.openxmlformats.org/markup-compatibility/2006">
              <mc:Choice xmlns:v="urn:schemas-microsoft-com:vml" Requires="v">
                <p:oleObj spid="_x0000_s102406" name="Equation" r:id="rId3" imgW="723600" imgH="444240" progId="Equation.3">
                  <p:embed/>
                </p:oleObj>
              </mc:Choice>
              <mc:Fallback>
                <p:oleObj name="Equation" r:id="rId3" imgW="72360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6963" y="1676400"/>
                        <a:ext cx="2606675"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7041" name="Object 1025"/>
          <p:cNvGraphicFramePr>
            <a:graphicFrameLocks noGrp="1" noChangeAspect="1"/>
          </p:cNvGraphicFramePr>
          <p:nvPr>
            <p:ph sz="half" idx="2"/>
          </p:nvPr>
        </p:nvGraphicFramePr>
        <p:xfrm>
          <a:off x="1371600" y="3844925"/>
          <a:ext cx="7315200" cy="1376363"/>
        </p:xfrm>
        <a:graphic>
          <a:graphicData uri="http://schemas.openxmlformats.org/presentationml/2006/ole">
            <mc:AlternateContent xmlns:mc="http://schemas.openxmlformats.org/markup-compatibility/2006">
              <mc:Choice xmlns:v="urn:schemas-microsoft-com:vml" Requires="v">
                <p:oleObj spid="_x0000_s102407" name="Equation" r:id="rId5" imgW="2565360" imgH="482400" progId="Equation.3">
                  <p:embed/>
                </p:oleObj>
              </mc:Choice>
              <mc:Fallback>
                <p:oleObj name="Equation" r:id="rId5" imgW="256536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3844925"/>
                        <a:ext cx="7315200" cy="1376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ooter Placeholder 5"/>
          <p:cNvSpPr>
            <a:spLocks noGrp="1"/>
          </p:cNvSpPr>
          <p:nvPr>
            <p:ph type="ftr" sz="quarter" idx="11"/>
          </p:nvPr>
        </p:nvSpPr>
        <p:spPr/>
        <p:txBody>
          <a:bodyPr/>
          <a:lstStyle/>
          <a:p>
            <a:r>
              <a:rPr lang="en-US"/>
              <a:t>Statistika Induktif - Uji Hipotesis</a:t>
            </a:r>
          </a:p>
        </p:txBody>
      </p:sp>
      <p:sp>
        <p:nvSpPr>
          <p:cNvPr id="7" name="Slide Number Placeholder 6"/>
          <p:cNvSpPr>
            <a:spLocks noGrp="1"/>
          </p:cNvSpPr>
          <p:nvPr>
            <p:ph type="sldNum" sz="quarter" idx="12"/>
          </p:nvPr>
        </p:nvSpPr>
        <p:spPr/>
        <p:txBody>
          <a:bodyPr/>
          <a:lstStyle/>
          <a:p>
            <a:fld id="{D3746CAB-61CF-454D-AB50-B17A24DF888F}" type="slidenum">
              <a:rPr lang="en-US"/>
              <a:pPr/>
              <a:t>115</a:t>
            </a:fld>
            <a:endParaRPr lang="en-US"/>
          </a:p>
        </p:txBody>
      </p:sp>
      <p:sp>
        <p:nvSpPr>
          <p:cNvPr id="8" name="TextBox 7"/>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0"/>
            <a:ext cx="9144000" cy="1143000"/>
          </a:xfrm>
          <a:solidFill>
            <a:schemeClr val="tx1"/>
          </a:solidFill>
        </p:spPr>
        <p:txBody>
          <a:bodyPr>
            <a:noAutofit/>
          </a:bodyPr>
          <a:lstStyle/>
          <a:p>
            <a:r>
              <a:rPr lang="en-US" sz="4000" b="1" dirty="0">
                <a:solidFill>
                  <a:schemeClr val="bg1"/>
                </a:solidFill>
              </a:rPr>
              <a:t>RUMUS </a:t>
            </a:r>
            <a:r>
              <a:rPr lang="en-US" sz="4000" b="1" dirty="0" smtClean="0">
                <a:solidFill>
                  <a:schemeClr val="bg1"/>
                </a:solidFill>
              </a:rPr>
              <a:t>NILAI  Z-HITUNG</a:t>
            </a:r>
            <a:r>
              <a:rPr lang="en-US" sz="4000" b="1" dirty="0">
                <a:solidFill>
                  <a:schemeClr val="bg1"/>
                </a:solidFill>
              </a:rPr>
              <a:t>: </a:t>
            </a:r>
            <a:r>
              <a:rPr lang="en-US" sz="4000" b="1" dirty="0" smtClean="0">
                <a:solidFill>
                  <a:schemeClr val="bg1"/>
                </a:solidFill>
              </a:rPr>
              <a:t/>
            </a:r>
            <a:br>
              <a:rPr lang="en-US" sz="4000" b="1" dirty="0" smtClean="0">
                <a:solidFill>
                  <a:schemeClr val="bg1"/>
                </a:solidFill>
              </a:rPr>
            </a:br>
            <a:r>
              <a:rPr lang="en-US" sz="4000" b="1" dirty="0" smtClean="0">
                <a:solidFill>
                  <a:schemeClr val="bg1"/>
                </a:solidFill>
              </a:rPr>
              <a:t>SAMPEL </a:t>
            </a:r>
            <a:r>
              <a:rPr lang="en-US" sz="4000" b="1" dirty="0">
                <a:solidFill>
                  <a:schemeClr val="bg1"/>
                </a:solidFill>
              </a:rPr>
              <a:t>BESAR</a:t>
            </a:r>
          </a:p>
        </p:txBody>
      </p:sp>
      <p:graphicFrame>
        <p:nvGraphicFramePr>
          <p:cNvPr id="88064" name="Object 1024"/>
          <p:cNvGraphicFramePr>
            <a:graphicFrameLocks noGrp="1" noChangeAspect="1"/>
          </p:cNvGraphicFramePr>
          <p:nvPr>
            <p:ph sz="half" idx="1"/>
          </p:nvPr>
        </p:nvGraphicFramePr>
        <p:xfrm>
          <a:off x="1044575" y="1524000"/>
          <a:ext cx="2481263" cy="1447800"/>
        </p:xfrm>
        <a:graphic>
          <a:graphicData uri="http://schemas.openxmlformats.org/presentationml/2006/ole">
            <mc:AlternateContent xmlns:mc="http://schemas.openxmlformats.org/markup-compatibility/2006">
              <mc:Choice xmlns:v="urn:schemas-microsoft-com:vml" Requires="v">
                <p:oleObj spid="_x0000_s103430" name="Equation" r:id="rId3" imgW="761760" imgH="444240" progId="Equation.3">
                  <p:embed/>
                </p:oleObj>
              </mc:Choice>
              <mc:Fallback>
                <p:oleObj name="Equation" r:id="rId3" imgW="76176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4575" y="1524000"/>
                        <a:ext cx="2481263"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065" name="Object 1025"/>
          <p:cNvGraphicFramePr>
            <a:graphicFrameLocks noGrp="1" noChangeAspect="1"/>
          </p:cNvGraphicFramePr>
          <p:nvPr>
            <p:ph sz="half" idx="2"/>
          </p:nvPr>
        </p:nvGraphicFramePr>
        <p:xfrm>
          <a:off x="3662363" y="3810000"/>
          <a:ext cx="4105275" cy="1752600"/>
        </p:xfrm>
        <a:graphic>
          <a:graphicData uri="http://schemas.openxmlformats.org/presentationml/2006/ole">
            <mc:AlternateContent xmlns:mc="http://schemas.openxmlformats.org/markup-compatibility/2006">
              <mc:Choice xmlns:v="urn:schemas-microsoft-com:vml" Requires="v">
                <p:oleObj spid="_x0000_s103431" name="Equation" r:id="rId5" imgW="1130040" imgH="482400" progId="Equation.3">
                  <p:embed/>
                </p:oleObj>
              </mc:Choice>
              <mc:Fallback>
                <p:oleObj name="Equation" r:id="rId5" imgW="113004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2363" y="3810000"/>
                        <a:ext cx="4105275" cy="175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ooter Placeholder 5"/>
          <p:cNvSpPr>
            <a:spLocks noGrp="1"/>
          </p:cNvSpPr>
          <p:nvPr>
            <p:ph type="ftr" sz="quarter" idx="11"/>
          </p:nvPr>
        </p:nvSpPr>
        <p:spPr/>
        <p:txBody>
          <a:bodyPr/>
          <a:lstStyle/>
          <a:p>
            <a:r>
              <a:rPr lang="en-US"/>
              <a:t>Statistika Induktif - Uji Hipotesis</a:t>
            </a:r>
          </a:p>
        </p:txBody>
      </p:sp>
      <p:sp>
        <p:nvSpPr>
          <p:cNvPr id="7" name="Slide Number Placeholder 6"/>
          <p:cNvSpPr>
            <a:spLocks noGrp="1"/>
          </p:cNvSpPr>
          <p:nvPr>
            <p:ph type="sldNum" sz="quarter" idx="12"/>
          </p:nvPr>
        </p:nvSpPr>
        <p:spPr/>
        <p:txBody>
          <a:bodyPr/>
          <a:lstStyle/>
          <a:p>
            <a:fld id="{13B15FC3-C60B-47A3-90A3-14F25D50C065}" type="slidenum">
              <a:rPr lang="en-US"/>
              <a:pPr/>
              <a:t>116</a:t>
            </a:fld>
            <a:endParaRPr lang="en-US"/>
          </a:p>
        </p:txBody>
      </p:sp>
      <p:sp>
        <p:nvSpPr>
          <p:cNvPr id="8" name="TextBox 7"/>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1524000"/>
          </a:xfrm>
          <a:solidFill>
            <a:schemeClr val="tx1"/>
          </a:solidFill>
        </p:spPr>
        <p:txBody>
          <a:bodyPr>
            <a:normAutofit fontScale="90000"/>
          </a:bodyPr>
          <a:lstStyle/>
          <a:p>
            <a:r>
              <a:rPr lang="en-US" sz="3200" b="1" dirty="0" err="1" smtClean="0">
                <a:solidFill>
                  <a:schemeClr val="bg1"/>
                </a:solidFill>
                <a:effectLst>
                  <a:outerShdw blurRad="38100" dist="38100" dir="2700000" algn="tl">
                    <a:srgbClr val="C0C0C0"/>
                  </a:outerShdw>
                </a:effectLst>
              </a:rPr>
              <a:t>Soal</a:t>
            </a:r>
            <a:r>
              <a:rPr lang="en-US" sz="3200" b="1" dirty="0" smtClean="0">
                <a:solidFill>
                  <a:schemeClr val="bg1"/>
                </a:solidFill>
                <a:effectLst>
                  <a:outerShdw blurRad="38100" dist="38100" dir="2700000" algn="tl">
                    <a:srgbClr val="C0C0C0"/>
                  </a:outerShdw>
                </a:effectLst>
              </a:rPr>
              <a:t>: </a:t>
            </a:r>
            <a:br>
              <a:rPr lang="en-US" sz="3200" b="1" dirty="0" smtClean="0">
                <a:solidFill>
                  <a:schemeClr val="bg1"/>
                </a:solidFill>
                <a:effectLst>
                  <a:outerShdw blurRad="38100" dist="38100" dir="2700000" algn="tl">
                    <a:srgbClr val="C0C0C0"/>
                  </a:outerShdw>
                </a:effectLst>
              </a:rPr>
            </a:br>
            <a:r>
              <a:rPr lang="en-US" sz="3200" b="1" dirty="0" err="1" smtClean="0">
                <a:solidFill>
                  <a:schemeClr val="bg1"/>
                </a:solidFill>
                <a:effectLst>
                  <a:outerShdw blurRad="38100" dist="38100" dir="2700000" algn="tl">
                    <a:srgbClr val="C0C0C0"/>
                  </a:outerShdw>
                </a:effectLst>
              </a:rPr>
              <a:t>Hipotesis</a:t>
            </a:r>
            <a:r>
              <a:rPr lang="en-US" sz="3200" b="1" dirty="0" smtClean="0">
                <a:solidFill>
                  <a:schemeClr val="bg1"/>
                </a:solidFill>
                <a:effectLst>
                  <a:outerShdw blurRad="38100" dist="38100" dir="2700000" algn="tl">
                    <a:srgbClr val="C0C0C0"/>
                  </a:outerShdw>
                </a:effectLst>
              </a:rPr>
              <a:t> </a:t>
            </a:r>
            <a:r>
              <a:rPr lang="en-US" sz="3200" b="1" dirty="0">
                <a:solidFill>
                  <a:schemeClr val="bg1"/>
                </a:solidFill>
                <a:effectLst>
                  <a:outerShdw blurRad="38100" dist="38100" dir="2700000" algn="tl">
                    <a:srgbClr val="C0C0C0"/>
                  </a:outerShdw>
                </a:effectLst>
              </a:rPr>
              <a:t>Beda </a:t>
            </a:r>
            <a:r>
              <a:rPr lang="en-US" sz="3200" b="1" dirty="0" err="1">
                <a:solidFill>
                  <a:schemeClr val="bg1"/>
                </a:solidFill>
                <a:effectLst>
                  <a:outerShdw blurRad="38100" dist="38100" dir="2700000" algn="tl">
                    <a:srgbClr val="C0C0C0"/>
                  </a:outerShdw>
                </a:effectLst>
              </a:rPr>
              <a:t>Dua</a:t>
            </a:r>
            <a:r>
              <a:rPr lang="en-US" sz="3200" b="1" dirty="0">
                <a:solidFill>
                  <a:schemeClr val="bg1"/>
                </a:solidFill>
                <a:effectLst>
                  <a:outerShdw blurRad="38100" dist="38100" dir="2700000" algn="tl">
                    <a:srgbClr val="C0C0C0"/>
                  </a:outerShdw>
                </a:effectLst>
              </a:rPr>
              <a:t> Rata-rata </a:t>
            </a:r>
            <a:r>
              <a:rPr lang="en-US" sz="3200" b="1" dirty="0" err="1">
                <a:solidFill>
                  <a:schemeClr val="bg1"/>
                </a:solidFill>
                <a:effectLst>
                  <a:outerShdw blurRad="38100" dist="38100" dir="2700000" algn="tl">
                    <a:srgbClr val="C0C0C0"/>
                  </a:outerShdw>
                </a:effectLst>
              </a:rPr>
              <a:t>Populasi</a:t>
            </a:r>
            <a:r>
              <a:rPr lang="en-US" sz="3200" b="1" dirty="0">
                <a:solidFill>
                  <a:schemeClr val="bg1"/>
                </a:solidFill>
                <a:effectLst>
                  <a:outerShdw blurRad="38100" dist="38100" dir="2700000" algn="tl">
                    <a:srgbClr val="C0C0C0"/>
                  </a:outerShdw>
                </a:effectLst>
              </a:rPr>
              <a:t>: </a:t>
            </a:r>
            <a:r>
              <a:rPr lang="en-US" sz="3200" b="1" dirty="0" err="1">
                <a:solidFill>
                  <a:schemeClr val="bg1"/>
                </a:solidFill>
                <a:effectLst>
                  <a:outerShdw blurRad="38100" dist="38100" dir="2700000" algn="tl">
                    <a:srgbClr val="C0C0C0"/>
                  </a:outerShdw>
                </a:effectLst>
              </a:rPr>
              <a:t>Sampel</a:t>
            </a:r>
            <a:r>
              <a:rPr lang="en-US" sz="3200" b="1" dirty="0">
                <a:solidFill>
                  <a:schemeClr val="bg1"/>
                </a:solidFill>
                <a:effectLst>
                  <a:outerShdw blurRad="38100" dist="38100" dir="2700000" algn="tl">
                    <a:srgbClr val="C0C0C0"/>
                  </a:outerShdw>
                </a:effectLst>
              </a:rPr>
              <a:t> </a:t>
            </a:r>
            <a:r>
              <a:rPr lang="en-US" sz="3200" b="1" dirty="0" err="1">
                <a:solidFill>
                  <a:schemeClr val="bg1"/>
                </a:solidFill>
                <a:effectLst>
                  <a:outerShdw blurRad="38100" dist="38100" dir="2700000" algn="tl">
                    <a:srgbClr val="C0C0C0"/>
                  </a:outerShdw>
                </a:effectLst>
              </a:rPr>
              <a:t>Independen</a:t>
            </a:r>
            <a:endParaRPr lang="en-US" sz="3200" b="1" dirty="0">
              <a:solidFill>
                <a:schemeClr val="bg1"/>
              </a:solidFill>
              <a:effectLst>
                <a:outerShdw blurRad="38100" dist="38100" dir="2700000" algn="tl">
                  <a:srgbClr val="C0C0C0"/>
                </a:outerShdw>
              </a:effectLst>
            </a:endParaRPr>
          </a:p>
        </p:txBody>
      </p:sp>
      <p:sp>
        <p:nvSpPr>
          <p:cNvPr id="18435" name="Rectangle 3"/>
          <p:cNvSpPr>
            <a:spLocks noGrp="1" noChangeArrowheads="1"/>
          </p:cNvSpPr>
          <p:nvPr>
            <p:ph idx="1"/>
          </p:nvPr>
        </p:nvSpPr>
        <p:spPr>
          <a:xfrm>
            <a:off x="228600" y="1600200"/>
            <a:ext cx="8686800" cy="4724400"/>
          </a:xfrm>
        </p:spPr>
        <p:txBody>
          <a:bodyPr>
            <a:normAutofit fontScale="92500"/>
          </a:bodyPr>
          <a:lstStyle/>
          <a:p>
            <a:pPr marL="0" indent="0" algn="ctr">
              <a:lnSpc>
                <a:spcPct val="125000"/>
              </a:lnSpc>
              <a:buFont typeface="Wingdings" pitchFamily="2" charset="2"/>
              <a:buNone/>
            </a:pPr>
            <a:r>
              <a:rPr lang="en-US" sz="2200" b="1" dirty="0" err="1" smtClean="0">
                <a:latin typeface="CG Times" pitchFamily="18" charset="0"/>
              </a:rPr>
              <a:t>Asosiasi</a:t>
            </a:r>
            <a:r>
              <a:rPr lang="en-US" sz="2200" b="1" dirty="0" smtClean="0">
                <a:latin typeface="CG Times" pitchFamily="18" charset="0"/>
              </a:rPr>
              <a:t> </a:t>
            </a:r>
            <a:r>
              <a:rPr lang="en-US" sz="2200" b="1" dirty="0" err="1" smtClean="0">
                <a:latin typeface="CG Times" pitchFamily="18" charset="0"/>
              </a:rPr>
              <a:t>pedagang</a:t>
            </a:r>
            <a:r>
              <a:rPr lang="en-US" sz="2200" b="1" dirty="0" smtClean="0">
                <a:latin typeface="CG Times" pitchFamily="18" charset="0"/>
              </a:rPr>
              <a:t> </a:t>
            </a:r>
            <a:r>
              <a:rPr lang="en-US" sz="2200" b="1" dirty="0" err="1" smtClean="0">
                <a:latin typeface="CG Times" pitchFamily="18" charset="0"/>
              </a:rPr>
              <a:t>apel</a:t>
            </a:r>
            <a:r>
              <a:rPr lang="en-US" sz="2200" b="1" dirty="0" smtClean="0">
                <a:latin typeface="CG Times" pitchFamily="18" charset="0"/>
              </a:rPr>
              <a:t> Kota </a:t>
            </a:r>
            <a:r>
              <a:rPr lang="en-US" sz="2200" b="1" dirty="0" err="1" smtClean="0">
                <a:latin typeface="CG Times" pitchFamily="18" charset="0"/>
              </a:rPr>
              <a:t>Batu</a:t>
            </a:r>
            <a:r>
              <a:rPr lang="en-US" sz="2200" b="1" dirty="0" smtClean="0">
                <a:latin typeface="CG Times" pitchFamily="18" charset="0"/>
              </a:rPr>
              <a:t> </a:t>
            </a:r>
            <a:r>
              <a:rPr lang="en-US" sz="2200" b="1" dirty="0" err="1" smtClean="0">
                <a:latin typeface="CG Times" pitchFamily="18" charset="0"/>
              </a:rPr>
              <a:t>menyatakan</a:t>
            </a:r>
            <a:r>
              <a:rPr lang="en-US" sz="2200" b="1" dirty="0" smtClean="0">
                <a:latin typeface="CG Times" pitchFamily="18" charset="0"/>
              </a:rPr>
              <a:t> </a:t>
            </a:r>
            <a:r>
              <a:rPr lang="en-US" sz="2200" b="1" dirty="0" err="1">
                <a:latin typeface="CG Times" pitchFamily="18" charset="0"/>
              </a:rPr>
              <a:t>tidak</a:t>
            </a:r>
            <a:r>
              <a:rPr lang="en-US" sz="2200" b="1" dirty="0">
                <a:latin typeface="CG Times" pitchFamily="18" charset="0"/>
              </a:rPr>
              <a:t> </a:t>
            </a:r>
            <a:r>
              <a:rPr lang="en-US" sz="2200" b="1" dirty="0" err="1">
                <a:latin typeface="CG Times" pitchFamily="18" charset="0"/>
              </a:rPr>
              <a:t>ada</a:t>
            </a:r>
            <a:r>
              <a:rPr lang="en-US" sz="2200" b="1" dirty="0">
                <a:latin typeface="CG Times" pitchFamily="18" charset="0"/>
              </a:rPr>
              <a:t> </a:t>
            </a:r>
            <a:r>
              <a:rPr lang="en-US" sz="2200" b="1" dirty="0" err="1">
                <a:latin typeface="CG Times" pitchFamily="18" charset="0"/>
              </a:rPr>
              <a:t>perbedaan</a:t>
            </a:r>
            <a:r>
              <a:rPr lang="en-US" sz="2200" b="1" dirty="0">
                <a:latin typeface="CG Times" pitchFamily="18" charset="0"/>
              </a:rPr>
              <a:t> volume </a:t>
            </a:r>
            <a:r>
              <a:rPr lang="en-US" sz="2200" b="1" dirty="0" err="1">
                <a:latin typeface="CG Times" pitchFamily="18" charset="0"/>
              </a:rPr>
              <a:t>penjualan</a:t>
            </a:r>
            <a:r>
              <a:rPr lang="en-US" sz="2200" b="1" dirty="0">
                <a:latin typeface="CG Times" pitchFamily="18" charset="0"/>
              </a:rPr>
              <a:t>  </a:t>
            </a:r>
            <a:r>
              <a:rPr lang="en-US" sz="2200" b="1" dirty="0" err="1" smtClean="0">
                <a:latin typeface="CG Times" pitchFamily="18" charset="0"/>
              </a:rPr>
              <a:t>buah</a:t>
            </a:r>
            <a:r>
              <a:rPr lang="en-US" sz="2200" b="1" dirty="0" smtClean="0">
                <a:latin typeface="CG Times" pitchFamily="18" charset="0"/>
              </a:rPr>
              <a:t> </a:t>
            </a:r>
            <a:r>
              <a:rPr lang="en-US" sz="2200" b="1" dirty="0" err="1" smtClean="0">
                <a:latin typeface="CG Times" pitchFamily="18" charset="0"/>
              </a:rPr>
              <a:t>apel</a:t>
            </a:r>
            <a:r>
              <a:rPr lang="en-US" sz="2200" b="1" dirty="0" smtClean="0">
                <a:latin typeface="CG Times" pitchFamily="18" charset="0"/>
              </a:rPr>
              <a:t> rata-rata </a:t>
            </a:r>
            <a:r>
              <a:rPr lang="en-US" sz="2200" b="1" dirty="0" err="1">
                <a:latin typeface="CG Times" pitchFamily="18" charset="0"/>
              </a:rPr>
              <a:t>setiap</a:t>
            </a:r>
            <a:r>
              <a:rPr lang="en-US" sz="2200" b="1" dirty="0">
                <a:latin typeface="CG Times" pitchFamily="18" charset="0"/>
              </a:rPr>
              <a:t> </a:t>
            </a:r>
            <a:r>
              <a:rPr lang="en-US" sz="2200" b="1" dirty="0" err="1">
                <a:latin typeface="CG Times" pitchFamily="18" charset="0"/>
              </a:rPr>
              <a:t>bulan</a:t>
            </a:r>
            <a:r>
              <a:rPr lang="en-US" sz="2200" b="1" dirty="0">
                <a:latin typeface="CG Times" pitchFamily="18" charset="0"/>
              </a:rPr>
              <a:t> </a:t>
            </a:r>
            <a:r>
              <a:rPr lang="en-US" sz="2200" b="1" dirty="0" err="1">
                <a:latin typeface="CG Times" pitchFamily="18" charset="0"/>
              </a:rPr>
              <a:t>antara</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A </a:t>
            </a:r>
            <a:r>
              <a:rPr lang="en-US" sz="2200" b="1" dirty="0" err="1">
                <a:latin typeface="CG Times" pitchFamily="18" charset="0"/>
              </a:rPr>
              <a:t>dan</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B. </a:t>
            </a:r>
          </a:p>
          <a:p>
            <a:pPr marL="0" indent="0" algn="ctr">
              <a:lnSpc>
                <a:spcPct val="125000"/>
              </a:lnSpc>
              <a:buFont typeface="Wingdings" pitchFamily="2" charset="2"/>
              <a:buNone/>
            </a:pPr>
            <a:r>
              <a:rPr lang="en-US" sz="2200" b="1" dirty="0" err="1" smtClean="0">
                <a:latin typeface="CG Times" pitchFamily="18" charset="0"/>
              </a:rPr>
              <a:t>Untuk</a:t>
            </a:r>
            <a:r>
              <a:rPr lang="en-US" sz="2200" b="1" dirty="0" smtClean="0">
                <a:latin typeface="CG Times" pitchFamily="18" charset="0"/>
              </a:rPr>
              <a:t> </a:t>
            </a:r>
            <a:r>
              <a:rPr lang="en-US" sz="2200" b="1" dirty="0" err="1">
                <a:latin typeface="CG Times" pitchFamily="18" charset="0"/>
              </a:rPr>
              <a:t>membuktikan</a:t>
            </a:r>
            <a:r>
              <a:rPr lang="en-US" sz="2200" b="1" dirty="0">
                <a:latin typeface="CG Times" pitchFamily="18" charset="0"/>
              </a:rPr>
              <a:t> </a:t>
            </a:r>
            <a:r>
              <a:rPr lang="en-US" sz="2200" b="1" dirty="0" err="1">
                <a:latin typeface="CG Times" pitchFamily="18" charset="0"/>
              </a:rPr>
              <a:t>pernyataan</a:t>
            </a:r>
            <a:r>
              <a:rPr lang="en-US" sz="2200" b="1" dirty="0">
                <a:latin typeface="CG Times" pitchFamily="18" charset="0"/>
              </a:rPr>
              <a:t> </a:t>
            </a:r>
            <a:r>
              <a:rPr lang="en-US" sz="2200" b="1" dirty="0" err="1">
                <a:latin typeface="CG Times" pitchFamily="18" charset="0"/>
              </a:rPr>
              <a:t>tersebut</a:t>
            </a:r>
            <a:r>
              <a:rPr lang="en-US" sz="2200" b="1" dirty="0">
                <a:latin typeface="CG Times" pitchFamily="18" charset="0"/>
              </a:rPr>
              <a:t> </a:t>
            </a:r>
            <a:r>
              <a:rPr lang="en-US" sz="2200" b="1" dirty="0" err="1">
                <a:latin typeface="CG Times" pitchFamily="18" charset="0"/>
              </a:rPr>
              <a:t>diambil</a:t>
            </a:r>
            <a:r>
              <a:rPr lang="en-US" sz="2200" b="1" dirty="0">
                <a:latin typeface="CG Times" pitchFamily="18" charset="0"/>
              </a:rPr>
              <a:t> </a:t>
            </a:r>
            <a:r>
              <a:rPr lang="en-US" sz="2200" b="1" dirty="0" err="1">
                <a:latin typeface="CG Times" pitchFamily="18" charset="0"/>
              </a:rPr>
              <a:t>sampel</a:t>
            </a:r>
            <a:r>
              <a:rPr lang="en-US" sz="2200" b="1" dirty="0">
                <a:latin typeface="CG Times" pitchFamily="18" charset="0"/>
              </a:rPr>
              <a:t> </a:t>
            </a:r>
            <a:r>
              <a:rPr lang="en-US" sz="2200" b="1" dirty="0" smtClean="0">
                <a:latin typeface="CG Times" pitchFamily="18" charset="0"/>
              </a:rPr>
              <a:t>volume </a:t>
            </a:r>
            <a:r>
              <a:rPr lang="en-US" sz="2200" b="1" dirty="0" err="1">
                <a:latin typeface="CG Times" pitchFamily="18" charset="0"/>
              </a:rPr>
              <a:t>penjualan</a:t>
            </a:r>
            <a:r>
              <a:rPr lang="en-US" sz="2200" b="1" dirty="0">
                <a:latin typeface="CG Times" pitchFamily="18" charset="0"/>
              </a:rPr>
              <a:t> </a:t>
            </a:r>
            <a:r>
              <a:rPr lang="en-US" sz="2200" b="1" dirty="0" err="1" smtClean="0">
                <a:latin typeface="CG Times" pitchFamily="18" charset="0"/>
              </a:rPr>
              <a:t>buah</a:t>
            </a:r>
            <a:r>
              <a:rPr lang="en-US" sz="2200" b="1" dirty="0" smtClean="0">
                <a:latin typeface="CG Times" pitchFamily="18" charset="0"/>
              </a:rPr>
              <a:t> </a:t>
            </a:r>
            <a:r>
              <a:rPr lang="en-US" sz="2200" b="1" dirty="0" err="1" smtClean="0">
                <a:latin typeface="CG Times" pitchFamily="18" charset="0"/>
              </a:rPr>
              <a:t>apel</a:t>
            </a:r>
            <a:r>
              <a:rPr lang="en-US" sz="2200" b="1" dirty="0" smtClean="0">
                <a:latin typeface="CG Times" pitchFamily="18" charset="0"/>
              </a:rPr>
              <a:t> </a:t>
            </a:r>
            <a:r>
              <a:rPr lang="en-US" sz="2200" b="1" dirty="0" err="1" smtClean="0">
                <a:latin typeface="CG Times" pitchFamily="18" charset="0"/>
              </a:rPr>
              <a:t>selama</a:t>
            </a:r>
            <a:r>
              <a:rPr lang="en-US" sz="2200" b="1" dirty="0" smtClean="0">
                <a:latin typeface="CG Times" pitchFamily="18" charset="0"/>
              </a:rPr>
              <a:t> </a:t>
            </a:r>
            <a:r>
              <a:rPr lang="en-US" sz="2200" b="1" dirty="0">
                <a:latin typeface="CG Times" pitchFamily="18" charset="0"/>
              </a:rPr>
              <a:t>12 </a:t>
            </a:r>
            <a:r>
              <a:rPr lang="en-US" sz="2200" b="1" dirty="0" err="1">
                <a:latin typeface="CG Times" pitchFamily="18" charset="0"/>
              </a:rPr>
              <a:t>bulan</a:t>
            </a:r>
            <a:r>
              <a:rPr lang="en-US" sz="2200" b="1" dirty="0">
                <a:latin typeface="CG Times" pitchFamily="18" charset="0"/>
              </a:rPr>
              <a:t> </a:t>
            </a:r>
            <a:r>
              <a:rPr lang="en-US" sz="2200" b="1" dirty="0" err="1">
                <a:latin typeface="CG Times" pitchFamily="18" charset="0"/>
              </a:rPr>
              <a:t>terakhir</a:t>
            </a:r>
            <a:r>
              <a:rPr lang="en-US" sz="2200" b="1" dirty="0">
                <a:latin typeface="CG Times" pitchFamily="18" charset="0"/>
              </a:rPr>
              <a:t> </a:t>
            </a:r>
            <a:r>
              <a:rPr lang="en-US" sz="2200" b="1" dirty="0" err="1">
                <a:latin typeface="CG Times" pitchFamily="18" charset="0"/>
              </a:rPr>
              <a:t>di</a:t>
            </a:r>
            <a:r>
              <a:rPr lang="en-US" sz="2200" b="1" dirty="0">
                <a:latin typeface="CG Times" pitchFamily="18" charset="0"/>
              </a:rPr>
              <a:t> </a:t>
            </a:r>
            <a:r>
              <a:rPr lang="en-US" sz="2200" b="1" dirty="0" err="1">
                <a:latin typeface="CG Times" pitchFamily="18" charset="0"/>
              </a:rPr>
              <a:t>kedua</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a:t>
            </a:r>
            <a:r>
              <a:rPr lang="en-US" sz="2200" b="1" dirty="0" err="1" smtClean="0">
                <a:latin typeface="CG Times" pitchFamily="18" charset="0"/>
              </a:rPr>
              <a:t>tersebut</a:t>
            </a:r>
            <a:r>
              <a:rPr lang="en-US" sz="2200" b="1" dirty="0" smtClean="0">
                <a:latin typeface="CG Times" pitchFamily="18" charset="0"/>
              </a:rPr>
              <a:t> </a:t>
            </a:r>
            <a:r>
              <a:rPr lang="en-US" sz="2200" b="1" dirty="0" err="1">
                <a:latin typeface="CG Times" pitchFamily="18" charset="0"/>
              </a:rPr>
              <a:t>dan</a:t>
            </a:r>
            <a:r>
              <a:rPr lang="en-US" sz="2200" b="1" dirty="0">
                <a:latin typeface="CG Times" pitchFamily="18" charset="0"/>
              </a:rPr>
              <a:t> </a:t>
            </a:r>
            <a:r>
              <a:rPr lang="en-US" sz="2200" b="1" dirty="0" err="1">
                <a:latin typeface="CG Times" pitchFamily="18" charset="0"/>
              </a:rPr>
              <a:t>diperoleh</a:t>
            </a:r>
            <a:r>
              <a:rPr lang="en-US" sz="2200" b="1" dirty="0">
                <a:latin typeface="CG Times" pitchFamily="18" charset="0"/>
              </a:rPr>
              <a:t> </a:t>
            </a:r>
            <a:r>
              <a:rPr lang="en-US" sz="2200" b="1" dirty="0" err="1">
                <a:latin typeface="CG Times" pitchFamily="18" charset="0"/>
              </a:rPr>
              <a:t>informasi</a:t>
            </a:r>
            <a:r>
              <a:rPr lang="en-US" sz="2200" b="1" dirty="0">
                <a:latin typeface="CG Times" pitchFamily="18" charset="0"/>
              </a:rPr>
              <a:t> </a:t>
            </a:r>
            <a:r>
              <a:rPr lang="en-US" sz="2200" b="1" dirty="0" err="1">
                <a:latin typeface="CG Times" pitchFamily="18" charset="0"/>
              </a:rPr>
              <a:t>bahwa</a:t>
            </a:r>
            <a:r>
              <a:rPr lang="en-US" sz="2200" b="1" dirty="0">
                <a:latin typeface="CG Times" pitchFamily="18" charset="0"/>
              </a:rPr>
              <a:t> volume </a:t>
            </a:r>
            <a:r>
              <a:rPr lang="en-US" sz="2200" b="1" dirty="0" err="1">
                <a:latin typeface="CG Times" pitchFamily="18" charset="0"/>
              </a:rPr>
              <a:t>penjualan</a:t>
            </a:r>
            <a:r>
              <a:rPr lang="en-US" sz="2200" b="1" dirty="0">
                <a:latin typeface="CG Times" pitchFamily="18" charset="0"/>
              </a:rPr>
              <a:t> </a:t>
            </a:r>
            <a:r>
              <a:rPr lang="en-US" sz="2200" b="1" dirty="0" err="1" smtClean="0">
                <a:latin typeface="CG Times" pitchFamily="18" charset="0"/>
              </a:rPr>
              <a:t>buah</a:t>
            </a:r>
            <a:r>
              <a:rPr lang="en-US" sz="2200" b="1" dirty="0" smtClean="0">
                <a:latin typeface="CG Times" pitchFamily="18" charset="0"/>
              </a:rPr>
              <a:t> </a:t>
            </a:r>
            <a:r>
              <a:rPr lang="en-US" sz="2200" b="1" dirty="0" err="1" smtClean="0">
                <a:latin typeface="CG Times" pitchFamily="18" charset="0"/>
              </a:rPr>
              <a:t>apel</a:t>
            </a:r>
            <a:r>
              <a:rPr lang="en-US" sz="2200" b="1" dirty="0" smtClean="0">
                <a:latin typeface="CG Times" pitchFamily="18" charset="0"/>
              </a:rPr>
              <a:t> </a:t>
            </a:r>
            <a:r>
              <a:rPr lang="en-US" sz="2200" b="1" dirty="0" err="1" smtClean="0">
                <a:latin typeface="CG Times" pitchFamily="18" charset="0"/>
              </a:rPr>
              <a:t>setiap</a:t>
            </a:r>
            <a:r>
              <a:rPr lang="en-US" sz="2200" b="1" dirty="0" smtClean="0">
                <a:latin typeface="CG Times" pitchFamily="18" charset="0"/>
              </a:rPr>
              <a:t> </a:t>
            </a:r>
            <a:r>
              <a:rPr lang="en-US" sz="2200" b="1" dirty="0" err="1">
                <a:latin typeface="CG Times" pitchFamily="18" charset="0"/>
              </a:rPr>
              <a:t>bulan</a:t>
            </a:r>
            <a:r>
              <a:rPr lang="en-US" sz="2200" b="1" dirty="0">
                <a:latin typeface="CG Times" pitchFamily="18" charset="0"/>
              </a:rPr>
              <a:t> </a:t>
            </a:r>
            <a:r>
              <a:rPr lang="en-US" sz="2200" b="1" dirty="0" err="1">
                <a:latin typeface="CG Times" pitchFamily="18" charset="0"/>
              </a:rPr>
              <a:t>di</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A </a:t>
            </a:r>
            <a:r>
              <a:rPr lang="en-US" sz="2200" b="1" dirty="0" err="1" smtClean="0">
                <a:latin typeface="CG Times" pitchFamily="18" charset="0"/>
              </a:rPr>
              <a:t>sebesar</a:t>
            </a:r>
            <a:r>
              <a:rPr lang="en-US" sz="2200" b="1" dirty="0" smtClean="0">
                <a:latin typeface="CG Times" pitchFamily="18" charset="0"/>
              </a:rPr>
              <a:t> 236 kg </a:t>
            </a:r>
            <a:r>
              <a:rPr lang="en-US" sz="2200" b="1" dirty="0" err="1">
                <a:latin typeface="CG Times" pitchFamily="18" charset="0"/>
              </a:rPr>
              <a:t>dengan</a:t>
            </a:r>
            <a:r>
              <a:rPr lang="en-US" sz="2200" b="1" dirty="0">
                <a:latin typeface="CG Times" pitchFamily="18" charset="0"/>
              </a:rPr>
              <a:t> </a:t>
            </a:r>
            <a:r>
              <a:rPr lang="en-US" sz="2200" b="1" dirty="0" err="1" smtClean="0">
                <a:latin typeface="CG Times" pitchFamily="18" charset="0"/>
              </a:rPr>
              <a:t>simpangan</a:t>
            </a:r>
            <a:r>
              <a:rPr lang="en-US" sz="2200" b="1" dirty="0" smtClean="0">
                <a:latin typeface="CG Times" pitchFamily="18" charset="0"/>
              </a:rPr>
              <a:t> </a:t>
            </a:r>
            <a:r>
              <a:rPr lang="en-US" sz="2200" b="1" dirty="0" err="1" smtClean="0">
                <a:latin typeface="CG Times" pitchFamily="18" charset="0"/>
              </a:rPr>
              <a:t>baku</a:t>
            </a:r>
            <a:r>
              <a:rPr lang="en-US" sz="2200" b="1" dirty="0" smtClean="0">
                <a:latin typeface="CG Times" pitchFamily="18" charset="0"/>
              </a:rPr>
              <a:t> 20 kg. </a:t>
            </a:r>
            <a:r>
              <a:rPr lang="en-US" sz="2200" b="1" dirty="0" err="1">
                <a:latin typeface="CG Times" pitchFamily="18" charset="0"/>
              </a:rPr>
              <a:t>Sedangkan</a:t>
            </a:r>
            <a:r>
              <a:rPr lang="en-US" sz="2200" b="1" dirty="0">
                <a:latin typeface="CG Times" pitchFamily="18" charset="0"/>
              </a:rPr>
              <a:t> volume </a:t>
            </a:r>
            <a:r>
              <a:rPr lang="en-US" sz="2200" b="1" dirty="0" err="1">
                <a:latin typeface="CG Times" pitchFamily="18" charset="0"/>
              </a:rPr>
              <a:t>penjualan</a:t>
            </a:r>
            <a:r>
              <a:rPr lang="en-US" sz="2200" b="1" dirty="0">
                <a:latin typeface="CG Times" pitchFamily="18" charset="0"/>
              </a:rPr>
              <a:t> </a:t>
            </a:r>
            <a:r>
              <a:rPr lang="en-US" sz="2200" b="1" dirty="0" err="1">
                <a:latin typeface="CG Times" pitchFamily="18" charset="0"/>
              </a:rPr>
              <a:t>setiap</a:t>
            </a:r>
            <a:r>
              <a:rPr lang="en-US" sz="2200" b="1" dirty="0">
                <a:latin typeface="CG Times" pitchFamily="18" charset="0"/>
              </a:rPr>
              <a:t> </a:t>
            </a:r>
            <a:r>
              <a:rPr lang="en-US" sz="2200" b="1" dirty="0" err="1">
                <a:latin typeface="CG Times" pitchFamily="18" charset="0"/>
              </a:rPr>
              <a:t>bulan</a:t>
            </a:r>
            <a:r>
              <a:rPr lang="en-US" sz="2200" b="1" dirty="0">
                <a:latin typeface="CG Times" pitchFamily="18" charset="0"/>
              </a:rPr>
              <a:t> </a:t>
            </a:r>
            <a:r>
              <a:rPr lang="en-US" sz="2200" b="1" dirty="0" err="1">
                <a:latin typeface="CG Times" pitchFamily="18" charset="0"/>
              </a:rPr>
              <a:t>pada</a:t>
            </a:r>
            <a:r>
              <a:rPr lang="en-US" sz="2200" b="1" dirty="0">
                <a:latin typeface="CG Times" pitchFamily="18" charset="0"/>
              </a:rPr>
              <a:t> </a:t>
            </a:r>
            <a:r>
              <a:rPr lang="en-US" sz="2200" b="1" dirty="0" err="1">
                <a:latin typeface="CG Times" pitchFamily="18" charset="0"/>
              </a:rPr>
              <a:t>periode</a:t>
            </a:r>
            <a:r>
              <a:rPr lang="en-US" sz="2200" b="1" dirty="0">
                <a:latin typeface="CG Times" pitchFamily="18" charset="0"/>
              </a:rPr>
              <a:t> </a:t>
            </a:r>
            <a:r>
              <a:rPr lang="en-US" sz="2200" b="1" dirty="0" err="1">
                <a:latin typeface="CG Times" pitchFamily="18" charset="0"/>
              </a:rPr>
              <a:t>tersebut</a:t>
            </a:r>
            <a:r>
              <a:rPr lang="en-US" sz="2200" b="1" dirty="0">
                <a:latin typeface="CG Times" pitchFamily="18" charset="0"/>
              </a:rPr>
              <a:t> </a:t>
            </a:r>
            <a:r>
              <a:rPr lang="en-US" sz="2200" b="1" dirty="0" err="1">
                <a:latin typeface="CG Times" pitchFamily="18" charset="0"/>
              </a:rPr>
              <a:t>di</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B </a:t>
            </a:r>
            <a:r>
              <a:rPr lang="en-US" sz="2200" b="1" dirty="0" err="1" smtClean="0">
                <a:latin typeface="CG Times" pitchFamily="18" charset="0"/>
              </a:rPr>
              <a:t>sebesar</a:t>
            </a:r>
            <a:r>
              <a:rPr lang="en-US" sz="2200" b="1" dirty="0" smtClean="0">
                <a:latin typeface="CG Times" pitchFamily="18" charset="0"/>
              </a:rPr>
              <a:t> 200 kg </a:t>
            </a:r>
            <a:r>
              <a:rPr lang="en-US" sz="2200" b="1" dirty="0" err="1">
                <a:latin typeface="CG Times" pitchFamily="18" charset="0"/>
              </a:rPr>
              <a:t>dengan</a:t>
            </a:r>
            <a:r>
              <a:rPr lang="en-US" sz="2200" b="1" dirty="0">
                <a:latin typeface="CG Times" pitchFamily="18" charset="0"/>
              </a:rPr>
              <a:t> </a:t>
            </a:r>
            <a:r>
              <a:rPr lang="en-US" sz="2200" b="1" dirty="0" err="1" smtClean="0">
                <a:latin typeface="CG Times" pitchFamily="18" charset="0"/>
              </a:rPr>
              <a:t>simpangan</a:t>
            </a:r>
            <a:r>
              <a:rPr lang="en-US" sz="2200" b="1" dirty="0" smtClean="0">
                <a:latin typeface="CG Times" pitchFamily="18" charset="0"/>
              </a:rPr>
              <a:t> </a:t>
            </a:r>
            <a:r>
              <a:rPr lang="en-US" sz="2200" b="1" dirty="0" err="1" smtClean="0">
                <a:latin typeface="CG Times" pitchFamily="18" charset="0"/>
              </a:rPr>
              <a:t>baku</a:t>
            </a:r>
            <a:r>
              <a:rPr lang="en-US" sz="2200" b="1" dirty="0" smtClean="0">
                <a:latin typeface="CG Times" pitchFamily="18" charset="0"/>
              </a:rPr>
              <a:t> 30 kg. </a:t>
            </a:r>
          </a:p>
          <a:p>
            <a:pPr marL="0" indent="0" algn="ctr">
              <a:lnSpc>
                <a:spcPct val="125000"/>
              </a:lnSpc>
              <a:buFont typeface="Wingdings" pitchFamily="2" charset="2"/>
              <a:buNone/>
            </a:pPr>
            <a:r>
              <a:rPr lang="en-US" sz="2200" b="1" dirty="0" err="1" smtClean="0">
                <a:latin typeface="CG Times" pitchFamily="18" charset="0"/>
              </a:rPr>
              <a:t>Dengan</a:t>
            </a:r>
            <a:r>
              <a:rPr lang="en-US" sz="2200" b="1" dirty="0" smtClean="0">
                <a:latin typeface="CG Times" pitchFamily="18" charset="0"/>
              </a:rPr>
              <a:t> </a:t>
            </a:r>
            <a:r>
              <a:rPr lang="en-US" sz="2200" b="1" dirty="0" err="1" smtClean="0">
                <a:latin typeface="CG Times" pitchFamily="18" charset="0"/>
              </a:rPr>
              <a:t>menggunakan</a:t>
            </a:r>
            <a:r>
              <a:rPr lang="en-US" sz="2200" b="1" dirty="0" smtClean="0">
                <a:latin typeface="CG Times" pitchFamily="18" charset="0"/>
              </a:rPr>
              <a:t> </a:t>
            </a:r>
            <a:r>
              <a:rPr lang="en-US" sz="2200" b="1" dirty="0" err="1">
                <a:latin typeface="CG Times" pitchFamily="18" charset="0"/>
              </a:rPr>
              <a:t>tingkat</a:t>
            </a:r>
            <a:r>
              <a:rPr lang="en-US" sz="2200" b="1" dirty="0">
                <a:latin typeface="CG Times" pitchFamily="18" charset="0"/>
              </a:rPr>
              <a:t> </a:t>
            </a:r>
            <a:r>
              <a:rPr lang="en-US" sz="2200" b="1" dirty="0" err="1">
                <a:latin typeface="CG Times" pitchFamily="18" charset="0"/>
              </a:rPr>
              <a:t>signifikansi</a:t>
            </a:r>
            <a:r>
              <a:rPr lang="en-US" sz="2200" b="1" dirty="0">
                <a:latin typeface="CG Times" pitchFamily="18" charset="0"/>
              </a:rPr>
              <a:t> 5%, </a:t>
            </a:r>
            <a:r>
              <a:rPr lang="en-US" sz="2200" b="1" dirty="0" err="1">
                <a:latin typeface="CG Times" pitchFamily="18" charset="0"/>
              </a:rPr>
              <a:t>apakah</a:t>
            </a:r>
            <a:r>
              <a:rPr lang="en-US" sz="2200" b="1" dirty="0">
                <a:latin typeface="CG Times" pitchFamily="18" charset="0"/>
              </a:rPr>
              <a:t> </a:t>
            </a:r>
            <a:r>
              <a:rPr lang="en-US" sz="2200" b="1" dirty="0" err="1">
                <a:latin typeface="CG Times" pitchFamily="18" charset="0"/>
              </a:rPr>
              <a:t>sampel</a:t>
            </a:r>
            <a:r>
              <a:rPr lang="en-US" sz="2200" b="1" dirty="0">
                <a:latin typeface="CG Times" pitchFamily="18" charset="0"/>
              </a:rPr>
              <a:t> </a:t>
            </a:r>
            <a:r>
              <a:rPr lang="en-US" sz="2200" b="1" dirty="0" err="1">
                <a:latin typeface="CG Times" pitchFamily="18" charset="0"/>
              </a:rPr>
              <a:t>mendukung</a:t>
            </a:r>
            <a:r>
              <a:rPr lang="en-US" sz="2200" b="1" dirty="0">
                <a:latin typeface="CG Times" pitchFamily="18" charset="0"/>
              </a:rPr>
              <a:t> </a:t>
            </a:r>
            <a:r>
              <a:rPr lang="en-US" sz="2200" b="1" dirty="0" err="1">
                <a:latin typeface="CG Times" pitchFamily="18" charset="0"/>
              </a:rPr>
              <a:t>pernyataan</a:t>
            </a:r>
            <a:r>
              <a:rPr lang="en-US" sz="2200" b="1" dirty="0">
                <a:latin typeface="CG Times" pitchFamily="18" charset="0"/>
              </a:rPr>
              <a:t> </a:t>
            </a:r>
            <a:r>
              <a:rPr lang="en-US" sz="2200" b="1" dirty="0" err="1">
                <a:latin typeface="CG Times" pitchFamily="18" charset="0"/>
              </a:rPr>
              <a:t>bahwa</a:t>
            </a:r>
            <a:r>
              <a:rPr lang="en-US" sz="2200" b="1" dirty="0">
                <a:latin typeface="CG Times" pitchFamily="18" charset="0"/>
              </a:rPr>
              <a:t> </a:t>
            </a:r>
            <a:r>
              <a:rPr lang="en-US" sz="2200" b="1" dirty="0" err="1">
                <a:latin typeface="CG Times" pitchFamily="18" charset="0"/>
              </a:rPr>
              <a:t>tidak</a:t>
            </a:r>
            <a:r>
              <a:rPr lang="en-US" sz="2200" b="1" dirty="0">
                <a:latin typeface="CG Times" pitchFamily="18" charset="0"/>
              </a:rPr>
              <a:t> </a:t>
            </a:r>
            <a:r>
              <a:rPr lang="en-US" sz="2200" b="1" dirty="0" err="1">
                <a:latin typeface="CG Times" pitchFamily="18" charset="0"/>
              </a:rPr>
              <a:t>terdapat</a:t>
            </a:r>
            <a:r>
              <a:rPr lang="en-US" sz="2200" b="1" dirty="0">
                <a:latin typeface="CG Times" pitchFamily="18" charset="0"/>
              </a:rPr>
              <a:t> </a:t>
            </a:r>
            <a:r>
              <a:rPr lang="en-US" sz="2200" b="1" dirty="0" err="1">
                <a:latin typeface="CG Times" pitchFamily="18" charset="0"/>
              </a:rPr>
              <a:t>perbedaan</a:t>
            </a:r>
            <a:r>
              <a:rPr lang="en-US" sz="2200" b="1" dirty="0">
                <a:latin typeface="CG Times" pitchFamily="18" charset="0"/>
              </a:rPr>
              <a:t> volume </a:t>
            </a:r>
            <a:r>
              <a:rPr lang="en-US" sz="2200" b="1" dirty="0" err="1">
                <a:latin typeface="CG Times" pitchFamily="18" charset="0"/>
              </a:rPr>
              <a:t>penjualan</a:t>
            </a:r>
            <a:r>
              <a:rPr lang="en-US" sz="2200" b="1" dirty="0">
                <a:latin typeface="CG Times" pitchFamily="18" charset="0"/>
              </a:rPr>
              <a:t> </a:t>
            </a:r>
            <a:r>
              <a:rPr lang="en-US" sz="2200" b="1" dirty="0" err="1" smtClean="0">
                <a:latin typeface="CG Times" pitchFamily="18" charset="0"/>
              </a:rPr>
              <a:t>buah</a:t>
            </a:r>
            <a:r>
              <a:rPr lang="en-US" sz="2200" b="1" dirty="0" smtClean="0">
                <a:latin typeface="CG Times" pitchFamily="18" charset="0"/>
              </a:rPr>
              <a:t> </a:t>
            </a:r>
            <a:r>
              <a:rPr lang="en-US" sz="2200" b="1" dirty="0" err="1" smtClean="0">
                <a:latin typeface="CG Times" pitchFamily="18" charset="0"/>
              </a:rPr>
              <a:t>apel</a:t>
            </a:r>
            <a:r>
              <a:rPr lang="en-US" sz="2200" b="1" dirty="0" smtClean="0">
                <a:latin typeface="CG Times" pitchFamily="18" charset="0"/>
              </a:rPr>
              <a:t> </a:t>
            </a:r>
            <a:r>
              <a:rPr lang="en-US" sz="2200" b="1" dirty="0" err="1" smtClean="0">
                <a:latin typeface="CG Times" pitchFamily="18" charset="0"/>
              </a:rPr>
              <a:t>di</a:t>
            </a:r>
            <a:r>
              <a:rPr lang="en-US" sz="2200" b="1" dirty="0" smtClean="0">
                <a:latin typeface="CG Times" pitchFamily="18" charset="0"/>
              </a:rPr>
              <a:t> </a:t>
            </a:r>
            <a:r>
              <a:rPr lang="en-US" sz="2200" b="1" dirty="0" err="1">
                <a:latin typeface="CG Times" pitchFamily="18" charset="0"/>
              </a:rPr>
              <a:t>kedua</a:t>
            </a:r>
            <a:r>
              <a:rPr lang="en-US" sz="2200" b="1" dirty="0">
                <a:latin typeface="CG Times" pitchFamily="18" charset="0"/>
              </a:rPr>
              <a:t> </a:t>
            </a:r>
            <a:r>
              <a:rPr lang="en-US" sz="2200" b="1" dirty="0" err="1" smtClean="0">
                <a:latin typeface="CG Times" pitchFamily="18" charset="0"/>
              </a:rPr>
              <a:t>kios</a:t>
            </a:r>
            <a:r>
              <a:rPr lang="en-US" sz="2200" b="1" dirty="0" smtClean="0">
                <a:latin typeface="CG Times" pitchFamily="18" charset="0"/>
              </a:rPr>
              <a:t> </a:t>
            </a:r>
            <a:r>
              <a:rPr lang="en-US" sz="2200" b="1" dirty="0" err="1" smtClean="0">
                <a:latin typeface="CG Times" pitchFamily="18" charset="0"/>
              </a:rPr>
              <a:t>tersebut</a:t>
            </a:r>
            <a:r>
              <a:rPr lang="en-US" sz="2200" b="1" dirty="0">
                <a:latin typeface="CG Times" pitchFamily="18" charset="0"/>
              </a:rPr>
              <a:t>.</a:t>
            </a:r>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C3ADC6D5-8E0F-4D76-8C9D-36435DEE1AF0}" type="slidenum">
              <a:rPr lang="en-US"/>
              <a:pPr/>
              <a:t>117</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ChangeArrowheads="1"/>
          </p:cNvSpPr>
          <p:nvPr>
            <p:ph type="title"/>
          </p:nvPr>
        </p:nvSpPr>
        <p:spPr>
          <a:xfrm>
            <a:off x="0" y="0"/>
            <a:ext cx="9144000" cy="1143000"/>
          </a:xfrm>
          <a:solidFill>
            <a:schemeClr val="tx1"/>
          </a:solidFill>
        </p:spPr>
        <p:txBody>
          <a:bodyPr>
            <a:normAutofit/>
          </a:bodyPr>
          <a:lstStyle/>
          <a:p>
            <a:r>
              <a:rPr lang="en-US" dirty="0" smtClean="0">
                <a:solidFill>
                  <a:schemeClr val="bg1"/>
                </a:solidFill>
                <a:latin typeface="Arial Black" pitchFamily="34" charset="0"/>
              </a:rPr>
              <a:t>HASIL ANALISIS</a:t>
            </a:r>
            <a:endParaRPr lang="en-US" dirty="0">
              <a:solidFill>
                <a:schemeClr val="bg1"/>
              </a:solidFill>
              <a:latin typeface="Arial Black" pitchFamily="34" charset="0"/>
            </a:endParaRPr>
          </a:p>
        </p:txBody>
      </p:sp>
      <p:sp>
        <p:nvSpPr>
          <p:cNvPr id="67587" name="Rectangle 1027"/>
          <p:cNvSpPr>
            <a:spLocks noGrp="1" noChangeArrowheads="1"/>
          </p:cNvSpPr>
          <p:nvPr>
            <p:ph idx="1"/>
          </p:nvPr>
        </p:nvSpPr>
        <p:spPr>
          <a:xfrm>
            <a:off x="152400" y="1295400"/>
            <a:ext cx="8763000" cy="4268787"/>
          </a:xfrm>
        </p:spPr>
        <p:txBody>
          <a:bodyPr>
            <a:normAutofit/>
          </a:bodyPr>
          <a:lstStyle/>
          <a:p>
            <a:pPr marL="552450" indent="-552450">
              <a:lnSpc>
                <a:spcPct val="90000"/>
              </a:lnSpc>
              <a:buFont typeface="Wingdings" pitchFamily="2" charset="2"/>
              <a:buAutoNum type="arabicPeriod"/>
            </a:pPr>
            <a:r>
              <a:rPr lang="en-US" b="1" dirty="0" err="1" smtClean="0"/>
              <a:t>Rumusan</a:t>
            </a:r>
            <a:r>
              <a:rPr lang="en-US" b="1" dirty="0" smtClean="0"/>
              <a:t> </a:t>
            </a:r>
            <a:r>
              <a:rPr lang="en-US" b="1" dirty="0" err="1"/>
              <a:t>Hipotesis</a:t>
            </a:r>
            <a:endParaRPr lang="en-US" b="1" dirty="0"/>
          </a:p>
          <a:p>
            <a:pPr marL="552450" indent="-552450">
              <a:lnSpc>
                <a:spcPct val="90000"/>
              </a:lnSpc>
              <a:buFont typeface="Wingdings" pitchFamily="2" charset="2"/>
              <a:buNone/>
            </a:pPr>
            <a:r>
              <a:rPr lang="en-US" b="1" dirty="0"/>
              <a:t>	H</a:t>
            </a:r>
            <a:r>
              <a:rPr lang="en-US" b="1" baseline="-25000" dirty="0"/>
              <a:t>0</a:t>
            </a:r>
            <a:r>
              <a:rPr lang="en-US" b="1" dirty="0"/>
              <a:t>: µ</a:t>
            </a:r>
            <a:r>
              <a:rPr lang="en-US" b="1" baseline="-25000" dirty="0"/>
              <a:t>1</a:t>
            </a:r>
            <a:r>
              <a:rPr lang="en-US" b="1" dirty="0"/>
              <a:t> = µ</a:t>
            </a:r>
            <a:r>
              <a:rPr lang="en-US" b="1" baseline="-25000" dirty="0"/>
              <a:t>2</a:t>
            </a:r>
          </a:p>
          <a:p>
            <a:pPr marL="552450" indent="-552450">
              <a:lnSpc>
                <a:spcPct val="90000"/>
              </a:lnSpc>
              <a:buFont typeface="Wingdings" pitchFamily="2" charset="2"/>
              <a:buNone/>
            </a:pPr>
            <a:r>
              <a:rPr lang="en-US" b="1" dirty="0"/>
              <a:t>	H</a:t>
            </a:r>
            <a:r>
              <a:rPr lang="en-US" b="1" baseline="-25000" dirty="0"/>
              <a:t>A</a:t>
            </a:r>
            <a:r>
              <a:rPr lang="en-US" b="1" dirty="0"/>
              <a:t>: µ</a:t>
            </a:r>
            <a:r>
              <a:rPr lang="en-US" b="1" baseline="-25000" dirty="0"/>
              <a:t>1</a:t>
            </a:r>
            <a:r>
              <a:rPr lang="en-US" b="1" dirty="0"/>
              <a:t> ≠ µ</a:t>
            </a:r>
            <a:r>
              <a:rPr lang="en-US" b="1" baseline="-25000" dirty="0"/>
              <a:t>2</a:t>
            </a:r>
            <a:endParaRPr lang="en-US" b="1" dirty="0"/>
          </a:p>
          <a:p>
            <a:pPr marL="552450" indent="-552450">
              <a:lnSpc>
                <a:spcPct val="90000"/>
              </a:lnSpc>
              <a:buFont typeface="Wingdings" pitchFamily="2" charset="2"/>
              <a:buAutoNum type="arabicPeriod" startAt="2"/>
            </a:pPr>
            <a:r>
              <a:rPr lang="en-US" b="1" dirty="0" err="1"/>
              <a:t>Nilai</a:t>
            </a:r>
            <a:r>
              <a:rPr lang="en-US" b="1" dirty="0"/>
              <a:t> </a:t>
            </a:r>
            <a:r>
              <a:rPr lang="en-US" b="1" dirty="0" err="1"/>
              <a:t>Kritis</a:t>
            </a:r>
            <a:r>
              <a:rPr lang="en-US" b="1" dirty="0"/>
              <a:t>: t = ± </a:t>
            </a:r>
            <a:r>
              <a:rPr lang="en-US" b="1" dirty="0">
                <a:hlinkClick r:id="rId2" action="ppaction://hlinkfile"/>
              </a:rPr>
              <a:t>2,074</a:t>
            </a:r>
            <a:endParaRPr lang="en-US" b="1" dirty="0"/>
          </a:p>
          <a:p>
            <a:pPr marL="552450" indent="-552450">
              <a:lnSpc>
                <a:spcPct val="90000"/>
              </a:lnSpc>
              <a:buFont typeface="Wingdings" pitchFamily="2" charset="2"/>
              <a:buAutoNum type="arabicPeriod" startAt="2"/>
            </a:pPr>
            <a:r>
              <a:rPr lang="en-US" b="1" dirty="0" err="1"/>
              <a:t>Nilai</a:t>
            </a:r>
            <a:r>
              <a:rPr lang="en-US" b="1" dirty="0"/>
              <a:t> </a:t>
            </a:r>
            <a:r>
              <a:rPr lang="en-US" b="1" dirty="0" err="1"/>
              <a:t>Hitung</a:t>
            </a:r>
            <a:r>
              <a:rPr lang="en-US" b="1" dirty="0"/>
              <a:t>: t = 3,458</a:t>
            </a:r>
          </a:p>
          <a:p>
            <a:pPr marL="552450" indent="-552450">
              <a:lnSpc>
                <a:spcPct val="90000"/>
              </a:lnSpc>
              <a:buFont typeface="Wingdings" pitchFamily="2" charset="2"/>
              <a:buAutoNum type="arabicPeriod" startAt="2"/>
            </a:pPr>
            <a:r>
              <a:rPr lang="en-US" b="1" dirty="0" err="1"/>
              <a:t>Keputusan</a:t>
            </a:r>
            <a:r>
              <a:rPr lang="en-US" b="1" dirty="0"/>
              <a:t>: </a:t>
            </a:r>
            <a:r>
              <a:rPr lang="en-US" b="1" dirty="0" err="1"/>
              <a:t>menolak</a:t>
            </a:r>
            <a:r>
              <a:rPr lang="en-US" b="1" dirty="0"/>
              <a:t> H</a:t>
            </a:r>
            <a:r>
              <a:rPr lang="en-US" b="1" baseline="-25000" dirty="0"/>
              <a:t>0</a:t>
            </a:r>
          </a:p>
          <a:p>
            <a:pPr marL="552450" indent="-552450">
              <a:lnSpc>
                <a:spcPct val="90000"/>
              </a:lnSpc>
              <a:buFont typeface="Wingdings" pitchFamily="2" charset="2"/>
              <a:buAutoNum type="arabicPeriod" startAt="2"/>
            </a:pPr>
            <a:r>
              <a:rPr lang="en-US" b="1" dirty="0" err="1"/>
              <a:t>Kesimpulan</a:t>
            </a:r>
            <a:r>
              <a:rPr lang="en-US" b="1" dirty="0"/>
              <a:t>: </a:t>
            </a:r>
            <a:r>
              <a:rPr lang="en-US" b="1" dirty="0" smtClean="0"/>
              <a:t>Rata-rata volume </a:t>
            </a:r>
            <a:r>
              <a:rPr lang="en-US" b="1" dirty="0" err="1" smtClean="0"/>
              <a:t>penjualan</a:t>
            </a:r>
            <a:r>
              <a:rPr lang="en-US" b="1" dirty="0" smtClean="0"/>
              <a:t> </a:t>
            </a:r>
            <a:r>
              <a:rPr lang="en-US" b="1" dirty="0" err="1" smtClean="0"/>
              <a:t>buah</a:t>
            </a:r>
            <a:r>
              <a:rPr lang="en-US" b="1" dirty="0" smtClean="0"/>
              <a:t> </a:t>
            </a:r>
            <a:r>
              <a:rPr lang="en-US" b="1" dirty="0" err="1" smtClean="0"/>
              <a:t>apel</a:t>
            </a:r>
            <a:r>
              <a:rPr lang="en-US" b="1" dirty="0" smtClean="0"/>
              <a:t> </a:t>
            </a:r>
            <a:r>
              <a:rPr lang="en-US" b="1" dirty="0" err="1" smtClean="0"/>
              <a:t>di</a:t>
            </a:r>
            <a:r>
              <a:rPr lang="en-US" b="1" dirty="0" smtClean="0"/>
              <a:t> </a:t>
            </a:r>
            <a:r>
              <a:rPr lang="en-US" b="1" dirty="0" err="1" smtClean="0"/>
              <a:t>Kios</a:t>
            </a:r>
            <a:r>
              <a:rPr lang="en-US" b="1" dirty="0" smtClean="0"/>
              <a:t> A </a:t>
            </a:r>
            <a:r>
              <a:rPr lang="en-US" b="1" dirty="0" err="1"/>
              <a:t>tidak</a:t>
            </a:r>
            <a:r>
              <a:rPr lang="en-US" b="1" dirty="0"/>
              <a:t> </a:t>
            </a:r>
            <a:r>
              <a:rPr lang="en-US" b="1" dirty="0" err="1"/>
              <a:t>sama</a:t>
            </a:r>
            <a:r>
              <a:rPr lang="en-US" b="1" dirty="0"/>
              <a:t> </a:t>
            </a:r>
            <a:r>
              <a:rPr lang="en-US" b="1" dirty="0" err="1"/>
              <a:t>dengan</a:t>
            </a:r>
            <a:r>
              <a:rPr lang="en-US" b="1" dirty="0"/>
              <a:t> </a:t>
            </a:r>
            <a:r>
              <a:rPr lang="en-US" b="1" dirty="0" smtClean="0"/>
              <a:t>rata-rata volume </a:t>
            </a:r>
            <a:r>
              <a:rPr lang="en-US" b="1" dirty="0" err="1" smtClean="0"/>
              <a:t>penjualan</a:t>
            </a:r>
            <a:r>
              <a:rPr lang="en-US" b="1" dirty="0" smtClean="0"/>
              <a:t> </a:t>
            </a:r>
            <a:r>
              <a:rPr lang="en-US" b="1" dirty="0" err="1" smtClean="0"/>
              <a:t>buah</a:t>
            </a:r>
            <a:r>
              <a:rPr lang="en-US" b="1" dirty="0" smtClean="0"/>
              <a:t> </a:t>
            </a:r>
            <a:r>
              <a:rPr lang="en-US" b="1" dirty="0" err="1" smtClean="0"/>
              <a:t>apel</a:t>
            </a:r>
            <a:r>
              <a:rPr lang="en-US" b="1" dirty="0" smtClean="0"/>
              <a:t> </a:t>
            </a:r>
            <a:r>
              <a:rPr lang="en-US" b="1" dirty="0" err="1" smtClean="0"/>
              <a:t>di</a:t>
            </a:r>
            <a:r>
              <a:rPr lang="en-US" b="1" dirty="0" smtClean="0"/>
              <a:t> </a:t>
            </a:r>
            <a:r>
              <a:rPr lang="en-US" b="1" dirty="0" err="1" smtClean="0"/>
              <a:t>Kios</a:t>
            </a:r>
            <a:r>
              <a:rPr lang="en-US" b="1" dirty="0" smtClean="0"/>
              <a:t> B.</a:t>
            </a:r>
            <a:endParaRPr lang="en-US" b="1" dirty="0"/>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0"/>
            <a:ext cx="9144000" cy="1676400"/>
          </a:xfrm>
          <a:solidFill>
            <a:schemeClr val="tx1"/>
          </a:solidFill>
        </p:spPr>
        <p:txBody>
          <a:bodyPr>
            <a:normAutofit fontScale="90000"/>
          </a:bodyPr>
          <a:lstStyle/>
          <a:p>
            <a:r>
              <a:rPr lang="en-US" sz="3200" b="1" dirty="0" err="1" smtClean="0">
                <a:solidFill>
                  <a:schemeClr val="bg1"/>
                </a:solidFill>
                <a:effectLst>
                  <a:outerShdw blurRad="38100" dist="38100" dir="2700000" algn="tl">
                    <a:srgbClr val="C0C0C0"/>
                  </a:outerShdw>
                </a:effectLst>
              </a:rPr>
              <a:t>Soal</a:t>
            </a:r>
            <a:r>
              <a:rPr lang="en-US" sz="3200" b="1" dirty="0" smtClean="0">
                <a:solidFill>
                  <a:schemeClr val="bg1"/>
                </a:solidFill>
                <a:effectLst>
                  <a:outerShdw blurRad="38100" dist="38100" dir="2700000" algn="tl">
                    <a:srgbClr val="C0C0C0"/>
                  </a:outerShdw>
                </a:effectLst>
              </a:rPr>
              <a:t>. </a:t>
            </a:r>
            <a:br>
              <a:rPr lang="en-US" sz="3200" b="1" dirty="0" smtClean="0">
                <a:solidFill>
                  <a:schemeClr val="bg1"/>
                </a:solidFill>
                <a:effectLst>
                  <a:outerShdw blurRad="38100" dist="38100" dir="2700000" algn="tl">
                    <a:srgbClr val="C0C0C0"/>
                  </a:outerShdw>
                </a:effectLst>
              </a:rPr>
            </a:br>
            <a:r>
              <a:rPr lang="en-US" sz="3200" b="1" dirty="0" err="1" smtClean="0">
                <a:solidFill>
                  <a:schemeClr val="bg1"/>
                </a:solidFill>
                <a:effectLst>
                  <a:outerShdw blurRad="38100" dist="38100" dir="2700000" algn="tl">
                    <a:srgbClr val="C0C0C0"/>
                  </a:outerShdw>
                </a:effectLst>
              </a:rPr>
              <a:t>Uji</a:t>
            </a:r>
            <a:r>
              <a:rPr lang="en-US" sz="3200" b="1" dirty="0" smtClean="0">
                <a:solidFill>
                  <a:schemeClr val="bg1"/>
                </a:solidFill>
                <a:effectLst>
                  <a:outerShdw blurRad="38100" dist="38100" dir="2700000" algn="tl">
                    <a:srgbClr val="C0C0C0"/>
                  </a:outerShdw>
                </a:effectLst>
              </a:rPr>
              <a:t> </a:t>
            </a:r>
            <a:r>
              <a:rPr lang="en-US" sz="3200" b="1" dirty="0" err="1">
                <a:solidFill>
                  <a:schemeClr val="bg1"/>
                </a:solidFill>
                <a:effectLst>
                  <a:outerShdw blurRad="38100" dist="38100" dir="2700000" algn="tl">
                    <a:srgbClr val="C0C0C0"/>
                  </a:outerShdw>
                </a:effectLst>
              </a:rPr>
              <a:t>Hipotesis</a:t>
            </a:r>
            <a:r>
              <a:rPr lang="en-US" sz="3200" b="1" dirty="0">
                <a:solidFill>
                  <a:schemeClr val="bg1"/>
                </a:solidFill>
                <a:effectLst>
                  <a:outerShdw blurRad="38100" dist="38100" dir="2700000" algn="tl">
                    <a:srgbClr val="C0C0C0"/>
                  </a:outerShdw>
                </a:effectLst>
              </a:rPr>
              <a:t> Beda </a:t>
            </a:r>
            <a:r>
              <a:rPr lang="en-US" sz="3200" b="1" dirty="0" err="1">
                <a:solidFill>
                  <a:schemeClr val="bg1"/>
                </a:solidFill>
                <a:effectLst>
                  <a:outerShdw blurRad="38100" dist="38100" dir="2700000" algn="tl">
                    <a:srgbClr val="C0C0C0"/>
                  </a:outerShdw>
                </a:effectLst>
              </a:rPr>
              <a:t>Dua</a:t>
            </a:r>
            <a:r>
              <a:rPr lang="en-US" sz="3200" b="1" dirty="0">
                <a:solidFill>
                  <a:schemeClr val="bg1"/>
                </a:solidFill>
                <a:effectLst>
                  <a:outerShdw blurRad="38100" dist="38100" dir="2700000" algn="tl">
                    <a:srgbClr val="C0C0C0"/>
                  </a:outerShdw>
                </a:effectLst>
              </a:rPr>
              <a:t> Rata-rata </a:t>
            </a:r>
            <a:r>
              <a:rPr lang="en-US" sz="3200" b="1" dirty="0" err="1">
                <a:solidFill>
                  <a:schemeClr val="bg1"/>
                </a:solidFill>
                <a:effectLst>
                  <a:outerShdw blurRad="38100" dist="38100" dir="2700000" algn="tl">
                    <a:srgbClr val="C0C0C0"/>
                  </a:outerShdw>
                </a:effectLst>
              </a:rPr>
              <a:t>Populasi</a:t>
            </a:r>
            <a:r>
              <a:rPr lang="en-US" sz="3200" b="1" dirty="0">
                <a:solidFill>
                  <a:schemeClr val="bg1"/>
                </a:solidFill>
                <a:effectLst>
                  <a:outerShdw blurRad="38100" dist="38100" dir="2700000" algn="tl">
                    <a:srgbClr val="C0C0C0"/>
                  </a:outerShdw>
                </a:effectLst>
              </a:rPr>
              <a:t>: </a:t>
            </a:r>
            <a:r>
              <a:rPr lang="en-US" sz="3200" b="1" dirty="0" smtClean="0">
                <a:solidFill>
                  <a:schemeClr val="bg1"/>
                </a:solidFill>
                <a:effectLst>
                  <a:outerShdw blurRad="38100" dist="38100" dir="2700000" algn="tl">
                    <a:srgbClr val="C0C0C0"/>
                  </a:outerShdw>
                </a:effectLst>
              </a:rPr>
              <a:t/>
            </a:r>
            <a:br>
              <a:rPr lang="en-US" sz="3200" b="1" dirty="0" smtClean="0">
                <a:solidFill>
                  <a:schemeClr val="bg1"/>
                </a:solidFill>
                <a:effectLst>
                  <a:outerShdw blurRad="38100" dist="38100" dir="2700000" algn="tl">
                    <a:srgbClr val="C0C0C0"/>
                  </a:outerShdw>
                </a:effectLst>
              </a:rPr>
            </a:br>
            <a:r>
              <a:rPr lang="en-US" sz="3200" b="1" dirty="0" err="1" smtClean="0">
                <a:solidFill>
                  <a:schemeClr val="bg1"/>
                </a:solidFill>
                <a:effectLst>
                  <a:outerShdw blurRad="38100" dist="38100" dir="2700000" algn="tl">
                    <a:srgbClr val="C0C0C0"/>
                  </a:outerShdw>
                </a:effectLst>
              </a:rPr>
              <a:t>Sampel</a:t>
            </a:r>
            <a:r>
              <a:rPr lang="en-US" sz="3200" b="1" dirty="0" smtClean="0">
                <a:solidFill>
                  <a:schemeClr val="bg1"/>
                </a:solidFill>
                <a:effectLst>
                  <a:outerShdw blurRad="38100" dist="38100" dir="2700000" algn="tl">
                    <a:srgbClr val="C0C0C0"/>
                  </a:outerShdw>
                </a:effectLst>
              </a:rPr>
              <a:t> </a:t>
            </a:r>
            <a:r>
              <a:rPr lang="en-US" sz="3200" b="1" dirty="0" err="1">
                <a:solidFill>
                  <a:schemeClr val="bg1"/>
                </a:solidFill>
                <a:effectLst>
                  <a:outerShdw blurRad="38100" dist="38100" dir="2700000" algn="tl">
                    <a:srgbClr val="C0C0C0"/>
                  </a:outerShdw>
                </a:effectLst>
              </a:rPr>
              <a:t>Independen</a:t>
            </a:r>
            <a:endParaRPr lang="en-US" sz="3200" b="1" dirty="0">
              <a:solidFill>
                <a:schemeClr val="bg1"/>
              </a:solidFill>
              <a:effectLst>
                <a:outerShdw blurRad="38100" dist="38100" dir="2700000" algn="tl">
                  <a:srgbClr val="C0C0C0"/>
                </a:outerShdw>
              </a:effectLst>
            </a:endParaRPr>
          </a:p>
        </p:txBody>
      </p:sp>
      <p:sp>
        <p:nvSpPr>
          <p:cNvPr id="58371" name="Rectangle 3"/>
          <p:cNvSpPr>
            <a:spLocks noGrp="1" noChangeArrowheads="1"/>
          </p:cNvSpPr>
          <p:nvPr>
            <p:ph idx="1"/>
          </p:nvPr>
        </p:nvSpPr>
        <p:spPr>
          <a:xfrm>
            <a:off x="0" y="1676400"/>
            <a:ext cx="9144000" cy="4648200"/>
          </a:xfrm>
        </p:spPr>
        <p:txBody>
          <a:bodyPr>
            <a:normAutofit fontScale="92500" lnSpcReduction="10000"/>
          </a:bodyPr>
          <a:lstStyle/>
          <a:p>
            <a:pPr marL="96838" indent="0" algn="ctr">
              <a:buFont typeface="Wingdings" pitchFamily="2" charset="2"/>
              <a:buNone/>
            </a:pPr>
            <a:r>
              <a:rPr lang="en-US" sz="2800" b="1" dirty="0" err="1"/>
              <a:t>Empat</a:t>
            </a:r>
            <a:r>
              <a:rPr lang="en-US" sz="2800" b="1" dirty="0"/>
              <a:t> </a:t>
            </a:r>
            <a:r>
              <a:rPr lang="en-US" sz="2800" b="1" dirty="0" err="1"/>
              <a:t>puluh</a:t>
            </a:r>
            <a:r>
              <a:rPr lang="en-US" sz="2800" b="1" dirty="0"/>
              <a:t> </a:t>
            </a:r>
            <a:r>
              <a:rPr lang="en-US" sz="2800" b="1" dirty="0" smtClean="0"/>
              <a:t>unit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di</a:t>
            </a:r>
            <a:r>
              <a:rPr lang="en-US" sz="2800" b="1" dirty="0" smtClean="0"/>
              <a:t> Kota </a:t>
            </a:r>
            <a:r>
              <a:rPr lang="en-US" sz="2800" b="1" dirty="0" err="1" smtClean="0"/>
              <a:t>Batu</a:t>
            </a:r>
            <a:r>
              <a:rPr lang="en-US" sz="2800" b="1" dirty="0" smtClean="0"/>
              <a:t> </a:t>
            </a:r>
            <a:r>
              <a:rPr lang="en-US" sz="2800" b="1" dirty="0" err="1"/>
              <a:t>dan</a:t>
            </a:r>
            <a:r>
              <a:rPr lang="en-US" sz="2800" b="1" dirty="0"/>
              <a:t> 36 </a:t>
            </a:r>
            <a:r>
              <a:rPr lang="en-US" sz="2800" b="1" dirty="0" smtClean="0"/>
              <a:t>unit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di</a:t>
            </a:r>
            <a:r>
              <a:rPr lang="en-US" sz="2800" b="1" dirty="0" smtClean="0"/>
              <a:t> </a:t>
            </a:r>
            <a:r>
              <a:rPr lang="en-US" sz="2800" b="1" dirty="0" err="1" smtClean="0"/>
              <a:t>Poncokusumo</a:t>
            </a:r>
            <a:r>
              <a:rPr lang="en-US" sz="2800" b="1" dirty="0" smtClean="0"/>
              <a:t>  </a:t>
            </a:r>
            <a:r>
              <a:rPr lang="en-US" sz="2800" b="1" dirty="0" err="1"/>
              <a:t>dipilih</a:t>
            </a:r>
            <a:r>
              <a:rPr lang="en-US" sz="2800" b="1" dirty="0"/>
              <a:t> </a:t>
            </a:r>
            <a:r>
              <a:rPr lang="en-US" sz="2800" b="1" dirty="0" err="1"/>
              <a:t>secara</a:t>
            </a:r>
            <a:r>
              <a:rPr lang="en-US" sz="2800" b="1" dirty="0"/>
              <a:t> random </a:t>
            </a:r>
            <a:r>
              <a:rPr lang="en-US" sz="2800" b="1" dirty="0" err="1"/>
              <a:t>sebagai</a:t>
            </a:r>
            <a:r>
              <a:rPr lang="en-US" sz="2800" b="1" dirty="0"/>
              <a:t> </a:t>
            </a:r>
            <a:r>
              <a:rPr lang="en-US" sz="2800" b="1" dirty="0" err="1"/>
              <a:t>sampel</a:t>
            </a:r>
            <a:r>
              <a:rPr lang="en-US" sz="2800" b="1" dirty="0"/>
              <a:t> </a:t>
            </a:r>
            <a:r>
              <a:rPr lang="en-US" sz="2800" b="1" dirty="0" err="1"/>
              <a:t>untuk</a:t>
            </a:r>
            <a:r>
              <a:rPr lang="en-US" sz="2800" b="1" dirty="0"/>
              <a:t> </a:t>
            </a:r>
            <a:r>
              <a:rPr lang="en-US" sz="2800" b="1" dirty="0" err="1"/>
              <a:t>menguji</a:t>
            </a:r>
            <a:r>
              <a:rPr lang="en-US" sz="2800" b="1" dirty="0"/>
              <a:t> </a:t>
            </a:r>
            <a:r>
              <a:rPr lang="en-US" sz="2800" b="1" dirty="0" err="1"/>
              <a:t>dugaan</a:t>
            </a:r>
            <a:r>
              <a:rPr lang="en-US" sz="2800" b="1" dirty="0"/>
              <a:t> </a:t>
            </a:r>
            <a:r>
              <a:rPr lang="en-US" sz="2800" b="1" dirty="0" err="1"/>
              <a:t>bahwa</a:t>
            </a:r>
            <a:r>
              <a:rPr lang="en-US" sz="2800" b="1" dirty="0"/>
              <a:t> </a:t>
            </a:r>
            <a:r>
              <a:rPr lang="en-US" sz="2800" b="1" dirty="0" err="1" smtClean="0"/>
              <a:t>produktivityas</a:t>
            </a:r>
            <a:r>
              <a:rPr lang="en-US" sz="2800" b="1" dirty="0" smtClean="0"/>
              <a:t> rata-rata per </a:t>
            </a:r>
            <a:r>
              <a:rPr lang="en-US" sz="2800" b="1" dirty="0" err="1" smtClean="0"/>
              <a:t>tahun</a:t>
            </a:r>
            <a:r>
              <a:rPr lang="en-US" sz="2800" b="1" dirty="0" smtClean="0"/>
              <a: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di</a:t>
            </a:r>
            <a:r>
              <a:rPr lang="en-US" sz="2800" b="1" dirty="0" smtClean="0"/>
              <a:t> Kota </a:t>
            </a:r>
            <a:r>
              <a:rPr lang="en-US" sz="2800" b="1" dirty="0" err="1" smtClean="0"/>
              <a:t>Batu</a:t>
            </a:r>
            <a:r>
              <a:rPr lang="en-US" sz="2800" b="1" dirty="0" smtClean="0"/>
              <a:t> </a:t>
            </a:r>
            <a:r>
              <a:rPr lang="en-US" sz="2800" b="1" dirty="0" err="1"/>
              <a:t>lebih</a:t>
            </a:r>
            <a:r>
              <a:rPr lang="en-US" sz="2800" b="1" dirty="0"/>
              <a:t> </a:t>
            </a:r>
            <a:r>
              <a:rPr lang="en-US" sz="2800" b="1" dirty="0" err="1"/>
              <a:t>tinggi</a:t>
            </a:r>
            <a:r>
              <a:rPr lang="en-US" sz="2800" b="1" dirty="0"/>
              <a:t> </a:t>
            </a:r>
            <a:r>
              <a:rPr lang="en-US" sz="2800" b="1" dirty="0" err="1"/>
              <a:t>daripada</a:t>
            </a:r>
            <a:r>
              <a:rPr lang="en-US" sz="2800" b="1" dirty="0"/>
              <a: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Poncokusumo</a:t>
            </a:r>
            <a:r>
              <a:rPr lang="en-US" sz="2800" b="1" dirty="0" smtClean="0"/>
              <a:t>. </a:t>
            </a:r>
          </a:p>
          <a:p>
            <a:pPr marL="96838" indent="0" algn="ctr">
              <a:buFont typeface="Wingdings" pitchFamily="2" charset="2"/>
              <a:buNone/>
            </a:pPr>
            <a:r>
              <a:rPr lang="en-US" sz="2800" b="1" dirty="0" err="1" smtClean="0"/>
              <a:t>Berdasarkan</a:t>
            </a:r>
            <a:r>
              <a:rPr lang="en-US" sz="2800" b="1" dirty="0" smtClean="0"/>
              <a:t> </a:t>
            </a:r>
            <a:r>
              <a:rPr lang="en-US" sz="2800" b="1" dirty="0" err="1"/>
              <a:t>sampel</a:t>
            </a:r>
            <a:r>
              <a:rPr lang="en-US" sz="2800" b="1" dirty="0"/>
              <a:t> </a:t>
            </a:r>
            <a:r>
              <a:rPr lang="en-US" sz="2800" b="1" dirty="0" err="1"/>
              <a:t>tersebut</a:t>
            </a:r>
            <a:r>
              <a:rPr lang="en-US" sz="2800" b="1" dirty="0"/>
              <a:t> </a:t>
            </a:r>
            <a:r>
              <a:rPr lang="en-US" sz="2800" b="1" dirty="0" err="1"/>
              <a:t>diperoleh</a:t>
            </a:r>
            <a:r>
              <a:rPr lang="en-US" sz="2800" b="1" dirty="0"/>
              <a:t> </a:t>
            </a:r>
            <a:r>
              <a:rPr lang="en-US" sz="2800" b="1" dirty="0" err="1"/>
              <a:t>informasi</a:t>
            </a:r>
            <a:r>
              <a:rPr lang="en-US" sz="2800" b="1" dirty="0"/>
              <a:t> </a:t>
            </a:r>
            <a:r>
              <a:rPr lang="en-US" sz="2800" b="1" dirty="0" err="1"/>
              <a:t>bahwa</a:t>
            </a:r>
            <a:r>
              <a:rPr lang="en-US" sz="2800" b="1" dirty="0"/>
              <a:t> </a:t>
            </a:r>
            <a:r>
              <a:rPr lang="en-US" sz="2800" b="1" dirty="0" err="1" smtClean="0"/>
              <a:t>produktivitas</a:t>
            </a:r>
            <a:r>
              <a:rPr lang="en-US" sz="2800" b="1" dirty="0" smtClean="0"/>
              <a: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di</a:t>
            </a:r>
            <a:r>
              <a:rPr lang="en-US" sz="2800" b="1" dirty="0" smtClean="0"/>
              <a:t> Kota </a:t>
            </a:r>
            <a:r>
              <a:rPr lang="en-US" sz="2800" b="1" dirty="0" err="1" smtClean="0"/>
              <a:t>Batu</a:t>
            </a:r>
            <a:r>
              <a:rPr lang="en-US" sz="2800" b="1" dirty="0" smtClean="0"/>
              <a:t> </a:t>
            </a:r>
            <a:r>
              <a:rPr lang="en-US" sz="2800" b="1" dirty="0" err="1"/>
              <a:t>adalah</a:t>
            </a:r>
            <a:r>
              <a:rPr lang="en-US" sz="2800" b="1" dirty="0"/>
              <a:t> </a:t>
            </a:r>
            <a:r>
              <a:rPr lang="en-US" sz="2800" b="1" dirty="0" smtClean="0"/>
              <a:t>80 ton </a:t>
            </a:r>
            <a:r>
              <a:rPr lang="en-US" sz="2800" b="1" dirty="0" err="1"/>
              <a:t>dengan</a:t>
            </a:r>
            <a:r>
              <a:rPr lang="en-US" sz="2800" b="1" dirty="0"/>
              <a:t> </a:t>
            </a:r>
            <a:r>
              <a:rPr lang="en-US" sz="2800" b="1" dirty="0" err="1" smtClean="0"/>
              <a:t>simpangan</a:t>
            </a:r>
            <a:r>
              <a:rPr lang="en-US" sz="2800" b="1" dirty="0" smtClean="0"/>
              <a:t> </a:t>
            </a:r>
            <a:r>
              <a:rPr lang="en-US" sz="2800" b="1" dirty="0" err="1" smtClean="0"/>
              <a:t>baku</a:t>
            </a:r>
            <a:r>
              <a:rPr lang="en-US" sz="2800" b="1" dirty="0" smtClean="0"/>
              <a:t>  1,6 ton </a:t>
            </a:r>
            <a:r>
              <a:rPr lang="en-US" sz="2800" b="1" dirty="0" err="1"/>
              <a:t>dan</a:t>
            </a:r>
            <a:r>
              <a:rPr lang="en-US" sz="2800" b="1" dirty="0"/>
              <a:t> </a:t>
            </a:r>
            <a:r>
              <a:rPr lang="en-US" sz="2800" b="1" dirty="0" err="1"/>
              <a:t>di</a:t>
            </a:r>
            <a:r>
              <a:rPr lang="en-US" sz="2800" b="1" dirty="0"/>
              <a:t> </a:t>
            </a:r>
            <a:r>
              <a:rPr lang="en-US" sz="2800" b="1" dirty="0" err="1" smtClean="0"/>
              <a:t>Poncokusumo</a:t>
            </a:r>
            <a:r>
              <a:rPr lang="en-US" sz="2800" b="1" dirty="0" smtClean="0"/>
              <a:t> </a:t>
            </a:r>
            <a:r>
              <a:rPr lang="en-US" sz="2800" b="1" dirty="0" err="1" smtClean="0"/>
              <a:t>sebesar</a:t>
            </a:r>
            <a:r>
              <a:rPr lang="en-US" sz="2800" b="1" dirty="0" smtClean="0"/>
              <a:t> 78,2 ton </a:t>
            </a:r>
            <a:r>
              <a:rPr lang="en-US" sz="2800" b="1" dirty="0" err="1" smtClean="0"/>
              <a:t>dengan</a:t>
            </a:r>
            <a:r>
              <a:rPr lang="en-US" sz="2800" b="1" dirty="0" smtClean="0"/>
              <a:t> </a:t>
            </a:r>
            <a:r>
              <a:rPr lang="en-US" sz="2800" b="1" dirty="0" err="1" smtClean="0"/>
              <a:t>simpangan</a:t>
            </a:r>
            <a:r>
              <a:rPr lang="en-US" sz="2800" b="1" dirty="0" smtClean="0"/>
              <a:t> </a:t>
            </a:r>
            <a:r>
              <a:rPr lang="en-US" sz="2800" b="1" dirty="0" err="1" smtClean="0"/>
              <a:t>baku</a:t>
            </a:r>
            <a:r>
              <a:rPr lang="en-US" sz="2800" b="1" dirty="0" smtClean="0"/>
              <a:t> 2,1 ton. </a:t>
            </a:r>
            <a:r>
              <a:rPr lang="en-US" sz="2800" b="1" dirty="0" err="1"/>
              <a:t>Dengan</a:t>
            </a:r>
            <a:r>
              <a:rPr lang="en-US" sz="2800" b="1" dirty="0"/>
              <a:t> </a:t>
            </a:r>
            <a:r>
              <a:rPr lang="en-US" sz="2800" b="1" dirty="0">
                <a:sym typeface="Symbol" pitchFamily="18" charset="2"/>
              </a:rPr>
              <a:t> = 5%, </a:t>
            </a:r>
            <a:r>
              <a:rPr lang="en-US" sz="2800" b="1" dirty="0" err="1">
                <a:sym typeface="Symbol" pitchFamily="18" charset="2"/>
              </a:rPr>
              <a:t>a</a:t>
            </a:r>
            <a:r>
              <a:rPr lang="en-US" sz="2800" b="1" dirty="0" err="1"/>
              <a:t>pakah</a:t>
            </a:r>
            <a:r>
              <a:rPr lang="en-US" sz="2800" b="1" dirty="0"/>
              <a:t> </a:t>
            </a:r>
            <a:r>
              <a:rPr lang="en-US" sz="2800" b="1" dirty="0" err="1"/>
              <a:t>sampel</a:t>
            </a:r>
            <a:r>
              <a:rPr lang="en-US" sz="2800" b="1" dirty="0"/>
              <a:t> </a:t>
            </a:r>
            <a:r>
              <a:rPr lang="en-US" sz="2800" b="1" dirty="0" err="1"/>
              <a:t>mendukung</a:t>
            </a:r>
            <a:r>
              <a:rPr lang="en-US" sz="2800" b="1" dirty="0"/>
              <a:t> </a:t>
            </a:r>
            <a:r>
              <a:rPr lang="en-US" sz="2800" b="1" dirty="0" err="1"/>
              <a:t>dugaan</a:t>
            </a:r>
            <a:r>
              <a:rPr lang="en-US" sz="2800" b="1" dirty="0"/>
              <a:t> </a:t>
            </a:r>
            <a:r>
              <a:rPr lang="en-US" sz="2800" b="1" dirty="0" err="1"/>
              <a:t>bahwa</a:t>
            </a:r>
            <a:r>
              <a:rPr lang="en-US" sz="2800" b="1" dirty="0"/>
              <a:t> </a:t>
            </a:r>
            <a:r>
              <a:rPr lang="en-US" sz="2800" b="1" dirty="0" err="1" smtClean="0"/>
              <a:t>produktivitas</a:t>
            </a:r>
            <a:r>
              <a:rPr lang="en-US" sz="2800" b="1" dirty="0" smtClean="0"/>
              <a:t> </a:t>
            </a:r>
            <a:r>
              <a:rPr lang="en-US" sz="2800" b="1" dirty="0" err="1" smtClean="0"/>
              <a:t>kebun</a:t>
            </a:r>
            <a:r>
              <a:rPr lang="en-US" sz="2800" b="1" dirty="0" smtClean="0"/>
              <a:t> </a:t>
            </a:r>
            <a:r>
              <a:rPr lang="en-US" sz="2800" b="1" dirty="0" err="1" smtClean="0"/>
              <a:t>apel</a:t>
            </a:r>
            <a:r>
              <a:rPr lang="en-US" sz="2800" b="1" dirty="0" smtClean="0"/>
              <a:t> </a:t>
            </a:r>
            <a:r>
              <a:rPr lang="en-US" sz="2800" b="1" dirty="0" err="1" smtClean="0"/>
              <a:t>di</a:t>
            </a:r>
            <a:r>
              <a:rPr lang="en-US" sz="2800" b="1" dirty="0" smtClean="0"/>
              <a:t> Kota </a:t>
            </a:r>
            <a:r>
              <a:rPr lang="en-US" sz="2800" b="1" dirty="0" err="1" smtClean="0"/>
              <a:t>Batu</a:t>
            </a:r>
            <a:r>
              <a:rPr lang="en-US" sz="2800" b="1" dirty="0" smtClean="0"/>
              <a:t> </a:t>
            </a:r>
            <a:r>
              <a:rPr lang="en-US" sz="2800" b="1" dirty="0" err="1"/>
              <a:t>lebih</a:t>
            </a:r>
            <a:r>
              <a:rPr lang="en-US" sz="2800" b="1" dirty="0"/>
              <a:t> </a:t>
            </a:r>
            <a:r>
              <a:rPr lang="en-US" sz="2800" b="1" dirty="0" err="1"/>
              <a:t>tinggi</a:t>
            </a:r>
            <a:r>
              <a:rPr lang="en-US" sz="2800" b="1" dirty="0"/>
              <a:t> </a:t>
            </a:r>
            <a:r>
              <a:rPr lang="en-US" sz="2800" b="1" dirty="0" err="1"/>
              <a:t>daripada</a:t>
            </a:r>
            <a:r>
              <a:rPr lang="en-US" sz="2800" b="1" dirty="0"/>
              <a:t> </a:t>
            </a:r>
            <a:r>
              <a:rPr lang="en-US" sz="2800" b="1" dirty="0" err="1" smtClean="0"/>
              <a:t>di</a:t>
            </a:r>
            <a:r>
              <a:rPr lang="en-US" sz="2800" b="1" dirty="0" smtClean="0"/>
              <a:t> </a:t>
            </a:r>
            <a:r>
              <a:rPr lang="en-US" sz="2800" b="1" dirty="0" err="1" smtClean="0"/>
              <a:t>Poncokusumo</a:t>
            </a:r>
            <a:r>
              <a:rPr lang="en-US" sz="2800" b="1" dirty="0" smtClean="0"/>
              <a:t>. </a:t>
            </a:r>
            <a:endParaRPr lang="en-US" sz="2800"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21E86E20-A717-4FEF-B19E-81FD9640F04A}" type="slidenum">
              <a:rPr lang="en-US"/>
              <a:pPr/>
              <a:t>119</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04800" y="949325"/>
            <a:ext cx="8305800" cy="4893647"/>
          </a:xfrm>
          <a:prstGeom prst="rect">
            <a:avLst/>
          </a:prstGeom>
          <a:noFill/>
          <a:ln w="9525">
            <a:noFill/>
            <a:miter lim="800000"/>
            <a:headEnd/>
            <a:tailEnd/>
          </a:ln>
          <a:effectLst/>
        </p:spPr>
        <p:txBody>
          <a:bodyPr anchor="ctr">
            <a:spAutoFit/>
          </a:bodyPr>
          <a:lstStyle/>
          <a:p>
            <a:pPr marL="228600" indent="-228600" algn="ctr">
              <a:lnSpc>
                <a:spcPct val="120000"/>
              </a:lnSpc>
              <a:tabLst>
                <a:tab pos="228600" algn="l"/>
              </a:tabLst>
            </a:pPr>
            <a:r>
              <a:rPr lang="en-US" sz="2000" b="1" dirty="0" err="1" smtClean="0">
                <a:latin typeface="Arial" charset="0"/>
              </a:rPr>
              <a:t>Hipotesis</a:t>
            </a:r>
            <a:r>
              <a:rPr lang="en-US" sz="2000" b="1" dirty="0" smtClean="0">
                <a:latin typeface="Arial" charset="0"/>
              </a:rPr>
              <a:t> </a:t>
            </a:r>
            <a:r>
              <a:rPr lang="en-US" sz="2000" b="1" dirty="0" err="1" smtClean="0">
                <a:latin typeface="Arial" charset="0"/>
              </a:rPr>
              <a:t>ini</a:t>
            </a:r>
            <a:r>
              <a:rPr lang="en-US" sz="2000" b="1" dirty="0" smtClean="0">
                <a:latin typeface="Arial" charset="0"/>
              </a:rPr>
              <a:t> </a:t>
            </a:r>
            <a:r>
              <a:rPr lang="en-US" sz="2000" b="1" dirty="0" err="1" smtClean="0">
                <a:latin typeface="Arial" charset="0"/>
              </a:rPr>
              <a:t>merupakan</a:t>
            </a:r>
            <a:r>
              <a:rPr lang="en-US" sz="2000" b="1" dirty="0" smtClean="0">
                <a:latin typeface="Arial" charset="0"/>
              </a:rPr>
              <a:t> </a:t>
            </a:r>
            <a:r>
              <a:rPr lang="en-US" sz="2000" b="1" dirty="0" err="1" smtClean="0">
                <a:latin typeface="Arial" charset="0"/>
              </a:rPr>
              <a:t>pernyataan</a:t>
            </a:r>
            <a:r>
              <a:rPr lang="en-US" sz="2000" b="1" dirty="0" smtClean="0">
                <a:latin typeface="Arial" charset="0"/>
              </a:rPr>
              <a:t> yang </a:t>
            </a:r>
            <a:r>
              <a:rPr lang="en-US" sz="2000" b="1" dirty="0" err="1">
                <a:latin typeface="Arial" charset="0"/>
              </a:rPr>
              <a:t>menunjukkan</a:t>
            </a:r>
            <a:r>
              <a:rPr lang="en-US" sz="2000" b="1" dirty="0">
                <a:latin typeface="Arial" charset="0"/>
              </a:rPr>
              <a:t> </a:t>
            </a:r>
            <a:r>
              <a:rPr lang="en-US" sz="2000" b="1" dirty="0" err="1">
                <a:latin typeface="Arial" charset="0"/>
              </a:rPr>
              <a:t>dugaan</a:t>
            </a:r>
            <a:r>
              <a:rPr lang="en-US" sz="2000" b="1" dirty="0">
                <a:latin typeface="Arial" charset="0"/>
              </a:rPr>
              <a:t> </a:t>
            </a:r>
            <a:r>
              <a:rPr lang="en-US" sz="2000" b="1" dirty="0" err="1">
                <a:latin typeface="Arial" charset="0"/>
              </a:rPr>
              <a:t>nilai</a:t>
            </a:r>
            <a:r>
              <a:rPr lang="en-US" sz="2000" b="1" dirty="0">
                <a:latin typeface="Arial" charset="0"/>
              </a:rPr>
              <a:t> </a:t>
            </a:r>
            <a:r>
              <a:rPr lang="en-US" sz="2000" b="1" dirty="0" err="1" smtClean="0">
                <a:latin typeface="Arial" charset="0"/>
              </a:rPr>
              <a:t>satu</a:t>
            </a:r>
            <a:r>
              <a:rPr lang="en-US" sz="2000" b="1" dirty="0" smtClean="0">
                <a:latin typeface="Arial" charset="0"/>
              </a:rPr>
              <a:t> </a:t>
            </a:r>
            <a:r>
              <a:rPr lang="en-US" sz="2000" b="1" dirty="0" err="1">
                <a:latin typeface="Arial" charset="0"/>
              </a:rPr>
              <a:t>variabel</a:t>
            </a:r>
            <a:r>
              <a:rPr lang="en-US" sz="2000" b="1" dirty="0">
                <a:latin typeface="Arial" charset="0"/>
              </a:rPr>
              <a:t> </a:t>
            </a:r>
            <a:r>
              <a:rPr lang="en-US" sz="2000" b="1" dirty="0" err="1">
                <a:latin typeface="Arial" charset="0"/>
              </a:rPr>
              <a:t>atau</a:t>
            </a:r>
            <a:r>
              <a:rPr lang="en-US" sz="2000" b="1" dirty="0">
                <a:latin typeface="Arial" charset="0"/>
              </a:rPr>
              <a:t> </a:t>
            </a:r>
            <a:r>
              <a:rPr lang="en-US" sz="2000" b="1" dirty="0" err="1">
                <a:latin typeface="Arial" charset="0"/>
              </a:rPr>
              <a:t>lebih</a:t>
            </a:r>
            <a:r>
              <a:rPr lang="en-US" sz="2000" b="1" dirty="0">
                <a:latin typeface="Arial" charset="0"/>
              </a:rPr>
              <a:t> </a:t>
            </a:r>
            <a:r>
              <a:rPr lang="en-US" sz="2000" b="1" dirty="0" err="1">
                <a:latin typeface="Arial" charset="0"/>
              </a:rPr>
              <a:t>pada</a:t>
            </a:r>
            <a:r>
              <a:rPr lang="en-US" sz="2000" b="1" dirty="0">
                <a:latin typeface="Arial" charset="0"/>
              </a:rPr>
              <a:t> </a:t>
            </a:r>
            <a:r>
              <a:rPr lang="en-US" sz="2000" b="1" dirty="0" err="1">
                <a:latin typeface="Arial" charset="0"/>
              </a:rPr>
              <a:t>sampel</a:t>
            </a:r>
            <a:r>
              <a:rPr lang="en-US" sz="2000" b="1" dirty="0">
                <a:latin typeface="Arial" charset="0"/>
              </a:rPr>
              <a:t> yang </a:t>
            </a:r>
            <a:r>
              <a:rPr lang="en-US" sz="2000" b="1" dirty="0" err="1">
                <a:latin typeface="Arial" charset="0"/>
              </a:rPr>
              <a:t>berbeda</a:t>
            </a:r>
            <a:r>
              <a:rPr lang="en-US" sz="2000" b="1" dirty="0">
                <a:latin typeface="Arial" charset="0"/>
              </a:rPr>
              <a:t>. </a:t>
            </a:r>
            <a:endParaRPr lang="en-US" sz="2000" b="1" dirty="0" smtClean="0">
              <a:latin typeface="Arial" charset="0"/>
            </a:endParaRPr>
          </a:p>
          <a:p>
            <a:pPr marL="228600" indent="-228600" algn="ctr">
              <a:lnSpc>
                <a:spcPct val="120000"/>
              </a:lnSpc>
              <a:tabLst>
                <a:tab pos="228600" algn="l"/>
              </a:tabLst>
            </a:pPr>
            <a:r>
              <a:rPr lang="en-US" sz="2000" b="1" dirty="0" err="1" smtClean="0">
                <a:latin typeface="Arial" charset="0"/>
              </a:rPr>
              <a:t>Contoh</a:t>
            </a:r>
            <a:r>
              <a:rPr lang="en-US" sz="2000" b="1" dirty="0" smtClean="0">
                <a:latin typeface="Arial" charset="0"/>
              </a:rPr>
              <a:t> </a:t>
            </a:r>
            <a:r>
              <a:rPr lang="en-US" sz="2000" b="1" dirty="0" err="1">
                <a:latin typeface="Arial" charset="0"/>
              </a:rPr>
              <a:t>rumusan</a:t>
            </a:r>
            <a:r>
              <a:rPr lang="en-US" sz="2000" b="1" dirty="0">
                <a:latin typeface="Arial" charset="0"/>
              </a:rPr>
              <a:t> </a:t>
            </a:r>
            <a:r>
              <a:rPr lang="en-US" sz="2000" b="1" dirty="0" err="1">
                <a:latin typeface="Arial" charset="0"/>
              </a:rPr>
              <a:t>hipotesis</a:t>
            </a:r>
            <a:r>
              <a:rPr lang="en-US" sz="2000" b="1" dirty="0">
                <a:latin typeface="Arial" charset="0"/>
              </a:rPr>
              <a:t> </a:t>
            </a:r>
            <a:r>
              <a:rPr lang="en-US" sz="2000" b="1" dirty="0" err="1">
                <a:latin typeface="Arial" charset="0"/>
              </a:rPr>
              <a:t>komparatif</a:t>
            </a:r>
            <a:r>
              <a:rPr lang="en-US" sz="2000" b="1" dirty="0">
                <a:latin typeface="Arial" charset="0"/>
              </a:rPr>
              <a:t>:</a:t>
            </a:r>
          </a:p>
          <a:p>
            <a:pPr marL="228600" indent="-228600">
              <a:lnSpc>
                <a:spcPct val="120000"/>
              </a:lnSpc>
              <a:buFontTx/>
              <a:buChar char="•"/>
              <a:tabLst>
                <a:tab pos="228600" algn="l"/>
              </a:tabLst>
            </a:pPr>
            <a:r>
              <a:rPr lang="fr-FR" sz="2000" b="1" dirty="0" err="1">
                <a:latin typeface="Arial" charset="0"/>
              </a:rPr>
              <a:t>Apakah</a:t>
            </a:r>
            <a:r>
              <a:rPr lang="fr-FR" sz="2000" b="1" dirty="0">
                <a:latin typeface="Arial" charset="0"/>
              </a:rPr>
              <a:t> ada </a:t>
            </a:r>
            <a:r>
              <a:rPr lang="fr-FR" sz="2000" b="1" dirty="0" err="1">
                <a:latin typeface="Arial" charset="0"/>
              </a:rPr>
              <a:t>perbedaan</a:t>
            </a:r>
            <a:r>
              <a:rPr lang="fr-FR" sz="2000" b="1" dirty="0">
                <a:latin typeface="Arial" charset="0"/>
              </a:rPr>
              <a:t> </a:t>
            </a:r>
            <a:r>
              <a:rPr lang="fr-FR" sz="2000" b="1" dirty="0" err="1" smtClean="0">
                <a:latin typeface="Arial" charset="0"/>
              </a:rPr>
              <a:t>produktivitas</a:t>
            </a:r>
            <a:r>
              <a:rPr lang="fr-FR" sz="2000" b="1" dirty="0" smtClean="0">
                <a:latin typeface="Arial" charset="0"/>
              </a:rPr>
              <a:t> Appel </a:t>
            </a:r>
            <a:r>
              <a:rPr lang="fr-FR" sz="2000" b="1" dirty="0" err="1" smtClean="0">
                <a:latin typeface="Arial" charset="0"/>
              </a:rPr>
              <a:t>Manalagi</a:t>
            </a:r>
            <a:r>
              <a:rPr lang="fr-FR" sz="2000" b="1" dirty="0" smtClean="0">
                <a:latin typeface="Arial" charset="0"/>
              </a:rPr>
              <a:t> di Kota Baku dan di </a:t>
            </a:r>
            <a:r>
              <a:rPr lang="fr-FR" sz="2000" b="1" dirty="0" err="1" smtClean="0">
                <a:latin typeface="Arial" charset="0"/>
              </a:rPr>
              <a:t>Ponmcokusumo</a:t>
            </a:r>
            <a:r>
              <a:rPr lang="fr-FR" sz="2000" b="1" dirty="0" smtClean="0">
                <a:latin typeface="Arial" charset="0"/>
              </a:rPr>
              <a:t>?</a:t>
            </a:r>
            <a:endParaRPr lang="fr-FR" sz="2000" b="1" dirty="0">
              <a:latin typeface="Arial" charset="0"/>
            </a:endParaRPr>
          </a:p>
          <a:p>
            <a:pPr marL="228600" indent="-228600">
              <a:lnSpc>
                <a:spcPct val="120000"/>
              </a:lnSpc>
              <a:buFontTx/>
              <a:buChar char="•"/>
              <a:tabLst>
                <a:tab pos="228600" algn="l"/>
              </a:tabLst>
            </a:pPr>
            <a:r>
              <a:rPr lang="fr-FR" sz="2000" b="1" dirty="0" err="1">
                <a:latin typeface="Arial" charset="0"/>
              </a:rPr>
              <a:t>Apakah</a:t>
            </a:r>
            <a:r>
              <a:rPr lang="fr-FR" sz="2000" b="1" dirty="0">
                <a:latin typeface="Arial" charset="0"/>
              </a:rPr>
              <a:t> ada </a:t>
            </a:r>
            <a:r>
              <a:rPr lang="fr-FR" sz="2000" b="1" dirty="0" err="1">
                <a:latin typeface="Arial" charset="0"/>
              </a:rPr>
              <a:t>perbedaan</a:t>
            </a:r>
            <a:r>
              <a:rPr lang="fr-FR" sz="2000" b="1" dirty="0">
                <a:latin typeface="Arial" charset="0"/>
              </a:rPr>
              <a:t> </a:t>
            </a:r>
            <a:r>
              <a:rPr lang="fr-FR" sz="2000" b="1" dirty="0" err="1" smtClean="0">
                <a:latin typeface="Arial" charset="0"/>
              </a:rPr>
              <a:t>kadar</a:t>
            </a:r>
            <a:r>
              <a:rPr lang="fr-FR" sz="2000" b="1" dirty="0" smtClean="0">
                <a:latin typeface="Arial" charset="0"/>
              </a:rPr>
              <a:t> </a:t>
            </a:r>
            <a:r>
              <a:rPr lang="fr-FR" sz="2000" b="1" dirty="0" err="1" smtClean="0">
                <a:latin typeface="Arial" charset="0"/>
              </a:rPr>
              <a:t>gula</a:t>
            </a:r>
            <a:r>
              <a:rPr lang="fr-FR" sz="2000" b="1" dirty="0" smtClean="0">
                <a:latin typeface="Arial" charset="0"/>
              </a:rPr>
              <a:t> </a:t>
            </a:r>
            <a:r>
              <a:rPr lang="fr-FR" sz="2000" b="1" dirty="0" err="1" smtClean="0">
                <a:latin typeface="Arial" charset="0"/>
              </a:rPr>
              <a:t>pada</a:t>
            </a:r>
            <a:r>
              <a:rPr lang="fr-FR" sz="2000" b="1" dirty="0" smtClean="0">
                <a:latin typeface="Arial" charset="0"/>
              </a:rPr>
              <a:t> </a:t>
            </a:r>
            <a:r>
              <a:rPr lang="fr-FR" sz="2000" b="1" dirty="0" err="1" smtClean="0">
                <a:latin typeface="Arial" charset="0"/>
              </a:rPr>
              <a:t>buah</a:t>
            </a:r>
            <a:r>
              <a:rPr lang="fr-FR" sz="2000" b="1" dirty="0" smtClean="0">
                <a:latin typeface="Arial" charset="0"/>
              </a:rPr>
              <a:t> </a:t>
            </a:r>
            <a:r>
              <a:rPr lang="fr-FR" sz="2000" b="1" dirty="0" err="1" smtClean="0">
                <a:latin typeface="Arial" charset="0"/>
              </a:rPr>
              <a:t>Apel</a:t>
            </a:r>
            <a:r>
              <a:rPr lang="fr-FR" sz="2000" b="1" dirty="0" smtClean="0">
                <a:latin typeface="Arial" charset="0"/>
              </a:rPr>
              <a:t> </a:t>
            </a:r>
            <a:r>
              <a:rPr lang="fr-FR" sz="2000" b="1" dirty="0" err="1" smtClean="0">
                <a:latin typeface="Arial" charset="0"/>
              </a:rPr>
              <a:t>Manalagi</a:t>
            </a:r>
            <a:r>
              <a:rPr lang="fr-FR" sz="2000" b="1" dirty="0" smtClean="0">
                <a:latin typeface="Arial" charset="0"/>
              </a:rPr>
              <a:t> dan </a:t>
            </a:r>
            <a:r>
              <a:rPr lang="fr-FR" sz="2000" b="1" dirty="0" err="1" smtClean="0">
                <a:latin typeface="Arial" charset="0"/>
              </a:rPr>
              <a:t>Buah</a:t>
            </a:r>
            <a:r>
              <a:rPr lang="fr-FR" sz="2000" b="1" dirty="0" smtClean="0">
                <a:latin typeface="Arial" charset="0"/>
              </a:rPr>
              <a:t> Appel Anna dari Kota Batu?</a:t>
            </a:r>
            <a:endParaRPr lang="en-US" sz="2000" b="1" dirty="0">
              <a:latin typeface="Arial" charset="0"/>
            </a:endParaRPr>
          </a:p>
          <a:p>
            <a:pPr marL="228600" indent="-228600">
              <a:lnSpc>
                <a:spcPct val="120000"/>
              </a:lnSpc>
              <a:tabLst>
                <a:tab pos="228600" algn="l"/>
              </a:tabLst>
            </a:pPr>
            <a:endParaRPr lang="en-US" sz="2000" b="1" u="sng" dirty="0" smtClean="0">
              <a:latin typeface="Arial" charset="0"/>
            </a:endParaRPr>
          </a:p>
          <a:p>
            <a:pPr marL="228600" indent="-228600">
              <a:lnSpc>
                <a:spcPct val="120000"/>
              </a:lnSpc>
              <a:tabLst>
                <a:tab pos="228600" algn="l"/>
              </a:tabLst>
            </a:pPr>
            <a:r>
              <a:rPr lang="en-US" sz="2000" b="1" u="sng" dirty="0" err="1" smtClean="0">
                <a:latin typeface="Arial" charset="0"/>
              </a:rPr>
              <a:t>Rumusan</a:t>
            </a:r>
            <a:r>
              <a:rPr lang="en-US" sz="2000" b="1" u="sng" dirty="0" smtClean="0">
                <a:latin typeface="Arial" charset="0"/>
              </a:rPr>
              <a:t> </a:t>
            </a:r>
            <a:r>
              <a:rPr lang="en-US" sz="2000" b="1" u="sng" dirty="0" err="1">
                <a:latin typeface="Arial" charset="0"/>
              </a:rPr>
              <a:t>hipotesis</a:t>
            </a:r>
            <a:r>
              <a:rPr lang="en-US" sz="2000" b="1" u="sng" dirty="0">
                <a:latin typeface="Arial" charset="0"/>
              </a:rPr>
              <a:t>:</a:t>
            </a:r>
          </a:p>
          <a:p>
            <a:pPr marL="228600" indent="-228600">
              <a:lnSpc>
                <a:spcPct val="120000"/>
              </a:lnSpc>
              <a:buFontTx/>
              <a:buChar char="•"/>
              <a:tabLst>
                <a:tab pos="228600" algn="l"/>
              </a:tabLst>
            </a:pPr>
            <a:r>
              <a:rPr lang="fr-FR" sz="2000" b="1" dirty="0" err="1">
                <a:latin typeface="Arial" charset="0"/>
              </a:rPr>
              <a:t>Tidak</a:t>
            </a:r>
            <a:r>
              <a:rPr lang="fr-FR" sz="2000" b="1" dirty="0">
                <a:latin typeface="Arial" charset="0"/>
              </a:rPr>
              <a:t> </a:t>
            </a:r>
            <a:r>
              <a:rPr lang="fr-FR" sz="2000" b="1" dirty="0" err="1">
                <a:latin typeface="Arial" charset="0"/>
              </a:rPr>
              <a:t>terdapat</a:t>
            </a:r>
            <a:r>
              <a:rPr lang="fr-FR" sz="2000" b="1" dirty="0">
                <a:latin typeface="Arial" charset="0"/>
              </a:rPr>
              <a:t> </a:t>
            </a:r>
            <a:r>
              <a:rPr lang="fr-FR" sz="2000" b="1" dirty="0" err="1">
                <a:latin typeface="Arial" charset="0"/>
              </a:rPr>
              <a:t>perpedaan</a:t>
            </a:r>
            <a:r>
              <a:rPr lang="fr-FR" sz="2000" b="1" dirty="0">
                <a:latin typeface="Arial" charset="0"/>
              </a:rPr>
              <a:t> </a:t>
            </a:r>
            <a:r>
              <a:rPr lang="fr-FR" sz="2000" b="1" dirty="0" err="1">
                <a:latin typeface="Arial" charset="0"/>
              </a:rPr>
              <a:t>produktivitas</a:t>
            </a:r>
            <a:r>
              <a:rPr lang="fr-FR" sz="2000" b="1" dirty="0">
                <a:latin typeface="Arial" charset="0"/>
              </a:rPr>
              <a:t> </a:t>
            </a:r>
            <a:r>
              <a:rPr lang="fr-FR" sz="2000" b="1" dirty="0" err="1" smtClean="0">
                <a:latin typeface="Arial" charset="0"/>
              </a:rPr>
              <a:t>buah</a:t>
            </a:r>
            <a:r>
              <a:rPr lang="fr-FR" sz="2000" b="1" dirty="0" smtClean="0">
                <a:latin typeface="Arial" charset="0"/>
              </a:rPr>
              <a:t> Appel di Kota Batu dan di </a:t>
            </a:r>
            <a:r>
              <a:rPr lang="fr-FR" sz="2000" b="1" dirty="0" err="1" smtClean="0">
                <a:latin typeface="Arial" charset="0"/>
              </a:rPr>
              <a:t>Poncokusumo</a:t>
            </a:r>
            <a:r>
              <a:rPr lang="fr-FR" sz="2000" b="1" dirty="0" smtClean="0">
                <a:latin typeface="Arial" charset="0"/>
              </a:rPr>
              <a:t>. </a:t>
            </a:r>
            <a:r>
              <a:rPr lang="fr-FR" sz="2000" b="1" dirty="0">
                <a:latin typeface="Arial" charset="0"/>
              </a:rPr>
              <a:t>Ho: </a:t>
            </a:r>
            <a:r>
              <a:rPr lang="fr-FR" sz="2000" b="1" dirty="0">
                <a:latin typeface="Arial" charset="0"/>
                <a:sym typeface="Symbol" pitchFamily="18" charset="2"/>
              </a:rPr>
              <a:t>1 = 2</a:t>
            </a:r>
            <a:r>
              <a:rPr lang="fr-FR" sz="2000" b="1" dirty="0">
                <a:latin typeface="Arial" charset="0"/>
              </a:rPr>
              <a:t>    Ha: </a:t>
            </a:r>
            <a:r>
              <a:rPr lang="fr-FR" sz="2000" b="1" dirty="0">
                <a:sym typeface="Symbol" pitchFamily="18" charset="2"/>
              </a:rPr>
              <a:t>1  2</a:t>
            </a:r>
            <a:endParaRPr lang="fr-FR" sz="2000" b="1" dirty="0">
              <a:latin typeface="Arial" charset="0"/>
            </a:endParaRPr>
          </a:p>
          <a:p>
            <a:pPr marL="228600" indent="-228600">
              <a:lnSpc>
                <a:spcPct val="120000"/>
              </a:lnSpc>
              <a:buFontTx/>
              <a:buChar char="•"/>
              <a:tabLst>
                <a:tab pos="228600" algn="l"/>
              </a:tabLst>
            </a:pPr>
            <a:r>
              <a:rPr lang="fr-FR" sz="2000" b="1" dirty="0" smtClean="0">
                <a:latin typeface="Arial" charset="0"/>
              </a:rPr>
              <a:t>Kadar </a:t>
            </a:r>
            <a:r>
              <a:rPr lang="fr-FR" sz="2000" b="1" dirty="0" err="1" smtClean="0">
                <a:latin typeface="Arial" charset="0"/>
              </a:rPr>
              <a:t>gula</a:t>
            </a:r>
            <a:r>
              <a:rPr lang="fr-FR" sz="2000" b="1" dirty="0" smtClean="0">
                <a:latin typeface="Arial" charset="0"/>
              </a:rPr>
              <a:t> </a:t>
            </a:r>
            <a:r>
              <a:rPr lang="fr-FR" sz="2000" b="1" dirty="0" err="1" smtClean="0">
                <a:latin typeface="Arial" charset="0"/>
              </a:rPr>
              <a:t>buah</a:t>
            </a:r>
            <a:r>
              <a:rPr lang="fr-FR" sz="2000" b="1" dirty="0" smtClean="0">
                <a:latin typeface="Arial" charset="0"/>
              </a:rPr>
              <a:t> appel </a:t>
            </a:r>
            <a:r>
              <a:rPr lang="fr-FR" sz="2000" b="1" dirty="0" err="1" smtClean="0">
                <a:latin typeface="Arial" charset="0"/>
              </a:rPr>
              <a:t>Manalagi</a:t>
            </a:r>
            <a:r>
              <a:rPr lang="fr-FR" sz="2000" b="1" dirty="0" smtClean="0">
                <a:latin typeface="Arial" charset="0"/>
              </a:rPr>
              <a:t> </a:t>
            </a:r>
            <a:r>
              <a:rPr lang="fr-FR" sz="2000" b="1" dirty="0" err="1" smtClean="0">
                <a:latin typeface="Arial" charset="0"/>
              </a:rPr>
              <a:t>tidak</a:t>
            </a:r>
            <a:r>
              <a:rPr lang="fr-FR" sz="2000" b="1" dirty="0" smtClean="0">
                <a:latin typeface="Arial" charset="0"/>
              </a:rPr>
              <a:t> </a:t>
            </a:r>
            <a:r>
              <a:rPr lang="fr-FR" sz="2000" b="1" dirty="0" err="1">
                <a:latin typeface="Arial" charset="0"/>
              </a:rPr>
              <a:t>berbeda</a:t>
            </a:r>
            <a:r>
              <a:rPr lang="fr-FR" sz="2000" b="1" dirty="0">
                <a:latin typeface="Arial" charset="0"/>
              </a:rPr>
              <a:t> </a:t>
            </a:r>
            <a:r>
              <a:rPr lang="fr-FR" sz="2000" b="1" dirty="0" err="1">
                <a:latin typeface="Arial" charset="0"/>
              </a:rPr>
              <a:t>dibandingkan</a:t>
            </a:r>
            <a:r>
              <a:rPr lang="fr-FR" sz="2000" b="1" dirty="0">
                <a:latin typeface="Arial" charset="0"/>
              </a:rPr>
              <a:t> </a:t>
            </a:r>
            <a:r>
              <a:rPr lang="fr-FR" sz="2000" b="1" dirty="0" err="1" smtClean="0">
                <a:latin typeface="Arial" charset="0"/>
              </a:rPr>
              <a:t>buah</a:t>
            </a:r>
            <a:r>
              <a:rPr lang="fr-FR" sz="2000" b="1" dirty="0" smtClean="0">
                <a:latin typeface="Arial" charset="0"/>
              </a:rPr>
              <a:t> appel Anna. </a:t>
            </a:r>
            <a:r>
              <a:rPr lang="fr-FR" sz="2000" b="1" dirty="0"/>
              <a:t>Ho: </a:t>
            </a:r>
            <a:r>
              <a:rPr lang="fr-FR" sz="2000" b="1" dirty="0">
                <a:sym typeface="Symbol" pitchFamily="18" charset="2"/>
              </a:rPr>
              <a:t>1 = 2</a:t>
            </a:r>
            <a:r>
              <a:rPr lang="fr-FR" sz="2000" b="1" dirty="0"/>
              <a:t>    Ha: </a:t>
            </a:r>
            <a:r>
              <a:rPr lang="fr-FR" sz="2000" b="1" dirty="0">
                <a:sym typeface="Symbol" pitchFamily="18" charset="2"/>
              </a:rPr>
              <a:t>1  2</a:t>
            </a:r>
            <a:r>
              <a:rPr lang="fr-FR" sz="2000" b="1" dirty="0">
                <a:latin typeface="Arial" charset="0"/>
              </a:rPr>
              <a:t>.</a:t>
            </a:r>
            <a:endParaRPr lang="en-US" sz="2000" b="1" dirty="0">
              <a:latin typeface="Arial" charset="0"/>
            </a:endParaRPr>
          </a:p>
        </p:txBody>
      </p:sp>
      <p:sp>
        <p:nvSpPr>
          <p:cNvPr id="4" name="Text Box 3"/>
          <p:cNvSpPr txBox="1">
            <a:spLocks noChangeArrowheads="1"/>
          </p:cNvSpPr>
          <p:nvPr/>
        </p:nvSpPr>
        <p:spPr bwMode="auto">
          <a:xfrm>
            <a:off x="0" y="0"/>
            <a:ext cx="9144000" cy="641350"/>
          </a:xfrm>
          <a:prstGeom prst="rect">
            <a:avLst/>
          </a:prstGeom>
          <a:solidFill>
            <a:schemeClr val="tx1"/>
          </a:solidFill>
          <a:ln>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spcBef>
                <a:spcPct val="50000"/>
              </a:spcBef>
            </a:pPr>
            <a:r>
              <a:rPr lang="en-US" sz="3600" b="1" dirty="0" smtClean="0">
                <a:solidFill>
                  <a:schemeClr val="bg1"/>
                </a:solidFill>
                <a:effectLst>
                  <a:outerShdw blurRad="38100" dist="38100" dir="2700000" algn="tl">
                    <a:srgbClr val="000000"/>
                  </a:outerShdw>
                </a:effectLst>
                <a:latin typeface="Arial Black" pitchFamily="34" charset="0"/>
              </a:rPr>
              <a:t>HIPOTESIS  KOMPARATIF</a:t>
            </a:r>
            <a:endParaRPr lang="en-US" sz="3600" b="1" dirty="0">
              <a:solidFill>
                <a:schemeClr val="bg1"/>
              </a:solidFill>
              <a:effectLst>
                <a:outerShdw blurRad="38100" dist="38100" dir="2700000" algn="tl">
                  <a:srgbClr val="000000"/>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0" y="0"/>
            <a:ext cx="9144000" cy="1143000"/>
          </a:xfrm>
          <a:solidFill>
            <a:schemeClr val="tx1"/>
          </a:solidFill>
        </p:spPr>
        <p:txBody>
          <a:bodyPr>
            <a:normAutofit/>
          </a:bodyPr>
          <a:lstStyle/>
          <a:p>
            <a:r>
              <a:rPr lang="en-US" sz="3600" dirty="0" smtClean="0">
                <a:solidFill>
                  <a:schemeClr val="bg1"/>
                </a:solidFill>
                <a:latin typeface="Arial Black" pitchFamily="34" charset="0"/>
              </a:rPr>
              <a:t>HASIL  ANALISIS</a:t>
            </a:r>
            <a:endParaRPr lang="en-US" sz="3600" dirty="0">
              <a:solidFill>
                <a:schemeClr val="bg1"/>
              </a:solidFill>
              <a:latin typeface="Arial Black" pitchFamily="34" charset="0"/>
            </a:endParaRPr>
          </a:p>
        </p:txBody>
      </p:sp>
      <p:sp>
        <p:nvSpPr>
          <p:cNvPr id="68611" name="Rectangle 3"/>
          <p:cNvSpPr>
            <a:spLocks noGrp="1" noChangeArrowheads="1"/>
          </p:cNvSpPr>
          <p:nvPr>
            <p:ph idx="1"/>
          </p:nvPr>
        </p:nvSpPr>
        <p:spPr>
          <a:xfrm>
            <a:off x="304800" y="1447800"/>
            <a:ext cx="8382000" cy="4419600"/>
          </a:xfrm>
        </p:spPr>
        <p:txBody>
          <a:bodyPr>
            <a:normAutofit/>
          </a:bodyPr>
          <a:lstStyle/>
          <a:p>
            <a:pPr marL="552450" indent="-552450">
              <a:lnSpc>
                <a:spcPct val="90000"/>
              </a:lnSpc>
              <a:buFont typeface="Wingdings" pitchFamily="2" charset="2"/>
              <a:buNone/>
            </a:pPr>
            <a:endParaRPr lang="en-US" b="1" dirty="0"/>
          </a:p>
          <a:p>
            <a:pPr marL="552450" indent="-552450">
              <a:lnSpc>
                <a:spcPct val="90000"/>
              </a:lnSpc>
              <a:buFont typeface="Wingdings" pitchFamily="2" charset="2"/>
              <a:buAutoNum type="arabicPeriod"/>
            </a:pPr>
            <a:r>
              <a:rPr lang="en-US" b="1" dirty="0" err="1"/>
              <a:t>Rumusan</a:t>
            </a:r>
            <a:r>
              <a:rPr lang="en-US" b="1" dirty="0"/>
              <a:t> </a:t>
            </a:r>
            <a:r>
              <a:rPr lang="en-US" b="1" dirty="0" err="1"/>
              <a:t>Hipotesis</a:t>
            </a:r>
            <a:endParaRPr lang="en-US" b="1" dirty="0"/>
          </a:p>
          <a:p>
            <a:pPr marL="552450" indent="-552450">
              <a:lnSpc>
                <a:spcPct val="90000"/>
              </a:lnSpc>
              <a:buFont typeface="Wingdings" pitchFamily="2" charset="2"/>
              <a:buNone/>
            </a:pPr>
            <a:r>
              <a:rPr lang="en-US" b="1" dirty="0"/>
              <a:t>	H</a:t>
            </a:r>
            <a:r>
              <a:rPr lang="en-US" b="1" baseline="-25000" dirty="0"/>
              <a:t>0</a:t>
            </a:r>
            <a:r>
              <a:rPr lang="en-US" b="1" dirty="0"/>
              <a:t>: µ</a:t>
            </a:r>
            <a:r>
              <a:rPr lang="en-US" b="1" baseline="-25000" dirty="0"/>
              <a:t>1</a:t>
            </a:r>
            <a:r>
              <a:rPr lang="en-US" b="1" dirty="0"/>
              <a:t> ≤ µ</a:t>
            </a:r>
            <a:r>
              <a:rPr lang="en-US" b="1" baseline="-25000" dirty="0"/>
              <a:t>2</a:t>
            </a:r>
          </a:p>
          <a:p>
            <a:pPr marL="552450" indent="-552450">
              <a:lnSpc>
                <a:spcPct val="90000"/>
              </a:lnSpc>
              <a:buFont typeface="Wingdings" pitchFamily="2" charset="2"/>
              <a:buNone/>
            </a:pPr>
            <a:r>
              <a:rPr lang="en-US" b="1" dirty="0"/>
              <a:t>	H</a:t>
            </a:r>
            <a:r>
              <a:rPr lang="en-US" b="1" baseline="-25000" dirty="0"/>
              <a:t>A</a:t>
            </a:r>
            <a:r>
              <a:rPr lang="en-US" b="1" dirty="0"/>
              <a:t>: µ</a:t>
            </a:r>
            <a:r>
              <a:rPr lang="en-US" b="1" baseline="-25000" dirty="0"/>
              <a:t>1</a:t>
            </a:r>
            <a:r>
              <a:rPr lang="en-US" b="1" dirty="0"/>
              <a:t> &gt; µ</a:t>
            </a:r>
            <a:r>
              <a:rPr lang="en-US" b="1" baseline="-25000" dirty="0"/>
              <a:t>2</a:t>
            </a:r>
            <a:endParaRPr lang="en-US" b="1" dirty="0"/>
          </a:p>
          <a:p>
            <a:pPr marL="552450" indent="-552450">
              <a:lnSpc>
                <a:spcPct val="90000"/>
              </a:lnSpc>
              <a:buFont typeface="Wingdings" pitchFamily="2" charset="2"/>
              <a:buAutoNum type="arabicPeriod" startAt="2"/>
            </a:pPr>
            <a:r>
              <a:rPr lang="en-US" b="1" dirty="0" err="1"/>
              <a:t>Nilai</a:t>
            </a:r>
            <a:r>
              <a:rPr lang="en-US" b="1" dirty="0"/>
              <a:t> </a:t>
            </a:r>
            <a:r>
              <a:rPr lang="en-US" b="1" dirty="0" err="1"/>
              <a:t>Kritis</a:t>
            </a:r>
            <a:r>
              <a:rPr lang="en-US" b="1" dirty="0"/>
              <a:t>: Z = ± </a:t>
            </a:r>
            <a:r>
              <a:rPr lang="en-US" b="1" dirty="0">
                <a:hlinkClick r:id="rId2" action="ppaction://hlinkfile"/>
              </a:rPr>
              <a:t>1,645</a:t>
            </a:r>
            <a:endParaRPr lang="en-US" b="1" dirty="0"/>
          </a:p>
          <a:p>
            <a:pPr marL="552450" indent="-552450">
              <a:lnSpc>
                <a:spcPct val="90000"/>
              </a:lnSpc>
              <a:buFont typeface="Wingdings" pitchFamily="2" charset="2"/>
              <a:buAutoNum type="arabicPeriod" startAt="2"/>
            </a:pPr>
            <a:r>
              <a:rPr lang="en-US" b="1" dirty="0" err="1"/>
              <a:t>Nilai</a:t>
            </a:r>
            <a:r>
              <a:rPr lang="en-US" b="1" dirty="0"/>
              <a:t> </a:t>
            </a:r>
            <a:r>
              <a:rPr lang="en-US" b="1" dirty="0" err="1"/>
              <a:t>Hitung</a:t>
            </a:r>
            <a:r>
              <a:rPr lang="en-US" b="1" dirty="0"/>
              <a:t>: Z = 4,168</a:t>
            </a:r>
          </a:p>
          <a:p>
            <a:pPr marL="552450" indent="-552450">
              <a:lnSpc>
                <a:spcPct val="90000"/>
              </a:lnSpc>
              <a:buFont typeface="Wingdings" pitchFamily="2" charset="2"/>
              <a:buAutoNum type="arabicPeriod" startAt="2"/>
            </a:pPr>
            <a:r>
              <a:rPr lang="en-US" b="1" dirty="0" err="1"/>
              <a:t>Keputusan</a:t>
            </a:r>
            <a:r>
              <a:rPr lang="en-US" b="1" dirty="0"/>
              <a:t>: </a:t>
            </a:r>
            <a:r>
              <a:rPr lang="en-US" b="1" dirty="0" err="1"/>
              <a:t>menolak</a:t>
            </a:r>
            <a:r>
              <a:rPr lang="en-US" b="1" dirty="0"/>
              <a:t> H</a:t>
            </a:r>
            <a:r>
              <a:rPr lang="en-US" b="1" baseline="-25000" dirty="0"/>
              <a:t>0</a:t>
            </a:r>
          </a:p>
          <a:p>
            <a:pPr marL="552450" indent="-552450">
              <a:lnSpc>
                <a:spcPct val="90000"/>
              </a:lnSpc>
              <a:buFont typeface="Wingdings" pitchFamily="2" charset="2"/>
              <a:buAutoNum type="arabicPeriod" startAt="2"/>
            </a:pPr>
            <a:r>
              <a:rPr lang="en-US" b="1" dirty="0" err="1"/>
              <a:t>Kesimpulan</a:t>
            </a:r>
            <a:r>
              <a:rPr lang="en-US" b="1" dirty="0"/>
              <a:t>: </a:t>
            </a:r>
            <a:r>
              <a:rPr lang="en-US" b="1" dirty="0" err="1" smtClean="0"/>
              <a:t>Produktivitas</a:t>
            </a:r>
            <a:r>
              <a:rPr lang="en-US" b="1" dirty="0" smtClean="0"/>
              <a:t> rata-rata </a:t>
            </a:r>
            <a:r>
              <a:rPr lang="en-US" b="1" dirty="0" err="1" smtClean="0"/>
              <a:t>kebun</a:t>
            </a:r>
            <a:r>
              <a:rPr lang="en-US" b="1" dirty="0" smtClean="0"/>
              <a:t> </a:t>
            </a:r>
            <a:r>
              <a:rPr lang="en-US" b="1" dirty="0" err="1" smtClean="0"/>
              <a:t>apel</a:t>
            </a:r>
            <a:r>
              <a:rPr lang="en-US" b="1" dirty="0" smtClean="0"/>
              <a:t> </a:t>
            </a:r>
            <a:r>
              <a:rPr lang="en-US" b="1" dirty="0" err="1" smtClean="0"/>
              <a:t>di</a:t>
            </a:r>
            <a:r>
              <a:rPr lang="en-US" b="1" dirty="0" smtClean="0"/>
              <a:t> Kota </a:t>
            </a:r>
            <a:r>
              <a:rPr lang="en-US" b="1" dirty="0" err="1" smtClean="0"/>
              <a:t>Batu</a:t>
            </a:r>
            <a:r>
              <a:rPr lang="en-US" b="1" dirty="0" smtClean="0"/>
              <a:t> </a:t>
            </a:r>
            <a:r>
              <a:rPr lang="en-US" b="1" dirty="0" err="1"/>
              <a:t>lebih</a:t>
            </a:r>
            <a:r>
              <a:rPr lang="en-US" b="1" dirty="0"/>
              <a:t> </a:t>
            </a:r>
            <a:r>
              <a:rPr lang="en-US" b="1" dirty="0" err="1"/>
              <a:t>tinggi</a:t>
            </a:r>
            <a:r>
              <a:rPr lang="en-US" b="1" dirty="0"/>
              <a:t> </a:t>
            </a:r>
            <a:r>
              <a:rPr lang="en-US" b="1" dirty="0" err="1"/>
              <a:t>daripada</a:t>
            </a:r>
            <a:r>
              <a:rPr lang="en-US" b="1" dirty="0"/>
              <a:t> </a:t>
            </a:r>
            <a:r>
              <a:rPr lang="en-US" b="1" dirty="0" err="1"/>
              <a:t>di</a:t>
            </a:r>
            <a:r>
              <a:rPr lang="en-US" b="1" dirty="0"/>
              <a:t> </a:t>
            </a:r>
            <a:r>
              <a:rPr lang="en-US" b="1" dirty="0" err="1" smtClean="0"/>
              <a:t>Poncokusumo</a:t>
            </a:r>
            <a:r>
              <a:rPr lang="en-US" b="1" dirty="0" smtClean="0"/>
              <a:t>.</a:t>
            </a:r>
            <a:endParaRPr lang="en-US" b="1" dirty="0"/>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0"/>
            <a:ext cx="9144000" cy="1143000"/>
          </a:xfrm>
          <a:solidFill>
            <a:schemeClr val="tx1"/>
          </a:solidFill>
        </p:spPr>
        <p:txBody>
          <a:bodyPr/>
          <a:lstStyle/>
          <a:p>
            <a:r>
              <a:rPr lang="en-US" sz="3200" b="1" dirty="0">
                <a:solidFill>
                  <a:schemeClr val="bg1"/>
                </a:solidFill>
              </a:rPr>
              <a:t>UJI HIPOTESIS BEDA DUA RATA-RATA: </a:t>
            </a:r>
            <a:r>
              <a:rPr lang="en-US" sz="3200" b="1" dirty="0" smtClean="0">
                <a:solidFill>
                  <a:schemeClr val="bg1"/>
                </a:solidFill>
              </a:rPr>
              <a:t/>
            </a:r>
            <a:br>
              <a:rPr lang="en-US" sz="3200" b="1" dirty="0" smtClean="0">
                <a:solidFill>
                  <a:schemeClr val="bg1"/>
                </a:solidFill>
              </a:rPr>
            </a:br>
            <a:r>
              <a:rPr lang="en-US" sz="3200" b="1" dirty="0" smtClean="0">
                <a:solidFill>
                  <a:schemeClr val="bg1"/>
                </a:solidFill>
              </a:rPr>
              <a:t>OBSERVASI </a:t>
            </a:r>
            <a:r>
              <a:rPr lang="en-US" sz="3200" b="1" dirty="0">
                <a:solidFill>
                  <a:schemeClr val="bg1"/>
                </a:solidFill>
              </a:rPr>
              <a:t>BERPASANGAN</a:t>
            </a:r>
          </a:p>
        </p:txBody>
      </p:sp>
      <p:sp>
        <p:nvSpPr>
          <p:cNvPr id="69635" name="Rectangle 3"/>
          <p:cNvSpPr>
            <a:spLocks noGrp="1" noChangeArrowheads="1"/>
          </p:cNvSpPr>
          <p:nvPr>
            <p:ph idx="1"/>
          </p:nvPr>
        </p:nvSpPr>
        <p:spPr>
          <a:xfrm>
            <a:off x="152400" y="1371600"/>
            <a:ext cx="8763000" cy="4421187"/>
          </a:xfrm>
        </p:spPr>
        <p:txBody>
          <a:bodyPr/>
          <a:lstStyle/>
          <a:p>
            <a:pPr>
              <a:lnSpc>
                <a:spcPct val="90000"/>
              </a:lnSpc>
            </a:pPr>
            <a:r>
              <a:rPr lang="en-US" b="1" dirty="0" err="1"/>
              <a:t>Tujuan</a:t>
            </a:r>
            <a:r>
              <a:rPr lang="en-US" b="1" dirty="0"/>
              <a:t>: </a:t>
            </a:r>
            <a:r>
              <a:rPr lang="en-US" b="1" dirty="0" err="1"/>
              <a:t>menguji</a:t>
            </a:r>
            <a:r>
              <a:rPr lang="en-US" b="1" dirty="0"/>
              <a:t> </a:t>
            </a:r>
            <a:r>
              <a:rPr lang="en-US" b="1" dirty="0" err="1"/>
              <a:t>hipotesis</a:t>
            </a:r>
            <a:r>
              <a:rPr lang="en-US" b="1" dirty="0"/>
              <a:t> (</a:t>
            </a:r>
            <a:r>
              <a:rPr lang="en-US" b="1" dirty="0" err="1"/>
              <a:t>dugaan</a:t>
            </a:r>
            <a:r>
              <a:rPr lang="en-US" b="1" dirty="0"/>
              <a:t>) </a:t>
            </a:r>
            <a:r>
              <a:rPr lang="en-US" b="1" dirty="0" err="1"/>
              <a:t>tentang</a:t>
            </a:r>
            <a:r>
              <a:rPr lang="en-US" b="1" dirty="0"/>
              <a:t> </a:t>
            </a:r>
            <a:r>
              <a:rPr lang="en-US" b="1" dirty="0" err="1"/>
              <a:t>beda</a:t>
            </a:r>
            <a:r>
              <a:rPr lang="en-US" b="1" dirty="0"/>
              <a:t> </a:t>
            </a:r>
            <a:r>
              <a:rPr lang="en-US" b="1" dirty="0" err="1"/>
              <a:t>dua</a:t>
            </a:r>
            <a:r>
              <a:rPr lang="en-US" b="1" dirty="0"/>
              <a:t> rata-rata </a:t>
            </a:r>
            <a:r>
              <a:rPr lang="en-US" b="1" dirty="0" err="1"/>
              <a:t>populasi</a:t>
            </a:r>
            <a:r>
              <a:rPr lang="en-US" b="1" dirty="0"/>
              <a:t> </a:t>
            </a:r>
            <a:r>
              <a:rPr lang="en-US" b="1" dirty="0" err="1"/>
              <a:t>dengan</a:t>
            </a:r>
            <a:r>
              <a:rPr lang="en-US" b="1" dirty="0"/>
              <a:t> </a:t>
            </a:r>
            <a:r>
              <a:rPr lang="en-US" b="1" dirty="0" err="1"/>
              <a:t>sampel</a:t>
            </a:r>
            <a:r>
              <a:rPr lang="en-US" b="1" dirty="0"/>
              <a:t> yang </a:t>
            </a:r>
            <a:r>
              <a:rPr lang="en-US" b="1" dirty="0" err="1"/>
              <a:t>sama</a:t>
            </a:r>
            <a:r>
              <a:rPr lang="en-US" b="1" dirty="0"/>
              <a:t> (</a:t>
            </a:r>
            <a:r>
              <a:rPr lang="en-US" b="1" dirty="0" err="1"/>
              <a:t>berpasangan</a:t>
            </a:r>
            <a:r>
              <a:rPr lang="en-US" b="1" dirty="0" smtClean="0"/>
              <a:t>)</a:t>
            </a:r>
          </a:p>
          <a:p>
            <a:pPr>
              <a:lnSpc>
                <a:spcPct val="90000"/>
              </a:lnSpc>
            </a:pPr>
            <a:endParaRPr lang="en-US" b="1" dirty="0"/>
          </a:p>
          <a:p>
            <a:pPr>
              <a:lnSpc>
                <a:spcPct val="90000"/>
              </a:lnSpc>
            </a:pPr>
            <a:r>
              <a:rPr lang="en-US" b="1" dirty="0" err="1"/>
              <a:t>Pokok</a:t>
            </a:r>
            <a:r>
              <a:rPr lang="en-US" b="1" dirty="0"/>
              <a:t> </a:t>
            </a:r>
            <a:r>
              <a:rPr lang="en-US" b="1" dirty="0" err="1"/>
              <a:t>dari</a:t>
            </a:r>
            <a:r>
              <a:rPr lang="en-US" b="1" dirty="0"/>
              <a:t> </a:t>
            </a:r>
            <a:r>
              <a:rPr lang="en-US" b="1" dirty="0" err="1"/>
              <a:t>pengujian</a:t>
            </a:r>
            <a:r>
              <a:rPr lang="en-US" b="1" dirty="0"/>
              <a:t> </a:t>
            </a:r>
            <a:r>
              <a:rPr lang="en-US" b="1" dirty="0" err="1"/>
              <a:t>ini</a:t>
            </a:r>
            <a:r>
              <a:rPr lang="en-US" b="1" dirty="0"/>
              <a:t> </a:t>
            </a:r>
            <a:r>
              <a:rPr lang="en-US" b="1" dirty="0" err="1" smtClean="0"/>
              <a:t>adalah</a:t>
            </a:r>
            <a:r>
              <a:rPr lang="en-US" b="1" dirty="0" smtClean="0"/>
              <a:t> </a:t>
            </a:r>
            <a:r>
              <a:rPr lang="en-US" b="1" dirty="0" err="1"/>
              <a:t>menguji</a:t>
            </a:r>
            <a:r>
              <a:rPr lang="en-US" b="1" dirty="0"/>
              <a:t> </a:t>
            </a:r>
            <a:r>
              <a:rPr lang="en-US" b="1" dirty="0" err="1"/>
              <a:t>apakah</a:t>
            </a:r>
            <a:r>
              <a:rPr lang="en-US" b="1" dirty="0"/>
              <a:t> </a:t>
            </a:r>
            <a:r>
              <a:rPr lang="en-US" b="1" dirty="0" err="1"/>
              <a:t>terdapat</a:t>
            </a:r>
            <a:r>
              <a:rPr lang="en-US" b="1" dirty="0"/>
              <a:t> </a:t>
            </a:r>
            <a:r>
              <a:rPr lang="en-US" b="1" dirty="0" err="1" smtClean="0"/>
              <a:t>perbedaan</a:t>
            </a:r>
            <a:r>
              <a:rPr lang="en-US" b="1" dirty="0" smtClean="0"/>
              <a:t> </a:t>
            </a:r>
            <a:r>
              <a:rPr lang="en-US" b="1" dirty="0" err="1"/>
              <a:t>antara</a:t>
            </a:r>
            <a:r>
              <a:rPr lang="en-US" b="1" dirty="0"/>
              <a:t> rata-rata </a:t>
            </a:r>
            <a:r>
              <a:rPr lang="en-US" b="1" dirty="0" err="1"/>
              <a:t>populasi</a:t>
            </a:r>
            <a:r>
              <a:rPr lang="en-US" b="1" dirty="0"/>
              <a:t> yang </a:t>
            </a:r>
            <a:r>
              <a:rPr lang="en-US" b="1" dirty="0" err="1"/>
              <a:t>belum</a:t>
            </a:r>
            <a:r>
              <a:rPr lang="en-US" b="1" dirty="0"/>
              <a:t> </a:t>
            </a:r>
            <a:r>
              <a:rPr lang="en-US" b="1" dirty="0" err="1"/>
              <a:t>diberi</a:t>
            </a:r>
            <a:r>
              <a:rPr lang="en-US" b="1" dirty="0"/>
              <a:t> </a:t>
            </a:r>
            <a:r>
              <a:rPr lang="en-US" b="1" dirty="0" err="1" smtClean="0"/>
              <a:t>perlakuan</a:t>
            </a:r>
            <a:r>
              <a:rPr lang="en-US" b="1" dirty="0" smtClean="0"/>
              <a:t> </a:t>
            </a:r>
            <a:r>
              <a:rPr lang="en-US" b="1" dirty="0" err="1"/>
              <a:t>dengan</a:t>
            </a:r>
            <a:r>
              <a:rPr lang="en-US" b="1" dirty="0"/>
              <a:t> yang </a:t>
            </a:r>
            <a:r>
              <a:rPr lang="en-US" b="1" dirty="0" err="1"/>
              <a:t>telah</a:t>
            </a:r>
            <a:r>
              <a:rPr lang="en-US" b="1" dirty="0"/>
              <a:t> </a:t>
            </a:r>
            <a:r>
              <a:rPr lang="en-US" b="1" dirty="0" err="1"/>
              <a:t>diberi</a:t>
            </a:r>
            <a:r>
              <a:rPr lang="en-US" b="1" dirty="0"/>
              <a:t> </a:t>
            </a:r>
            <a:r>
              <a:rPr lang="en-US" b="1" dirty="0" err="1" smtClean="0"/>
              <a:t>perlakukan</a:t>
            </a:r>
            <a:r>
              <a:rPr lang="en-US" b="1" dirty="0" smtClean="0"/>
              <a:t>.</a:t>
            </a:r>
            <a:endParaRPr lang="en-US"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2969889B-7DBC-4220-BCD3-94596F6E4681}" type="slidenum">
              <a:rPr lang="en-US"/>
              <a:pPr/>
              <a:t>121</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0" y="0"/>
            <a:ext cx="9144000" cy="914400"/>
          </a:xfrm>
          <a:solidFill>
            <a:schemeClr val="tx1"/>
          </a:solidFill>
        </p:spPr>
        <p:txBody>
          <a:bodyPr>
            <a:normAutofit/>
          </a:bodyPr>
          <a:lstStyle/>
          <a:p>
            <a:r>
              <a:rPr lang="en-US" sz="4000" b="1" dirty="0" smtClean="0">
                <a:solidFill>
                  <a:schemeClr val="bg1"/>
                </a:solidFill>
              </a:rPr>
              <a:t>HASIL  ANALISIS</a:t>
            </a:r>
            <a:endParaRPr lang="en-US" sz="4000" b="1" dirty="0">
              <a:solidFill>
                <a:schemeClr val="bg1"/>
              </a:solidFill>
            </a:endParaRPr>
          </a:p>
        </p:txBody>
      </p:sp>
      <p:sp>
        <p:nvSpPr>
          <p:cNvPr id="70659" name="Rectangle 3"/>
          <p:cNvSpPr>
            <a:spLocks noGrp="1" noChangeArrowheads="1"/>
          </p:cNvSpPr>
          <p:nvPr>
            <p:ph idx="1"/>
          </p:nvPr>
        </p:nvSpPr>
        <p:spPr>
          <a:xfrm>
            <a:off x="228600" y="1143000"/>
            <a:ext cx="8610600" cy="4268787"/>
          </a:xfrm>
        </p:spPr>
        <p:txBody>
          <a:bodyPr>
            <a:normAutofit lnSpcReduction="10000"/>
          </a:bodyPr>
          <a:lstStyle/>
          <a:p>
            <a:pPr marL="552450" indent="-552450">
              <a:lnSpc>
                <a:spcPct val="90000"/>
              </a:lnSpc>
              <a:buFont typeface="Wingdings" pitchFamily="2" charset="2"/>
              <a:buNone/>
            </a:pPr>
            <a:endParaRPr lang="en-US" sz="2800" b="1" dirty="0"/>
          </a:p>
          <a:p>
            <a:pPr marL="552450" indent="-552450">
              <a:lnSpc>
                <a:spcPct val="90000"/>
              </a:lnSpc>
              <a:buFont typeface="Wingdings" pitchFamily="2" charset="2"/>
              <a:buAutoNum type="arabicPeriod"/>
            </a:pPr>
            <a:r>
              <a:rPr lang="en-US" sz="2800" b="1" dirty="0" err="1"/>
              <a:t>Rumusan</a:t>
            </a:r>
            <a:r>
              <a:rPr lang="en-US" sz="2800" b="1" dirty="0"/>
              <a:t> </a:t>
            </a:r>
            <a:r>
              <a:rPr lang="en-US" sz="2800" b="1" dirty="0" err="1"/>
              <a:t>Hipotesis</a:t>
            </a:r>
            <a:endParaRPr lang="en-US" sz="2800" b="1" dirty="0"/>
          </a:p>
          <a:p>
            <a:pPr marL="552450" indent="-552450">
              <a:lnSpc>
                <a:spcPct val="90000"/>
              </a:lnSpc>
              <a:buFont typeface="Wingdings" pitchFamily="2" charset="2"/>
              <a:buNone/>
            </a:pPr>
            <a:r>
              <a:rPr lang="en-US" sz="2800" b="1" dirty="0"/>
              <a:t>	H</a:t>
            </a:r>
            <a:r>
              <a:rPr lang="en-US" sz="2800" b="1" baseline="-25000" dirty="0"/>
              <a:t>0</a:t>
            </a:r>
            <a:r>
              <a:rPr lang="en-US" sz="2800" b="1" dirty="0"/>
              <a:t>: </a:t>
            </a:r>
            <a:r>
              <a:rPr lang="en-US" sz="2800" b="1" i="1" dirty="0"/>
              <a:t>d </a:t>
            </a:r>
            <a:r>
              <a:rPr lang="en-US" sz="2800" b="1" dirty="0"/>
              <a:t>= 0	 	</a:t>
            </a:r>
            <a:r>
              <a:rPr lang="en-US" sz="2800" b="1" i="1" dirty="0"/>
              <a:t>d ≤ </a:t>
            </a:r>
            <a:r>
              <a:rPr lang="en-US" sz="2800" b="1" dirty="0"/>
              <a:t>0	 	</a:t>
            </a:r>
            <a:r>
              <a:rPr lang="en-US" sz="2800" b="1" i="1" dirty="0"/>
              <a:t>d </a:t>
            </a:r>
            <a:r>
              <a:rPr lang="en-US" sz="2800" b="1" dirty="0"/>
              <a:t>≥ 0 	</a:t>
            </a:r>
            <a:endParaRPr lang="en-US" sz="2800" b="1" baseline="-25000" dirty="0"/>
          </a:p>
          <a:p>
            <a:pPr marL="552450" indent="-552450">
              <a:lnSpc>
                <a:spcPct val="90000"/>
              </a:lnSpc>
              <a:buFont typeface="Wingdings" pitchFamily="2" charset="2"/>
              <a:buNone/>
            </a:pPr>
            <a:r>
              <a:rPr lang="en-US" sz="2800" b="1" dirty="0"/>
              <a:t>	H</a:t>
            </a:r>
            <a:r>
              <a:rPr lang="en-US" sz="2800" b="1" baseline="-25000" dirty="0"/>
              <a:t>A</a:t>
            </a:r>
            <a:r>
              <a:rPr lang="en-US" sz="2800" b="1" dirty="0"/>
              <a:t>: </a:t>
            </a:r>
            <a:r>
              <a:rPr lang="en-US" sz="2800" b="1" i="1" dirty="0"/>
              <a:t>d</a:t>
            </a:r>
            <a:r>
              <a:rPr lang="en-US" sz="2800" b="1" dirty="0"/>
              <a:t> ≠ 0		</a:t>
            </a:r>
            <a:r>
              <a:rPr lang="en-US" sz="2800" b="1" i="1" dirty="0"/>
              <a:t>d &gt;</a:t>
            </a:r>
            <a:r>
              <a:rPr lang="en-US" sz="2800" b="1" dirty="0"/>
              <a:t> 0		</a:t>
            </a:r>
            <a:r>
              <a:rPr lang="en-US" sz="2800" b="1" i="1" dirty="0"/>
              <a:t>d &lt;</a:t>
            </a:r>
            <a:r>
              <a:rPr lang="en-US" sz="2800" b="1" dirty="0"/>
              <a:t> 0</a:t>
            </a:r>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Kritis</a:t>
            </a:r>
            <a:r>
              <a:rPr lang="en-US" sz="2800" b="1" dirty="0"/>
              <a:t>: </a:t>
            </a:r>
            <a:r>
              <a:rPr lang="en-US" sz="2800" b="1" dirty="0" err="1" smtClean="0"/>
              <a:t>Ditentukan</a:t>
            </a:r>
            <a:r>
              <a:rPr lang="en-US" sz="2800" b="1" dirty="0" smtClean="0"/>
              <a:t> </a:t>
            </a:r>
            <a:r>
              <a:rPr lang="en-US" sz="2800" b="1" dirty="0" err="1"/>
              <a:t>menggunakan</a:t>
            </a:r>
            <a:r>
              <a:rPr lang="en-US" sz="2800" b="1" dirty="0"/>
              <a:t> </a:t>
            </a:r>
            <a:r>
              <a:rPr lang="en-US" sz="2800" b="1" dirty="0" err="1"/>
              <a:t>tabel</a:t>
            </a:r>
            <a:r>
              <a:rPr lang="en-US" sz="2800" b="1" dirty="0"/>
              <a:t> </a:t>
            </a:r>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Hitung</a:t>
            </a:r>
            <a:r>
              <a:rPr lang="en-US" sz="2800" b="1" dirty="0"/>
              <a:t>: </a:t>
            </a:r>
            <a:r>
              <a:rPr lang="en-US" sz="2800" b="1" dirty="0" err="1" smtClean="0"/>
              <a:t>DIhitung</a:t>
            </a:r>
            <a:r>
              <a:rPr lang="en-US" sz="2800" b="1" dirty="0" smtClean="0"/>
              <a:t> </a:t>
            </a:r>
            <a:r>
              <a:rPr lang="en-US" sz="2800" b="1" dirty="0" err="1"/>
              <a:t>dengan</a:t>
            </a:r>
            <a:r>
              <a:rPr lang="en-US" sz="2800" b="1" dirty="0"/>
              <a:t> </a:t>
            </a:r>
            <a:r>
              <a:rPr lang="en-US" sz="2800" b="1" dirty="0" err="1"/>
              <a:t>rumus</a:t>
            </a:r>
            <a:endParaRPr lang="en-US" sz="2800" b="1" dirty="0"/>
          </a:p>
          <a:p>
            <a:pPr marL="552450" indent="-552450">
              <a:lnSpc>
                <a:spcPct val="90000"/>
              </a:lnSpc>
              <a:buFont typeface="Wingdings" pitchFamily="2" charset="2"/>
              <a:buAutoNum type="arabicPeriod" startAt="2"/>
            </a:pPr>
            <a:r>
              <a:rPr lang="en-US" sz="2800" b="1" dirty="0" err="1"/>
              <a:t>Keputusan</a:t>
            </a:r>
            <a:r>
              <a:rPr lang="en-US" sz="2800" b="1" dirty="0"/>
              <a:t>: H</a:t>
            </a:r>
            <a:r>
              <a:rPr lang="en-US" sz="2800" b="1" baseline="-25000" dirty="0"/>
              <a:t>0</a:t>
            </a:r>
            <a:r>
              <a:rPr lang="en-US" sz="2800" b="1" dirty="0"/>
              <a:t> </a:t>
            </a:r>
            <a:r>
              <a:rPr lang="en-US" sz="2800" b="1" dirty="0" err="1"/>
              <a:t>ditolak</a:t>
            </a:r>
            <a:r>
              <a:rPr lang="en-US" sz="2800" b="1" dirty="0"/>
              <a:t> </a:t>
            </a:r>
            <a:r>
              <a:rPr lang="en-US" sz="2800" b="1" dirty="0" err="1"/>
              <a:t>jika</a:t>
            </a:r>
            <a:r>
              <a:rPr lang="en-US" sz="2800" b="1" dirty="0"/>
              <a:t> </a:t>
            </a:r>
            <a:r>
              <a:rPr lang="en-US" sz="2800" b="1" dirty="0" err="1"/>
              <a:t>nilai</a:t>
            </a:r>
            <a:r>
              <a:rPr lang="en-US" sz="2800" b="1" dirty="0"/>
              <a:t> </a:t>
            </a:r>
            <a:r>
              <a:rPr lang="en-US" sz="2800" b="1" dirty="0" err="1"/>
              <a:t>hitung</a:t>
            </a:r>
            <a:r>
              <a:rPr lang="en-US" sz="2800" b="1" dirty="0"/>
              <a:t> </a:t>
            </a:r>
            <a:r>
              <a:rPr lang="en-US" sz="2800" b="1" dirty="0" err="1"/>
              <a:t>absolut</a:t>
            </a:r>
            <a:r>
              <a:rPr lang="en-US" sz="2800" b="1" dirty="0"/>
              <a:t> </a:t>
            </a:r>
            <a:r>
              <a:rPr lang="en-US" sz="2800" b="1" dirty="0" err="1"/>
              <a:t>lebih</a:t>
            </a:r>
            <a:r>
              <a:rPr lang="en-US" sz="2800" b="1" dirty="0"/>
              <a:t> </a:t>
            </a:r>
            <a:r>
              <a:rPr lang="en-US" sz="2800" b="1" dirty="0" err="1"/>
              <a:t>besar</a:t>
            </a:r>
            <a:r>
              <a:rPr lang="en-US" sz="2800" b="1" dirty="0"/>
              <a:t> </a:t>
            </a:r>
            <a:r>
              <a:rPr lang="en-US" sz="2800" b="1" dirty="0" err="1"/>
              <a:t>daripada</a:t>
            </a:r>
            <a:r>
              <a:rPr lang="en-US" sz="2800" b="1" dirty="0"/>
              <a:t> </a:t>
            </a:r>
            <a:r>
              <a:rPr lang="en-US" sz="2800" b="1" dirty="0" err="1"/>
              <a:t>nilai</a:t>
            </a:r>
            <a:r>
              <a:rPr lang="en-US" sz="2800" b="1" dirty="0"/>
              <a:t> </a:t>
            </a:r>
            <a:r>
              <a:rPr lang="en-US" sz="2800" b="1" dirty="0" err="1"/>
              <a:t>tabel</a:t>
            </a:r>
            <a:r>
              <a:rPr lang="en-US" sz="2800" b="1" dirty="0"/>
              <a:t> </a:t>
            </a:r>
            <a:r>
              <a:rPr lang="en-US" sz="2800" b="1" dirty="0" err="1"/>
              <a:t>absolut</a:t>
            </a:r>
            <a:r>
              <a:rPr lang="en-US" sz="2800" b="1" dirty="0"/>
              <a:t>. </a:t>
            </a:r>
            <a:r>
              <a:rPr lang="en-US" sz="2800" b="1" dirty="0" smtClean="0"/>
              <a:t> </a:t>
            </a:r>
            <a:r>
              <a:rPr lang="en-US" sz="2800" b="1" dirty="0" err="1" smtClean="0"/>
              <a:t>Sebaliknya</a:t>
            </a:r>
            <a:r>
              <a:rPr lang="en-US" sz="2800" b="1" dirty="0" smtClean="0"/>
              <a:t> …....</a:t>
            </a:r>
            <a:endParaRPr lang="en-US" sz="2800" b="1" dirty="0"/>
          </a:p>
          <a:p>
            <a:pPr marL="552450" indent="-552450">
              <a:lnSpc>
                <a:spcPct val="90000"/>
              </a:lnSpc>
              <a:buFont typeface="Wingdings" pitchFamily="2" charset="2"/>
              <a:buAutoNum type="arabicPeriod" startAt="2"/>
            </a:pPr>
            <a:r>
              <a:rPr lang="en-US" sz="2800" b="1" dirty="0" err="1"/>
              <a:t>Kesimpulan</a:t>
            </a:r>
            <a:endParaRPr lang="en-US" sz="2800" b="1" dirty="0"/>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0" y="0"/>
            <a:ext cx="9144000" cy="835025"/>
          </a:xfrm>
          <a:solidFill>
            <a:schemeClr val="tx1"/>
          </a:solidFill>
        </p:spPr>
        <p:txBody>
          <a:bodyPr>
            <a:normAutofit/>
          </a:bodyPr>
          <a:lstStyle/>
          <a:p>
            <a:r>
              <a:rPr lang="en-US" sz="4000" b="1" dirty="0">
                <a:solidFill>
                  <a:schemeClr val="bg1"/>
                </a:solidFill>
              </a:rPr>
              <a:t>RUMUS </a:t>
            </a:r>
            <a:r>
              <a:rPr lang="en-US" sz="4000" b="1" dirty="0" smtClean="0">
                <a:solidFill>
                  <a:schemeClr val="bg1"/>
                </a:solidFill>
              </a:rPr>
              <a:t>NILAI </a:t>
            </a:r>
            <a:r>
              <a:rPr lang="en-US" sz="4000" b="1" dirty="0">
                <a:solidFill>
                  <a:schemeClr val="bg1"/>
                </a:solidFill>
              </a:rPr>
              <a:t>HITUNG</a:t>
            </a:r>
          </a:p>
        </p:txBody>
      </p:sp>
      <p:sp>
        <p:nvSpPr>
          <p:cNvPr id="7" name="Footer Placeholder 4"/>
          <p:cNvSpPr>
            <a:spLocks noGrp="1"/>
          </p:cNvSpPr>
          <p:nvPr>
            <p:ph type="ftr" sz="quarter" idx="11"/>
          </p:nvPr>
        </p:nvSpPr>
        <p:spPr/>
        <p:txBody>
          <a:bodyPr/>
          <a:lstStyle/>
          <a:p>
            <a:r>
              <a:rPr lang="en-US"/>
              <a:t>Statistika Induktif - Uji Hipotesis</a:t>
            </a:r>
          </a:p>
        </p:txBody>
      </p:sp>
      <p:sp>
        <p:nvSpPr>
          <p:cNvPr id="8" name="Slide Number Placeholder 5"/>
          <p:cNvSpPr>
            <a:spLocks noGrp="1"/>
          </p:cNvSpPr>
          <p:nvPr>
            <p:ph type="sldNum" sz="quarter" idx="12"/>
          </p:nvPr>
        </p:nvSpPr>
        <p:spPr/>
        <p:txBody>
          <a:bodyPr/>
          <a:lstStyle/>
          <a:p>
            <a:fld id="{D5C4B2BE-AFD1-4B69-B5BA-EFD6CEF6C2C9}" type="slidenum">
              <a:rPr lang="en-US"/>
              <a:pPr/>
              <a:t>123</a:t>
            </a:fld>
            <a:endParaRPr lang="en-US"/>
          </a:p>
        </p:txBody>
      </p:sp>
      <p:graphicFrame>
        <p:nvGraphicFramePr>
          <p:cNvPr id="89088" name="Object 0"/>
          <p:cNvGraphicFramePr>
            <a:graphicFrameLocks noChangeAspect="1"/>
          </p:cNvGraphicFramePr>
          <p:nvPr/>
        </p:nvGraphicFramePr>
        <p:xfrm>
          <a:off x="609600" y="1600200"/>
          <a:ext cx="2057400" cy="1219200"/>
        </p:xfrm>
        <a:graphic>
          <a:graphicData uri="http://schemas.openxmlformats.org/presentationml/2006/ole">
            <mc:AlternateContent xmlns:mc="http://schemas.openxmlformats.org/markup-compatibility/2006">
              <mc:Choice xmlns:v="urn:schemas-microsoft-com:vml" Requires="v">
                <p:oleObj spid="_x0000_s104456" name="Equation" r:id="rId3" imgW="406080" imgH="444240" progId="Equation.3">
                  <p:embed/>
                </p:oleObj>
              </mc:Choice>
              <mc:Fallback>
                <p:oleObj name="Equation" r:id="rId3" imgW="4060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600200"/>
                        <a:ext cx="205740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9089" name="Object 1"/>
          <p:cNvGraphicFramePr>
            <a:graphicFrameLocks noChangeAspect="1"/>
          </p:cNvGraphicFramePr>
          <p:nvPr/>
        </p:nvGraphicFramePr>
        <p:xfrm>
          <a:off x="2819400" y="2819400"/>
          <a:ext cx="1981200" cy="1143000"/>
        </p:xfrm>
        <a:graphic>
          <a:graphicData uri="http://schemas.openxmlformats.org/presentationml/2006/ole">
            <mc:AlternateContent xmlns:mc="http://schemas.openxmlformats.org/markup-compatibility/2006">
              <mc:Choice xmlns:v="urn:schemas-microsoft-com:vml" Requires="v">
                <p:oleObj spid="_x0000_s104457" name="Equation" r:id="rId5" imgW="545760" imgH="393480" progId="Equation.3">
                  <p:embed/>
                </p:oleObj>
              </mc:Choice>
              <mc:Fallback>
                <p:oleObj name="Equation" r:id="rId5" imgW="54576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2819400"/>
                        <a:ext cx="19812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9090" name="Object 2"/>
          <p:cNvGraphicFramePr>
            <a:graphicFrameLocks noChangeAspect="1"/>
          </p:cNvGraphicFramePr>
          <p:nvPr/>
        </p:nvGraphicFramePr>
        <p:xfrm>
          <a:off x="3657600" y="3962400"/>
          <a:ext cx="4267200" cy="1447800"/>
        </p:xfrm>
        <a:graphic>
          <a:graphicData uri="http://schemas.openxmlformats.org/presentationml/2006/ole">
            <mc:AlternateContent xmlns:mc="http://schemas.openxmlformats.org/markup-compatibility/2006">
              <mc:Choice xmlns:v="urn:schemas-microsoft-com:vml" Requires="v">
                <p:oleObj spid="_x0000_s104458" name="Equation" r:id="rId7" imgW="1346040" imgH="469800" progId="Equation.3">
                  <p:embed/>
                </p:oleObj>
              </mc:Choice>
              <mc:Fallback>
                <p:oleObj name="Equation" r:id="rId7" imgW="1346040" imgH="469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3962400"/>
                        <a:ext cx="42672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143000"/>
          </a:xfrm>
          <a:solidFill>
            <a:schemeClr val="tx1"/>
          </a:solidFill>
        </p:spPr>
        <p:txBody>
          <a:bodyPr>
            <a:normAutofit fontScale="90000"/>
          </a:bodyPr>
          <a:lstStyle/>
          <a:p>
            <a:r>
              <a:rPr lang="en-US" sz="3200" b="1" dirty="0" err="1" smtClean="0">
                <a:solidFill>
                  <a:schemeClr val="bg1"/>
                </a:solidFill>
                <a:effectLst>
                  <a:outerShdw blurRad="38100" dist="38100" dir="2700000" algn="tl">
                    <a:srgbClr val="C0C0C0"/>
                  </a:outerShdw>
                </a:effectLst>
              </a:rPr>
              <a:t>Soal</a:t>
            </a:r>
            <a:r>
              <a:rPr lang="en-US" sz="3200" b="1" dirty="0" smtClean="0">
                <a:solidFill>
                  <a:schemeClr val="bg1"/>
                </a:solidFill>
                <a:effectLst>
                  <a:outerShdw blurRad="38100" dist="38100" dir="2700000" algn="tl">
                    <a:srgbClr val="C0C0C0"/>
                  </a:outerShdw>
                </a:effectLst>
              </a:rPr>
              <a:t>. </a:t>
            </a:r>
            <a:r>
              <a:rPr lang="en-US" sz="3200" b="1" dirty="0" err="1" smtClean="0">
                <a:solidFill>
                  <a:schemeClr val="bg1"/>
                </a:solidFill>
                <a:effectLst>
                  <a:outerShdw blurRad="38100" dist="38100" dir="2700000" algn="tl">
                    <a:srgbClr val="C0C0C0"/>
                  </a:outerShdw>
                </a:effectLst>
              </a:rPr>
              <a:t>Uji</a:t>
            </a:r>
            <a:r>
              <a:rPr lang="en-US" sz="3200" b="1" dirty="0" smtClean="0">
                <a:solidFill>
                  <a:schemeClr val="bg1"/>
                </a:solidFill>
                <a:effectLst>
                  <a:outerShdw blurRad="38100" dist="38100" dir="2700000" algn="tl">
                    <a:srgbClr val="C0C0C0"/>
                  </a:outerShdw>
                </a:effectLst>
              </a:rPr>
              <a:t>  </a:t>
            </a:r>
            <a:r>
              <a:rPr lang="en-US" sz="3200" b="1" dirty="0" err="1" smtClean="0">
                <a:solidFill>
                  <a:schemeClr val="bg1"/>
                </a:solidFill>
                <a:effectLst>
                  <a:outerShdw blurRad="38100" dist="38100" dir="2700000" algn="tl">
                    <a:srgbClr val="C0C0C0"/>
                  </a:outerShdw>
                </a:effectLst>
              </a:rPr>
              <a:t>Hipotesis</a:t>
            </a:r>
            <a:r>
              <a:rPr lang="en-US" sz="3200" b="1" dirty="0" smtClean="0">
                <a:solidFill>
                  <a:schemeClr val="bg1"/>
                </a:solidFill>
                <a:effectLst>
                  <a:outerShdw blurRad="38100" dist="38100" dir="2700000" algn="tl">
                    <a:srgbClr val="C0C0C0"/>
                  </a:outerShdw>
                </a:effectLst>
              </a:rPr>
              <a:t> </a:t>
            </a:r>
            <a:r>
              <a:rPr lang="en-US" sz="3200" b="1" dirty="0">
                <a:solidFill>
                  <a:schemeClr val="bg1"/>
                </a:solidFill>
                <a:effectLst>
                  <a:outerShdw blurRad="38100" dist="38100" dir="2700000" algn="tl">
                    <a:srgbClr val="C0C0C0"/>
                  </a:outerShdw>
                </a:effectLst>
              </a:rPr>
              <a:t>Beda </a:t>
            </a:r>
            <a:r>
              <a:rPr lang="en-US" sz="3200" b="1" dirty="0" err="1">
                <a:solidFill>
                  <a:schemeClr val="bg1"/>
                </a:solidFill>
                <a:effectLst>
                  <a:outerShdw blurRad="38100" dist="38100" dir="2700000" algn="tl">
                    <a:srgbClr val="C0C0C0"/>
                  </a:outerShdw>
                </a:effectLst>
              </a:rPr>
              <a:t>Dua</a:t>
            </a:r>
            <a:r>
              <a:rPr lang="en-US" sz="3200" b="1" dirty="0">
                <a:solidFill>
                  <a:schemeClr val="bg1"/>
                </a:solidFill>
                <a:effectLst>
                  <a:outerShdw blurRad="38100" dist="38100" dir="2700000" algn="tl">
                    <a:srgbClr val="C0C0C0"/>
                  </a:outerShdw>
                </a:effectLst>
              </a:rPr>
              <a:t> Rata-rata: </a:t>
            </a:r>
            <a:r>
              <a:rPr lang="en-US" sz="3200" b="1" dirty="0" smtClean="0">
                <a:solidFill>
                  <a:schemeClr val="bg1"/>
                </a:solidFill>
                <a:effectLst>
                  <a:outerShdw blurRad="38100" dist="38100" dir="2700000" algn="tl">
                    <a:srgbClr val="C0C0C0"/>
                  </a:outerShdw>
                </a:effectLst>
              </a:rPr>
              <a:t/>
            </a:r>
            <a:br>
              <a:rPr lang="en-US" sz="3200" b="1" dirty="0" smtClean="0">
                <a:solidFill>
                  <a:schemeClr val="bg1"/>
                </a:solidFill>
                <a:effectLst>
                  <a:outerShdw blurRad="38100" dist="38100" dir="2700000" algn="tl">
                    <a:srgbClr val="C0C0C0"/>
                  </a:outerShdw>
                </a:effectLst>
              </a:rPr>
            </a:br>
            <a:r>
              <a:rPr lang="en-US" sz="3200" b="1" dirty="0" err="1" smtClean="0">
                <a:solidFill>
                  <a:schemeClr val="bg1"/>
                </a:solidFill>
                <a:effectLst>
                  <a:outerShdw blurRad="38100" dist="38100" dir="2700000" algn="tl">
                    <a:srgbClr val="C0C0C0"/>
                  </a:outerShdw>
                </a:effectLst>
              </a:rPr>
              <a:t>Observasi</a:t>
            </a:r>
            <a:r>
              <a:rPr lang="en-US" sz="3200" b="1" dirty="0" smtClean="0">
                <a:solidFill>
                  <a:schemeClr val="bg1"/>
                </a:solidFill>
                <a:effectLst>
                  <a:outerShdw blurRad="38100" dist="38100" dir="2700000" algn="tl">
                    <a:srgbClr val="C0C0C0"/>
                  </a:outerShdw>
                </a:effectLst>
              </a:rPr>
              <a:t> </a:t>
            </a:r>
            <a:r>
              <a:rPr lang="en-US" sz="3200" b="1" dirty="0" err="1">
                <a:solidFill>
                  <a:schemeClr val="bg1"/>
                </a:solidFill>
                <a:effectLst>
                  <a:outerShdw blurRad="38100" dist="38100" dir="2700000" algn="tl">
                    <a:srgbClr val="C0C0C0"/>
                  </a:outerShdw>
                </a:effectLst>
              </a:rPr>
              <a:t>Berpasangan</a:t>
            </a:r>
            <a:endParaRPr lang="en-US" sz="3200" b="1" dirty="0">
              <a:solidFill>
                <a:schemeClr val="bg1"/>
              </a:solidFill>
              <a:effectLst>
                <a:outerShdw blurRad="38100" dist="38100" dir="2700000" algn="tl">
                  <a:srgbClr val="C0C0C0"/>
                </a:outerShdw>
              </a:effectLst>
            </a:endParaRPr>
          </a:p>
        </p:txBody>
      </p:sp>
      <p:sp>
        <p:nvSpPr>
          <p:cNvPr id="19459" name="Rectangle 3"/>
          <p:cNvSpPr>
            <a:spLocks noGrp="1" noChangeArrowheads="1"/>
          </p:cNvSpPr>
          <p:nvPr>
            <p:ph type="body" sz="half" idx="1"/>
          </p:nvPr>
        </p:nvSpPr>
        <p:spPr>
          <a:xfrm>
            <a:off x="228600" y="1295400"/>
            <a:ext cx="8686800" cy="4648200"/>
          </a:xfrm>
        </p:spPr>
        <p:txBody>
          <a:bodyPr>
            <a:noAutofit/>
          </a:bodyPr>
          <a:lstStyle/>
          <a:p>
            <a:pPr marL="0" indent="0">
              <a:lnSpc>
                <a:spcPct val="90000"/>
              </a:lnSpc>
              <a:buFont typeface="Wingdings" pitchFamily="2" charset="2"/>
              <a:buNone/>
            </a:pPr>
            <a:r>
              <a:rPr lang="en-US" sz="2400" b="1" dirty="0" err="1"/>
              <a:t>Waktu</a:t>
            </a:r>
            <a:r>
              <a:rPr lang="en-US" sz="2400" b="1" dirty="0"/>
              <a:t> yang </a:t>
            </a:r>
            <a:r>
              <a:rPr lang="en-US" sz="2400" b="1" dirty="0" err="1"/>
              <a:t>dibutuhkan</a:t>
            </a:r>
            <a:r>
              <a:rPr lang="en-US" sz="2400" b="1" dirty="0"/>
              <a:t> </a:t>
            </a:r>
            <a:r>
              <a:rPr lang="en-US" sz="2400" b="1" dirty="0" err="1" smtClean="0"/>
              <a:t>oleh</a:t>
            </a:r>
            <a:r>
              <a:rPr lang="en-US" sz="2400" b="1" dirty="0" smtClean="0"/>
              <a:t> </a:t>
            </a:r>
            <a:r>
              <a:rPr lang="en-US" sz="2400" b="1" dirty="0" err="1" smtClean="0"/>
              <a:t>petani</a:t>
            </a:r>
            <a:r>
              <a:rPr lang="en-US" sz="2400" b="1" dirty="0" smtClean="0"/>
              <a:t> </a:t>
            </a:r>
            <a:r>
              <a:rPr lang="en-US" sz="2400" b="1" dirty="0" err="1" smtClean="0"/>
              <a:t>untuk</a:t>
            </a:r>
            <a:r>
              <a:rPr lang="en-US" sz="2400" b="1" dirty="0" smtClean="0"/>
              <a:t> </a:t>
            </a:r>
            <a:r>
              <a:rPr lang="en-US" sz="2400" b="1" dirty="0" err="1" smtClean="0"/>
              <a:t>menanam</a:t>
            </a:r>
            <a:r>
              <a:rPr lang="en-US" sz="2400" b="1" dirty="0" smtClean="0"/>
              <a:t> </a:t>
            </a:r>
            <a:r>
              <a:rPr lang="en-US" sz="2400" b="1" dirty="0" err="1" smtClean="0"/>
              <a:t>tanaman</a:t>
            </a:r>
            <a:r>
              <a:rPr lang="en-US" sz="2400" b="1" dirty="0" smtClean="0"/>
              <a:t> </a:t>
            </a:r>
            <a:r>
              <a:rPr lang="en-US" sz="2400" b="1" dirty="0" err="1" smtClean="0"/>
              <a:t>dio</a:t>
            </a:r>
            <a:r>
              <a:rPr lang="en-US" sz="2400" b="1" dirty="0" smtClean="0"/>
              <a:t> </a:t>
            </a:r>
            <a:r>
              <a:rPr lang="en-US" sz="2400" b="1" dirty="0" err="1" smtClean="0"/>
              <a:t>lahan</a:t>
            </a:r>
            <a:r>
              <a:rPr lang="en-US" sz="2400" b="1" dirty="0" smtClean="0"/>
              <a:t> </a:t>
            </a:r>
            <a:r>
              <a:rPr lang="en-US" sz="2400" b="1" dirty="0" err="1" smtClean="0"/>
              <a:t>usahanya</a:t>
            </a:r>
            <a:r>
              <a:rPr lang="en-US" sz="2400" b="1" dirty="0" smtClean="0"/>
              <a:t> </a:t>
            </a:r>
            <a:r>
              <a:rPr lang="en-US" sz="2400" b="1" dirty="0" err="1" smtClean="0"/>
              <a:t>sebelum</a:t>
            </a:r>
            <a:r>
              <a:rPr lang="en-US" sz="2400" b="1" dirty="0" smtClean="0"/>
              <a:t> </a:t>
            </a:r>
            <a:r>
              <a:rPr lang="en-US" sz="2400" b="1" dirty="0" err="1"/>
              <a:t>dan</a:t>
            </a:r>
            <a:r>
              <a:rPr lang="en-US" sz="2400" b="1" dirty="0"/>
              <a:t> </a:t>
            </a:r>
            <a:r>
              <a:rPr lang="en-US" sz="2400" b="1" dirty="0" err="1"/>
              <a:t>sesudah</a:t>
            </a:r>
            <a:r>
              <a:rPr lang="en-US" sz="2400" b="1" dirty="0"/>
              <a:t> </a:t>
            </a:r>
            <a:r>
              <a:rPr lang="en-US" sz="2400" b="1" dirty="0" err="1"/>
              <a:t>mengikuti</a:t>
            </a:r>
            <a:r>
              <a:rPr lang="en-US" sz="2400" b="1" dirty="0"/>
              <a:t> </a:t>
            </a:r>
            <a:r>
              <a:rPr lang="en-US" sz="2400" b="1" dirty="0" err="1"/>
              <a:t>pelatihan</a:t>
            </a:r>
            <a:r>
              <a:rPr lang="en-US" sz="2400" b="1" dirty="0"/>
              <a:t> </a:t>
            </a:r>
            <a:r>
              <a:rPr lang="en-US" sz="2400" b="1" dirty="0" err="1" smtClean="0"/>
              <a:t>pertanian</a:t>
            </a:r>
            <a:r>
              <a:rPr lang="en-US" sz="2400" b="1" dirty="0" smtClean="0"/>
              <a:t> </a:t>
            </a:r>
            <a:r>
              <a:rPr lang="en-US" sz="2400" b="1" dirty="0" err="1" smtClean="0"/>
              <a:t>adalah</a:t>
            </a:r>
            <a:r>
              <a:rPr lang="en-US" sz="2400" b="1" dirty="0" smtClean="0"/>
              <a:t> </a:t>
            </a:r>
            <a:r>
              <a:rPr lang="en-US" sz="2400" b="1" dirty="0" err="1"/>
              <a:t>sebagai</a:t>
            </a:r>
            <a:r>
              <a:rPr lang="en-US" sz="2400" b="1" dirty="0"/>
              <a:t> </a:t>
            </a:r>
            <a:r>
              <a:rPr lang="en-US" sz="2400" b="1" dirty="0" err="1"/>
              <a:t>berikut</a:t>
            </a:r>
            <a:r>
              <a:rPr lang="en-US" sz="2400" b="1" dirty="0"/>
              <a:t> (</a:t>
            </a:r>
            <a:r>
              <a:rPr lang="en-US" sz="2400" b="1" dirty="0" err="1"/>
              <a:t>dalam</a:t>
            </a:r>
            <a:r>
              <a:rPr lang="en-US" sz="2400" b="1" dirty="0"/>
              <a:t> </a:t>
            </a:r>
            <a:r>
              <a:rPr lang="en-US" sz="2400" b="1" dirty="0" err="1" smtClean="0"/>
              <a:t>hari</a:t>
            </a:r>
            <a:r>
              <a:rPr lang="en-US" sz="2400" b="1" dirty="0" smtClean="0"/>
              <a:t>):</a:t>
            </a:r>
            <a:endParaRPr lang="en-US" sz="2400" b="1" dirty="0"/>
          </a:p>
          <a:p>
            <a:pPr marL="0" indent="0">
              <a:lnSpc>
                <a:spcPct val="90000"/>
              </a:lnSpc>
              <a:buFont typeface="Wingdings" pitchFamily="2" charset="2"/>
              <a:buNone/>
            </a:pPr>
            <a:endParaRPr lang="en-US" sz="600" b="1" dirty="0"/>
          </a:p>
          <a:p>
            <a:pPr marL="0" indent="0">
              <a:lnSpc>
                <a:spcPct val="90000"/>
              </a:lnSpc>
              <a:buFont typeface="Wingdings" pitchFamily="2" charset="2"/>
              <a:buNone/>
            </a:pPr>
            <a:endParaRPr lang="en-US" sz="2400" b="1" dirty="0"/>
          </a:p>
          <a:p>
            <a:pPr marL="0" indent="0">
              <a:lnSpc>
                <a:spcPct val="90000"/>
              </a:lnSpc>
              <a:buFont typeface="Wingdings" pitchFamily="2" charset="2"/>
              <a:buNone/>
            </a:pPr>
            <a:endParaRPr lang="en-US" sz="2400" b="1" dirty="0"/>
          </a:p>
          <a:p>
            <a:pPr marL="0" indent="0">
              <a:lnSpc>
                <a:spcPct val="90000"/>
              </a:lnSpc>
              <a:buFont typeface="Wingdings" pitchFamily="2" charset="2"/>
              <a:buNone/>
            </a:pPr>
            <a:endParaRPr lang="en-US" sz="2400" b="1" dirty="0"/>
          </a:p>
          <a:p>
            <a:pPr marL="0" indent="0">
              <a:lnSpc>
                <a:spcPct val="90000"/>
              </a:lnSpc>
              <a:buFont typeface="Wingdings" pitchFamily="2" charset="2"/>
              <a:buNone/>
            </a:pPr>
            <a:endParaRPr lang="en-US" sz="2400" b="1" dirty="0"/>
          </a:p>
          <a:p>
            <a:pPr marL="0" indent="0">
              <a:lnSpc>
                <a:spcPct val="90000"/>
              </a:lnSpc>
              <a:buFont typeface="Wingdings" pitchFamily="2" charset="2"/>
              <a:buNone/>
            </a:pPr>
            <a:endParaRPr lang="en-US" sz="2400" b="1" dirty="0"/>
          </a:p>
          <a:p>
            <a:pPr marL="0" indent="0">
              <a:lnSpc>
                <a:spcPct val="90000"/>
              </a:lnSpc>
              <a:buFont typeface="Wingdings" pitchFamily="2" charset="2"/>
              <a:buNone/>
            </a:pPr>
            <a:endParaRPr lang="en-US" sz="600" b="1" dirty="0"/>
          </a:p>
          <a:p>
            <a:pPr marL="0" indent="0">
              <a:lnSpc>
                <a:spcPct val="90000"/>
              </a:lnSpc>
              <a:buFont typeface="Wingdings" pitchFamily="2" charset="2"/>
              <a:buNone/>
            </a:pPr>
            <a:r>
              <a:rPr lang="en-US" sz="2400" b="1" dirty="0" err="1"/>
              <a:t>Lakukan</a:t>
            </a:r>
            <a:r>
              <a:rPr lang="en-US" sz="2400" b="1" dirty="0"/>
              <a:t> </a:t>
            </a:r>
            <a:r>
              <a:rPr lang="en-US" sz="2400" b="1" dirty="0" err="1" smtClean="0"/>
              <a:t>uji</a:t>
            </a:r>
            <a:r>
              <a:rPr lang="en-US" sz="2400" b="1" dirty="0" smtClean="0"/>
              <a:t> </a:t>
            </a:r>
            <a:r>
              <a:rPr lang="en-US" sz="2400" b="1" dirty="0" err="1"/>
              <a:t>terhadap</a:t>
            </a:r>
            <a:r>
              <a:rPr lang="en-US" sz="2400" b="1" dirty="0"/>
              <a:t> </a:t>
            </a:r>
            <a:r>
              <a:rPr lang="en-US" sz="2400" b="1" dirty="0" err="1"/>
              <a:t>dugaan</a:t>
            </a:r>
            <a:r>
              <a:rPr lang="en-US" sz="2400" b="1" dirty="0"/>
              <a:t> </a:t>
            </a:r>
            <a:r>
              <a:rPr lang="en-US" sz="2400" b="1" dirty="0" err="1"/>
              <a:t>bahwa</a:t>
            </a:r>
            <a:r>
              <a:rPr lang="en-US" sz="2400" b="1" dirty="0"/>
              <a:t> </a:t>
            </a:r>
            <a:r>
              <a:rPr lang="en-US" sz="2400" b="1" dirty="0" err="1"/>
              <a:t>waktu</a:t>
            </a:r>
            <a:r>
              <a:rPr lang="en-US" sz="2400" b="1" dirty="0"/>
              <a:t> yang </a:t>
            </a:r>
            <a:r>
              <a:rPr lang="en-US" sz="2400" b="1" dirty="0" err="1"/>
              <a:t>diperlukan</a:t>
            </a:r>
            <a:r>
              <a:rPr lang="en-US" sz="2400" b="1" dirty="0"/>
              <a:t> </a:t>
            </a:r>
            <a:r>
              <a:rPr lang="en-US" sz="2400" b="1" dirty="0" err="1" smtClean="0"/>
              <a:t>petani</a:t>
            </a:r>
            <a:r>
              <a:rPr lang="en-US" sz="2400" b="1" dirty="0" smtClean="0"/>
              <a:t> </a:t>
            </a:r>
            <a:r>
              <a:rPr lang="en-US" sz="2400" b="1" dirty="0" err="1" smtClean="0"/>
              <a:t>untuk</a:t>
            </a:r>
            <a:r>
              <a:rPr lang="en-US" sz="2400" b="1" dirty="0" smtClean="0"/>
              <a:t> </a:t>
            </a:r>
            <a:r>
              <a:rPr lang="en-US" sz="2400" b="1" dirty="0" err="1" smtClean="0"/>
              <a:t>menanam</a:t>
            </a:r>
            <a:r>
              <a:rPr lang="en-US" sz="2400" b="1" dirty="0" smtClean="0"/>
              <a:t> </a:t>
            </a:r>
            <a:r>
              <a:rPr lang="en-US" sz="2400" b="1" dirty="0" err="1" smtClean="0"/>
              <a:t>tanamannya</a:t>
            </a:r>
            <a:r>
              <a:rPr lang="en-US" sz="2400" b="1" dirty="0" smtClean="0"/>
              <a:t> </a:t>
            </a:r>
            <a:r>
              <a:rPr lang="en-US" b="1" dirty="0" err="1" smtClean="0"/>
              <a:t>tidak</a:t>
            </a:r>
            <a:r>
              <a:rPr lang="en-US" b="1" dirty="0" smtClean="0"/>
              <a:t> </a:t>
            </a:r>
            <a:r>
              <a:rPr lang="en-US" b="1" dirty="0" err="1"/>
              <a:t>berbeda</a:t>
            </a:r>
            <a:r>
              <a:rPr lang="en-US" b="1" dirty="0"/>
              <a:t> </a:t>
            </a:r>
            <a:r>
              <a:rPr lang="en-US" sz="2400" b="1" dirty="0" err="1"/>
              <a:t>antara</a:t>
            </a:r>
            <a:r>
              <a:rPr lang="en-US" sz="2400" b="1" dirty="0"/>
              <a:t> </a:t>
            </a:r>
            <a:r>
              <a:rPr lang="en-US" sz="2400" b="1" dirty="0" err="1"/>
              <a:t>sebelum</a:t>
            </a:r>
            <a:r>
              <a:rPr lang="en-US" sz="2400" b="1" dirty="0"/>
              <a:t> </a:t>
            </a:r>
            <a:r>
              <a:rPr lang="en-US" sz="2400" b="1" dirty="0" err="1"/>
              <a:t>dan</a:t>
            </a:r>
            <a:r>
              <a:rPr lang="en-US" sz="2400" b="1" dirty="0"/>
              <a:t> </a:t>
            </a:r>
            <a:r>
              <a:rPr lang="en-US" sz="2400" b="1" dirty="0" err="1"/>
              <a:t>sesudah</a:t>
            </a:r>
            <a:r>
              <a:rPr lang="en-US" sz="2400" b="1" dirty="0"/>
              <a:t> </a:t>
            </a:r>
            <a:r>
              <a:rPr lang="en-US" sz="2400" b="1" dirty="0" err="1"/>
              <a:t>mengikuti</a:t>
            </a:r>
            <a:r>
              <a:rPr lang="en-US" sz="2400" b="1" dirty="0"/>
              <a:t> </a:t>
            </a:r>
            <a:r>
              <a:rPr lang="en-US" sz="2400" b="1" dirty="0" err="1"/>
              <a:t>pelatihan</a:t>
            </a:r>
            <a:r>
              <a:rPr lang="en-US" sz="2400" b="1" dirty="0"/>
              <a:t> </a:t>
            </a:r>
            <a:r>
              <a:rPr lang="en-US" sz="2400" b="1" dirty="0" err="1" smtClean="0"/>
              <a:t>pertanian</a:t>
            </a:r>
            <a:r>
              <a:rPr lang="en-US" sz="2400" b="1" dirty="0" smtClean="0"/>
              <a:t> </a:t>
            </a:r>
            <a:r>
              <a:rPr lang="en-US" sz="2400" b="1" dirty="0" err="1" smtClean="0"/>
              <a:t>dengan</a:t>
            </a:r>
            <a:r>
              <a:rPr lang="en-US" sz="2400" b="1" dirty="0" smtClean="0"/>
              <a:t> </a:t>
            </a:r>
            <a:r>
              <a:rPr lang="en-US" sz="2400" b="1" dirty="0" err="1"/>
              <a:t>tingkat</a:t>
            </a:r>
            <a:r>
              <a:rPr lang="en-US" sz="2400" b="1" dirty="0"/>
              <a:t> </a:t>
            </a:r>
            <a:r>
              <a:rPr lang="en-US" sz="2400" b="1" dirty="0" err="1"/>
              <a:t>signifikansi</a:t>
            </a:r>
            <a:r>
              <a:rPr lang="en-US" sz="2400" b="1" dirty="0"/>
              <a:t> 5%.</a:t>
            </a:r>
          </a:p>
        </p:txBody>
      </p:sp>
      <p:graphicFrame>
        <p:nvGraphicFramePr>
          <p:cNvPr id="19510" name="Group 54"/>
          <p:cNvGraphicFramePr>
            <a:graphicFrameLocks noGrp="1"/>
          </p:cNvGraphicFramePr>
          <p:nvPr>
            <p:ph sz="half" idx="2"/>
          </p:nvPr>
        </p:nvGraphicFramePr>
        <p:xfrm>
          <a:off x="1143000" y="3048000"/>
          <a:ext cx="6781800" cy="1254760"/>
        </p:xfrm>
        <a:graphic>
          <a:graphicData uri="http://schemas.openxmlformats.org/drawingml/2006/table">
            <a:tbl>
              <a:tblPr/>
              <a:tblGrid>
                <a:gridCol w="1477963">
                  <a:extLst>
                    <a:ext uri="{9D8B030D-6E8A-4147-A177-3AD203B41FA5}">
                      <a16:colId xmlns:a16="http://schemas.microsoft.com/office/drawing/2014/main" xmlns="" val="20000"/>
                    </a:ext>
                  </a:extLst>
                </a:gridCol>
                <a:gridCol w="731837">
                  <a:extLst>
                    <a:ext uri="{9D8B030D-6E8A-4147-A177-3AD203B41FA5}">
                      <a16:colId xmlns:a16="http://schemas.microsoft.com/office/drawing/2014/main" xmlns="" val="20001"/>
                    </a:ext>
                  </a:extLst>
                </a:gridCol>
                <a:gridCol w="838200">
                  <a:extLst>
                    <a:ext uri="{9D8B030D-6E8A-4147-A177-3AD203B41FA5}">
                      <a16:colId xmlns:a16="http://schemas.microsoft.com/office/drawing/2014/main" xmlns="" val="20002"/>
                    </a:ext>
                  </a:extLst>
                </a:gridCol>
                <a:gridCol w="838200">
                  <a:extLst>
                    <a:ext uri="{9D8B030D-6E8A-4147-A177-3AD203B41FA5}">
                      <a16:colId xmlns:a16="http://schemas.microsoft.com/office/drawing/2014/main" xmlns="" val="20003"/>
                    </a:ext>
                  </a:extLst>
                </a:gridCol>
                <a:gridCol w="914400">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0600">
                  <a:extLst>
                    <a:ext uri="{9D8B030D-6E8A-4147-A177-3AD203B41FA5}">
                      <a16:colId xmlns:a16="http://schemas.microsoft.com/office/drawing/2014/main" xmlns="" val="20006"/>
                    </a:ext>
                  </a:extLst>
                </a:gridCol>
              </a:tblGrid>
              <a:tr h="4572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err="1" smtClean="0">
                          <a:ln>
                            <a:noFill/>
                          </a:ln>
                          <a:solidFill>
                            <a:schemeClr val="tx1"/>
                          </a:solidFill>
                          <a:effectLst/>
                          <a:latin typeface="Verdana" pitchFamily="34" charset="0"/>
                        </a:rPr>
                        <a:t>Patani</a:t>
                      </a:r>
                      <a:endParaRPr kumimoji="0" lang="en-US" sz="18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318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Sebelum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7622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Sesudah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smtClean="0">
                          <a:ln>
                            <a:noFill/>
                          </a:ln>
                          <a:solidFill>
                            <a:schemeClr val="tx1"/>
                          </a:solidFill>
                          <a:effectLst/>
                          <a:latin typeface="Verdan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0" y="0"/>
            <a:ext cx="9144000" cy="914400"/>
          </a:xfrm>
          <a:solidFill>
            <a:schemeClr val="tx1"/>
          </a:solidFill>
        </p:spPr>
        <p:txBody>
          <a:bodyPr/>
          <a:lstStyle/>
          <a:p>
            <a:r>
              <a:rPr lang="en-US" b="1" dirty="0" smtClean="0">
                <a:solidFill>
                  <a:schemeClr val="bg1"/>
                </a:solidFill>
              </a:rPr>
              <a:t>HASIL  ANALISIS</a:t>
            </a:r>
            <a:endParaRPr lang="en-US" b="1" dirty="0">
              <a:solidFill>
                <a:schemeClr val="bg1"/>
              </a:solidFill>
            </a:endParaRPr>
          </a:p>
        </p:txBody>
      </p:sp>
      <p:sp>
        <p:nvSpPr>
          <p:cNvPr id="71683" name="Rectangle 3"/>
          <p:cNvSpPr>
            <a:spLocks noGrp="1" noChangeArrowheads="1"/>
          </p:cNvSpPr>
          <p:nvPr>
            <p:ph idx="1"/>
          </p:nvPr>
        </p:nvSpPr>
        <p:spPr>
          <a:xfrm>
            <a:off x="304800" y="1219200"/>
            <a:ext cx="8686800" cy="4497387"/>
          </a:xfrm>
        </p:spPr>
        <p:txBody>
          <a:bodyPr>
            <a:normAutofit lnSpcReduction="10000"/>
          </a:bodyPr>
          <a:lstStyle/>
          <a:p>
            <a:pPr marL="552450" indent="-552450">
              <a:buFont typeface="Wingdings" pitchFamily="2" charset="2"/>
              <a:buAutoNum type="arabicPeriod"/>
            </a:pPr>
            <a:r>
              <a:rPr lang="en-US" sz="2500" dirty="0" err="1" smtClean="0"/>
              <a:t>Rumusan</a:t>
            </a:r>
            <a:r>
              <a:rPr lang="en-US" sz="2500" dirty="0" smtClean="0"/>
              <a:t> </a:t>
            </a:r>
            <a:r>
              <a:rPr lang="en-US" sz="2500" dirty="0" err="1"/>
              <a:t>Hipotesis</a:t>
            </a:r>
            <a:endParaRPr lang="en-US" sz="2500" dirty="0"/>
          </a:p>
          <a:p>
            <a:pPr marL="552450" indent="-552450">
              <a:buFont typeface="Wingdings" pitchFamily="2" charset="2"/>
              <a:buNone/>
            </a:pPr>
            <a:r>
              <a:rPr lang="en-US" sz="2500" dirty="0"/>
              <a:t>	H</a:t>
            </a:r>
            <a:r>
              <a:rPr lang="en-US" sz="2500" baseline="-25000" dirty="0"/>
              <a:t>0</a:t>
            </a:r>
            <a:r>
              <a:rPr lang="en-US" sz="2500" dirty="0"/>
              <a:t>: </a:t>
            </a:r>
            <a:r>
              <a:rPr lang="en-US" sz="2500" i="1" dirty="0"/>
              <a:t>d </a:t>
            </a:r>
            <a:r>
              <a:rPr lang="en-US" sz="2500" dirty="0"/>
              <a:t>= 0	 	</a:t>
            </a:r>
            <a:endParaRPr lang="en-US" sz="2500" baseline="-25000" dirty="0"/>
          </a:p>
          <a:p>
            <a:pPr marL="552450" indent="-552450">
              <a:buFont typeface="Wingdings" pitchFamily="2" charset="2"/>
              <a:buNone/>
            </a:pPr>
            <a:r>
              <a:rPr lang="en-US" sz="2500" dirty="0"/>
              <a:t>	H</a:t>
            </a:r>
            <a:r>
              <a:rPr lang="en-US" sz="2500" baseline="-25000" dirty="0"/>
              <a:t>A</a:t>
            </a:r>
            <a:r>
              <a:rPr lang="en-US" sz="2500" dirty="0"/>
              <a:t>: </a:t>
            </a:r>
            <a:r>
              <a:rPr lang="en-US" sz="2500" i="1" dirty="0"/>
              <a:t>d</a:t>
            </a:r>
            <a:r>
              <a:rPr lang="en-US" sz="2500" dirty="0"/>
              <a:t> ≠ 0</a:t>
            </a:r>
          </a:p>
          <a:p>
            <a:pPr marL="552450" indent="-552450">
              <a:buFont typeface="Wingdings" pitchFamily="2" charset="2"/>
              <a:buAutoNum type="arabicPeriod" startAt="2"/>
            </a:pPr>
            <a:r>
              <a:rPr lang="en-US" sz="2500" dirty="0" err="1"/>
              <a:t>Nilai</a:t>
            </a:r>
            <a:r>
              <a:rPr lang="en-US" sz="2500" dirty="0"/>
              <a:t> </a:t>
            </a:r>
            <a:r>
              <a:rPr lang="en-US" sz="2500" dirty="0" err="1"/>
              <a:t>Kritis</a:t>
            </a:r>
            <a:r>
              <a:rPr lang="en-US" sz="2500" dirty="0"/>
              <a:t>: t = ±  </a:t>
            </a:r>
            <a:r>
              <a:rPr lang="en-US" sz="2500" dirty="0">
                <a:hlinkClick r:id="rId2" action="ppaction://hlinkfile"/>
              </a:rPr>
              <a:t>2,571</a:t>
            </a:r>
            <a:endParaRPr lang="en-US" sz="2500" dirty="0"/>
          </a:p>
          <a:p>
            <a:pPr marL="552450" indent="-552450">
              <a:buFont typeface="Wingdings" pitchFamily="2" charset="2"/>
              <a:buAutoNum type="arabicPeriod" startAt="2"/>
            </a:pPr>
            <a:r>
              <a:rPr lang="en-US" sz="2500" dirty="0" err="1"/>
              <a:t>Nilai</a:t>
            </a:r>
            <a:r>
              <a:rPr lang="en-US" sz="2500" dirty="0"/>
              <a:t> </a:t>
            </a:r>
            <a:r>
              <a:rPr lang="en-US" sz="2500" dirty="0" err="1"/>
              <a:t>Hitung</a:t>
            </a:r>
            <a:r>
              <a:rPr lang="en-US" sz="2500" dirty="0"/>
              <a:t>: t = </a:t>
            </a:r>
            <a:r>
              <a:rPr lang="en-US" sz="2500" dirty="0">
                <a:hlinkClick r:id="rId3" action="ppaction://hlinkfile"/>
              </a:rPr>
              <a:t>4,39</a:t>
            </a:r>
            <a:endParaRPr lang="en-US" sz="2500" dirty="0"/>
          </a:p>
          <a:p>
            <a:pPr marL="552450" indent="-552450">
              <a:buFont typeface="Wingdings" pitchFamily="2" charset="2"/>
              <a:buAutoNum type="arabicPeriod" startAt="2"/>
            </a:pPr>
            <a:r>
              <a:rPr lang="en-US" sz="2500" dirty="0" err="1"/>
              <a:t>Keputusan</a:t>
            </a:r>
            <a:r>
              <a:rPr lang="en-US" sz="2500" dirty="0"/>
              <a:t>: </a:t>
            </a:r>
            <a:r>
              <a:rPr lang="en-US" sz="2500" dirty="0" err="1"/>
              <a:t>t</a:t>
            </a:r>
            <a:r>
              <a:rPr lang="en-US" sz="2500" baseline="-25000" dirty="0" err="1"/>
              <a:t>hitung</a:t>
            </a:r>
            <a:r>
              <a:rPr lang="en-US" sz="2500" dirty="0"/>
              <a:t>= 4,39 &gt; </a:t>
            </a:r>
            <a:r>
              <a:rPr lang="en-US" sz="2500" dirty="0" err="1"/>
              <a:t>t</a:t>
            </a:r>
            <a:r>
              <a:rPr lang="en-US" sz="2500" baseline="-25000" dirty="0" err="1"/>
              <a:t>kritis</a:t>
            </a:r>
            <a:r>
              <a:rPr lang="en-US" sz="2500" dirty="0"/>
              <a:t> = 2,571. </a:t>
            </a:r>
            <a:r>
              <a:rPr lang="en-US" sz="2500" dirty="0" err="1"/>
              <a:t>Keputusan</a:t>
            </a:r>
            <a:r>
              <a:rPr lang="en-US" sz="2500" dirty="0"/>
              <a:t> </a:t>
            </a:r>
            <a:r>
              <a:rPr lang="en-US" sz="2500" dirty="0" err="1"/>
              <a:t>nya</a:t>
            </a:r>
            <a:r>
              <a:rPr lang="en-US" sz="2500" dirty="0"/>
              <a:t> </a:t>
            </a:r>
            <a:r>
              <a:rPr lang="en-US" sz="2500" dirty="0" err="1"/>
              <a:t>adalah</a:t>
            </a:r>
            <a:r>
              <a:rPr lang="en-US" sz="2500" dirty="0"/>
              <a:t> </a:t>
            </a:r>
            <a:r>
              <a:rPr lang="en-US" sz="2500" dirty="0" err="1"/>
              <a:t>menolak</a:t>
            </a:r>
            <a:r>
              <a:rPr lang="en-US" sz="2500" dirty="0"/>
              <a:t> H</a:t>
            </a:r>
            <a:r>
              <a:rPr lang="en-US" sz="2500" baseline="-25000" dirty="0"/>
              <a:t>0</a:t>
            </a:r>
            <a:r>
              <a:rPr lang="en-US" sz="2500" dirty="0"/>
              <a:t>.</a:t>
            </a:r>
          </a:p>
          <a:p>
            <a:pPr marL="552450" indent="-552450">
              <a:buFont typeface="Wingdings" pitchFamily="2" charset="2"/>
              <a:buAutoNum type="arabicPeriod" startAt="2"/>
            </a:pPr>
            <a:r>
              <a:rPr lang="en-US" sz="2500" dirty="0" err="1"/>
              <a:t>Kesimpulan</a:t>
            </a:r>
            <a:r>
              <a:rPr lang="en-US" sz="2500" dirty="0"/>
              <a:t>: </a:t>
            </a:r>
            <a:r>
              <a:rPr lang="en-US" sz="2500" dirty="0" err="1" smtClean="0"/>
              <a:t>Ada</a:t>
            </a:r>
            <a:r>
              <a:rPr lang="en-US" sz="2500" dirty="0" smtClean="0"/>
              <a:t> </a:t>
            </a:r>
            <a:r>
              <a:rPr lang="en-US" sz="2500" dirty="0" err="1" smtClean="0"/>
              <a:t>perbedaan</a:t>
            </a:r>
            <a:r>
              <a:rPr lang="en-US" sz="2500" dirty="0" smtClean="0"/>
              <a:t> </a:t>
            </a:r>
            <a:r>
              <a:rPr lang="en-US" sz="2500" dirty="0" err="1" smtClean="0"/>
              <a:t>lamanya</a:t>
            </a:r>
            <a:r>
              <a:rPr lang="en-US" sz="2500" dirty="0" smtClean="0"/>
              <a:t> </a:t>
            </a:r>
            <a:r>
              <a:rPr lang="en-US" sz="2500" dirty="0" err="1" smtClean="0"/>
              <a:t>waktu</a:t>
            </a:r>
            <a:r>
              <a:rPr lang="en-US" sz="2500" dirty="0" smtClean="0"/>
              <a:t> yang </a:t>
            </a:r>
            <a:r>
              <a:rPr lang="en-US" sz="2500" dirty="0" err="1" smtClean="0"/>
              <a:t>diperlukan</a:t>
            </a:r>
            <a:r>
              <a:rPr lang="en-US" sz="2500" dirty="0" smtClean="0"/>
              <a:t> </a:t>
            </a:r>
            <a:r>
              <a:rPr lang="en-US" sz="2500" dirty="0" err="1" smtClean="0"/>
              <a:t>petani</a:t>
            </a:r>
            <a:r>
              <a:rPr lang="en-US" sz="2500" dirty="0" smtClean="0"/>
              <a:t> </a:t>
            </a:r>
            <a:r>
              <a:rPr lang="en-US" sz="2500" dirty="0" err="1" smtClean="0"/>
              <a:t>untuk</a:t>
            </a:r>
            <a:r>
              <a:rPr lang="en-US" sz="2500" dirty="0" smtClean="0"/>
              <a:t> </a:t>
            </a:r>
            <a:r>
              <a:rPr lang="en-US" sz="2500" dirty="0" err="1" smtClean="0"/>
              <a:t>menanam</a:t>
            </a:r>
            <a:r>
              <a:rPr lang="en-US" sz="2500" dirty="0" smtClean="0"/>
              <a:t> </a:t>
            </a:r>
            <a:r>
              <a:rPr lang="en-US" sz="2500" dirty="0" err="1" smtClean="0"/>
              <a:t>tanamannya</a:t>
            </a:r>
            <a:r>
              <a:rPr lang="en-US" sz="2500" dirty="0" smtClean="0"/>
              <a:t> </a:t>
            </a:r>
            <a:r>
              <a:rPr lang="en-US" sz="2500" dirty="0" err="1" smtClean="0"/>
              <a:t>antara</a:t>
            </a:r>
            <a:r>
              <a:rPr lang="en-US" sz="2500" dirty="0" smtClean="0"/>
              <a:t> </a:t>
            </a:r>
            <a:r>
              <a:rPr lang="en-US" sz="2500" dirty="0" err="1"/>
              <a:t>sebelum</a:t>
            </a:r>
            <a:r>
              <a:rPr lang="en-US" sz="2500" dirty="0"/>
              <a:t> </a:t>
            </a:r>
            <a:r>
              <a:rPr lang="en-US" sz="2500" dirty="0" err="1"/>
              <a:t>dan</a:t>
            </a:r>
            <a:r>
              <a:rPr lang="en-US" sz="2500" dirty="0"/>
              <a:t> </a:t>
            </a:r>
            <a:r>
              <a:rPr lang="en-US" sz="2500" dirty="0" err="1" smtClean="0"/>
              <a:t>sesudah</a:t>
            </a:r>
            <a:r>
              <a:rPr lang="en-US" sz="2500" dirty="0" smtClean="0"/>
              <a:t> </a:t>
            </a:r>
            <a:r>
              <a:rPr lang="en-US" sz="2500" dirty="0" err="1" smtClean="0"/>
              <a:t>petani</a:t>
            </a:r>
            <a:r>
              <a:rPr lang="en-US" sz="2500" dirty="0" smtClean="0"/>
              <a:t> </a:t>
            </a:r>
            <a:r>
              <a:rPr lang="en-US" sz="2500" dirty="0" err="1" smtClean="0"/>
              <a:t>mengikuti</a:t>
            </a:r>
            <a:r>
              <a:rPr lang="en-US" sz="2500" dirty="0" smtClean="0"/>
              <a:t> </a:t>
            </a:r>
            <a:r>
              <a:rPr lang="en-US" sz="2500" dirty="0" err="1" smtClean="0"/>
              <a:t>pelatihan</a:t>
            </a:r>
            <a:endParaRPr lang="en-US" sz="2500"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3A40E249-6C85-471F-9D0A-E023002098D8}" type="slidenum">
              <a:rPr lang="en-US"/>
              <a:pPr/>
              <a:t>125</a:t>
            </a:fld>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0"/>
            <a:ext cx="9144000" cy="1143000"/>
          </a:xfrm>
          <a:solidFill>
            <a:schemeClr val="tx1"/>
          </a:solidFill>
        </p:spPr>
        <p:txBody>
          <a:bodyPr/>
          <a:lstStyle/>
          <a:p>
            <a:r>
              <a:rPr lang="en-US" sz="3200" b="1" dirty="0">
                <a:solidFill>
                  <a:schemeClr val="bg1"/>
                </a:solidFill>
                <a:latin typeface="Arial Black" pitchFamily="34" charset="0"/>
              </a:rPr>
              <a:t>UJI HIPOTESIS PROPORSI POPULASI</a:t>
            </a:r>
          </a:p>
        </p:txBody>
      </p:sp>
      <p:sp>
        <p:nvSpPr>
          <p:cNvPr id="72707" name="Rectangle 3"/>
          <p:cNvSpPr>
            <a:spLocks noGrp="1" noChangeArrowheads="1"/>
          </p:cNvSpPr>
          <p:nvPr>
            <p:ph idx="1"/>
          </p:nvPr>
        </p:nvSpPr>
        <p:spPr>
          <a:xfrm>
            <a:off x="228600" y="1371600"/>
            <a:ext cx="8686800" cy="4268787"/>
          </a:xfrm>
        </p:spPr>
        <p:txBody>
          <a:bodyPr>
            <a:normAutofit/>
          </a:bodyPr>
          <a:lstStyle/>
          <a:p>
            <a:r>
              <a:rPr lang="en-US" b="1" dirty="0" err="1"/>
              <a:t>Tujuan</a:t>
            </a:r>
            <a:r>
              <a:rPr lang="en-US" b="1" dirty="0"/>
              <a:t>: </a:t>
            </a:r>
            <a:r>
              <a:rPr lang="en-US" b="1" dirty="0" err="1"/>
              <a:t>menguji</a:t>
            </a:r>
            <a:r>
              <a:rPr lang="en-US" b="1" dirty="0"/>
              <a:t> </a:t>
            </a:r>
            <a:r>
              <a:rPr lang="en-US" b="1" dirty="0" err="1"/>
              <a:t>hipotesis</a:t>
            </a:r>
            <a:r>
              <a:rPr lang="en-US" b="1" dirty="0"/>
              <a:t> (</a:t>
            </a:r>
            <a:r>
              <a:rPr lang="en-US" b="1" dirty="0" err="1"/>
              <a:t>dugaan</a:t>
            </a:r>
            <a:r>
              <a:rPr lang="en-US" b="1" dirty="0"/>
              <a:t>) </a:t>
            </a:r>
            <a:r>
              <a:rPr lang="en-US" b="1" dirty="0" err="1"/>
              <a:t>terhadap</a:t>
            </a:r>
            <a:r>
              <a:rPr lang="en-US" b="1" dirty="0"/>
              <a:t> </a:t>
            </a:r>
            <a:r>
              <a:rPr lang="en-US" b="1" dirty="0" err="1"/>
              <a:t>proporsi</a:t>
            </a:r>
            <a:r>
              <a:rPr lang="en-US" b="1" dirty="0"/>
              <a:t> </a:t>
            </a:r>
            <a:r>
              <a:rPr lang="en-US" b="1" dirty="0" err="1"/>
              <a:t>populasi</a:t>
            </a:r>
            <a:r>
              <a:rPr lang="en-US" b="1" dirty="0"/>
              <a:t> </a:t>
            </a:r>
            <a:r>
              <a:rPr lang="en-US" b="1" dirty="0" err="1"/>
              <a:t>berdasarkan</a:t>
            </a:r>
            <a:r>
              <a:rPr lang="en-US" b="1" dirty="0"/>
              <a:t> </a:t>
            </a:r>
            <a:r>
              <a:rPr lang="en-US" b="1" dirty="0" err="1"/>
              <a:t>informasi</a:t>
            </a:r>
            <a:r>
              <a:rPr lang="en-US" b="1" dirty="0"/>
              <a:t> yang </a:t>
            </a:r>
            <a:r>
              <a:rPr lang="en-US" b="1" dirty="0" err="1"/>
              <a:t>diperoleh</a:t>
            </a:r>
            <a:r>
              <a:rPr lang="en-US" b="1" dirty="0"/>
              <a:t> </a:t>
            </a:r>
            <a:r>
              <a:rPr lang="en-US" b="1" dirty="0" err="1"/>
              <a:t>dari</a:t>
            </a:r>
            <a:r>
              <a:rPr lang="en-US" b="1" dirty="0"/>
              <a:t> </a:t>
            </a:r>
            <a:r>
              <a:rPr lang="en-US" b="1" dirty="0" err="1" smtClean="0"/>
              <a:t>sampel</a:t>
            </a:r>
            <a:endParaRPr lang="en-US" b="1" dirty="0" smtClean="0"/>
          </a:p>
          <a:p>
            <a:endParaRPr lang="en-US" b="1" dirty="0"/>
          </a:p>
          <a:p>
            <a:r>
              <a:rPr lang="en-US" b="1" dirty="0" err="1"/>
              <a:t>Pengujian</a:t>
            </a:r>
            <a:r>
              <a:rPr lang="en-US" b="1" dirty="0"/>
              <a:t> </a:t>
            </a:r>
            <a:r>
              <a:rPr lang="en-US" b="1" dirty="0" err="1"/>
              <a:t>hipotesis</a:t>
            </a:r>
            <a:r>
              <a:rPr lang="en-US" b="1" dirty="0"/>
              <a:t> </a:t>
            </a:r>
            <a:r>
              <a:rPr lang="en-US" b="1" dirty="0" err="1"/>
              <a:t>proporsi</a:t>
            </a:r>
            <a:r>
              <a:rPr lang="en-US" b="1" dirty="0"/>
              <a:t> </a:t>
            </a:r>
            <a:r>
              <a:rPr lang="en-US" b="1" dirty="0" err="1"/>
              <a:t>populasi</a:t>
            </a:r>
            <a:r>
              <a:rPr lang="en-US" b="1" dirty="0"/>
              <a:t> </a:t>
            </a:r>
            <a:r>
              <a:rPr lang="en-US" b="1" dirty="0" err="1"/>
              <a:t>menggunakan</a:t>
            </a:r>
            <a:r>
              <a:rPr lang="en-US" b="1" dirty="0"/>
              <a:t> </a:t>
            </a:r>
            <a:r>
              <a:rPr lang="en-US" b="1" dirty="0" err="1"/>
              <a:t>distribusi</a:t>
            </a:r>
            <a:r>
              <a:rPr lang="en-US" b="1" dirty="0"/>
              <a:t> Z. </a:t>
            </a:r>
            <a:endParaRPr lang="en-US" b="1" dirty="0" smtClean="0"/>
          </a:p>
          <a:p>
            <a:r>
              <a:rPr lang="en-US" b="1" dirty="0" err="1" smtClean="0"/>
              <a:t>Dengan</a:t>
            </a:r>
            <a:r>
              <a:rPr lang="en-US" b="1" dirty="0" smtClean="0"/>
              <a:t> </a:t>
            </a:r>
            <a:r>
              <a:rPr lang="en-US" b="1" dirty="0" err="1"/>
              <a:t>demikian</a:t>
            </a:r>
            <a:r>
              <a:rPr lang="en-US" b="1" dirty="0"/>
              <a:t> </a:t>
            </a:r>
            <a:r>
              <a:rPr lang="en-US" b="1" dirty="0" err="1" smtClean="0"/>
              <a:t>tidak</a:t>
            </a:r>
            <a:r>
              <a:rPr lang="en-US" b="1" dirty="0" smtClean="0"/>
              <a:t> </a:t>
            </a:r>
            <a:r>
              <a:rPr lang="en-US" b="1" dirty="0" err="1"/>
              <a:t>perlu</a:t>
            </a:r>
            <a:r>
              <a:rPr lang="en-US" b="1" dirty="0"/>
              <a:t> </a:t>
            </a:r>
            <a:r>
              <a:rPr lang="en-US" b="1" dirty="0" err="1"/>
              <a:t>memperhatikan</a:t>
            </a:r>
            <a:r>
              <a:rPr lang="en-US" b="1" dirty="0"/>
              <a:t> </a:t>
            </a:r>
            <a:r>
              <a:rPr lang="en-US" b="1" i="1" dirty="0" err="1" smtClean="0"/>
              <a:t>derajat</a:t>
            </a:r>
            <a:r>
              <a:rPr lang="en-US" b="1" i="1" dirty="0" smtClean="0"/>
              <a:t> </a:t>
            </a:r>
            <a:r>
              <a:rPr lang="en-US" b="1" i="1" dirty="0" err="1" smtClean="0"/>
              <a:t>bebas</a:t>
            </a:r>
            <a:r>
              <a:rPr lang="en-US" b="1" i="1" dirty="0" smtClean="0"/>
              <a:t> </a:t>
            </a:r>
            <a:r>
              <a:rPr lang="en-US" b="1" dirty="0" smtClean="0"/>
              <a:t>(db)</a:t>
            </a:r>
            <a:endParaRPr lang="en-US"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69AF973D-C25B-4247-AB01-8B2B0117AB25}" type="slidenum">
              <a:rPr lang="en-US"/>
              <a:pPr/>
              <a:t>126</a:t>
            </a:fld>
            <a:endParaRPr lang="en-US"/>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0" y="0"/>
            <a:ext cx="9144000" cy="1143000"/>
          </a:xfrm>
          <a:solidFill>
            <a:schemeClr val="tx1"/>
          </a:solidFill>
        </p:spPr>
        <p:txBody>
          <a:bodyPr>
            <a:normAutofit/>
          </a:bodyPr>
          <a:lstStyle/>
          <a:p>
            <a:r>
              <a:rPr lang="en-US" sz="2800" b="1" dirty="0">
                <a:solidFill>
                  <a:schemeClr val="bg1"/>
                </a:solidFill>
                <a:latin typeface="Arial Black" pitchFamily="34" charset="0"/>
              </a:rPr>
              <a:t>PROSEDUR </a:t>
            </a:r>
            <a:r>
              <a:rPr lang="en-US" sz="2800" b="1" dirty="0" smtClean="0">
                <a:solidFill>
                  <a:schemeClr val="bg1"/>
                </a:solidFill>
                <a:latin typeface="Arial Black" pitchFamily="34" charset="0"/>
              </a:rPr>
              <a:t>UJI </a:t>
            </a:r>
            <a:r>
              <a:rPr lang="en-US" sz="2800" b="1" dirty="0">
                <a:solidFill>
                  <a:schemeClr val="bg1"/>
                </a:solidFill>
                <a:latin typeface="Arial Black" pitchFamily="34" charset="0"/>
              </a:rPr>
              <a:t>HIPOTESIS PROPORSI POPULASI</a:t>
            </a:r>
          </a:p>
        </p:txBody>
      </p:sp>
      <p:sp>
        <p:nvSpPr>
          <p:cNvPr id="73731" name="Rectangle 3"/>
          <p:cNvSpPr>
            <a:spLocks noGrp="1" noChangeArrowheads="1"/>
          </p:cNvSpPr>
          <p:nvPr>
            <p:ph idx="1"/>
          </p:nvPr>
        </p:nvSpPr>
        <p:spPr>
          <a:xfrm>
            <a:off x="304800" y="1371600"/>
            <a:ext cx="8534400" cy="4268787"/>
          </a:xfrm>
        </p:spPr>
        <p:txBody>
          <a:bodyPr>
            <a:normAutofit/>
          </a:bodyPr>
          <a:lstStyle/>
          <a:p>
            <a:pPr marL="552450" indent="-552450">
              <a:lnSpc>
                <a:spcPct val="90000"/>
              </a:lnSpc>
              <a:buFont typeface="Wingdings" pitchFamily="2" charset="2"/>
              <a:buAutoNum type="arabicPeriod"/>
            </a:pPr>
            <a:r>
              <a:rPr lang="en-US" sz="2800" b="1" dirty="0" err="1" smtClean="0"/>
              <a:t>Rumusan</a:t>
            </a:r>
            <a:r>
              <a:rPr lang="en-US" sz="2800" b="1" dirty="0" smtClean="0"/>
              <a:t> </a:t>
            </a:r>
            <a:r>
              <a:rPr lang="en-US" sz="2800" b="1" dirty="0" err="1"/>
              <a:t>Hipotesis</a:t>
            </a:r>
            <a:endParaRPr lang="en-US" sz="2800" b="1" dirty="0"/>
          </a:p>
          <a:p>
            <a:pPr marL="552450" indent="-552450">
              <a:lnSpc>
                <a:spcPct val="90000"/>
              </a:lnSpc>
              <a:buFont typeface="Wingdings" pitchFamily="2" charset="2"/>
              <a:buNone/>
            </a:pPr>
            <a:r>
              <a:rPr lang="en-US" sz="2800" b="1" dirty="0"/>
              <a:t>	H</a:t>
            </a:r>
            <a:r>
              <a:rPr lang="en-US" sz="2800" b="1" baseline="-25000" dirty="0"/>
              <a:t>0</a:t>
            </a:r>
            <a:r>
              <a:rPr lang="en-US" sz="2800" b="1" dirty="0"/>
              <a:t>: </a:t>
            </a:r>
            <a:r>
              <a:rPr lang="en-US" sz="2800" b="1" dirty="0">
                <a:sym typeface="Symbol" pitchFamily="18" charset="2"/>
              </a:rPr>
              <a:t> </a:t>
            </a:r>
            <a:r>
              <a:rPr lang="en-US" sz="2800" b="1" dirty="0"/>
              <a:t>= ..	 </a:t>
            </a:r>
            <a:r>
              <a:rPr lang="en-US" sz="2800" b="1" dirty="0">
                <a:sym typeface="Symbol" pitchFamily="18" charset="2"/>
              </a:rPr>
              <a:t> </a:t>
            </a:r>
            <a:r>
              <a:rPr lang="en-US" sz="2800" b="1" i="1" dirty="0"/>
              <a:t>≤ ..</a:t>
            </a:r>
            <a:r>
              <a:rPr lang="en-US" sz="2800" b="1" dirty="0"/>
              <a:t>	 </a:t>
            </a:r>
            <a:r>
              <a:rPr lang="en-US" sz="2800" b="1" dirty="0">
                <a:sym typeface="Symbol" pitchFamily="18" charset="2"/>
              </a:rPr>
              <a:t> </a:t>
            </a:r>
            <a:r>
              <a:rPr lang="en-US" sz="2800" b="1" dirty="0"/>
              <a:t>≥ .. 	</a:t>
            </a:r>
            <a:endParaRPr lang="en-US" sz="2800" b="1" baseline="-25000" dirty="0"/>
          </a:p>
          <a:p>
            <a:pPr marL="552450" indent="-552450">
              <a:lnSpc>
                <a:spcPct val="90000"/>
              </a:lnSpc>
              <a:buFont typeface="Wingdings" pitchFamily="2" charset="2"/>
              <a:buNone/>
            </a:pPr>
            <a:r>
              <a:rPr lang="en-US" sz="2800" b="1" dirty="0"/>
              <a:t>	H</a:t>
            </a:r>
            <a:r>
              <a:rPr lang="en-US" sz="2800" b="1" baseline="-25000" dirty="0"/>
              <a:t>A</a:t>
            </a:r>
            <a:r>
              <a:rPr lang="en-US" sz="2800" b="1" dirty="0"/>
              <a:t>: </a:t>
            </a:r>
            <a:r>
              <a:rPr lang="en-US" sz="2800" b="1" dirty="0">
                <a:sym typeface="Symbol" pitchFamily="18" charset="2"/>
              </a:rPr>
              <a:t> </a:t>
            </a:r>
            <a:r>
              <a:rPr lang="en-US" sz="2800" b="1" dirty="0"/>
              <a:t>≠ ..	 </a:t>
            </a:r>
            <a:r>
              <a:rPr lang="en-US" sz="2800" b="1" dirty="0">
                <a:sym typeface="Symbol" pitchFamily="18" charset="2"/>
              </a:rPr>
              <a:t></a:t>
            </a:r>
            <a:r>
              <a:rPr lang="en-US" sz="2800" b="1" i="1" dirty="0"/>
              <a:t> &gt;</a:t>
            </a:r>
            <a:r>
              <a:rPr lang="en-US" sz="2800" b="1" dirty="0"/>
              <a:t> ..	 </a:t>
            </a:r>
            <a:r>
              <a:rPr lang="en-US" sz="2800" b="1" dirty="0">
                <a:sym typeface="Symbol" pitchFamily="18" charset="2"/>
              </a:rPr>
              <a:t> </a:t>
            </a:r>
            <a:r>
              <a:rPr lang="en-US" sz="2800" b="1" i="1" dirty="0"/>
              <a:t>&lt;</a:t>
            </a:r>
            <a:r>
              <a:rPr lang="en-US" sz="2800" b="1" dirty="0"/>
              <a:t> ..</a:t>
            </a:r>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Kritis</a:t>
            </a:r>
            <a:r>
              <a:rPr lang="en-US" sz="2800" b="1" dirty="0"/>
              <a:t>: </a:t>
            </a:r>
            <a:r>
              <a:rPr lang="en-US" sz="2800" b="1" dirty="0" err="1" smtClean="0"/>
              <a:t>ditentukan</a:t>
            </a:r>
            <a:r>
              <a:rPr lang="en-US" sz="2800" b="1" dirty="0" smtClean="0"/>
              <a:t> </a:t>
            </a:r>
            <a:r>
              <a:rPr lang="en-US" sz="2800" b="1" dirty="0" err="1"/>
              <a:t>menggunakan</a:t>
            </a:r>
            <a:r>
              <a:rPr lang="en-US" sz="2800" b="1" dirty="0"/>
              <a:t> </a:t>
            </a:r>
            <a:r>
              <a:rPr lang="en-US" sz="2800" b="1" dirty="0" err="1"/>
              <a:t>tabel</a:t>
            </a:r>
            <a:r>
              <a:rPr lang="en-US" sz="2800" b="1" dirty="0"/>
              <a:t> </a:t>
            </a:r>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Hitung</a:t>
            </a:r>
            <a:r>
              <a:rPr lang="en-US" sz="2800" b="1" dirty="0"/>
              <a:t>: </a:t>
            </a:r>
            <a:r>
              <a:rPr lang="en-US" sz="2800" b="1" dirty="0" err="1" smtClean="0"/>
              <a:t>dihitung</a:t>
            </a:r>
            <a:r>
              <a:rPr lang="en-US" sz="2800" b="1" dirty="0" smtClean="0"/>
              <a:t> </a:t>
            </a:r>
            <a:r>
              <a:rPr lang="en-US" sz="2800" b="1" dirty="0" err="1"/>
              <a:t>dengan</a:t>
            </a:r>
            <a:r>
              <a:rPr lang="en-US" sz="2800" b="1" dirty="0"/>
              <a:t> </a:t>
            </a:r>
            <a:r>
              <a:rPr lang="en-US" sz="2800" b="1" dirty="0" err="1"/>
              <a:t>rumus</a:t>
            </a:r>
            <a:endParaRPr lang="en-US" sz="2800" b="1" dirty="0"/>
          </a:p>
          <a:p>
            <a:pPr marL="552450" indent="-552450">
              <a:lnSpc>
                <a:spcPct val="90000"/>
              </a:lnSpc>
              <a:buFont typeface="Wingdings" pitchFamily="2" charset="2"/>
              <a:buAutoNum type="arabicPeriod" startAt="2"/>
            </a:pPr>
            <a:r>
              <a:rPr lang="en-US" sz="2800" b="1" dirty="0" err="1"/>
              <a:t>Keputusan</a:t>
            </a:r>
            <a:r>
              <a:rPr lang="en-US" sz="2800" b="1" dirty="0"/>
              <a:t>: H</a:t>
            </a:r>
            <a:r>
              <a:rPr lang="en-US" sz="2800" b="1" baseline="-25000" dirty="0"/>
              <a:t>0</a:t>
            </a:r>
            <a:r>
              <a:rPr lang="en-US" sz="2800" b="1" dirty="0"/>
              <a:t> </a:t>
            </a:r>
            <a:r>
              <a:rPr lang="en-US" sz="2800" b="1" dirty="0" err="1"/>
              <a:t>ditolak</a:t>
            </a:r>
            <a:r>
              <a:rPr lang="en-US" sz="2800" b="1" dirty="0"/>
              <a:t> </a:t>
            </a:r>
            <a:r>
              <a:rPr lang="en-US" sz="2800" b="1" dirty="0" err="1"/>
              <a:t>jika</a:t>
            </a:r>
            <a:r>
              <a:rPr lang="en-US" sz="2800" b="1" dirty="0"/>
              <a:t> </a:t>
            </a:r>
            <a:r>
              <a:rPr lang="en-US" sz="2800" b="1" dirty="0" err="1"/>
              <a:t>nilai</a:t>
            </a:r>
            <a:r>
              <a:rPr lang="en-US" sz="2800" b="1" dirty="0"/>
              <a:t> </a:t>
            </a:r>
            <a:r>
              <a:rPr lang="en-US" sz="2800" b="1" dirty="0" err="1"/>
              <a:t>hitung</a:t>
            </a:r>
            <a:r>
              <a:rPr lang="en-US" sz="2800" b="1" dirty="0"/>
              <a:t> </a:t>
            </a:r>
            <a:r>
              <a:rPr lang="en-US" sz="2800" b="1" dirty="0" err="1"/>
              <a:t>absolut</a:t>
            </a:r>
            <a:r>
              <a:rPr lang="en-US" sz="2800" b="1" dirty="0"/>
              <a:t> </a:t>
            </a:r>
            <a:r>
              <a:rPr lang="en-US" sz="2800" b="1" dirty="0" err="1"/>
              <a:t>lebih</a:t>
            </a:r>
            <a:r>
              <a:rPr lang="en-US" sz="2800" b="1" dirty="0"/>
              <a:t> </a:t>
            </a:r>
            <a:r>
              <a:rPr lang="en-US" sz="2800" b="1" dirty="0" err="1"/>
              <a:t>besar</a:t>
            </a:r>
            <a:r>
              <a:rPr lang="en-US" sz="2800" b="1" dirty="0"/>
              <a:t> </a:t>
            </a:r>
            <a:r>
              <a:rPr lang="en-US" sz="2800" b="1" dirty="0" err="1"/>
              <a:t>daripada</a:t>
            </a:r>
            <a:r>
              <a:rPr lang="en-US" sz="2800" b="1" dirty="0"/>
              <a:t> </a:t>
            </a:r>
            <a:r>
              <a:rPr lang="en-US" sz="2800" b="1" dirty="0" err="1"/>
              <a:t>nilai</a:t>
            </a:r>
            <a:r>
              <a:rPr lang="en-US" sz="2800" b="1" dirty="0"/>
              <a:t> </a:t>
            </a:r>
            <a:r>
              <a:rPr lang="en-US" sz="2800" b="1" dirty="0" err="1"/>
              <a:t>tabel</a:t>
            </a:r>
            <a:r>
              <a:rPr lang="en-US" sz="2800" b="1" dirty="0"/>
              <a:t> </a:t>
            </a:r>
            <a:r>
              <a:rPr lang="en-US" sz="2800" b="1" dirty="0" err="1"/>
              <a:t>absolut</a:t>
            </a:r>
            <a:r>
              <a:rPr lang="en-US" sz="2800" b="1" dirty="0"/>
              <a:t>. </a:t>
            </a:r>
            <a:r>
              <a:rPr lang="en-US" sz="2800" b="1" dirty="0" err="1"/>
              <a:t>Sebaliknya</a:t>
            </a:r>
            <a:r>
              <a:rPr lang="en-US" sz="2800" b="1" dirty="0"/>
              <a:t> </a:t>
            </a:r>
            <a:r>
              <a:rPr lang="en-US" sz="2800" b="1" dirty="0" smtClean="0"/>
              <a:t>………</a:t>
            </a:r>
            <a:endParaRPr lang="en-US" sz="2800" b="1" dirty="0"/>
          </a:p>
          <a:p>
            <a:pPr marL="552450" indent="-552450">
              <a:lnSpc>
                <a:spcPct val="90000"/>
              </a:lnSpc>
              <a:buFont typeface="Wingdings" pitchFamily="2" charset="2"/>
              <a:buAutoNum type="arabicPeriod" startAt="2"/>
            </a:pPr>
            <a:r>
              <a:rPr lang="en-US" sz="2800" b="1" dirty="0" err="1"/>
              <a:t>Kesimpulan</a:t>
            </a:r>
            <a:endParaRPr lang="en-US" sz="2800"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6E674E6D-7816-44E9-9E12-D97694C4D77A}" type="slidenum">
              <a:rPr lang="en-US"/>
              <a:pPr/>
              <a:t>127</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0"/>
            <a:ext cx="9144000" cy="1143000"/>
          </a:xfrm>
          <a:solidFill>
            <a:schemeClr val="tx1"/>
          </a:solidFill>
        </p:spPr>
        <p:txBody>
          <a:bodyPr/>
          <a:lstStyle/>
          <a:p>
            <a:r>
              <a:rPr lang="en-US" sz="3200" dirty="0">
                <a:solidFill>
                  <a:schemeClr val="bg1"/>
                </a:solidFill>
                <a:latin typeface="Arial Black" pitchFamily="34" charset="0"/>
              </a:rPr>
              <a:t>RUMUS </a:t>
            </a:r>
            <a:r>
              <a:rPr lang="en-US" sz="3200" dirty="0" smtClean="0">
                <a:solidFill>
                  <a:schemeClr val="bg1"/>
                </a:solidFill>
                <a:latin typeface="Arial Black" pitchFamily="34" charset="0"/>
              </a:rPr>
              <a:t>NILAI Z-HITUNG</a:t>
            </a:r>
            <a:endParaRPr lang="en-US" sz="3200" dirty="0">
              <a:solidFill>
                <a:schemeClr val="bg1"/>
              </a:solidFill>
              <a:latin typeface="Arial Black" pitchFamily="34" charset="0"/>
            </a:endParaRPr>
          </a:p>
        </p:txBody>
      </p:sp>
      <p:graphicFrame>
        <p:nvGraphicFramePr>
          <p:cNvPr id="90112" name="Object 0"/>
          <p:cNvGraphicFramePr>
            <a:graphicFrameLocks noGrp="1" noChangeAspect="1"/>
          </p:cNvGraphicFramePr>
          <p:nvPr>
            <p:ph sz="half" idx="1"/>
          </p:nvPr>
        </p:nvGraphicFramePr>
        <p:xfrm>
          <a:off x="1371600" y="1676400"/>
          <a:ext cx="2332038" cy="1570038"/>
        </p:xfrm>
        <a:graphic>
          <a:graphicData uri="http://schemas.openxmlformats.org/presentationml/2006/ole">
            <mc:AlternateContent xmlns:mc="http://schemas.openxmlformats.org/markup-compatibility/2006">
              <mc:Choice xmlns:v="urn:schemas-microsoft-com:vml" Requires="v">
                <p:oleObj spid="_x0000_s105478" name="Equation" r:id="rId3" imgW="660240" imgH="444240" progId="Equation.3">
                  <p:embed/>
                </p:oleObj>
              </mc:Choice>
              <mc:Fallback>
                <p:oleObj name="Equation" r:id="rId3" imgW="66024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676400"/>
                        <a:ext cx="2332038" cy="157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0113" name="Object 1"/>
          <p:cNvGraphicFramePr>
            <a:graphicFrameLocks noGrp="1" noChangeAspect="1"/>
          </p:cNvGraphicFramePr>
          <p:nvPr>
            <p:ph sz="half" idx="2"/>
          </p:nvPr>
        </p:nvGraphicFramePr>
        <p:xfrm>
          <a:off x="3543300" y="3505200"/>
          <a:ext cx="3581400" cy="1614488"/>
        </p:xfrm>
        <a:graphic>
          <a:graphicData uri="http://schemas.openxmlformats.org/presentationml/2006/ole">
            <mc:AlternateContent xmlns:mc="http://schemas.openxmlformats.org/markup-compatibility/2006">
              <mc:Choice xmlns:v="urn:schemas-microsoft-com:vml" Requires="v">
                <p:oleObj spid="_x0000_s105479" name="Equation" r:id="rId5" imgW="901440" imgH="406080" progId="Equation.3">
                  <p:embed/>
                </p:oleObj>
              </mc:Choice>
              <mc:Fallback>
                <p:oleObj name="Equation" r:id="rId5" imgW="901440" imgH="406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3300" y="3505200"/>
                        <a:ext cx="3581400" cy="161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Footer Placeholder 5"/>
          <p:cNvSpPr>
            <a:spLocks noGrp="1"/>
          </p:cNvSpPr>
          <p:nvPr>
            <p:ph type="ftr" sz="quarter" idx="11"/>
          </p:nvPr>
        </p:nvSpPr>
        <p:spPr/>
        <p:txBody>
          <a:bodyPr/>
          <a:lstStyle/>
          <a:p>
            <a:r>
              <a:rPr lang="en-US"/>
              <a:t>Statistika Induktif - Uji Hipotesis</a:t>
            </a:r>
          </a:p>
        </p:txBody>
      </p:sp>
      <p:sp>
        <p:nvSpPr>
          <p:cNvPr id="7" name="Slide Number Placeholder 6"/>
          <p:cNvSpPr>
            <a:spLocks noGrp="1"/>
          </p:cNvSpPr>
          <p:nvPr>
            <p:ph type="sldNum" sz="quarter" idx="12"/>
          </p:nvPr>
        </p:nvSpPr>
        <p:spPr/>
        <p:txBody>
          <a:bodyPr/>
          <a:lstStyle/>
          <a:p>
            <a:fld id="{2B03C679-5CB0-44B1-8303-83B24DA960C8}" type="slidenum">
              <a:rPr lang="en-US"/>
              <a:pPr/>
              <a:t>128</a:t>
            </a:fld>
            <a:endParaRPr lang="en-US"/>
          </a:p>
        </p:txBody>
      </p:sp>
      <p:sp>
        <p:nvSpPr>
          <p:cNvPr id="8" name="TextBox 7"/>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1143000"/>
          </a:xfrm>
          <a:solidFill>
            <a:schemeClr val="tx1"/>
          </a:solidFill>
        </p:spPr>
        <p:txBody>
          <a:bodyPr/>
          <a:lstStyle/>
          <a:p>
            <a:r>
              <a:rPr lang="en-US" b="1" dirty="0" err="1" smtClean="0">
                <a:solidFill>
                  <a:schemeClr val="bg1"/>
                </a:solidFill>
                <a:effectLst>
                  <a:outerShdw blurRad="38100" dist="38100" dir="2700000" algn="tl">
                    <a:srgbClr val="C0C0C0"/>
                  </a:outerShdw>
                </a:effectLst>
              </a:rPr>
              <a:t>Soal</a:t>
            </a:r>
            <a:r>
              <a:rPr lang="en-US" b="1" dirty="0" smtClean="0">
                <a:solidFill>
                  <a:schemeClr val="bg1"/>
                </a:solidFill>
                <a:effectLst>
                  <a:outerShdw blurRad="38100" dist="38100" dir="2700000" algn="tl">
                    <a:srgbClr val="C0C0C0"/>
                  </a:outerShdw>
                </a:effectLst>
              </a:rPr>
              <a:t>.   </a:t>
            </a:r>
            <a:r>
              <a:rPr lang="en-US" b="1" dirty="0" err="1" smtClean="0">
                <a:solidFill>
                  <a:schemeClr val="bg1"/>
                </a:solidFill>
                <a:effectLst>
                  <a:outerShdw blurRad="38100" dist="38100" dir="2700000" algn="tl">
                    <a:srgbClr val="C0C0C0"/>
                  </a:outerShdw>
                </a:effectLst>
              </a:rPr>
              <a:t>Uji</a:t>
            </a:r>
            <a:r>
              <a:rPr lang="en-US" b="1" dirty="0" smtClean="0">
                <a:solidFill>
                  <a:schemeClr val="bg1"/>
                </a:solidFill>
                <a:effectLst>
                  <a:outerShdw blurRad="38100" dist="38100" dir="2700000" algn="tl">
                    <a:srgbClr val="C0C0C0"/>
                  </a:outerShdw>
                </a:effectLst>
              </a:rPr>
              <a:t> </a:t>
            </a:r>
            <a:r>
              <a:rPr lang="en-US" b="1" dirty="0" err="1">
                <a:solidFill>
                  <a:schemeClr val="bg1"/>
                </a:solidFill>
                <a:effectLst>
                  <a:outerShdw blurRad="38100" dist="38100" dir="2700000" algn="tl">
                    <a:srgbClr val="C0C0C0"/>
                  </a:outerShdw>
                </a:effectLst>
              </a:rPr>
              <a:t>Hipotesis</a:t>
            </a:r>
            <a:r>
              <a:rPr lang="en-US" b="1" dirty="0">
                <a:solidFill>
                  <a:schemeClr val="bg1"/>
                </a:solidFill>
                <a:effectLst>
                  <a:outerShdw blurRad="38100" dist="38100" dir="2700000" algn="tl">
                    <a:srgbClr val="C0C0C0"/>
                  </a:outerShdw>
                </a:effectLst>
              </a:rPr>
              <a:t> </a:t>
            </a:r>
            <a:r>
              <a:rPr lang="en-US" b="1" dirty="0" err="1">
                <a:solidFill>
                  <a:schemeClr val="bg1"/>
                </a:solidFill>
                <a:effectLst>
                  <a:outerShdw blurRad="38100" dist="38100" dir="2700000" algn="tl">
                    <a:srgbClr val="C0C0C0"/>
                  </a:outerShdw>
                </a:effectLst>
              </a:rPr>
              <a:t>Proporsi</a:t>
            </a:r>
            <a:endParaRPr lang="en-US" b="1" dirty="0">
              <a:solidFill>
                <a:schemeClr val="bg1"/>
              </a:solidFill>
              <a:effectLst>
                <a:outerShdw blurRad="38100" dist="38100" dir="2700000" algn="tl">
                  <a:srgbClr val="C0C0C0"/>
                </a:outerShdw>
              </a:effectLst>
            </a:endParaRPr>
          </a:p>
        </p:txBody>
      </p:sp>
      <p:sp>
        <p:nvSpPr>
          <p:cNvPr id="22531" name="Rectangle 3"/>
          <p:cNvSpPr>
            <a:spLocks noGrp="1" noChangeArrowheads="1"/>
          </p:cNvSpPr>
          <p:nvPr>
            <p:ph idx="1"/>
          </p:nvPr>
        </p:nvSpPr>
        <p:spPr>
          <a:xfrm>
            <a:off x="228600" y="1447800"/>
            <a:ext cx="8686800" cy="4421187"/>
          </a:xfrm>
        </p:spPr>
        <p:txBody>
          <a:bodyPr>
            <a:normAutofit fontScale="85000" lnSpcReduction="10000"/>
          </a:bodyPr>
          <a:lstStyle/>
          <a:p>
            <a:pPr marL="0" indent="0" algn="ctr">
              <a:lnSpc>
                <a:spcPct val="120000"/>
              </a:lnSpc>
              <a:spcBef>
                <a:spcPts val="0"/>
              </a:spcBef>
              <a:buFont typeface="Wingdings" pitchFamily="2" charset="2"/>
              <a:buNone/>
            </a:pPr>
            <a:r>
              <a:rPr lang="en-US" sz="2800" b="1" dirty="0" err="1">
                <a:latin typeface="CG Times" pitchFamily="18" charset="0"/>
              </a:rPr>
              <a:t>Suatu</a:t>
            </a:r>
            <a:r>
              <a:rPr lang="en-US" sz="2800" b="1" dirty="0">
                <a:latin typeface="CG Times" pitchFamily="18" charset="0"/>
              </a:rPr>
              <a:t> </a:t>
            </a:r>
            <a:r>
              <a:rPr lang="en-US" sz="2800" b="1" dirty="0" err="1" smtClean="0">
                <a:latin typeface="CG Times" pitchFamily="18" charset="0"/>
              </a:rPr>
              <a:t>pengelola</a:t>
            </a:r>
            <a:r>
              <a:rPr lang="en-US" sz="2800" b="1" dirty="0" smtClean="0">
                <a:latin typeface="CG Times" pitchFamily="18" charset="0"/>
              </a:rPr>
              <a:t> </a:t>
            </a:r>
            <a:r>
              <a:rPr lang="en-US" sz="2800" b="1" dirty="0" err="1" smtClean="0">
                <a:latin typeface="CG Times" pitchFamily="18" charset="0"/>
              </a:rPr>
              <a:t>Agrowisata</a:t>
            </a:r>
            <a:r>
              <a:rPr lang="en-US" sz="2800" b="1" dirty="0" smtClean="0">
                <a:latin typeface="CG Times" pitchFamily="18" charset="0"/>
              </a:rPr>
              <a:t> </a:t>
            </a:r>
            <a:r>
              <a:rPr lang="en-US" sz="2800" b="1" dirty="0" err="1" smtClean="0">
                <a:latin typeface="CG Times" pitchFamily="18" charset="0"/>
              </a:rPr>
              <a:t>menyatakan</a:t>
            </a:r>
            <a:r>
              <a:rPr lang="en-US" sz="2800" b="1" dirty="0" smtClean="0">
                <a:latin typeface="CG Times" pitchFamily="18" charset="0"/>
              </a:rPr>
              <a:t> </a:t>
            </a:r>
            <a:r>
              <a:rPr lang="en-US" sz="2800" b="1" dirty="0" err="1">
                <a:latin typeface="CG Times" pitchFamily="18" charset="0"/>
              </a:rPr>
              <a:t>bahwa</a:t>
            </a:r>
            <a:r>
              <a:rPr lang="en-US" sz="2800" b="1" dirty="0">
                <a:latin typeface="CG Times" pitchFamily="18" charset="0"/>
              </a:rPr>
              <a:t> 65% </a:t>
            </a:r>
            <a:r>
              <a:rPr lang="en-US" sz="2800" b="1" dirty="0" err="1" smtClean="0">
                <a:latin typeface="CG Times" pitchFamily="18" charset="0"/>
              </a:rPr>
              <a:t>wisatawan</a:t>
            </a:r>
            <a:r>
              <a:rPr lang="en-US" sz="2800" b="1" dirty="0" smtClean="0">
                <a:latin typeface="CG Times" pitchFamily="18" charset="0"/>
              </a:rPr>
              <a:t> </a:t>
            </a:r>
            <a:r>
              <a:rPr lang="en-US" sz="2800" b="1" dirty="0" err="1" smtClean="0">
                <a:latin typeface="CG Times" pitchFamily="18" charset="0"/>
              </a:rPr>
              <a:t>merasa</a:t>
            </a:r>
            <a:r>
              <a:rPr lang="en-US" sz="2800" b="1" dirty="0" smtClean="0">
                <a:latin typeface="CG Times" pitchFamily="18" charset="0"/>
              </a:rPr>
              <a:t> </a:t>
            </a:r>
            <a:r>
              <a:rPr lang="en-US" sz="2800" b="1" dirty="0" err="1">
                <a:latin typeface="CG Times" pitchFamily="18" charset="0"/>
              </a:rPr>
              <a:t>puas</a:t>
            </a:r>
            <a:r>
              <a:rPr lang="en-US" sz="2800" b="1" dirty="0">
                <a:latin typeface="CG Times" pitchFamily="18" charset="0"/>
              </a:rPr>
              <a:t> </a:t>
            </a:r>
            <a:r>
              <a:rPr lang="en-US" sz="2800" b="1" dirty="0" err="1">
                <a:latin typeface="CG Times" pitchFamily="18" charset="0"/>
              </a:rPr>
              <a:t>atas</a:t>
            </a:r>
            <a:r>
              <a:rPr lang="en-US" sz="2800" b="1" dirty="0">
                <a:latin typeface="CG Times" pitchFamily="18" charset="0"/>
              </a:rPr>
              <a:t> </a:t>
            </a:r>
            <a:r>
              <a:rPr lang="en-US" sz="2800" b="1" dirty="0" err="1" smtClean="0">
                <a:latin typeface="CG Times" pitchFamily="18" charset="0"/>
              </a:rPr>
              <a:t>jasa</a:t>
            </a:r>
            <a:r>
              <a:rPr lang="en-US" sz="2800" b="1" dirty="0" smtClean="0">
                <a:latin typeface="CG Times" pitchFamily="18" charset="0"/>
              </a:rPr>
              <a:t> </a:t>
            </a:r>
            <a:r>
              <a:rPr lang="en-US" sz="2800" b="1" dirty="0" err="1" smtClean="0">
                <a:latin typeface="CG Times" pitchFamily="18" charset="0"/>
              </a:rPr>
              <a:t>layanannya</a:t>
            </a:r>
            <a:r>
              <a:rPr lang="en-US" sz="2800" b="1" dirty="0" smtClean="0">
                <a:latin typeface="CG Times" pitchFamily="18" charset="0"/>
              </a:rPr>
              <a:t>. </a:t>
            </a:r>
            <a:r>
              <a:rPr lang="en-US" sz="2800" b="1" dirty="0" err="1">
                <a:latin typeface="CG Times" pitchFamily="18" charset="0"/>
              </a:rPr>
              <a:t>Untuk</a:t>
            </a:r>
            <a:r>
              <a:rPr lang="en-US" sz="2800" b="1" dirty="0">
                <a:latin typeface="CG Times" pitchFamily="18" charset="0"/>
              </a:rPr>
              <a:t> </a:t>
            </a:r>
            <a:r>
              <a:rPr lang="en-US" sz="2800" b="1" dirty="0" err="1">
                <a:latin typeface="CG Times" pitchFamily="18" charset="0"/>
              </a:rPr>
              <a:t>membuktikan</a:t>
            </a:r>
            <a:r>
              <a:rPr lang="en-US" sz="2800" b="1" dirty="0">
                <a:latin typeface="CG Times" pitchFamily="18" charset="0"/>
              </a:rPr>
              <a:t> </a:t>
            </a:r>
            <a:r>
              <a:rPr lang="en-US" sz="2800" b="1" dirty="0" err="1">
                <a:latin typeface="CG Times" pitchFamily="18" charset="0"/>
              </a:rPr>
              <a:t>pernyataan</a:t>
            </a:r>
            <a:r>
              <a:rPr lang="en-US" sz="2800" b="1" dirty="0">
                <a:latin typeface="CG Times" pitchFamily="18" charset="0"/>
              </a:rPr>
              <a:t> </a:t>
            </a:r>
            <a:r>
              <a:rPr lang="en-US" sz="2800" b="1" dirty="0" err="1">
                <a:latin typeface="CG Times" pitchFamily="18" charset="0"/>
              </a:rPr>
              <a:t>ini</a:t>
            </a:r>
            <a:r>
              <a:rPr lang="en-US" sz="2800" b="1" dirty="0">
                <a:latin typeface="CG Times" pitchFamily="18" charset="0"/>
              </a:rPr>
              <a:t> </a:t>
            </a:r>
            <a:r>
              <a:rPr lang="en-US" sz="2800" b="1" dirty="0" err="1">
                <a:latin typeface="CG Times" pitchFamily="18" charset="0"/>
              </a:rPr>
              <a:t>dilakukan</a:t>
            </a:r>
            <a:r>
              <a:rPr lang="en-US" sz="2800" b="1" dirty="0">
                <a:latin typeface="CG Times" pitchFamily="18" charset="0"/>
              </a:rPr>
              <a:t> </a:t>
            </a:r>
            <a:r>
              <a:rPr lang="en-US" sz="2800" b="1" dirty="0" err="1">
                <a:latin typeface="CG Times" pitchFamily="18" charset="0"/>
              </a:rPr>
              <a:t>penelitian</a:t>
            </a:r>
            <a:r>
              <a:rPr lang="en-US" sz="2800" b="1" dirty="0">
                <a:latin typeface="CG Times" pitchFamily="18" charset="0"/>
              </a:rPr>
              <a:t> </a:t>
            </a:r>
            <a:r>
              <a:rPr lang="en-US" sz="2800" b="1" dirty="0" err="1">
                <a:latin typeface="CG Times" pitchFamily="18" charset="0"/>
              </a:rPr>
              <a:t>dengan</a:t>
            </a:r>
            <a:r>
              <a:rPr lang="en-US" sz="2800" b="1" dirty="0">
                <a:latin typeface="CG Times" pitchFamily="18" charset="0"/>
              </a:rPr>
              <a:t> </a:t>
            </a:r>
            <a:r>
              <a:rPr lang="en-US" sz="2800" b="1" dirty="0" err="1">
                <a:latin typeface="CG Times" pitchFamily="18" charset="0"/>
              </a:rPr>
              <a:t>meminta</a:t>
            </a:r>
            <a:r>
              <a:rPr lang="en-US" sz="2800" b="1" dirty="0">
                <a:latin typeface="CG Times" pitchFamily="18" charset="0"/>
              </a:rPr>
              <a:t> </a:t>
            </a:r>
            <a:r>
              <a:rPr lang="en-US" sz="2800" b="1" dirty="0" err="1">
                <a:latin typeface="CG Times" pitchFamily="18" charset="0"/>
              </a:rPr>
              <a:t>respon</a:t>
            </a:r>
            <a:r>
              <a:rPr lang="en-US" sz="2800" b="1" dirty="0">
                <a:latin typeface="CG Times" pitchFamily="18" charset="0"/>
              </a:rPr>
              <a:t> </a:t>
            </a:r>
            <a:r>
              <a:rPr lang="en-US" sz="2800" b="1" dirty="0" err="1">
                <a:latin typeface="CG Times" pitchFamily="18" charset="0"/>
              </a:rPr>
              <a:t>dari</a:t>
            </a:r>
            <a:r>
              <a:rPr lang="en-US" sz="2800" b="1" dirty="0">
                <a:latin typeface="CG Times" pitchFamily="18" charset="0"/>
              </a:rPr>
              <a:t> </a:t>
            </a:r>
            <a:r>
              <a:rPr lang="en-US" sz="2800" b="1" dirty="0" err="1" smtClean="0">
                <a:latin typeface="CG Times" pitchFamily="18" charset="0"/>
              </a:rPr>
              <a:t>pengunjung</a:t>
            </a:r>
            <a:r>
              <a:rPr lang="en-US" sz="2800" b="1" dirty="0" smtClean="0">
                <a:latin typeface="CG Times" pitchFamily="18" charset="0"/>
              </a:rPr>
              <a:t> </a:t>
            </a:r>
            <a:r>
              <a:rPr lang="en-US" sz="2800" b="1" dirty="0" err="1" smtClean="0">
                <a:latin typeface="CG Times" pitchFamily="18" charset="0"/>
              </a:rPr>
              <a:t>agrowisata</a:t>
            </a:r>
            <a:r>
              <a:rPr lang="en-US" sz="2800" b="1" dirty="0" smtClean="0">
                <a:latin typeface="CG Times" pitchFamily="18" charset="0"/>
              </a:rPr>
              <a:t>. </a:t>
            </a:r>
          </a:p>
          <a:p>
            <a:pPr marL="0" indent="0" algn="ctr">
              <a:lnSpc>
                <a:spcPct val="120000"/>
              </a:lnSpc>
              <a:spcBef>
                <a:spcPts val="0"/>
              </a:spcBef>
              <a:buFont typeface="Wingdings" pitchFamily="2" charset="2"/>
              <a:buNone/>
            </a:pPr>
            <a:endParaRPr lang="en-US" sz="2800" b="1" dirty="0" smtClean="0">
              <a:latin typeface="CG Times" pitchFamily="18" charset="0"/>
            </a:endParaRPr>
          </a:p>
          <a:p>
            <a:pPr marL="0" indent="0" algn="ctr">
              <a:lnSpc>
                <a:spcPct val="120000"/>
              </a:lnSpc>
              <a:spcBef>
                <a:spcPts val="0"/>
              </a:spcBef>
              <a:buFont typeface="Wingdings" pitchFamily="2" charset="2"/>
              <a:buNone/>
            </a:pPr>
            <a:r>
              <a:rPr lang="en-US" sz="2800" b="1" dirty="0" err="1" smtClean="0">
                <a:latin typeface="CG Times" pitchFamily="18" charset="0"/>
              </a:rPr>
              <a:t>Setelah</a:t>
            </a:r>
            <a:r>
              <a:rPr lang="en-US" sz="2800" b="1" dirty="0" smtClean="0">
                <a:latin typeface="CG Times" pitchFamily="18" charset="0"/>
              </a:rPr>
              <a:t> </a:t>
            </a:r>
            <a:r>
              <a:rPr lang="en-US" sz="2800" b="1" dirty="0" err="1">
                <a:latin typeface="CG Times" pitchFamily="18" charset="0"/>
              </a:rPr>
              <a:t>dilakukan</a:t>
            </a:r>
            <a:r>
              <a:rPr lang="en-US" sz="2800" b="1" dirty="0">
                <a:latin typeface="CG Times" pitchFamily="18" charset="0"/>
              </a:rPr>
              <a:t> survey </a:t>
            </a:r>
            <a:r>
              <a:rPr lang="en-US" sz="2800" b="1" dirty="0" err="1">
                <a:latin typeface="CG Times" pitchFamily="18" charset="0"/>
              </a:rPr>
              <a:t>diperoleh</a:t>
            </a:r>
            <a:r>
              <a:rPr lang="en-US" sz="2800" b="1" dirty="0">
                <a:latin typeface="CG Times" pitchFamily="18" charset="0"/>
              </a:rPr>
              <a:t> </a:t>
            </a:r>
            <a:r>
              <a:rPr lang="en-US" sz="2800" b="1" dirty="0" err="1">
                <a:latin typeface="CG Times" pitchFamily="18" charset="0"/>
              </a:rPr>
              <a:t>informasi</a:t>
            </a:r>
            <a:r>
              <a:rPr lang="en-US" sz="2800" b="1" dirty="0">
                <a:latin typeface="CG Times" pitchFamily="18" charset="0"/>
              </a:rPr>
              <a:t> </a:t>
            </a:r>
            <a:r>
              <a:rPr lang="en-US" sz="2800" b="1" dirty="0" err="1">
                <a:latin typeface="CG Times" pitchFamily="18" charset="0"/>
              </a:rPr>
              <a:t>bahwa</a:t>
            </a:r>
            <a:r>
              <a:rPr lang="en-US" sz="2800" b="1" dirty="0">
                <a:latin typeface="CG Times" pitchFamily="18" charset="0"/>
              </a:rPr>
              <a:t> </a:t>
            </a:r>
            <a:r>
              <a:rPr lang="en-US" sz="2800" b="1" dirty="0" err="1">
                <a:latin typeface="CG Times" pitchFamily="18" charset="0"/>
              </a:rPr>
              <a:t>dari</a:t>
            </a:r>
            <a:r>
              <a:rPr lang="en-US" sz="2800" b="1" dirty="0">
                <a:latin typeface="CG Times" pitchFamily="18" charset="0"/>
              </a:rPr>
              <a:t> 250 </a:t>
            </a:r>
            <a:r>
              <a:rPr lang="en-US" sz="2800" b="1" dirty="0" err="1" smtClean="0">
                <a:latin typeface="CG Times" pitchFamily="18" charset="0"/>
              </a:rPr>
              <a:t>pengunjung</a:t>
            </a:r>
            <a:r>
              <a:rPr lang="en-US" sz="2800" b="1" dirty="0" smtClean="0">
                <a:latin typeface="CG Times" pitchFamily="18" charset="0"/>
              </a:rPr>
              <a:t> yang </a:t>
            </a:r>
            <a:r>
              <a:rPr lang="en-US" sz="2800" b="1" dirty="0" err="1">
                <a:latin typeface="CG Times" pitchFamily="18" charset="0"/>
              </a:rPr>
              <a:t>memberi</a:t>
            </a:r>
            <a:r>
              <a:rPr lang="en-US" sz="2800" b="1" dirty="0">
                <a:latin typeface="CG Times" pitchFamily="18" charset="0"/>
              </a:rPr>
              <a:t> </a:t>
            </a:r>
            <a:r>
              <a:rPr lang="en-US" sz="2800" b="1" dirty="0" err="1">
                <a:latin typeface="CG Times" pitchFamily="18" charset="0"/>
              </a:rPr>
              <a:t>respon</a:t>
            </a:r>
            <a:r>
              <a:rPr lang="en-US" sz="2800" b="1" dirty="0">
                <a:latin typeface="CG Times" pitchFamily="18" charset="0"/>
              </a:rPr>
              <a:t>, </a:t>
            </a:r>
            <a:r>
              <a:rPr lang="en-US" sz="2800" b="1" dirty="0" err="1" smtClean="0">
                <a:latin typeface="CG Times" pitchFamily="18" charset="0"/>
              </a:rPr>
              <a:t>sebanyak</a:t>
            </a:r>
            <a:r>
              <a:rPr lang="en-US" sz="2800" b="1" dirty="0" smtClean="0">
                <a:latin typeface="CG Times" pitchFamily="18" charset="0"/>
              </a:rPr>
              <a:t> 165 </a:t>
            </a:r>
            <a:r>
              <a:rPr lang="en-US" sz="2800" b="1" dirty="0" err="1" smtClean="0">
                <a:latin typeface="CG Times" pitchFamily="18" charset="0"/>
              </a:rPr>
              <a:t>pengunjung</a:t>
            </a:r>
            <a:r>
              <a:rPr lang="en-US" sz="2800" b="1" dirty="0" smtClean="0">
                <a:latin typeface="CG Times" pitchFamily="18" charset="0"/>
              </a:rPr>
              <a:t> </a:t>
            </a:r>
            <a:r>
              <a:rPr lang="en-US" sz="2800" b="1" dirty="0" err="1" smtClean="0">
                <a:latin typeface="CG Times" pitchFamily="18" charset="0"/>
              </a:rPr>
              <a:t>menyatakan</a:t>
            </a:r>
            <a:r>
              <a:rPr lang="en-US" sz="2800" b="1" dirty="0" smtClean="0">
                <a:latin typeface="CG Times" pitchFamily="18" charset="0"/>
              </a:rPr>
              <a:t> </a:t>
            </a:r>
            <a:r>
              <a:rPr lang="en-US" sz="2800" b="1" dirty="0" err="1">
                <a:latin typeface="CG Times" pitchFamily="18" charset="0"/>
              </a:rPr>
              <a:t>puas</a:t>
            </a:r>
            <a:r>
              <a:rPr lang="en-US" sz="2800" b="1" dirty="0">
                <a:latin typeface="CG Times" pitchFamily="18" charset="0"/>
              </a:rPr>
              <a:t> </a:t>
            </a:r>
            <a:r>
              <a:rPr lang="en-US" sz="2800" b="1" dirty="0" err="1">
                <a:latin typeface="CG Times" pitchFamily="18" charset="0"/>
              </a:rPr>
              <a:t>dengan</a:t>
            </a:r>
            <a:r>
              <a:rPr lang="en-US" sz="2800" b="1" dirty="0">
                <a:latin typeface="CG Times" pitchFamily="18" charset="0"/>
              </a:rPr>
              <a:t> </a:t>
            </a:r>
            <a:r>
              <a:rPr lang="en-US" sz="2800" b="1" dirty="0" err="1" smtClean="0">
                <a:latin typeface="CG Times" pitchFamily="18" charset="0"/>
              </a:rPr>
              <a:t>layanan</a:t>
            </a:r>
            <a:r>
              <a:rPr lang="en-US" sz="2800" b="1" dirty="0" smtClean="0">
                <a:latin typeface="CG Times" pitchFamily="18" charset="0"/>
              </a:rPr>
              <a:t> </a:t>
            </a:r>
            <a:r>
              <a:rPr lang="en-US" sz="2800" b="1" dirty="0">
                <a:latin typeface="CG Times" pitchFamily="18" charset="0"/>
              </a:rPr>
              <a:t>yang </a:t>
            </a:r>
            <a:r>
              <a:rPr lang="en-US" sz="2800" b="1" dirty="0" err="1">
                <a:latin typeface="CG Times" pitchFamily="18" charset="0"/>
              </a:rPr>
              <a:t>diberikan</a:t>
            </a:r>
            <a:r>
              <a:rPr lang="en-US" sz="2800" b="1" dirty="0">
                <a:latin typeface="CG Times" pitchFamily="18" charset="0"/>
              </a:rPr>
              <a:t>. </a:t>
            </a:r>
            <a:endParaRPr lang="en-US" sz="2800" b="1" dirty="0" smtClean="0">
              <a:latin typeface="CG Times" pitchFamily="18" charset="0"/>
            </a:endParaRPr>
          </a:p>
          <a:p>
            <a:pPr marL="0" indent="0" algn="ctr">
              <a:lnSpc>
                <a:spcPct val="120000"/>
              </a:lnSpc>
              <a:spcBef>
                <a:spcPts val="0"/>
              </a:spcBef>
              <a:buFont typeface="Wingdings" pitchFamily="2" charset="2"/>
              <a:buNone/>
            </a:pPr>
            <a:r>
              <a:rPr lang="en-US" sz="2800" b="1" dirty="0" err="1" smtClean="0">
                <a:latin typeface="CG Times" pitchFamily="18" charset="0"/>
              </a:rPr>
              <a:t>Apakah</a:t>
            </a:r>
            <a:r>
              <a:rPr lang="en-US" sz="2800" b="1" dirty="0" smtClean="0">
                <a:latin typeface="CG Times" pitchFamily="18" charset="0"/>
              </a:rPr>
              <a:t> </a:t>
            </a:r>
            <a:r>
              <a:rPr lang="en-US" sz="2800" b="1" dirty="0" err="1">
                <a:latin typeface="CG Times" pitchFamily="18" charset="0"/>
              </a:rPr>
              <a:t>sampel</a:t>
            </a:r>
            <a:r>
              <a:rPr lang="en-US" sz="2800" b="1" dirty="0">
                <a:latin typeface="CG Times" pitchFamily="18" charset="0"/>
              </a:rPr>
              <a:t> yang </a:t>
            </a:r>
            <a:r>
              <a:rPr lang="en-US" sz="2800" b="1" dirty="0" err="1">
                <a:latin typeface="CG Times" pitchFamily="18" charset="0"/>
              </a:rPr>
              <a:t>diperoleh</a:t>
            </a:r>
            <a:r>
              <a:rPr lang="en-US" sz="2800" b="1" dirty="0">
                <a:latin typeface="CG Times" pitchFamily="18" charset="0"/>
              </a:rPr>
              <a:t> </a:t>
            </a:r>
            <a:r>
              <a:rPr lang="en-US" sz="2800" b="1" dirty="0" err="1">
                <a:latin typeface="CG Times" pitchFamily="18" charset="0"/>
              </a:rPr>
              <a:t>mendukung</a:t>
            </a:r>
            <a:r>
              <a:rPr lang="en-US" sz="2800" b="1" dirty="0">
                <a:latin typeface="CG Times" pitchFamily="18" charset="0"/>
              </a:rPr>
              <a:t> </a:t>
            </a:r>
            <a:r>
              <a:rPr lang="en-US" sz="2800" b="1" dirty="0" err="1">
                <a:latin typeface="CG Times" pitchFamily="18" charset="0"/>
              </a:rPr>
              <a:t>pernyataan</a:t>
            </a:r>
            <a:r>
              <a:rPr lang="en-US" sz="2800" b="1" dirty="0">
                <a:latin typeface="CG Times" pitchFamily="18" charset="0"/>
              </a:rPr>
              <a:t> </a:t>
            </a:r>
            <a:r>
              <a:rPr lang="en-US" sz="2800" b="1" dirty="0" err="1">
                <a:latin typeface="CG Times" pitchFamily="18" charset="0"/>
              </a:rPr>
              <a:t>perusahaan</a:t>
            </a:r>
            <a:r>
              <a:rPr lang="en-US" sz="2800" b="1" dirty="0">
                <a:latin typeface="CG Times" pitchFamily="18" charset="0"/>
              </a:rPr>
              <a:t> </a:t>
            </a:r>
            <a:r>
              <a:rPr lang="en-US" sz="2800" b="1" dirty="0" err="1" smtClean="0">
                <a:latin typeface="CG Times" pitchFamily="18" charset="0"/>
              </a:rPr>
              <a:t>Agrowisata</a:t>
            </a:r>
            <a:r>
              <a:rPr lang="en-US" sz="2800" b="1" dirty="0" smtClean="0">
                <a:latin typeface="CG Times" pitchFamily="18" charset="0"/>
              </a:rPr>
              <a:t> </a:t>
            </a:r>
            <a:r>
              <a:rPr lang="en-US" sz="2800" b="1" dirty="0" err="1" smtClean="0">
                <a:latin typeface="CG Times" pitchFamily="18" charset="0"/>
              </a:rPr>
              <a:t>tersebut</a:t>
            </a:r>
            <a:r>
              <a:rPr lang="en-US" sz="2800" b="1" dirty="0" smtClean="0">
                <a:latin typeface="CG Times" pitchFamily="18" charset="0"/>
              </a:rPr>
              <a:t> </a:t>
            </a:r>
            <a:r>
              <a:rPr lang="en-US" sz="2800" b="1" dirty="0" err="1">
                <a:latin typeface="CG Times" pitchFamily="18" charset="0"/>
              </a:rPr>
              <a:t>dengan</a:t>
            </a:r>
            <a:r>
              <a:rPr lang="en-US" sz="2800" b="1" dirty="0">
                <a:latin typeface="CG Times" pitchFamily="18" charset="0"/>
              </a:rPr>
              <a:t> </a:t>
            </a:r>
            <a:r>
              <a:rPr lang="en-US" sz="2800" b="1" dirty="0" err="1">
                <a:latin typeface="CG Times" pitchFamily="18" charset="0"/>
              </a:rPr>
              <a:t>tingkat</a:t>
            </a:r>
            <a:r>
              <a:rPr lang="en-US" sz="2800" b="1" dirty="0">
                <a:latin typeface="CG Times" pitchFamily="18" charset="0"/>
              </a:rPr>
              <a:t> </a:t>
            </a:r>
            <a:r>
              <a:rPr lang="en-US" sz="2800" b="1" dirty="0" err="1">
                <a:latin typeface="CG Times" pitchFamily="18" charset="0"/>
              </a:rPr>
              <a:t>signifikansi</a:t>
            </a:r>
            <a:r>
              <a:rPr lang="en-US" sz="2800" b="1" dirty="0">
                <a:latin typeface="CG Times" pitchFamily="18" charset="0"/>
              </a:rPr>
              <a:t> 5%?</a:t>
            </a:r>
            <a:endParaRPr lang="en-US" sz="3300" b="1" dirty="0">
              <a:latin typeface="CG Times"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838200"/>
            <a:ext cx="9144000" cy="5262979"/>
          </a:xfrm>
          <a:prstGeom prst="rect">
            <a:avLst/>
          </a:prstGeom>
          <a:noFill/>
          <a:ln w="9525">
            <a:noFill/>
            <a:miter lim="800000"/>
            <a:headEnd/>
            <a:tailEnd/>
          </a:ln>
          <a:effectLst/>
        </p:spPr>
        <p:txBody>
          <a:bodyPr wrap="square" anchor="ctr">
            <a:spAutoFit/>
          </a:bodyPr>
          <a:lstStyle/>
          <a:p>
            <a:pPr marL="228600" indent="-228600" algn="ctr">
              <a:tabLst>
                <a:tab pos="228600" algn="l"/>
              </a:tabLst>
            </a:pPr>
            <a:r>
              <a:rPr lang="en-US" sz="2400" b="1" dirty="0" err="1" smtClean="0"/>
              <a:t>Hipotesis</a:t>
            </a:r>
            <a:r>
              <a:rPr lang="en-US" sz="2400" b="1" dirty="0" smtClean="0"/>
              <a:t> </a:t>
            </a:r>
            <a:r>
              <a:rPr lang="en-US" sz="2400" b="1" dirty="0" err="1" smtClean="0"/>
              <a:t>ini</a:t>
            </a:r>
            <a:r>
              <a:rPr lang="en-US" sz="2400" b="1" dirty="0" smtClean="0"/>
              <a:t> </a:t>
            </a:r>
            <a:r>
              <a:rPr lang="en-US" sz="2400" b="1" dirty="0" err="1" smtClean="0"/>
              <a:t>merupakan</a:t>
            </a:r>
            <a:r>
              <a:rPr lang="en-US" sz="2400" b="1" dirty="0" smtClean="0"/>
              <a:t> </a:t>
            </a:r>
            <a:r>
              <a:rPr lang="en-US" sz="2400" b="1" dirty="0" err="1" smtClean="0"/>
              <a:t>pernyataan</a:t>
            </a:r>
            <a:r>
              <a:rPr lang="en-US" sz="2400" b="1" dirty="0" smtClean="0"/>
              <a:t> yang </a:t>
            </a:r>
            <a:r>
              <a:rPr lang="en-US" sz="2400" b="1" dirty="0" err="1"/>
              <a:t>menunjukkan</a:t>
            </a:r>
            <a:r>
              <a:rPr lang="en-US" sz="2400" b="1" dirty="0"/>
              <a:t> </a:t>
            </a:r>
            <a:r>
              <a:rPr lang="en-US" sz="2400" b="1" dirty="0" err="1"/>
              <a:t>dugaan</a:t>
            </a:r>
            <a:r>
              <a:rPr lang="en-US" sz="2400" b="1" dirty="0"/>
              <a:t> </a:t>
            </a:r>
            <a:r>
              <a:rPr lang="en-US" sz="2400" b="1" dirty="0" err="1" smtClean="0"/>
              <a:t>hubungan</a:t>
            </a:r>
            <a:r>
              <a:rPr lang="en-US" sz="2400" b="1" dirty="0" smtClean="0"/>
              <a:t> </a:t>
            </a:r>
            <a:r>
              <a:rPr lang="en-US" sz="2400" b="1" dirty="0" err="1"/>
              <a:t>antara</a:t>
            </a:r>
            <a:r>
              <a:rPr lang="en-US" sz="2400" b="1" dirty="0"/>
              <a:t> </a:t>
            </a:r>
            <a:r>
              <a:rPr lang="en-US" sz="2400" b="1" dirty="0" err="1"/>
              <a:t>dua</a:t>
            </a:r>
            <a:r>
              <a:rPr lang="en-US" sz="2400" b="1" dirty="0"/>
              <a:t> </a:t>
            </a:r>
            <a:r>
              <a:rPr lang="en-US" sz="2400" b="1" dirty="0" err="1"/>
              <a:t>variabel</a:t>
            </a:r>
            <a:r>
              <a:rPr lang="en-US" sz="2400" b="1" dirty="0"/>
              <a:t> </a:t>
            </a:r>
            <a:r>
              <a:rPr lang="en-US" sz="2400" b="1" dirty="0" err="1"/>
              <a:t>atau</a:t>
            </a:r>
            <a:r>
              <a:rPr lang="en-US" sz="2400" b="1" dirty="0"/>
              <a:t> </a:t>
            </a:r>
            <a:r>
              <a:rPr lang="en-US" sz="2400" b="1" dirty="0" err="1"/>
              <a:t>lebih</a:t>
            </a:r>
            <a:r>
              <a:rPr lang="en-US" sz="2400" b="1" dirty="0"/>
              <a:t>. </a:t>
            </a:r>
            <a:endParaRPr lang="en-US" sz="2400" b="1" dirty="0" smtClean="0"/>
          </a:p>
          <a:p>
            <a:pPr marL="228600" indent="-228600" algn="ctr">
              <a:tabLst>
                <a:tab pos="228600" algn="l"/>
              </a:tabLst>
            </a:pPr>
            <a:r>
              <a:rPr lang="en-US" sz="2400" b="1" dirty="0" err="1" smtClean="0"/>
              <a:t>Sebagai</a:t>
            </a:r>
            <a:r>
              <a:rPr lang="en-US" sz="2400" b="1" dirty="0" smtClean="0"/>
              <a:t> </a:t>
            </a:r>
            <a:r>
              <a:rPr lang="en-US" sz="2400" b="1" dirty="0" err="1"/>
              <a:t>contoh</a:t>
            </a:r>
            <a:r>
              <a:rPr lang="en-US" sz="2400" b="1" dirty="0"/>
              <a:t> </a:t>
            </a:r>
            <a:r>
              <a:rPr lang="en-US" sz="2400" b="1" dirty="0" err="1"/>
              <a:t>rumusan</a:t>
            </a:r>
            <a:r>
              <a:rPr lang="en-US" sz="2400" b="1" dirty="0"/>
              <a:t> </a:t>
            </a:r>
            <a:r>
              <a:rPr lang="en-US" sz="2400" b="1" dirty="0" err="1"/>
              <a:t>hipotesis</a:t>
            </a:r>
            <a:r>
              <a:rPr lang="en-US" sz="2400" b="1" dirty="0"/>
              <a:t> </a:t>
            </a:r>
            <a:r>
              <a:rPr lang="en-US" sz="2400" b="1" dirty="0" err="1"/>
              <a:t>asosiatif</a:t>
            </a:r>
            <a:r>
              <a:rPr lang="en-US" sz="2400" b="1" dirty="0"/>
              <a:t>:</a:t>
            </a:r>
          </a:p>
          <a:p>
            <a:pPr marL="228600" indent="-228600">
              <a:buFontTx/>
              <a:buChar char="•"/>
              <a:tabLst>
                <a:tab pos="228600" algn="l"/>
              </a:tabLst>
            </a:pPr>
            <a:r>
              <a:rPr lang="fr-FR" sz="2400" b="1" dirty="0" err="1"/>
              <a:t>Apakah</a:t>
            </a:r>
            <a:r>
              <a:rPr lang="fr-FR" sz="2400" b="1" dirty="0"/>
              <a:t> ada </a:t>
            </a:r>
            <a:r>
              <a:rPr lang="fr-FR" sz="2400" b="1" dirty="0" err="1"/>
              <a:t>hubungan</a:t>
            </a:r>
            <a:r>
              <a:rPr lang="fr-FR" sz="2400" b="1" dirty="0"/>
              <a:t> </a:t>
            </a:r>
            <a:r>
              <a:rPr lang="fr-FR" sz="2400" b="1" dirty="0" err="1"/>
              <a:t>antara</a:t>
            </a:r>
            <a:r>
              <a:rPr lang="fr-FR" sz="2400" b="1" dirty="0"/>
              <a:t> </a:t>
            </a:r>
            <a:r>
              <a:rPr lang="fr-FR" sz="2400" b="1" dirty="0" err="1" smtClean="0"/>
              <a:t>harga</a:t>
            </a:r>
            <a:r>
              <a:rPr lang="fr-FR" sz="2400" b="1" dirty="0" smtClean="0"/>
              <a:t> </a:t>
            </a:r>
            <a:r>
              <a:rPr lang="fr-FR" sz="2400" b="1" dirty="0" err="1" smtClean="0"/>
              <a:t>buah</a:t>
            </a:r>
            <a:r>
              <a:rPr lang="fr-FR" sz="2400" b="1" dirty="0" smtClean="0"/>
              <a:t> </a:t>
            </a:r>
            <a:r>
              <a:rPr lang="fr-FR" sz="2400" b="1" dirty="0" err="1" smtClean="0"/>
              <a:t>dengan</a:t>
            </a:r>
            <a:r>
              <a:rPr lang="fr-FR" sz="2400" b="1" dirty="0" smtClean="0"/>
              <a:t> </a:t>
            </a:r>
            <a:r>
              <a:rPr lang="fr-FR" sz="2400" b="1" dirty="0"/>
              <a:t>volume </a:t>
            </a:r>
            <a:r>
              <a:rPr lang="fr-FR" sz="2400" b="1" dirty="0" err="1" smtClean="0"/>
              <a:t>penjualan</a:t>
            </a:r>
            <a:r>
              <a:rPr lang="fr-FR" sz="2400" b="1" dirty="0" smtClean="0"/>
              <a:t> </a:t>
            </a:r>
            <a:r>
              <a:rPr lang="fr-FR" sz="2400" b="1" dirty="0" err="1" smtClean="0"/>
              <a:t>buah</a:t>
            </a:r>
            <a:r>
              <a:rPr lang="fr-FR" sz="2400" b="1" dirty="0" smtClean="0"/>
              <a:t> </a:t>
            </a:r>
            <a:r>
              <a:rPr lang="fr-FR" sz="2400" b="1" dirty="0" err="1" smtClean="0"/>
              <a:t>Apel</a:t>
            </a:r>
            <a:r>
              <a:rPr lang="fr-FR" sz="2400" b="1" dirty="0" smtClean="0"/>
              <a:t>?</a:t>
            </a:r>
            <a:endParaRPr lang="fr-FR" sz="2400" b="1" dirty="0"/>
          </a:p>
          <a:p>
            <a:pPr marL="228600" indent="-228600">
              <a:buFontTx/>
              <a:buChar char="•"/>
              <a:tabLst>
                <a:tab pos="228600" algn="l"/>
              </a:tabLst>
            </a:pPr>
            <a:r>
              <a:rPr lang="fr-FR" sz="2400" b="1" dirty="0" err="1"/>
              <a:t>Apakah</a:t>
            </a:r>
            <a:r>
              <a:rPr lang="fr-FR" sz="2400" b="1" dirty="0"/>
              <a:t> ada </a:t>
            </a:r>
            <a:r>
              <a:rPr lang="fr-FR" sz="2400" b="1" dirty="0" err="1"/>
              <a:t>pengaruh</a:t>
            </a:r>
            <a:r>
              <a:rPr lang="fr-FR" sz="2400" b="1" dirty="0"/>
              <a:t> </a:t>
            </a:r>
            <a:r>
              <a:rPr lang="fr-FR" sz="2400" b="1" dirty="0" err="1" smtClean="0"/>
              <a:t>pemupukan</a:t>
            </a:r>
            <a:r>
              <a:rPr lang="fr-FR" sz="2400" b="1" dirty="0" smtClean="0"/>
              <a:t> </a:t>
            </a:r>
            <a:r>
              <a:rPr lang="fr-FR" sz="2400" b="1" dirty="0" err="1" smtClean="0"/>
              <a:t>tanaman</a:t>
            </a:r>
            <a:r>
              <a:rPr lang="fr-FR" sz="2400" b="1" dirty="0" smtClean="0"/>
              <a:t> </a:t>
            </a:r>
            <a:r>
              <a:rPr lang="fr-FR" sz="2400" b="1" dirty="0" err="1" smtClean="0"/>
              <a:t>Apel</a:t>
            </a:r>
            <a:r>
              <a:rPr lang="fr-FR" sz="2400" b="1" dirty="0" smtClean="0"/>
              <a:t> </a:t>
            </a:r>
            <a:r>
              <a:rPr lang="fr-FR" sz="2400" b="1" dirty="0" err="1" smtClean="0"/>
              <a:t>Manalagi</a:t>
            </a:r>
            <a:r>
              <a:rPr lang="fr-FR" sz="2400" b="1" dirty="0" smtClean="0"/>
              <a:t> </a:t>
            </a:r>
            <a:r>
              <a:rPr lang="fr-FR" sz="2400" b="1" dirty="0" err="1" smtClean="0"/>
              <a:t>terhadap</a:t>
            </a:r>
            <a:r>
              <a:rPr lang="fr-FR" sz="2400" b="1" dirty="0" smtClean="0"/>
              <a:t> </a:t>
            </a:r>
            <a:r>
              <a:rPr lang="fr-FR" sz="2400" b="1" dirty="0" err="1" smtClean="0"/>
              <a:t>kadar</a:t>
            </a:r>
            <a:r>
              <a:rPr lang="fr-FR" sz="2400" b="1" dirty="0" smtClean="0"/>
              <a:t> </a:t>
            </a:r>
            <a:r>
              <a:rPr lang="fr-FR" sz="2400" b="1" dirty="0" err="1" smtClean="0"/>
              <a:t>gula</a:t>
            </a:r>
            <a:r>
              <a:rPr lang="fr-FR" sz="2400" b="1" dirty="0" smtClean="0"/>
              <a:t> </a:t>
            </a:r>
            <a:r>
              <a:rPr lang="fr-FR" sz="2400" b="1" dirty="0" err="1" smtClean="0"/>
              <a:t>buah</a:t>
            </a:r>
            <a:r>
              <a:rPr lang="fr-FR" sz="2400" b="1" dirty="0" smtClean="0"/>
              <a:t> </a:t>
            </a:r>
            <a:r>
              <a:rPr lang="fr-FR" sz="2400" b="1" dirty="0" err="1" smtClean="0"/>
              <a:t>Apel</a:t>
            </a:r>
            <a:r>
              <a:rPr lang="fr-FR" sz="2400" b="1" dirty="0" smtClean="0"/>
              <a:t> </a:t>
            </a:r>
            <a:r>
              <a:rPr lang="fr-FR" sz="2400" b="1" dirty="0" err="1" smtClean="0"/>
              <a:t>Manalagi</a:t>
            </a:r>
            <a:r>
              <a:rPr lang="fr-FR" sz="2400" b="1" dirty="0" smtClean="0"/>
              <a:t> ?</a:t>
            </a:r>
            <a:endParaRPr lang="en-US" sz="2400" b="1" dirty="0"/>
          </a:p>
          <a:p>
            <a:pPr marL="228600" indent="-228600">
              <a:tabLst>
                <a:tab pos="228600" algn="l"/>
              </a:tabLst>
            </a:pPr>
            <a:endParaRPr lang="en-US" sz="2400" b="1" u="sng" dirty="0" smtClean="0"/>
          </a:p>
          <a:p>
            <a:pPr marL="228600" indent="-228600">
              <a:tabLst>
                <a:tab pos="228600" algn="l"/>
              </a:tabLst>
            </a:pPr>
            <a:r>
              <a:rPr lang="en-US" sz="2400" b="1" u="sng" dirty="0" err="1" smtClean="0"/>
              <a:t>Rumusan</a:t>
            </a:r>
            <a:r>
              <a:rPr lang="en-US" sz="2400" b="1" u="sng" dirty="0" smtClean="0"/>
              <a:t> </a:t>
            </a:r>
            <a:r>
              <a:rPr lang="en-US" sz="2400" b="1" u="sng" dirty="0" err="1"/>
              <a:t>hipotesis</a:t>
            </a:r>
            <a:r>
              <a:rPr lang="en-US" sz="2400" b="1" u="sng" dirty="0"/>
              <a:t>:</a:t>
            </a:r>
          </a:p>
          <a:p>
            <a:pPr marL="228600" indent="-228600">
              <a:buFontTx/>
              <a:buChar char="•"/>
              <a:tabLst>
                <a:tab pos="228600" algn="l"/>
              </a:tabLst>
            </a:pPr>
            <a:r>
              <a:rPr lang="fr-FR" sz="2400" b="1" dirty="0" err="1"/>
              <a:t>Tidak</a:t>
            </a:r>
            <a:r>
              <a:rPr lang="fr-FR" sz="2400" b="1" dirty="0"/>
              <a:t> ada </a:t>
            </a:r>
            <a:r>
              <a:rPr lang="fr-FR" sz="2400" b="1" dirty="0" err="1"/>
              <a:t>hubungan</a:t>
            </a:r>
            <a:r>
              <a:rPr lang="fr-FR" sz="2400" b="1" dirty="0"/>
              <a:t> </a:t>
            </a:r>
            <a:r>
              <a:rPr lang="fr-FR" sz="2400" b="1" dirty="0" err="1"/>
              <a:t>antara</a:t>
            </a:r>
            <a:r>
              <a:rPr lang="fr-FR" sz="2400" b="1" dirty="0"/>
              <a:t> </a:t>
            </a:r>
            <a:r>
              <a:rPr lang="fr-FR" sz="2400" b="1" dirty="0" err="1" smtClean="0"/>
              <a:t>harga</a:t>
            </a:r>
            <a:r>
              <a:rPr lang="fr-FR" sz="2400" b="1" dirty="0" smtClean="0"/>
              <a:t> </a:t>
            </a:r>
            <a:r>
              <a:rPr lang="fr-FR" sz="2400" b="1" dirty="0" err="1" smtClean="0"/>
              <a:t>buah</a:t>
            </a:r>
            <a:r>
              <a:rPr lang="fr-FR" sz="2400" b="1" dirty="0" smtClean="0"/>
              <a:t> appel </a:t>
            </a:r>
            <a:r>
              <a:rPr lang="fr-FR" sz="2400" b="1" dirty="0" err="1" smtClean="0"/>
              <a:t>dengan</a:t>
            </a:r>
            <a:r>
              <a:rPr lang="fr-FR" sz="2400" b="1" dirty="0" smtClean="0"/>
              <a:t> </a:t>
            </a:r>
            <a:r>
              <a:rPr lang="fr-FR" sz="2400" b="1" dirty="0"/>
              <a:t>volume </a:t>
            </a:r>
            <a:r>
              <a:rPr lang="fr-FR" sz="2400" b="1" dirty="0" err="1" smtClean="0"/>
              <a:t>penjualan</a:t>
            </a:r>
            <a:r>
              <a:rPr lang="fr-FR" sz="2400" b="1" dirty="0" smtClean="0"/>
              <a:t> </a:t>
            </a:r>
            <a:r>
              <a:rPr lang="fr-FR" sz="2400" b="1" dirty="0" err="1" smtClean="0"/>
              <a:t>buah</a:t>
            </a:r>
            <a:r>
              <a:rPr lang="fr-FR" sz="2400" b="1" dirty="0" smtClean="0"/>
              <a:t> </a:t>
            </a:r>
            <a:r>
              <a:rPr lang="fr-FR" sz="2400" b="1" dirty="0" err="1" smtClean="0"/>
              <a:t>apel</a:t>
            </a:r>
            <a:r>
              <a:rPr lang="fr-FR" sz="2400" b="1" dirty="0" smtClean="0"/>
              <a:t>. </a:t>
            </a:r>
            <a:r>
              <a:rPr lang="fr-FR" sz="2400" b="1" dirty="0"/>
              <a:t>Ho: </a:t>
            </a:r>
            <a:r>
              <a:rPr lang="fr-FR" sz="2400" b="1" dirty="0">
                <a:sym typeface="Symbol" pitchFamily="18" charset="2"/>
              </a:rPr>
              <a:t> = 0</a:t>
            </a:r>
            <a:r>
              <a:rPr lang="fr-FR" sz="2400" b="1" dirty="0"/>
              <a:t>    Ha: </a:t>
            </a:r>
            <a:r>
              <a:rPr lang="fr-FR" sz="2400" b="1" dirty="0">
                <a:sym typeface="Symbol" pitchFamily="18" charset="2"/>
              </a:rPr>
              <a:t>  0</a:t>
            </a:r>
            <a:endParaRPr lang="fr-FR" sz="2400" b="1" dirty="0"/>
          </a:p>
          <a:p>
            <a:pPr marL="228600" indent="-228600">
              <a:buFontTx/>
              <a:buChar char="•"/>
              <a:tabLst>
                <a:tab pos="228600" algn="l"/>
              </a:tabLst>
            </a:pPr>
            <a:r>
              <a:rPr lang="fr-FR" sz="2400" b="1" dirty="0" err="1"/>
              <a:t>Tidak</a:t>
            </a:r>
            <a:r>
              <a:rPr lang="fr-FR" sz="2400" b="1" dirty="0"/>
              <a:t> ada </a:t>
            </a:r>
            <a:r>
              <a:rPr lang="fr-FR" sz="2400" b="1" dirty="0" err="1"/>
              <a:t>pengaruh</a:t>
            </a:r>
            <a:r>
              <a:rPr lang="fr-FR" sz="2400" b="1" dirty="0"/>
              <a:t> </a:t>
            </a:r>
            <a:r>
              <a:rPr lang="fr-FR" sz="2400" b="1" dirty="0" err="1" smtClean="0"/>
              <a:t>pemupukan</a:t>
            </a:r>
            <a:r>
              <a:rPr lang="fr-FR" sz="2400" b="1" dirty="0" smtClean="0"/>
              <a:t> </a:t>
            </a:r>
            <a:r>
              <a:rPr lang="fr-FR" sz="2400" b="1" dirty="0" err="1" smtClean="0"/>
              <a:t>tanaman</a:t>
            </a:r>
            <a:r>
              <a:rPr lang="fr-FR" sz="2400" b="1" dirty="0" smtClean="0"/>
              <a:t> </a:t>
            </a:r>
            <a:r>
              <a:rPr lang="fr-FR" sz="2400" b="1" dirty="0" err="1" smtClean="0"/>
              <a:t>terhadap</a:t>
            </a:r>
            <a:r>
              <a:rPr lang="fr-FR" sz="2400" b="1" dirty="0" smtClean="0"/>
              <a:t> </a:t>
            </a:r>
            <a:r>
              <a:rPr lang="fr-FR" sz="2400" b="1" dirty="0" err="1" smtClean="0"/>
              <a:t>kadar</a:t>
            </a:r>
            <a:r>
              <a:rPr lang="fr-FR" sz="2400" b="1" dirty="0" smtClean="0"/>
              <a:t> </a:t>
            </a:r>
            <a:r>
              <a:rPr lang="fr-FR" sz="2400" b="1" dirty="0" err="1" smtClean="0"/>
              <a:t>gula</a:t>
            </a:r>
            <a:r>
              <a:rPr lang="fr-FR" sz="2400" b="1" dirty="0" smtClean="0"/>
              <a:t> </a:t>
            </a:r>
            <a:r>
              <a:rPr lang="fr-FR" sz="2400" b="1" dirty="0" err="1" smtClean="0"/>
              <a:t>buah</a:t>
            </a:r>
            <a:r>
              <a:rPr lang="fr-FR" sz="2400" b="1" dirty="0" smtClean="0"/>
              <a:t> Appel. </a:t>
            </a:r>
            <a:r>
              <a:rPr lang="fr-FR" sz="2400" b="1" dirty="0"/>
              <a:t>Ho: </a:t>
            </a:r>
            <a:r>
              <a:rPr lang="fr-FR" sz="2400" b="1" dirty="0">
                <a:sym typeface="Symbol" pitchFamily="18" charset="2"/>
              </a:rPr>
              <a:t> = 0</a:t>
            </a:r>
            <a:r>
              <a:rPr lang="fr-FR" sz="2400" b="1" dirty="0"/>
              <a:t>    Ha: </a:t>
            </a:r>
            <a:r>
              <a:rPr lang="fr-FR" sz="2400" b="1" dirty="0">
                <a:sym typeface="Symbol" pitchFamily="18" charset="2"/>
              </a:rPr>
              <a:t>  0</a:t>
            </a:r>
            <a:r>
              <a:rPr lang="fr-FR" sz="2400" b="1" dirty="0" smtClean="0"/>
              <a:t>.</a:t>
            </a:r>
          </a:p>
          <a:p>
            <a:pPr marL="228600" indent="-228600">
              <a:buFontTx/>
              <a:buChar char="•"/>
              <a:tabLst>
                <a:tab pos="228600" algn="l"/>
              </a:tabLst>
            </a:pPr>
            <a:endParaRPr lang="en-US" sz="2400" b="1" dirty="0"/>
          </a:p>
        </p:txBody>
      </p:sp>
      <p:sp>
        <p:nvSpPr>
          <p:cNvPr id="30723" name="Text Box 3"/>
          <p:cNvSpPr txBox="1">
            <a:spLocks noChangeArrowheads="1"/>
          </p:cNvSpPr>
          <p:nvPr/>
        </p:nvSpPr>
        <p:spPr bwMode="auto">
          <a:xfrm>
            <a:off x="0" y="0"/>
            <a:ext cx="9144000" cy="641350"/>
          </a:xfrm>
          <a:prstGeom prst="rect">
            <a:avLst/>
          </a:prstGeom>
          <a:solidFill>
            <a:schemeClr val="tx1"/>
          </a:solidFill>
          <a:ln>
            <a:headEnd/>
            <a:tailEnd/>
          </a:ln>
        </p:spPr>
        <p:style>
          <a:lnRef idx="1">
            <a:schemeClr val="accent4"/>
          </a:lnRef>
          <a:fillRef idx="2">
            <a:schemeClr val="accent4"/>
          </a:fillRef>
          <a:effectRef idx="1">
            <a:schemeClr val="accent4"/>
          </a:effectRef>
          <a:fontRef idx="minor">
            <a:schemeClr val="dk1"/>
          </a:fontRef>
        </p:style>
        <p:txBody>
          <a:bodyPr wrap="square">
            <a:spAutoFit/>
          </a:bodyPr>
          <a:lstStyle/>
          <a:p>
            <a:pPr algn="ctr">
              <a:spcBef>
                <a:spcPct val="50000"/>
              </a:spcBef>
            </a:pPr>
            <a:r>
              <a:rPr lang="en-US" sz="3600" b="1" dirty="0" smtClean="0">
                <a:solidFill>
                  <a:schemeClr val="bg1"/>
                </a:solidFill>
                <a:effectLst>
                  <a:outerShdw blurRad="38100" dist="38100" dir="2700000" algn="tl">
                    <a:srgbClr val="000000"/>
                  </a:outerShdw>
                </a:effectLst>
                <a:latin typeface="Arial Black" pitchFamily="34" charset="0"/>
              </a:rPr>
              <a:t>HIPOTESIS  ASOSIATIF</a:t>
            </a:r>
            <a:endParaRPr lang="en-US" sz="3600" b="1" dirty="0">
              <a:solidFill>
                <a:schemeClr val="bg1"/>
              </a:solidFill>
              <a:effectLst>
                <a:outerShdw blurRad="38100" dist="38100" dir="2700000" algn="tl">
                  <a:srgbClr val="000000"/>
                </a:outerShdw>
              </a:effectLst>
              <a:latin typeface="Arial Black" pitchFamily="34" charset="0"/>
            </a:endParaRPr>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0" y="0"/>
            <a:ext cx="9144000" cy="1143000"/>
          </a:xfrm>
          <a:solidFill>
            <a:schemeClr val="tx1"/>
          </a:solidFill>
        </p:spPr>
        <p:txBody>
          <a:bodyPr/>
          <a:lstStyle/>
          <a:p>
            <a:r>
              <a:rPr lang="en-US" b="1" dirty="0" smtClean="0">
                <a:solidFill>
                  <a:schemeClr val="bg1"/>
                </a:solidFill>
                <a:latin typeface="Arial Black" pitchFamily="34" charset="0"/>
              </a:rPr>
              <a:t>HASIL  ANALISIS</a:t>
            </a:r>
            <a:endParaRPr lang="en-US" b="1" dirty="0">
              <a:solidFill>
                <a:schemeClr val="bg1"/>
              </a:solidFill>
              <a:latin typeface="Arial Black" pitchFamily="34" charset="0"/>
            </a:endParaRPr>
          </a:p>
        </p:txBody>
      </p:sp>
      <p:sp>
        <p:nvSpPr>
          <p:cNvPr id="78851" name="Rectangle 3"/>
          <p:cNvSpPr>
            <a:spLocks noGrp="1" noChangeArrowheads="1"/>
          </p:cNvSpPr>
          <p:nvPr>
            <p:ph idx="1"/>
          </p:nvPr>
        </p:nvSpPr>
        <p:spPr>
          <a:xfrm>
            <a:off x="304800" y="1447800"/>
            <a:ext cx="8382000" cy="4497387"/>
          </a:xfrm>
        </p:spPr>
        <p:txBody>
          <a:bodyPr>
            <a:normAutofit/>
          </a:bodyPr>
          <a:lstStyle/>
          <a:p>
            <a:pPr marL="552450" indent="-552450">
              <a:lnSpc>
                <a:spcPct val="90000"/>
              </a:lnSpc>
              <a:buFont typeface="Wingdings" pitchFamily="2" charset="2"/>
              <a:buAutoNum type="arabicPeriod"/>
            </a:pPr>
            <a:r>
              <a:rPr lang="en-US" b="1" dirty="0" err="1" smtClean="0"/>
              <a:t>Rumusan</a:t>
            </a:r>
            <a:r>
              <a:rPr lang="en-US" b="1" dirty="0" smtClean="0"/>
              <a:t> </a:t>
            </a:r>
            <a:r>
              <a:rPr lang="en-US" b="1" dirty="0" err="1"/>
              <a:t>Hipotesis</a:t>
            </a:r>
            <a:endParaRPr lang="en-US" b="1" dirty="0"/>
          </a:p>
          <a:p>
            <a:pPr marL="552450" indent="-552450">
              <a:lnSpc>
                <a:spcPct val="90000"/>
              </a:lnSpc>
              <a:buFont typeface="Wingdings" pitchFamily="2" charset="2"/>
              <a:buNone/>
            </a:pPr>
            <a:r>
              <a:rPr lang="en-US" b="1" dirty="0"/>
              <a:t>	H</a:t>
            </a:r>
            <a:r>
              <a:rPr lang="en-US" b="1" baseline="-25000" dirty="0"/>
              <a:t>0</a:t>
            </a:r>
            <a:r>
              <a:rPr lang="en-US" b="1" dirty="0"/>
              <a:t>: </a:t>
            </a:r>
            <a:r>
              <a:rPr lang="en-US" b="1" dirty="0">
                <a:sym typeface="Symbol" pitchFamily="18" charset="2"/>
              </a:rPr>
              <a:t> </a:t>
            </a:r>
            <a:r>
              <a:rPr lang="en-US" b="1" dirty="0"/>
              <a:t>= 0,65	</a:t>
            </a:r>
            <a:endParaRPr lang="en-US" b="1" baseline="-25000" dirty="0"/>
          </a:p>
          <a:p>
            <a:pPr marL="552450" indent="-552450">
              <a:lnSpc>
                <a:spcPct val="90000"/>
              </a:lnSpc>
              <a:buFont typeface="Wingdings" pitchFamily="2" charset="2"/>
              <a:buNone/>
            </a:pPr>
            <a:r>
              <a:rPr lang="en-US" b="1" dirty="0"/>
              <a:t>	H</a:t>
            </a:r>
            <a:r>
              <a:rPr lang="en-US" b="1" baseline="-25000" dirty="0"/>
              <a:t>A</a:t>
            </a:r>
            <a:r>
              <a:rPr lang="en-US" b="1" dirty="0"/>
              <a:t>: </a:t>
            </a:r>
            <a:r>
              <a:rPr lang="en-US" b="1" dirty="0">
                <a:sym typeface="Symbol" pitchFamily="18" charset="2"/>
              </a:rPr>
              <a:t> </a:t>
            </a:r>
            <a:r>
              <a:rPr lang="en-US" b="1" dirty="0"/>
              <a:t>≠ 0,65</a:t>
            </a:r>
          </a:p>
          <a:p>
            <a:pPr marL="552450" indent="-552450">
              <a:lnSpc>
                <a:spcPct val="90000"/>
              </a:lnSpc>
              <a:buFont typeface="Wingdings" pitchFamily="2" charset="2"/>
              <a:buAutoNum type="arabicPeriod" startAt="2"/>
            </a:pPr>
            <a:r>
              <a:rPr lang="en-US" b="1" dirty="0" err="1"/>
              <a:t>Nilai</a:t>
            </a:r>
            <a:r>
              <a:rPr lang="en-US" b="1" dirty="0"/>
              <a:t> </a:t>
            </a:r>
            <a:r>
              <a:rPr lang="en-US" b="1" dirty="0" err="1"/>
              <a:t>Kritis</a:t>
            </a:r>
            <a:r>
              <a:rPr lang="en-US" b="1" dirty="0"/>
              <a:t>: Z =  ± 1,96</a:t>
            </a:r>
          </a:p>
          <a:p>
            <a:pPr marL="552450" indent="-552450">
              <a:lnSpc>
                <a:spcPct val="90000"/>
              </a:lnSpc>
              <a:buFont typeface="Wingdings" pitchFamily="2" charset="2"/>
              <a:buAutoNum type="arabicPeriod" startAt="2"/>
            </a:pPr>
            <a:r>
              <a:rPr lang="en-US" b="1" dirty="0" err="1"/>
              <a:t>Nilai</a:t>
            </a:r>
            <a:r>
              <a:rPr lang="en-US" b="1" dirty="0"/>
              <a:t> </a:t>
            </a:r>
            <a:r>
              <a:rPr lang="en-US" b="1" dirty="0" err="1"/>
              <a:t>Hitung</a:t>
            </a:r>
            <a:r>
              <a:rPr lang="en-US" b="1" dirty="0"/>
              <a:t>: Z = 0.33</a:t>
            </a:r>
          </a:p>
          <a:p>
            <a:pPr marL="552450" indent="-552450">
              <a:lnSpc>
                <a:spcPct val="90000"/>
              </a:lnSpc>
              <a:buFont typeface="Wingdings" pitchFamily="2" charset="2"/>
              <a:buAutoNum type="arabicPeriod" startAt="2"/>
            </a:pPr>
            <a:r>
              <a:rPr lang="en-US" b="1" dirty="0" err="1"/>
              <a:t>Keputusan</a:t>
            </a:r>
            <a:r>
              <a:rPr lang="en-US" b="1" dirty="0"/>
              <a:t>: H</a:t>
            </a:r>
            <a:r>
              <a:rPr lang="en-US" b="1" baseline="-25000" dirty="0"/>
              <a:t>0</a:t>
            </a:r>
            <a:r>
              <a:rPr lang="en-US" b="1" dirty="0"/>
              <a:t> </a:t>
            </a:r>
            <a:r>
              <a:rPr lang="en-US" b="1" dirty="0" err="1"/>
              <a:t>diterima</a:t>
            </a:r>
            <a:endParaRPr lang="en-US" b="1" dirty="0"/>
          </a:p>
          <a:p>
            <a:pPr marL="552450" indent="-552450">
              <a:lnSpc>
                <a:spcPct val="90000"/>
              </a:lnSpc>
              <a:buFont typeface="Wingdings" pitchFamily="2" charset="2"/>
              <a:buAutoNum type="arabicPeriod" startAt="2"/>
            </a:pPr>
            <a:r>
              <a:rPr lang="en-US" b="1" dirty="0" err="1"/>
              <a:t>Kesimpulan</a:t>
            </a:r>
            <a:r>
              <a:rPr lang="en-US" b="1" dirty="0"/>
              <a:t>: </a:t>
            </a:r>
            <a:r>
              <a:rPr lang="en-US" b="1" dirty="0" err="1" smtClean="0"/>
              <a:t>Wisatawan</a:t>
            </a:r>
            <a:r>
              <a:rPr lang="en-US" b="1" dirty="0" smtClean="0"/>
              <a:t> yang </a:t>
            </a:r>
            <a:r>
              <a:rPr lang="en-US" b="1" dirty="0" err="1"/>
              <a:t>menyatakan</a:t>
            </a:r>
            <a:r>
              <a:rPr lang="en-US" b="1" dirty="0"/>
              <a:t> </a:t>
            </a:r>
            <a:r>
              <a:rPr lang="en-US" b="1" dirty="0" err="1"/>
              <a:t>puas</a:t>
            </a:r>
            <a:r>
              <a:rPr lang="en-US" b="1" dirty="0"/>
              <a:t> </a:t>
            </a:r>
            <a:r>
              <a:rPr lang="en-US" b="1" dirty="0" err="1"/>
              <a:t>adalah</a:t>
            </a:r>
            <a:r>
              <a:rPr lang="en-US" b="1" dirty="0"/>
              <a:t> 65%.</a:t>
            </a:r>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D3FA4A75-A439-4D04-B09A-2F781930C301}" type="slidenum">
              <a:rPr lang="en-US"/>
              <a:pPr/>
              <a:t>130</a:t>
            </a:fld>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0" y="0"/>
            <a:ext cx="9144000" cy="1143000"/>
          </a:xfrm>
          <a:solidFill>
            <a:schemeClr val="tx1"/>
          </a:solidFill>
        </p:spPr>
        <p:txBody>
          <a:bodyPr/>
          <a:lstStyle/>
          <a:p>
            <a:r>
              <a:rPr lang="en-US" sz="3200" dirty="0">
                <a:solidFill>
                  <a:schemeClr val="bg1"/>
                </a:solidFill>
                <a:latin typeface="Arial Black" pitchFamily="34" charset="0"/>
              </a:rPr>
              <a:t>UJI HIPOTESIS BEDA DUA PROPORSI POPULASI</a:t>
            </a:r>
          </a:p>
        </p:txBody>
      </p:sp>
      <p:sp>
        <p:nvSpPr>
          <p:cNvPr id="79875" name="Rectangle 3"/>
          <p:cNvSpPr>
            <a:spLocks noGrp="1" noChangeArrowheads="1"/>
          </p:cNvSpPr>
          <p:nvPr>
            <p:ph idx="1"/>
          </p:nvPr>
        </p:nvSpPr>
        <p:spPr>
          <a:xfrm>
            <a:off x="228600" y="1371600"/>
            <a:ext cx="8839200" cy="4724400"/>
          </a:xfrm>
        </p:spPr>
        <p:txBody>
          <a:bodyPr>
            <a:noAutofit/>
          </a:bodyPr>
          <a:lstStyle/>
          <a:p>
            <a:pPr>
              <a:lnSpc>
                <a:spcPct val="90000"/>
              </a:lnSpc>
            </a:pPr>
            <a:r>
              <a:rPr lang="en-US" sz="3600" b="1" dirty="0" err="1"/>
              <a:t>Tujuan</a:t>
            </a:r>
            <a:r>
              <a:rPr lang="en-US" sz="3600" b="1" dirty="0"/>
              <a:t>: </a:t>
            </a:r>
            <a:r>
              <a:rPr lang="en-US" sz="3600" b="1" dirty="0" err="1"/>
              <a:t>menguji</a:t>
            </a:r>
            <a:r>
              <a:rPr lang="en-US" sz="3600" b="1" dirty="0"/>
              <a:t> </a:t>
            </a:r>
            <a:r>
              <a:rPr lang="en-US" sz="3600" b="1" dirty="0" err="1"/>
              <a:t>hipotesis</a:t>
            </a:r>
            <a:r>
              <a:rPr lang="en-US" sz="3600" b="1" dirty="0"/>
              <a:t> (</a:t>
            </a:r>
            <a:r>
              <a:rPr lang="en-US" sz="3600" b="1" dirty="0" err="1"/>
              <a:t>dugaan</a:t>
            </a:r>
            <a:r>
              <a:rPr lang="en-US" sz="3600" b="1" dirty="0"/>
              <a:t>) </a:t>
            </a:r>
            <a:r>
              <a:rPr lang="en-US" sz="3600" b="1" dirty="0" err="1"/>
              <a:t>terhadap</a:t>
            </a:r>
            <a:r>
              <a:rPr lang="en-US" sz="3600" b="1" dirty="0"/>
              <a:t> </a:t>
            </a:r>
            <a:r>
              <a:rPr lang="en-US" sz="3600" b="1" dirty="0" err="1" smtClean="0"/>
              <a:t>perbedaan</a:t>
            </a:r>
            <a:r>
              <a:rPr lang="en-US" sz="3600" b="1" dirty="0" smtClean="0"/>
              <a:t> </a:t>
            </a:r>
            <a:r>
              <a:rPr lang="en-US" sz="3600" b="1" dirty="0" err="1"/>
              <a:t>dua</a:t>
            </a:r>
            <a:r>
              <a:rPr lang="en-US" sz="3600" b="1" dirty="0"/>
              <a:t> </a:t>
            </a:r>
            <a:r>
              <a:rPr lang="en-US" sz="3600" b="1" dirty="0" err="1"/>
              <a:t>proporsi</a:t>
            </a:r>
            <a:r>
              <a:rPr lang="en-US" sz="3600" b="1" dirty="0"/>
              <a:t> </a:t>
            </a:r>
            <a:r>
              <a:rPr lang="en-US" sz="3600" b="1" dirty="0" err="1"/>
              <a:t>populasi</a:t>
            </a:r>
            <a:r>
              <a:rPr lang="en-US" sz="3600" b="1" dirty="0"/>
              <a:t> </a:t>
            </a:r>
            <a:r>
              <a:rPr lang="en-US" sz="3600" b="1" dirty="0" err="1"/>
              <a:t>berdasarkan</a:t>
            </a:r>
            <a:r>
              <a:rPr lang="en-US" sz="3600" b="1" dirty="0"/>
              <a:t> </a:t>
            </a:r>
            <a:r>
              <a:rPr lang="en-US" sz="3600" b="1" dirty="0" err="1"/>
              <a:t>informasi</a:t>
            </a:r>
            <a:r>
              <a:rPr lang="en-US" sz="3600" b="1" dirty="0"/>
              <a:t> yang </a:t>
            </a:r>
            <a:r>
              <a:rPr lang="en-US" sz="3600" b="1" dirty="0" err="1"/>
              <a:t>diperoleh</a:t>
            </a:r>
            <a:r>
              <a:rPr lang="en-US" sz="3600" b="1" dirty="0"/>
              <a:t> </a:t>
            </a:r>
            <a:r>
              <a:rPr lang="en-US" sz="3600" b="1" dirty="0" err="1"/>
              <a:t>dari</a:t>
            </a:r>
            <a:r>
              <a:rPr lang="en-US" sz="3600" b="1" dirty="0"/>
              <a:t> </a:t>
            </a:r>
            <a:r>
              <a:rPr lang="en-US" sz="3600" b="1" dirty="0" err="1" smtClean="0"/>
              <a:t>sampel</a:t>
            </a:r>
            <a:r>
              <a:rPr lang="en-US" sz="3600" b="1" dirty="0" smtClean="0"/>
              <a:t>.</a:t>
            </a:r>
          </a:p>
          <a:p>
            <a:pPr>
              <a:lnSpc>
                <a:spcPct val="90000"/>
              </a:lnSpc>
            </a:pPr>
            <a:endParaRPr lang="en-US" sz="3600" b="1" dirty="0"/>
          </a:p>
          <a:p>
            <a:pPr>
              <a:lnSpc>
                <a:spcPct val="90000"/>
              </a:lnSpc>
            </a:pPr>
            <a:r>
              <a:rPr lang="en-US" sz="3600" b="1" dirty="0" err="1"/>
              <a:t>Pengujian</a:t>
            </a:r>
            <a:r>
              <a:rPr lang="en-US" sz="3600" b="1" dirty="0"/>
              <a:t> </a:t>
            </a:r>
            <a:r>
              <a:rPr lang="en-US" sz="3600" b="1" dirty="0" err="1"/>
              <a:t>hipotesis</a:t>
            </a:r>
            <a:r>
              <a:rPr lang="en-US" sz="3600" b="1" dirty="0"/>
              <a:t> </a:t>
            </a:r>
            <a:r>
              <a:rPr lang="en-US" sz="3600" b="1" dirty="0" err="1"/>
              <a:t>proporsi</a:t>
            </a:r>
            <a:r>
              <a:rPr lang="en-US" sz="3600" b="1" dirty="0"/>
              <a:t> </a:t>
            </a:r>
            <a:r>
              <a:rPr lang="en-US" sz="3600" b="1" dirty="0" err="1"/>
              <a:t>populasi</a:t>
            </a:r>
            <a:r>
              <a:rPr lang="en-US" sz="3600" b="1" dirty="0"/>
              <a:t> </a:t>
            </a:r>
            <a:r>
              <a:rPr lang="en-US" sz="3600" b="1" dirty="0" err="1"/>
              <a:t>menggunakan</a:t>
            </a:r>
            <a:r>
              <a:rPr lang="en-US" sz="3600" b="1" dirty="0"/>
              <a:t> </a:t>
            </a:r>
            <a:r>
              <a:rPr lang="en-US" sz="3600" b="1" dirty="0" err="1"/>
              <a:t>distribusi</a:t>
            </a:r>
            <a:r>
              <a:rPr lang="en-US" sz="3600" b="1" dirty="0"/>
              <a:t> Z. </a:t>
            </a:r>
            <a:r>
              <a:rPr lang="en-US" sz="3600" b="1" dirty="0" err="1"/>
              <a:t>Dengan</a:t>
            </a:r>
            <a:r>
              <a:rPr lang="en-US" sz="3600" b="1" dirty="0"/>
              <a:t> </a:t>
            </a:r>
            <a:r>
              <a:rPr lang="en-US" sz="3600" b="1" dirty="0" err="1"/>
              <a:t>demikian</a:t>
            </a:r>
            <a:r>
              <a:rPr lang="en-US" sz="3600" b="1" dirty="0"/>
              <a:t> </a:t>
            </a:r>
            <a:r>
              <a:rPr lang="en-US" sz="3600" b="1" dirty="0" err="1" smtClean="0"/>
              <a:t>tidak</a:t>
            </a:r>
            <a:r>
              <a:rPr lang="en-US" sz="3600" b="1" dirty="0" smtClean="0"/>
              <a:t> </a:t>
            </a:r>
            <a:r>
              <a:rPr lang="en-US" sz="3600" b="1" dirty="0" err="1"/>
              <a:t>perlu</a:t>
            </a:r>
            <a:r>
              <a:rPr lang="en-US" sz="3600" b="1" dirty="0"/>
              <a:t> </a:t>
            </a:r>
            <a:r>
              <a:rPr lang="en-US" sz="3600" b="1" dirty="0" err="1"/>
              <a:t>memperhatikan</a:t>
            </a:r>
            <a:r>
              <a:rPr lang="en-US" sz="3600" b="1" dirty="0"/>
              <a:t> </a:t>
            </a:r>
            <a:r>
              <a:rPr lang="en-US" sz="3600" b="1" i="1" dirty="0" err="1" smtClean="0"/>
              <a:t>derajat</a:t>
            </a:r>
            <a:r>
              <a:rPr lang="en-US" sz="3600" b="1" i="1" dirty="0" smtClean="0"/>
              <a:t> </a:t>
            </a:r>
            <a:r>
              <a:rPr lang="en-US" sz="3600" b="1" i="1" dirty="0" err="1" smtClean="0"/>
              <a:t>bebas</a:t>
            </a:r>
            <a:r>
              <a:rPr lang="en-US" sz="3600" b="1" i="1" dirty="0" smtClean="0"/>
              <a:t> </a:t>
            </a:r>
            <a:r>
              <a:rPr lang="en-US" sz="3600" b="1" dirty="0" smtClean="0"/>
              <a:t>(db)</a:t>
            </a:r>
            <a:endParaRPr lang="en-US" sz="3600" b="1"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0" y="0"/>
            <a:ext cx="9144000" cy="1143000"/>
          </a:xfrm>
          <a:solidFill>
            <a:schemeClr val="tx1"/>
          </a:solidFill>
        </p:spPr>
        <p:txBody>
          <a:bodyPr>
            <a:normAutofit/>
          </a:bodyPr>
          <a:lstStyle/>
          <a:p>
            <a:r>
              <a:rPr lang="en-US" sz="3600" dirty="0" smtClean="0">
                <a:solidFill>
                  <a:schemeClr val="bg1"/>
                </a:solidFill>
                <a:latin typeface="Arial Black" pitchFamily="34" charset="0"/>
              </a:rPr>
              <a:t>HASIL  ANALISIS</a:t>
            </a:r>
            <a:endParaRPr lang="en-US" sz="3600" dirty="0">
              <a:solidFill>
                <a:schemeClr val="bg1"/>
              </a:solidFill>
              <a:latin typeface="Arial Black" pitchFamily="34" charset="0"/>
            </a:endParaRPr>
          </a:p>
        </p:txBody>
      </p:sp>
      <p:sp>
        <p:nvSpPr>
          <p:cNvPr id="80899" name="Rectangle 3"/>
          <p:cNvSpPr>
            <a:spLocks noGrp="1" noChangeArrowheads="1"/>
          </p:cNvSpPr>
          <p:nvPr>
            <p:ph idx="1"/>
          </p:nvPr>
        </p:nvSpPr>
        <p:spPr>
          <a:xfrm>
            <a:off x="304800" y="1295400"/>
            <a:ext cx="8458200" cy="4268787"/>
          </a:xfrm>
        </p:spPr>
        <p:txBody>
          <a:bodyPr>
            <a:normAutofit/>
          </a:bodyPr>
          <a:lstStyle/>
          <a:p>
            <a:pPr marL="552450" indent="-552450">
              <a:lnSpc>
                <a:spcPct val="90000"/>
              </a:lnSpc>
              <a:buFont typeface="Wingdings" pitchFamily="2" charset="2"/>
              <a:buAutoNum type="arabicPeriod"/>
            </a:pPr>
            <a:r>
              <a:rPr lang="en-US" sz="2800" b="1" dirty="0" err="1" smtClean="0"/>
              <a:t>Rumusan</a:t>
            </a:r>
            <a:r>
              <a:rPr lang="en-US" sz="2800" b="1" dirty="0" smtClean="0"/>
              <a:t> </a:t>
            </a:r>
            <a:r>
              <a:rPr lang="en-US" sz="2800" b="1" dirty="0" err="1"/>
              <a:t>Hipotesis</a:t>
            </a:r>
            <a:endParaRPr lang="en-US" sz="2800" b="1" dirty="0"/>
          </a:p>
          <a:p>
            <a:pPr marL="552450" indent="-552450">
              <a:lnSpc>
                <a:spcPct val="90000"/>
              </a:lnSpc>
              <a:buFont typeface="Wingdings" pitchFamily="2" charset="2"/>
              <a:buNone/>
            </a:pPr>
            <a:r>
              <a:rPr lang="en-US" sz="2800" b="1" dirty="0"/>
              <a:t>	H</a:t>
            </a:r>
            <a:r>
              <a:rPr lang="en-US" sz="2800" b="1" baseline="-25000" dirty="0"/>
              <a:t>0</a:t>
            </a:r>
            <a:r>
              <a:rPr lang="en-US" sz="2800" b="1" dirty="0"/>
              <a:t>: </a:t>
            </a:r>
            <a:r>
              <a:rPr lang="en-US" sz="2800" b="1" dirty="0">
                <a:sym typeface="Symbol" pitchFamily="18" charset="2"/>
              </a:rPr>
              <a:t></a:t>
            </a:r>
            <a:r>
              <a:rPr lang="en-US" sz="2800" b="1" baseline="-25000" dirty="0">
                <a:sym typeface="Symbol" pitchFamily="18" charset="2"/>
              </a:rPr>
              <a:t>1</a:t>
            </a:r>
            <a:r>
              <a:rPr lang="en-US" sz="2800" b="1" dirty="0">
                <a:sym typeface="Symbol" pitchFamily="18" charset="2"/>
              </a:rPr>
              <a:t> </a:t>
            </a:r>
            <a:r>
              <a:rPr lang="en-US" sz="2800" b="1" dirty="0"/>
              <a:t>= </a:t>
            </a:r>
            <a:r>
              <a:rPr lang="en-US" sz="2800" b="1" dirty="0">
                <a:sym typeface="Symbol" pitchFamily="18" charset="2"/>
              </a:rPr>
              <a:t></a:t>
            </a:r>
            <a:r>
              <a:rPr lang="en-US" sz="2800" b="1" baseline="-25000" dirty="0">
                <a:sym typeface="Symbol" pitchFamily="18" charset="2"/>
              </a:rPr>
              <a:t>2</a:t>
            </a:r>
            <a:r>
              <a:rPr lang="en-US" sz="2800" b="1" dirty="0">
                <a:sym typeface="Symbol" pitchFamily="18" charset="2"/>
              </a:rPr>
              <a:t> </a:t>
            </a:r>
            <a:r>
              <a:rPr lang="en-US" sz="2800" b="1" dirty="0"/>
              <a:t>	 </a:t>
            </a:r>
            <a:r>
              <a:rPr lang="en-US" sz="2800" b="1" dirty="0">
                <a:sym typeface="Symbol" pitchFamily="18" charset="2"/>
              </a:rPr>
              <a:t></a:t>
            </a:r>
            <a:r>
              <a:rPr lang="en-US" sz="2800" b="1" baseline="-25000" dirty="0">
                <a:sym typeface="Symbol" pitchFamily="18" charset="2"/>
              </a:rPr>
              <a:t>1</a:t>
            </a:r>
            <a:r>
              <a:rPr lang="en-US" sz="2800" b="1" dirty="0">
                <a:sym typeface="Symbol" pitchFamily="18" charset="2"/>
              </a:rPr>
              <a:t> </a:t>
            </a:r>
            <a:r>
              <a:rPr lang="en-US" sz="2800" b="1" i="1" dirty="0"/>
              <a:t>≤ </a:t>
            </a:r>
            <a:r>
              <a:rPr lang="en-US" sz="2800" b="1" dirty="0">
                <a:sym typeface="Symbol" pitchFamily="18" charset="2"/>
              </a:rPr>
              <a:t></a:t>
            </a:r>
            <a:r>
              <a:rPr lang="en-US" sz="2800" b="1" baseline="-25000" dirty="0">
                <a:sym typeface="Symbol" pitchFamily="18" charset="2"/>
              </a:rPr>
              <a:t>2</a:t>
            </a:r>
            <a:r>
              <a:rPr lang="en-US" sz="2800" b="1" i="1" dirty="0"/>
              <a:t> </a:t>
            </a:r>
            <a:r>
              <a:rPr lang="en-US" sz="2800" b="1" dirty="0"/>
              <a:t>	 </a:t>
            </a:r>
            <a:r>
              <a:rPr lang="en-US" sz="2800" b="1" dirty="0">
                <a:sym typeface="Symbol" pitchFamily="18" charset="2"/>
              </a:rPr>
              <a:t></a:t>
            </a:r>
            <a:r>
              <a:rPr lang="en-US" sz="2800" b="1" baseline="-25000" dirty="0">
                <a:sym typeface="Symbol" pitchFamily="18" charset="2"/>
              </a:rPr>
              <a:t>1</a:t>
            </a:r>
            <a:r>
              <a:rPr lang="en-US" sz="2800" b="1" dirty="0">
                <a:sym typeface="Symbol" pitchFamily="18" charset="2"/>
              </a:rPr>
              <a:t> </a:t>
            </a:r>
            <a:r>
              <a:rPr lang="en-US" sz="2800" b="1" dirty="0"/>
              <a:t>≥ </a:t>
            </a:r>
            <a:r>
              <a:rPr lang="en-US" sz="2800" b="1" dirty="0">
                <a:sym typeface="Symbol" pitchFamily="18" charset="2"/>
              </a:rPr>
              <a:t></a:t>
            </a:r>
            <a:r>
              <a:rPr lang="en-US" sz="2800" b="1" baseline="-25000" dirty="0">
                <a:sym typeface="Symbol" pitchFamily="18" charset="2"/>
              </a:rPr>
              <a:t>2</a:t>
            </a:r>
            <a:r>
              <a:rPr lang="en-US" sz="2800" b="1" dirty="0"/>
              <a:t>  	</a:t>
            </a:r>
            <a:endParaRPr lang="en-US" sz="2800" b="1" baseline="-25000" dirty="0"/>
          </a:p>
          <a:p>
            <a:pPr marL="552450" indent="-552450">
              <a:lnSpc>
                <a:spcPct val="90000"/>
              </a:lnSpc>
              <a:buFont typeface="Wingdings" pitchFamily="2" charset="2"/>
              <a:buNone/>
            </a:pPr>
            <a:r>
              <a:rPr lang="en-US" sz="2800" b="1" dirty="0"/>
              <a:t>	H</a:t>
            </a:r>
            <a:r>
              <a:rPr lang="en-US" sz="2800" b="1" baseline="-25000" dirty="0"/>
              <a:t>A</a:t>
            </a:r>
            <a:r>
              <a:rPr lang="en-US" sz="2800" b="1" dirty="0"/>
              <a:t>: </a:t>
            </a:r>
            <a:r>
              <a:rPr lang="en-US" sz="2800" b="1" dirty="0">
                <a:sym typeface="Symbol" pitchFamily="18" charset="2"/>
              </a:rPr>
              <a:t></a:t>
            </a:r>
            <a:r>
              <a:rPr lang="en-US" sz="2800" b="1" baseline="-25000" dirty="0">
                <a:sym typeface="Symbol" pitchFamily="18" charset="2"/>
              </a:rPr>
              <a:t>1</a:t>
            </a:r>
            <a:r>
              <a:rPr lang="en-US" sz="2800" b="1" dirty="0">
                <a:sym typeface="Symbol" pitchFamily="18" charset="2"/>
              </a:rPr>
              <a:t> </a:t>
            </a:r>
            <a:r>
              <a:rPr lang="en-US" sz="2800" b="1" dirty="0"/>
              <a:t>≠ </a:t>
            </a:r>
            <a:r>
              <a:rPr lang="en-US" sz="2800" b="1" dirty="0">
                <a:sym typeface="Symbol" pitchFamily="18" charset="2"/>
              </a:rPr>
              <a:t></a:t>
            </a:r>
            <a:r>
              <a:rPr lang="en-US" sz="2800" b="1" baseline="-25000" dirty="0">
                <a:sym typeface="Symbol" pitchFamily="18" charset="2"/>
              </a:rPr>
              <a:t>2</a:t>
            </a:r>
            <a:r>
              <a:rPr lang="en-US" sz="2800" b="1" dirty="0"/>
              <a:t> 	 </a:t>
            </a:r>
            <a:r>
              <a:rPr lang="en-US" sz="2800" b="1" dirty="0">
                <a:sym typeface="Symbol" pitchFamily="18" charset="2"/>
              </a:rPr>
              <a:t></a:t>
            </a:r>
            <a:r>
              <a:rPr lang="en-US" sz="2800" b="1" baseline="-25000" dirty="0">
                <a:sym typeface="Symbol" pitchFamily="18" charset="2"/>
              </a:rPr>
              <a:t>1</a:t>
            </a:r>
            <a:r>
              <a:rPr lang="en-US" sz="2800" b="1" i="1" dirty="0"/>
              <a:t> &gt;</a:t>
            </a:r>
            <a:r>
              <a:rPr lang="en-US" sz="2800" b="1" dirty="0"/>
              <a:t> </a:t>
            </a:r>
            <a:r>
              <a:rPr lang="en-US" sz="2800" b="1" dirty="0">
                <a:sym typeface="Symbol" pitchFamily="18" charset="2"/>
              </a:rPr>
              <a:t></a:t>
            </a:r>
            <a:r>
              <a:rPr lang="en-US" sz="2800" b="1" baseline="-25000" dirty="0">
                <a:sym typeface="Symbol" pitchFamily="18" charset="2"/>
              </a:rPr>
              <a:t>2</a:t>
            </a:r>
            <a:r>
              <a:rPr lang="en-US" sz="2800" b="1" dirty="0">
                <a:sym typeface="Symbol" pitchFamily="18" charset="2"/>
              </a:rPr>
              <a:t> </a:t>
            </a:r>
            <a:r>
              <a:rPr lang="en-US" sz="2800" b="1" dirty="0"/>
              <a:t>	 </a:t>
            </a:r>
            <a:r>
              <a:rPr lang="en-US" sz="2800" b="1" dirty="0">
                <a:sym typeface="Symbol" pitchFamily="18" charset="2"/>
              </a:rPr>
              <a:t></a:t>
            </a:r>
            <a:r>
              <a:rPr lang="en-US" sz="2800" b="1" baseline="-25000" dirty="0">
                <a:sym typeface="Symbol" pitchFamily="18" charset="2"/>
              </a:rPr>
              <a:t>1</a:t>
            </a:r>
            <a:r>
              <a:rPr lang="en-US" sz="2800" b="1" dirty="0">
                <a:sym typeface="Symbol" pitchFamily="18" charset="2"/>
              </a:rPr>
              <a:t> </a:t>
            </a:r>
            <a:r>
              <a:rPr lang="en-US" sz="2800" b="1" i="1" dirty="0"/>
              <a:t>&lt;</a:t>
            </a:r>
            <a:r>
              <a:rPr lang="en-US" sz="2800" b="1" dirty="0"/>
              <a:t> </a:t>
            </a:r>
            <a:r>
              <a:rPr lang="en-US" sz="2800" b="1" dirty="0">
                <a:sym typeface="Symbol" pitchFamily="18" charset="2"/>
              </a:rPr>
              <a:t></a:t>
            </a:r>
            <a:r>
              <a:rPr lang="en-US" sz="2800" b="1" baseline="-25000" dirty="0">
                <a:sym typeface="Symbol" pitchFamily="18" charset="2"/>
              </a:rPr>
              <a:t>2</a:t>
            </a:r>
            <a:r>
              <a:rPr lang="en-US" sz="2800" b="1" dirty="0">
                <a:sym typeface="Symbol" pitchFamily="18" charset="2"/>
              </a:rPr>
              <a:t> </a:t>
            </a:r>
            <a:endParaRPr lang="en-US" sz="2800" b="1" dirty="0"/>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Kritis</a:t>
            </a:r>
            <a:r>
              <a:rPr lang="en-US" sz="2800" b="1" dirty="0"/>
              <a:t>: </a:t>
            </a:r>
            <a:r>
              <a:rPr lang="en-US" sz="2800" b="1" dirty="0" err="1" smtClean="0"/>
              <a:t>Ditentukan</a:t>
            </a:r>
            <a:r>
              <a:rPr lang="en-US" sz="2800" b="1" dirty="0" smtClean="0"/>
              <a:t> </a:t>
            </a:r>
            <a:r>
              <a:rPr lang="en-US" sz="2800" b="1" dirty="0" err="1"/>
              <a:t>menggunakan</a:t>
            </a:r>
            <a:r>
              <a:rPr lang="en-US" sz="2800" b="1" dirty="0"/>
              <a:t> </a:t>
            </a:r>
            <a:r>
              <a:rPr lang="en-US" sz="2800" b="1" dirty="0" err="1"/>
              <a:t>tabel</a:t>
            </a:r>
            <a:r>
              <a:rPr lang="en-US" sz="2800" b="1" dirty="0"/>
              <a:t> </a:t>
            </a:r>
          </a:p>
          <a:p>
            <a:pPr marL="552450" indent="-552450">
              <a:lnSpc>
                <a:spcPct val="90000"/>
              </a:lnSpc>
              <a:buFont typeface="Wingdings" pitchFamily="2" charset="2"/>
              <a:buAutoNum type="arabicPeriod" startAt="2"/>
            </a:pPr>
            <a:r>
              <a:rPr lang="en-US" sz="2800" b="1" dirty="0" err="1"/>
              <a:t>Nilai</a:t>
            </a:r>
            <a:r>
              <a:rPr lang="en-US" sz="2800" b="1" dirty="0"/>
              <a:t> </a:t>
            </a:r>
            <a:r>
              <a:rPr lang="en-US" sz="2800" b="1" dirty="0" err="1"/>
              <a:t>Hitung</a:t>
            </a:r>
            <a:r>
              <a:rPr lang="en-US" sz="2800" b="1" dirty="0"/>
              <a:t>: </a:t>
            </a:r>
            <a:r>
              <a:rPr lang="en-US" sz="2800" b="1" dirty="0" err="1" smtClean="0"/>
              <a:t>Dihitung</a:t>
            </a:r>
            <a:r>
              <a:rPr lang="en-US" sz="2800" b="1" dirty="0" smtClean="0"/>
              <a:t> </a:t>
            </a:r>
            <a:r>
              <a:rPr lang="en-US" sz="2800" b="1" dirty="0" err="1"/>
              <a:t>dengan</a:t>
            </a:r>
            <a:r>
              <a:rPr lang="en-US" sz="2800" b="1" dirty="0"/>
              <a:t> </a:t>
            </a:r>
            <a:r>
              <a:rPr lang="en-US" sz="2800" b="1" dirty="0" err="1"/>
              <a:t>rumus</a:t>
            </a:r>
            <a:endParaRPr lang="en-US" sz="2800" b="1" dirty="0"/>
          </a:p>
          <a:p>
            <a:pPr marL="552450" indent="-552450">
              <a:lnSpc>
                <a:spcPct val="90000"/>
              </a:lnSpc>
              <a:buFont typeface="Wingdings" pitchFamily="2" charset="2"/>
              <a:buAutoNum type="arabicPeriod" startAt="2"/>
            </a:pPr>
            <a:r>
              <a:rPr lang="en-US" sz="2800" b="1" dirty="0" err="1"/>
              <a:t>Keputusan</a:t>
            </a:r>
            <a:r>
              <a:rPr lang="en-US" sz="2800" b="1" dirty="0"/>
              <a:t>: H</a:t>
            </a:r>
            <a:r>
              <a:rPr lang="en-US" sz="2800" b="1" baseline="-25000" dirty="0"/>
              <a:t>0</a:t>
            </a:r>
            <a:r>
              <a:rPr lang="en-US" sz="2800" b="1" dirty="0"/>
              <a:t> </a:t>
            </a:r>
            <a:r>
              <a:rPr lang="en-US" sz="2800" b="1" dirty="0" err="1"/>
              <a:t>ditolak</a:t>
            </a:r>
            <a:r>
              <a:rPr lang="en-US" sz="2800" b="1" dirty="0"/>
              <a:t> </a:t>
            </a:r>
            <a:r>
              <a:rPr lang="en-US" sz="2800" b="1" dirty="0" err="1"/>
              <a:t>jika</a:t>
            </a:r>
            <a:r>
              <a:rPr lang="en-US" sz="2800" b="1" dirty="0"/>
              <a:t> </a:t>
            </a:r>
            <a:r>
              <a:rPr lang="en-US" sz="2800" b="1" dirty="0" err="1"/>
              <a:t>nilai</a:t>
            </a:r>
            <a:r>
              <a:rPr lang="en-US" sz="2800" b="1" dirty="0"/>
              <a:t> </a:t>
            </a:r>
            <a:r>
              <a:rPr lang="en-US" sz="2800" b="1" dirty="0" err="1"/>
              <a:t>hitung</a:t>
            </a:r>
            <a:r>
              <a:rPr lang="en-US" sz="2800" b="1" dirty="0"/>
              <a:t> </a:t>
            </a:r>
            <a:r>
              <a:rPr lang="en-US" sz="2800" b="1" dirty="0" err="1"/>
              <a:t>absolut</a:t>
            </a:r>
            <a:r>
              <a:rPr lang="en-US" sz="2800" b="1" dirty="0"/>
              <a:t> </a:t>
            </a:r>
            <a:r>
              <a:rPr lang="en-US" sz="2800" b="1" dirty="0" err="1"/>
              <a:t>lebih</a:t>
            </a:r>
            <a:r>
              <a:rPr lang="en-US" sz="2800" b="1" dirty="0"/>
              <a:t> </a:t>
            </a:r>
            <a:r>
              <a:rPr lang="en-US" sz="2800" b="1" dirty="0" err="1"/>
              <a:t>besar</a:t>
            </a:r>
            <a:r>
              <a:rPr lang="en-US" sz="2800" b="1" dirty="0"/>
              <a:t> </a:t>
            </a:r>
            <a:r>
              <a:rPr lang="en-US" sz="2800" b="1" dirty="0" err="1"/>
              <a:t>daripada</a:t>
            </a:r>
            <a:r>
              <a:rPr lang="en-US" sz="2800" b="1" dirty="0"/>
              <a:t> </a:t>
            </a:r>
            <a:r>
              <a:rPr lang="en-US" sz="2800" b="1" dirty="0" err="1"/>
              <a:t>nilai</a:t>
            </a:r>
            <a:r>
              <a:rPr lang="en-US" sz="2800" b="1" dirty="0"/>
              <a:t> </a:t>
            </a:r>
            <a:r>
              <a:rPr lang="en-US" sz="2800" b="1" dirty="0" err="1"/>
              <a:t>tabel</a:t>
            </a:r>
            <a:r>
              <a:rPr lang="en-US" sz="2800" b="1" dirty="0"/>
              <a:t> </a:t>
            </a:r>
            <a:r>
              <a:rPr lang="en-US" sz="2800" b="1" dirty="0" err="1"/>
              <a:t>absolut</a:t>
            </a:r>
            <a:r>
              <a:rPr lang="en-US" sz="2800" b="1" dirty="0"/>
              <a:t>. </a:t>
            </a:r>
            <a:r>
              <a:rPr lang="en-US" sz="2800" b="1" dirty="0" err="1"/>
              <a:t>Sebaliknya</a:t>
            </a:r>
            <a:r>
              <a:rPr lang="en-US" sz="2800" b="1" dirty="0"/>
              <a:t> </a:t>
            </a:r>
            <a:r>
              <a:rPr lang="en-US" sz="2800" b="1" dirty="0" smtClean="0"/>
              <a:t>…....</a:t>
            </a:r>
            <a:endParaRPr lang="en-US" sz="2800" b="1" dirty="0"/>
          </a:p>
          <a:p>
            <a:pPr marL="552450" indent="-552450">
              <a:lnSpc>
                <a:spcPct val="90000"/>
              </a:lnSpc>
              <a:buFont typeface="Wingdings" pitchFamily="2" charset="2"/>
              <a:buAutoNum type="arabicPeriod" startAt="2"/>
            </a:pPr>
            <a:r>
              <a:rPr lang="en-US" sz="2800" b="1" dirty="0" err="1"/>
              <a:t>Kesimpulan</a:t>
            </a:r>
            <a:endParaRPr lang="en-US" sz="2800" b="1" dirty="0"/>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C546976C-8B5A-4604-A184-EF6117011CEB}" type="slidenum">
              <a:rPr lang="en-US"/>
              <a:pPr/>
              <a:t>132</a:t>
            </a:fld>
            <a:endParaRPr lang="en-US"/>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0" y="0"/>
            <a:ext cx="9144000" cy="1143000"/>
          </a:xfrm>
          <a:solidFill>
            <a:schemeClr val="tx1"/>
          </a:solidFill>
        </p:spPr>
        <p:txBody>
          <a:bodyPr/>
          <a:lstStyle/>
          <a:p>
            <a:r>
              <a:rPr lang="en-US" sz="3200" b="1" dirty="0">
                <a:solidFill>
                  <a:schemeClr val="bg1"/>
                </a:solidFill>
                <a:latin typeface="Arial Black" pitchFamily="34" charset="0"/>
              </a:rPr>
              <a:t>RUMUS </a:t>
            </a:r>
            <a:r>
              <a:rPr lang="en-US" sz="3200" b="1" dirty="0" smtClean="0">
                <a:solidFill>
                  <a:schemeClr val="bg1"/>
                </a:solidFill>
                <a:latin typeface="Arial Black" pitchFamily="34" charset="0"/>
              </a:rPr>
              <a:t>NILAI  Z-HITUNG</a:t>
            </a:r>
            <a:endParaRPr lang="en-US" sz="3200" b="1" dirty="0">
              <a:solidFill>
                <a:schemeClr val="bg1"/>
              </a:solidFill>
              <a:latin typeface="Arial Black" pitchFamily="34" charset="0"/>
            </a:endParaRPr>
          </a:p>
        </p:txBody>
      </p:sp>
      <p:graphicFrame>
        <p:nvGraphicFramePr>
          <p:cNvPr id="81924" name="Object 4"/>
          <p:cNvGraphicFramePr>
            <a:graphicFrameLocks noGrp="1" noChangeAspect="1"/>
          </p:cNvGraphicFramePr>
          <p:nvPr>
            <p:ph sz="half" idx="1"/>
          </p:nvPr>
        </p:nvGraphicFramePr>
        <p:xfrm>
          <a:off x="771525" y="1371600"/>
          <a:ext cx="2341563" cy="1447800"/>
        </p:xfrm>
        <a:graphic>
          <a:graphicData uri="http://schemas.openxmlformats.org/presentationml/2006/ole">
            <mc:AlternateContent xmlns:mc="http://schemas.openxmlformats.org/markup-compatibility/2006">
              <mc:Choice xmlns:v="urn:schemas-microsoft-com:vml" Requires="v">
                <p:oleObj spid="_x0000_s106504" name="Equation" r:id="rId3" imgW="698400" imgH="431640" progId="Equation.3">
                  <p:embed/>
                </p:oleObj>
              </mc:Choice>
              <mc:Fallback>
                <p:oleObj name="Equation" r:id="rId3" imgW="69840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1525" y="1371600"/>
                        <a:ext cx="2341563"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26" name="Object 6"/>
          <p:cNvGraphicFramePr>
            <a:graphicFrameLocks noGrp="1" noChangeAspect="1"/>
          </p:cNvGraphicFramePr>
          <p:nvPr>
            <p:ph sz="quarter" idx="2"/>
          </p:nvPr>
        </p:nvGraphicFramePr>
        <p:xfrm>
          <a:off x="3886200" y="2222500"/>
          <a:ext cx="4114800" cy="1346200"/>
        </p:xfrm>
        <a:graphic>
          <a:graphicData uri="http://schemas.openxmlformats.org/presentationml/2006/ole">
            <mc:AlternateContent xmlns:mc="http://schemas.openxmlformats.org/markup-compatibility/2006">
              <mc:Choice xmlns:v="urn:schemas-microsoft-com:vml" Requires="v">
                <p:oleObj spid="_x0000_s106505" name="Equation" r:id="rId5" imgW="1358640" imgH="444240" progId="Equation.3">
                  <p:embed/>
                </p:oleObj>
              </mc:Choice>
              <mc:Fallback>
                <p:oleObj name="Equation" r:id="rId5" imgW="135864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2222500"/>
                        <a:ext cx="4114800"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29" name="Object 9"/>
          <p:cNvGraphicFramePr>
            <a:graphicFrameLocks noGrp="1" noChangeAspect="1"/>
          </p:cNvGraphicFramePr>
          <p:nvPr>
            <p:ph sz="quarter" idx="3"/>
          </p:nvPr>
        </p:nvGraphicFramePr>
        <p:xfrm>
          <a:off x="5259388" y="3733800"/>
          <a:ext cx="2054225" cy="1195388"/>
        </p:xfrm>
        <a:graphic>
          <a:graphicData uri="http://schemas.openxmlformats.org/presentationml/2006/ole">
            <mc:AlternateContent xmlns:mc="http://schemas.openxmlformats.org/markup-compatibility/2006">
              <mc:Choice xmlns:v="urn:schemas-microsoft-com:vml" Requires="v">
                <p:oleObj spid="_x0000_s106506" name="Equation" r:id="rId7" imgW="698400" imgH="406080" progId="Equation.3">
                  <p:embed/>
                </p:oleObj>
              </mc:Choice>
              <mc:Fallback>
                <p:oleObj name="Equation" r:id="rId7" imgW="698400" imgH="40608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9388" y="3733800"/>
                        <a:ext cx="2054225" cy="1195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28" name="Text Box 8"/>
          <p:cNvSpPr txBox="1">
            <a:spLocks noChangeArrowheads="1"/>
          </p:cNvSpPr>
          <p:nvPr/>
        </p:nvSpPr>
        <p:spPr bwMode="auto">
          <a:xfrm>
            <a:off x="3352800" y="5410200"/>
            <a:ext cx="2362200" cy="584775"/>
          </a:xfrm>
          <a:prstGeom prst="rect">
            <a:avLst/>
          </a:prstGeom>
          <a:noFill/>
          <a:ln w="9525">
            <a:solidFill>
              <a:schemeClr val="accent1"/>
            </a:solidFill>
            <a:miter lim="800000"/>
            <a:headEnd/>
            <a:tailEnd/>
          </a:ln>
          <a:effectLst/>
        </p:spPr>
        <p:txBody>
          <a:bodyPr wrap="square">
            <a:spAutoFit/>
          </a:bodyPr>
          <a:lstStyle/>
          <a:p>
            <a:pPr algn="ctr"/>
            <a:r>
              <a:rPr lang="en-US" sz="3200" dirty="0"/>
              <a:t>q = 1 - p</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1143000"/>
          </a:xfrm>
          <a:solidFill>
            <a:schemeClr val="tx1"/>
          </a:solidFill>
        </p:spPr>
        <p:txBody>
          <a:bodyPr>
            <a:noAutofit/>
          </a:bodyPr>
          <a:lstStyle/>
          <a:p>
            <a:r>
              <a:rPr lang="en-US" sz="3600" b="1" dirty="0" err="1" smtClean="0">
                <a:solidFill>
                  <a:schemeClr val="bg1"/>
                </a:solidFill>
                <a:effectLst>
                  <a:outerShdw blurRad="38100" dist="38100" dir="2700000" algn="tl">
                    <a:srgbClr val="C0C0C0"/>
                  </a:outerShdw>
                </a:effectLst>
              </a:rPr>
              <a:t>Soal</a:t>
            </a:r>
            <a:r>
              <a:rPr lang="en-US" sz="3600" b="1" dirty="0" smtClean="0">
                <a:solidFill>
                  <a:schemeClr val="bg1"/>
                </a:solidFill>
                <a:effectLst>
                  <a:outerShdw blurRad="38100" dist="38100" dir="2700000" algn="tl">
                    <a:srgbClr val="C0C0C0"/>
                  </a:outerShdw>
                </a:effectLst>
              </a:rPr>
              <a:t>. </a:t>
            </a:r>
            <a:r>
              <a:rPr lang="en-US" sz="3600" b="1" dirty="0" err="1">
                <a:solidFill>
                  <a:schemeClr val="bg1"/>
                </a:solidFill>
                <a:effectLst>
                  <a:outerShdw blurRad="38100" dist="38100" dir="2700000" algn="tl">
                    <a:srgbClr val="C0C0C0"/>
                  </a:outerShdw>
                </a:effectLst>
              </a:rPr>
              <a:t>Uji</a:t>
            </a:r>
            <a:r>
              <a:rPr lang="en-US" sz="3600" b="1" dirty="0">
                <a:solidFill>
                  <a:schemeClr val="bg1"/>
                </a:solidFill>
                <a:effectLst>
                  <a:outerShdw blurRad="38100" dist="38100" dir="2700000" algn="tl">
                    <a:srgbClr val="C0C0C0"/>
                  </a:outerShdw>
                </a:effectLst>
              </a:rPr>
              <a:t> </a:t>
            </a:r>
            <a:r>
              <a:rPr lang="en-US" sz="3600" b="1" dirty="0" err="1">
                <a:solidFill>
                  <a:schemeClr val="bg1"/>
                </a:solidFill>
                <a:effectLst>
                  <a:outerShdw blurRad="38100" dist="38100" dir="2700000" algn="tl">
                    <a:srgbClr val="C0C0C0"/>
                  </a:outerShdw>
                </a:effectLst>
              </a:rPr>
              <a:t>Hipotesis</a:t>
            </a:r>
            <a:r>
              <a:rPr lang="en-US" sz="3600" b="1" dirty="0">
                <a:solidFill>
                  <a:schemeClr val="bg1"/>
                </a:solidFill>
                <a:effectLst>
                  <a:outerShdw blurRad="38100" dist="38100" dir="2700000" algn="tl">
                    <a:srgbClr val="C0C0C0"/>
                  </a:outerShdw>
                </a:effectLst>
              </a:rPr>
              <a:t> Beda </a:t>
            </a:r>
            <a:r>
              <a:rPr lang="en-US" sz="3600" b="1" dirty="0" err="1">
                <a:solidFill>
                  <a:schemeClr val="bg1"/>
                </a:solidFill>
                <a:effectLst>
                  <a:outerShdw blurRad="38100" dist="38100" dir="2700000" algn="tl">
                    <a:srgbClr val="C0C0C0"/>
                  </a:outerShdw>
                </a:effectLst>
              </a:rPr>
              <a:t>Dua</a:t>
            </a:r>
            <a:r>
              <a:rPr lang="en-US" sz="3600" b="1" dirty="0">
                <a:solidFill>
                  <a:schemeClr val="bg1"/>
                </a:solidFill>
                <a:effectLst>
                  <a:outerShdw blurRad="38100" dist="38100" dir="2700000" algn="tl">
                    <a:srgbClr val="C0C0C0"/>
                  </a:outerShdw>
                </a:effectLst>
              </a:rPr>
              <a:t> </a:t>
            </a:r>
            <a:r>
              <a:rPr lang="en-US" sz="3600" b="1" dirty="0" err="1">
                <a:solidFill>
                  <a:schemeClr val="bg1"/>
                </a:solidFill>
                <a:effectLst>
                  <a:outerShdw blurRad="38100" dist="38100" dir="2700000" algn="tl">
                    <a:srgbClr val="C0C0C0"/>
                  </a:outerShdw>
                </a:effectLst>
              </a:rPr>
              <a:t>Proporsi</a:t>
            </a:r>
            <a:r>
              <a:rPr lang="en-US" sz="3600" b="1" dirty="0">
                <a:solidFill>
                  <a:schemeClr val="bg1"/>
                </a:solidFill>
                <a:effectLst>
                  <a:outerShdw blurRad="38100" dist="38100" dir="2700000" algn="tl">
                    <a:srgbClr val="C0C0C0"/>
                  </a:outerShdw>
                </a:effectLst>
              </a:rPr>
              <a:t> </a:t>
            </a:r>
            <a:r>
              <a:rPr lang="en-US" sz="3600" b="1" dirty="0" err="1">
                <a:solidFill>
                  <a:schemeClr val="bg1"/>
                </a:solidFill>
                <a:effectLst>
                  <a:outerShdw blurRad="38100" dist="38100" dir="2700000" algn="tl">
                    <a:srgbClr val="C0C0C0"/>
                  </a:outerShdw>
                </a:effectLst>
              </a:rPr>
              <a:t>Populasi</a:t>
            </a:r>
            <a:endParaRPr lang="en-US" sz="3600" b="1" dirty="0">
              <a:solidFill>
                <a:schemeClr val="bg1"/>
              </a:solidFill>
              <a:effectLst>
                <a:outerShdw blurRad="38100" dist="38100" dir="2700000" algn="tl">
                  <a:srgbClr val="C0C0C0"/>
                </a:outerShdw>
              </a:effectLst>
            </a:endParaRPr>
          </a:p>
        </p:txBody>
      </p:sp>
      <p:sp>
        <p:nvSpPr>
          <p:cNvPr id="23555" name="Rectangle 3"/>
          <p:cNvSpPr>
            <a:spLocks noGrp="1" noChangeArrowheads="1"/>
          </p:cNvSpPr>
          <p:nvPr>
            <p:ph idx="1"/>
          </p:nvPr>
        </p:nvSpPr>
        <p:spPr>
          <a:xfrm>
            <a:off x="228600" y="1447800"/>
            <a:ext cx="8610600" cy="4648200"/>
          </a:xfrm>
        </p:spPr>
        <p:txBody>
          <a:bodyPr>
            <a:normAutofit fontScale="92500"/>
          </a:bodyPr>
          <a:lstStyle/>
          <a:p>
            <a:pPr marL="0" indent="0" algn="ctr">
              <a:buFont typeface="Wingdings" pitchFamily="2" charset="2"/>
              <a:buNone/>
            </a:pPr>
            <a:r>
              <a:rPr lang="en-US" sz="2800" b="1" dirty="0" err="1" smtClean="0">
                <a:latin typeface="CG Times" pitchFamily="18" charset="0"/>
              </a:rPr>
              <a:t>Pengelola</a:t>
            </a:r>
            <a:r>
              <a:rPr lang="en-US" sz="2800" b="1" dirty="0" smtClean="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mangga</a:t>
            </a:r>
            <a:r>
              <a:rPr lang="en-US" sz="2800" b="1" dirty="0" smtClean="0">
                <a:latin typeface="CG Times" pitchFamily="18" charset="0"/>
              </a:rPr>
              <a:t> </a:t>
            </a:r>
            <a:r>
              <a:rPr lang="en-US" sz="2800" b="1" dirty="0" err="1" smtClean="0">
                <a:latin typeface="CG Times" pitchFamily="18" charset="0"/>
              </a:rPr>
              <a:t>menyatakan</a:t>
            </a:r>
            <a:r>
              <a:rPr lang="en-US" sz="2800" b="1" dirty="0" smtClean="0">
                <a:latin typeface="CG Times" pitchFamily="18" charset="0"/>
              </a:rPr>
              <a:t> </a:t>
            </a:r>
            <a:r>
              <a:rPr lang="en-US" sz="2800" b="1" dirty="0" err="1">
                <a:latin typeface="CG Times" pitchFamily="18" charset="0"/>
              </a:rPr>
              <a:t>bahwa</a:t>
            </a:r>
            <a:r>
              <a:rPr lang="en-US" sz="2800" b="1" dirty="0">
                <a:latin typeface="CG Times" pitchFamily="18" charset="0"/>
              </a:rPr>
              <a:t> </a:t>
            </a:r>
            <a:r>
              <a:rPr lang="en-US" sz="2800" b="1" dirty="0" err="1">
                <a:latin typeface="CG Times" pitchFamily="18" charset="0"/>
              </a:rPr>
              <a:t>persentase</a:t>
            </a:r>
            <a:r>
              <a:rPr lang="en-US" sz="2800" b="1" dirty="0">
                <a:latin typeface="CG Times" pitchFamily="18" charset="0"/>
              </a:rPr>
              <a:t> </a:t>
            </a:r>
            <a:r>
              <a:rPr lang="en-US" sz="2800" b="1" dirty="0" err="1" smtClean="0">
                <a:latin typeface="CG Times" pitchFamily="18" charset="0"/>
              </a:rPr>
              <a:t>buah</a:t>
            </a:r>
            <a:r>
              <a:rPr lang="en-US" sz="2800" b="1" dirty="0" smtClean="0">
                <a:latin typeface="CG Times" pitchFamily="18" charset="0"/>
              </a:rPr>
              <a:t> </a:t>
            </a:r>
            <a:r>
              <a:rPr lang="en-US" sz="2800" b="1" dirty="0" err="1" smtClean="0">
                <a:latin typeface="CG Times" pitchFamily="18" charset="0"/>
              </a:rPr>
              <a:t>mangga</a:t>
            </a:r>
            <a:r>
              <a:rPr lang="en-US" sz="2800" b="1" dirty="0" smtClean="0">
                <a:latin typeface="CG Times" pitchFamily="18" charset="0"/>
              </a:rPr>
              <a:t> yang </a:t>
            </a:r>
            <a:r>
              <a:rPr lang="en-US" sz="2800" b="1" dirty="0" err="1" smtClean="0">
                <a:latin typeface="CG Times" pitchFamily="18" charset="0"/>
              </a:rPr>
              <a:t>jelek</a:t>
            </a:r>
            <a:r>
              <a:rPr lang="en-US" sz="2800" b="1" dirty="0" smtClean="0">
                <a:latin typeface="CG Times" pitchFamily="18" charset="0"/>
              </a:rPr>
              <a:t> </a:t>
            </a:r>
            <a:r>
              <a:rPr lang="en-US" sz="2800" b="1" dirty="0" err="1" smtClean="0">
                <a:latin typeface="CG Times" pitchFamily="18" charset="0"/>
              </a:rPr>
              <a:t>dari</a:t>
            </a:r>
            <a:r>
              <a:rPr lang="en-US" sz="2800" b="1" dirty="0" smtClean="0">
                <a:latin typeface="CG Times" pitchFamily="18" charset="0"/>
              </a:rPr>
              <a:t> </a:t>
            </a:r>
            <a:r>
              <a:rPr lang="en-US" sz="2800" b="1" dirty="0" err="1">
                <a:latin typeface="CG Times" pitchFamily="18" charset="0"/>
              </a:rPr>
              <a:t>dua</a:t>
            </a:r>
            <a:r>
              <a:rPr lang="en-US" sz="2800" b="1" dirty="0">
                <a:latin typeface="CG Times" pitchFamily="18" charset="0"/>
              </a:rPr>
              <a:t> </a:t>
            </a:r>
            <a:r>
              <a:rPr lang="en-US" sz="2800" b="1" dirty="0" err="1" smtClean="0">
                <a:latin typeface="CG Times" pitchFamily="18" charset="0"/>
              </a:rPr>
              <a:t>macam</a:t>
            </a:r>
            <a:r>
              <a:rPr lang="en-US" sz="2800" b="1" dirty="0" smtClean="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produksi</a:t>
            </a:r>
            <a:r>
              <a:rPr lang="en-US" sz="2800" b="1" dirty="0" smtClean="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Monokultur</a:t>
            </a:r>
            <a:r>
              <a:rPr lang="en-US" sz="2800" b="1" dirty="0" smtClean="0">
                <a:latin typeface="CG Times" pitchFamily="18" charset="0"/>
              </a:rPr>
              <a:t> </a:t>
            </a:r>
            <a:r>
              <a:rPr lang="en-US" sz="2800" b="1" dirty="0" err="1" smtClean="0">
                <a:latin typeface="CG Times" pitchFamily="18" charset="0"/>
              </a:rPr>
              <a:t>dan</a:t>
            </a:r>
            <a:r>
              <a:rPr lang="en-US" sz="2800" b="1" dirty="0" smtClean="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Campuran</a:t>
            </a:r>
            <a:r>
              <a:rPr lang="en-US" sz="2800" b="1" dirty="0" smtClean="0">
                <a:latin typeface="CG Times" pitchFamily="18" charset="0"/>
              </a:rPr>
              <a:t>) </a:t>
            </a:r>
            <a:r>
              <a:rPr lang="en-US" sz="2800" b="1" dirty="0" err="1">
                <a:latin typeface="CG Times" pitchFamily="18" charset="0"/>
              </a:rPr>
              <a:t>adalah</a:t>
            </a:r>
            <a:r>
              <a:rPr lang="en-US" sz="2800" b="1" dirty="0">
                <a:latin typeface="CG Times" pitchFamily="18" charset="0"/>
              </a:rPr>
              <a:t> </a:t>
            </a:r>
            <a:r>
              <a:rPr lang="en-US" sz="2800" b="1" dirty="0" err="1">
                <a:latin typeface="CG Times" pitchFamily="18" charset="0"/>
              </a:rPr>
              <a:t>sama</a:t>
            </a:r>
            <a:r>
              <a:rPr lang="en-US" sz="2800" b="1" dirty="0">
                <a:latin typeface="CG Times" pitchFamily="18" charset="0"/>
              </a:rPr>
              <a:t>. </a:t>
            </a:r>
            <a:endParaRPr lang="en-US" sz="2800" b="1" dirty="0" smtClean="0">
              <a:latin typeface="CG Times" pitchFamily="18" charset="0"/>
            </a:endParaRPr>
          </a:p>
          <a:p>
            <a:pPr marL="0" indent="0" algn="ctr">
              <a:buFont typeface="Wingdings" pitchFamily="2" charset="2"/>
              <a:buNone/>
            </a:pPr>
            <a:r>
              <a:rPr lang="en-US" sz="2800" b="1" dirty="0" err="1" smtClean="0">
                <a:latin typeface="CG Times" pitchFamily="18" charset="0"/>
              </a:rPr>
              <a:t>Untuk</a:t>
            </a:r>
            <a:r>
              <a:rPr lang="en-US" sz="2800" b="1" dirty="0" smtClean="0">
                <a:latin typeface="CG Times" pitchFamily="18" charset="0"/>
              </a:rPr>
              <a:t> </a:t>
            </a:r>
            <a:r>
              <a:rPr lang="en-US" sz="2800" b="1" dirty="0" err="1">
                <a:latin typeface="CG Times" pitchFamily="18" charset="0"/>
              </a:rPr>
              <a:t>menguji</a:t>
            </a:r>
            <a:r>
              <a:rPr lang="en-US" sz="2800" b="1" dirty="0">
                <a:latin typeface="CG Times" pitchFamily="18" charset="0"/>
              </a:rPr>
              <a:t> </a:t>
            </a:r>
            <a:r>
              <a:rPr lang="en-US" sz="2800" b="1" dirty="0" err="1">
                <a:latin typeface="CG Times" pitchFamily="18" charset="0"/>
              </a:rPr>
              <a:t>pernyataan</a:t>
            </a:r>
            <a:r>
              <a:rPr lang="en-US" sz="2800" b="1" dirty="0">
                <a:latin typeface="CG Times" pitchFamily="18" charset="0"/>
              </a:rPr>
              <a:t> </a:t>
            </a:r>
            <a:r>
              <a:rPr lang="en-US" sz="2800" b="1" dirty="0" err="1">
                <a:latin typeface="CG Times" pitchFamily="18" charset="0"/>
              </a:rPr>
              <a:t>tersebut</a:t>
            </a:r>
            <a:r>
              <a:rPr lang="en-US" sz="2800" b="1" dirty="0">
                <a:latin typeface="CG Times" pitchFamily="18" charset="0"/>
              </a:rPr>
              <a:t> </a:t>
            </a:r>
            <a:r>
              <a:rPr lang="en-US" sz="2800" b="1" dirty="0" err="1">
                <a:latin typeface="CG Times" pitchFamily="18" charset="0"/>
              </a:rPr>
              <a:t>diambil</a:t>
            </a:r>
            <a:r>
              <a:rPr lang="en-US" sz="2800" b="1" dirty="0">
                <a:latin typeface="CG Times" pitchFamily="18" charset="0"/>
              </a:rPr>
              <a:t> </a:t>
            </a:r>
            <a:r>
              <a:rPr lang="en-US" sz="2800" b="1" dirty="0" err="1">
                <a:latin typeface="CG Times" pitchFamily="18" charset="0"/>
              </a:rPr>
              <a:t>sampel</a:t>
            </a:r>
            <a:r>
              <a:rPr lang="en-US" sz="2800" b="1" dirty="0">
                <a:latin typeface="CG Times" pitchFamily="18" charset="0"/>
              </a:rPr>
              <a:t> </a:t>
            </a:r>
            <a:r>
              <a:rPr lang="en-US" sz="2800" b="1" dirty="0" err="1" smtClean="0">
                <a:latin typeface="CG Times" pitchFamily="18" charset="0"/>
              </a:rPr>
              <a:t>buah</a:t>
            </a:r>
            <a:r>
              <a:rPr lang="en-US" sz="2800" b="1" dirty="0" smtClean="0">
                <a:latin typeface="CG Times" pitchFamily="18" charset="0"/>
              </a:rPr>
              <a:t> </a:t>
            </a:r>
            <a:r>
              <a:rPr lang="en-US" sz="2800" b="1" dirty="0" err="1" smtClean="0">
                <a:latin typeface="CG Times" pitchFamily="18" charset="0"/>
              </a:rPr>
              <a:t>mangga</a:t>
            </a:r>
            <a:r>
              <a:rPr lang="en-US" sz="2800" b="1" dirty="0" smtClean="0">
                <a:latin typeface="CG Times" pitchFamily="18" charset="0"/>
              </a:rPr>
              <a:t> </a:t>
            </a:r>
            <a:r>
              <a:rPr lang="en-US" sz="2800" b="1" dirty="0" err="1" smtClean="0">
                <a:latin typeface="CG Times" pitchFamily="18" charset="0"/>
              </a:rPr>
              <a:t>sebanyak</a:t>
            </a:r>
            <a:r>
              <a:rPr lang="en-US" sz="2800" b="1" dirty="0" smtClean="0">
                <a:latin typeface="CG Times" pitchFamily="18" charset="0"/>
              </a:rPr>
              <a:t> </a:t>
            </a:r>
            <a:r>
              <a:rPr lang="en-US" sz="2800" b="1" dirty="0">
                <a:latin typeface="CG Times" pitchFamily="18" charset="0"/>
              </a:rPr>
              <a:t>200 </a:t>
            </a:r>
            <a:r>
              <a:rPr lang="en-US" sz="2800" b="1" dirty="0" err="1" smtClean="0">
                <a:latin typeface="CG Times" pitchFamily="18" charset="0"/>
              </a:rPr>
              <a:t>buah</a:t>
            </a:r>
            <a:r>
              <a:rPr lang="en-US" sz="2800" b="1" dirty="0" smtClean="0">
                <a:latin typeface="CG Times" pitchFamily="18" charset="0"/>
              </a:rPr>
              <a:t> yang </a:t>
            </a:r>
            <a:r>
              <a:rPr lang="en-US" sz="2800" b="1" dirty="0" err="1">
                <a:latin typeface="CG Times" pitchFamily="18" charset="0"/>
              </a:rPr>
              <a:t>dihasilkan</a:t>
            </a:r>
            <a:r>
              <a:rPr lang="en-US" sz="2800" b="1" dirty="0">
                <a:latin typeface="CG Times" pitchFamily="18" charset="0"/>
              </a:rPr>
              <a:t> </a:t>
            </a:r>
            <a:r>
              <a:rPr lang="en-US" sz="2800" b="1" dirty="0" err="1" smtClean="0">
                <a:latin typeface="CG Times" pitchFamily="18" charset="0"/>
              </a:rPr>
              <a:t>dari</a:t>
            </a:r>
            <a:r>
              <a:rPr lang="en-US" sz="2800" b="1" dirty="0" smtClean="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Monokultur</a:t>
            </a:r>
            <a:r>
              <a:rPr lang="en-US" sz="2800" b="1" dirty="0" smtClean="0">
                <a:latin typeface="CG Times" pitchFamily="18" charset="0"/>
              </a:rPr>
              <a:t> </a:t>
            </a:r>
            <a:r>
              <a:rPr lang="en-US" sz="2800" b="1" dirty="0" err="1" smtClean="0">
                <a:latin typeface="CG Times" pitchFamily="18" charset="0"/>
              </a:rPr>
              <a:t>dan</a:t>
            </a:r>
            <a:r>
              <a:rPr lang="en-US" sz="2800" b="1" dirty="0" smtClean="0">
                <a:latin typeface="CG Times" pitchFamily="18" charset="0"/>
              </a:rPr>
              <a:t> </a:t>
            </a:r>
            <a:r>
              <a:rPr lang="en-US" sz="2800" b="1" dirty="0" err="1">
                <a:latin typeface="CG Times" pitchFamily="18" charset="0"/>
              </a:rPr>
              <a:t>ternyata</a:t>
            </a:r>
            <a:r>
              <a:rPr lang="en-US" sz="2800" b="1" dirty="0">
                <a:latin typeface="CG Times" pitchFamily="18" charset="0"/>
              </a:rPr>
              <a:t> </a:t>
            </a:r>
            <a:r>
              <a:rPr lang="en-US" sz="2800" b="1" dirty="0" err="1">
                <a:latin typeface="CG Times" pitchFamily="18" charset="0"/>
              </a:rPr>
              <a:t>terdapat</a:t>
            </a:r>
            <a:r>
              <a:rPr lang="en-US" sz="2800" b="1" dirty="0">
                <a:latin typeface="CG Times" pitchFamily="18" charset="0"/>
              </a:rPr>
              <a:t> 20 </a:t>
            </a:r>
            <a:r>
              <a:rPr lang="en-US" sz="2800" b="1" dirty="0" err="1" smtClean="0">
                <a:latin typeface="CG Times" pitchFamily="18" charset="0"/>
              </a:rPr>
              <a:t>buah</a:t>
            </a:r>
            <a:r>
              <a:rPr lang="en-US" sz="2800" b="1" dirty="0" smtClean="0">
                <a:latin typeface="CG Times" pitchFamily="18" charset="0"/>
              </a:rPr>
              <a:t> yang </a:t>
            </a:r>
            <a:r>
              <a:rPr lang="en-US" sz="2800" b="1" dirty="0" err="1" smtClean="0">
                <a:latin typeface="CG Times" pitchFamily="18" charset="0"/>
              </a:rPr>
              <a:t>jelek</a:t>
            </a:r>
            <a:r>
              <a:rPr lang="en-US" sz="2800" b="1" dirty="0" smtClean="0">
                <a:latin typeface="CG Times" pitchFamily="18" charset="0"/>
              </a:rPr>
              <a:t>. </a:t>
            </a:r>
            <a:r>
              <a:rPr lang="en-US" sz="2800" b="1" dirty="0" err="1">
                <a:latin typeface="CG Times" pitchFamily="18" charset="0"/>
              </a:rPr>
              <a:t>Sedangkan</a:t>
            </a:r>
            <a:r>
              <a:rPr lang="en-US" sz="2800" b="1" dirty="0">
                <a:latin typeface="CG Times" pitchFamily="18" charset="0"/>
              </a:rPr>
              <a:t> </a:t>
            </a:r>
            <a:r>
              <a:rPr lang="en-US" sz="2800" b="1" dirty="0" err="1">
                <a:latin typeface="CG Times" pitchFamily="18" charset="0"/>
              </a:rPr>
              <a:t>dari</a:t>
            </a:r>
            <a:r>
              <a:rPr lang="en-US" sz="2800" b="1" dirty="0">
                <a:latin typeface="CG Times" pitchFamily="18" charset="0"/>
              </a:rPr>
              <a:t> </a:t>
            </a:r>
            <a:r>
              <a:rPr lang="en-US" sz="2800" b="1" dirty="0" err="1" smtClean="0">
                <a:latin typeface="CG Times" pitchFamily="18" charset="0"/>
              </a:rPr>
              <a:t>Kebun</a:t>
            </a:r>
            <a:r>
              <a:rPr lang="en-US" sz="2800" b="1" dirty="0" smtClean="0">
                <a:latin typeface="CG Times" pitchFamily="18" charset="0"/>
              </a:rPr>
              <a:t> </a:t>
            </a:r>
            <a:r>
              <a:rPr lang="en-US" sz="2800" b="1" dirty="0" err="1" smtClean="0">
                <a:latin typeface="CG Times" pitchFamily="18" charset="0"/>
              </a:rPr>
              <a:t>Campuran</a:t>
            </a:r>
            <a:r>
              <a:rPr lang="en-US" sz="2800" b="1" dirty="0" smtClean="0">
                <a:latin typeface="CG Times" pitchFamily="18" charset="0"/>
              </a:rPr>
              <a:t> </a:t>
            </a:r>
            <a:r>
              <a:rPr lang="en-US" sz="2800" b="1" dirty="0" err="1" smtClean="0">
                <a:latin typeface="CG Times" pitchFamily="18" charset="0"/>
              </a:rPr>
              <a:t>diambil</a:t>
            </a:r>
            <a:r>
              <a:rPr lang="en-US" sz="2800" b="1" dirty="0" smtClean="0">
                <a:latin typeface="CG Times" pitchFamily="18" charset="0"/>
              </a:rPr>
              <a:t> </a:t>
            </a:r>
            <a:r>
              <a:rPr lang="en-US" sz="2800" b="1" dirty="0" err="1">
                <a:latin typeface="CG Times" pitchFamily="18" charset="0"/>
              </a:rPr>
              <a:t>sampel</a:t>
            </a:r>
            <a:r>
              <a:rPr lang="en-US" sz="2800" b="1" dirty="0">
                <a:latin typeface="CG Times" pitchFamily="18" charset="0"/>
              </a:rPr>
              <a:t> </a:t>
            </a:r>
            <a:r>
              <a:rPr lang="en-US" sz="2800" b="1" dirty="0" err="1">
                <a:latin typeface="CG Times" pitchFamily="18" charset="0"/>
              </a:rPr>
              <a:t>sebanyak</a:t>
            </a:r>
            <a:r>
              <a:rPr lang="en-US" sz="2800" b="1" dirty="0">
                <a:latin typeface="CG Times" pitchFamily="18" charset="0"/>
              </a:rPr>
              <a:t> 300 </a:t>
            </a:r>
            <a:r>
              <a:rPr lang="en-US" sz="2800" b="1" dirty="0" err="1" smtClean="0">
                <a:latin typeface="CG Times" pitchFamily="18" charset="0"/>
              </a:rPr>
              <a:t>buah</a:t>
            </a:r>
            <a:r>
              <a:rPr lang="en-US" sz="2800" b="1" dirty="0" smtClean="0">
                <a:latin typeface="CG Times" pitchFamily="18" charset="0"/>
              </a:rPr>
              <a:t>, </a:t>
            </a:r>
            <a:r>
              <a:rPr lang="en-US" sz="2800" b="1" dirty="0" err="1">
                <a:latin typeface="CG Times" pitchFamily="18" charset="0"/>
              </a:rPr>
              <a:t>ternyata</a:t>
            </a:r>
            <a:r>
              <a:rPr lang="en-US" sz="2800" b="1" dirty="0">
                <a:latin typeface="CG Times" pitchFamily="18" charset="0"/>
              </a:rPr>
              <a:t> </a:t>
            </a:r>
            <a:r>
              <a:rPr lang="en-US" sz="2800" b="1" dirty="0" err="1" smtClean="0">
                <a:latin typeface="CG Times" pitchFamily="18" charset="0"/>
              </a:rPr>
              <a:t>terdapat</a:t>
            </a:r>
            <a:r>
              <a:rPr lang="en-US" sz="2800" b="1" dirty="0" smtClean="0">
                <a:latin typeface="CG Times" pitchFamily="18" charset="0"/>
              </a:rPr>
              <a:t> </a:t>
            </a:r>
            <a:r>
              <a:rPr lang="en-US" sz="2800" b="1" dirty="0">
                <a:latin typeface="CG Times" pitchFamily="18" charset="0"/>
              </a:rPr>
              <a:t>45 </a:t>
            </a:r>
            <a:r>
              <a:rPr lang="en-US" sz="2800" b="1" dirty="0" err="1" smtClean="0">
                <a:latin typeface="CG Times" pitchFamily="18" charset="0"/>
              </a:rPr>
              <a:t>buah</a:t>
            </a:r>
            <a:r>
              <a:rPr lang="en-US" sz="2800" b="1" dirty="0" smtClean="0">
                <a:latin typeface="CG Times" pitchFamily="18" charset="0"/>
              </a:rPr>
              <a:t> yang </a:t>
            </a:r>
            <a:r>
              <a:rPr lang="en-US" sz="2800" b="1" dirty="0" err="1" smtClean="0">
                <a:latin typeface="CG Times" pitchFamily="18" charset="0"/>
              </a:rPr>
              <a:t>jelek</a:t>
            </a:r>
            <a:r>
              <a:rPr lang="en-US" sz="2800" b="1" dirty="0" smtClean="0">
                <a:latin typeface="CG Times" pitchFamily="18" charset="0"/>
              </a:rPr>
              <a:t>. </a:t>
            </a:r>
          </a:p>
          <a:p>
            <a:pPr marL="0" indent="0" algn="ctr">
              <a:buFont typeface="Wingdings" pitchFamily="2" charset="2"/>
              <a:buNone/>
            </a:pPr>
            <a:r>
              <a:rPr lang="en-US" sz="2800" b="1" dirty="0" err="1" smtClean="0">
                <a:latin typeface="CG Times" pitchFamily="18" charset="0"/>
              </a:rPr>
              <a:t>Dengan</a:t>
            </a:r>
            <a:r>
              <a:rPr lang="en-US" sz="2800" b="1" dirty="0" smtClean="0">
                <a:latin typeface="CG Times" pitchFamily="18" charset="0"/>
              </a:rPr>
              <a:t> </a:t>
            </a:r>
            <a:r>
              <a:rPr lang="en-US" sz="2800" b="1" dirty="0">
                <a:latin typeface="CG Times" pitchFamily="18" charset="0"/>
                <a:sym typeface="Symbol" pitchFamily="18" charset="2"/>
              </a:rPr>
              <a:t> = 5%, </a:t>
            </a:r>
            <a:r>
              <a:rPr lang="en-US" sz="2800" b="1" dirty="0" err="1">
                <a:latin typeface="CG Times" pitchFamily="18" charset="0"/>
                <a:sym typeface="Symbol" pitchFamily="18" charset="2"/>
              </a:rPr>
              <a:t>apakah</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sampel</a:t>
            </a:r>
            <a:r>
              <a:rPr lang="en-US" sz="2800" b="1" dirty="0">
                <a:latin typeface="CG Times" pitchFamily="18" charset="0"/>
                <a:sym typeface="Symbol" pitchFamily="18" charset="2"/>
              </a:rPr>
              <a:t> yang </a:t>
            </a:r>
            <a:r>
              <a:rPr lang="en-US" sz="2800" b="1" dirty="0" err="1">
                <a:latin typeface="CG Times" pitchFamily="18" charset="0"/>
                <a:sym typeface="Symbol" pitchFamily="18" charset="2"/>
              </a:rPr>
              <a:t>diperoleh</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dapat</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digunakan</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sebagai</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bukti</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membenarkan</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pernyataan</a:t>
            </a:r>
            <a:r>
              <a:rPr lang="en-US" sz="2800" b="1" dirty="0">
                <a:latin typeface="CG Times" pitchFamily="18" charset="0"/>
                <a:sym typeface="Symbol" pitchFamily="18" charset="2"/>
              </a:rPr>
              <a:t> </a:t>
            </a:r>
            <a:r>
              <a:rPr lang="en-US" sz="2800" b="1" dirty="0" err="1">
                <a:latin typeface="CG Times" pitchFamily="18" charset="0"/>
                <a:sym typeface="Symbol" pitchFamily="18" charset="2"/>
              </a:rPr>
              <a:t>tersebut</a:t>
            </a:r>
            <a:r>
              <a:rPr lang="en-US" sz="2800" b="1" dirty="0">
                <a:latin typeface="CG Times" pitchFamily="18" charset="0"/>
                <a:sym typeface="Symbol" pitchFamily="18" charset="2"/>
              </a:rPr>
              <a:t>?</a:t>
            </a:r>
            <a:endParaRPr lang="en-US" sz="2800" b="1" dirty="0">
              <a:latin typeface="CG Times" pitchFamily="18" charset="0"/>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0"/>
            <a:ext cx="9144000" cy="1143000"/>
          </a:xfrm>
          <a:solidFill>
            <a:schemeClr val="tx1"/>
          </a:solidFill>
        </p:spPr>
        <p:txBody>
          <a:bodyPr/>
          <a:lstStyle/>
          <a:p>
            <a:r>
              <a:rPr lang="en-US" b="1" dirty="0" smtClean="0">
                <a:solidFill>
                  <a:schemeClr val="bg1"/>
                </a:solidFill>
                <a:latin typeface="Arial Black" pitchFamily="34" charset="0"/>
              </a:rPr>
              <a:t>HASIL  ANALISIS</a:t>
            </a:r>
            <a:endParaRPr lang="en-US" b="1" dirty="0">
              <a:solidFill>
                <a:schemeClr val="bg1"/>
              </a:solidFill>
              <a:latin typeface="Arial Black" pitchFamily="34" charset="0"/>
            </a:endParaRPr>
          </a:p>
        </p:txBody>
      </p:sp>
      <p:sp>
        <p:nvSpPr>
          <p:cNvPr id="77827" name="Rectangle 3"/>
          <p:cNvSpPr>
            <a:spLocks noGrp="1" noChangeArrowheads="1"/>
          </p:cNvSpPr>
          <p:nvPr>
            <p:ph idx="1"/>
          </p:nvPr>
        </p:nvSpPr>
        <p:spPr>
          <a:xfrm>
            <a:off x="457200" y="1371600"/>
            <a:ext cx="8382000" cy="4800600"/>
          </a:xfrm>
        </p:spPr>
        <p:txBody>
          <a:bodyPr>
            <a:normAutofit/>
          </a:bodyPr>
          <a:lstStyle/>
          <a:p>
            <a:pPr marL="552450" indent="-552450">
              <a:lnSpc>
                <a:spcPct val="90000"/>
              </a:lnSpc>
              <a:buFont typeface="Wingdings" pitchFamily="2" charset="2"/>
              <a:buAutoNum type="arabicPeriod"/>
            </a:pPr>
            <a:r>
              <a:rPr lang="en-US" b="1" dirty="0" err="1" smtClean="0"/>
              <a:t>Rumusan</a:t>
            </a:r>
            <a:r>
              <a:rPr lang="en-US" b="1" dirty="0" smtClean="0"/>
              <a:t> </a:t>
            </a:r>
            <a:r>
              <a:rPr lang="en-US" b="1" dirty="0" err="1"/>
              <a:t>Hipotesis</a:t>
            </a:r>
            <a:endParaRPr lang="en-US" b="1" dirty="0"/>
          </a:p>
          <a:p>
            <a:pPr marL="552450" indent="-552450">
              <a:lnSpc>
                <a:spcPct val="90000"/>
              </a:lnSpc>
              <a:buFont typeface="Wingdings" pitchFamily="2" charset="2"/>
              <a:buNone/>
            </a:pPr>
            <a:r>
              <a:rPr lang="en-US" b="1" dirty="0"/>
              <a:t>	H</a:t>
            </a:r>
            <a:r>
              <a:rPr lang="en-US" b="1" baseline="-25000" dirty="0"/>
              <a:t>0</a:t>
            </a:r>
            <a:r>
              <a:rPr lang="en-US" b="1" dirty="0"/>
              <a:t>: </a:t>
            </a:r>
            <a:r>
              <a:rPr lang="en-US" b="1" dirty="0">
                <a:sym typeface="Symbol" pitchFamily="18" charset="2"/>
              </a:rPr>
              <a:t></a:t>
            </a:r>
            <a:r>
              <a:rPr lang="en-US" b="1" baseline="-25000" dirty="0">
                <a:sym typeface="Symbol" pitchFamily="18" charset="2"/>
              </a:rPr>
              <a:t>1</a:t>
            </a:r>
            <a:r>
              <a:rPr lang="en-US" b="1" dirty="0">
                <a:sym typeface="Symbol" pitchFamily="18" charset="2"/>
              </a:rPr>
              <a:t> </a:t>
            </a:r>
            <a:r>
              <a:rPr lang="en-US" b="1" dirty="0"/>
              <a:t>= </a:t>
            </a:r>
            <a:r>
              <a:rPr lang="en-US" b="1" dirty="0">
                <a:sym typeface="Symbol" pitchFamily="18" charset="2"/>
              </a:rPr>
              <a:t></a:t>
            </a:r>
            <a:r>
              <a:rPr lang="en-US" b="1" baseline="-25000" dirty="0">
                <a:sym typeface="Symbol" pitchFamily="18" charset="2"/>
              </a:rPr>
              <a:t>2</a:t>
            </a:r>
            <a:r>
              <a:rPr lang="en-US" b="1" dirty="0">
                <a:sym typeface="Symbol" pitchFamily="18" charset="2"/>
              </a:rPr>
              <a:t> </a:t>
            </a:r>
            <a:r>
              <a:rPr lang="en-US" b="1" dirty="0"/>
              <a:t>	 	</a:t>
            </a:r>
            <a:endParaRPr lang="en-US" b="1" baseline="-25000" dirty="0"/>
          </a:p>
          <a:p>
            <a:pPr marL="552450" indent="-552450">
              <a:lnSpc>
                <a:spcPct val="90000"/>
              </a:lnSpc>
              <a:buFont typeface="Wingdings" pitchFamily="2" charset="2"/>
              <a:buNone/>
            </a:pPr>
            <a:r>
              <a:rPr lang="en-US" b="1" dirty="0"/>
              <a:t>	H</a:t>
            </a:r>
            <a:r>
              <a:rPr lang="en-US" b="1" baseline="-25000" dirty="0"/>
              <a:t>A</a:t>
            </a:r>
            <a:r>
              <a:rPr lang="en-US" b="1" dirty="0"/>
              <a:t>: </a:t>
            </a:r>
            <a:r>
              <a:rPr lang="en-US" b="1" dirty="0">
                <a:sym typeface="Symbol" pitchFamily="18" charset="2"/>
              </a:rPr>
              <a:t></a:t>
            </a:r>
            <a:r>
              <a:rPr lang="en-US" b="1" baseline="-25000" dirty="0">
                <a:sym typeface="Symbol" pitchFamily="18" charset="2"/>
              </a:rPr>
              <a:t>1</a:t>
            </a:r>
            <a:r>
              <a:rPr lang="en-US" b="1" dirty="0">
                <a:sym typeface="Symbol" pitchFamily="18" charset="2"/>
              </a:rPr>
              <a:t> </a:t>
            </a:r>
            <a:r>
              <a:rPr lang="en-US" b="1" dirty="0"/>
              <a:t>≠ </a:t>
            </a:r>
            <a:r>
              <a:rPr lang="en-US" b="1" dirty="0">
                <a:sym typeface="Symbol" pitchFamily="18" charset="2"/>
              </a:rPr>
              <a:t></a:t>
            </a:r>
            <a:r>
              <a:rPr lang="en-US" b="1" baseline="-25000" dirty="0">
                <a:sym typeface="Symbol" pitchFamily="18" charset="2"/>
              </a:rPr>
              <a:t>2</a:t>
            </a:r>
            <a:r>
              <a:rPr lang="en-US" b="1" dirty="0"/>
              <a:t> 	</a:t>
            </a:r>
          </a:p>
          <a:p>
            <a:pPr marL="552450" indent="-552450">
              <a:lnSpc>
                <a:spcPct val="90000"/>
              </a:lnSpc>
              <a:buFont typeface="Wingdings" pitchFamily="2" charset="2"/>
              <a:buAutoNum type="arabicPeriod" startAt="2"/>
            </a:pPr>
            <a:r>
              <a:rPr lang="en-US" b="1" dirty="0" err="1"/>
              <a:t>Nilai</a:t>
            </a:r>
            <a:r>
              <a:rPr lang="en-US" b="1" dirty="0"/>
              <a:t> </a:t>
            </a:r>
            <a:r>
              <a:rPr lang="en-US" b="1" dirty="0" err="1"/>
              <a:t>Kritis</a:t>
            </a:r>
            <a:r>
              <a:rPr lang="en-US" b="1" dirty="0"/>
              <a:t>: Z = ± 1,96</a:t>
            </a:r>
          </a:p>
          <a:p>
            <a:pPr marL="552450" indent="-552450">
              <a:lnSpc>
                <a:spcPct val="90000"/>
              </a:lnSpc>
              <a:buFont typeface="Wingdings" pitchFamily="2" charset="2"/>
              <a:buAutoNum type="arabicPeriod" startAt="2"/>
            </a:pPr>
            <a:r>
              <a:rPr lang="en-US" b="1" dirty="0" err="1"/>
              <a:t>Nilai</a:t>
            </a:r>
            <a:r>
              <a:rPr lang="en-US" b="1" dirty="0"/>
              <a:t> </a:t>
            </a:r>
            <a:r>
              <a:rPr lang="en-US" b="1" dirty="0" err="1"/>
              <a:t>Hitung</a:t>
            </a:r>
            <a:r>
              <a:rPr lang="en-US" b="1" dirty="0"/>
              <a:t>: Z = - 1,63</a:t>
            </a:r>
          </a:p>
          <a:p>
            <a:pPr marL="552450" indent="-552450">
              <a:lnSpc>
                <a:spcPct val="90000"/>
              </a:lnSpc>
              <a:buFont typeface="Wingdings" pitchFamily="2" charset="2"/>
              <a:buAutoNum type="arabicPeriod" startAt="2"/>
            </a:pPr>
            <a:r>
              <a:rPr lang="en-US" b="1" dirty="0" err="1"/>
              <a:t>Keputusan</a:t>
            </a:r>
            <a:r>
              <a:rPr lang="en-US" b="1" dirty="0"/>
              <a:t>: H</a:t>
            </a:r>
            <a:r>
              <a:rPr lang="en-US" b="1" baseline="-25000" dirty="0"/>
              <a:t>0 </a:t>
            </a:r>
            <a:r>
              <a:rPr lang="en-US" b="1" dirty="0" err="1"/>
              <a:t>diterima</a:t>
            </a:r>
            <a:endParaRPr lang="en-US" b="1" dirty="0"/>
          </a:p>
          <a:p>
            <a:pPr marL="552450" indent="-552450">
              <a:lnSpc>
                <a:spcPct val="90000"/>
              </a:lnSpc>
              <a:buFont typeface="Wingdings" pitchFamily="2" charset="2"/>
              <a:buAutoNum type="arabicPeriod" startAt="2"/>
            </a:pPr>
            <a:r>
              <a:rPr lang="en-US" b="1" dirty="0" err="1"/>
              <a:t>Kesimpulan</a:t>
            </a:r>
            <a:r>
              <a:rPr lang="en-US" b="1" dirty="0"/>
              <a:t>: </a:t>
            </a:r>
            <a:r>
              <a:rPr lang="en-US" b="1" dirty="0" err="1" smtClean="0"/>
              <a:t>Tidak</a:t>
            </a:r>
            <a:r>
              <a:rPr lang="en-US" b="1" dirty="0" smtClean="0"/>
              <a:t> </a:t>
            </a:r>
            <a:r>
              <a:rPr lang="en-US" b="1" dirty="0" err="1" smtClean="0"/>
              <a:t>ada</a:t>
            </a:r>
            <a:r>
              <a:rPr lang="en-US" b="1" dirty="0" smtClean="0"/>
              <a:t> </a:t>
            </a:r>
            <a:r>
              <a:rPr lang="en-US" b="1" dirty="0" err="1" smtClean="0"/>
              <a:t>perbedaan</a:t>
            </a:r>
            <a:r>
              <a:rPr lang="en-US" b="1" dirty="0" smtClean="0"/>
              <a:t> </a:t>
            </a:r>
            <a:r>
              <a:rPr lang="en-US" b="1" dirty="0" err="1"/>
              <a:t>proporsi</a:t>
            </a:r>
            <a:r>
              <a:rPr lang="en-US" b="1" dirty="0"/>
              <a:t> </a:t>
            </a:r>
            <a:r>
              <a:rPr lang="en-US" b="1" dirty="0" err="1" smtClean="0"/>
              <a:t>buah</a:t>
            </a:r>
            <a:r>
              <a:rPr lang="en-US" b="1" dirty="0" smtClean="0"/>
              <a:t> </a:t>
            </a:r>
            <a:r>
              <a:rPr lang="en-US" b="1" dirty="0" err="1" smtClean="0"/>
              <a:t>mangga</a:t>
            </a:r>
            <a:r>
              <a:rPr lang="en-US" b="1" dirty="0" smtClean="0"/>
              <a:t> yang </a:t>
            </a:r>
            <a:r>
              <a:rPr lang="en-US" b="1" dirty="0" err="1" smtClean="0"/>
              <a:t>jelek</a:t>
            </a:r>
            <a:r>
              <a:rPr lang="en-US" b="1" dirty="0" smtClean="0"/>
              <a:t> </a:t>
            </a:r>
            <a:r>
              <a:rPr lang="en-US" b="1" dirty="0" err="1" smtClean="0"/>
              <a:t>dari</a:t>
            </a:r>
            <a:r>
              <a:rPr lang="en-US" b="1" dirty="0" smtClean="0"/>
              <a:t> </a:t>
            </a:r>
            <a:r>
              <a:rPr lang="en-US" b="1" dirty="0" err="1" smtClean="0"/>
              <a:t>kebun</a:t>
            </a:r>
            <a:r>
              <a:rPr lang="en-US" b="1" dirty="0" smtClean="0"/>
              <a:t> </a:t>
            </a:r>
            <a:r>
              <a:rPr lang="en-US" b="1" dirty="0" err="1" smtClean="0"/>
              <a:t>mangga</a:t>
            </a:r>
            <a:r>
              <a:rPr lang="en-US" b="1" dirty="0" smtClean="0"/>
              <a:t> </a:t>
            </a:r>
            <a:r>
              <a:rPr lang="en-US" b="1" dirty="0" err="1" smtClean="0"/>
              <a:t>monokultur</a:t>
            </a:r>
            <a:r>
              <a:rPr lang="en-US" b="1" dirty="0" smtClean="0"/>
              <a:t> </a:t>
            </a:r>
            <a:r>
              <a:rPr lang="en-US" b="1" dirty="0" err="1" smtClean="0"/>
              <a:t>dan</a:t>
            </a:r>
            <a:r>
              <a:rPr lang="en-US" b="1" dirty="0" smtClean="0"/>
              <a:t> </a:t>
            </a:r>
            <a:r>
              <a:rPr lang="en-US" b="1" dirty="0" err="1" smtClean="0"/>
              <a:t>dari</a:t>
            </a:r>
            <a:r>
              <a:rPr lang="en-US" b="1" dirty="0" smtClean="0"/>
              <a:t> </a:t>
            </a:r>
            <a:r>
              <a:rPr lang="en-US" b="1" dirty="0" err="1" smtClean="0"/>
              <a:t>kebun</a:t>
            </a:r>
            <a:r>
              <a:rPr lang="en-US" b="1" dirty="0" smtClean="0"/>
              <a:t> </a:t>
            </a:r>
            <a:r>
              <a:rPr lang="en-US" b="1" dirty="0" err="1" smtClean="0"/>
              <a:t>campuran</a:t>
            </a:r>
            <a:r>
              <a:rPr lang="en-US" b="1" dirty="0" smtClean="0"/>
              <a:t>.</a:t>
            </a:r>
            <a:endParaRPr lang="en-US" b="1"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990600"/>
          </a:xfrm>
          <a:solidFill>
            <a:srgbClr val="040000"/>
          </a:solidFill>
        </p:spPr>
        <p:txBody>
          <a:bodyPr>
            <a:normAutofit/>
          </a:bodyPr>
          <a:lstStyle/>
          <a:p>
            <a:r>
              <a:rPr lang="en-US" sz="3200" b="0" dirty="0" smtClean="0">
                <a:solidFill>
                  <a:schemeClr val="bg1"/>
                </a:solidFill>
                <a:effectLst>
                  <a:outerShdw blurRad="38100" dist="38100" dir="2700000" algn="tl">
                    <a:srgbClr val="C0C0C0"/>
                  </a:outerShdw>
                </a:effectLst>
                <a:latin typeface="Arial Black" pitchFamily="34" charset="0"/>
              </a:rPr>
              <a:t>HIPOTESIS &amp; UJINYA</a:t>
            </a:r>
            <a:endParaRPr lang="en-US" sz="3200" b="0" dirty="0">
              <a:solidFill>
                <a:schemeClr val="bg1"/>
              </a:solidFill>
              <a:effectLst>
                <a:outerShdw blurRad="38100" dist="38100" dir="2700000" algn="tl">
                  <a:srgbClr val="C0C0C0"/>
                </a:outerShdw>
              </a:effectLst>
              <a:latin typeface="Arial Black" pitchFamily="34" charset="0"/>
            </a:endParaRPr>
          </a:p>
        </p:txBody>
      </p:sp>
      <p:sp>
        <p:nvSpPr>
          <p:cNvPr id="5" name="Explosion 2 4"/>
          <p:cNvSpPr/>
          <p:nvPr/>
        </p:nvSpPr>
        <p:spPr>
          <a:xfrm>
            <a:off x="762000" y="1295400"/>
            <a:ext cx="7543800" cy="4800600"/>
          </a:xfrm>
          <a:prstGeom prst="irregularSeal2">
            <a:avLst/>
          </a:prstGeom>
          <a:solidFill>
            <a:srgbClr val="FFFF0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latin typeface="Arial Rounded MT Bold" pitchFamily="34" charset="0"/>
              </a:rPr>
              <a:t>… </a:t>
            </a:r>
            <a:r>
              <a:rPr lang="en-US" sz="4800" b="1" dirty="0" err="1" smtClean="0">
                <a:solidFill>
                  <a:srgbClr val="FF0000"/>
                </a:solidFill>
                <a:latin typeface="Arial Rounded MT Bold" pitchFamily="34" charset="0"/>
              </a:rPr>
              <a:t>Wassalam</a:t>
            </a:r>
            <a:r>
              <a:rPr lang="en-US" sz="4800" b="1" dirty="0" smtClean="0">
                <a:solidFill>
                  <a:srgbClr val="FF0000"/>
                </a:solidFill>
                <a:latin typeface="Arial Rounded MT Bold" pitchFamily="34" charset="0"/>
              </a:rPr>
              <a:t>…</a:t>
            </a:r>
            <a:endParaRPr lang="en-US" sz="4800" b="1"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042988"/>
          </a:xfrm>
          <a:solidFill>
            <a:srgbClr val="040000"/>
          </a:solidFill>
        </p:spPr>
        <p:txBody>
          <a:bodyPr/>
          <a:lstStyle/>
          <a:p>
            <a:r>
              <a:rPr lang="en-US" sz="2400" b="1" dirty="0">
                <a:solidFill>
                  <a:schemeClr val="bg1"/>
                </a:solidFill>
                <a:latin typeface="Arial Black" pitchFamily="34" charset="0"/>
              </a:rPr>
              <a:t>DALAM SEBUAH PENELITIAN HIPOTESIS DAPAT DINYATAKAN DALAM BEBERAPA BENTUK</a:t>
            </a:r>
            <a:endParaRPr lang="en-US" b="1" dirty="0">
              <a:solidFill>
                <a:schemeClr val="bg1"/>
              </a:solidFill>
              <a:latin typeface="Arial Black" pitchFamily="34" charset="0"/>
            </a:endParaRPr>
          </a:p>
        </p:txBody>
      </p:sp>
      <p:sp>
        <p:nvSpPr>
          <p:cNvPr id="16387" name="Rectangle 3"/>
          <p:cNvSpPr>
            <a:spLocks noGrp="1" noChangeArrowheads="1"/>
          </p:cNvSpPr>
          <p:nvPr>
            <p:ph idx="1"/>
          </p:nvPr>
        </p:nvSpPr>
        <p:spPr>
          <a:xfrm>
            <a:off x="228600" y="1143001"/>
            <a:ext cx="8686800" cy="3124200"/>
          </a:xfrm>
        </p:spPr>
        <p:txBody>
          <a:bodyPr/>
          <a:lstStyle/>
          <a:p>
            <a:pPr marL="571500" indent="-571500">
              <a:buFont typeface="Wingdings" pitchFamily="2" charset="2"/>
              <a:buAutoNum type="arabicPeriod"/>
            </a:pPr>
            <a:r>
              <a:rPr lang="en-US" b="1" dirty="0" err="1"/>
              <a:t>Hipotesis</a:t>
            </a:r>
            <a:r>
              <a:rPr lang="en-US" b="1" dirty="0"/>
              <a:t> </a:t>
            </a:r>
            <a:r>
              <a:rPr lang="en-US" b="1" dirty="0" err="1"/>
              <a:t>Nol</a:t>
            </a:r>
            <a:endParaRPr lang="en-US" b="1" dirty="0"/>
          </a:p>
          <a:p>
            <a:pPr marL="571500" indent="-571500" algn="just">
              <a:buFontTx/>
              <a:buNone/>
            </a:pPr>
            <a:r>
              <a:rPr lang="en-US" sz="1700" b="1" dirty="0"/>
              <a:t>	</a:t>
            </a:r>
            <a:r>
              <a:rPr lang="en-US" sz="1700" b="1" dirty="0" err="1"/>
              <a:t>Merupakan</a:t>
            </a:r>
            <a:r>
              <a:rPr lang="en-US" sz="1700" b="1" dirty="0"/>
              <a:t> </a:t>
            </a:r>
            <a:r>
              <a:rPr lang="en-US" sz="1700" b="1" dirty="0" err="1"/>
              <a:t>hipotesis</a:t>
            </a:r>
            <a:r>
              <a:rPr lang="en-US" sz="1700" b="1" dirty="0"/>
              <a:t> yang </a:t>
            </a:r>
            <a:r>
              <a:rPr lang="en-US" sz="1700" b="1" dirty="0" err="1"/>
              <a:t>menyatakan</a:t>
            </a:r>
            <a:r>
              <a:rPr lang="en-US" sz="1700" b="1" dirty="0"/>
              <a:t> </a:t>
            </a:r>
            <a:r>
              <a:rPr lang="en-US" sz="1700" b="1" dirty="0" err="1"/>
              <a:t>hubungan</a:t>
            </a:r>
            <a:r>
              <a:rPr lang="en-US" sz="1700" b="1" dirty="0"/>
              <a:t> </a:t>
            </a:r>
            <a:r>
              <a:rPr lang="en-US" sz="1700" b="1" dirty="0" err="1"/>
              <a:t>atau</a:t>
            </a:r>
            <a:r>
              <a:rPr lang="en-US" sz="1700" b="1" dirty="0"/>
              <a:t> </a:t>
            </a:r>
            <a:r>
              <a:rPr lang="en-US" sz="1700" b="1" dirty="0" err="1"/>
              <a:t>pengaruh</a:t>
            </a:r>
            <a:r>
              <a:rPr lang="en-US" sz="1700" b="1" dirty="0"/>
              <a:t> </a:t>
            </a:r>
            <a:r>
              <a:rPr lang="en-US" sz="1700" b="1" dirty="0" err="1"/>
              <a:t>antar</a:t>
            </a:r>
            <a:r>
              <a:rPr lang="en-US" sz="1700" b="1" dirty="0"/>
              <a:t> </a:t>
            </a:r>
            <a:r>
              <a:rPr lang="en-US" sz="1700" b="1" dirty="0" err="1"/>
              <a:t>variabel</a:t>
            </a:r>
            <a:r>
              <a:rPr lang="en-US" sz="1700" b="1" dirty="0"/>
              <a:t> </a:t>
            </a:r>
            <a:r>
              <a:rPr lang="en-US" sz="1700" b="1" dirty="0" err="1"/>
              <a:t>sama</a:t>
            </a:r>
            <a:r>
              <a:rPr lang="en-US" sz="1700" b="1" dirty="0"/>
              <a:t> </a:t>
            </a:r>
            <a:r>
              <a:rPr lang="en-US" sz="1700" b="1" dirty="0" err="1"/>
              <a:t>dengan</a:t>
            </a:r>
            <a:r>
              <a:rPr lang="en-US" sz="1700" b="1" dirty="0"/>
              <a:t> nol.  </a:t>
            </a:r>
            <a:r>
              <a:rPr lang="en-US" sz="1700" b="1" dirty="0" err="1"/>
              <a:t>Atau</a:t>
            </a:r>
            <a:r>
              <a:rPr lang="en-US" sz="1700" b="1" dirty="0"/>
              <a:t> </a:t>
            </a:r>
            <a:r>
              <a:rPr lang="en-US" sz="1700" b="1" dirty="0" err="1"/>
              <a:t>dengan</a:t>
            </a:r>
            <a:r>
              <a:rPr lang="en-US" sz="1700" b="1" dirty="0"/>
              <a:t> </a:t>
            </a:r>
            <a:r>
              <a:rPr lang="en-US" sz="1700" b="1" dirty="0" err="1"/>
              <a:t>kata</a:t>
            </a:r>
            <a:r>
              <a:rPr lang="en-US" sz="1700" b="1" dirty="0"/>
              <a:t> lain </a:t>
            </a:r>
            <a:r>
              <a:rPr lang="en-US" sz="1700" b="1" dirty="0" err="1"/>
              <a:t>tidak</a:t>
            </a:r>
            <a:r>
              <a:rPr lang="en-US" sz="1700" b="1" dirty="0"/>
              <a:t> </a:t>
            </a:r>
            <a:r>
              <a:rPr lang="en-US" sz="1700" b="1" dirty="0" err="1"/>
              <a:t>terdapat</a:t>
            </a:r>
            <a:r>
              <a:rPr lang="en-US" sz="1700" b="1" dirty="0"/>
              <a:t> </a:t>
            </a:r>
            <a:r>
              <a:rPr lang="en-US" sz="1700" b="1" dirty="0" err="1"/>
              <a:t>perbedaan</a:t>
            </a:r>
            <a:r>
              <a:rPr lang="en-US" sz="1700" b="1" dirty="0"/>
              <a:t>, </a:t>
            </a:r>
            <a:r>
              <a:rPr lang="en-US" sz="1700" b="1" dirty="0" err="1"/>
              <a:t>hubungan</a:t>
            </a:r>
            <a:r>
              <a:rPr lang="en-US" sz="1700" b="1" dirty="0"/>
              <a:t> </a:t>
            </a:r>
            <a:r>
              <a:rPr lang="en-US" sz="1700" b="1" dirty="0" err="1"/>
              <a:t>atau</a:t>
            </a:r>
            <a:r>
              <a:rPr lang="en-US" sz="1700" b="1" dirty="0"/>
              <a:t> </a:t>
            </a:r>
            <a:r>
              <a:rPr lang="en-US" sz="1700" b="1" dirty="0" err="1"/>
              <a:t>pengaruh</a:t>
            </a:r>
            <a:r>
              <a:rPr lang="en-US" sz="1700" b="1" dirty="0"/>
              <a:t> </a:t>
            </a:r>
            <a:r>
              <a:rPr lang="en-US" sz="1700" b="1" dirty="0" err="1"/>
              <a:t>antar</a:t>
            </a:r>
            <a:r>
              <a:rPr lang="en-US" sz="1700" b="1" dirty="0"/>
              <a:t> </a:t>
            </a:r>
            <a:r>
              <a:rPr lang="en-US" sz="1700" b="1" dirty="0" err="1"/>
              <a:t>variabel</a:t>
            </a:r>
            <a:r>
              <a:rPr lang="en-US" sz="1700" b="1" dirty="0"/>
              <a:t>.</a:t>
            </a:r>
          </a:p>
          <a:p>
            <a:pPr marL="571500" indent="-571500">
              <a:buFont typeface="Wingdings" pitchFamily="2" charset="2"/>
              <a:buAutoNum type="arabicPeriod" startAt="2"/>
            </a:pPr>
            <a:r>
              <a:rPr lang="en-US" b="1" dirty="0" err="1"/>
              <a:t>Hipotesis</a:t>
            </a:r>
            <a:r>
              <a:rPr lang="en-US" b="1" dirty="0"/>
              <a:t> </a:t>
            </a:r>
            <a:r>
              <a:rPr lang="en-US" b="1" dirty="0" err="1"/>
              <a:t>Alternatif</a:t>
            </a:r>
            <a:endParaRPr lang="en-US" b="1" dirty="0"/>
          </a:p>
          <a:p>
            <a:pPr marL="571500" indent="-571500" algn="just">
              <a:buFontTx/>
              <a:buNone/>
            </a:pPr>
            <a:r>
              <a:rPr lang="en-US" sz="1700" b="1" dirty="0"/>
              <a:t>	</a:t>
            </a:r>
            <a:r>
              <a:rPr lang="en-US" sz="1700" b="1" dirty="0" err="1"/>
              <a:t>Merupakan</a:t>
            </a:r>
            <a:r>
              <a:rPr lang="en-US" sz="1700" b="1" dirty="0"/>
              <a:t> </a:t>
            </a:r>
            <a:r>
              <a:rPr lang="en-US" sz="1700" b="1" dirty="0" err="1"/>
              <a:t>hipotesis</a:t>
            </a:r>
            <a:r>
              <a:rPr lang="en-US" sz="1700" b="1" dirty="0"/>
              <a:t> yang </a:t>
            </a:r>
            <a:r>
              <a:rPr lang="en-US" sz="1700" b="1" dirty="0" err="1"/>
              <a:t>menyatakan</a:t>
            </a:r>
            <a:r>
              <a:rPr lang="en-US" sz="1700" b="1" dirty="0"/>
              <a:t> </a:t>
            </a:r>
            <a:r>
              <a:rPr lang="en-US" sz="1700" b="1" dirty="0" err="1"/>
              <a:t>adanya</a:t>
            </a:r>
            <a:r>
              <a:rPr lang="en-US" sz="1700" b="1" dirty="0"/>
              <a:t> </a:t>
            </a:r>
            <a:r>
              <a:rPr lang="en-US" sz="1700" b="1" dirty="0" err="1"/>
              <a:t>perbedaan</a:t>
            </a:r>
            <a:r>
              <a:rPr lang="en-US" sz="1700" b="1" dirty="0"/>
              <a:t>, </a:t>
            </a:r>
            <a:r>
              <a:rPr lang="en-US" sz="1700" b="1" dirty="0" err="1"/>
              <a:t>hubungan</a:t>
            </a:r>
            <a:r>
              <a:rPr lang="en-US" sz="1700" b="1" dirty="0"/>
              <a:t> </a:t>
            </a:r>
            <a:r>
              <a:rPr lang="en-US" sz="1700" b="1" dirty="0" err="1"/>
              <a:t>atau</a:t>
            </a:r>
            <a:r>
              <a:rPr lang="en-US" sz="1700" b="1" dirty="0"/>
              <a:t> </a:t>
            </a:r>
            <a:r>
              <a:rPr lang="en-US" sz="1700" b="1" dirty="0" err="1"/>
              <a:t>pengaruh</a:t>
            </a:r>
            <a:r>
              <a:rPr lang="en-US" sz="1700" b="1" dirty="0"/>
              <a:t> </a:t>
            </a:r>
            <a:r>
              <a:rPr lang="en-US" sz="1700" b="1" dirty="0" err="1"/>
              <a:t>antar</a:t>
            </a:r>
            <a:r>
              <a:rPr lang="en-US" sz="1700" b="1" dirty="0"/>
              <a:t> </a:t>
            </a:r>
            <a:r>
              <a:rPr lang="en-US" sz="1700" b="1" dirty="0" err="1"/>
              <a:t>variabel</a:t>
            </a:r>
            <a:r>
              <a:rPr lang="en-US" sz="1700" b="1" dirty="0"/>
              <a:t> </a:t>
            </a:r>
            <a:r>
              <a:rPr lang="en-US" sz="1700" b="1" dirty="0" err="1"/>
              <a:t>tidak</a:t>
            </a:r>
            <a:r>
              <a:rPr lang="en-US" sz="1700" b="1" dirty="0"/>
              <a:t> </a:t>
            </a:r>
            <a:r>
              <a:rPr lang="en-US" sz="1700" b="1" dirty="0" err="1"/>
              <a:t>sama</a:t>
            </a:r>
            <a:r>
              <a:rPr lang="en-US" sz="1700" b="1" dirty="0"/>
              <a:t> </a:t>
            </a:r>
            <a:r>
              <a:rPr lang="en-US" sz="1700" b="1" dirty="0" err="1"/>
              <a:t>dengan</a:t>
            </a:r>
            <a:r>
              <a:rPr lang="en-US" sz="1700" b="1" dirty="0"/>
              <a:t> nol.  </a:t>
            </a:r>
            <a:r>
              <a:rPr lang="en-US" sz="1700" b="1" dirty="0" err="1"/>
              <a:t>Atau</a:t>
            </a:r>
            <a:r>
              <a:rPr lang="en-US" sz="1700" b="1" dirty="0"/>
              <a:t> </a:t>
            </a:r>
            <a:r>
              <a:rPr lang="en-US" sz="1700" b="1" dirty="0" err="1"/>
              <a:t>dengan</a:t>
            </a:r>
            <a:r>
              <a:rPr lang="en-US" sz="1700" b="1" dirty="0"/>
              <a:t> </a:t>
            </a:r>
            <a:r>
              <a:rPr lang="en-US" sz="1700" b="1" dirty="0" err="1"/>
              <a:t>kata</a:t>
            </a:r>
            <a:r>
              <a:rPr lang="en-US" sz="1700" b="1" dirty="0"/>
              <a:t> lain </a:t>
            </a:r>
            <a:r>
              <a:rPr lang="en-US" sz="1700" b="1" dirty="0" err="1"/>
              <a:t>terdapat</a:t>
            </a:r>
            <a:r>
              <a:rPr lang="en-US" sz="1700" b="1" dirty="0"/>
              <a:t> </a:t>
            </a:r>
            <a:r>
              <a:rPr lang="en-US" sz="1700" b="1" dirty="0" err="1"/>
              <a:t>perbedaan</a:t>
            </a:r>
            <a:r>
              <a:rPr lang="en-US" sz="1700" b="1" dirty="0"/>
              <a:t>, </a:t>
            </a:r>
            <a:r>
              <a:rPr lang="en-US" sz="1700" b="1" dirty="0" err="1"/>
              <a:t>hubungan</a:t>
            </a:r>
            <a:r>
              <a:rPr lang="en-US" sz="1700" b="1" dirty="0"/>
              <a:t> </a:t>
            </a:r>
            <a:r>
              <a:rPr lang="en-US" sz="1700" b="1" dirty="0" err="1"/>
              <a:t>atau</a:t>
            </a:r>
            <a:r>
              <a:rPr lang="en-US" sz="1700" b="1" dirty="0"/>
              <a:t> </a:t>
            </a:r>
            <a:r>
              <a:rPr lang="en-US" sz="1700" b="1" dirty="0" err="1"/>
              <a:t>pengaruh</a:t>
            </a:r>
            <a:r>
              <a:rPr lang="en-US" sz="1700" b="1" dirty="0"/>
              <a:t> </a:t>
            </a:r>
            <a:r>
              <a:rPr lang="en-US" sz="1700" b="1" dirty="0" err="1"/>
              <a:t>antar</a:t>
            </a:r>
            <a:r>
              <a:rPr lang="en-US" sz="1700" b="1" dirty="0"/>
              <a:t> </a:t>
            </a:r>
            <a:r>
              <a:rPr lang="en-US" sz="1700" b="1" dirty="0" err="1"/>
              <a:t>variabel</a:t>
            </a:r>
            <a:r>
              <a:rPr lang="en-US" sz="1700" b="1" dirty="0"/>
              <a:t> (</a:t>
            </a:r>
            <a:r>
              <a:rPr lang="en-US" sz="1700" b="1" dirty="0" err="1"/>
              <a:t>merupakan</a:t>
            </a:r>
            <a:r>
              <a:rPr lang="en-US" sz="1700" b="1" dirty="0"/>
              <a:t> </a:t>
            </a:r>
            <a:r>
              <a:rPr lang="en-US" sz="1700" b="1" dirty="0" err="1"/>
              <a:t>kebalikan</a:t>
            </a:r>
            <a:r>
              <a:rPr lang="en-US" sz="1700" b="1" dirty="0"/>
              <a:t> </a:t>
            </a:r>
            <a:r>
              <a:rPr lang="en-US" sz="1700" b="1" dirty="0" err="1"/>
              <a:t>dari</a:t>
            </a:r>
            <a:r>
              <a:rPr lang="en-US" sz="1700" b="1" dirty="0"/>
              <a:t> </a:t>
            </a:r>
            <a:r>
              <a:rPr lang="en-US" sz="1700" b="1" dirty="0" err="1"/>
              <a:t>hipotesis</a:t>
            </a:r>
            <a:r>
              <a:rPr lang="en-US" sz="1700" b="1" dirty="0"/>
              <a:t> </a:t>
            </a:r>
            <a:r>
              <a:rPr lang="en-US" sz="1700" b="1" dirty="0" err="1"/>
              <a:t>alternatif</a:t>
            </a:r>
            <a:r>
              <a:rPr lang="en-US" sz="1700" b="1" dirty="0"/>
              <a:t>)</a:t>
            </a:r>
            <a:endParaRPr lang="en-US" sz="1700" b="1" dirty="0">
              <a:cs typeface="Times New Roman" pitchFamily="18" charset="0"/>
            </a:endParaRPr>
          </a:p>
          <a:p>
            <a:pPr marL="571500" indent="-571500">
              <a:buFont typeface="Wingdings" pitchFamily="2" charset="2"/>
              <a:buAutoNum type="arabicPeriod" startAt="2"/>
            </a:pPr>
            <a:endParaRPr lang="en-US" sz="17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949325"/>
          </a:xfrm>
          <a:solidFill>
            <a:srgbClr val="040000"/>
          </a:solidFill>
        </p:spPr>
        <p:txBody>
          <a:bodyPr>
            <a:normAutofit/>
          </a:bodyPr>
          <a:lstStyle/>
          <a:p>
            <a:r>
              <a:rPr lang="en-US" sz="3600" b="1" dirty="0" err="1">
                <a:solidFill>
                  <a:schemeClr val="bg1"/>
                </a:solidFill>
              </a:rPr>
              <a:t>Ciri-Ciri</a:t>
            </a:r>
            <a:r>
              <a:rPr lang="en-US" sz="3600" b="1" dirty="0">
                <a:solidFill>
                  <a:schemeClr val="bg1"/>
                </a:solidFill>
              </a:rPr>
              <a:t> </a:t>
            </a:r>
            <a:r>
              <a:rPr lang="en-US" sz="3600" b="1" dirty="0" err="1">
                <a:solidFill>
                  <a:schemeClr val="bg1"/>
                </a:solidFill>
              </a:rPr>
              <a:t>Hipotesis</a:t>
            </a:r>
            <a:r>
              <a:rPr lang="en-US" sz="3600" b="1" dirty="0">
                <a:solidFill>
                  <a:schemeClr val="bg1"/>
                </a:solidFill>
              </a:rPr>
              <a:t> Yang </a:t>
            </a:r>
            <a:r>
              <a:rPr lang="en-US" sz="3600" b="1" dirty="0" err="1">
                <a:solidFill>
                  <a:schemeClr val="bg1"/>
                </a:solidFill>
              </a:rPr>
              <a:t>Baik</a:t>
            </a:r>
            <a:r>
              <a:rPr lang="en-US" sz="3600" b="1" dirty="0">
                <a:solidFill>
                  <a:schemeClr val="bg1"/>
                </a:solidFill>
              </a:rPr>
              <a:t>:</a:t>
            </a:r>
          </a:p>
        </p:txBody>
      </p:sp>
      <p:sp>
        <p:nvSpPr>
          <p:cNvPr id="18435" name="Rectangle 3"/>
          <p:cNvSpPr>
            <a:spLocks noGrp="1" noChangeArrowheads="1"/>
          </p:cNvSpPr>
          <p:nvPr>
            <p:ph idx="1"/>
          </p:nvPr>
        </p:nvSpPr>
        <p:spPr>
          <a:xfrm>
            <a:off x="228600" y="1219200"/>
            <a:ext cx="8763000" cy="4897437"/>
          </a:xfrm>
        </p:spPr>
        <p:txBody>
          <a:bodyPr/>
          <a:lstStyle/>
          <a:p>
            <a:pPr marL="571500" indent="-571500">
              <a:lnSpc>
                <a:spcPct val="80000"/>
              </a:lnSpc>
              <a:buFont typeface="Wingdings" pitchFamily="2" charset="2"/>
              <a:buAutoNum type="arabicPeriod"/>
              <a:tabLst>
                <a:tab pos="461963" algn="l"/>
              </a:tabLst>
            </a:pPr>
            <a:r>
              <a:rPr lang="en-US" b="1" dirty="0" err="1"/>
              <a:t>Dinyatakan</a:t>
            </a:r>
            <a:r>
              <a:rPr lang="en-US" b="1" dirty="0"/>
              <a:t> </a:t>
            </a:r>
            <a:r>
              <a:rPr lang="en-US" b="1" dirty="0" err="1"/>
              <a:t>dalam</a:t>
            </a:r>
            <a:r>
              <a:rPr lang="en-US" b="1" dirty="0"/>
              <a:t> </a:t>
            </a:r>
            <a:r>
              <a:rPr lang="en-US" b="1" dirty="0" err="1"/>
              <a:t>kalimat</a:t>
            </a:r>
            <a:r>
              <a:rPr lang="en-US" b="1" dirty="0"/>
              <a:t> yang </a:t>
            </a:r>
            <a:r>
              <a:rPr lang="en-US" b="1" dirty="0" err="1"/>
              <a:t>tegas</a:t>
            </a:r>
            <a:endParaRPr lang="en-US" b="1" dirty="0"/>
          </a:p>
          <a:p>
            <a:pPr marL="839788" lvl="1" indent="-495300" algn="just">
              <a:lnSpc>
                <a:spcPct val="80000"/>
              </a:lnSpc>
              <a:tabLst>
                <a:tab pos="461963" algn="l"/>
              </a:tabLst>
            </a:pPr>
            <a:r>
              <a:rPr lang="en-US" sz="1500" b="1" dirty="0" err="1"/>
              <a:t>Upah</a:t>
            </a:r>
            <a:r>
              <a:rPr lang="en-US" sz="1500" b="1" dirty="0"/>
              <a:t> </a:t>
            </a:r>
            <a:r>
              <a:rPr lang="en-US" sz="1500" b="1" dirty="0" err="1"/>
              <a:t>memiliki</a:t>
            </a:r>
            <a:r>
              <a:rPr lang="en-US" sz="1500" b="1" dirty="0"/>
              <a:t> </a:t>
            </a:r>
            <a:r>
              <a:rPr lang="en-US" sz="1500" b="1" dirty="0" err="1"/>
              <a:t>pengaruh</a:t>
            </a:r>
            <a:r>
              <a:rPr lang="en-US" sz="1500" b="1" dirty="0"/>
              <a:t> yang </a:t>
            </a:r>
            <a:r>
              <a:rPr lang="en-US" sz="1500" b="1" dirty="0" err="1"/>
              <a:t>berarti</a:t>
            </a:r>
            <a:r>
              <a:rPr lang="en-US" sz="1500" b="1" dirty="0"/>
              <a:t> </a:t>
            </a:r>
            <a:r>
              <a:rPr lang="en-US" sz="1500" b="1" dirty="0" err="1"/>
              <a:t>terhadap</a:t>
            </a:r>
            <a:r>
              <a:rPr lang="en-US" sz="1500" b="1" dirty="0"/>
              <a:t> </a:t>
            </a:r>
            <a:r>
              <a:rPr lang="en-US" sz="1500" b="1" dirty="0" err="1"/>
              <a:t>produktifitas</a:t>
            </a:r>
            <a:r>
              <a:rPr lang="en-US" sz="1500" b="1" dirty="0"/>
              <a:t> </a:t>
            </a:r>
            <a:r>
              <a:rPr lang="en-US" sz="1500" b="1" dirty="0" err="1"/>
              <a:t>karyawan</a:t>
            </a:r>
            <a:r>
              <a:rPr lang="en-US" sz="1500" b="1" dirty="0"/>
              <a:t> </a:t>
            </a:r>
            <a:r>
              <a:rPr lang="en-US" sz="1500" b="1" i="1" dirty="0"/>
              <a:t>(</a:t>
            </a:r>
            <a:r>
              <a:rPr lang="en-US" sz="1500" b="1" i="1" dirty="0" err="1"/>
              <a:t>jelas</a:t>
            </a:r>
            <a:r>
              <a:rPr lang="en-US" sz="1500" b="1" i="1" dirty="0"/>
              <a:t>)</a:t>
            </a:r>
            <a:endParaRPr lang="en-US" sz="1500" b="1" dirty="0">
              <a:cs typeface="Times New Roman" pitchFamily="18" charset="0"/>
            </a:endParaRPr>
          </a:p>
          <a:p>
            <a:pPr marL="839788" lvl="1" indent="-495300" algn="just">
              <a:lnSpc>
                <a:spcPct val="80000"/>
              </a:lnSpc>
              <a:tabLst>
                <a:tab pos="461963" algn="l"/>
              </a:tabLst>
            </a:pPr>
            <a:r>
              <a:rPr lang="en-US" sz="1500" b="1" dirty="0" err="1"/>
              <a:t>Upah</a:t>
            </a:r>
            <a:r>
              <a:rPr lang="en-US" sz="1500" b="1" dirty="0"/>
              <a:t> </a:t>
            </a:r>
            <a:r>
              <a:rPr lang="en-US" sz="1500" b="1" dirty="0" err="1"/>
              <a:t>memiliki</a:t>
            </a:r>
            <a:r>
              <a:rPr lang="en-US" sz="1500" b="1" dirty="0"/>
              <a:t> </a:t>
            </a:r>
            <a:r>
              <a:rPr lang="en-US" sz="1500" b="1" dirty="0" err="1"/>
              <a:t>pengaruh</a:t>
            </a:r>
            <a:r>
              <a:rPr lang="en-US" sz="1500" b="1" dirty="0"/>
              <a:t> yang </a:t>
            </a:r>
            <a:r>
              <a:rPr lang="en-US" sz="1500" b="1" u="sng" dirty="0" err="1"/>
              <a:t>kurang</a:t>
            </a:r>
            <a:r>
              <a:rPr lang="en-US" sz="1500" b="1" dirty="0"/>
              <a:t> </a:t>
            </a:r>
            <a:r>
              <a:rPr lang="en-US" sz="1500" b="1" dirty="0" err="1"/>
              <a:t>berarti</a:t>
            </a:r>
            <a:r>
              <a:rPr lang="en-US" sz="1500" b="1" dirty="0"/>
              <a:t> </a:t>
            </a:r>
            <a:r>
              <a:rPr lang="en-US" sz="1500" b="1" dirty="0" err="1"/>
              <a:t>terhadap</a:t>
            </a:r>
            <a:r>
              <a:rPr lang="en-US" sz="1500" b="1" dirty="0"/>
              <a:t> </a:t>
            </a:r>
            <a:r>
              <a:rPr lang="en-US" sz="1500" b="1" dirty="0" err="1"/>
              <a:t>produktifitas</a:t>
            </a:r>
            <a:r>
              <a:rPr lang="en-US" sz="1500" b="1" dirty="0"/>
              <a:t> </a:t>
            </a:r>
            <a:r>
              <a:rPr lang="en-US" sz="1500" b="1" dirty="0" err="1"/>
              <a:t>karyawan</a:t>
            </a:r>
            <a:r>
              <a:rPr lang="en-US" sz="1500" b="1" dirty="0"/>
              <a:t> </a:t>
            </a:r>
            <a:r>
              <a:rPr lang="en-US" sz="1500" b="1" i="1" dirty="0"/>
              <a:t>(</a:t>
            </a:r>
            <a:r>
              <a:rPr lang="en-US" sz="1500" b="1" i="1" dirty="0" err="1"/>
              <a:t>tidak</a:t>
            </a:r>
            <a:r>
              <a:rPr lang="en-US" sz="1500" b="1" i="1" dirty="0"/>
              <a:t> </a:t>
            </a:r>
            <a:r>
              <a:rPr lang="en-US" sz="1500" b="1" i="1" dirty="0" err="1"/>
              <a:t>jelas</a:t>
            </a:r>
            <a:r>
              <a:rPr lang="en-US" sz="1500" b="1" i="1" dirty="0"/>
              <a:t>)</a:t>
            </a:r>
            <a:endParaRPr lang="en-US" sz="1500" b="1" dirty="0">
              <a:cs typeface="Times New Roman" pitchFamily="18" charset="0"/>
            </a:endParaRPr>
          </a:p>
          <a:p>
            <a:pPr marL="571500" indent="-571500">
              <a:lnSpc>
                <a:spcPct val="80000"/>
              </a:lnSpc>
              <a:buFont typeface="Wingdings" pitchFamily="2" charset="2"/>
              <a:buAutoNum type="arabicPeriod" startAt="2"/>
              <a:tabLst>
                <a:tab pos="461963" algn="l"/>
              </a:tabLst>
            </a:pPr>
            <a:r>
              <a:rPr lang="en-US" b="1" dirty="0" err="1"/>
              <a:t>Dapat</a:t>
            </a:r>
            <a:r>
              <a:rPr lang="en-US" b="1" dirty="0"/>
              <a:t> </a:t>
            </a:r>
            <a:r>
              <a:rPr lang="en-US" b="1" dirty="0" err="1"/>
              <a:t>diuji</a:t>
            </a:r>
            <a:r>
              <a:rPr lang="en-US" b="1" dirty="0"/>
              <a:t> </a:t>
            </a:r>
            <a:r>
              <a:rPr lang="en-US" b="1" dirty="0" err="1"/>
              <a:t>secara</a:t>
            </a:r>
            <a:r>
              <a:rPr lang="en-US" b="1" dirty="0"/>
              <a:t> </a:t>
            </a:r>
            <a:r>
              <a:rPr lang="en-US" b="1" dirty="0" err="1"/>
              <a:t>alamiah</a:t>
            </a:r>
            <a:endParaRPr lang="en-US" b="1" dirty="0"/>
          </a:p>
          <a:p>
            <a:pPr marL="839788" lvl="1" indent="-495300" algn="just">
              <a:lnSpc>
                <a:spcPct val="80000"/>
              </a:lnSpc>
              <a:tabLst>
                <a:tab pos="461963" algn="l"/>
              </a:tabLst>
            </a:pPr>
            <a:r>
              <a:rPr lang="en-US" sz="1500" b="1" dirty="0" err="1"/>
              <a:t>Upah</a:t>
            </a:r>
            <a:r>
              <a:rPr lang="en-US" sz="1500" b="1" dirty="0"/>
              <a:t> </a:t>
            </a:r>
            <a:r>
              <a:rPr lang="en-US" sz="1500" b="1" dirty="0" err="1"/>
              <a:t>memiliki</a:t>
            </a:r>
            <a:r>
              <a:rPr lang="en-US" sz="1500" b="1" dirty="0"/>
              <a:t> </a:t>
            </a:r>
            <a:r>
              <a:rPr lang="en-US" sz="1500" b="1" dirty="0" err="1"/>
              <a:t>pengaruh</a:t>
            </a:r>
            <a:r>
              <a:rPr lang="en-US" sz="1500" b="1" dirty="0"/>
              <a:t> yang </a:t>
            </a:r>
            <a:r>
              <a:rPr lang="en-US" sz="1500" b="1" dirty="0" err="1"/>
              <a:t>berarti</a:t>
            </a:r>
            <a:r>
              <a:rPr lang="en-US" sz="1500" b="1" dirty="0"/>
              <a:t> </a:t>
            </a:r>
            <a:r>
              <a:rPr lang="en-US" sz="1500" b="1" dirty="0" err="1"/>
              <a:t>terhadap</a:t>
            </a:r>
            <a:r>
              <a:rPr lang="en-US" sz="1500" b="1" dirty="0"/>
              <a:t> </a:t>
            </a:r>
            <a:r>
              <a:rPr lang="en-US" sz="1500" b="1" dirty="0" err="1"/>
              <a:t>produktifitas</a:t>
            </a:r>
            <a:r>
              <a:rPr lang="en-US" sz="1500" b="1" dirty="0"/>
              <a:t> </a:t>
            </a:r>
            <a:r>
              <a:rPr lang="en-US" sz="1500" b="1" dirty="0" err="1"/>
              <a:t>karyawan</a:t>
            </a:r>
            <a:r>
              <a:rPr lang="en-US" sz="1500" b="1" dirty="0"/>
              <a:t> </a:t>
            </a:r>
            <a:r>
              <a:rPr lang="en-US" sz="1500" b="1" i="1" dirty="0"/>
              <a:t>(</a:t>
            </a:r>
            <a:r>
              <a:rPr lang="en-US" sz="1500" b="1" i="1" dirty="0" err="1"/>
              <a:t>dapat</a:t>
            </a:r>
            <a:r>
              <a:rPr lang="en-US" sz="1500" b="1" i="1" dirty="0"/>
              <a:t> </a:t>
            </a:r>
            <a:r>
              <a:rPr lang="en-US" sz="1500" b="1" i="1" dirty="0" err="1"/>
              <a:t>diuji</a:t>
            </a:r>
            <a:r>
              <a:rPr lang="en-US" sz="1500" b="1" i="1" dirty="0"/>
              <a:t>)</a:t>
            </a:r>
            <a:endParaRPr lang="en-US" sz="1500" b="1" dirty="0">
              <a:cs typeface="Times New Roman" pitchFamily="18" charset="0"/>
            </a:endParaRPr>
          </a:p>
          <a:p>
            <a:pPr marL="839788" lvl="1" indent="-495300" algn="just">
              <a:lnSpc>
                <a:spcPct val="80000"/>
              </a:lnSpc>
              <a:tabLst>
                <a:tab pos="461963" algn="l"/>
              </a:tabLst>
            </a:pPr>
            <a:r>
              <a:rPr lang="en-US" sz="1500" b="1" dirty="0" err="1"/>
              <a:t>Batu</a:t>
            </a:r>
            <a:r>
              <a:rPr lang="en-US" sz="1500" b="1" dirty="0"/>
              <a:t> yang </a:t>
            </a:r>
            <a:r>
              <a:rPr lang="en-US" sz="1500" b="1" dirty="0" err="1"/>
              <a:t>belum</a:t>
            </a:r>
            <a:r>
              <a:rPr lang="en-US" sz="1500" b="1" dirty="0"/>
              <a:t> </a:t>
            </a:r>
            <a:r>
              <a:rPr lang="en-US" sz="1500" b="1" dirty="0" err="1"/>
              <a:t>pernah</a:t>
            </a:r>
            <a:r>
              <a:rPr lang="en-US" sz="1500" b="1" dirty="0"/>
              <a:t> </a:t>
            </a:r>
            <a:r>
              <a:rPr lang="en-US" sz="1500" b="1" dirty="0" err="1"/>
              <a:t>terlihat</a:t>
            </a:r>
            <a:r>
              <a:rPr lang="en-US" sz="1500" b="1" dirty="0"/>
              <a:t> </a:t>
            </a:r>
            <a:r>
              <a:rPr lang="en-US" sz="1500" b="1" dirty="0" err="1"/>
              <a:t>oleh</a:t>
            </a:r>
            <a:r>
              <a:rPr lang="en-US" sz="1500" b="1" dirty="0"/>
              <a:t> </a:t>
            </a:r>
            <a:r>
              <a:rPr lang="en-US" sz="1500" b="1" dirty="0" err="1"/>
              <a:t>mata</a:t>
            </a:r>
            <a:r>
              <a:rPr lang="en-US" sz="1500" b="1" dirty="0"/>
              <a:t> </a:t>
            </a:r>
            <a:r>
              <a:rPr lang="en-US" sz="1500" b="1" dirty="0" err="1"/>
              <a:t>manusia</a:t>
            </a:r>
            <a:r>
              <a:rPr lang="en-US" sz="1500" b="1" dirty="0"/>
              <a:t> </a:t>
            </a:r>
            <a:r>
              <a:rPr lang="en-US" sz="1500" b="1" dirty="0" err="1"/>
              <a:t>dapat</a:t>
            </a:r>
            <a:r>
              <a:rPr lang="en-US" sz="1500" b="1" dirty="0"/>
              <a:t> </a:t>
            </a:r>
            <a:r>
              <a:rPr lang="en-US" sz="1500" b="1" dirty="0" err="1"/>
              <a:t>berkembang</a:t>
            </a:r>
            <a:r>
              <a:rPr lang="en-US" sz="1500" b="1" dirty="0"/>
              <a:t> </a:t>
            </a:r>
            <a:r>
              <a:rPr lang="en-US" sz="1500" b="1" dirty="0" err="1"/>
              <a:t>biak</a:t>
            </a:r>
            <a:r>
              <a:rPr lang="en-US" sz="1500" b="1" dirty="0"/>
              <a:t> </a:t>
            </a:r>
            <a:r>
              <a:rPr lang="en-US" sz="1500" b="1" i="1" dirty="0"/>
              <a:t>(</a:t>
            </a:r>
            <a:r>
              <a:rPr lang="en-US" sz="1500" b="1" i="1" dirty="0" err="1"/>
              <a:t>Pada</a:t>
            </a:r>
            <a:r>
              <a:rPr lang="en-US" sz="1500" b="1" i="1" dirty="0"/>
              <a:t> </a:t>
            </a:r>
            <a:r>
              <a:rPr lang="en-US" sz="1500" b="1" i="1" dirty="0" err="1"/>
              <a:t>hipotesis</a:t>
            </a:r>
            <a:r>
              <a:rPr lang="en-US" sz="1500" b="1" i="1" dirty="0"/>
              <a:t> </a:t>
            </a:r>
            <a:r>
              <a:rPr lang="en-US" sz="1500" b="1" i="1" dirty="0" err="1"/>
              <a:t>ini</a:t>
            </a:r>
            <a:r>
              <a:rPr lang="en-US" sz="1500" b="1" i="1" dirty="0"/>
              <a:t> </a:t>
            </a:r>
            <a:r>
              <a:rPr lang="en-US" sz="1500" b="1" i="1" dirty="0" err="1"/>
              <a:t>tidak</a:t>
            </a:r>
            <a:r>
              <a:rPr lang="en-US" sz="1500" b="1" i="1" dirty="0"/>
              <a:t> </a:t>
            </a:r>
            <a:r>
              <a:rPr lang="en-US" sz="1500" b="1" i="1" dirty="0" err="1"/>
              <a:t>dapat</a:t>
            </a:r>
            <a:r>
              <a:rPr lang="en-US" sz="1500" b="1" i="1" dirty="0"/>
              <a:t> </a:t>
            </a:r>
            <a:r>
              <a:rPr lang="en-US" sz="1500" b="1" i="1" dirty="0" err="1"/>
              <a:t>dibuktikan</a:t>
            </a:r>
            <a:r>
              <a:rPr lang="en-US" sz="1500" b="1" i="1" dirty="0"/>
              <a:t> </a:t>
            </a:r>
            <a:r>
              <a:rPr lang="en-US" sz="1500" b="1" i="1" dirty="0" err="1"/>
              <a:t>karena</a:t>
            </a:r>
            <a:r>
              <a:rPr lang="en-US" sz="1500" b="1" i="1" dirty="0"/>
              <a:t> </a:t>
            </a:r>
            <a:r>
              <a:rPr lang="en-US" sz="1500" b="1" i="1" dirty="0" err="1"/>
              <a:t>kita</a:t>
            </a:r>
            <a:r>
              <a:rPr lang="en-US" sz="1500" b="1" i="1" dirty="0"/>
              <a:t> </a:t>
            </a:r>
            <a:r>
              <a:rPr lang="en-US" sz="1500" b="1" i="1" dirty="0" err="1"/>
              <a:t>tidak</a:t>
            </a:r>
            <a:r>
              <a:rPr lang="en-US" sz="1500" b="1" i="1" dirty="0"/>
              <a:t> </a:t>
            </a:r>
            <a:r>
              <a:rPr lang="en-US" sz="1500" b="1" i="1" dirty="0" err="1"/>
              <a:t>dapat</a:t>
            </a:r>
            <a:r>
              <a:rPr lang="en-US" sz="1500" b="1" i="1" dirty="0"/>
              <a:t> </a:t>
            </a:r>
            <a:r>
              <a:rPr lang="en-US" sz="1500" b="1" i="1" dirty="0" err="1"/>
              <a:t>mengumpulkan</a:t>
            </a:r>
            <a:r>
              <a:rPr lang="en-US" sz="1500" b="1" i="1" dirty="0"/>
              <a:t> data </a:t>
            </a:r>
            <a:r>
              <a:rPr lang="en-US" sz="1500" b="1" i="1" dirty="0" err="1"/>
              <a:t>tentang</a:t>
            </a:r>
            <a:r>
              <a:rPr lang="en-US" sz="1500" b="1" i="1" dirty="0"/>
              <a:t> </a:t>
            </a:r>
            <a:r>
              <a:rPr lang="en-US" sz="1500" b="1" i="1" dirty="0" err="1"/>
              <a:t>batu</a:t>
            </a:r>
            <a:r>
              <a:rPr lang="en-US" sz="1500" b="1" i="1" dirty="0"/>
              <a:t> yang </a:t>
            </a:r>
            <a:r>
              <a:rPr lang="en-US" sz="1500" b="1" i="1" dirty="0" err="1"/>
              <a:t>belum</a:t>
            </a:r>
            <a:r>
              <a:rPr lang="en-US" sz="1500" b="1" i="1" dirty="0"/>
              <a:t> </a:t>
            </a:r>
            <a:r>
              <a:rPr lang="en-US" sz="1500" b="1" i="1" dirty="0" err="1"/>
              <a:t>terlihat</a:t>
            </a:r>
            <a:r>
              <a:rPr lang="en-US" sz="1500" b="1" i="1" dirty="0"/>
              <a:t> </a:t>
            </a:r>
            <a:r>
              <a:rPr lang="en-US" sz="1500" b="1" i="1" dirty="0" err="1"/>
              <a:t>manusia</a:t>
            </a:r>
            <a:r>
              <a:rPr lang="en-US" sz="1500" b="1" i="1" dirty="0"/>
              <a:t>)</a:t>
            </a:r>
            <a:endParaRPr lang="en-US" sz="1500" b="1" dirty="0">
              <a:cs typeface="Times New Roman" pitchFamily="18" charset="0"/>
            </a:endParaRPr>
          </a:p>
          <a:p>
            <a:pPr marL="571500" indent="-571500">
              <a:lnSpc>
                <a:spcPct val="80000"/>
              </a:lnSpc>
              <a:buFont typeface="Wingdings" pitchFamily="2" charset="2"/>
              <a:buAutoNum type="arabicPeriod" startAt="2"/>
              <a:tabLst>
                <a:tab pos="461963" algn="l"/>
              </a:tabLst>
            </a:pPr>
            <a:r>
              <a:rPr lang="en-US" b="1" dirty="0" err="1"/>
              <a:t>Dasar</a:t>
            </a:r>
            <a:r>
              <a:rPr lang="en-US" b="1" dirty="0"/>
              <a:t> </a:t>
            </a:r>
            <a:r>
              <a:rPr lang="en-US" b="1" dirty="0" err="1"/>
              <a:t>dalam</a:t>
            </a:r>
            <a:r>
              <a:rPr lang="en-US" b="1" dirty="0"/>
              <a:t> </a:t>
            </a:r>
            <a:r>
              <a:rPr lang="en-US" b="1" dirty="0" err="1"/>
              <a:t>merumuskan</a:t>
            </a:r>
            <a:r>
              <a:rPr lang="en-US" b="1" dirty="0"/>
              <a:t> </a:t>
            </a:r>
            <a:r>
              <a:rPr lang="en-US" b="1" dirty="0" err="1"/>
              <a:t>hipotesis</a:t>
            </a:r>
            <a:r>
              <a:rPr lang="en-US" b="1" dirty="0"/>
              <a:t> </a:t>
            </a:r>
            <a:r>
              <a:rPr lang="en-US" b="1" dirty="0" err="1"/>
              <a:t>kuat</a:t>
            </a:r>
            <a:endParaRPr lang="en-US" b="1" dirty="0"/>
          </a:p>
          <a:p>
            <a:pPr marL="839788" lvl="1" indent="-495300" algn="just">
              <a:lnSpc>
                <a:spcPct val="80000"/>
              </a:lnSpc>
              <a:tabLst>
                <a:tab pos="461963" algn="l"/>
              </a:tabLst>
            </a:pPr>
            <a:r>
              <a:rPr lang="en-US" sz="1300" b="1" dirty="0" err="1"/>
              <a:t>Harga</a:t>
            </a:r>
            <a:r>
              <a:rPr lang="en-US" sz="1300" b="1" dirty="0"/>
              <a:t> </a:t>
            </a:r>
            <a:r>
              <a:rPr lang="en-US" sz="1300" b="1" dirty="0" err="1"/>
              <a:t>barang</a:t>
            </a:r>
            <a:r>
              <a:rPr lang="en-US" sz="1300" b="1" dirty="0"/>
              <a:t> </a:t>
            </a:r>
            <a:r>
              <a:rPr lang="en-US" sz="1300" b="1" dirty="0" err="1"/>
              <a:t>berpengaruh</a:t>
            </a:r>
            <a:r>
              <a:rPr lang="en-US" sz="1300" b="1" dirty="0"/>
              <a:t> </a:t>
            </a:r>
            <a:r>
              <a:rPr lang="en-US" sz="1300" b="1" dirty="0" err="1"/>
              <a:t>negatif</a:t>
            </a:r>
            <a:r>
              <a:rPr lang="en-US" sz="1300" b="1" dirty="0"/>
              <a:t> </a:t>
            </a:r>
            <a:r>
              <a:rPr lang="en-US" sz="1300" b="1" dirty="0" err="1"/>
              <a:t>terhadap</a:t>
            </a:r>
            <a:r>
              <a:rPr lang="en-US" sz="1300" b="1" dirty="0"/>
              <a:t> </a:t>
            </a:r>
            <a:r>
              <a:rPr lang="en-US" sz="1300" b="1" dirty="0" err="1"/>
              <a:t>permintaan</a:t>
            </a:r>
            <a:r>
              <a:rPr lang="en-US" sz="1300" b="1" dirty="0"/>
              <a:t> (</a:t>
            </a:r>
            <a:r>
              <a:rPr lang="en-US" sz="1300" b="1" dirty="0" err="1"/>
              <a:t>memiliki</a:t>
            </a:r>
            <a:r>
              <a:rPr lang="en-US" sz="1300" b="1" dirty="0"/>
              <a:t> </a:t>
            </a:r>
            <a:r>
              <a:rPr lang="en-US" sz="1300" b="1" dirty="0" err="1"/>
              <a:t>dasar</a:t>
            </a:r>
            <a:r>
              <a:rPr lang="en-US" sz="1300" b="1" dirty="0"/>
              <a:t> </a:t>
            </a:r>
            <a:r>
              <a:rPr lang="en-US" sz="1300" b="1" dirty="0" err="1"/>
              <a:t>kuat</a:t>
            </a:r>
            <a:r>
              <a:rPr lang="en-US" sz="1300" b="1" dirty="0"/>
              <a:t> </a:t>
            </a:r>
            <a:r>
              <a:rPr lang="en-US" sz="1300" b="1" dirty="0" err="1"/>
              <a:t>yaitu</a:t>
            </a:r>
            <a:r>
              <a:rPr lang="en-US" sz="1300" b="1" dirty="0"/>
              <a:t> </a:t>
            </a:r>
            <a:r>
              <a:rPr lang="en-US" sz="1300" b="1" dirty="0" err="1"/>
              <a:t>teori</a:t>
            </a:r>
            <a:r>
              <a:rPr lang="en-US" sz="1300" b="1" dirty="0"/>
              <a:t> </a:t>
            </a:r>
            <a:r>
              <a:rPr lang="en-US" sz="1300" b="1" dirty="0" err="1"/>
              <a:t>permintaan</a:t>
            </a:r>
            <a:r>
              <a:rPr lang="en-US" sz="1300" b="1" dirty="0"/>
              <a:t> </a:t>
            </a:r>
            <a:r>
              <a:rPr lang="en-US" sz="1300" b="1" dirty="0" err="1"/>
              <a:t>dan</a:t>
            </a:r>
            <a:r>
              <a:rPr lang="en-US" sz="1300" b="1" dirty="0"/>
              <a:t> </a:t>
            </a:r>
            <a:r>
              <a:rPr lang="en-US" sz="1300" b="1" dirty="0" err="1"/>
              <a:t>penawaran</a:t>
            </a:r>
            <a:r>
              <a:rPr lang="en-US" sz="1300" b="1" dirty="0"/>
              <a:t>)</a:t>
            </a:r>
          </a:p>
          <a:p>
            <a:pPr marL="839788" lvl="1" indent="-495300" algn="just">
              <a:lnSpc>
                <a:spcPct val="80000"/>
              </a:lnSpc>
              <a:tabLst>
                <a:tab pos="461963" algn="l"/>
              </a:tabLst>
            </a:pPr>
            <a:r>
              <a:rPr lang="en-US" sz="1300" b="1" dirty="0" err="1"/>
              <a:t>Uang</a:t>
            </a:r>
            <a:r>
              <a:rPr lang="en-US" sz="1300" b="1" dirty="0"/>
              <a:t> </a:t>
            </a:r>
            <a:r>
              <a:rPr lang="en-US" sz="1300" b="1" dirty="0" err="1"/>
              <a:t>saku</a:t>
            </a:r>
            <a:r>
              <a:rPr lang="en-US" sz="1300" b="1" dirty="0"/>
              <a:t> </a:t>
            </a:r>
            <a:r>
              <a:rPr lang="en-US" sz="1300" b="1" dirty="0" err="1"/>
              <a:t>memiliki</a:t>
            </a:r>
            <a:r>
              <a:rPr lang="en-US" sz="1300" b="1" dirty="0"/>
              <a:t> </a:t>
            </a:r>
            <a:r>
              <a:rPr lang="en-US" sz="1300" b="1" dirty="0" err="1"/>
              <a:t>pengaruh</a:t>
            </a:r>
            <a:r>
              <a:rPr lang="en-US" sz="1300" b="1" dirty="0"/>
              <a:t> yang </a:t>
            </a:r>
            <a:r>
              <a:rPr lang="en-US" sz="1300" b="1" dirty="0" err="1"/>
              <a:t>signifikant</a:t>
            </a:r>
            <a:r>
              <a:rPr lang="en-US" sz="1300" b="1" dirty="0"/>
              <a:t> </a:t>
            </a:r>
            <a:r>
              <a:rPr lang="en-US" sz="1300" b="1" dirty="0" err="1"/>
              <a:t>terhadap</a:t>
            </a:r>
            <a:r>
              <a:rPr lang="en-US" sz="1300" b="1" dirty="0"/>
              <a:t> jam </a:t>
            </a:r>
            <a:r>
              <a:rPr lang="en-US" sz="1300" b="1" dirty="0" err="1"/>
              <a:t>belajar</a:t>
            </a:r>
            <a:r>
              <a:rPr lang="en-US" sz="1300" b="1" dirty="0"/>
              <a:t> </a:t>
            </a:r>
            <a:r>
              <a:rPr lang="en-US" sz="1300" b="1" dirty="0" err="1"/>
              <a:t>mahasiswa</a:t>
            </a:r>
            <a:r>
              <a:rPr lang="en-US" sz="1300" b="1" dirty="0"/>
              <a:t>. (</a:t>
            </a:r>
            <a:r>
              <a:rPr lang="en-US" sz="1300" b="1" dirty="0" err="1"/>
              <a:t>tidak</a:t>
            </a:r>
            <a:r>
              <a:rPr lang="en-US" sz="1300" b="1" dirty="0"/>
              <a:t> </a:t>
            </a:r>
            <a:r>
              <a:rPr lang="en-US" sz="1300" b="1" dirty="0" err="1"/>
              <a:t>memiliki</a:t>
            </a:r>
            <a:r>
              <a:rPr lang="en-US" sz="1300" b="1" dirty="0"/>
              <a:t>  </a:t>
            </a:r>
            <a:r>
              <a:rPr lang="en-US" sz="1300" b="1" dirty="0" err="1"/>
              <a:t>dasar</a:t>
            </a:r>
            <a:r>
              <a:rPr lang="en-US" sz="1300" b="1" dirty="0"/>
              <a:t> </a:t>
            </a:r>
            <a:r>
              <a:rPr lang="en-US" sz="1300" b="1" dirty="0" err="1"/>
              <a:t>kuat</a:t>
            </a:r>
            <a:r>
              <a:rPr lang="en-US" sz="1300" b="1" dirty="0"/>
              <a:t>) </a:t>
            </a:r>
          </a:p>
          <a:p>
            <a:pPr marL="839788" lvl="1" indent="-495300">
              <a:lnSpc>
                <a:spcPct val="80000"/>
              </a:lnSpc>
              <a:tabLst>
                <a:tab pos="461963" algn="l"/>
              </a:tabLst>
            </a:pPr>
            <a:endParaRPr lang="en-US" sz="13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1371600"/>
            <a:ext cx="8229600" cy="1614488"/>
          </a:xfrm>
        </p:spPr>
        <p:txBody>
          <a:bodyPr>
            <a:normAutofit fontScale="90000"/>
          </a:bodyPr>
          <a:lstStyle/>
          <a:p>
            <a:r>
              <a:rPr lang="id-ID" sz="3600" dirty="0">
                <a:solidFill>
                  <a:srgbClr val="000099"/>
                </a:solidFill>
              </a:rPr>
              <a:t>HIPOTESA dalam PENELITIAN KUALITATIF muncul setelah ada PENELITIAN EMPIRIS</a:t>
            </a:r>
            <a:endParaRPr lang="en-US" sz="3600" dirty="0">
              <a:solidFill>
                <a:srgbClr val="000099"/>
              </a:solidFill>
            </a:endParaRPr>
          </a:p>
        </p:txBody>
      </p:sp>
      <p:sp>
        <p:nvSpPr>
          <p:cNvPr id="19459" name="Rectangle 3"/>
          <p:cNvSpPr>
            <a:spLocks noGrp="1" noChangeArrowheads="1"/>
          </p:cNvSpPr>
          <p:nvPr>
            <p:ph idx="1"/>
          </p:nvPr>
        </p:nvSpPr>
        <p:spPr>
          <a:xfrm>
            <a:off x="457200" y="3505200"/>
            <a:ext cx="7696200" cy="1338263"/>
          </a:xfrm>
        </p:spPr>
        <p:txBody>
          <a:bodyPr>
            <a:normAutofit fontScale="92500" lnSpcReduction="20000"/>
          </a:bodyPr>
          <a:lstStyle/>
          <a:p>
            <a:pPr marL="0" indent="0" algn="ctr">
              <a:buFontTx/>
              <a:buNone/>
            </a:pPr>
            <a:r>
              <a:rPr lang="id-ID" sz="3600" b="1" dirty="0">
                <a:solidFill>
                  <a:srgbClr val="000000"/>
                </a:solidFill>
              </a:rPr>
              <a:t>HIPOTESIS difungsikan sebagai GUIDING START untuk membangun TEORI</a:t>
            </a:r>
            <a:endParaRPr lang="en-US" sz="3600" b="1" dirty="0">
              <a:solidFill>
                <a:srgbClr val="000000"/>
              </a:solidFill>
            </a:endParaRPr>
          </a:p>
        </p:txBody>
      </p:sp>
      <p:sp>
        <p:nvSpPr>
          <p:cNvPr id="6" name="TextBox 5"/>
          <p:cNvSpPr txBox="1"/>
          <p:nvPr/>
        </p:nvSpPr>
        <p:spPr>
          <a:xfrm>
            <a:off x="0" y="0"/>
            <a:ext cx="9144000" cy="523220"/>
          </a:xfrm>
          <a:prstGeom prst="rect">
            <a:avLst/>
          </a:prstGeom>
          <a:solidFill>
            <a:srgbClr val="040000"/>
          </a:solidFill>
          <a:ln>
            <a:solidFill>
              <a:srgbClr val="FF0000"/>
            </a:solidFill>
          </a:ln>
        </p:spPr>
        <p:txBody>
          <a:bodyPr wrap="square" rtlCol="0">
            <a:spAutoFit/>
          </a:bodyPr>
          <a:lstStyle/>
          <a:p>
            <a:pPr algn="ctr"/>
            <a:r>
              <a:rPr lang="en-US" sz="2800" dirty="0" smtClean="0">
                <a:solidFill>
                  <a:schemeClr val="bg1"/>
                </a:solidFill>
                <a:latin typeface="Arial Black" pitchFamily="34" charset="0"/>
              </a:rPr>
              <a:t>HIPOTESIS  &amp; UJI HIPOTESIS</a:t>
            </a:r>
            <a:endParaRPr lang="en-US" sz="2000" dirty="0" smtClean="0">
              <a:solidFill>
                <a:schemeClr val="bg1"/>
              </a:solidFill>
              <a:latin typeface="Arial Black"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solidFill>
            <a:srgbClr val="040000"/>
          </a:solidFill>
        </p:spPr>
        <p:txBody>
          <a:bodyPr>
            <a:normAutofit/>
          </a:bodyPr>
          <a:lstStyle/>
          <a:p>
            <a:r>
              <a:rPr lang="en-US" sz="4000" b="0" dirty="0" smtClean="0">
                <a:solidFill>
                  <a:schemeClr val="bg1"/>
                </a:solidFill>
                <a:latin typeface="Arial Black" pitchFamily="34" charset="0"/>
                <a:cs typeface="Times New Roman" pitchFamily="18" charset="0"/>
              </a:rPr>
              <a:t>MENYUSUN HIPOTESIS</a:t>
            </a:r>
            <a:r>
              <a:rPr lang="en-US" sz="4000" b="0" dirty="0" smtClean="0">
                <a:solidFill>
                  <a:schemeClr val="bg1"/>
                </a:solidFill>
                <a:latin typeface="Arial Black" pitchFamily="34" charset="0"/>
              </a:rPr>
              <a:t> </a:t>
            </a:r>
            <a:endParaRPr lang="en-US" sz="4000" b="0" dirty="0">
              <a:solidFill>
                <a:schemeClr val="bg1"/>
              </a:solidFill>
              <a:latin typeface="Arial Black" pitchFamily="34" charset="0"/>
            </a:endParaRPr>
          </a:p>
        </p:txBody>
      </p:sp>
      <p:sp>
        <p:nvSpPr>
          <p:cNvPr id="5123" name="Rectangle 3"/>
          <p:cNvSpPr>
            <a:spLocks noGrp="1" noChangeArrowheads="1"/>
          </p:cNvSpPr>
          <p:nvPr>
            <p:ph idx="1"/>
          </p:nvPr>
        </p:nvSpPr>
        <p:spPr/>
        <p:txBody>
          <a:bodyPr/>
          <a:lstStyle/>
          <a:p>
            <a:r>
              <a:rPr lang="en-US" b="1">
                <a:latin typeface="Arial Narrow" pitchFamily="34" charset="0"/>
              </a:rPr>
              <a:t>Hipotesis adalah </a:t>
            </a:r>
            <a:r>
              <a:rPr lang="sv-SE" b="1">
                <a:solidFill>
                  <a:srgbClr val="000000"/>
                </a:solidFill>
                <a:latin typeface="Arial Narrow" pitchFamily="34" charset="0"/>
                <a:cs typeface="Times New Roman" pitchFamily="18" charset="0"/>
              </a:rPr>
              <a:t>pernyataan tentative yang merupakan dugaan mengenai apa saja yang sedang kita amati dalam usaha untuk memahaminya</a:t>
            </a:r>
            <a:endParaRPr lang="en-US" b="1">
              <a:latin typeface="Arial Narrow"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1143000"/>
          </a:xfrm>
          <a:solidFill>
            <a:srgbClr val="040000"/>
          </a:solidFill>
        </p:spPr>
        <p:txBody>
          <a:bodyPr>
            <a:normAutofit/>
          </a:bodyPr>
          <a:lstStyle/>
          <a:p>
            <a:r>
              <a:rPr lang="sv-SE" sz="3200" b="0" dirty="0" smtClean="0">
                <a:solidFill>
                  <a:schemeClr val="bg1"/>
                </a:solidFill>
                <a:latin typeface="Arial Black" pitchFamily="34" charset="0"/>
                <a:cs typeface="Times New Roman" pitchFamily="18" charset="0"/>
              </a:rPr>
              <a:t>ASAL DAN FUNGSI HIPOTESIS</a:t>
            </a:r>
            <a:r>
              <a:rPr lang="en-US" sz="3200" b="0" dirty="0" smtClean="0">
                <a:solidFill>
                  <a:schemeClr val="bg1"/>
                </a:solidFill>
                <a:latin typeface="Arial Black" pitchFamily="34" charset="0"/>
              </a:rPr>
              <a:t> </a:t>
            </a:r>
            <a:endParaRPr lang="en-US" sz="3200" b="0" dirty="0">
              <a:solidFill>
                <a:schemeClr val="bg1"/>
              </a:solidFill>
              <a:latin typeface="Arial Black" pitchFamily="34" charset="0"/>
            </a:endParaRPr>
          </a:p>
        </p:txBody>
      </p:sp>
      <p:sp>
        <p:nvSpPr>
          <p:cNvPr id="6147" name="Rectangle 3"/>
          <p:cNvSpPr>
            <a:spLocks noGrp="1" noChangeArrowheads="1"/>
          </p:cNvSpPr>
          <p:nvPr>
            <p:ph idx="1"/>
          </p:nvPr>
        </p:nvSpPr>
        <p:spPr>
          <a:xfrm>
            <a:off x="152400" y="1219200"/>
            <a:ext cx="8763000" cy="4525963"/>
          </a:xfrm>
        </p:spPr>
        <p:txBody>
          <a:bodyPr>
            <a:noAutofit/>
          </a:bodyPr>
          <a:lstStyle/>
          <a:p>
            <a:r>
              <a:rPr lang="sv-SE" sz="2400" b="1" dirty="0">
                <a:solidFill>
                  <a:srgbClr val="000000"/>
                </a:solidFill>
                <a:latin typeface="Arial" pitchFamily="34" charset="0"/>
                <a:cs typeface="Arial" pitchFamily="34" charset="0"/>
              </a:rPr>
              <a:t>Hipoptesis dapat diturunkan dari teori yang berkaitan dengan masalah yang akan kita teliti. Jadi, Hipotesis tidak jatuh dari langit secara tiba-tiba!!!!!! </a:t>
            </a:r>
          </a:p>
          <a:p>
            <a:endParaRPr lang="sv-SE" sz="2400" b="1" dirty="0">
              <a:solidFill>
                <a:srgbClr val="000000"/>
              </a:solidFill>
              <a:latin typeface="Arial" pitchFamily="34" charset="0"/>
              <a:cs typeface="Arial" pitchFamily="34" charset="0"/>
            </a:endParaRPr>
          </a:p>
          <a:p>
            <a:r>
              <a:rPr lang="sv-SE" sz="2400" b="1" dirty="0">
                <a:solidFill>
                  <a:srgbClr val="000000"/>
                </a:solidFill>
                <a:latin typeface="Arial" pitchFamily="34" charset="0"/>
                <a:cs typeface="Arial" pitchFamily="34" charset="0"/>
              </a:rPr>
              <a:t>Misalnya seorang peneliti akan melakukan penelitian mengenai harga suatu produk maka agar dapat menurunkan hipotesis yang baik, sebaiknya yang bersangkutan membaca teori mengenai penentuan harga. </a:t>
            </a:r>
            <a:endParaRPr lang="en-US" sz="2400" b="1" dirty="0">
              <a:latin typeface="Arial" pitchFamily="34" charset="0"/>
              <a:cs typeface="Arial" pitchFamily="34" charset="0"/>
            </a:endParaRPr>
          </a:p>
          <a:p>
            <a:pPr>
              <a:buFont typeface="Wingdings" pitchFamily="2" charset="2"/>
              <a:buNone/>
            </a:pPr>
            <a:endParaRPr lang="en-US" sz="2400" b="1" dirty="0">
              <a:latin typeface="Arial" pitchFamily="34" charset="0"/>
              <a:cs typeface="Arial"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0" y="0"/>
            <a:ext cx="9144000" cy="914400"/>
          </a:xfrm>
          <a:solidFill>
            <a:srgbClr val="040000"/>
          </a:solidFill>
        </p:spPr>
        <p:txBody>
          <a:bodyPr>
            <a:normAutofit/>
          </a:bodyPr>
          <a:lstStyle/>
          <a:p>
            <a:r>
              <a:rPr lang="en-US" sz="3600" b="1" dirty="0" smtClean="0">
                <a:solidFill>
                  <a:schemeClr val="bg1"/>
                </a:solidFill>
                <a:latin typeface="Arial Black" pitchFamily="34" charset="0"/>
              </a:rPr>
              <a:t>FUNGSI  HIPOTESIS</a:t>
            </a:r>
            <a:endParaRPr lang="en-US" sz="3600" b="1" dirty="0">
              <a:solidFill>
                <a:schemeClr val="bg1"/>
              </a:solidFill>
              <a:latin typeface="Arial Black" pitchFamily="34" charset="0"/>
            </a:endParaRPr>
          </a:p>
        </p:txBody>
      </p:sp>
      <p:sp>
        <p:nvSpPr>
          <p:cNvPr id="1027" name="Rectangle 3"/>
          <p:cNvSpPr>
            <a:spLocks noGrp="1" noChangeArrowheads="1"/>
          </p:cNvSpPr>
          <p:nvPr>
            <p:ph idx="1"/>
          </p:nvPr>
        </p:nvSpPr>
        <p:spPr>
          <a:xfrm>
            <a:off x="228600" y="1143000"/>
            <a:ext cx="8763000" cy="4525963"/>
          </a:xfrm>
        </p:spPr>
        <p:txBody>
          <a:bodyPr>
            <a:noAutofit/>
          </a:bodyPr>
          <a:lstStyle/>
          <a:p>
            <a:r>
              <a:rPr lang="sv-SE" sz="2800" b="1" dirty="0">
                <a:solidFill>
                  <a:srgbClr val="000000"/>
                </a:solidFill>
                <a:latin typeface="Arial Narrow" pitchFamily="34" charset="0"/>
                <a:cs typeface="Times New Roman" pitchFamily="18" charset="0"/>
              </a:rPr>
              <a:t>Hipotesis merupakan kebenaran sementara yang perlu diuji kebenarannya oleh karena itu hipotesis berfungsi sebagai kemungkinan untuk menguji kebenaran suatu teori. </a:t>
            </a:r>
          </a:p>
          <a:p>
            <a:pPr>
              <a:buFont typeface="Wingdings" pitchFamily="2" charset="2"/>
              <a:buNone/>
            </a:pPr>
            <a:endParaRPr lang="sv-SE" sz="2800" b="1" dirty="0">
              <a:solidFill>
                <a:srgbClr val="000000"/>
              </a:solidFill>
              <a:latin typeface="Arial Narrow" pitchFamily="34" charset="0"/>
              <a:cs typeface="Times New Roman" pitchFamily="18" charset="0"/>
            </a:endParaRPr>
          </a:p>
          <a:p>
            <a:r>
              <a:rPr lang="sv-SE" sz="2800" b="1" dirty="0">
                <a:solidFill>
                  <a:srgbClr val="000000"/>
                </a:solidFill>
                <a:latin typeface="Arial Narrow" pitchFamily="34" charset="0"/>
                <a:cs typeface="Arial" pitchFamily="34" charset="0"/>
              </a:rPr>
              <a:t>Jika hipotesis sudah diuji dan dibuktikan kebenaranya, maka hipotesis tersebut menjadi suatu teori. Jadi sebuah hipotesis diturunkan dari suatu teori yang sudah ada, kemudian diuji kebenarannya dan pada akhirnya memunculkan teori baru. </a:t>
            </a:r>
            <a:endParaRPr lang="en-US" sz="2800" b="1" dirty="0">
              <a:solidFill>
                <a:srgbClr val="000000"/>
              </a:solidFill>
              <a:latin typeface="Arial Narrow" pitchFamily="34" charset="0"/>
              <a:cs typeface="Courier New" pitchFamily="49" charset="0"/>
            </a:endParaRPr>
          </a:p>
          <a:p>
            <a:pPr>
              <a:buFont typeface="Wingdings" pitchFamily="2" charset="2"/>
              <a:buNone/>
            </a:pPr>
            <a:endParaRPr lang="sv-SE" sz="2800" b="1" dirty="0">
              <a:solidFill>
                <a:srgbClr val="000000"/>
              </a:solidFill>
              <a:latin typeface="Arial Narrow" pitchFamily="34" charset="0"/>
              <a:cs typeface="Times New Roman" pitchFamily="18" charset="0"/>
            </a:endParaRPr>
          </a:p>
          <a:p>
            <a:endParaRPr lang="en-US" sz="2800" b="1" dirty="0">
              <a:solidFill>
                <a:srgbClr val="000000"/>
              </a:solidFill>
              <a:latin typeface="Arial Narrow" pitchFamily="34" charset="0"/>
              <a:cs typeface="Times New Roman" pitchFamily="18"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
            <a:ext cx="9144000" cy="1815882"/>
          </a:xfrm>
          <a:prstGeom prst="rect">
            <a:avLst/>
          </a:prstGeom>
          <a:solidFill>
            <a:srgbClr val="040000"/>
          </a:solidFill>
          <a:ln>
            <a:solidFill>
              <a:srgbClr val="FF0000"/>
            </a:solidFill>
          </a:ln>
        </p:spPr>
        <p:txBody>
          <a:bodyPr wrap="square" rtlCol="0">
            <a:spAutoFit/>
          </a:bodyPr>
          <a:lstStyle/>
          <a:p>
            <a:pPr algn="ctr"/>
            <a:endParaRPr lang="en-US" sz="2800" b="1" dirty="0" smtClean="0">
              <a:solidFill>
                <a:schemeClr val="bg1"/>
              </a:solidFill>
              <a:latin typeface="Arial Black" pitchFamily="34" charset="0"/>
            </a:endParaRPr>
          </a:p>
          <a:p>
            <a:pPr algn="ctr"/>
            <a:r>
              <a:rPr lang="en-US" sz="2800" b="1" dirty="0" smtClean="0">
                <a:solidFill>
                  <a:schemeClr val="bg1"/>
                </a:solidFill>
                <a:latin typeface="Arial Black" pitchFamily="34" charset="0"/>
              </a:rPr>
              <a:t>PENGERTIAN HIPOTESIS </a:t>
            </a:r>
          </a:p>
          <a:p>
            <a:pPr algn="ctr"/>
            <a:r>
              <a:rPr lang="en-US" sz="2800" b="1" dirty="0" smtClean="0">
                <a:solidFill>
                  <a:schemeClr val="bg1"/>
                </a:solidFill>
                <a:latin typeface="Arial Black" pitchFamily="34" charset="0"/>
              </a:rPr>
              <a:t>DALAM PENELITIAN</a:t>
            </a:r>
          </a:p>
          <a:p>
            <a:pPr algn="ctr"/>
            <a:endParaRPr lang="en-US" sz="2800" dirty="0" smtClean="0">
              <a:solidFill>
                <a:schemeClr val="bg1"/>
              </a:solidFill>
              <a:latin typeface="Arial Black" pitchFamily="34" charset="0"/>
            </a:endParaRPr>
          </a:p>
        </p:txBody>
      </p:sp>
      <p:sp>
        <p:nvSpPr>
          <p:cNvPr id="3" name="TextBox 2"/>
          <p:cNvSpPr txBox="1"/>
          <p:nvPr/>
        </p:nvSpPr>
        <p:spPr>
          <a:xfrm>
            <a:off x="0" y="6550223"/>
            <a:ext cx="9144000" cy="307777"/>
          </a:xfrm>
          <a:prstGeom prst="rect">
            <a:avLst/>
          </a:prstGeom>
          <a:solidFill>
            <a:srgbClr val="040000"/>
          </a:solidFill>
          <a:ln>
            <a:solidFill>
              <a:srgbClr val="FF0000"/>
            </a:solidFill>
          </a:ln>
        </p:spPr>
        <p:txBody>
          <a:bodyPr wrap="square" rtlCol="0">
            <a:spAutoFit/>
          </a:bodyPr>
          <a:lstStyle/>
          <a:p>
            <a:pPr algn="ctr"/>
            <a:r>
              <a:rPr lang="en-US" sz="1400" b="1" dirty="0" err="1" smtClean="0">
                <a:solidFill>
                  <a:schemeClr val="bg1"/>
                </a:solidFill>
              </a:rPr>
              <a:t>Diunduh</a:t>
            </a:r>
            <a:r>
              <a:rPr lang="en-US" sz="1400" b="1" dirty="0" smtClean="0">
                <a:solidFill>
                  <a:schemeClr val="bg1"/>
                </a:solidFill>
              </a:rPr>
              <a:t> </a:t>
            </a:r>
            <a:r>
              <a:rPr lang="en-US" sz="1400" b="1" dirty="0" err="1" smtClean="0">
                <a:solidFill>
                  <a:schemeClr val="bg1"/>
                </a:solidFill>
              </a:rPr>
              <a:t>dari</a:t>
            </a:r>
            <a:r>
              <a:rPr lang="en-US" sz="1400" b="1" dirty="0" smtClean="0">
                <a:solidFill>
                  <a:schemeClr val="bg1"/>
                </a:solidFill>
              </a:rPr>
              <a:t>: http://lenterakecil.com/pengertian-hipotesis-dalam-penelitian/ …. 2/10/2012</a:t>
            </a:r>
            <a:endParaRPr lang="en-US" sz="1400" b="1" dirty="0">
              <a:solidFill>
                <a:schemeClr val="bg1"/>
              </a:solidFill>
            </a:endParaRPr>
          </a:p>
        </p:txBody>
      </p:sp>
      <p:sp>
        <p:nvSpPr>
          <p:cNvPr id="5" name="TextBox 4"/>
          <p:cNvSpPr txBox="1"/>
          <p:nvPr/>
        </p:nvSpPr>
        <p:spPr>
          <a:xfrm>
            <a:off x="685800" y="2209800"/>
            <a:ext cx="7696200" cy="3046988"/>
          </a:xfrm>
          <a:prstGeom prst="rect">
            <a:avLst/>
          </a:prstGeom>
          <a:noFill/>
          <a:ln>
            <a:solidFill>
              <a:srgbClr val="FF0000"/>
            </a:solidFill>
          </a:ln>
        </p:spPr>
        <p:txBody>
          <a:bodyPr wrap="square" rtlCol="0">
            <a:spAutoFit/>
          </a:bodyPr>
          <a:lstStyle/>
          <a:p>
            <a:pPr algn="ctr"/>
            <a:r>
              <a:rPr lang="sv-SE" sz="3200" b="1" dirty="0" smtClean="0"/>
              <a:t>Hipotesis berasal dari penggalan kata ”hypo” yang artinya ”di bawah” dan thesa” yang artinya ”kebenaran”, jadi  </a:t>
            </a:r>
            <a:r>
              <a:rPr lang="en-US" sz="3200" b="1" dirty="0" err="1" smtClean="0"/>
              <a:t>hipotesis</a:t>
            </a:r>
            <a:r>
              <a:rPr lang="en-US" sz="3200" b="1" dirty="0" smtClean="0"/>
              <a:t> </a:t>
            </a:r>
            <a:r>
              <a:rPr lang="en-US" sz="3200" b="1" dirty="0" err="1" smtClean="0"/>
              <a:t>adalah</a:t>
            </a:r>
            <a:r>
              <a:rPr lang="en-US" sz="3200" b="1" dirty="0" smtClean="0"/>
              <a:t> </a:t>
            </a:r>
            <a:r>
              <a:rPr lang="en-US" sz="3200" b="1" dirty="0" err="1" smtClean="0"/>
              <a:t>suatu</a:t>
            </a:r>
            <a:r>
              <a:rPr lang="en-US" sz="3200" b="1" dirty="0" smtClean="0"/>
              <a:t> </a:t>
            </a:r>
            <a:r>
              <a:rPr lang="en-US" sz="3200" b="1" dirty="0" err="1" smtClean="0"/>
              <a:t>dugaan</a:t>
            </a:r>
            <a:r>
              <a:rPr lang="en-US" sz="3200" b="1" dirty="0" smtClean="0"/>
              <a:t> yang </a:t>
            </a:r>
            <a:r>
              <a:rPr lang="en-US" sz="3200" b="1" dirty="0" err="1" smtClean="0"/>
              <a:t>perlu</a:t>
            </a:r>
            <a:r>
              <a:rPr lang="en-US" sz="3200" b="1" dirty="0" smtClean="0"/>
              <a:t> </a:t>
            </a:r>
            <a:r>
              <a:rPr lang="en-US" sz="3200" b="1" dirty="0" err="1" smtClean="0"/>
              <a:t>diketahui</a:t>
            </a:r>
            <a:r>
              <a:rPr lang="en-US" sz="3200" b="1" dirty="0" smtClean="0"/>
              <a:t> </a:t>
            </a:r>
            <a:r>
              <a:rPr lang="en-US" sz="3200" b="1" dirty="0" err="1" smtClean="0"/>
              <a:t>kebenarannya</a:t>
            </a:r>
            <a:r>
              <a:rPr lang="en-US" sz="3200" b="1" dirty="0" smtClean="0"/>
              <a:t> yang </a:t>
            </a:r>
            <a:r>
              <a:rPr lang="en-US" sz="3200" b="1" dirty="0" err="1" smtClean="0"/>
              <a:t>berarti</a:t>
            </a:r>
            <a:r>
              <a:rPr lang="en-US" sz="3200" b="1" dirty="0" smtClean="0"/>
              <a:t> </a:t>
            </a:r>
            <a:r>
              <a:rPr lang="en-US" sz="3200" b="1" dirty="0" err="1" smtClean="0"/>
              <a:t>dugaan</a:t>
            </a:r>
            <a:r>
              <a:rPr lang="en-US" sz="3200" b="1" dirty="0" smtClean="0"/>
              <a:t> </a:t>
            </a:r>
            <a:r>
              <a:rPr lang="en-US" sz="3200" b="1" dirty="0" err="1" smtClean="0"/>
              <a:t>itu</a:t>
            </a:r>
            <a:r>
              <a:rPr lang="en-US" sz="3200" b="1" dirty="0" smtClean="0"/>
              <a:t> </a:t>
            </a:r>
            <a:r>
              <a:rPr lang="en-US" sz="3200" b="1" dirty="0" err="1" smtClean="0"/>
              <a:t>mungkin</a:t>
            </a:r>
            <a:r>
              <a:rPr lang="en-US" sz="3200" b="1" dirty="0" smtClean="0"/>
              <a:t> </a:t>
            </a:r>
            <a:r>
              <a:rPr lang="en-US" sz="3200" b="1" dirty="0" err="1" smtClean="0"/>
              <a:t>benar</a:t>
            </a:r>
            <a:r>
              <a:rPr lang="en-US" sz="3200" b="1" dirty="0" smtClean="0"/>
              <a:t> </a:t>
            </a:r>
            <a:r>
              <a:rPr lang="en-US" sz="3200" b="1" dirty="0" err="1" smtClean="0"/>
              <a:t>mungkin</a:t>
            </a:r>
            <a:r>
              <a:rPr lang="en-US" sz="3200" b="1" dirty="0" smtClean="0"/>
              <a:t> </a:t>
            </a:r>
            <a:r>
              <a:rPr lang="en-US" sz="3200" b="1" dirty="0" err="1" smtClean="0"/>
              <a:t>salah</a:t>
            </a:r>
            <a:r>
              <a:rPr lang="en-US" sz="3200" b="1" dirty="0" smtClean="0"/>
              <a:t>.</a:t>
            </a:r>
            <a:endParaRPr lang="en-US" sz="32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914400"/>
          </a:xfrm>
          <a:solidFill>
            <a:srgbClr val="040000"/>
          </a:solidFill>
        </p:spPr>
        <p:txBody>
          <a:bodyPr/>
          <a:lstStyle/>
          <a:p>
            <a:r>
              <a:rPr lang="sv-SE" sz="3200" b="1" dirty="0" smtClean="0">
                <a:solidFill>
                  <a:schemeClr val="bg1"/>
                </a:solidFill>
                <a:latin typeface="Arial Black" pitchFamily="34" charset="0"/>
                <a:cs typeface="Arial" pitchFamily="34" charset="0"/>
              </a:rPr>
              <a:t>FUNGSI  HIPOTESIS</a:t>
            </a:r>
            <a:endParaRPr lang="en-US" sz="3200" b="1" dirty="0">
              <a:solidFill>
                <a:schemeClr val="bg1"/>
              </a:solidFill>
              <a:latin typeface="Arial Black" pitchFamily="34" charset="0"/>
              <a:cs typeface="Arial" pitchFamily="34" charset="0"/>
            </a:endParaRPr>
          </a:p>
        </p:txBody>
      </p:sp>
      <p:sp>
        <p:nvSpPr>
          <p:cNvPr id="7171" name="Rectangle 3"/>
          <p:cNvSpPr>
            <a:spLocks noGrp="1" noChangeArrowheads="1"/>
          </p:cNvSpPr>
          <p:nvPr>
            <p:ph idx="1"/>
          </p:nvPr>
        </p:nvSpPr>
        <p:spPr>
          <a:xfrm>
            <a:off x="304800" y="1143000"/>
            <a:ext cx="8534400" cy="3200400"/>
          </a:xfrm>
        </p:spPr>
        <p:txBody>
          <a:bodyPr/>
          <a:lstStyle/>
          <a:p>
            <a:r>
              <a:rPr lang="sv-SE" b="1" dirty="0">
                <a:solidFill>
                  <a:srgbClr val="000000"/>
                </a:solidFill>
                <a:latin typeface="Arial Narrow" pitchFamily="34" charset="0"/>
                <a:cs typeface="Arial" pitchFamily="34" charset="0"/>
              </a:rPr>
              <a:t>Untuk menguji  kebenaran suatu teori, </a:t>
            </a:r>
          </a:p>
          <a:p>
            <a:r>
              <a:rPr lang="sv-SE" b="1" dirty="0">
                <a:solidFill>
                  <a:srgbClr val="000000"/>
                </a:solidFill>
                <a:latin typeface="Arial Narrow" pitchFamily="34" charset="0"/>
                <a:cs typeface="Arial" pitchFamily="34" charset="0"/>
              </a:rPr>
              <a:t>Memberikan gagasan baru untuk mengembangkan suatu teori dan </a:t>
            </a:r>
          </a:p>
          <a:p>
            <a:r>
              <a:rPr lang="sv-SE" b="1" dirty="0">
                <a:solidFill>
                  <a:srgbClr val="000000"/>
                </a:solidFill>
                <a:latin typeface="Arial Narrow" pitchFamily="34" charset="0"/>
                <a:cs typeface="Arial" pitchFamily="34" charset="0"/>
              </a:rPr>
              <a:t>Memperluas pengetahuan peneliti mengenai suatu gejala yang sedang dipelajari.</a:t>
            </a:r>
            <a:endParaRPr lang="en-US" b="1" dirty="0">
              <a:latin typeface="Arial Narrow" pitchFamily="34" charset="0"/>
              <a:cs typeface="Courier New" pitchFamily="49" charset="0"/>
            </a:endParaRPr>
          </a:p>
          <a:p>
            <a:endParaRPr lang="en-US"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143000"/>
          </a:xfrm>
          <a:solidFill>
            <a:srgbClr val="040000"/>
          </a:solidFill>
        </p:spPr>
        <p:txBody>
          <a:bodyPr>
            <a:normAutofit/>
          </a:bodyPr>
          <a:lstStyle/>
          <a:p>
            <a:r>
              <a:rPr lang="sv-SE" sz="3200" b="1" dirty="0">
                <a:solidFill>
                  <a:schemeClr val="bg1"/>
                </a:solidFill>
                <a:latin typeface="Arial Black" pitchFamily="34" charset="0"/>
                <a:cs typeface="Times New Roman" pitchFamily="18" charset="0"/>
              </a:rPr>
              <a:t>Pertimbangan dalam  Merumuskan </a:t>
            </a:r>
            <a:r>
              <a:rPr lang="sv-SE" sz="3200" b="1" dirty="0" smtClean="0">
                <a:solidFill>
                  <a:schemeClr val="bg1"/>
                </a:solidFill>
                <a:latin typeface="Arial Black" pitchFamily="34" charset="0"/>
                <a:cs typeface="Times New Roman" pitchFamily="18" charset="0"/>
              </a:rPr>
              <a:t>Hipoptesis</a:t>
            </a:r>
            <a:endParaRPr lang="en-US" sz="3200" b="1" dirty="0">
              <a:solidFill>
                <a:schemeClr val="bg1"/>
              </a:solidFill>
              <a:latin typeface="Arial Black" pitchFamily="34" charset="0"/>
            </a:endParaRPr>
          </a:p>
        </p:txBody>
      </p:sp>
      <p:sp>
        <p:nvSpPr>
          <p:cNvPr id="8195" name="Rectangle 3"/>
          <p:cNvSpPr>
            <a:spLocks noGrp="1" noChangeArrowheads="1"/>
          </p:cNvSpPr>
          <p:nvPr>
            <p:ph idx="1"/>
          </p:nvPr>
        </p:nvSpPr>
        <p:spPr/>
        <p:txBody>
          <a:bodyPr>
            <a:normAutofit/>
          </a:bodyPr>
          <a:lstStyle/>
          <a:p>
            <a:r>
              <a:rPr lang="sv-SE" b="1">
                <a:solidFill>
                  <a:srgbClr val="000000"/>
                </a:solidFill>
                <a:latin typeface="Arial Narrow" pitchFamily="34" charset="0"/>
                <a:cs typeface="Arial" pitchFamily="34" charset="0"/>
              </a:rPr>
              <a:t>Harus mengekpresikan hubungan antara dua variabel atau lebih, maksudnya dalam merumuskan hipotesis seorang peneliti harus setidak-tidaknya mempunyai dua variable yang akan dikaji. </a:t>
            </a:r>
          </a:p>
          <a:p>
            <a:r>
              <a:rPr lang="sv-SE" b="1">
                <a:solidFill>
                  <a:srgbClr val="000000"/>
                </a:solidFill>
                <a:latin typeface="Arial Narrow" pitchFamily="34" charset="0"/>
                <a:cs typeface="Arial" pitchFamily="34" charset="0"/>
              </a:rPr>
              <a:t>Kedua variable tersebut adalah variable bebas dan variable tergantung. Jika variabel lebih dari dua, maka biasanya satu variable tergantung dua variabel bebas.</a:t>
            </a:r>
            <a:endParaRPr lang="en-US" b="1">
              <a:latin typeface="Arial Narrow" pitchFamily="34" charset="0"/>
              <a:cs typeface="Courier New" pitchFamily="49"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762000"/>
          </a:xfrm>
          <a:solidFill>
            <a:srgbClr val="040000"/>
          </a:solidFill>
        </p:spPr>
        <p:txBody>
          <a:bodyPr>
            <a:noAutofit/>
          </a:bodyPr>
          <a:lstStyle/>
          <a:p>
            <a:r>
              <a:rPr lang="sv-SE" sz="2400" b="1" dirty="0" smtClean="0">
                <a:solidFill>
                  <a:schemeClr val="bg1"/>
                </a:solidFill>
                <a:latin typeface="Arial" pitchFamily="34" charset="0"/>
                <a:cs typeface="Arial" pitchFamily="34" charset="0"/>
              </a:rPr>
              <a:t>PERTIMBANGAN DALAM  MERUMUSKAN HIPOPTESIS</a:t>
            </a:r>
            <a:endParaRPr lang="en-US" sz="2400" b="1" dirty="0">
              <a:solidFill>
                <a:schemeClr val="bg1"/>
              </a:solidFill>
              <a:latin typeface="Arial" pitchFamily="34" charset="0"/>
              <a:cs typeface="Arial" pitchFamily="34" charset="0"/>
            </a:endParaRPr>
          </a:p>
        </p:txBody>
      </p:sp>
      <p:sp>
        <p:nvSpPr>
          <p:cNvPr id="9219" name="Rectangle 3"/>
          <p:cNvSpPr>
            <a:spLocks noGrp="1" noChangeArrowheads="1"/>
          </p:cNvSpPr>
          <p:nvPr>
            <p:ph idx="1"/>
          </p:nvPr>
        </p:nvSpPr>
        <p:spPr>
          <a:xfrm>
            <a:off x="228600" y="990600"/>
            <a:ext cx="8686800" cy="4525963"/>
          </a:xfrm>
        </p:spPr>
        <p:txBody>
          <a:bodyPr/>
          <a:lstStyle/>
          <a:p>
            <a:r>
              <a:rPr lang="sv-SE" b="1" dirty="0">
                <a:solidFill>
                  <a:srgbClr val="000000"/>
                </a:solidFill>
                <a:latin typeface="Arial Narrow" pitchFamily="34" charset="0"/>
                <a:cs typeface="Arial" pitchFamily="34" charset="0"/>
              </a:rPr>
              <a:t>Harus dinyatakan secara jelas dan tidak bermakna ganda, artinya rumusan hipotesis harus bersifat spesifik dan mengacu pada satu makna tidak boleh menimbulkan penafsiran lebih dari satu makna. </a:t>
            </a:r>
            <a:endParaRPr lang="sv-SE" b="1" dirty="0" smtClean="0">
              <a:solidFill>
                <a:srgbClr val="000000"/>
              </a:solidFill>
              <a:latin typeface="Arial Narrow" pitchFamily="34" charset="0"/>
              <a:cs typeface="Arial" pitchFamily="34" charset="0"/>
            </a:endParaRPr>
          </a:p>
          <a:p>
            <a:r>
              <a:rPr lang="sv-SE" b="1" dirty="0" smtClean="0">
                <a:solidFill>
                  <a:srgbClr val="000000"/>
                </a:solidFill>
                <a:latin typeface="Arial Narrow" pitchFamily="34" charset="0"/>
                <a:cs typeface="Arial" pitchFamily="34" charset="0"/>
              </a:rPr>
              <a:t>Jika </a:t>
            </a:r>
            <a:r>
              <a:rPr lang="sv-SE" b="1" dirty="0">
                <a:solidFill>
                  <a:srgbClr val="000000"/>
                </a:solidFill>
                <a:latin typeface="Arial Narrow" pitchFamily="34" charset="0"/>
                <a:cs typeface="Arial" pitchFamily="34" charset="0"/>
              </a:rPr>
              <a:t>hipotesis dirumuskan secara umum, maka hipotesis tersebut tidak dapat diuji secara empiris. </a:t>
            </a:r>
            <a:endParaRPr lang="en-US" b="1" dirty="0">
              <a:latin typeface="Arial Narrow" pitchFamily="34" charset="0"/>
              <a:cs typeface="Courier New" pitchFamily="49"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143000"/>
          </a:xfrm>
          <a:solidFill>
            <a:srgbClr val="040000"/>
          </a:solidFill>
        </p:spPr>
        <p:txBody>
          <a:bodyPr/>
          <a:lstStyle/>
          <a:p>
            <a:r>
              <a:rPr lang="sv-SE" sz="3200" b="1" dirty="0">
                <a:solidFill>
                  <a:schemeClr val="bg1"/>
                </a:solidFill>
                <a:latin typeface="Arial" pitchFamily="34" charset="0"/>
                <a:cs typeface="Arial" pitchFamily="34" charset="0"/>
              </a:rPr>
              <a:t>Pertimbangan </a:t>
            </a:r>
            <a:r>
              <a:rPr lang="sv-SE" sz="3200" b="1" dirty="0" smtClean="0">
                <a:solidFill>
                  <a:schemeClr val="bg1"/>
                </a:solidFill>
                <a:latin typeface="Arial" pitchFamily="34" charset="0"/>
                <a:cs typeface="Arial" pitchFamily="34" charset="0"/>
              </a:rPr>
              <a:t>dlm  </a:t>
            </a:r>
            <a:r>
              <a:rPr lang="sv-SE" sz="3200" b="1" dirty="0">
                <a:solidFill>
                  <a:schemeClr val="bg1"/>
                </a:solidFill>
                <a:latin typeface="Arial" pitchFamily="34" charset="0"/>
                <a:cs typeface="Arial" pitchFamily="34" charset="0"/>
              </a:rPr>
              <a:t>Merumuskan </a:t>
            </a:r>
            <a:r>
              <a:rPr lang="sv-SE" sz="3200" b="1" dirty="0" smtClean="0">
                <a:solidFill>
                  <a:schemeClr val="bg1"/>
                </a:solidFill>
                <a:latin typeface="Arial" pitchFamily="34" charset="0"/>
                <a:cs typeface="Arial" pitchFamily="34" charset="0"/>
              </a:rPr>
              <a:t>Hipoptesis</a:t>
            </a:r>
            <a:endParaRPr lang="en-US" sz="3200" b="1" dirty="0">
              <a:solidFill>
                <a:schemeClr val="bg1"/>
              </a:solidFill>
              <a:latin typeface="Arial" pitchFamily="34" charset="0"/>
              <a:cs typeface="Arial" pitchFamily="34" charset="0"/>
            </a:endParaRPr>
          </a:p>
        </p:txBody>
      </p:sp>
      <p:sp>
        <p:nvSpPr>
          <p:cNvPr id="10243" name="Rectangle 3"/>
          <p:cNvSpPr>
            <a:spLocks noGrp="1" noChangeArrowheads="1"/>
          </p:cNvSpPr>
          <p:nvPr>
            <p:ph idx="1"/>
          </p:nvPr>
        </p:nvSpPr>
        <p:spPr/>
        <p:txBody>
          <a:bodyPr/>
          <a:lstStyle/>
          <a:p>
            <a:r>
              <a:rPr lang="sv-SE" b="1">
                <a:solidFill>
                  <a:srgbClr val="000000"/>
                </a:solidFill>
                <a:latin typeface="Arial Narrow" pitchFamily="34" charset="0"/>
                <a:cs typeface="Times New Roman" pitchFamily="18" charset="0"/>
              </a:rPr>
              <a:t>Harus dapat diuji secara empiris, maksudnya ialah memungkinkan untuk diungkapkan dalam bentuk operasional yang dapat dievaluasi berdasarkan data yang didapatkan secara empiris. </a:t>
            </a:r>
          </a:p>
          <a:p>
            <a:r>
              <a:rPr lang="sv-SE" b="1">
                <a:solidFill>
                  <a:srgbClr val="000000"/>
                </a:solidFill>
                <a:latin typeface="Arial Narrow" pitchFamily="34" charset="0"/>
                <a:cs typeface="Times New Roman" pitchFamily="18" charset="0"/>
              </a:rPr>
              <a:t>Sebaiknya Hipotesis jangan mencerminkan unsur-unsur moral, nilai-nilai atau sikap.</a:t>
            </a:r>
            <a:r>
              <a:rPr lang="en-US" b="1">
                <a:latin typeface="Arial Narrow" pitchFamily="34" charset="0"/>
              </a:rPr>
              <a:t> </a:t>
            </a:r>
          </a:p>
          <a:p>
            <a:endParaRPr lang="en-US" b="1">
              <a:latin typeface="Arial Narrow" pitchFamily="34" charset="0"/>
            </a:endParaRPr>
          </a:p>
          <a:p>
            <a:endParaRPr lang="en-US" b="1">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143000"/>
          </a:xfrm>
          <a:solidFill>
            <a:srgbClr val="040000"/>
          </a:solidFill>
        </p:spPr>
        <p:txBody>
          <a:bodyPr>
            <a:noAutofit/>
          </a:bodyPr>
          <a:lstStyle/>
          <a:p>
            <a:r>
              <a:rPr lang="sv-SE" sz="2800" b="1" dirty="0" smtClean="0">
                <a:solidFill>
                  <a:schemeClr val="bg1"/>
                </a:solidFill>
                <a:latin typeface="Arial" pitchFamily="34" charset="0"/>
                <a:cs typeface="Arial" pitchFamily="34" charset="0"/>
              </a:rPr>
              <a:t>JENIS-JENIS HIPOTESIS</a:t>
            </a:r>
            <a:r>
              <a:rPr lang="en-US" sz="2800" b="1" dirty="0" smtClean="0">
                <a:solidFill>
                  <a:schemeClr val="bg1"/>
                </a:solidFill>
                <a:latin typeface="Arial" pitchFamily="34" charset="0"/>
                <a:cs typeface="Arial" pitchFamily="34" charset="0"/>
              </a:rPr>
              <a:t> </a:t>
            </a: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400" b="1" dirty="0">
                <a:solidFill>
                  <a:schemeClr val="bg1"/>
                </a:solidFill>
                <a:latin typeface="Arial" pitchFamily="34" charset="0"/>
                <a:cs typeface="Arial" pitchFamily="34" charset="0"/>
              </a:rPr>
              <a:t>(</a:t>
            </a:r>
            <a:r>
              <a:rPr lang="en-US" sz="2400" b="1" dirty="0" err="1">
                <a:solidFill>
                  <a:schemeClr val="bg1"/>
                </a:solidFill>
                <a:latin typeface="Arial" pitchFamily="34" charset="0"/>
                <a:cs typeface="Arial" pitchFamily="34" charset="0"/>
              </a:rPr>
              <a:t>Menurut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tingkat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abstraksinya</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hipotesis</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dibagi</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menjadi</a:t>
            </a:r>
            <a:r>
              <a:rPr lang="en-US" sz="2400" b="1" dirty="0">
                <a:solidFill>
                  <a:schemeClr val="bg1"/>
                </a:solidFill>
                <a:latin typeface="Arial" pitchFamily="34" charset="0"/>
                <a:cs typeface="Arial" pitchFamily="34" charset="0"/>
              </a:rPr>
              <a:t> 3</a:t>
            </a:r>
            <a:r>
              <a:rPr lang="en-US" sz="2400" b="1" dirty="0" smtClean="0">
                <a:solidFill>
                  <a:schemeClr val="bg1"/>
                </a:solidFill>
                <a:latin typeface="Arial" pitchFamily="34" charset="0"/>
                <a:cs typeface="Arial" pitchFamily="34" charset="0"/>
              </a:rPr>
              <a:t>)</a:t>
            </a:r>
            <a:endParaRPr lang="en-US" sz="2400" b="1" dirty="0">
              <a:solidFill>
                <a:schemeClr val="bg1"/>
              </a:solidFill>
              <a:latin typeface="Arial" pitchFamily="34" charset="0"/>
              <a:cs typeface="Arial" pitchFamily="34" charset="0"/>
            </a:endParaRPr>
          </a:p>
        </p:txBody>
      </p:sp>
      <p:sp>
        <p:nvSpPr>
          <p:cNvPr id="11267" name="Rectangle 3"/>
          <p:cNvSpPr>
            <a:spLocks noGrp="1" noChangeArrowheads="1"/>
          </p:cNvSpPr>
          <p:nvPr>
            <p:ph idx="1"/>
          </p:nvPr>
        </p:nvSpPr>
        <p:spPr>
          <a:xfrm>
            <a:off x="0" y="1295400"/>
            <a:ext cx="9144000" cy="4525963"/>
          </a:xfrm>
        </p:spPr>
        <p:txBody>
          <a:bodyPr>
            <a:normAutofit/>
          </a:bodyPr>
          <a:lstStyle/>
          <a:p>
            <a:r>
              <a:rPr lang="en-US" sz="2400" b="1" dirty="0" err="1">
                <a:solidFill>
                  <a:srgbClr val="000000"/>
                </a:solidFill>
                <a:latin typeface="Arial Narrow" pitchFamily="34" charset="0"/>
                <a:cs typeface="Arial" pitchFamily="34" charset="0"/>
              </a:rPr>
              <a:t>Hipotesis</a:t>
            </a:r>
            <a:r>
              <a:rPr lang="en-US" sz="2400" b="1" dirty="0">
                <a:solidFill>
                  <a:srgbClr val="000000"/>
                </a:solidFill>
                <a:latin typeface="Arial Narrow" pitchFamily="34" charset="0"/>
                <a:cs typeface="Arial" pitchFamily="34" charset="0"/>
              </a:rPr>
              <a:t> yang </a:t>
            </a:r>
            <a:r>
              <a:rPr lang="en-US" sz="2400" b="1" dirty="0" err="1">
                <a:solidFill>
                  <a:srgbClr val="000000"/>
                </a:solidFill>
                <a:latin typeface="Arial Narrow" pitchFamily="34" charset="0"/>
                <a:cs typeface="Arial" pitchFamily="34" charset="0"/>
              </a:rPr>
              <a:t>menyatakan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adanya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kesamaan-kesamaan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dalam</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dunia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empiris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Hipotesis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jenis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ini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berkaitan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dengan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pernyataan-pernyataan</a:t>
            </a:r>
            <a:r>
              <a:rPr lang="en-US" sz="2400" b="1" dirty="0">
                <a:solidFill>
                  <a:srgbClr val="000000"/>
                </a:solidFill>
                <a:latin typeface="Arial Narrow" pitchFamily="34" charset="0"/>
                <a:cs typeface="Arial" pitchFamily="34" charset="0"/>
              </a:rPr>
              <a:t> yang </a:t>
            </a:r>
            <a:r>
              <a:rPr lang="en-US" sz="2400" b="1" dirty="0" err="1">
                <a:solidFill>
                  <a:srgbClr val="000000"/>
                </a:solidFill>
                <a:latin typeface="Arial Narrow" pitchFamily="34" charset="0"/>
                <a:cs typeface="Arial" pitchFamily="34" charset="0"/>
              </a:rPr>
              <a:t>bersifat</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umum</a:t>
            </a:r>
            <a:r>
              <a:rPr lang="en-US" sz="2400" b="1" dirty="0">
                <a:solidFill>
                  <a:srgbClr val="000000"/>
                </a:solidFill>
                <a:latin typeface="Arial Narrow" pitchFamily="34" charset="0"/>
                <a:cs typeface="Arial" pitchFamily="34" charset="0"/>
              </a:rPr>
              <a:t> yang </a:t>
            </a:r>
            <a:r>
              <a:rPr lang="en-US" sz="2400" b="1" dirty="0" err="1">
                <a:solidFill>
                  <a:srgbClr val="000000"/>
                </a:solidFill>
                <a:latin typeface="Arial Narrow" pitchFamily="34" charset="0"/>
                <a:cs typeface="Arial" pitchFamily="34" charset="0"/>
              </a:rPr>
              <a:t>kebenarannya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diakui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oleh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orang</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banyak</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pada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umumnya</a:t>
            </a:r>
            <a:r>
              <a:rPr lang="en-US" sz="2400" b="1" dirty="0">
                <a:solidFill>
                  <a:srgbClr val="000000"/>
                </a:solidFill>
                <a:latin typeface="Arial Narrow" pitchFamily="34" charset="0"/>
                <a:cs typeface="Arial" pitchFamily="34" charset="0"/>
              </a:rPr>
              <a:t>, </a:t>
            </a:r>
          </a:p>
          <a:p>
            <a:endParaRPr lang="en-US" sz="2400" b="1" dirty="0">
              <a:solidFill>
                <a:srgbClr val="000000"/>
              </a:solidFill>
              <a:latin typeface="Arial Narrow" pitchFamily="34" charset="0"/>
              <a:cs typeface="Arial" pitchFamily="34" charset="0"/>
            </a:endParaRPr>
          </a:p>
          <a:p>
            <a:r>
              <a:rPr lang="en-US" sz="2400" b="1" dirty="0" err="1">
                <a:solidFill>
                  <a:srgbClr val="000000"/>
                </a:solidFill>
                <a:latin typeface="Arial Narrow" pitchFamily="34" charset="0"/>
                <a:cs typeface="Arial" pitchFamily="34" charset="0"/>
              </a:rPr>
              <a:t>misalnya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orang</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jawa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halus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budinya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sikapnya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lemah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lembut</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jika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ada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bunyi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hewan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tenggeret</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maka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musim</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kemarau</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mulai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tiba</a:t>
            </a:r>
            <a:r>
              <a:rPr lang="en-US" sz="2400" b="1" dirty="0">
                <a:solidFill>
                  <a:srgbClr val="000000"/>
                </a:solidFill>
                <a:latin typeface="Arial Narrow" pitchFamily="34" charset="0"/>
                <a:cs typeface="Arial" pitchFamily="34" charset="0"/>
              </a:rPr>
              <a:t>, “ </a:t>
            </a:r>
            <a:r>
              <a:rPr lang="en-US" sz="2400" b="1" dirty="0" err="1">
                <a:solidFill>
                  <a:srgbClr val="000000"/>
                </a:solidFill>
                <a:latin typeface="Arial Narrow" pitchFamily="34" charset="0"/>
                <a:cs typeface="Arial" pitchFamily="34" charset="0"/>
              </a:rPr>
              <a:t>jika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hujan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kota</a:t>
            </a:r>
            <a:r>
              <a:rPr lang="en-US" sz="2400" b="1" dirty="0">
                <a:solidFill>
                  <a:srgbClr val="000000"/>
                </a:solidFill>
                <a:latin typeface="Arial Narrow" pitchFamily="34" charset="0"/>
                <a:cs typeface="Arial" pitchFamily="34" charset="0"/>
              </a:rPr>
              <a:t> Jakarta </a:t>
            </a:r>
            <a:r>
              <a:rPr lang="en-US" sz="2400" b="1" dirty="0" err="1">
                <a:solidFill>
                  <a:srgbClr val="000000"/>
                </a:solidFill>
                <a:latin typeface="Arial Narrow" pitchFamily="34" charset="0"/>
                <a:cs typeface="Arial" pitchFamily="34" charset="0"/>
              </a:rPr>
              <a:t>Banjir</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Kebenaran-kebenaran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umum</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seperti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atas</a:t>
            </a:r>
            <a:r>
              <a:rPr lang="en-US" sz="2400" b="1" dirty="0">
                <a:solidFill>
                  <a:srgbClr val="000000"/>
                </a:solidFill>
                <a:latin typeface="Arial Narrow" pitchFamily="34" charset="0"/>
                <a:cs typeface="Arial" pitchFamily="34" charset="0"/>
              </a:rPr>
              <a:t> yang </a:t>
            </a:r>
            <a:r>
              <a:rPr lang="en-US" sz="2400" b="1" dirty="0" err="1">
                <a:solidFill>
                  <a:srgbClr val="000000"/>
                </a:solidFill>
                <a:latin typeface="Arial Narrow" pitchFamily="34" charset="0"/>
                <a:cs typeface="Arial" pitchFamily="34" charset="0"/>
              </a:rPr>
              <a:t>sudah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diketahui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oleh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orang</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banyak</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pada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umumnya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jika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diuji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secara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ilmiah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belum</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tentu</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benar</a:t>
            </a:r>
            <a:r>
              <a:rPr lang="en-US" sz="2400" b="1" dirty="0">
                <a:solidFill>
                  <a:srgbClr val="000000"/>
                </a:solidFill>
                <a:latin typeface="Arial Narrow" pitchFamily="34" charset="0"/>
                <a:cs typeface="Arial" pitchFamily="34" charset="0"/>
              </a:rPr>
              <a:t>.</a:t>
            </a:r>
            <a:endParaRPr lang="en-US" sz="2400" b="1" dirty="0">
              <a:latin typeface="Arial Narrow" pitchFamily="34" charset="0"/>
              <a:cs typeface="Courier New" pitchFamily="49" charset="0"/>
            </a:endParaRPr>
          </a:p>
          <a:p>
            <a:endParaRPr lang="en-US" sz="24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0"/>
            <a:ext cx="9144000" cy="1143000"/>
          </a:xfrm>
          <a:solidFill>
            <a:srgbClr val="040000"/>
          </a:solidFill>
        </p:spPr>
        <p:txBody>
          <a:bodyPr>
            <a:noAutofit/>
          </a:bodyPr>
          <a:lstStyle/>
          <a:p>
            <a:r>
              <a:rPr lang="sv-SE" sz="2800" b="1" dirty="0" smtClean="0">
                <a:solidFill>
                  <a:schemeClr val="bg1"/>
                </a:solidFill>
                <a:latin typeface="Arial" pitchFamily="34" charset="0"/>
                <a:cs typeface="Arial" pitchFamily="34" charset="0"/>
              </a:rPr>
              <a:t>JENIS-JENIS HIPOTESIS</a:t>
            </a:r>
            <a:r>
              <a:rPr lang="en-US" sz="2800" b="1" dirty="0" smtClean="0">
                <a:solidFill>
                  <a:schemeClr val="bg1"/>
                </a:solidFill>
                <a:latin typeface="Arial" pitchFamily="34" charset="0"/>
                <a:cs typeface="Arial" pitchFamily="34" charset="0"/>
              </a:rPr>
              <a:t> </a:t>
            </a: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400" b="1" dirty="0">
                <a:solidFill>
                  <a:schemeClr val="bg1"/>
                </a:solidFill>
                <a:latin typeface="Arial" pitchFamily="34" charset="0"/>
                <a:cs typeface="Arial" pitchFamily="34" charset="0"/>
              </a:rPr>
              <a:t>(</a:t>
            </a:r>
            <a:r>
              <a:rPr lang="en-US" sz="2400" b="1" dirty="0" err="1">
                <a:solidFill>
                  <a:schemeClr val="bg1"/>
                </a:solidFill>
                <a:latin typeface="Arial" pitchFamily="34" charset="0"/>
                <a:cs typeface="Arial" pitchFamily="34" charset="0"/>
              </a:rPr>
              <a:t>Menurut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tingkat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abstraksinya</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hipotesis</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dibagi</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menjadi</a:t>
            </a:r>
            <a:r>
              <a:rPr lang="en-US" sz="2400" b="1" dirty="0">
                <a:solidFill>
                  <a:schemeClr val="bg1"/>
                </a:solidFill>
                <a:latin typeface="Arial" pitchFamily="34" charset="0"/>
                <a:cs typeface="Arial" pitchFamily="34" charset="0"/>
              </a:rPr>
              <a:t> 3</a:t>
            </a:r>
            <a:r>
              <a:rPr lang="en-US" sz="2400" b="1" dirty="0" smtClean="0">
                <a:solidFill>
                  <a:schemeClr val="bg1"/>
                </a:solidFill>
                <a:latin typeface="Arial" pitchFamily="34" charset="0"/>
                <a:cs typeface="Arial" pitchFamily="34" charset="0"/>
              </a:rPr>
              <a:t>)</a:t>
            </a:r>
            <a:endParaRPr lang="en-US" sz="2400" b="1" dirty="0">
              <a:solidFill>
                <a:schemeClr val="bg1"/>
              </a:solidFill>
              <a:latin typeface="Arial" pitchFamily="34" charset="0"/>
              <a:cs typeface="Arial" pitchFamily="34" charset="0"/>
            </a:endParaRPr>
          </a:p>
        </p:txBody>
      </p:sp>
      <p:sp>
        <p:nvSpPr>
          <p:cNvPr id="12291" name="Rectangle 3"/>
          <p:cNvSpPr>
            <a:spLocks noGrp="1" noChangeArrowheads="1"/>
          </p:cNvSpPr>
          <p:nvPr>
            <p:ph idx="1"/>
          </p:nvPr>
        </p:nvSpPr>
        <p:spPr/>
        <p:txBody>
          <a:bodyPr/>
          <a:lstStyle/>
          <a:p>
            <a:pPr>
              <a:lnSpc>
                <a:spcPct val="90000"/>
              </a:lnSpc>
            </a:pPr>
            <a:r>
              <a:rPr lang="en-US" sz="2400" b="1">
                <a:solidFill>
                  <a:srgbClr val="000000"/>
                </a:solidFill>
                <a:latin typeface="Arial Narrow" pitchFamily="34" charset="0"/>
                <a:cs typeface="Times New Roman" pitchFamily="18" charset="0"/>
              </a:rPr>
              <a:t>Hipotesis yang berkenaan dengan model ideal: pada kenyataannya dunia ini sangat kompleks, maka untuk mempelajari kekomplesitasan dunia tersebut kita memerlukan bantuan filsafat, metode, tipe-tipe yang ada. </a:t>
            </a:r>
          </a:p>
          <a:p>
            <a:pPr>
              <a:lnSpc>
                <a:spcPct val="90000"/>
              </a:lnSpc>
            </a:pPr>
            <a:endParaRPr lang="en-US" sz="2400" b="1">
              <a:solidFill>
                <a:srgbClr val="000000"/>
              </a:solidFill>
              <a:latin typeface="Arial Narrow" pitchFamily="34" charset="0"/>
              <a:cs typeface="Times New Roman" pitchFamily="18" charset="0"/>
            </a:endParaRPr>
          </a:p>
          <a:p>
            <a:pPr>
              <a:lnSpc>
                <a:spcPct val="90000"/>
              </a:lnSpc>
            </a:pPr>
            <a:r>
              <a:rPr lang="en-US" sz="2400" b="1">
                <a:solidFill>
                  <a:srgbClr val="000000"/>
                </a:solidFill>
                <a:latin typeface="Arial Narrow" pitchFamily="34" charset="0"/>
                <a:cs typeface="Times New Roman" pitchFamily="18" charset="0"/>
              </a:rPr>
              <a:t>Pengetahuan mengenai otoriterisme akan membantu kita memahami, misalnya dalam dunia kepemimpinan, hubungan ayah dalam mendidik anaknya. Pengetahuan mengenai ide nativisme akan membantu kita memahami munculnya seorang pemimpin.</a:t>
            </a:r>
            <a:r>
              <a:rPr lang="en-US" sz="2400" b="1">
                <a:latin typeface="Arial Narrow" pitchFamily="34" charset="0"/>
              </a:rPr>
              <a:t> </a:t>
            </a: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0"/>
            <a:ext cx="9144000" cy="1143000"/>
          </a:xfrm>
          <a:solidFill>
            <a:srgbClr val="040000"/>
          </a:solidFill>
        </p:spPr>
        <p:txBody>
          <a:bodyPr>
            <a:noAutofit/>
          </a:bodyPr>
          <a:lstStyle/>
          <a:p>
            <a:r>
              <a:rPr lang="sv-SE" sz="2800" b="1" dirty="0" smtClean="0">
                <a:solidFill>
                  <a:schemeClr val="bg1"/>
                </a:solidFill>
                <a:latin typeface="Arial" pitchFamily="34" charset="0"/>
                <a:cs typeface="Arial" pitchFamily="34" charset="0"/>
              </a:rPr>
              <a:t>JENIS-JENIS HIPOTESIS</a:t>
            </a:r>
            <a:r>
              <a:rPr lang="en-US" sz="2800" b="1" dirty="0" smtClean="0">
                <a:solidFill>
                  <a:schemeClr val="bg1"/>
                </a:solidFill>
                <a:latin typeface="Arial" pitchFamily="34" charset="0"/>
                <a:cs typeface="Arial" pitchFamily="34" charset="0"/>
              </a:rPr>
              <a:t> </a:t>
            </a:r>
            <a:r>
              <a:rPr lang="en-US" sz="2400" b="1" dirty="0">
                <a:solidFill>
                  <a:schemeClr val="bg1"/>
                </a:solidFill>
                <a:latin typeface="Arial" pitchFamily="34" charset="0"/>
                <a:cs typeface="Arial" pitchFamily="34" charset="0"/>
              </a:rPr>
              <a:t/>
            </a:r>
            <a:br>
              <a:rPr lang="en-US" sz="2400" b="1" dirty="0">
                <a:solidFill>
                  <a:schemeClr val="bg1"/>
                </a:solidFill>
                <a:latin typeface="Arial" pitchFamily="34" charset="0"/>
                <a:cs typeface="Arial" pitchFamily="34" charset="0"/>
              </a:rPr>
            </a:br>
            <a:r>
              <a:rPr lang="en-US" sz="2400" b="1" dirty="0">
                <a:solidFill>
                  <a:schemeClr val="bg1"/>
                </a:solidFill>
                <a:latin typeface="Arial" pitchFamily="34" charset="0"/>
                <a:cs typeface="Arial" pitchFamily="34" charset="0"/>
              </a:rPr>
              <a:t>(</a:t>
            </a:r>
            <a:r>
              <a:rPr lang="en-US" sz="2400" b="1" dirty="0" err="1">
                <a:solidFill>
                  <a:schemeClr val="bg1"/>
                </a:solidFill>
                <a:latin typeface="Arial" pitchFamily="34" charset="0"/>
                <a:cs typeface="Arial" pitchFamily="34" charset="0"/>
              </a:rPr>
              <a:t>Menurut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tingkat</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abstraksinya</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hipotesis</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dibagi</a:t>
            </a:r>
            <a:r>
              <a:rPr lang="en-US" sz="2400" b="1" dirty="0">
                <a:solidFill>
                  <a:schemeClr val="bg1"/>
                </a:solidFill>
                <a:latin typeface="Arial" pitchFamily="34" charset="0"/>
                <a:cs typeface="Arial" pitchFamily="34" charset="0"/>
              </a:rPr>
              <a:t> </a:t>
            </a:r>
            <a:r>
              <a:rPr lang="en-US" sz="2400" b="1" dirty="0" err="1">
                <a:solidFill>
                  <a:schemeClr val="bg1"/>
                </a:solidFill>
                <a:latin typeface="Arial" pitchFamily="34" charset="0"/>
                <a:cs typeface="Arial" pitchFamily="34" charset="0"/>
              </a:rPr>
              <a:t>menjadi</a:t>
            </a:r>
            <a:r>
              <a:rPr lang="en-US" sz="2400" b="1" dirty="0">
                <a:solidFill>
                  <a:schemeClr val="bg1"/>
                </a:solidFill>
                <a:latin typeface="Arial" pitchFamily="34" charset="0"/>
                <a:cs typeface="Arial" pitchFamily="34" charset="0"/>
              </a:rPr>
              <a:t> 3</a:t>
            </a:r>
            <a:r>
              <a:rPr lang="en-US" sz="2400" b="1" dirty="0" smtClean="0">
                <a:solidFill>
                  <a:schemeClr val="bg1"/>
                </a:solidFill>
                <a:latin typeface="Arial" pitchFamily="34" charset="0"/>
                <a:cs typeface="Arial" pitchFamily="34" charset="0"/>
              </a:rPr>
              <a:t>)</a:t>
            </a:r>
            <a:endParaRPr lang="en-US" sz="2400" b="1" dirty="0">
              <a:solidFill>
                <a:schemeClr val="bg1"/>
              </a:solidFill>
              <a:latin typeface="Arial" pitchFamily="34" charset="0"/>
              <a:cs typeface="Arial" pitchFamily="34" charset="0"/>
            </a:endParaRPr>
          </a:p>
        </p:txBody>
      </p:sp>
      <p:sp>
        <p:nvSpPr>
          <p:cNvPr id="13315" name="Rectangle 3"/>
          <p:cNvSpPr>
            <a:spLocks noGrp="1" noChangeArrowheads="1"/>
          </p:cNvSpPr>
          <p:nvPr>
            <p:ph idx="1"/>
          </p:nvPr>
        </p:nvSpPr>
        <p:spPr/>
        <p:txBody>
          <a:bodyPr>
            <a:normAutofit/>
          </a:bodyPr>
          <a:lstStyle/>
          <a:p>
            <a:r>
              <a:rPr lang="en-US" b="1">
                <a:solidFill>
                  <a:srgbClr val="000000"/>
                </a:solidFill>
                <a:latin typeface="Arial Narrow" pitchFamily="34" charset="0"/>
                <a:cs typeface="Arial" pitchFamily="34" charset="0"/>
              </a:rPr>
              <a:t>Hipotesis yang digunakan untuk mencari hubungan antar variable: hipotesis ini merumuskan hubungan antar dua atau lebih variable-variabel yang diteliti. </a:t>
            </a:r>
          </a:p>
          <a:p>
            <a:endParaRPr lang="en-US" b="1">
              <a:solidFill>
                <a:srgbClr val="000000"/>
              </a:solidFill>
              <a:latin typeface="Arial Narrow" pitchFamily="34" charset="0"/>
              <a:cs typeface="Arial" pitchFamily="34" charset="0"/>
            </a:endParaRPr>
          </a:p>
          <a:p>
            <a:r>
              <a:rPr lang="en-US" b="1">
                <a:solidFill>
                  <a:srgbClr val="000000"/>
                </a:solidFill>
                <a:latin typeface="Arial Narrow" pitchFamily="34" charset="0"/>
                <a:cs typeface="Arial" pitchFamily="34" charset="0"/>
              </a:rPr>
              <a:t>Dalam menyusun hipotesisnya, peneliti harus dapat mengetahui variabel mana yang mempengaruhi variable lainnya sehingga variable tersebut berubah.</a:t>
            </a:r>
            <a:endParaRPr lang="en-US" b="1">
              <a:latin typeface="Arial Narrow" pitchFamily="34" charset="0"/>
              <a:cs typeface="Courier New" pitchFamily="49" charset="0"/>
            </a:endParaRPr>
          </a:p>
          <a:p>
            <a:endParaRPr lang="en-US" b="1">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914400"/>
          </a:xfrm>
          <a:solidFill>
            <a:srgbClr val="040000"/>
          </a:solidFill>
        </p:spPr>
        <p:txBody>
          <a:bodyPr>
            <a:normAutofit/>
          </a:bodyPr>
          <a:lstStyle/>
          <a:p>
            <a:r>
              <a:rPr lang="sv-SE" sz="2400" b="0" dirty="0">
                <a:solidFill>
                  <a:schemeClr val="bg1"/>
                </a:solidFill>
                <a:latin typeface="Arial Black" pitchFamily="34" charset="0"/>
                <a:cs typeface="Times New Roman" pitchFamily="18" charset="0"/>
              </a:rPr>
              <a:t>Menurut bentuknya, Hipotesis  dibagi menjadi </a:t>
            </a:r>
            <a:r>
              <a:rPr lang="sv-SE" sz="2400" b="0" dirty="0" smtClean="0">
                <a:solidFill>
                  <a:schemeClr val="bg1"/>
                </a:solidFill>
                <a:latin typeface="Arial Black" pitchFamily="34" charset="0"/>
                <a:cs typeface="Times New Roman" pitchFamily="18" charset="0"/>
              </a:rPr>
              <a:t>tiga</a:t>
            </a:r>
            <a:endParaRPr lang="en-US" sz="2400" b="0" dirty="0">
              <a:solidFill>
                <a:schemeClr val="bg1"/>
              </a:solidFill>
              <a:latin typeface="Arial Black" pitchFamily="34" charset="0"/>
            </a:endParaRPr>
          </a:p>
        </p:txBody>
      </p:sp>
      <p:sp>
        <p:nvSpPr>
          <p:cNvPr id="15363" name="Rectangle 3"/>
          <p:cNvSpPr>
            <a:spLocks noGrp="1" noChangeArrowheads="1"/>
          </p:cNvSpPr>
          <p:nvPr>
            <p:ph idx="1"/>
          </p:nvPr>
        </p:nvSpPr>
        <p:spPr>
          <a:xfrm>
            <a:off x="228600" y="1143000"/>
            <a:ext cx="8686800" cy="4876800"/>
          </a:xfrm>
        </p:spPr>
        <p:txBody>
          <a:bodyPr>
            <a:noAutofit/>
          </a:bodyPr>
          <a:lstStyle/>
          <a:p>
            <a:pPr marL="609600" indent="-609600">
              <a:buFont typeface="Wingdings" pitchFamily="2" charset="2"/>
              <a:buAutoNum type="arabicPeriod"/>
            </a:pPr>
            <a:r>
              <a:rPr lang="sv-SE" sz="2800" b="1" dirty="0">
                <a:solidFill>
                  <a:srgbClr val="000000"/>
                </a:solidFill>
                <a:latin typeface="Arial Narrow" pitchFamily="34" charset="0"/>
                <a:cs typeface="Arial" pitchFamily="34" charset="0"/>
              </a:rPr>
              <a:t>Hipotesis penelitian / kerja: Hipotesis penelitian merupakan anggapan dasar peneliti terhadap suatu masalah yang sedang dikaji. </a:t>
            </a:r>
          </a:p>
          <a:p>
            <a:pPr marL="609600" indent="-609600">
              <a:buFont typeface="Wingdings" pitchFamily="2" charset="2"/>
              <a:buAutoNum type="arabicPeriod"/>
            </a:pPr>
            <a:endParaRPr lang="sv-SE" sz="2800" b="1" dirty="0">
              <a:solidFill>
                <a:srgbClr val="000000"/>
              </a:solidFill>
              <a:latin typeface="Arial Narrow" pitchFamily="34" charset="0"/>
              <a:cs typeface="Arial" pitchFamily="34" charset="0"/>
            </a:endParaRPr>
          </a:p>
          <a:p>
            <a:pPr marL="990600" lvl="1" indent="-533400">
              <a:buFontTx/>
              <a:buNone/>
            </a:pPr>
            <a:r>
              <a:rPr lang="sv-SE" sz="2400" b="1" dirty="0">
                <a:solidFill>
                  <a:srgbClr val="000000"/>
                </a:solidFill>
                <a:latin typeface="Arial Narrow" pitchFamily="34" charset="0"/>
                <a:cs typeface="Arial" pitchFamily="34" charset="0"/>
              </a:rPr>
              <a:t>Dalam Hipotesis ini peneliti mengaggap benar Hipotesisnya yang kemudian akan dibuktikan secara empiris melalui pengujian Hipotesis dengan mempergunakan data yang diperolehnya selama melakukan penelitian. </a:t>
            </a:r>
          </a:p>
          <a:p>
            <a:pPr marL="609600" indent="-609600">
              <a:buFont typeface="Wingdings" pitchFamily="2" charset="2"/>
              <a:buAutoNum type="arabicPeriod"/>
            </a:pPr>
            <a:endParaRPr lang="sv-SE" sz="2800" b="1" dirty="0">
              <a:solidFill>
                <a:srgbClr val="000000"/>
              </a:solidFill>
              <a:latin typeface="Arial Narrow" pitchFamily="34" charset="0"/>
              <a:cs typeface="Arial" pitchFamily="34" charset="0"/>
            </a:endParaRPr>
          </a:p>
          <a:p>
            <a:pPr marL="990600" lvl="1" indent="-533400">
              <a:buFontTx/>
              <a:buNone/>
            </a:pPr>
            <a:r>
              <a:rPr lang="en-US" sz="2400" b="1" dirty="0" err="1">
                <a:solidFill>
                  <a:srgbClr val="000000"/>
                </a:solidFill>
                <a:latin typeface="Arial Narrow" pitchFamily="34" charset="0"/>
                <a:cs typeface="Arial" pitchFamily="34" charset="0"/>
              </a:rPr>
              <a:t>Misalnya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Ada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hubungan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antara</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krisis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ekonomi</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dengan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jumlah</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orang</a:t>
            </a:r>
            <a:r>
              <a:rPr lang="en-US" sz="2400" b="1" dirty="0">
                <a:solidFill>
                  <a:srgbClr val="000000"/>
                </a:solidFill>
                <a:latin typeface="Arial Narrow" pitchFamily="34" charset="0"/>
                <a:cs typeface="Arial" pitchFamily="34" charset="0"/>
              </a:rPr>
              <a:t> stress</a:t>
            </a:r>
            <a:endParaRPr lang="en-US" sz="2400" b="1" dirty="0">
              <a:latin typeface="Arial Narrow" pitchFamily="34" charset="0"/>
              <a:cs typeface="Courier New" pitchFamily="49" charset="0"/>
            </a:endParaRPr>
          </a:p>
          <a:p>
            <a:pPr marL="609600" indent="-609600">
              <a:buFont typeface="Wingdings" pitchFamily="2" charset="2"/>
              <a:buAutoNum type="arabicPeriod"/>
            </a:pPr>
            <a:endParaRPr lang="en-US" sz="28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762000"/>
          </a:xfrm>
          <a:solidFill>
            <a:srgbClr val="040000"/>
          </a:solidFill>
        </p:spPr>
        <p:txBody>
          <a:bodyPr>
            <a:normAutofit/>
          </a:bodyPr>
          <a:lstStyle/>
          <a:p>
            <a:r>
              <a:rPr lang="sv-SE" sz="2800" b="1" dirty="0">
                <a:solidFill>
                  <a:schemeClr val="bg1"/>
                </a:solidFill>
                <a:latin typeface="Arial Narrow" pitchFamily="34" charset="0"/>
                <a:cs typeface="Times New Roman" pitchFamily="18" charset="0"/>
              </a:rPr>
              <a:t>Menurut bentuknya, Hipotesis  dibagi menjadi </a:t>
            </a:r>
            <a:r>
              <a:rPr lang="sv-SE" sz="2800" b="1" dirty="0" smtClean="0">
                <a:solidFill>
                  <a:schemeClr val="bg1"/>
                </a:solidFill>
                <a:latin typeface="Arial Narrow" pitchFamily="34" charset="0"/>
                <a:cs typeface="Times New Roman" pitchFamily="18" charset="0"/>
              </a:rPr>
              <a:t>tiga</a:t>
            </a:r>
            <a:endParaRPr lang="en-US" sz="2800" b="1" dirty="0">
              <a:solidFill>
                <a:schemeClr val="bg1"/>
              </a:solidFill>
              <a:latin typeface="Arial Narrow" pitchFamily="34" charset="0"/>
            </a:endParaRPr>
          </a:p>
        </p:txBody>
      </p:sp>
      <p:sp>
        <p:nvSpPr>
          <p:cNvPr id="16387" name="Rectangle 3"/>
          <p:cNvSpPr>
            <a:spLocks noGrp="1" noChangeArrowheads="1"/>
          </p:cNvSpPr>
          <p:nvPr>
            <p:ph idx="1"/>
          </p:nvPr>
        </p:nvSpPr>
        <p:spPr>
          <a:xfrm>
            <a:off x="228600" y="914400"/>
            <a:ext cx="8686800" cy="4525963"/>
          </a:xfrm>
        </p:spPr>
        <p:txBody>
          <a:bodyPr>
            <a:normAutofit/>
          </a:bodyPr>
          <a:lstStyle/>
          <a:p>
            <a:pPr marL="609600" indent="-609600">
              <a:lnSpc>
                <a:spcPct val="90000"/>
              </a:lnSpc>
              <a:buFont typeface="Wingdings" pitchFamily="2" charset="2"/>
              <a:buAutoNum type="arabicPeriod" startAt="2"/>
            </a:pPr>
            <a:r>
              <a:rPr lang="en-US" sz="2400" b="1" dirty="0" err="1">
                <a:solidFill>
                  <a:srgbClr val="000000"/>
                </a:solidFill>
                <a:latin typeface="Arial Narrow" pitchFamily="34" charset="0"/>
                <a:cs typeface="Arial" pitchFamily="34" charset="0"/>
              </a:rPr>
              <a:t>Hipotesis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operasional</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Hipotesis</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operasional</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merupakan</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Hipotesis</a:t>
            </a:r>
            <a:r>
              <a:rPr lang="en-US" sz="2400" b="1" dirty="0">
                <a:solidFill>
                  <a:srgbClr val="000000"/>
                </a:solidFill>
                <a:latin typeface="Arial Narrow" pitchFamily="34" charset="0"/>
                <a:cs typeface="Arial" pitchFamily="34" charset="0"/>
              </a:rPr>
              <a:t> yang </a:t>
            </a:r>
            <a:r>
              <a:rPr lang="en-US" sz="2400" b="1" dirty="0" err="1">
                <a:solidFill>
                  <a:srgbClr val="000000"/>
                </a:solidFill>
                <a:latin typeface="Arial Narrow" pitchFamily="34" charset="0"/>
                <a:cs typeface="Arial" pitchFamily="34" charset="0"/>
              </a:rPr>
              <a:t>bersifat</a:t>
            </a:r>
            <a:r>
              <a:rPr lang="en-US" sz="2400" b="1" dirty="0">
                <a:solidFill>
                  <a:srgbClr val="000000"/>
                </a:solidFill>
                <a:latin typeface="Arial Narrow" pitchFamily="34" charset="0"/>
                <a:cs typeface="Arial" pitchFamily="34" charset="0"/>
              </a:rPr>
              <a:t> </a:t>
            </a:r>
            <a:r>
              <a:rPr lang="en-US" sz="2400" b="1" dirty="0" err="1">
                <a:solidFill>
                  <a:srgbClr val="000000"/>
                </a:solidFill>
                <a:latin typeface="Arial Narrow" pitchFamily="34" charset="0"/>
                <a:cs typeface="Arial" pitchFamily="34" charset="0"/>
              </a:rPr>
              <a:t>obyektif</a:t>
            </a:r>
            <a:r>
              <a:rPr lang="en-US" sz="2400" b="1" dirty="0">
                <a:solidFill>
                  <a:srgbClr val="000000"/>
                </a:solidFill>
                <a:latin typeface="Arial Narrow" pitchFamily="34" charset="0"/>
                <a:cs typeface="Arial" pitchFamily="34" charset="0"/>
              </a:rPr>
              <a:t>. </a:t>
            </a:r>
          </a:p>
          <a:p>
            <a:pPr marL="609600" indent="-609600">
              <a:lnSpc>
                <a:spcPct val="90000"/>
              </a:lnSpc>
              <a:buFont typeface="Wingdings" pitchFamily="2" charset="2"/>
              <a:buNone/>
            </a:pPr>
            <a:endParaRPr lang="en-US" sz="2400" b="1" dirty="0">
              <a:solidFill>
                <a:srgbClr val="000000"/>
              </a:solidFill>
              <a:latin typeface="Arial Narrow" pitchFamily="34" charset="0"/>
              <a:cs typeface="Arial" pitchFamily="34" charset="0"/>
            </a:endParaRPr>
          </a:p>
          <a:p>
            <a:pPr marL="609600" indent="-609600">
              <a:lnSpc>
                <a:spcPct val="90000"/>
              </a:lnSpc>
              <a:buFont typeface="Wingdings" pitchFamily="2" charset="2"/>
              <a:buNone/>
            </a:pPr>
            <a:r>
              <a:rPr lang="en-US" sz="2000" b="1" dirty="0" err="1">
                <a:solidFill>
                  <a:srgbClr val="000000"/>
                </a:solidFill>
                <a:latin typeface="Arial Narrow" pitchFamily="34" charset="0"/>
                <a:cs typeface="Arial" pitchFamily="34" charset="0"/>
              </a:rPr>
              <a:t>Artinya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merumuskan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tidak</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semata-mata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berdasarkan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anggapan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dasarnya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tetapi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juga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berdasarkan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obyektifitasnya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bahwa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penelitian</a:t>
            </a:r>
            <a:r>
              <a:rPr lang="en-US" sz="2000" b="1" dirty="0">
                <a:solidFill>
                  <a:srgbClr val="000000"/>
                </a:solidFill>
                <a:latin typeface="Arial Narrow" pitchFamily="34" charset="0"/>
                <a:cs typeface="Arial" pitchFamily="34" charset="0"/>
              </a:rPr>
              <a:t> yang </a:t>
            </a:r>
            <a:r>
              <a:rPr lang="en-US" sz="2000" b="1" dirty="0" err="1">
                <a:solidFill>
                  <a:srgbClr val="000000"/>
                </a:solidFill>
                <a:latin typeface="Arial Narrow" pitchFamily="34" charset="0"/>
                <a:cs typeface="Arial" pitchFamily="34" charset="0"/>
              </a:rPr>
              <a:t>dibuat</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belum</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tentu</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benar</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setelah</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diuji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dengan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menggunakan</a:t>
            </a:r>
            <a:r>
              <a:rPr lang="en-US" sz="2000" b="1" dirty="0">
                <a:solidFill>
                  <a:srgbClr val="000000"/>
                </a:solidFill>
                <a:latin typeface="Arial Narrow" pitchFamily="34" charset="0"/>
                <a:cs typeface="Arial" pitchFamily="34" charset="0"/>
              </a:rPr>
              <a:t> data yang </a:t>
            </a:r>
            <a:r>
              <a:rPr lang="en-US" sz="2000" b="1" dirty="0" err="1">
                <a:solidFill>
                  <a:srgbClr val="000000"/>
                </a:solidFill>
                <a:latin typeface="Arial Narrow" pitchFamily="34" charset="0"/>
                <a:cs typeface="Arial" pitchFamily="34" charset="0"/>
              </a:rPr>
              <a:t>ada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Untuk</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itu</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memerlukan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pembanding</a:t>
            </a:r>
            <a:r>
              <a:rPr lang="en-US" sz="2000" b="1" dirty="0">
                <a:solidFill>
                  <a:srgbClr val="000000"/>
                </a:solidFill>
                <a:latin typeface="Arial Narrow" pitchFamily="34" charset="0"/>
                <a:cs typeface="Arial" pitchFamily="34" charset="0"/>
              </a:rPr>
              <a:t> yang </a:t>
            </a:r>
            <a:r>
              <a:rPr lang="en-US" sz="2000" b="1" dirty="0" err="1">
                <a:solidFill>
                  <a:srgbClr val="000000"/>
                </a:solidFill>
                <a:latin typeface="Arial Narrow" pitchFamily="34" charset="0"/>
                <a:cs typeface="Arial" pitchFamily="34" charset="0"/>
              </a:rPr>
              <a:t>bersifat</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obyektif</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netral</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atau</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secara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teknis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disebut</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nol</a:t>
            </a:r>
            <a:r>
              <a:rPr lang="en-US" sz="2000" b="1" dirty="0">
                <a:solidFill>
                  <a:srgbClr val="000000"/>
                </a:solidFill>
                <a:latin typeface="Arial Narrow" pitchFamily="34" charset="0"/>
                <a:cs typeface="Arial" pitchFamily="34" charset="0"/>
              </a:rPr>
              <a:t> (H0). </a:t>
            </a:r>
          </a:p>
          <a:p>
            <a:pPr marL="609600" indent="-609600">
              <a:lnSpc>
                <a:spcPct val="90000"/>
              </a:lnSpc>
              <a:buFont typeface="Wingdings" pitchFamily="2" charset="2"/>
              <a:buNone/>
            </a:pPr>
            <a:endParaRPr lang="en-US" sz="2000" b="1" dirty="0">
              <a:solidFill>
                <a:srgbClr val="000000"/>
              </a:solidFill>
              <a:latin typeface="Arial Narrow" pitchFamily="34" charset="0"/>
              <a:cs typeface="Arial" pitchFamily="34" charset="0"/>
            </a:endParaRPr>
          </a:p>
          <a:p>
            <a:pPr marL="609600" indent="-609600">
              <a:lnSpc>
                <a:spcPct val="90000"/>
              </a:lnSpc>
              <a:buFont typeface="Wingdings" pitchFamily="2" charset="2"/>
              <a:buNone/>
            </a:pPr>
            <a:r>
              <a:rPr lang="en-US" sz="2000" b="1" dirty="0">
                <a:solidFill>
                  <a:srgbClr val="000000"/>
                </a:solidFill>
                <a:latin typeface="Arial Narrow" pitchFamily="34" charset="0"/>
                <a:cs typeface="Arial" pitchFamily="34" charset="0"/>
              </a:rPr>
              <a:t>H0 </a:t>
            </a:r>
            <a:r>
              <a:rPr lang="en-US" sz="2000" b="1" dirty="0" err="1">
                <a:solidFill>
                  <a:srgbClr val="000000"/>
                </a:solidFill>
                <a:latin typeface="Arial Narrow" pitchFamily="34" charset="0"/>
                <a:cs typeface="Arial" pitchFamily="34" charset="0"/>
              </a:rPr>
              <a:t>digunakan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untuk</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memberikan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keseimbangan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pada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karena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meyakini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dalam</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pengujian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nanti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benar</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atau</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salahnya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Hipotesis</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tergantung</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dari</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bukti-bukti</a:t>
            </a:r>
            <a:r>
              <a:rPr lang="en-US" sz="2000" b="1" dirty="0">
                <a:solidFill>
                  <a:srgbClr val="000000"/>
                </a:solidFill>
                <a:latin typeface="Arial Narrow" pitchFamily="34" charset="0"/>
                <a:cs typeface="Arial" pitchFamily="34" charset="0"/>
              </a:rPr>
              <a:t> yang </a:t>
            </a:r>
            <a:r>
              <a:rPr lang="en-US" sz="2000" b="1" dirty="0" err="1">
                <a:solidFill>
                  <a:srgbClr val="000000"/>
                </a:solidFill>
                <a:latin typeface="Arial Narrow" pitchFamily="34" charset="0"/>
                <a:cs typeface="Arial" pitchFamily="34" charset="0"/>
              </a:rPr>
              <a:t>diperolehnya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selama</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melakukan</a:t>
            </a:r>
            <a:r>
              <a:rPr lang="en-US" sz="2000" b="1" dirty="0">
                <a:solidFill>
                  <a:srgbClr val="000000"/>
                </a:solidFill>
                <a:latin typeface="Arial Narrow" pitchFamily="34" charset="0"/>
                <a:cs typeface="Arial" pitchFamily="34" charset="0"/>
              </a:rPr>
              <a:t> </a:t>
            </a:r>
            <a:r>
              <a:rPr lang="en-US" sz="2000" b="1" dirty="0" err="1">
                <a:solidFill>
                  <a:srgbClr val="000000"/>
                </a:solidFill>
                <a:latin typeface="Arial Narrow" pitchFamily="34" charset="0"/>
                <a:cs typeface="Arial" pitchFamily="34" charset="0"/>
              </a:rPr>
              <a:t>penelitian</a:t>
            </a:r>
            <a:r>
              <a:rPr lang="en-US" sz="2000" b="1" dirty="0">
                <a:solidFill>
                  <a:srgbClr val="000000"/>
                </a:solidFill>
                <a:latin typeface="Arial Narrow" pitchFamily="34" charset="0"/>
                <a:cs typeface="Arial" pitchFamily="34" charset="0"/>
              </a:rPr>
              <a:t>. </a:t>
            </a:r>
          </a:p>
          <a:p>
            <a:pPr marL="609600" indent="-609600">
              <a:lnSpc>
                <a:spcPct val="90000"/>
              </a:lnSpc>
              <a:buFont typeface="Wingdings" pitchFamily="2" charset="2"/>
              <a:buNone/>
            </a:pPr>
            <a:r>
              <a:rPr lang="sv-SE" sz="2000" b="1" dirty="0">
                <a:solidFill>
                  <a:srgbClr val="000000"/>
                </a:solidFill>
                <a:latin typeface="Arial Narrow" pitchFamily="34" charset="0"/>
                <a:cs typeface="Arial" pitchFamily="34" charset="0"/>
              </a:rPr>
              <a:t>Contoh: H0: Tidak ada hubungan antara krisis ekonomi dengan jumlah orang stress.</a:t>
            </a:r>
            <a:endParaRPr lang="en-US" sz="2000" b="1" dirty="0">
              <a:solidFill>
                <a:srgbClr val="000000"/>
              </a:solidFill>
              <a:latin typeface="Arial Narrow" pitchFamily="34" charset="0"/>
              <a:cs typeface="Courier New" pitchFamily="49" charset="0"/>
            </a:endParaRPr>
          </a:p>
          <a:p>
            <a:pPr marL="609600" indent="-609600">
              <a:lnSpc>
                <a:spcPct val="90000"/>
              </a:lnSpc>
              <a:buFont typeface="Wingdings" pitchFamily="2" charset="2"/>
              <a:buAutoNum type="arabicPeriod" startAt="2"/>
            </a:pPr>
            <a:endParaRPr lang="en-US" sz="20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1143000"/>
          </a:xfrm>
          <a:solidFill>
            <a:srgbClr val="040000"/>
          </a:solidFill>
        </p:spPr>
        <p:txBody>
          <a:bodyPr>
            <a:normAutofit/>
          </a:bodyPr>
          <a:lstStyle/>
          <a:p>
            <a:r>
              <a:rPr lang="sv-SE" sz="2400" b="0" dirty="0">
                <a:solidFill>
                  <a:schemeClr val="bg1"/>
                </a:solidFill>
                <a:latin typeface="Arial Black" pitchFamily="34" charset="0"/>
                <a:cs typeface="Times New Roman" pitchFamily="18" charset="0"/>
              </a:rPr>
              <a:t>Menurut </a:t>
            </a:r>
            <a:r>
              <a:rPr lang="sv-SE" sz="2400" b="0" dirty="0" smtClean="0">
                <a:solidFill>
                  <a:schemeClr val="bg1"/>
                </a:solidFill>
                <a:latin typeface="Arial Black" pitchFamily="34" charset="0"/>
                <a:cs typeface="Times New Roman" pitchFamily="18" charset="0"/>
              </a:rPr>
              <a:t>bentuknya</a:t>
            </a:r>
            <a:br>
              <a:rPr lang="sv-SE" sz="2400" b="0" dirty="0" smtClean="0">
                <a:solidFill>
                  <a:schemeClr val="bg1"/>
                </a:solidFill>
                <a:latin typeface="Arial Black" pitchFamily="34" charset="0"/>
                <a:cs typeface="Times New Roman" pitchFamily="18" charset="0"/>
              </a:rPr>
            </a:br>
            <a:r>
              <a:rPr lang="sv-SE" sz="2400" b="0" dirty="0" smtClean="0">
                <a:solidFill>
                  <a:schemeClr val="bg1"/>
                </a:solidFill>
                <a:latin typeface="Arial Black" pitchFamily="34" charset="0"/>
                <a:cs typeface="Times New Roman" pitchFamily="18" charset="0"/>
              </a:rPr>
              <a:t>Hipotesis  </a:t>
            </a:r>
            <a:r>
              <a:rPr lang="sv-SE" sz="2400" b="0" dirty="0">
                <a:solidFill>
                  <a:schemeClr val="bg1"/>
                </a:solidFill>
                <a:latin typeface="Arial Black" pitchFamily="34" charset="0"/>
                <a:cs typeface="Times New Roman" pitchFamily="18" charset="0"/>
              </a:rPr>
              <a:t>dibagi menjadi </a:t>
            </a:r>
            <a:r>
              <a:rPr lang="sv-SE" sz="2400" b="0" dirty="0" smtClean="0">
                <a:solidFill>
                  <a:schemeClr val="bg1"/>
                </a:solidFill>
                <a:latin typeface="Arial Black" pitchFamily="34" charset="0"/>
                <a:cs typeface="Times New Roman" pitchFamily="18" charset="0"/>
              </a:rPr>
              <a:t>tiga:</a:t>
            </a:r>
            <a:endParaRPr lang="en-US" sz="2400" b="0" dirty="0">
              <a:solidFill>
                <a:schemeClr val="bg1"/>
              </a:solidFill>
              <a:latin typeface="Arial Black" pitchFamily="34" charset="0"/>
            </a:endParaRPr>
          </a:p>
        </p:txBody>
      </p:sp>
      <p:sp>
        <p:nvSpPr>
          <p:cNvPr id="17411" name="Rectangle 3"/>
          <p:cNvSpPr>
            <a:spLocks noGrp="1" noChangeArrowheads="1"/>
          </p:cNvSpPr>
          <p:nvPr>
            <p:ph idx="1"/>
          </p:nvPr>
        </p:nvSpPr>
        <p:spPr>
          <a:xfrm>
            <a:off x="0" y="1143000"/>
            <a:ext cx="9144000" cy="4525963"/>
          </a:xfrm>
        </p:spPr>
        <p:txBody>
          <a:bodyPr/>
          <a:lstStyle/>
          <a:p>
            <a:pPr marL="609600" indent="-609600">
              <a:buFont typeface="Wingdings" pitchFamily="2" charset="2"/>
              <a:buAutoNum type="arabicPeriod" startAt="3"/>
            </a:pPr>
            <a:r>
              <a:rPr lang="sv-SE" sz="2400" b="1" dirty="0">
                <a:solidFill>
                  <a:srgbClr val="000000"/>
                </a:solidFill>
                <a:latin typeface="Arial" pitchFamily="34" charset="0"/>
                <a:cs typeface="Arial" pitchFamily="34" charset="0"/>
              </a:rPr>
              <a:t>Hipotesis statistik: Hipotesis statistik merupakan jenis Hipotesis yang dirumuskan dalam bentuk notasi statistik. </a:t>
            </a:r>
          </a:p>
          <a:p>
            <a:pPr marL="609600" indent="-609600">
              <a:buFont typeface="Wingdings" pitchFamily="2" charset="2"/>
              <a:buNone/>
            </a:pPr>
            <a:endParaRPr lang="sv-SE" sz="2400" b="1" dirty="0">
              <a:solidFill>
                <a:srgbClr val="000000"/>
              </a:solidFill>
              <a:latin typeface="Arial" pitchFamily="34" charset="0"/>
              <a:cs typeface="Arial" pitchFamily="34" charset="0"/>
            </a:endParaRPr>
          </a:p>
          <a:p>
            <a:pPr marL="609600" indent="-609600">
              <a:buFont typeface="Wingdings" pitchFamily="2" charset="2"/>
              <a:buNone/>
            </a:pPr>
            <a:r>
              <a:rPr lang="sv-SE" sz="2400" b="1" dirty="0">
                <a:solidFill>
                  <a:srgbClr val="000000"/>
                </a:solidFill>
                <a:latin typeface="Arial" pitchFamily="34" charset="0"/>
                <a:cs typeface="Arial" pitchFamily="34" charset="0"/>
              </a:rPr>
              <a:t>Hipotesis ini dirumuskan berdasarkan pengamatan peneliti terhadap populasi dalam bentuk angka-angka (kuantitatif). </a:t>
            </a:r>
          </a:p>
          <a:p>
            <a:pPr marL="609600" indent="-609600">
              <a:buFont typeface="Wingdings" pitchFamily="2" charset="2"/>
              <a:buNone/>
            </a:pPr>
            <a:endParaRPr lang="sv-SE" sz="2400" b="1" dirty="0">
              <a:solidFill>
                <a:srgbClr val="000000"/>
              </a:solidFill>
              <a:latin typeface="Arial" pitchFamily="34" charset="0"/>
              <a:cs typeface="Arial" pitchFamily="34" charset="0"/>
            </a:endParaRPr>
          </a:p>
          <a:p>
            <a:pPr marL="609600" indent="-609600">
              <a:buFont typeface="Wingdings" pitchFamily="2" charset="2"/>
              <a:buNone/>
            </a:pPr>
            <a:r>
              <a:rPr lang="en-US" sz="2400" b="1" dirty="0" err="1">
                <a:solidFill>
                  <a:srgbClr val="000000"/>
                </a:solidFill>
                <a:latin typeface="Arial" pitchFamily="34" charset="0"/>
                <a:cs typeface="Arial" pitchFamily="34" charset="0"/>
              </a:rPr>
              <a:t>Misalnya</a:t>
            </a:r>
            <a:r>
              <a:rPr lang="en-US" sz="2400" b="1" dirty="0">
                <a:solidFill>
                  <a:srgbClr val="000000"/>
                </a:solidFill>
                <a:latin typeface="Arial" pitchFamily="34" charset="0"/>
                <a:cs typeface="Arial" pitchFamily="34" charset="0"/>
              </a:rPr>
              <a:t>: H0: r = 0; </a:t>
            </a:r>
            <a:r>
              <a:rPr lang="en-US" sz="2400" b="1" dirty="0" err="1">
                <a:solidFill>
                  <a:srgbClr val="000000"/>
                </a:solidFill>
                <a:latin typeface="Arial" pitchFamily="34" charset="0"/>
                <a:cs typeface="Arial" pitchFamily="34" charset="0"/>
              </a:rPr>
              <a:t>atau</a:t>
            </a:r>
            <a:r>
              <a:rPr lang="en-US" sz="2400" b="1" dirty="0">
                <a:solidFill>
                  <a:srgbClr val="000000"/>
                </a:solidFill>
                <a:latin typeface="Arial" pitchFamily="34" charset="0"/>
                <a:cs typeface="Arial" pitchFamily="34" charset="0"/>
              </a:rPr>
              <a:t> H0: p = 0</a:t>
            </a:r>
          </a:p>
          <a:p>
            <a:pPr marL="609600" indent="-609600">
              <a:buFont typeface="Wingdings" pitchFamily="2" charset="2"/>
              <a:buAutoNum type="arabicPeriod" startAt="3"/>
            </a:pPr>
            <a:endParaRPr lang="en-US" sz="2000" b="1" dirty="0">
              <a:latin typeface="Arial" pitchFamily="34" charset="0"/>
              <a:cs typeface="Arial"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23220"/>
          </a:xfrm>
          <a:prstGeom prst="rect">
            <a:avLst/>
          </a:prstGeom>
          <a:solidFill>
            <a:srgbClr val="040000"/>
          </a:solidFill>
          <a:ln>
            <a:solidFill>
              <a:srgbClr val="FF0000"/>
            </a:solidFill>
          </a:ln>
        </p:spPr>
        <p:txBody>
          <a:bodyPr wrap="square" rtlCol="0">
            <a:spAutoFit/>
          </a:bodyPr>
          <a:lstStyle/>
          <a:p>
            <a:pPr algn="ctr"/>
            <a:r>
              <a:rPr lang="en-US" sz="2800" dirty="0" smtClean="0">
                <a:solidFill>
                  <a:schemeClr val="bg1"/>
                </a:solidFill>
                <a:latin typeface="Arial Black" pitchFamily="34" charset="0"/>
              </a:rPr>
              <a:t>UJI HIPOTESIS</a:t>
            </a:r>
            <a:endParaRPr lang="en-US" sz="2000" dirty="0" smtClean="0">
              <a:solidFill>
                <a:schemeClr val="bg1"/>
              </a:solidFill>
              <a:latin typeface="Arial Black" pitchFamily="34" charset="0"/>
            </a:endParaRPr>
          </a:p>
        </p:txBody>
      </p:sp>
      <p:sp>
        <p:nvSpPr>
          <p:cNvPr id="3" name="TextBox 2"/>
          <p:cNvSpPr txBox="1"/>
          <p:nvPr/>
        </p:nvSpPr>
        <p:spPr>
          <a:xfrm>
            <a:off x="0" y="6550223"/>
            <a:ext cx="9144000" cy="307777"/>
          </a:xfrm>
          <a:prstGeom prst="rect">
            <a:avLst/>
          </a:prstGeom>
          <a:solidFill>
            <a:srgbClr val="040000"/>
          </a:solidFill>
          <a:ln>
            <a:solidFill>
              <a:srgbClr val="FF0000"/>
            </a:solidFill>
          </a:ln>
        </p:spPr>
        <p:txBody>
          <a:bodyPr wrap="square" rtlCol="0">
            <a:spAutoFit/>
          </a:bodyPr>
          <a:lstStyle/>
          <a:p>
            <a:pPr algn="ctr"/>
            <a:r>
              <a:rPr lang="en-US" sz="1400" b="1" dirty="0" err="1" smtClean="0">
                <a:solidFill>
                  <a:schemeClr val="bg1"/>
                </a:solidFill>
              </a:rPr>
              <a:t>Diunduh</a:t>
            </a:r>
            <a:r>
              <a:rPr lang="en-US" sz="1400" b="1" dirty="0" smtClean="0">
                <a:solidFill>
                  <a:schemeClr val="bg1"/>
                </a:solidFill>
              </a:rPr>
              <a:t> </a:t>
            </a:r>
            <a:r>
              <a:rPr lang="en-US" sz="1400" b="1" dirty="0" err="1" smtClean="0">
                <a:solidFill>
                  <a:schemeClr val="bg1"/>
                </a:solidFill>
              </a:rPr>
              <a:t>dari</a:t>
            </a:r>
            <a:r>
              <a:rPr lang="en-US" sz="1400" b="1" dirty="0" smtClean="0">
                <a:solidFill>
                  <a:schemeClr val="bg1"/>
                </a:solidFill>
              </a:rPr>
              <a:t>: http://id.wikipedia.org/wiki/Uji_hipotesis ..... 2/10/2012</a:t>
            </a:r>
            <a:endParaRPr lang="en-US" sz="1400" b="1" dirty="0">
              <a:solidFill>
                <a:schemeClr val="bg1"/>
              </a:solidFill>
            </a:endParaRPr>
          </a:p>
        </p:txBody>
      </p:sp>
      <p:sp>
        <p:nvSpPr>
          <p:cNvPr id="5" name="TextBox 4"/>
          <p:cNvSpPr txBox="1"/>
          <p:nvPr/>
        </p:nvSpPr>
        <p:spPr>
          <a:xfrm>
            <a:off x="0" y="609600"/>
            <a:ext cx="9144000" cy="5632311"/>
          </a:xfrm>
          <a:prstGeom prst="rect">
            <a:avLst/>
          </a:prstGeom>
          <a:noFill/>
          <a:ln>
            <a:solidFill>
              <a:srgbClr val="FF0000"/>
            </a:solidFill>
          </a:ln>
        </p:spPr>
        <p:txBody>
          <a:bodyPr wrap="square" rtlCol="0">
            <a:spAutoFit/>
          </a:bodyPr>
          <a:lstStyle/>
          <a:p>
            <a:pPr algn="ctr"/>
            <a:endParaRPr lang="en-US" sz="2400" b="1" dirty="0" smtClean="0"/>
          </a:p>
          <a:p>
            <a:pPr algn="ctr"/>
            <a:r>
              <a:rPr lang="en-US" sz="2400" b="1" dirty="0" err="1" smtClean="0"/>
              <a:t>Uji</a:t>
            </a:r>
            <a:r>
              <a:rPr lang="en-US" sz="2400" b="1" dirty="0" smtClean="0"/>
              <a:t> </a:t>
            </a:r>
            <a:r>
              <a:rPr lang="en-US" sz="2400" b="1" dirty="0" err="1" smtClean="0"/>
              <a:t>Hipotesis</a:t>
            </a:r>
            <a:r>
              <a:rPr lang="en-US" sz="2400" b="1" dirty="0" smtClean="0"/>
              <a:t> </a:t>
            </a:r>
            <a:r>
              <a:rPr lang="en-US" sz="2400" b="1" dirty="0" err="1" smtClean="0"/>
              <a:t>adalah</a:t>
            </a:r>
            <a:r>
              <a:rPr lang="en-US" sz="2400" b="1" dirty="0" smtClean="0"/>
              <a:t> </a:t>
            </a:r>
            <a:r>
              <a:rPr lang="en-US" sz="2400" b="1" dirty="0" err="1" smtClean="0"/>
              <a:t>metode</a:t>
            </a:r>
            <a:r>
              <a:rPr lang="en-US" sz="2400" b="1" dirty="0" smtClean="0"/>
              <a:t> </a:t>
            </a:r>
            <a:r>
              <a:rPr lang="en-US" sz="2400" b="1" dirty="0" err="1" smtClean="0"/>
              <a:t>pengambilan</a:t>
            </a:r>
            <a:r>
              <a:rPr lang="en-US" sz="2400" b="1" dirty="0" smtClean="0"/>
              <a:t> </a:t>
            </a:r>
            <a:r>
              <a:rPr lang="en-US" sz="2400" b="1" dirty="0" err="1" smtClean="0"/>
              <a:t>keputusan</a:t>
            </a:r>
            <a:r>
              <a:rPr lang="en-US" sz="2400" b="1" dirty="0" smtClean="0"/>
              <a:t> yang </a:t>
            </a:r>
            <a:r>
              <a:rPr lang="en-US" sz="2400" b="1" dirty="0" err="1" smtClean="0"/>
              <a:t>didasarkan</a:t>
            </a:r>
            <a:r>
              <a:rPr lang="en-US" sz="2400" b="1" dirty="0" smtClean="0"/>
              <a:t> </a:t>
            </a:r>
            <a:r>
              <a:rPr lang="en-US" sz="2400" b="1" dirty="0" err="1" smtClean="0"/>
              <a:t>dari</a:t>
            </a:r>
            <a:r>
              <a:rPr lang="en-US" sz="2400" b="1" dirty="0" smtClean="0"/>
              <a:t> </a:t>
            </a:r>
            <a:r>
              <a:rPr lang="en-US" sz="2400" b="1" dirty="0" err="1" smtClean="0"/>
              <a:t>analisa</a:t>
            </a:r>
            <a:r>
              <a:rPr lang="en-US" sz="2400" b="1" dirty="0" smtClean="0"/>
              <a:t> data, </a:t>
            </a:r>
            <a:r>
              <a:rPr lang="en-US" sz="2400" b="1" dirty="0" err="1" smtClean="0"/>
              <a:t>baik</a:t>
            </a:r>
            <a:r>
              <a:rPr lang="en-US" sz="2400" b="1" dirty="0" smtClean="0"/>
              <a:t> </a:t>
            </a:r>
            <a:r>
              <a:rPr lang="en-US" sz="2400" b="1" dirty="0" err="1" smtClean="0"/>
              <a:t>dari</a:t>
            </a:r>
            <a:r>
              <a:rPr lang="en-US" sz="2400" b="1" dirty="0" smtClean="0"/>
              <a:t> </a:t>
            </a:r>
            <a:r>
              <a:rPr lang="en-US" sz="2400" b="1" dirty="0" err="1" smtClean="0"/>
              <a:t>percobaan</a:t>
            </a:r>
            <a:r>
              <a:rPr lang="en-US" sz="2400" b="1" dirty="0" smtClean="0"/>
              <a:t> yang </a:t>
            </a:r>
            <a:r>
              <a:rPr lang="en-US" sz="2400" b="1" dirty="0" err="1" smtClean="0"/>
              <a:t>terkontrol</a:t>
            </a:r>
            <a:r>
              <a:rPr lang="en-US" sz="2400" b="1" dirty="0" smtClean="0"/>
              <a:t>, </a:t>
            </a:r>
            <a:r>
              <a:rPr lang="en-US" sz="2400" b="1" dirty="0" err="1" smtClean="0"/>
              <a:t>maupun</a:t>
            </a:r>
            <a:r>
              <a:rPr lang="en-US" sz="2400" b="1" dirty="0" smtClean="0"/>
              <a:t> </a:t>
            </a:r>
            <a:r>
              <a:rPr lang="en-US" sz="2400" b="1" dirty="0" err="1" smtClean="0"/>
              <a:t>dari</a:t>
            </a:r>
            <a:r>
              <a:rPr lang="en-US" sz="2400" b="1" dirty="0" smtClean="0"/>
              <a:t> </a:t>
            </a:r>
            <a:r>
              <a:rPr lang="en-US" sz="2400" b="1" dirty="0" err="1" smtClean="0"/>
              <a:t>observasi</a:t>
            </a:r>
            <a:r>
              <a:rPr lang="en-US" sz="2400" b="1" dirty="0" smtClean="0"/>
              <a:t> (</a:t>
            </a:r>
            <a:r>
              <a:rPr lang="en-US" sz="2400" b="1" dirty="0" err="1" smtClean="0"/>
              <a:t>tidak</a:t>
            </a:r>
            <a:r>
              <a:rPr lang="en-US" sz="2400" b="1" dirty="0" smtClean="0"/>
              <a:t> </a:t>
            </a:r>
            <a:r>
              <a:rPr lang="en-US" sz="2400" b="1" dirty="0" err="1" smtClean="0"/>
              <a:t>terkontrol</a:t>
            </a:r>
            <a:r>
              <a:rPr lang="en-US" sz="2400" b="1" dirty="0" smtClean="0"/>
              <a:t>). </a:t>
            </a:r>
          </a:p>
          <a:p>
            <a:pPr algn="ctr"/>
            <a:endParaRPr lang="en-US" sz="2400" b="1" dirty="0" smtClean="0"/>
          </a:p>
          <a:p>
            <a:pPr algn="ctr"/>
            <a:r>
              <a:rPr lang="en-US" sz="2400" b="1" dirty="0" err="1" smtClean="0"/>
              <a:t>Dalam</a:t>
            </a:r>
            <a:r>
              <a:rPr lang="en-US" sz="2400" b="1" dirty="0" smtClean="0"/>
              <a:t> </a:t>
            </a:r>
            <a:r>
              <a:rPr lang="en-US" sz="2400" b="1" dirty="0" err="1" smtClean="0"/>
              <a:t>statistik</a:t>
            </a:r>
            <a:r>
              <a:rPr lang="en-US" sz="2400" b="1" dirty="0" smtClean="0"/>
              <a:t> </a:t>
            </a:r>
            <a:r>
              <a:rPr lang="en-US" sz="2400" b="1" dirty="0" err="1" smtClean="0"/>
              <a:t>sebuah</a:t>
            </a:r>
            <a:r>
              <a:rPr lang="en-US" sz="2400" b="1" dirty="0" smtClean="0"/>
              <a:t> </a:t>
            </a:r>
            <a:r>
              <a:rPr lang="en-US" sz="2400" b="1" dirty="0" err="1" smtClean="0"/>
              <a:t>hasil</a:t>
            </a:r>
            <a:r>
              <a:rPr lang="en-US" sz="2400" b="1" dirty="0" smtClean="0"/>
              <a:t> </a:t>
            </a:r>
            <a:r>
              <a:rPr lang="en-US" sz="2400" b="1" dirty="0" err="1" smtClean="0"/>
              <a:t>dapat</a:t>
            </a:r>
            <a:r>
              <a:rPr lang="en-US" sz="2400" b="1" dirty="0" smtClean="0"/>
              <a:t> </a:t>
            </a:r>
            <a:r>
              <a:rPr lang="en-US" sz="2400" b="1" dirty="0" err="1" smtClean="0"/>
              <a:t>dikatakan</a:t>
            </a:r>
            <a:r>
              <a:rPr lang="en-US" sz="2400" b="1" dirty="0" smtClean="0"/>
              <a:t> </a:t>
            </a:r>
            <a:r>
              <a:rPr lang="en-US" sz="2400" b="1" dirty="0" err="1" smtClean="0"/>
              <a:t>signifikan</a:t>
            </a:r>
            <a:r>
              <a:rPr lang="en-US" sz="2400" b="1" dirty="0" smtClean="0"/>
              <a:t> </a:t>
            </a:r>
            <a:r>
              <a:rPr lang="en-US" sz="2400" b="1" dirty="0" err="1" smtClean="0"/>
              <a:t>secara</a:t>
            </a:r>
            <a:r>
              <a:rPr lang="en-US" sz="2400" b="1" dirty="0" smtClean="0"/>
              <a:t> </a:t>
            </a:r>
            <a:r>
              <a:rPr lang="en-US" sz="2400" b="1" dirty="0" err="1" smtClean="0"/>
              <a:t>statistik</a:t>
            </a:r>
            <a:r>
              <a:rPr lang="en-US" sz="2400" b="1" dirty="0" smtClean="0"/>
              <a:t> </a:t>
            </a:r>
            <a:r>
              <a:rPr lang="en-US" sz="2400" b="1" dirty="0" err="1" smtClean="0"/>
              <a:t>jika</a:t>
            </a:r>
            <a:r>
              <a:rPr lang="en-US" sz="2400" b="1" dirty="0" smtClean="0"/>
              <a:t> </a:t>
            </a:r>
            <a:r>
              <a:rPr lang="en-US" sz="2400" b="1" dirty="0" err="1" smtClean="0"/>
              <a:t>kejadian</a:t>
            </a:r>
            <a:r>
              <a:rPr lang="en-US" sz="2400" b="1" dirty="0" smtClean="0"/>
              <a:t> </a:t>
            </a:r>
            <a:r>
              <a:rPr lang="en-US" sz="2400" b="1" dirty="0" err="1" smtClean="0"/>
              <a:t>tersebut</a:t>
            </a:r>
            <a:r>
              <a:rPr lang="en-US" sz="2400" b="1" dirty="0" smtClean="0"/>
              <a:t> </a:t>
            </a:r>
            <a:r>
              <a:rPr lang="en-US" sz="2400" b="1" dirty="0" err="1" smtClean="0"/>
              <a:t>hampir</a:t>
            </a:r>
            <a:r>
              <a:rPr lang="en-US" sz="2400" b="1" dirty="0" smtClean="0"/>
              <a:t> </a:t>
            </a:r>
            <a:r>
              <a:rPr lang="en-US" sz="2400" b="1" dirty="0" err="1" smtClean="0"/>
              <a:t>tidak</a:t>
            </a:r>
            <a:r>
              <a:rPr lang="en-US" sz="2400" b="1" dirty="0" smtClean="0"/>
              <a:t> </a:t>
            </a:r>
            <a:r>
              <a:rPr lang="en-US" sz="2400" b="1" dirty="0" err="1" smtClean="0"/>
              <a:t>mungkin</a:t>
            </a:r>
            <a:r>
              <a:rPr lang="en-US" sz="2400" b="1" dirty="0" smtClean="0"/>
              <a:t> </a:t>
            </a:r>
            <a:r>
              <a:rPr lang="en-US" sz="2400" b="1" dirty="0" err="1" smtClean="0"/>
              <a:t>disebapkan</a:t>
            </a:r>
            <a:r>
              <a:rPr lang="en-US" sz="2400" b="1" dirty="0" smtClean="0"/>
              <a:t> </a:t>
            </a:r>
            <a:r>
              <a:rPr lang="en-US" sz="2400" b="1" dirty="0" err="1" smtClean="0"/>
              <a:t>oleh</a:t>
            </a:r>
            <a:r>
              <a:rPr lang="en-US" sz="2400" b="1" dirty="0" smtClean="0"/>
              <a:t> </a:t>
            </a:r>
            <a:r>
              <a:rPr lang="en-US" sz="2400" b="1" dirty="0" err="1" smtClean="0"/>
              <a:t>faktor</a:t>
            </a:r>
            <a:r>
              <a:rPr lang="en-US" sz="2400" b="1" dirty="0" smtClean="0"/>
              <a:t> yang </a:t>
            </a:r>
            <a:r>
              <a:rPr lang="en-US" sz="2400" b="1" dirty="0" err="1" smtClean="0"/>
              <a:t>kebetulan</a:t>
            </a:r>
            <a:r>
              <a:rPr lang="en-US" sz="2400" b="1" dirty="0" smtClean="0"/>
              <a:t>, </a:t>
            </a:r>
            <a:r>
              <a:rPr lang="en-US" sz="2400" b="1" dirty="0" err="1" smtClean="0"/>
              <a:t>sesuai</a:t>
            </a:r>
            <a:r>
              <a:rPr lang="en-US" sz="2400" b="1" dirty="0" smtClean="0"/>
              <a:t> </a:t>
            </a:r>
            <a:r>
              <a:rPr lang="en-US" sz="2400" b="1" dirty="0" err="1" smtClean="0"/>
              <a:t>dengan</a:t>
            </a:r>
            <a:r>
              <a:rPr lang="en-US" sz="2400" b="1" dirty="0" smtClean="0"/>
              <a:t> </a:t>
            </a:r>
            <a:r>
              <a:rPr lang="en-US" sz="2400" b="1" dirty="0" err="1" smtClean="0"/>
              <a:t>batas</a:t>
            </a:r>
            <a:r>
              <a:rPr lang="en-US" sz="2400" b="1" dirty="0" smtClean="0"/>
              <a:t> </a:t>
            </a:r>
            <a:r>
              <a:rPr lang="en-US" sz="2400" b="1" dirty="0" err="1" smtClean="0"/>
              <a:t>probabilitas</a:t>
            </a:r>
            <a:r>
              <a:rPr lang="en-US" sz="2400" b="1" dirty="0" smtClean="0"/>
              <a:t> yang </a:t>
            </a:r>
            <a:r>
              <a:rPr lang="en-US" sz="2400" b="1" dirty="0" err="1" smtClean="0"/>
              <a:t>sudah</a:t>
            </a:r>
            <a:r>
              <a:rPr lang="en-US" sz="2400" b="1" dirty="0" smtClean="0"/>
              <a:t> </a:t>
            </a:r>
            <a:r>
              <a:rPr lang="en-US" sz="2400" b="1" dirty="0" err="1" smtClean="0"/>
              <a:t>ditentukan</a:t>
            </a:r>
            <a:r>
              <a:rPr lang="en-US" sz="2400" b="1" dirty="0" smtClean="0"/>
              <a:t> </a:t>
            </a:r>
            <a:r>
              <a:rPr lang="en-US" sz="2400" b="1" dirty="0" err="1" smtClean="0"/>
              <a:t>sebelumnya</a:t>
            </a:r>
            <a:r>
              <a:rPr lang="en-US" sz="2400" b="1" dirty="0" smtClean="0"/>
              <a:t>. </a:t>
            </a:r>
          </a:p>
          <a:p>
            <a:pPr algn="ctr"/>
            <a:endParaRPr lang="en-US" sz="2400" b="1" dirty="0" smtClean="0"/>
          </a:p>
          <a:p>
            <a:pPr algn="ctr"/>
            <a:r>
              <a:rPr lang="en-US" sz="2400" b="1" dirty="0" err="1" smtClean="0"/>
              <a:t>Uji</a:t>
            </a:r>
            <a:r>
              <a:rPr lang="en-US" sz="2400" b="1" dirty="0" smtClean="0"/>
              <a:t> </a:t>
            </a:r>
            <a:r>
              <a:rPr lang="en-US" sz="2400" b="1" dirty="0" err="1" smtClean="0"/>
              <a:t>hipotesis</a:t>
            </a:r>
            <a:r>
              <a:rPr lang="en-US" sz="2400" b="1" dirty="0" smtClean="0"/>
              <a:t> </a:t>
            </a:r>
            <a:r>
              <a:rPr lang="en-US" sz="2400" b="1" dirty="0" err="1" smtClean="0"/>
              <a:t>kadang</a:t>
            </a:r>
            <a:r>
              <a:rPr lang="en-US" sz="2400" b="1" dirty="0" smtClean="0"/>
              <a:t> </a:t>
            </a:r>
            <a:r>
              <a:rPr lang="en-US" sz="2400" b="1" dirty="0" err="1" smtClean="0"/>
              <a:t>disebut</a:t>
            </a:r>
            <a:r>
              <a:rPr lang="en-US" sz="2400" b="1" dirty="0" smtClean="0"/>
              <a:t> </a:t>
            </a:r>
            <a:r>
              <a:rPr lang="en-US" sz="2400" b="1" dirty="0" err="1" smtClean="0"/>
              <a:t>juga</a:t>
            </a:r>
            <a:r>
              <a:rPr lang="en-US" sz="2400" b="1" dirty="0" smtClean="0"/>
              <a:t> "</a:t>
            </a:r>
            <a:r>
              <a:rPr lang="en-US" sz="2400" b="1" dirty="0" err="1" smtClean="0"/>
              <a:t>konfirmasi</a:t>
            </a:r>
            <a:r>
              <a:rPr lang="en-US" sz="2400" b="1" dirty="0" smtClean="0"/>
              <a:t> </a:t>
            </a:r>
            <a:r>
              <a:rPr lang="en-US" sz="2400" b="1" dirty="0" err="1" smtClean="0"/>
              <a:t>analisa</a:t>
            </a:r>
            <a:r>
              <a:rPr lang="en-US" sz="2400" b="1" dirty="0" smtClean="0"/>
              <a:t> data". </a:t>
            </a:r>
            <a:r>
              <a:rPr lang="en-US" sz="2400" b="1" dirty="0" err="1" smtClean="0"/>
              <a:t>Keputusan</a:t>
            </a:r>
            <a:r>
              <a:rPr lang="en-US" sz="2400" b="1" dirty="0" smtClean="0"/>
              <a:t> </a:t>
            </a:r>
            <a:r>
              <a:rPr lang="en-US" sz="2400" b="1" dirty="0" err="1" smtClean="0"/>
              <a:t>dari</a:t>
            </a:r>
            <a:r>
              <a:rPr lang="en-US" sz="2400" b="1" dirty="0" smtClean="0"/>
              <a:t> </a:t>
            </a:r>
            <a:r>
              <a:rPr lang="en-US" sz="2400" b="1" dirty="0" err="1" smtClean="0"/>
              <a:t>uji</a:t>
            </a:r>
            <a:r>
              <a:rPr lang="en-US" sz="2400" b="1" dirty="0" smtClean="0"/>
              <a:t> </a:t>
            </a:r>
            <a:r>
              <a:rPr lang="en-US" sz="2400" b="1" dirty="0" err="1" smtClean="0"/>
              <a:t>hipotesis</a:t>
            </a:r>
            <a:r>
              <a:rPr lang="en-US" sz="2400" b="1" dirty="0" smtClean="0"/>
              <a:t> </a:t>
            </a:r>
            <a:r>
              <a:rPr lang="en-US" sz="2400" b="1" dirty="0" err="1" smtClean="0"/>
              <a:t>hampir</a:t>
            </a:r>
            <a:r>
              <a:rPr lang="en-US" sz="2400" b="1" dirty="0" smtClean="0"/>
              <a:t> </a:t>
            </a:r>
            <a:r>
              <a:rPr lang="en-US" sz="2400" b="1" dirty="0" err="1" smtClean="0"/>
              <a:t>selalu</a:t>
            </a:r>
            <a:r>
              <a:rPr lang="en-US" sz="2400" b="1" dirty="0" smtClean="0"/>
              <a:t> </a:t>
            </a:r>
            <a:r>
              <a:rPr lang="en-US" sz="2400" b="1" dirty="0" err="1" smtClean="0"/>
              <a:t>dibuat</a:t>
            </a:r>
            <a:r>
              <a:rPr lang="en-US" sz="2400" b="1" dirty="0" smtClean="0"/>
              <a:t> </a:t>
            </a:r>
            <a:r>
              <a:rPr lang="en-US" sz="2400" b="1" dirty="0" err="1" smtClean="0"/>
              <a:t>berdasarkan</a:t>
            </a:r>
            <a:r>
              <a:rPr lang="en-US" sz="2400" b="1" dirty="0" smtClean="0"/>
              <a:t> </a:t>
            </a:r>
            <a:r>
              <a:rPr lang="en-US" sz="2400" b="1" dirty="0" err="1" smtClean="0"/>
              <a:t>pengujian</a:t>
            </a:r>
            <a:r>
              <a:rPr lang="en-US" sz="2400" b="1" dirty="0" smtClean="0"/>
              <a:t> </a:t>
            </a:r>
            <a:r>
              <a:rPr lang="en-US" sz="2400" b="1" dirty="0" err="1" smtClean="0"/>
              <a:t>hipotesis</a:t>
            </a:r>
            <a:r>
              <a:rPr lang="en-US" sz="2400" b="1" dirty="0" smtClean="0"/>
              <a:t> nol.  Hal </a:t>
            </a:r>
            <a:r>
              <a:rPr lang="en-US" sz="2400" b="1" dirty="0" err="1" smtClean="0"/>
              <a:t>ini</a:t>
            </a:r>
            <a:r>
              <a:rPr lang="en-US" sz="2400" b="1" dirty="0" smtClean="0"/>
              <a:t> </a:t>
            </a:r>
            <a:r>
              <a:rPr lang="en-US" sz="2400" b="1" dirty="0" err="1" smtClean="0"/>
              <a:t>merupakan</a:t>
            </a:r>
            <a:r>
              <a:rPr lang="en-US" sz="2400" b="1" dirty="0" smtClean="0"/>
              <a:t> </a:t>
            </a:r>
            <a:r>
              <a:rPr lang="en-US" sz="2400" b="1" dirty="0" err="1" smtClean="0"/>
              <a:t>pengujian</a:t>
            </a:r>
            <a:r>
              <a:rPr lang="en-US" sz="2400" b="1" dirty="0" smtClean="0"/>
              <a:t> </a:t>
            </a:r>
            <a:r>
              <a:rPr lang="en-US" sz="2400" b="1" dirty="0" err="1" smtClean="0"/>
              <a:t>untuk</a:t>
            </a:r>
            <a:r>
              <a:rPr lang="en-US" sz="2400" b="1" dirty="0" smtClean="0"/>
              <a:t> </a:t>
            </a:r>
            <a:r>
              <a:rPr lang="en-US" sz="2400" b="1" dirty="0" err="1" smtClean="0"/>
              <a:t>menjawab</a:t>
            </a:r>
            <a:r>
              <a:rPr lang="en-US" sz="2400" b="1" dirty="0" smtClean="0"/>
              <a:t> </a:t>
            </a:r>
            <a:r>
              <a:rPr lang="en-US" sz="2400" b="1" dirty="0" err="1" smtClean="0"/>
              <a:t>pertanyaan</a:t>
            </a:r>
            <a:r>
              <a:rPr lang="en-US" sz="2400" b="1" dirty="0" smtClean="0"/>
              <a:t> yang </a:t>
            </a:r>
            <a:r>
              <a:rPr lang="en-US" sz="2400" b="1" dirty="0" err="1" smtClean="0"/>
              <a:t>mengasumsikan</a:t>
            </a:r>
            <a:r>
              <a:rPr lang="en-US" sz="2400" b="1" dirty="0" smtClean="0"/>
              <a:t> </a:t>
            </a:r>
            <a:r>
              <a:rPr lang="en-US" sz="2400" b="1" dirty="0" err="1" smtClean="0"/>
              <a:t>hipotesis</a:t>
            </a:r>
            <a:r>
              <a:rPr lang="en-US" sz="2400" b="1" dirty="0" smtClean="0"/>
              <a:t> </a:t>
            </a:r>
            <a:r>
              <a:rPr lang="en-US" sz="2400" b="1" dirty="0" err="1" smtClean="0"/>
              <a:t>nol</a:t>
            </a:r>
            <a:r>
              <a:rPr lang="en-US" sz="2400" b="1" dirty="0" smtClean="0"/>
              <a:t> </a:t>
            </a:r>
            <a:r>
              <a:rPr lang="en-US" sz="2400" b="1" dirty="0" err="1" smtClean="0"/>
              <a:t>adalah</a:t>
            </a:r>
            <a:r>
              <a:rPr lang="en-US" sz="2400" b="1" dirty="0" smtClean="0"/>
              <a:t> </a:t>
            </a:r>
            <a:r>
              <a:rPr lang="en-US" sz="2400" b="1" dirty="0" err="1" smtClean="0"/>
              <a:t>benar</a:t>
            </a:r>
            <a:r>
              <a:rPr lang="en-US" sz="2400" b="1" dirty="0" smtClean="0"/>
              <a:t>.</a:t>
            </a:r>
          </a:p>
          <a:p>
            <a:pPr algn="ctr"/>
            <a:endParaRPr 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685800"/>
          </a:xfrm>
          <a:solidFill>
            <a:srgbClr val="040000"/>
          </a:solidFill>
        </p:spPr>
        <p:txBody>
          <a:bodyPr/>
          <a:lstStyle/>
          <a:p>
            <a:pPr>
              <a:buFont typeface="Wingdings" pitchFamily="2" charset="2"/>
              <a:buNone/>
            </a:pPr>
            <a:r>
              <a:rPr lang="en-US" sz="2800" b="0" dirty="0" smtClean="0">
                <a:solidFill>
                  <a:schemeClr val="bg1"/>
                </a:solidFill>
                <a:latin typeface="Arial Black" pitchFamily="34" charset="0"/>
                <a:cs typeface="Times New Roman" pitchFamily="18" charset="0"/>
              </a:rPr>
              <a:t>CARA  MERUMUSKAN  HIPOTESIS</a:t>
            </a:r>
            <a:r>
              <a:rPr lang="en-US" sz="2800" b="0" dirty="0" smtClean="0">
                <a:solidFill>
                  <a:schemeClr val="bg1"/>
                </a:solidFill>
                <a:latin typeface="Arial Black" pitchFamily="34" charset="0"/>
              </a:rPr>
              <a:t> </a:t>
            </a:r>
            <a:endParaRPr lang="en-US" sz="2800" b="0" dirty="0">
              <a:solidFill>
                <a:schemeClr val="bg1"/>
              </a:solidFill>
              <a:latin typeface="Arial Black" pitchFamily="34" charset="0"/>
            </a:endParaRPr>
          </a:p>
        </p:txBody>
      </p:sp>
      <p:sp>
        <p:nvSpPr>
          <p:cNvPr id="18435" name="Rectangle 3"/>
          <p:cNvSpPr>
            <a:spLocks noGrp="1" noChangeArrowheads="1"/>
          </p:cNvSpPr>
          <p:nvPr>
            <p:ph idx="1"/>
          </p:nvPr>
        </p:nvSpPr>
        <p:spPr>
          <a:xfrm>
            <a:off x="609600" y="1295400"/>
            <a:ext cx="7315200" cy="3276600"/>
          </a:xfrm>
        </p:spPr>
        <p:txBody>
          <a:bodyPr>
            <a:noAutofit/>
          </a:bodyPr>
          <a:lstStyle/>
          <a:p>
            <a:pPr>
              <a:buNone/>
            </a:pPr>
            <a:r>
              <a:rPr lang="en-US" sz="3600" b="1" dirty="0">
                <a:solidFill>
                  <a:srgbClr val="000000"/>
                </a:solidFill>
                <a:latin typeface="Arial Narrow" pitchFamily="34" charset="0"/>
                <a:cs typeface="Arial" pitchFamily="34" charset="0"/>
              </a:rPr>
              <a:t>Cara </a:t>
            </a:r>
            <a:r>
              <a:rPr lang="en-US" sz="3600" b="1" dirty="0" err="1">
                <a:solidFill>
                  <a:srgbClr val="000000"/>
                </a:solidFill>
                <a:latin typeface="Arial Narrow" pitchFamily="34" charset="0"/>
                <a:cs typeface="Arial" pitchFamily="34" charset="0"/>
              </a:rPr>
              <a:t>merumuskan</a:t>
            </a:r>
            <a:r>
              <a:rPr lang="en-US" sz="3600" b="1" dirty="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Hipotesis</a:t>
            </a:r>
            <a:r>
              <a:rPr lang="en-US" sz="3600" b="1" dirty="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ialah</a:t>
            </a:r>
            <a:r>
              <a:rPr lang="en-US" sz="3600" b="1" dirty="0">
                <a:solidFill>
                  <a:srgbClr val="000000"/>
                </a:solidFill>
                <a:latin typeface="Arial Narrow" pitchFamily="34" charset="0"/>
                <a:cs typeface="Arial" pitchFamily="34" charset="0"/>
              </a:rPr>
              <a:t> </a:t>
            </a:r>
            <a:r>
              <a:rPr lang="en-US" sz="3600" b="1" dirty="0" smtClean="0">
                <a:solidFill>
                  <a:srgbClr val="000000"/>
                </a:solidFill>
                <a:latin typeface="Arial Narrow" pitchFamily="34" charset="0"/>
                <a:cs typeface="Arial" pitchFamily="34" charset="0"/>
              </a:rPr>
              <a:t>: </a:t>
            </a:r>
          </a:p>
          <a:p>
            <a:pPr marL="514350" indent="-514350">
              <a:buFont typeface="+mj-lt"/>
              <a:buAutoNum type="arabicPeriod"/>
            </a:pPr>
            <a:r>
              <a:rPr lang="en-US" sz="3600" b="1" dirty="0" err="1" smtClean="0">
                <a:solidFill>
                  <a:srgbClr val="000000"/>
                </a:solidFill>
                <a:latin typeface="Arial Narrow" pitchFamily="34" charset="0"/>
                <a:cs typeface="Arial" pitchFamily="34" charset="0"/>
              </a:rPr>
              <a:t>Rumuskan</a:t>
            </a:r>
            <a:r>
              <a:rPr lang="en-US" sz="3600" b="1" dirty="0" smtClean="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Hipotesis</a:t>
            </a:r>
            <a:r>
              <a:rPr lang="en-US" sz="3600" b="1" dirty="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penelitian</a:t>
            </a:r>
            <a:r>
              <a:rPr lang="en-US" sz="3600" b="1" dirty="0">
                <a:solidFill>
                  <a:srgbClr val="000000"/>
                </a:solidFill>
                <a:latin typeface="Arial Narrow" pitchFamily="34" charset="0"/>
                <a:cs typeface="Arial" pitchFamily="34" charset="0"/>
              </a:rPr>
              <a:t>, </a:t>
            </a:r>
            <a:endParaRPr lang="en-US" sz="3600" b="1" dirty="0" smtClean="0">
              <a:solidFill>
                <a:srgbClr val="000000"/>
              </a:solidFill>
              <a:latin typeface="Arial Narrow" pitchFamily="34" charset="0"/>
              <a:cs typeface="Arial" pitchFamily="34" charset="0"/>
            </a:endParaRPr>
          </a:p>
          <a:p>
            <a:pPr marL="514350" indent="-514350">
              <a:buFont typeface="+mj-lt"/>
              <a:buAutoNum type="arabicPeriod"/>
            </a:pPr>
            <a:r>
              <a:rPr lang="en-US" sz="3600" b="1" dirty="0" err="1" smtClean="0">
                <a:solidFill>
                  <a:srgbClr val="000000"/>
                </a:solidFill>
                <a:latin typeface="Arial Narrow" pitchFamily="34" charset="0"/>
                <a:cs typeface="Arial" pitchFamily="34" charset="0"/>
              </a:rPr>
              <a:t>Hipotesis</a:t>
            </a:r>
            <a:r>
              <a:rPr lang="en-US" sz="3600" b="1" dirty="0" smtClean="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operasional</a:t>
            </a:r>
            <a:r>
              <a:rPr lang="en-US" sz="3600" b="1" dirty="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dan</a:t>
            </a:r>
            <a:r>
              <a:rPr lang="en-US" sz="3600" b="1" dirty="0">
                <a:solidFill>
                  <a:srgbClr val="000000"/>
                </a:solidFill>
                <a:latin typeface="Arial Narrow" pitchFamily="34" charset="0"/>
                <a:cs typeface="Arial" pitchFamily="34" charset="0"/>
              </a:rPr>
              <a:t> </a:t>
            </a:r>
            <a:endParaRPr lang="en-US" sz="3600" b="1" dirty="0" smtClean="0">
              <a:solidFill>
                <a:srgbClr val="000000"/>
              </a:solidFill>
              <a:latin typeface="Arial Narrow" pitchFamily="34" charset="0"/>
              <a:cs typeface="Arial" pitchFamily="34" charset="0"/>
            </a:endParaRPr>
          </a:p>
          <a:p>
            <a:pPr marL="514350" indent="-514350">
              <a:buFont typeface="+mj-lt"/>
              <a:buAutoNum type="arabicPeriod"/>
            </a:pPr>
            <a:r>
              <a:rPr lang="en-US" sz="3600" b="1" dirty="0" err="1" smtClean="0">
                <a:solidFill>
                  <a:srgbClr val="000000"/>
                </a:solidFill>
                <a:latin typeface="Arial Narrow" pitchFamily="34" charset="0"/>
                <a:cs typeface="Arial" pitchFamily="34" charset="0"/>
              </a:rPr>
              <a:t>Hipotesis</a:t>
            </a:r>
            <a:r>
              <a:rPr lang="en-US" sz="3600" b="1" dirty="0" smtClean="0">
                <a:solidFill>
                  <a:srgbClr val="000000"/>
                </a:solidFill>
                <a:latin typeface="Arial Narrow" pitchFamily="34" charset="0"/>
                <a:cs typeface="Arial" pitchFamily="34" charset="0"/>
              </a:rPr>
              <a:t> </a:t>
            </a:r>
            <a:r>
              <a:rPr lang="en-US" sz="3600" b="1" dirty="0" err="1">
                <a:solidFill>
                  <a:srgbClr val="000000"/>
                </a:solidFill>
                <a:latin typeface="Arial Narrow" pitchFamily="34" charset="0"/>
                <a:cs typeface="Arial" pitchFamily="34" charset="0"/>
              </a:rPr>
              <a:t>statistik</a:t>
            </a:r>
            <a:r>
              <a:rPr lang="en-US" sz="3600" b="1" dirty="0">
                <a:solidFill>
                  <a:srgbClr val="000000"/>
                </a:solidFill>
                <a:latin typeface="Arial Narrow" pitchFamily="34" charset="0"/>
                <a:cs typeface="Arial" pitchFamily="34" charset="0"/>
              </a:rPr>
              <a:t>.</a:t>
            </a:r>
            <a:endParaRPr lang="en-US" sz="3600" b="1" dirty="0">
              <a:latin typeface="Arial Narrow" pitchFamily="34" charset="0"/>
              <a:cs typeface="Courier New" pitchFamily="49" charset="0"/>
            </a:endParaRPr>
          </a:p>
          <a:p>
            <a:pPr>
              <a:buFont typeface="Wingdings" pitchFamily="2" charset="2"/>
              <a:buNone/>
            </a:pPr>
            <a:endParaRPr lang="en-US" sz="36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990600"/>
          </a:xfrm>
          <a:solidFill>
            <a:srgbClr val="040000"/>
          </a:solidFill>
        </p:spPr>
        <p:txBody>
          <a:bodyPr>
            <a:normAutofit/>
          </a:bodyPr>
          <a:lstStyle/>
          <a:p>
            <a:r>
              <a:rPr lang="en-US" sz="4000" b="1" dirty="0" smtClean="0">
                <a:solidFill>
                  <a:schemeClr val="bg1"/>
                </a:solidFill>
                <a:latin typeface="Arial Black" pitchFamily="34" charset="0"/>
                <a:cs typeface="Arial" pitchFamily="34" charset="0"/>
              </a:rPr>
              <a:t>HIPOTESIS PENELITIAN</a:t>
            </a:r>
            <a:endParaRPr lang="en-US" sz="4000" b="1" dirty="0">
              <a:solidFill>
                <a:schemeClr val="bg1"/>
              </a:solidFill>
              <a:latin typeface="Arial Black" pitchFamily="34" charset="0"/>
              <a:cs typeface="Arial" pitchFamily="34" charset="0"/>
            </a:endParaRPr>
          </a:p>
        </p:txBody>
      </p:sp>
      <p:sp>
        <p:nvSpPr>
          <p:cNvPr id="19459" name="Rectangle 3"/>
          <p:cNvSpPr>
            <a:spLocks noGrp="1" noChangeArrowheads="1"/>
          </p:cNvSpPr>
          <p:nvPr>
            <p:ph idx="1"/>
          </p:nvPr>
        </p:nvSpPr>
        <p:spPr>
          <a:xfrm>
            <a:off x="0" y="1066800"/>
            <a:ext cx="9144000" cy="4525963"/>
          </a:xfrm>
        </p:spPr>
        <p:txBody>
          <a:bodyPr>
            <a:normAutofit/>
          </a:bodyPr>
          <a:lstStyle/>
          <a:p>
            <a:pPr>
              <a:lnSpc>
                <a:spcPct val="90000"/>
              </a:lnSpc>
            </a:pPr>
            <a:r>
              <a:rPr lang="en-US" b="1" dirty="0" err="1">
                <a:solidFill>
                  <a:srgbClr val="000000"/>
                </a:solidFill>
                <a:latin typeface="Arial Narrow" pitchFamily="34" charset="0"/>
                <a:cs typeface="Arial" pitchFamily="34" charset="0"/>
              </a:rPr>
              <a:t>Hipotesis</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penelitian</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ialah</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Hipotesis</a:t>
            </a:r>
            <a:r>
              <a:rPr lang="en-US" b="1" dirty="0">
                <a:solidFill>
                  <a:srgbClr val="000000"/>
                </a:solidFill>
                <a:latin typeface="Arial Narrow" pitchFamily="34" charset="0"/>
                <a:cs typeface="Arial" pitchFamily="34" charset="0"/>
              </a:rPr>
              <a:t> yang </a:t>
            </a:r>
            <a:r>
              <a:rPr lang="en-US" b="1" dirty="0" err="1">
                <a:solidFill>
                  <a:srgbClr val="000000"/>
                </a:solidFill>
                <a:latin typeface="Arial Narrow" pitchFamily="34" charset="0"/>
                <a:cs typeface="Arial" pitchFamily="34" charset="0"/>
              </a:rPr>
              <a:t>kita</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buat</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dan</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dinyatakan</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dalam</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bentuk</a:t>
            </a: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kalimat</a:t>
            </a:r>
            <a:r>
              <a:rPr lang="en-US" b="1" dirty="0">
                <a:solidFill>
                  <a:srgbClr val="000000"/>
                </a:solidFill>
                <a:latin typeface="Arial Narrow" pitchFamily="34" charset="0"/>
                <a:cs typeface="Arial" pitchFamily="34" charset="0"/>
              </a:rPr>
              <a:t>.</a:t>
            </a:r>
          </a:p>
          <a:p>
            <a:pPr>
              <a:lnSpc>
                <a:spcPct val="90000"/>
              </a:lnSpc>
              <a:buFont typeface="Wingdings" pitchFamily="2" charset="2"/>
              <a:buNone/>
            </a:pPr>
            <a:endParaRPr lang="en-US" b="1" dirty="0">
              <a:latin typeface="Arial Narrow" pitchFamily="34" charset="0"/>
              <a:cs typeface="Courier New" pitchFamily="49" charset="0"/>
            </a:endParaRPr>
          </a:p>
          <a:p>
            <a:pPr>
              <a:lnSpc>
                <a:spcPct val="90000"/>
              </a:lnSpc>
            </a:pPr>
            <a:r>
              <a:rPr lang="en-US" b="1" dirty="0">
                <a:solidFill>
                  <a:srgbClr val="000000"/>
                </a:solidFill>
                <a:latin typeface="Arial Narrow" pitchFamily="34" charset="0"/>
                <a:cs typeface="Arial" pitchFamily="34" charset="0"/>
              </a:rPr>
              <a:t> </a:t>
            </a:r>
            <a:r>
              <a:rPr lang="en-US" b="1" dirty="0" err="1">
                <a:solidFill>
                  <a:srgbClr val="000000"/>
                </a:solidFill>
                <a:latin typeface="Arial Narrow" pitchFamily="34" charset="0"/>
                <a:cs typeface="Arial" pitchFamily="34" charset="0"/>
              </a:rPr>
              <a:t>Contoh</a:t>
            </a:r>
            <a:r>
              <a:rPr lang="en-US" b="1" dirty="0">
                <a:solidFill>
                  <a:srgbClr val="000000"/>
                </a:solidFill>
                <a:latin typeface="Arial Narrow" pitchFamily="34" charset="0"/>
                <a:cs typeface="Arial" pitchFamily="34" charset="0"/>
              </a:rPr>
              <a:t>:</a:t>
            </a:r>
            <a:endParaRPr lang="en-US" b="1" dirty="0">
              <a:latin typeface="Arial Narrow" pitchFamily="34" charset="0"/>
              <a:cs typeface="Courier New" pitchFamily="49" charset="0"/>
            </a:endParaRPr>
          </a:p>
          <a:p>
            <a:pPr>
              <a:lnSpc>
                <a:spcPct val="90000"/>
              </a:lnSpc>
            </a:pPr>
            <a:r>
              <a:rPr lang="sv-SE" b="1" dirty="0">
                <a:solidFill>
                  <a:srgbClr val="000000"/>
                </a:solidFill>
                <a:latin typeface="Arial Narrow" pitchFamily="34" charset="0"/>
                <a:cs typeface="Arial" pitchFamily="34" charset="0"/>
              </a:rPr>
              <a:t>Ada hubungan antara gaya kepempininan dengan kinerja pegawai</a:t>
            </a:r>
            <a:endParaRPr lang="en-US" b="1" dirty="0">
              <a:latin typeface="Arial Narrow" pitchFamily="34" charset="0"/>
              <a:cs typeface="Courier New" pitchFamily="49" charset="0"/>
            </a:endParaRPr>
          </a:p>
          <a:p>
            <a:pPr>
              <a:lnSpc>
                <a:spcPct val="90000"/>
              </a:lnSpc>
            </a:pPr>
            <a:endParaRPr lang="sv-SE" b="1" dirty="0">
              <a:solidFill>
                <a:srgbClr val="000000"/>
              </a:solidFill>
              <a:latin typeface="Arial Narrow" pitchFamily="34" charset="0"/>
              <a:cs typeface="Arial" pitchFamily="34" charset="0"/>
            </a:endParaRPr>
          </a:p>
          <a:p>
            <a:pPr>
              <a:lnSpc>
                <a:spcPct val="90000"/>
              </a:lnSpc>
            </a:pPr>
            <a:r>
              <a:rPr lang="sv-SE" b="1" dirty="0">
                <a:solidFill>
                  <a:srgbClr val="000000"/>
                </a:solidFill>
                <a:latin typeface="Arial Narrow" pitchFamily="34" charset="0"/>
                <a:cs typeface="Arial" pitchFamily="34" charset="0"/>
              </a:rPr>
              <a:t>Ada hubungan antara promosi dan volume penjualan</a:t>
            </a:r>
            <a:endParaRPr lang="en-US" b="1" dirty="0">
              <a:latin typeface="Arial Narrow" pitchFamily="34" charset="0"/>
              <a:cs typeface="Courier New" pitchFamily="49" charset="0"/>
            </a:endParaRPr>
          </a:p>
          <a:p>
            <a:pPr>
              <a:lnSpc>
                <a:spcPct val="90000"/>
              </a:lnSpc>
            </a:pPr>
            <a:endParaRPr lang="en-US"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838200"/>
          </a:xfrm>
          <a:solidFill>
            <a:srgbClr val="040000"/>
          </a:solidFill>
        </p:spPr>
        <p:txBody>
          <a:bodyPr>
            <a:normAutofit/>
          </a:bodyPr>
          <a:lstStyle/>
          <a:p>
            <a:r>
              <a:rPr lang="sv-SE" sz="3600" b="1" dirty="0" smtClean="0">
                <a:solidFill>
                  <a:schemeClr val="bg1"/>
                </a:solidFill>
                <a:latin typeface="Arial Black" pitchFamily="34" charset="0"/>
                <a:cs typeface="Arial" pitchFamily="34" charset="0"/>
              </a:rPr>
              <a:t>HIPOTESIS  OPERASIONAL</a:t>
            </a:r>
            <a:endParaRPr lang="en-US" sz="3600" b="1" dirty="0">
              <a:solidFill>
                <a:schemeClr val="bg1"/>
              </a:solidFill>
              <a:latin typeface="Arial Black" pitchFamily="34" charset="0"/>
              <a:cs typeface="Arial" pitchFamily="34" charset="0"/>
            </a:endParaRPr>
          </a:p>
        </p:txBody>
      </p:sp>
      <p:sp>
        <p:nvSpPr>
          <p:cNvPr id="20483" name="Rectangle 3"/>
          <p:cNvSpPr>
            <a:spLocks noGrp="1" noChangeArrowheads="1"/>
          </p:cNvSpPr>
          <p:nvPr>
            <p:ph idx="1"/>
          </p:nvPr>
        </p:nvSpPr>
        <p:spPr>
          <a:xfrm>
            <a:off x="228600" y="1066800"/>
            <a:ext cx="8686800" cy="4525963"/>
          </a:xfrm>
        </p:spPr>
        <p:txBody>
          <a:bodyPr>
            <a:normAutofit/>
          </a:bodyPr>
          <a:lstStyle/>
          <a:p>
            <a:r>
              <a:rPr lang="sv-SE" b="1" dirty="0">
                <a:solidFill>
                  <a:srgbClr val="000000"/>
                </a:solidFill>
                <a:latin typeface="Arial Narrow" pitchFamily="34" charset="0"/>
                <a:cs typeface="Arial" pitchFamily="34" charset="0"/>
              </a:rPr>
              <a:t>Hipotesis operasional ialah mendefinisikan Hipotesis secara operasional variable-variabel yang ada didalamnya agar dapat dioperasionalisasikan. </a:t>
            </a:r>
          </a:p>
          <a:p>
            <a:r>
              <a:rPr lang="sv-SE" b="1" dirty="0">
                <a:solidFill>
                  <a:srgbClr val="000000"/>
                </a:solidFill>
                <a:latin typeface="Arial Narrow" pitchFamily="34" charset="0"/>
                <a:cs typeface="Arial" pitchFamily="34" charset="0"/>
              </a:rPr>
              <a:t>Misalnya “gaya kepemimpinan” dioperasionalisasikan sebagai cara memberikan instruksi terhadap bawahan. </a:t>
            </a:r>
          </a:p>
          <a:p>
            <a:r>
              <a:rPr lang="sv-SE" b="1" dirty="0">
                <a:solidFill>
                  <a:srgbClr val="000000"/>
                </a:solidFill>
                <a:latin typeface="Arial Narrow" pitchFamily="34" charset="0"/>
                <a:cs typeface="Arial" pitchFamily="34" charset="0"/>
              </a:rPr>
              <a:t>Kinerja pegawai dioperasionalisasikan sebagai tinggi rendahnya pemasukan perusahaan. </a:t>
            </a:r>
          </a:p>
          <a:p>
            <a:pPr>
              <a:buFont typeface="Wingdings" pitchFamily="2" charset="2"/>
              <a:buNone/>
            </a:pPr>
            <a:endParaRPr lang="en-US"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1143000"/>
          </a:xfrm>
          <a:solidFill>
            <a:srgbClr val="040000"/>
          </a:solidFill>
        </p:spPr>
        <p:txBody>
          <a:bodyPr/>
          <a:lstStyle/>
          <a:p>
            <a:r>
              <a:rPr lang="sv-SE" b="0" dirty="0">
                <a:solidFill>
                  <a:schemeClr val="bg1"/>
                </a:solidFill>
                <a:latin typeface="Arial Black" pitchFamily="34" charset="0"/>
                <a:cs typeface="Arial" pitchFamily="34" charset="0"/>
              </a:rPr>
              <a:t>Hipotesis </a:t>
            </a:r>
            <a:r>
              <a:rPr lang="sv-SE" b="0" dirty="0" smtClean="0">
                <a:solidFill>
                  <a:schemeClr val="bg1"/>
                </a:solidFill>
                <a:latin typeface="Arial Black" pitchFamily="34" charset="0"/>
                <a:cs typeface="Arial" pitchFamily="34" charset="0"/>
              </a:rPr>
              <a:t>operasional</a:t>
            </a:r>
            <a:endParaRPr lang="en-US" b="0" dirty="0">
              <a:solidFill>
                <a:schemeClr val="bg1"/>
              </a:solidFill>
              <a:latin typeface="Arial Black" pitchFamily="34" charset="0"/>
            </a:endParaRPr>
          </a:p>
        </p:txBody>
      </p:sp>
      <p:sp>
        <p:nvSpPr>
          <p:cNvPr id="21507" name="Rectangle 3"/>
          <p:cNvSpPr>
            <a:spLocks noGrp="1" noChangeArrowheads="1"/>
          </p:cNvSpPr>
          <p:nvPr>
            <p:ph idx="1"/>
          </p:nvPr>
        </p:nvSpPr>
        <p:spPr/>
        <p:txBody>
          <a:bodyPr/>
          <a:lstStyle/>
          <a:p>
            <a:pPr>
              <a:lnSpc>
                <a:spcPct val="90000"/>
              </a:lnSpc>
            </a:pPr>
            <a:r>
              <a:rPr lang="sv-SE" sz="2400" b="1">
                <a:solidFill>
                  <a:srgbClr val="000000"/>
                </a:solidFill>
                <a:latin typeface="Arial Narrow" pitchFamily="34" charset="0"/>
                <a:cs typeface="Arial" pitchFamily="34" charset="0"/>
              </a:rPr>
              <a:t>Hipotesis operasional dijadikan menjadi dua, yaitu Hipotesis 0 yang bersifat netral dan Hipotesis 1 yang bersifat tidak netral Maka bunyi Hipotesisnya:</a:t>
            </a:r>
          </a:p>
          <a:p>
            <a:pPr>
              <a:lnSpc>
                <a:spcPct val="90000"/>
              </a:lnSpc>
              <a:buFont typeface="Wingdings" pitchFamily="2" charset="2"/>
              <a:buNone/>
            </a:pPr>
            <a:endParaRPr lang="en-US" sz="2400" b="1">
              <a:latin typeface="Arial Narrow" pitchFamily="34" charset="0"/>
              <a:cs typeface="Courier New" pitchFamily="49" charset="0"/>
            </a:endParaRPr>
          </a:p>
          <a:p>
            <a:pPr>
              <a:lnSpc>
                <a:spcPct val="90000"/>
              </a:lnSpc>
            </a:pPr>
            <a:r>
              <a:rPr lang="sv-SE" sz="2400" b="1">
                <a:solidFill>
                  <a:srgbClr val="000000"/>
                </a:solidFill>
                <a:latin typeface="Arial Narrow" pitchFamily="34" charset="0"/>
                <a:cs typeface="Times New Roman" pitchFamily="18" charset="0"/>
              </a:rPr>
              <a:t>H0: Tidak ada hubungan antara cara memberikan instruksi terhadap bawahan dengan tinggi – rendahnya pemasukan perusahaan </a:t>
            </a:r>
          </a:p>
          <a:p>
            <a:pPr>
              <a:lnSpc>
                <a:spcPct val="90000"/>
              </a:lnSpc>
            </a:pPr>
            <a:endParaRPr lang="sv-SE" sz="2400" b="1">
              <a:solidFill>
                <a:srgbClr val="000000"/>
              </a:solidFill>
              <a:latin typeface="Arial Narrow" pitchFamily="34" charset="0"/>
              <a:cs typeface="Times New Roman" pitchFamily="18" charset="0"/>
            </a:endParaRPr>
          </a:p>
          <a:p>
            <a:pPr>
              <a:lnSpc>
                <a:spcPct val="90000"/>
              </a:lnSpc>
            </a:pPr>
            <a:r>
              <a:rPr lang="sv-SE" sz="2400" b="1">
                <a:solidFill>
                  <a:srgbClr val="000000"/>
                </a:solidFill>
                <a:latin typeface="Arial Narrow" pitchFamily="34" charset="0"/>
                <a:cs typeface="Times New Roman" pitchFamily="18" charset="0"/>
              </a:rPr>
              <a:t>H1: Ada hubungan antara cara memberikan instruksi terhadap bawahan dengan tinggi – rendahnya pemasukan perusahaan. </a:t>
            </a:r>
            <a:endParaRPr lang="en-US" sz="2400" b="1">
              <a:solidFill>
                <a:srgbClr val="000000"/>
              </a:solidFill>
              <a:latin typeface="Arial Narrow" pitchFamily="34" charset="0"/>
              <a:cs typeface="Times New Roman" pitchFamily="18"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914400"/>
          </a:xfrm>
          <a:solidFill>
            <a:srgbClr val="040000"/>
          </a:solidFill>
        </p:spPr>
        <p:txBody>
          <a:bodyPr>
            <a:normAutofit/>
          </a:bodyPr>
          <a:lstStyle/>
          <a:p>
            <a:r>
              <a:rPr lang="sv-SE" sz="4000" b="0" dirty="0" smtClean="0">
                <a:solidFill>
                  <a:schemeClr val="bg1"/>
                </a:solidFill>
                <a:latin typeface="Arial Black" pitchFamily="34" charset="0"/>
                <a:cs typeface="Times New Roman" pitchFamily="18" charset="0"/>
              </a:rPr>
              <a:t>HIPOTESIS  STATISTIK </a:t>
            </a:r>
            <a:endParaRPr lang="en-US" sz="4000" b="0" dirty="0">
              <a:solidFill>
                <a:schemeClr val="bg1"/>
              </a:solidFill>
              <a:latin typeface="Arial Black" pitchFamily="34" charset="0"/>
              <a:cs typeface="Times New Roman" pitchFamily="18" charset="0"/>
            </a:endParaRPr>
          </a:p>
        </p:txBody>
      </p:sp>
      <p:sp>
        <p:nvSpPr>
          <p:cNvPr id="23555" name="Rectangle 3"/>
          <p:cNvSpPr>
            <a:spLocks noGrp="1" noChangeArrowheads="1"/>
          </p:cNvSpPr>
          <p:nvPr>
            <p:ph idx="1"/>
          </p:nvPr>
        </p:nvSpPr>
        <p:spPr>
          <a:xfrm>
            <a:off x="0" y="990600"/>
            <a:ext cx="9144000" cy="4525963"/>
          </a:xfrm>
        </p:spPr>
        <p:txBody>
          <a:bodyPr>
            <a:normAutofit/>
          </a:bodyPr>
          <a:lstStyle/>
          <a:p>
            <a:r>
              <a:rPr lang="sv-SE" sz="2800" b="1" dirty="0">
                <a:solidFill>
                  <a:srgbClr val="000000"/>
                </a:solidFill>
                <a:latin typeface="Arial Narrow" pitchFamily="34" charset="0"/>
                <a:cs typeface="Arial" pitchFamily="34" charset="0"/>
              </a:rPr>
              <a:t>Hipotesis statistik ialah Hipotesis operasional yang diterjemahkan kedalam bentuk angka-angka statistik sesuai dengan alat ukur yang dipilih oleh peneliti. </a:t>
            </a:r>
          </a:p>
          <a:p>
            <a:endParaRPr lang="sv-SE" sz="2800" b="1" dirty="0">
              <a:solidFill>
                <a:srgbClr val="000000"/>
              </a:solidFill>
              <a:latin typeface="Arial Narrow" pitchFamily="34" charset="0"/>
              <a:cs typeface="Arial" pitchFamily="34" charset="0"/>
            </a:endParaRPr>
          </a:p>
          <a:p>
            <a:r>
              <a:rPr lang="sv-SE" sz="2800" b="1" dirty="0">
                <a:solidFill>
                  <a:srgbClr val="000000"/>
                </a:solidFill>
                <a:latin typeface="Arial Narrow" pitchFamily="34" charset="0"/>
                <a:cs typeface="Arial" pitchFamily="34" charset="0"/>
              </a:rPr>
              <a:t>Dalam contoh ini asumsi kenaikan pemasukan sebesar 30%, maka Hipotesisnya berbunyi sebagai berikut:</a:t>
            </a:r>
            <a:endParaRPr lang="en-US" sz="2800" b="1" dirty="0">
              <a:latin typeface="Arial Narrow" pitchFamily="34" charset="0"/>
              <a:cs typeface="Courier New" pitchFamily="49" charset="0"/>
            </a:endParaRPr>
          </a:p>
          <a:p>
            <a:r>
              <a:rPr lang="en-US" sz="2800" b="1" dirty="0">
                <a:solidFill>
                  <a:srgbClr val="000000"/>
                </a:solidFill>
                <a:latin typeface="Arial Narrow" pitchFamily="34" charset="0"/>
                <a:cs typeface="Arial" pitchFamily="34" charset="0"/>
              </a:rPr>
              <a:t>H0: P = 0,3</a:t>
            </a:r>
            <a:endParaRPr lang="en-US" sz="2800" b="1" dirty="0">
              <a:latin typeface="Arial Narrow" pitchFamily="34" charset="0"/>
              <a:cs typeface="Courier New" pitchFamily="49" charset="0"/>
            </a:endParaRPr>
          </a:p>
          <a:p>
            <a:r>
              <a:rPr lang="en-US" sz="2800" b="1" dirty="0">
                <a:solidFill>
                  <a:srgbClr val="000000"/>
                </a:solidFill>
                <a:latin typeface="Arial Narrow" pitchFamily="34" charset="0"/>
                <a:cs typeface="Arial" pitchFamily="34" charset="0"/>
              </a:rPr>
              <a:t>H1: P </a:t>
            </a:r>
            <a:r>
              <a:rPr lang="en-US" sz="2800" b="1" dirty="0">
                <a:solidFill>
                  <a:srgbClr val="000000"/>
                </a:solidFill>
                <a:latin typeface="Arial Narrow" pitchFamily="34" charset="0"/>
                <a:cs typeface="Arial" pitchFamily="34" charset="0"/>
                <a:sym typeface="Bookshelf Symbol 7" pitchFamily="2" charset="2"/>
              </a:rPr>
              <a:t></a:t>
            </a:r>
            <a:r>
              <a:rPr lang="en-US" sz="2800" b="1" dirty="0">
                <a:solidFill>
                  <a:srgbClr val="000000"/>
                </a:solidFill>
                <a:latin typeface="Arial Narrow" pitchFamily="34" charset="0"/>
                <a:cs typeface="Arial" pitchFamily="34" charset="0"/>
              </a:rPr>
              <a:t>0,3</a:t>
            </a:r>
            <a:endParaRPr lang="en-US" sz="2800" b="1" dirty="0">
              <a:latin typeface="Arial Narrow" pitchFamily="34" charset="0"/>
              <a:cs typeface="Courier New" pitchFamily="49" charset="0"/>
            </a:endParaRPr>
          </a:p>
          <a:p>
            <a:endParaRPr lang="en-US" sz="28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990600"/>
          </a:xfrm>
          <a:solidFill>
            <a:srgbClr val="040000"/>
          </a:solidFill>
        </p:spPr>
        <p:txBody>
          <a:bodyPr/>
          <a:lstStyle/>
          <a:p>
            <a:r>
              <a:rPr lang="en-US" b="0" dirty="0" smtClean="0">
                <a:solidFill>
                  <a:schemeClr val="bg1"/>
                </a:solidFill>
                <a:latin typeface="Arial Black" pitchFamily="34" charset="0"/>
                <a:cs typeface="Times New Roman" pitchFamily="18" charset="0"/>
              </a:rPr>
              <a:t>UJI  HIPOTESIS</a:t>
            </a:r>
            <a:r>
              <a:rPr lang="en-US" b="0" dirty="0" smtClean="0">
                <a:solidFill>
                  <a:schemeClr val="bg1"/>
                </a:solidFill>
                <a:latin typeface="Arial Black" pitchFamily="34" charset="0"/>
              </a:rPr>
              <a:t> </a:t>
            </a:r>
            <a:endParaRPr lang="en-US" b="0" dirty="0">
              <a:solidFill>
                <a:schemeClr val="bg1"/>
              </a:solidFill>
              <a:latin typeface="Arial Black" pitchFamily="34" charset="0"/>
            </a:endParaRPr>
          </a:p>
        </p:txBody>
      </p:sp>
      <p:sp>
        <p:nvSpPr>
          <p:cNvPr id="24579" name="Rectangle 3"/>
          <p:cNvSpPr>
            <a:spLocks noGrp="1" noChangeArrowheads="1"/>
          </p:cNvSpPr>
          <p:nvPr>
            <p:ph idx="1"/>
          </p:nvPr>
        </p:nvSpPr>
        <p:spPr>
          <a:xfrm>
            <a:off x="0" y="1143000"/>
            <a:ext cx="9144000" cy="4525963"/>
          </a:xfrm>
        </p:spPr>
        <p:txBody>
          <a:bodyPr/>
          <a:lstStyle/>
          <a:p>
            <a:r>
              <a:rPr lang="sv-SE" b="1" dirty="0">
                <a:solidFill>
                  <a:srgbClr val="000000"/>
                </a:solidFill>
                <a:latin typeface="Arial Narrow" pitchFamily="34" charset="0"/>
                <a:cs typeface="Arial" pitchFamily="34" charset="0"/>
              </a:rPr>
              <a:t>Hipotesis yang sudah dirumuskan kemudian harus diuji. </a:t>
            </a:r>
          </a:p>
          <a:p>
            <a:r>
              <a:rPr lang="sv-SE" b="1" dirty="0">
                <a:solidFill>
                  <a:srgbClr val="000000"/>
                </a:solidFill>
                <a:latin typeface="Arial Narrow" pitchFamily="34" charset="0"/>
                <a:cs typeface="Arial" pitchFamily="34" charset="0"/>
              </a:rPr>
              <a:t>Pengujian ini akan membuktikan H0 atau H1 yang akan diterima. </a:t>
            </a:r>
          </a:p>
          <a:p>
            <a:r>
              <a:rPr lang="sv-SE" b="1" dirty="0">
                <a:solidFill>
                  <a:srgbClr val="000000"/>
                </a:solidFill>
                <a:latin typeface="Arial Narrow" pitchFamily="34" charset="0"/>
                <a:cs typeface="Arial" pitchFamily="34" charset="0"/>
              </a:rPr>
              <a:t>Jika H1 diterima maka H0 ditolak, artinya ada hubungan antara cara memberikan instruksi terhadap bawahan dengan tinggi – rendahnya pemasukan perusahaan.</a:t>
            </a:r>
            <a:endParaRPr lang="en-US" b="1" dirty="0">
              <a:latin typeface="Arial Narrow" pitchFamily="34" charset="0"/>
              <a:cs typeface="Courier New" pitchFamily="49" charset="0"/>
            </a:endParaRPr>
          </a:p>
          <a:p>
            <a:endParaRPr lang="en-US"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1143000"/>
          </a:xfrm>
          <a:solidFill>
            <a:srgbClr val="040000"/>
          </a:solidFill>
        </p:spPr>
        <p:txBody>
          <a:bodyPr>
            <a:normAutofit/>
          </a:bodyPr>
          <a:lstStyle/>
          <a:p>
            <a:r>
              <a:rPr lang="sv-SE" sz="2800" b="1" dirty="0">
                <a:solidFill>
                  <a:schemeClr val="bg1"/>
                </a:solidFill>
                <a:latin typeface="Arial" pitchFamily="34" charset="0"/>
                <a:cs typeface="Arial" pitchFamily="34" charset="0"/>
              </a:rPr>
              <a:t>Dua jenis </a:t>
            </a:r>
            <a:r>
              <a:rPr lang="sv-SE" sz="2800" b="1" dirty="0" smtClean="0">
                <a:solidFill>
                  <a:schemeClr val="bg1"/>
                </a:solidFill>
                <a:latin typeface="Arial" pitchFamily="34" charset="0"/>
                <a:cs typeface="Arial" pitchFamily="34" charset="0"/>
              </a:rPr>
              <a:t>kesalahan </a:t>
            </a:r>
            <a:r>
              <a:rPr lang="sv-SE" sz="2800" b="1" dirty="0">
                <a:solidFill>
                  <a:schemeClr val="bg1"/>
                </a:solidFill>
                <a:latin typeface="Arial" pitchFamily="34" charset="0"/>
                <a:cs typeface="Arial" pitchFamily="34" charset="0"/>
              </a:rPr>
              <a:t>yang </a:t>
            </a:r>
            <a:r>
              <a:rPr lang="sv-SE" sz="2800" b="1" dirty="0" smtClean="0">
                <a:solidFill>
                  <a:schemeClr val="bg1"/>
                </a:solidFill>
                <a:latin typeface="Arial" pitchFamily="34" charset="0"/>
                <a:cs typeface="Arial" pitchFamily="34" charset="0"/>
              </a:rPr>
              <a:t>dapat dilakukan oleh </a:t>
            </a:r>
            <a:r>
              <a:rPr lang="en-US" sz="2800" b="1" dirty="0" err="1">
                <a:solidFill>
                  <a:schemeClr val="bg1"/>
                </a:solidFill>
                <a:latin typeface="Arial" pitchFamily="34" charset="0"/>
                <a:cs typeface="Arial" pitchFamily="34" charset="0"/>
              </a:rPr>
              <a:t>peneliti</a:t>
            </a:r>
            <a:r>
              <a:rPr lang="en-US" sz="2800" b="1" dirty="0">
                <a:solidFill>
                  <a:schemeClr val="bg1"/>
                </a:solidFill>
                <a:latin typeface="Arial" pitchFamily="34" charset="0"/>
                <a:cs typeface="Arial" pitchFamily="34" charset="0"/>
              </a:rPr>
              <a:t>, </a:t>
            </a:r>
            <a:r>
              <a:rPr lang="en-US" sz="2800" b="1" dirty="0" err="1">
                <a:solidFill>
                  <a:schemeClr val="bg1"/>
                </a:solidFill>
                <a:latin typeface="Arial" pitchFamily="34" charset="0"/>
                <a:cs typeface="Arial" pitchFamily="34" charset="0"/>
              </a:rPr>
              <a:t>yaitu</a:t>
            </a:r>
            <a:r>
              <a:rPr lang="en-US" sz="2800" b="1" dirty="0">
                <a:solidFill>
                  <a:schemeClr val="bg1"/>
                </a:solidFill>
                <a:latin typeface="Arial" pitchFamily="34" charset="0"/>
                <a:cs typeface="Arial" pitchFamily="34" charset="0"/>
              </a:rPr>
              <a:t>: </a:t>
            </a:r>
          </a:p>
        </p:txBody>
      </p:sp>
      <p:sp>
        <p:nvSpPr>
          <p:cNvPr id="25603" name="Rectangle 3"/>
          <p:cNvSpPr>
            <a:spLocks noGrp="1" noChangeArrowheads="1"/>
          </p:cNvSpPr>
          <p:nvPr>
            <p:ph idx="1"/>
          </p:nvPr>
        </p:nvSpPr>
        <p:spPr>
          <a:xfrm>
            <a:off x="0" y="1295400"/>
            <a:ext cx="8915400" cy="4525963"/>
          </a:xfrm>
        </p:spPr>
        <p:txBody>
          <a:bodyPr>
            <a:normAutofit/>
          </a:bodyPr>
          <a:lstStyle/>
          <a:p>
            <a:r>
              <a:rPr lang="en-US" sz="3600" b="1" dirty="0" err="1">
                <a:solidFill>
                  <a:srgbClr val="000000"/>
                </a:solidFill>
                <a:latin typeface="Arial Narrow" pitchFamily="34" charset="0"/>
                <a:cs typeface="Times New Roman" pitchFamily="18" charset="0"/>
              </a:rPr>
              <a:t>Menolak</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Hipotesis</a:t>
            </a:r>
            <a:r>
              <a:rPr lang="en-US" sz="3600" b="1" dirty="0">
                <a:solidFill>
                  <a:srgbClr val="000000"/>
                </a:solidFill>
                <a:latin typeface="Arial Narrow" pitchFamily="34" charset="0"/>
                <a:cs typeface="Times New Roman" pitchFamily="18" charset="0"/>
              </a:rPr>
              <a:t> yang </a:t>
            </a:r>
            <a:r>
              <a:rPr lang="en-US" sz="3600" b="1" dirty="0" err="1">
                <a:solidFill>
                  <a:srgbClr val="000000"/>
                </a:solidFill>
                <a:latin typeface="Arial Narrow" pitchFamily="34" charset="0"/>
                <a:cs typeface="Times New Roman" pitchFamily="18" charset="0"/>
              </a:rPr>
              <a:t>seharusnya</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diterima</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Kesalahan</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ini</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disebut</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sebagai</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kesalahan</a:t>
            </a:r>
            <a:r>
              <a:rPr lang="en-US" sz="3600" b="1" dirty="0">
                <a:solidFill>
                  <a:srgbClr val="000000"/>
                </a:solidFill>
                <a:latin typeface="Arial Narrow" pitchFamily="34" charset="0"/>
                <a:cs typeface="Times New Roman" pitchFamily="18" charset="0"/>
              </a:rPr>
              <a:t> alpha (a</a:t>
            </a:r>
            <a:r>
              <a:rPr lang="en-US" sz="3600" b="1" dirty="0" smtClean="0">
                <a:solidFill>
                  <a:srgbClr val="000000"/>
                </a:solidFill>
                <a:latin typeface="Arial Narrow" pitchFamily="34" charset="0"/>
                <a:cs typeface="Times New Roman" pitchFamily="18" charset="0"/>
              </a:rPr>
              <a:t>).</a:t>
            </a:r>
          </a:p>
          <a:p>
            <a:r>
              <a:rPr lang="en-US" sz="3600" b="1" dirty="0" err="1" smtClean="0">
                <a:solidFill>
                  <a:srgbClr val="000000"/>
                </a:solidFill>
                <a:latin typeface="Arial Narrow" pitchFamily="34" charset="0"/>
                <a:cs typeface="Times New Roman" pitchFamily="18" charset="0"/>
              </a:rPr>
              <a:t>Menerima</a:t>
            </a:r>
            <a:r>
              <a:rPr lang="en-US" sz="3600" b="1" dirty="0" smtClean="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Hipotesis</a:t>
            </a:r>
            <a:r>
              <a:rPr lang="en-US" sz="3600" b="1" dirty="0">
                <a:solidFill>
                  <a:srgbClr val="000000"/>
                </a:solidFill>
                <a:latin typeface="Arial Narrow" pitchFamily="34" charset="0"/>
                <a:cs typeface="Times New Roman" pitchFamily="18" charset="0"/>
              </a:rPr>
              <a:t> yang </a:t>
            </a:r>
            <a:r>
              <a:rPr lang="en-US" sz="3600" b="1" dirty="0" err="1">
                <a:solidFill>
                  <a:srgbClr val="000000"/>
                </a:solidFill>
                <a:latin typeface="Arial Narrow" pitchFamily="34" charset="0"/>
                <a:cs typeface="Times New Roman" pitchFamily="18" charset="0"/>
              </a:rPr>
              <a:t>seharusnya</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ditolak</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Kesalahan</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ini</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disebut</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sebagai</a:t>
            </a:r>
            <a:r>
              <a:rPr lang="en-US" sz="3600" b="1" dirty="0">
                <a:solidFill>
                  <a:srgbClr val="000000"/>
                </a:solidFill>
                <a:latin typeface="Arial Narrow" pitchFamily="34" charset="0"/>
                <a:cs typeface="Times New Roman" pitchFamily="18" charset="0"/>
              </a:rPr>
              <a:t> </a:t>
            </a:r>
            <a:r>
              <a:rPr lang="en-US" sz="3600" b="1" dirty="0" err="1">
                <a:solidFill>
                  <a:srgbClr val="000000"/>
                </a:solidFill>
                <a:latin typeface="Arial Narrow" pitchFamily="34" charset="0"/>
                <a:cs typeface="Times New Roman" pitchFamily="18" charset="0"/>
              </a:rPr>
              <a:t>kesalahan</a:t>
            </a:r>
            <a:r>
              <a:rPr lang="en-US" sz="3600" b="1" dirty="0">
                <a:solidFill>
                  <a:srgbClr val="000000"/>
                </a:solidFill>
                <a:latin typeface="Arial Narrow" pitchFamily="34" charset="0"/>
                <a:cs typeface="Times New Roman" pitchFamily="18" charset="0"/>
              </a:rPr>
              <a:t> beta (b)</a:t>
            </a: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0"/>
            <a:ext cx="9144000" cy="9144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26627" name="Rectangle 3"/>
          <p:cNvSpPr>
            <a:spLocks noGrp="1" noChangeArrowheads="1"/>
          </p:cNvSpPr>
          <p:nvPr>
            <p:ph idx="1"/>
          </p:nvPr>
        </p:nvSpPr>
        <p:spPr>
          <a:xfrm>
            <a:off x="228600" y="1143000"/>
            <a:ext cx="8686800" cy="4876800"/>
          </a:xfrm>
        </p:spPr>
        <p:txBody>
          <a:bodyPr>
            <a:noAutofit/>
          </a:bodyPr>
          <a:lstStyle/>
          <a:p>
            <a:r>
              <a:rPr lang="en-US" sz="2400" b="1" dirty="0" err="1">
                <a:latin typeface="Arial Narrow" pitchFamily="34" charset="0"/>
              </a:rPr>
              <a:t>Jika</a:t>
            </a:r>
            <a:r>
              <a:rPr lang="en-US" sz="2400" b="1" dirty="0">
                <a:latin typeface="Arial Narrow" pitchFamily="34" charset="0"/>
              </a:rPr>
              <a:t> </a:t>
            </a:r>
            <a:r>
              <a:rPr lang="en-US" sz="2400" b="1" dirty="0" err="1">
                <a:latin typeface="Arial Narrow" pitchFamily="34" charset="0"/>
              </a:rPr>
              <a:t>Rumusan</a:t>
            </a:r>
            <a:r>
              <a:rPr lang="en-US" sz="2400" b="1" dirty="0">
                <a:latin typeface="Arial Narrow" pitchFamily="34" charset="0"/>
              </a:rPr>
              <a:t> </a:t>
            </a:r>
            <a:r>
              <a:rPr lang="en-US" sz="2400" b="1" dirty="0" err="1">
                <a:latin typeface="Arial Narrow" pitchFamily="34" charset="0"/>
              </a:rPr>
              <a:t>masalah</a:t>
            </a:r>
            <a:r>
              <a:rPr lang="en-US" sz="2400" b="1" dirty="0">
                <a:latin typeface="Arial Narrow" pitchFamily="34" charset="0"/>
              </a:rPr>
              <a:t> </a:t>
            </a:r>
            <a:r>
              <a:rPr lang="en-US" sz="2400" b="1" dirty="0" err="1">
                <a:latin typeface="Arial Narrow" pitchFamily="34" charset="0"/>
              </a:rPr>
              <a:t>anda</a:t>
            </a:r>
            <a:r>
              <a:rPr lang="en-US" sz="2400" b="1" dirty="0">
                <a:latin typeface="Arial Narrow" pitchFamily="34" charset="0"/>
              </a:rPr>
              <a:t> “</a:t>
            </a:r>
            <a:r>
              <a:rPr lang="en-US" sz="2400" b="1" dirty="0" err="1">
                <a:latin typeface="Arial Narrow" pitchFamily="34" charset="0"/>
              </a:rPr>
              <a:t>adakah</a:t>
            </a:r>
            <a:r>
              <a:rPr lang="en-US" sz="2400" b="1" dirty="0">
                <a:latin typeface="Arial Narrow" pitchFamily="34" charset="0"/>
              </a:rPr>
              <a:t> </a:t>
            </a:r>
            <a:r>
              <a:rPr lang="en-US" sz="2400" b="1" dirty="0" err="1">
                <a:latin typeface="Arial Narrow" pitchFamily="34" charset="0"/>
              </a:rPr>
              <a:t>hubungan</a:t>
            </a:r>
            <a:r>
              <a:rPr lang="en-US" sz="2400" b="1" dirty="0">
                <a:latin typeface="Arial Narrow" pitchFamily="34" charset="0"/>
              </a:rPr>
              <a:t> jam </a:t>
            </a:r>
            <a:r>
              <a:rPr lang="en-US" sz="2400" b="1" dirty="0" err="1">
                <a:latin typeface="Arial Narrow" pitchFamily="34" charset="0"/>
              </a:rPr>
              <a:t>produksi</a:t>
            </a:r>
            <a:r>
              <a:rPr lang="en-US" sz="2400" b="1" dirty="0">
                <a:latin typeface="Arial Narrow" pitchFamily="34" charset="0"/>
              </a:rPr>
              <a:t> </a:t>
            </a:r>
            <a:r>
              <a:rPr lang="en-US" sz="2400" b="1" dirty="0" err="1">
                <a:latin typeface="Arial Narrow" pitchFamily="34" charset="0"/>
              </a:rPr>
              <a:t>terhadap</a:t>
            </a:r>
            <a:r>
              <a:rPr lang="en-US" sz="2400" b="1" dirty="0">
                <a:latin typeface="Arial Narrow" pitchFamily="34" charset="0"/>
              </a:rPr>
              <a:t> volume </a:t>
            </a:r>
            <a:r>
              <a:rPr lang="en-US" sz="2400" b="1" dirty="0" err="1">
                <a:latin typeface="Arial Narrow" pitchFamily="34" charset="0"/>
              </a:rPr>
              <a:t>produksi</a:t>
            </a:r>
            <a:r>
              <a:rPr lang="en-US" sz="2400" b="1" dirty="0">
                <a:latin typeface="Arial Narrow" pitchFamily="34" charset="0"/>
              </a:rPr>
              <a:t>”</a:t>
            </a:r>
          </a:p>
          <a:p>
            <a:pPr>
              <a:buFont typeface="Wingdings" pitchFamily="2" charset="2"/>
              <a:buNone/>
            </a:pPr>
            <a:endParaRPr lang="en-US" sz="1400" b="1" dirty="0">
              <a:latin typeface="Arial Narrow" pitchFamily="34" charset="0"/>
            </a:endParaRPr>
          </a:p>
          <a:p>
            <a:r>
              <a:rPr lang="en-US" sz="2400" b="1" dirty="0" err="1">
                <a:latin typeface="Arial Narrow" pitchFamily="34" charset="0"/>
              </a:rPr>
              <a:t>Maka</a:t>
            </a:r>
            <a:r>
              <a:rPr lang="en-US" sz="2400" b="1" dirty="0">
                <a:latin typeface="Arial Narrow" pitchFamily="34" charset="0"/>
              </a:rPr>
              <a:t> </a:t>
            </a:r>
            <a:r>
              <a:rPr lang="en-US" sz="2400" b="1" dirty="0" err="1">
                <a:latin typeface="Arial Narrow" pitchFamily="34" charset="0"/>
              </a:rPr>
              <a:t>Hipotesis</a:t>
            </a:r>
            <a:r>
              <a:rPr lang="en-US" sz="2400" b="1" dirty="0">
                <a:latin typeface="Arial Narrow" pitchFamily="34" charset="0"/>
              </a:rPr>
              <a:t> </a:t>
            </a:r>
            <a:r>
              <a:rPr lang="en-US" sz="2400" b="1" dirty="0" err="1">
                <a:latin typeface="Arial Narrow" pitchFamily="34" charset="0"/>
              </a:rPr>
              <a:t>penelitian</a:t>
            </a:r>
            <a:r>
              <a:rPr lang="en-US" sz="2400" b="1" dirty="0">
                <a:latin typeface="Arial Narrow" pitchFamily="34" charset="0"/>
              </a:rPr>
              <a:t> </a:t>
            </a:r>
            <a:r>
              <a:rPr lang="en-US" sz="2400" b="1" dirty="0" err="1">
                <a:latin typeface="Arial Narrow" pitchFamily="34" charset="0"/>
              </a:rPr>
              <a:t>anda</a:t>
            </a:r>
            <a:r>
              <a:rPr lang="en-US" sz="2400" b="1" dirty="0">
                <a:latin typeface="Arial Narrow" pitchFamily="34" charset="0"/>
              </a:rPr>
              <a:t> </a:t>
            </a:r>
            <a:r>
              <a:rPr lang="en-US" sz="2400" b="1" dirty="0" err="1">
                <a:latin typeface="Arial Narrow" pitchFamily="34" charset="0"/>
              </a:rPr>
              <a:t>seharusnya</a:t>
            </a:r>
            <a:r>
              <a:rPr lang="en-US" sz="2400" b="1" dirty="0">
                <a:latin typeface="Arial Narrow" pitchFamily="34" charset="0"/>
              </a:rPr>
              <a:t> “</a:t>
            </a:r>
            <a:r>
              <a:rPr lang="en-US" sz="2400" b="1" dirty="0" err="1">
                <a:latin typeface="Arial Narrow" pitchFamily="34" charset="0"/>
              </a:rPr>
              <a:t>ada</a:t>
            </a:r>
            <a:r>
              <a:rPr lang="en-US" sz="2400" b="1" dirty="0">
                <a:latin typeface="Arial Narrow" pitchFamily="34" charset="0"/>
              </a:rPr>
              <a:t> </a:t>
            </a:r>
            <a:r>
              <a:rPr lang="en-US" sz="2400" b="1" dirty="0" err="1">
                <a:latin typeface="Arial Narrow" pitchFamily="34" charset="0"/>
              </a:rPr>
              <a:t>hubungan</a:t>
            </a:r>
            <a:r>
              <a:rPr lang="en-US" sz="2400" b="1" dirty="0">
                <a:latin typeface="Arial Narrow" pitchFamily="34" charset="0"/>
              </a:rPr>
              <a:t> jam </a:t>
            </a:r>
            <a:r>
              <a:rPr lang="en-US" sz="2400" b="1" dirty="0" err="1">
                <a:latin typeface="Arial Narrow" pitchFamily="34" charset="0"/>
              </a:rPr>
              <a:t>produksi</a:t>
            </a:r>
            <a:r>
              <a:rPr lang="en-US" sz="2400" b="1" dirty="0">
                <a:latin typeface="Arial Narrow" pitchFamily="34" charset="0"/>
              </a:rPr>
              <a:t> </a:t>
            </a:r>
            <a:r>
              <a:rPr lang="en-US" sz="2400" b="1" dirty="0" err="1">
                <a:latin typeface="Arial Narrow" pitchFamily="34" charset="0"/>
              </a:rPr>
              <a:t>terhadap</a:t>
            </a:r>
            <a:r>
              <a:rPr lang="en-US" sz="2400" b="1" dirty="0">
                <a:latin typeface="Arial Narrow" pitchFamily="34" charset="0"/>
              </a:rPr>
              <a:t> volume </a:t>
            </a:r>
            <a:r>
              <a:rPr lang="en-US" sz="2400" b="1" dirty="0" err="1">
                <a:latin typeface="Arial Narrow" pitchFamily="34" charset="0"/>
              </a:rPr>
              <a:t>produksi</a:t>
            </a:r>
            <a:r>
              <a:rPr lang="en-US" sz="2400" b="1" dirty="0">
                <a:latin typeface="Arial Narrow" pitchFamily="34" charset="0"/>
              </a:rPr>
              <a:t>”</a:t>
            </a:r>
          </a:p>
          <a:p>
            <a:pPr>
              <a:buFont typeface="Wingdings" pitchFamily="2" charset="2"/>
              <a:buNone/>
            </a:pPr>
            <a:endParaRPr lang="en-US" sz="1050" b="1" dirty="0">
              <a:latin typeface="Arial Narrow" pitchFamily="34" charset="0"/>
            </a:endParaRPr>
          </a:p>
          <a:p>
            <a:r>
              <a:rPr lang="en-US" sz="2400" b="1" dirty="0" err="1">
                <a:latin typeface="Arial Narrow" pitchFamily="34" charset="0"/>
              </a:rPr>
              <a:t>Maka</a:t>
            </a:r>
            <a:r>
              <a:rPr lang="en-US" sz="2400" b="1" dirty="0">
                <a:latin typeface="Arial Narrow" pitchFamily="34" charset="0"/>
              </a:rPr>
              <a:t> </a:t>
            </a:r>
            <a:r>
              <a:rPr lang="en-US" sz="2400" b="1" dirty="0" err="1">
                <a:latin typeface="Arial Narrow" pitchFamily="34" charset="0"/>
              </a:rPr>
              <a:t>Hipotesis</a:t>
            </a:r>
            <a:r>
              <a:rPr lang="en-US" sz="2400" b="1" dirty="0">
                <a:latin typeface="Arial Narrow" pitchFamily="34" charset="0"/>
              </a:rPr>
              <a:t> </a:t>
            </a:r>
            <a:r>
              <a:rPr lang="en-US" sz="2400" b="1" dirty="0" err="1">
                <a:latin typeface="Arial Narrow" pitchFamily="34" charset="0"/>
              </a:rPr>
              <a:t>Operasional</a:t>
            </a:r>
            <a:r>
              <a:rPr lang="en-US" sz="2400" b="1" dirty="0">
                <a:latin typeface="Arial Narrow" pitchFamily="34" charset="0"/>
              </a:rPr>
              <a:t> </a:t>
            </a:r>
            <a:r>
              <a:rPr lang="en-US" sz="2400" b="1" dirty="0" err="1">
                <a:latin typeface="Arial Narrow" pitchFamily="34" charset="0"/>
              </a:rPr>
              <a:t>anda</a:t>
            </a:r>
            <a:endParaRPr lang="en-US" sz="2400" b="1" dirty="0">
              <a:latin typeface="Arial Narrow" pitchFamily="34" charset="0"/>
            </a:endParaRPr>
          </a:p>
          <a:p>
            <a:pPr lvl="1"/>
            <a:r>
              <a:rPr lang="en-US" sz="2000" b="1" dirty="0">
                <a:latin typeface="Arial Narrow" pitchFamily="34" charset="0"/>
              </a:rPr>
              <a:t>Ho: “</a:t>
            </a:r>
            <a:r>
              <a:rPr lang="en-US" sz="2000" b="1" dirty="0" err="1">
                <a:latin typeface="Arial Narrow" pitchFamily="34" charset="0"/>
              </a:rPr>
              <a:t>tidak</a:t>
            </a:r>
            <a:r>
              <a:rPr lang="en-US" sz="2000" b="1" dirty="0">
                <a:latin typeface="Arial Narrow" pitchFamily="34" charset="0"/>
              </a:rPr>
              <a:t> </a:t>
            </a:r>
            <a:r>
              <a:rPr lang="en-US" sz="2000" b="1" dirty="0" err="1">
                <a:latin typeface="Arial Narrow" pitchFamily="34" charset="0"/>
              </a:rPr>
              <a:t>ada</a:t>
            </a:r>
            <a:r>
              <a:rPr lang="en-US" sz="2000" b="1" dirty="0">
                <a:latin typeface="Arial Narrow" pitchFamily="34" charset="0"/>
              </a:rPr>
              <a:t> </a:t>
            </a:r>
            <a:r>
              <a:rPr lang="en-US" sz="2000" b="1" dirty="0" err="1">
                <a:latin typeface="Arial Narrow" pitchFamily="34" charset="0"/>
              </a:rPr>
              <a:t>hubungan</a:t>
            </a:r>
            <a:r>
              <a:rPr lang="en-US" sz="2000" b="1" dirty="0">
                <a:latin typeface="Arial Narrow" pitchFamily="34" charset="0"/>
              </a:rPr>
              <a:t> jam </a:t>
            </a:r>
            <a:r>
              <a:rPr lang="en-US" sz="2000" b="1" dirty="0" err="1">
                <a:latin typeface="Arial Narrow" pitchFamily="34" charset="0"/>
              </a:rPr>
              <a:t>produksi</a:t>
            </a:r>
            <a:r>
              <a:rPr lang="en-US" sz="2000" b="1" dirty="0">
                <a:latin typeface="Arial Narrow" pitchFamily="34" charset="0"/>
              </a:rPr>
              <a:t> </a:t>
            </a:r>
            <a:r>
              <a:rPr lang="en-US" sz="2000" b="1" dirty="0" err="1">
                <a:latin typeface="Arial Narrow" pitchFamily="34" charset="0"/>
              </a:rPr>
              <a:t>terhadap</a:t>
            </a:r>
            <a:r>
              <a:rPr lang="en-US" sz="2000" b="1" dirty="0">
                <a:latin typeface="Arial Narrow" pitchFamily="34" charset="0"/>
              </a:rPr>
              <a:t> volume </a:t>
            </a:r>
            <a:r>
              <a:rPr lang="en-US" sz="2000" b="1" dirty="0" err="1">
                <a:latin typeface="Arial Narrow" pitchFamily="34" charset="0"/>
              </a:rPr>
              <a:t>produksi</a:t>
            </a:r>
            <a:r>
              <a:rPr lang="en-US" sz="2000" b="1" dirty="0">
                <a:latin typeface="Arial Narrow" pitchFamily="34" charset="0"/>
              </a:rPr>
              <a:t>”</a:t>
            </a:r>
          </a:p>
          <a:p>
            <a:pPr lvl="1"/>
            <a:r>
              <a:rPr lang="en-US" sz="2000" b="1" dirty="0">
                <a:latin typeface="Arial Narrow" pitchFamily="34" charset="0"/>
              </a:rPr>
              <a:t>H1: “</a:t>
            </a:r>
            <a:r>
              <a:rPr lang="en-US" sz="2000" b="1" dirty="0" err="1">
                <a:latin typeface="Arial Narrow" pitchFamily="34" charset="0"/>
              </a:rPr>
              <a:t>ada</a:t>
            </a:r>
            <a:r>
              <a:rPr lang="en-US" sz="2000" b="1" dirty="0">
                <a:latin typeface="Arial Narrow" pitchFamily="34" charset="0"/>
              </a:rPr>
              <a:t> </a:t>
            </a:r>
            <a:r>
              <a:rPr lang="en-US" sz="2000" b="1" dirty="0" err="1">
                <a:latin typeface="Arial Narrow" pitchFamily="34" charset="0"/>
              </a:rPr>
              <a:t>hubungan</a:t>
            </a:r>
            <a:r>
              <a:rPr lang="en-US" sz="2000" b="1" dirty="0">
                <a:latin typeface="Arial Narrow" pitchFamily="34" charset="0"/>
              </a:rPr>
              <a:t> jam </a:t>
            </a:r>
            <a:r>
              <a:rPr lang="en-US" sz="2000" b="1" dirty="0" err="1">
                <a:latin typeface="Arial Narrow" pitchFamily="34" charset="0"/>
              </a:rPr>
              <a:t>produksi</a:t>
            </a:r>
            <a:r>
              <a:rPr lang="en-US" sz="2000" b="1" dirty="0">
                <a:latin typeface="Arial Narrow" pitchFamily="34" charset="0"/>
              </a:rPr>
              <a:t> </a:t>
            </a:r>
            <a:r>
              <a:rPr lang="en-US" sz="2000" b="1" dirty="0" err="1">
                <a:latin typeface="Arial Narrow" pitchFamily="34" charset="0"/>
              </a:rPr>
              <a:t>terhadap</a:t>
            </a:r>
            <a:r>
              <a:rPr lang="en-US" sz="2000" b="1" dirty="0">
                <a:latin typeface="Arial Narrow" pitchFamily="34" charset="0"/>
              </a:rPr>
              <a:t> volume </a:t>
            </a:r>
            <a:r>
              <a:rPr lang="en-US" sz="2000" b="1" dirty="0" err="1">
                <a:latin typeface="Arial Narrow" pitchFamily="34" charset="0"/>
              </a:rPr>
              <a:t>produksi</a:t>
            </a:r>
            <a:r>
              <a:rPr lang="en-US" sz="2000" b="1" dirty="0">
                <a:latin typeface="Arial Narrow" pitchFamily="34" charset="0"/>
              </a:rPr>
              <a:t>”</a:t>
            </a:r>
          </a:p>
          <a:p>
            <a:pPr lvl="1"/>
            <a:endParaRPr lang="en-US" sz="1050" b="1" dirty="0">
              <a:latin typeface="Arial Narrow" pitchFamily="34" charset="0"/>
            </a:endParaRPr>
          </a:p>
          <a:p>
            <a:r>
              <a:rPr lang="en-US" sz="2400" b="1" dirty="0" err="1">
                <a:latin typeface="Arial Narrow" pitchFamily="34" charset="0"/>
              </a:rPr>
              <a:t>Jika</a:t>
            </a:r>
            <a:r>
              <a:rPr lang="en-US" sz="2400" b="1" dirty="0">
                <a:latin typeface="Arial Narrow" pitchFamily="34" charset="0"/>
              </a:rPr>
              <a:t> </a:t>
            </a:r>
            <a:r>
              <a:rPr lang="en-US" sz="2400" b="1" dirty="0" err="1">
                <a:latin typeface="Arial Narrow" pitchFamily="34" charset="0"/>
              </a:rPr>
              <a:t>setelah</a:t>
            </a:r>
            <a:r>
              <a:rPr lang="en-US" sz="2400" b="1" dirty="0">
                <a:latin typeface="Arial Narrow" pitchFamily="34" charset="0"/>
              </a:rPr>
              <a:t> </a:t>
            </a:r>
            <a:r>
              <a:rPr lang="en-US" sz="2400" b="1" dirty="0" err="1">
                <a:latin typeface="Arial Narrow" pitchFamily="34" charset="0"/>
              </a:rPr>
              <a:t>dilakukan</a:t>
            </a:r>
            <a:r>
              <a:rPr lang="en-US" sz="2400" b="1" dirty="0">
                <a:latin typeface="Arial Narrow" pitchFamily="34" charset="0"/>
              </a:rPr>
              <a:t> </a:t>
            </a:r>
            <a:r>
              <a:rPr lang="en-US" sz="2400" b="1" dirty="0" err="1">
                <a:latin typeface="Arial Narrow" pitchFamily="34" charset="0"/>
              </a:rPr>
              <a:t>pengujian</a:t>
            </a:r>
            <a:r>
              <a:rPr lang="en-US" sz="2400" b="1" dirty="0">
                <a:latin typeface="Arial Narrow" pitchFamily="34" charset="0"/>
              </a:rPr>
              <a:t>, </a:t>
            </a:r>
            <a:r>
              <a:rPr lang="en-US" sz="2400" b="1" dirty="0" err="1">
                <a:latin typeface="Arial Narrow" pitchFamily="34" charset="0"/>
              </a:rPr>
              <a:t>ternyata</a:t>
            </a:r>
            <a:endParaRPr lang="en-US" sz="2400" b="1" dirty="0">
              <a:latin typeface="Arial Narrow" pitchFamily="34" charset="0"/>
            </a:endParaRPr>
          </a:p>
          <a:p>
            <a:pPr lvl="1"/>
            <a:r>
              <a:rPr lang="en-US" sz="2000" b="1" dirty="0">
                <a:latin typeface="Arial Narrow" pitchFamily="34" charset="0"/>
              </a:rPr>
              <a:t>Ho </a:t>
            </a:r>
            <a:r>
              <a:rPr lang="en-US" sz="2000" b="1" dirty="0" err="1">
                <a:latin typeface="Arial Narrow" pitchFamily="34" charset="0"/>
              </a:rPr>
              <a:t>ditolak</a:t>
            </a:r>
            <a:r>
              <a:rPr lang="en-US" sz="2000" b="1" dirty="0">
                <a:latin typeface="Arial Narrow" pitchFamily="34" charset="0"/>
              </a:rPr>
              <a:t>, </a:t>
            </a:r>
            <a:r>
              <a:rPr lang="en-US" sz="2000" b="1" dirty="0" err="1">
                <a:latin typeface="Arial Narrow" pitchFamily="34" charset="0"/>
              </a:rPr>
              <a:t>artinya</a:t>
            </a:r>
            <a:r>
              <a:rPr lang="en-US" sz="2000" b="1" dirty="0">
                <a:latin typeface="Arial Narrow" pitchFamily="34" charset="0"/>
              </a:rPr>
              <a:t> </a:t>
            </a:r>
            <a:r>
              <a:rPr lang="en-US" sz="2000" b="1" dirty="0" err="1">
                <a:latin typeface="Arial Narrow" pitchFamily="34" charset="0"/>
              </a:rPr>
              <a:t>penelitian</a:t>
            </a:r>
            <a:r>
              <a:rPr lang="en-US" sz="2000" b="1" dirty="0">
                <a:latin typeface="Arial Narrow" pitchFamily="34" charset="0"/>
              </a:rPr>
              <a:t> </a:t>
            </a:r>
            <a:r>
              <a:rPr lang="en-US" sz="2000" b="1" dirty="0" err="1">
                <a:latin typeface="Arial Narrow" pitchFamily="34" charset="0"/>
              </a:rPr>
              <a:t>terbukti</a:t>
            </a:r>
            <a:r>
              <a:rPr lang="en-US" sz="2000" b="1" dirty="0">
                <a:latin typeface="Arial Narrow" pitchFamily="34" charset="0"/>
              </a:rPr>
              <a:t> </a:t>
            </a:r>
            <a:r>
              <a:rPr lang="en-US" sz="2000" b="1" dirty="0" err="1">
                <a:latin typeface="Arial Narrow" pitchFamily="34" charset="0"/>
              </a:rPr>
              <a:t>secara</a:t>
            </a:r>
            <a:r>
              <a:rPr lang="en-US" sz="2000" b="1" dirty="0">
                <a:latin typeface="Arial Narrow" pitchFamily="34" charset="0"/>
              </a:rPr>
              <a:t> </a:t>
            </a:r>
            <a:r>
              <a:rPr lang="en-US" sz="2000" b="1" dirty="0" err="1">
                <a:latin typeface="Arial Narrow" pitchFamily="34" charset="0"/>
              </a:rPr>
              <a:t>nyata</a:t>
            </a:r>
            <a:r>
              <a:rPr lang="en-US" sz="2000" b="1" dirty="0">
                <a:latin typeface="Arial Narrow" pitchFamily="34" charset="0"/>
              </a:rPr>
              <a:t> (</a:t>
            </a:r>
            <a:r>
              <a:rPr lang="en-US" sz="2000" b="1" dirty="0" err="1">
                <a:latin typeface="Arial Narrow" pitchFamily="34" charset="0"/>
              </a:rPr>
              <a:t>empiris</a:t>
            </a:r>
            <a:r>
              <a:rPr lang="en-US" sz="2000" b="1" dirty="0">
                <a:latin typeface="Arial Narrow" pitchFamily="34" charset="0"/>
              </a:rPr>
              <a:t>)</a:t>
            </a:r>
          </a:p>
          <a:p>
            <a:pPr lvl="1"/>
            <a:r>
              <a:rPr lang="en-US" sz="2000" b="1" dirty="0">
                <a:latin typeface="Arial Narrow" pitchFamily="34" charset="0"/>
              </a:rPr>
              <a:t>Ho </a:t>
            </a:r>
            <a:r>
              <a:rPr lang="en-US" sz="2000" b="1" dirty="0" err="1">
                <a:latin typeface="Arial Narrow" pitchFamily="34" charset="0"/>
              </a:rPr>
              <a:t>diterima</a:t>
            </a:r>
            <a:r>
              <a:rPr lang="en-US" sz="2000" b="1" dirty="0">
                <a:latin typeface="Arial Narrow" pitchFamily="34" charset="0"/>
              </a:rPr>
              <a:t>, </a:t>
            </a:r>
            <a:r>
              <a:rPr lang="en-US" sz="2000" b="1" dirty="0" err="1">
                <a:latin typeface="Arial Narrow" pitchFamily="34" charset="0"/>
              </a:rPr>
              <a:t>artinya</a:t>
            </a:r>
            <a:r>
              <a:rPr lang="en-US" sz="2000" b="1" dirty="0">
                <a:latin typeface="Arial Narrow" pitchFamily="34" charset="0"/>
              </a:rPr>
              <a:t> </a:t>
            </a:r>
            <a:r>
              <a:rPr lang="en-US" sz="2000" b="1" dirty="0" err="1">
                <a:latin typeface="Arial Narrow" pitchFamily="34" charset="0"/>
              </a:rPr>
              <a:t>penelitian</a:t>
            </a:r>
            <a:r>
              <a:rPr lang="en-US" sz="2000" b="1" dirty="0">
                <a:latin typeface="Arial Narrow" pitchFamily="34" charset="0"/>
              </a:rPr>
              <a:t> </a:t>
            </a:r>
            <a:r>
              <a:rPr lang="en-US" sz="2000" b="1" dirty="0" err="1">
                <a:latin typeface="Arial Narrow" pitchFamily="34" charset="0"/>
              </a:rPr>
              <a:t>anda</a:t>
            </a:r>
            <a:r>
              <a:rPr lang="en-US" sz="2000" b="1" dirty="0">
                <a:latin typeface="Arial Narrow" pitchFamily="34" charset="0"/>
              </a:rPr>
              <a:t> </a:t>
            </a:r>
            <a:r>
              <a:rPr lang="en-US" sz="2000" b="1" dirty="0" err="1">
                <a:latin typeface="Arial Narrow" pitchFamily="34" charset="0"/>
              </a:rPr>
              <a:t>tidak</a:t>
            </a:r>
            <a:r>
              <a:rPr lang="en-US" sz="2000" b="1" dirty="0">
                <a:latin typeface="Arial Narrow" pitchFamily="34" charset="0"/>
              </a:rPr>
              <a:t> </a:t>
            </a:r>
            <a:r>
              <a:rPr lang="en-US" sz="2000" b="1" dirty="0" err="1">
                <a:latin typeface="Arial Narrow" pitchFamily="34" charset="0"/>
              </a:rPr>
              <a:t>nyata</a:t>
            </a:r>
            <a:r>
              <a:rPr lang="en-US" sz="2000" b="1" dirty="0">
                <a:latin typeface="Arial Narrow" pitchFamily="34" charset="0"/>
              </a:rPr>
              <a:t> </a:t>
            </a:r>
            <a:r>
              <a:rPr lang="en-US" sz="2000" b="1" dirty="0" err="1">
                <a:latin typeface="Arial Narrow" pitchFamily="34" charset="0"/>
              </a:rPr>
              <a:t>secara</a:t>
            </a:r>
            <a:r>
              <a:rPr lang="en-US" sz="2000" b="1" dirty="0">
                <a:latin typeface="Arial Narrow" pitchFamily="34" charset="0"/>
              </a:rPr>
              <a:t> </a:t>
            </a:r>
            <a:r>
              <a:rPr lang="en-US" sz="2000" b="1" dirty="0" err="1">
                <a:latin typeface="Arial Narrow" pitchFamily="34" charset="0"/>
              </a:rPr>
              <a:t>empiris</a:t>
            </a:r>
            <a:endParaRPr lang="en-US" sz="2000" b="1" dirty="0">
              <a:latin typeface="Arial Narrow" pitchFamily="34" charset="0"/>
            </a:endParaRPr>
          </a:p>
          <a:p>
            <a:pPr lvl="1"/>
            <a:endParaRPr lang="en-US" sz="2000" b="1" dirty="0">
              <a:latin typeface="Arial Narrow" pitchFamily="34" charset="0"/>
            </a:endParaRPr>
          </a:p>
          <a:p>
            <a:pPr lvl="1"/>
            <a:endParaRPr lang="en-US" sz="2000" b="1" dirty="0">
              <a:latin typeface="Arial Narrow" pitchFamily="34" charset="0"/>
            </a:endParaRPr>
          </a:p>
          <a:p>
            <a:pPr lvl="1"/>
            <a:endParaRPr lang="en-US" sz="2000" b="1" dirty="0">
              <a:latin typeface="Arial Narrow" pitchFamily="34" charset="0"/>
            </a:endParaRP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err="1">
                <a:solidFill>
                  <a:schemeClr val="bg1"/>
                </a:solidFill>
                <a:effectLst>
                  <a:outerShdw blurRad="38100" dist="38100" dir="2700000" algn="tl">
                    <a:srgbClr val="C0C0C0"/>
                  </a:outerShdw>
                </a:effectLst>
                <a:latin typeface="Arial Black" pitchFamily="34" charset="0"/>
              </a:rPr>
              <a:t>Tugas</a:t>
            </a:r>
            <a:r>
              <a:rPr lang="en-US" sz="3600" b="0" dirty="0">
                <a:solidFill>
                  <a:schemeClr val="bg1"/>
                </a:solidFill>
                <a:effectLst>
                  <a:outerShdw blurRad="38100" dist="38100" dir="2700000" algn="tl">
                    <a:srgbClr val="C0C0C0"/>
                  </a:outerShdw>
                </a:effectLst>
                <a:latin typeface="Arial Black" pitchFamily="34" charset="0"/>
              </a:rPr>
              <a:t> 5</a:t>
            </a:r>
          </a:p>
        </p:txBody>
      </p:sp>
      <p:sp>
        <p:nvSpPr>
          <p:cNvPr id="27651" name="Rectangle 3"/>
          <p:cNvSpPr>
            <a:spLocks noGrp="1" noChangeArrowheads="1"/>
          </p:cNvSpPr>
          <p:nvPr>
            <p:ph idx="1"/>
          </p:nvPr>
        </p:nvSpPr>
        <p:spPr>
          <a:xfrm>
            <a:off x="304800" y="1295400"/>
            <a:ext cx="8229600" cy="4525963"/>
          </a:xfrm>
        </p:spPr>
        <p:txBody>
          <a:bodyPr/>
          <a:lstStyle/>
          <a:p>
            <a:r>
              <a:rPr lang="en-US" b="1" dirty="0" err="1">
                <a:latin typeface="Arial Narrow" pitchFamily="34" charset="0"/>
              </a:rPr>
              <a:t>Susunlah</a:t>
            </a:r>
            <a:r>
              <a:rPr lang="en-US" b="1" dirty="0">
                <a:latin typeface="Arial Narrow" pitchFamily="34" charset="0"/>
              </a:rPr>
              <a:t> </a:t>
            </a:r>
            <a:r>
              <a:rPr lang="en-US" b="1" dirty="0" err="1">
                <a:latin typeface="Arial Narrow" pitchFamily="34" charset="0"/>
              </a:rPr>
              <a:t>Hipotesis</a:t>
            </a:r>
            <a:r>
              <a:rPr lang="en-US" b="1" dirty="0">
                <a:latin typeface="Arial Narrow" pitchFamily="34" charset="0"/>
              </a:rPr>
              <a:t> </a:t>
            </a:r>
            <a:r>
              <a:rPr lang="en-US" b="1" dirty="0" err="1">
                <a:latin typeface="Arial Narrow" pitchFamily="34" charset="0"/>
              </a:rPr>
              <a:t>operasional</a:t>
            </a:r>
            <a:r>
              <a:rPr lang="en-US" b="1" dirty="0">
                <a:latin typeface="Arial Narrow" pitchFamily="34" charset="0"/>
              </a:rPr>
              <a:t> </a:t>
            </a:r>
            <a:r>
              <a:rPr lang="en-US" b="1" dirty="0" err="1">
                <a:latin typeface="Arial Narrow" pitchFamily="34" charset="0"/>
              </a:rPr>
              <a:t>berdasarkan</a:t>
            </a:r>
            <a:r>
              <a:rPr lang="en-US" b="1" dirty="0">
                <a:latin typeface="Arial Narrow" pitchFamily="34" charset="0"/>
              </a:rPr>
              <a:t> </a:t>
            </a:r>
            <a:r>
              <a:rPr lang="en-US" b="1" dirty="0" err="1">
                <a:latin typeface="Arial Narrow" pitchFamily="34" charset="0"/>
              </a:rPr>
              <a:t>rumusan</a:t>
            </a:r>
            <a:r>
              <a:rPr lang="en-US" b="1" dirty="0">
                <a:latin typeface="Arial Narrow" pitchFamily="34" charset="0"/>
              </a:rPr>
              <a:t> </a:t>
            </a:r>
            <a:r>
              <a:rPr lang="en-US" b="1" dirty="0" err="1">
                <a:latin typeface="Arial Narrow" pitchFamily="34" charset="0"/>
              </a:rPr>
              <a:t>permasalahan</a:t>
            </a:r>
            <a:r>
              <a:rPr lang="en-US" b="1" dirty="0">
                <a:latin typeface="Arial Narrow" pitchFamily="34" charset="0"/>
              </a:rPr>
              <a:t> yang </a:t>
            </a:r>
            <a:r>
              <a:rPr lang="en-US" b="1" dirty="0" err="1">
                <a:latin typeface="Arial Narrow" pitchFamily="34" charset="0"/>
              </a:rPr>
              <a:t>telah</a:t>
            </a:r>
            <a:r>
              <a:rPr lang="en-US" b="1" dirty="0">
                <a:latin typeface="Arial Narrow" pitchFamily="34" charset="0"/>
              </a:rPr>
              <a:t> </a:t>
            </a:r>
            <a:r>
              <a:rPr lang="en-US" b="1" dirty="0" err="1">
                <a:latin typeface="Arial Narrow" pitchFamily="34" charset="0"/>
              </a:rPr>
              <a:t>anda</a:t>
            </a:r>
            <a:r>
              <a:rPr lang="en-US" b="1" dirty="0">
                <a:latin typeface="Arial Narrow" pitchFamily="34" charset="0"/>
              </a:rPr>
              <a:t> </a:t>
            </a:r>
            <a:r>
              <a:rPr lang="en-US" b="1" dirty="0" err="1">
                <a:latin typeface="Arial Narrow" pitchFamily="34" charset="0"/>
              </a:rPr>
              <a:t>tentukan</a:t>
            </a:r>
            <a:r>
              <a:rPr lang="en-US" b="1" dirty="0">
                <a:latin typeface="Arial Narrow" pitchFamily="34" charset="0"/>
              </a:rPr>
              <a:t>!</a:t>
            </a:r>
          </a:p>
          <a:p>
            <a:pPr>
              <a:buFont typeface="Wingdings" pitchFamily="2" charset="2"/>
              <a:buNone/>
            </a:pPr>
            <a:endParaRPr lang="en-US" b="1" dirty="0">
              <a:latin typeface="Arial Narrow" pitchFamily="34" charset="0"/>
            </a:endParaRPr>
          </a:p>
          <a:p>
            <a:r>
              <a:rPr lang="en-US" b="1" dirty="0" err="1">
                <a:latin typeface="Arial Narrow" pitchFamily="34" charset="0"/>
              </a:rPr>
              <a:t>Yakinkan</a:t>
            </a:r>
            <a:r>
              <a:rPr lang="en-US" b="1" dirty="0">
                <a:latin typeface="Arial Narrow" pitchFamily="34" charset="0"/>
              </a:rPr>
              <a:t> </a:t>
            </a:r>
            <a:r>
              <a:rPr lang="en-US" b="1" dirty="0" err="1">
                <a:latin typeface="Arial Narrow" pitchFamily="34" charset="0"/>
              </a:rPr>
              <a:t>dosen</a:t>
            </a:r>
            <a:r>
              <a:rPr lang="en-US" b="1" dirty="0">
                <a:latin typeface="Arial Narrow" pitchFamily="34" charset="0"/>
              </a:rPr>
              <a:t> </a:t>
            </a:r>
            <a:r>
              <a:rPr lang="en-US" b="1" dirty="0" err="1">
                <a:latin typeface="Arial Narrow" pitchFamily="34" charset="0"/>
              </a:rPr>
              <a:t>anda</a:t>
            </a:r>
            <a:r>
              <a:rPr lang="en-US" b="1" dirty="0">
                <a:latin typeface="Arial Narrow" pitchFamily="34" charset="0"/>
              </a:rPr>
              <a:t>, </a:t>
            </a:r>
            <a:r>
              <a:rPr lang="en-US" b="1" dirty="0" err="1">
                <a:latin typeface="Arial Narrow" pitchFamily="34" charset="0"/>
              </a:rPr>
              <a:t>bahwa</a:t>
            </a:r>
            <a:r>
              <a:rPr lang="en-US" b="1" dirty="0">
                <a:latin typeface="Arial Narrow" pitchFamily="34" charset="0"/>
              </a:rPr>
              <a:t> </a:t>
            </a:r>
            <a:r>
              <a:rPr lang="en-US" b="1" dirty="0" err="1">
                <a:latin typeface="Arial Narrow" pitchFamily="34" charset="0"/>
              </a:rPr>
              <a:t>hipotesis</a:t>
            </a:r>
            <a:r>
              <a:rPr lang="en-US" b="1" dirty="0">
                <a:latin typeface="Arial Narrow" pitchFamily="34" charset="0"/>
              </a:rPr>
              <a:t> </a:t>
            </a:r>
            <a:r>
              <a:rPr lang="en-US" b="1" dirty="0" err="1">
                <a:latin typeface="Arial Narrow" pitchFamily="34" charset="0"/>
              </a:rPr>
              <a:t>tersebut</a:t>
            </a:r>
            <a:r>
              <a:rPr lang="en-US" b="1" dirty="0">
                <a:latin typeface="Arial Narrow" pitchFamily="34" charset="0"/>
              </a:rPr>
              <a:t> </a:t>
            </a:r>
            <a:r>
              <a:rPr lang="en-US" b="1" dirty="0" err="1">
                <a:latin typeface="Arial Narrow" pitchFamily="34" charset="0"/>
              </a:rPr>
              <a:t>telah</a:t>
            </a:r>
            <a:r>
              <a:rPr lang="en-US" b="1" dirty="0">
                <a:latin typeface="Arial Narrow" pitchFamily="34" charset="0"/>
              </a:rPr>
              <a:t> </a:t>
            </a:r>
            <a:r>
              <a:rPr lang="en-US" b="1" dirty="0" err="1">
                <a:latin typeface="Arial Narrow" pitchFamily="34" charset="0"/>
              </a:rPr>
              <a:t>mengacu</a:t>
            </a:r>
            <a:r>
              <a:rPr lang="en-US" b="1" dirty="0">
                <a:latin typeface="Arial Narrow" pitchFamily="34" charset="0"/>
              </a:rPr>
              <a:t> </a:t>
            </a:r>
            <a:r>
              <a:rPr lang="en-US" b="1" dirty="0" err="1">
                <a:latin typeface="Arial Narrow" pitchFamily="34" charset="0"/>
              </a:rPr>
              <a:t>pada</a:t>
            </a:r>
            <a:r>
              <a:rPr lang="en-US" b="1" dirty="0">
                <a:latin typeface="Arial Narrow" pitchFamily="34" charset="0"/>
              </a:rPr>
              <a:t> </a:t>
            </a:r>
            <a:r>
              <a:rPr lang="en-US" b="1" dirty="0" err="1">
                <a:latin typeface="Arial Narrow" pitchFamily="34" charset="0"/>
              </a:rPr>
              <a:t>teori</a:t>
            </a:r>
            <a:r>
              <a:rPr lang="en-US" b="1" dirty="0">
                <a:latin typeface="Arial Narrow" pitchFamily="34" charset="0"/>
              </a:rPr>
              <a:t> yang </a:t>
            </a:r>
            <a:r>
              <a:rPr lang="en-US" b="1" dirty="0" err="1">
                <a:latin typeface="Arial Narrow" pitchFamily="34" charset="0"/>
              </a:rPr>
              <a:t>telah</a:t>
            </a:r>
            <a:r>
              <a:rPr lang="en-US" b="1" dirty="0">
                <a:latin typeface="Arial Narrow" pitchFamily="34" charset="0"/>
              </a:rPr>
              <a:t> </a:t>
            </a:r>
            <a:r>
              <a:rPr lang="en-US" b="1" dirty="0" err="1">
                <a:latin typeface="Arial Narrow" pitchFamily="34" charset="0"/>
              </a:rPr>
              <a:t>ada</a:t>
            </a:r>
            <a:r>
              <a:rPr lang="en-US" b="1" dirty="0">
                <a:latin typeface="Arial Narrow" pitchFamily="34" charset="0"/>
              </a:rPr>
              <a:t>!</a:t>
            </a:r>
          </a:p>
        </p:txBody>
      </p:sp>
      <p:sp>
        <p:nvSpPr>
          <p:cNvPr id="4" name="TextBox 3"/>
          <p:cNvSpPr txBox="1"/>
          <p:nvPr/>
        </p:nvSpPr>
        <p:spPr>
          <a:xfrm>
            <a:off x="0" y="6211669"/>
            <a:ext cx="9144000" cy="646331"/>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blog.binadarma.ac.id/dedi1968/</a:t>
            </a:r>
            <a:r>
              <a:rPr lang="en-US" i="1" dirty="0" err="1" smtClean="0"/>
              <a:t>wp</a:t>
            </a:r>
            <a:r>
              <a:rPr lang="en-US" i="1" dirty="0" smtClean="0"/>
              <a:t>.../09/1-kuliah-05_</a:t>
            </a:r>
            <a:r>
              <a:rPr lang="en-US" b="1" i="1" dirty="0" smtClean="0"/>
              <a:t>hipotesis</a:t>
            </a:r>
            <a:r>
              <a:rPr lang="en-US" i="1" dirty="0" smtClean="0"/>
              <a:t>.</a:t>
            </a:r>
            <a:r>
              <a:rPr lang="en-US" b="1" i="1" dirty="0" smtClean="0"/>
              <a:t>ppt</a:t>
            </a:r>
            <a:r>
              <a:rPr lang="en-US" b="1" dirty="0" smtClean="0"/>
              <a:t>…… 28/9/2012</a:t>
            </a:r>
            <a:endParaRPr lang="en-US"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990600"/>
          </a:xfrm>
          <a:solidFill>
            <a:srgbClr val="040000"/>
          </a:solidFill>
        </p:spPr>
        <p:txBody>
          <a:bodyPr>
            <a:normAutofit/>
          </a:bodyPr>
          <a:lstStyle/>
          <a:p>
            <a:r>
              <a:rPr lang="en-US" sz="3200" b="0" dirty="0" smtClean="0">
                <a:solidFill>
                  <a:schemeClr val="bg1"/>
                </a:solidFill>
                <a:effectLst>
                  <a:outerShdw blurRad="38100" dist="38100" dir="2700000" algn="tl">
                    <a:srgbClr val="C0C0C0"/>
                  </a:outerShdw>
                </a:effectLst>
                <a:latin typeface="Arial Black" pitchFamily="34" charset="0"/>
              </a:rPr>
              <a:t>CONTOH RUMUSAN HIPOTESIS</a:t>
            </a:r>
            <a:endParaRPr lang="en-US" sz="32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211669"/>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28/9/2012</a:t>
            </a:r>
            <a:endParaRPr lang="en-US" b="1" dirty="0"/>
          </a:p>
        </p:txBody>
      </p:sp>
      <p:sp>
        <p:nvSpPr>
          <p:cNvPr id="5" name="TextBox 4"/>
          <p:cNvSpPr txBox="1"/>
          <p:nvPr/>
        </p:nvSpPr>
        <p:spPr>
          <a:xfrm>
            <a:off x="304800" y="1295400"/>
            <a:ext cx="8458200" cy="4401205"/>
          </a:xfrm>
          <a:prstGeom prst="rect">
            <a:avLst/>
          </a:prstGeom>
          <a:noFill/>
        </p:spPr>
        <p:txBody>
          <a:bodyPr wrap="square" rtlCol="0">
            <a:spAutoFit/>
          </a:bodyPr>
          <a:lstStyle/>
          <a:p>
            <a:pPr algn="ctr"/>
            <a:r>
              <a:rPr lang="en-US" sz="2800" b="1" dirty="0" smtClean="0">
                <a:latin typeface="Arial Black" pitchFamily="34" charset="0"/>
              </a:rPr>
              <a:t>Pak </a:t>
            </a:r>
            <a:r>
              <a:rPr lang="en-US" sz="2800" b="1" dirty="0" err="1" smtClean="0">
                <a:latin typeface="Arial Black" pitchFamily="34" charset="0"/>
              </a:rPr>
              <a:t>Salyo</a:t>
            </a:r>
            <a:r>
              <a:rPr lang="en-US" sz="2800" b="1" dirty="0" smtClean="0">
                <a:latin typeface="Arial Black" pitchFamily="34" charset="0"/>
              </a:rPr>
              <a:t>, </a:t>
            </a:r>
            <a:r>
              <a:rPr lang="en-US" sz="2800" b="1" dirty="0" err="1" smtClean="0">
                <a:latin typeface="Arial Black" pitchFamily="34" charset="0"/>
              </a:rPr>
              <a:t>seorang</a:t>
            </a:r>
            <a:r>
              <a:rPr lang="en-US" sz="2800" b="1" dirty="0" smtClean="0">
                <a:latin typeface="Arial Black" pitchFamily="34" charset="0"/>
              </a:rPr>
              <a:t> </a:t>
            </a:r>
            <a:r>
              <a:rPr lang="en-US" sz="2800" b="1" dirty="0" err="1" smtClean="0">
                <a:latin typeface="Arial Black" pitchFamily="34" charset="0"/>
              </a:rPr>
              <a:t>pekebun</a:t>
            </a:r>
            <a:r>
              <a:rPr lang="en-US" sz="2800" b="1" dirty="0" smtClean="0">
                <a:latin typeface="Arial Black" pitchFamily="34" charset="0"/>
              </a:rPr>
              <a:t> </a:t>
            </a:r>
            <a:r>
              <a:rPr lang="en-US" sz="2800" b="1" dirty="0" err="1" smtClean="0">
                <a:latin typeface="Arial Black" pitchFamily="34" charset="0"/>
              </a:rPr>
              <a:t>mangga</a:t>
            </a:r>
            <a:r>
              <a:rPr lang="en-US" sz="2800" b="1" dirty="0" smtClean="0">
                <a:latin typeface="Arial Black" pitchFamily="34" charset="0"/>
              </a:rPr>
              <a:t>, </a:t>
            </a:r>
            <a:r>
              <a:rPr lang="en-US" sz="2800" b="1" dirty="0" err="1" smtClean="0">
                <a:latin typeface="Arial Black" pitchFamily="34" charset="0"/>
              </a:rPr>
              <a:t>menyatakan</a:t>
            </a:r>
            <a:r>
              <a:rPr lang="en-US" sz="2800" b="1" dirty="0" smtClean="0">
                <a:latin typeface="Arial Black" pitchFamily="34" charset="0"/>
              </a:rPr>
              <a:t> </a:t>
            </a:r>
            <a:r>
              <a:rPr lang="en-US" sz="2800" b="1" dirty="0" err="1" smtClean="0">
                <a:latin typeface="Arial Black" pitchFamily="34" charset="0"/>
              </a:rPr>
              <a:t>bahwa</a:t>
            </a:r>
            <a:r>
              <a:rPr lang="en-US" sz="2800" b="1" dirty="0" smtClean="0">
                <a:latin typeface="Arial Black" pitchFamily="34" charset="0"/>
              </a:rPr>
              <a:t> </a:t>
            </a:r>
            <a:r>
              <a:rPr lang="en-US" sz="2800" b="1" dirty="0" smtClean="0">
                <a:solidFill>
                  <a:srgbClr val="FF0000"/>
                </a:solidFill>
                <a:latin typeface="Arial Rounded MT Bold" pitchFamily="34" charset="0"/>
              </a:rPr>
              <a:t>“</a:t>
            </a:r>
            <a:r>
              <a:rPr lang="en-US" sz="2800" b="1" dirty="0" err="1" smtClean="0">
                <a:solidFill>
                  <a:srgbClr val="FF0000"/>
                </a:solidFill>
                <a:latin typeface="Arial Rounded MT Bold" pitchFamily="34" charset="0"/>
              </a:rPr>
              <a:t>produksi</a:t>
            </a:r>
            <a:r>
              <a:rPr lang="en-US" sz="2800" b="1" dirty="0" smtClean="0">
                <a:solidFill>
                  <a:srgbClr val="FF0000"/>
                </a:solidFill>
                <a:latin typeface="Arial Rounded MT Bold" pitchFamily="34" charset="0"/>
              </a:rPr>
              <a:t> </a:t>
            </a:r>
            <a:r>
              <a:rPr lang="en-US" sz="2800" b="1" dirty="0" err="1" smtClean="0">
                <a:solidFill>
                  <a:srgbClr val="FF0000"/>
                </a:solidFill>
                <a:latin typeface="Arial Rounded MT Bold" pitchFamily="34" charset="0"/>
              </a:rPr>
              <a:t>buah</a:t>
            </a:r>
            <a:r>
              <a:rPr lang="en-US" sz="2800" b="1" dirty="0" smtClean="0">
                <a:solidFill>
                  <a:srgbClr val="FF0000"/>
                </a:solidFill>
                <a:latin typeface="Arial Rounded MT Bold" pitchFamily="34" charset="0"/>
              </a:rPr>
              <a:t> </a:t>
            </a:r>
            <a:r>
              <a:rPr lang="en-US" sz="2800" b="1" dirty="0" err="1" smtClean="0">
                <a:solidFill>
                  <a:srgbClr val="FF0000"/>
                </a:solidFill>
                <a:latin typeface="Arial Rounded MT Bold" pitchFamily="34" charset="0"/>
              </a:rPr>
              <a:t>mangga</a:t>
            </a:r>
            <a:r>
              <a:rPr lang="en-US" sz="2800" b="1" dirty="0" smtClean="0">
                <a:solidFill>
                  <a:srgbClr val="FF0000"/>
                </a:solidFill>
                <a:latin typeface="Arial Rounded MT Bold" pitchFamily="34" charset="0"/>
              </a:rPr>
              <a:t> yang </a:t>
            </a:r>
            <a:r>
              <a:rPr lang="en-US" sz="2800" b="1" dirty="0" err="1" smtClean="0">
                <a:solidFill>
                  <a:srgbClr val="FF0000"/>
                </a:solidFill>
                <a:latin typeface="Arial Rounded MT Bold" pitchFamily="34" charset="0"/>
              </a:rPr>
              <a:t>dihasilkan</a:t>
            </a:r>
            <a:r>
              <a:rPr lang="en-US" sz="2800" b="1" dirty="0" smtClean="0">
                <a:solidFill>
                  <a:srgbClr val="FF0000"/>
                </a:solidFill>
                <a:latin typeface="Arial Rounded MT Bold" pitchFamily="34" charset="0"/>
              </a:rPr>
              <a:t> </a:t>
            </a:r>
            <a:r>
              <a:rPr lang="en-US" sz="2800" b="1" dirty="0" err="1" smtClean="0">
                <a:solidFill>
                  <a:srgbClr val="FF0000"/>
                </a:solidFill>
                <a:latin typeface="Arial Rounded MT Bold" pitchFamily="34" charset="0"/>
              </a:rPr>
              <a:t>kebunnya</a:t>
            </a:r>
            <a:r>
              <a:rPr lang="en-US" sz="2800" b="1" dirty="0" smtClean="0">
                <a:solidFill>
                  <a:srgbClr val="FF0000"/>
                </a:solidFill>
                <a:latin typeface="Arial Rounded MT Bold" pitchFamily="34" charset="0"/>
              </a:rPr>
              <a:t> </a:t>
            </a:r>
            <a:r>
              <a:rPr lang="en-US" sz="2800" b="1" dirty="0" err="1" smtClean="0">
                <a:solidFill>
                  <a:srgbClr val="FF0000"/>
                </a:solidFill>
                <a:latin typeface="Arial Rounded MT Bold" pitchFamily="34" charset="0"/>
              </a:rPr>
              <a:t>dijamin</a:t>
            </a:r>
            <a:r>
              <a:rPr lang="en-US" sz="2800" b="1" dirty="0" smtClean="0">
                <a:solidFill>
                  <a:srgbClr val="FF0000"/>
                </a:solidFill>
                <a:latin typeface="Arial Rounded MT Bold" pitchFamily="34" charset="0"/>
              </a:rPr>
              <a:t> </a:t>
            </a:r>
            <a:r>
              <a:rPr lang="en-US" sz="2800" b="1" dirty="0" err="1" smtClean="0">
                <a:solidFill>
                  <a:srgbClr val="FF0000"/>
                </a:solidFill>
                <a:latin typeface="Arial Rounded MT Bold" pitchFamily="34" charset="0"/>
              </a:rPr>
              <a:t>baik</a:t>
            </a:r>
            <a:r>
              <a:rPr lang="en-US" sz="2800" b="1" dirty="0" smtClean="0">
                <a:solidFill>
                  <a:srgbClr val="FF0000"/>
                </a:solidFill>
                <a:latin typeface="Arial Rounded MT Bold" pitchFamily="34" charset="0"/>
              </a:rPr>
              <a:t> 95%”. </a:t>
            </a:r>
          </a:p>
          <a:p>
            <a:pPr algn="ctr"/>
            <a:endParaRPr lang="en-US" sz="2800" b="1" dirty="0" smtClean="0">
              <a:latin typeface="Arial Black" pitchFamily="34" charset="0"/>
            </a:endParaRPr>
          </a:p>
          <a:p>
            <a:pPr algn="ctr"/>
            <a:r>
              <a:rPr lang="en-US" sz="2800" b="1" dirty="0" err="1" smtClean="0">
                <a:latin typeface="Arial Black" pitchFamily="34" charset="0"/>
              </a:rPr>
              <a:t>Jika</a:t>
            </a:r>
            <a:r>
              <a:rPr lang="en-US" sz="2800" b="1" dirty="0" smtClean="0">
                <a:latin typeface="Arial Black" pitchFamily="34" charset="0"/>
              </a:rPr>
              <a:t>  </a:t>
            </a:r>
            <a:r>
              <a:rPr lang="en-US" sz="2800" b="1" dirty="0" err="1" smtClean="0">
                <a:latin typeface="Arial Black" pitchFamily="34" charset="0"/>
              </a:rPr>
              <a:t>diambil</a:t>
            </a:r>
            <a:r>
              <a:rPr lang="en-US" sz="2800" b="1" dirty="0" smtClean="0">
                <a:latin typeface="Arial Black" pitchFamily="34" charset="0"/>
              </a:rPr>
              <a:t> </a:t>
            </a:r>
            <a:r>
              <a:rPr lang="en-US" sz="2800" b="1" dirty="0" err="1" smtClean="0">
                <a:latin typeface="Arial Black" pitchFamily="34" charset="0"/>
              </a:rPr>
              <a:t>contoh</a:t>
            </a:r>
            <a:r>
              <a:rPr lang="en-US" sz="2800" b="1" dirty="0" smtClean="0">
                <a:latin typeface="Arial Black" pitchFamily="34" charset="0"/>
              </a:rPr>
              <a:t> </a:t>
            </a:r>
            <a:r>
              <a:rPr lang="en-US" sz="2800" b="1" dirty="0" err="1" smtClean="0">
                <a:latin typeface="Arial Black" pitchFamily="34" charset="0"/>
              </a:rPr>
              <a:t>buah</a:t>
            </a:r>
            <a:r>
              <a:rPr lang="en-US" sz="2800" b="1" dirty="0" smtClean="0">
                <a:latin typeface="Arial Black" pitchFamily="34" charset="0"/>
              </a:rPr>
              <a:t> </a:t>
            </a:r>
            <a:r>
              <a:rPr lang="en-US" sz="2800" b="1" dirty="0" err="1" smtClean="0">
                <a:latin typeface="Arial Black" pitchFamily="34" charset="0"/>
              </a:rPr>
              <a:t>mangga</a:t>
            </a:r>
            <a:r>
              <a:rPr lang="en-US" sz="2800" b="1" dirty="0" smtClean="0">
                <a:latin typeface="Arial Black" pitchFamily="34" charset="0"/>
              </a:rPr>
              <a:t> 100 </a:t>
            </a:r>
            <a:r>
              <a:rPr lang="en-US" sz="2800" b="1" dirty="0" err="1" smtClean="0">
                <a:latin typeface="Arial Black" pitchFamily="34" charset="0"/>
              </a:rPr>
              <a:t>buah</a:t>
            </a:r>
            <a:r>
              <a:rPr lang="en-US" sz="2800" b="1" dirty="0" smtClean="0">
                <a:latin typeface="Arial Black" pitchFamily="34" charset="0"/>
              </a:rPr>
              <a:t> </a:t>
            </a:r>
            <a:r>
              <a:rPr lang="en-US" sz="2800" b="1" dirty="0" err="1" smtClean="0">
                <a:latin typeface="Arial Black" pitchFamily="34" charset="0"/>
              </a:rPr>
              <a:t>dan</a:t>
            </a:r>
            <a:r>
              <a:rPr lang="en-US" sz="2800" b="1" dirty="0" smtClean="0">
                <a:latin typeface="Arial Black" pitchFamily="34" charset="0"/>
              </a:rPr>
              <a:t> </a:t>
            </a:r>
            <a:r>
              <a:rPr lang="en-US" sz="2800" b="1" dirty="0" err="1" smtClean="0">
                <a:latin typeface="Arial Black" pitchFamily="34" charset="0"/>
              </a:rPr>
              <a:t>ditemukan</a:t>
            </a:r>
            <a:r>
              <a:rPr lang="en-US" sz="2800" b="1" dirty="0" smtClean="0">
                <a:latin typeface="Arial Black" pitchFamily="34" charset="0"/>
              </a:rPr>
              <a:t> yang </a:t>
            </a:r>
            <a:r>
              <a:rPr lang="en-US" sz="2800" b="1" dirty="0" err="1" smtClean="0">
                <a:latin typeface="Arial Black" pitchFamily="34" charset="0"/>
              </a:rPr>
              <a:t>baik</a:t>
            </a:r>
            <a:r>
              <a:rPr lang="en-US" sz="2800" b="1" dirty="0" smtClean="0">
                <a:latin typeface="Arial Black" pitchFamily="34" charset="0"/>
              </a:rPr>
              <a:t> </a:t>
            </a:r>
            <a:r>
              <a:rPr lang="en-US" sz="2800" b="1" dirty="0" err="1" smtClean="0">
                <a:latin typeface="Arial Black" pitchFamily="34" charset="0"/>
              </a:rPr>
              <a:t>sebanyak</a:t>
            </a:r>
            <a:r>
              <a:rPr lang="en-US" sz="2800" b="1" dirty="0" smtClean="0">
                <a:latin typeface="Arial Black" pitchFamily="34" charset="0"/>
              </a:rPr>
              <a:t> 90 </a:t>
            </a:r>
            <a:r>
              <a:rPr lang="en-US" sz="2800" b="1" dirty="0" err="1" smtClean="0">
                <a:latin typeface="Arial Black" pitchFamily="34" charset="0"/>
              </a:rPr>
              <a:t>buah</a:t>
            </a:r>
            <a:r>
              <a:rPr lang="en-US" sz="2800" b="1" dirty="0" smtClean="0">
                <a:latin typeface="Arial Black" pitchFamily="34" charset="0"/>
              </a:rPr>
              <a:t>, </a:t>
            </a:r>
            <a:r>
              <a:rPr lang="en-US" sz="2800" b="1" dirty="0" err="1" smtClean="0">
                <a:latin typeface="Arial Black" pitchFamily="34" charset="0"/>
              </a:rPr>
              <a:t>maka</a:t>
            </a:r>
            <a:r>
              <a:rPr lang="en-US" sz="2800" b="1" dirty="0" smtClean="0">
                <a:latin typeface="Arial Black" pitchFamily="34" charset="0"/>
              </a:rPr>
              <a:t> </a:t>
            </a:r>
            <a:r>
              <a:rPr lang="en-US" sz="2800" b="1" dirty="0" err="1" smtClean="0">
                <a:latin typeface="Arial Black" pitchFamily="34" charset="0"/>
              </a:rPr>
              <a:t>dengan</a:t>
            </a:r>
            <a:r>
              <a:rPr lang="en-US" sz="2800" b="1" dirty="0" smtClean="0">
                <a:latin typeface="Arial Black" pitchFamily="34" charset="0"/>
              </a:rPr>
              <a:t> </a:t>
            </a:r>
            <a:r>
              <a:rPr lang="en-US" sz="2800" b="1" dirty="0" err="1" smtClean="0">
                <a:latin typeface="Arial Black" pitchFamily="34" charset="0"/>
              </a:rPr>
              <a:t>taraf</a:t>
            </a:r>
            <a:r>
              <a:rPr lang="en-US" sz="2800" b="1" dirty="0" smtClean="0">
                <a:latin typeface="Arial Black" pitchFamily="34" charset="0"/>
              </a:rPr>
              <a:t> </a:t>
            </a:r>
            <a:r>
              <a:rPr lang="en-US" sz="2800" b="1" dirty="0" err="1" smtClean="0">
                <a:latin typeface="Arial Black" pitchFamily="34" charset="0"/>
              </a:rPr>
              <a:t>signifikansi</a:t>
            </a:r>
            <a:r>
              <a:rPr lang="en-US" sz="2800" b="1" dirty="0" smtClean="0">
                <a:latin typeface="Arial Black" pitchFamily="34" charset="0"/>
              </a:rPr>
              <a:t> </a:t>
            </a:r>
            <a:r>
              <a:rPr lang="el-GR" sz="2800" b="1" dirty="0" smtClean="0">
                <a:latin typeface="Arial Black" pitchFamily="34" charset="0"/>
                <a:cs typeface="Arial" pitchFamily="34" charset="0"/>
              </a:rPr>
              <a:t>α</a:t>
            </a:r>
            <a:r>
              <a:rPr lang="en-US" sz="2800" b="1" dirty="0" smtClean="0">
                <a:latin typeface="Arial Black" pitchFamily="34" charset="0"/>
                <a:cs typeface="Arial" pitchFamily="34" charset="0"/>
              </a:rPr>
              <a:t> = 0.05 </a:t>
            </a:r>
            <a:r>
              <a:rPr lang="en-US" sz="2800" b="1" dirty="0" err="1" smtClean="0">
                <a:latin typeface="Arial Black" pitchFamily="34" charset="0"/>
                <a:cs typeface="Arial" pitchFamily="34" charset="0"/>
              </a:rPr>
              <a:t>apakah</a:t>
            </a:r>
            <a:r>
              <a:rPr lang="en-US" sz="2800" b="1" dirty="0" smtClean="0">
                <a:latin typeface="Arial Black" pitchFamily="34" charset="0"/>
                <a:cs typeface="Arial" pitchFamily="34" charset="0"/>
              </a:rPr>
              <a:t> </a:t>
            </a:r>
            <a:r>
              <a:rPr lang="en-US" sz="2800" b="1" dirty="0" err="1" smtClean="0">
                <a:latin typeface="Arial Black" pitchFamily="34" charset="0"/>
                <a:cs typeface="Arial" pitchFamily="34" charset="0"/>
              </a:rPr>
              <a:t>pernyataan</a:t>
            </a:r>
            <a:r>
              <a:rPr lang="en-US" sz="2800" b="1" dirty="0" smtClean="0">
                <a:latin typeface="Arial Black" pitchFamily="34" charset="0"/>
                <a:cs typeface="Arial" pitchFamily="34" charset="0"/>
              </a:rPr>
              <a:t> Pak </a:t>
            </a:r>
            <a:r>
              <a:rPr lang="en-US" sz="2800" b="1" dirty="0" err="1" smtClean="0">
                <a:latin typeface="Arial Black" pitchFamily="34" charset="0"/>
                <a:cs typeface="Arial" pitchFamily="34" charset="0"/>
              </a:rPr>
              <a:t>Salyo</a:t>
            </a:r>
            <a:r>
              <a:rPr lang="en-US" sz="2800" b="1" dirty="0" smtClean="0">
                <a:latin typeface="Arial Black" pitchFamily="34" charset="0"/>
                <a:cs typeface="Arial" pitchFamily="34" charset="0"/>
              </a:rPr>
              <a:t> </a:t>
            </a:r>
            <a:r>
              <a:rPr lang="en-US" sz="2800" b="1" dirty="0" err="1" smtClean="0">
                <a:latin typeface="Arial Black" pitchFamily="34" charset="0"/>
                <a:cs typeface="Arial" pitchFamily="34" charset="0"/>
              </a:rPr>
              <a:t>tersebut</a:t>
            </a:r>
            <a:r>
              <a:rPr lang="en-US" sz="2800" b="1" dirty="0" smtClean="0">
                <a:latin typeface="Arial Black" pitchFamily="34" charset="0"/>
                <a:cs typeface="Arial" pitchFamily="34" charset="0"/>
              </a:rPr>
              <a:t> </a:t>
            </a:r>
            <a:r>
              <a:rPr lang="en-US" sz="2800" b="1" dirty="0" err="1" smtClean="0">
                <a:latin typeface="Arial Black" pitchFamily="34" charset="0"/>
                <a:cs typeface="Arial" pitchFamily="34" charset="0"/>
              </a:rPr>
              <a:t>dapat</a:t>
            </a:r>
            <a:r>
              <a:rPr lang="en-US" sz="2800" b="1" dirty="0" smtClean="0">
                <a:latin typeface="Arial Black" pitchFamily="34" charset="0"/>
                <a:cs typeface="Arial" pitchFamily="34" charset="0"/>
              </a:rPr>
              <a:t> </a:t>
            </a:r>
            <a:r>
              <a:rPr lang="en-US" sz="2800" b="1" dirty="0" err="1" smtClean="0">
                <a:latin typeface="Arial Black" pitchFamily="34" charset="0"/>
                <a:cs typeface="Arial" pitchFamily="34" charset="0"/>
              </a:rPr>
              <a:t>diterima</a:t>
            </a:r>
            <a:r>
              <a:rPr lang="en-US" sz="2800" b="1" dirty="0" smtClean="0">
                <a:latin typeface="Arial Black" pitchFamily="34" charset="0"/>
                <a:cs typeface="Arial" pitchFamily="34" charset="0"/>
              </a:rPr>
              <a:t>.</a:t>
            </a:r>
            <a:endParaRPr lang="el-GR" sz="2800" b="1" dirty="0" smtClean="0">
              <a:latin typeface="Arial Black" pitchFamily="34" charset="0"/>
              <a:cs typeface="Arial" pitchFamily="34" charset="0"/>
            </a:endParaRPr>
          </a:p>
          <a:p>
            <a:pPr algn="ctr"/>
            <a:endParaRPr lang="en-US" sz="2800" dirty="0">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1600200"/>
            <a:ext cx="8534400" cy="609600"/>
          </a:xfrm>
          <a:solidFill>
            <a:srgbClr val="040000"/>
          </a:solidFill>
        </p:spPr>
        <p:txBody>
          <a:bodyPr>
            <a:noAutofit/>
          </a:bodyPr>
          <a:lstStyle/>
          <a:p>
            <a:r>
              <a:rPr lang="en-US" sz="2800" dirty="0" err="1">
                <a:solidFill>
                  <a:schemeClr val="bg1"/>
                </a:solidFill>
                <a:latin typeface="Arial Black" pitchFamily="34" charset="0"/>
                <a:cs typeface="Times New Roman" pitchFamily="18" charset="0"/>
              </a:rPr>
              <a:t>Berkaitan</a:t>
            </a:r>
            <a:r>
              <a:rPr lang="en-US" sz="2800" dirty="0">
                <a:solidFill>
                  <a:schemeClr val="bg1"/>
                </a:solidFill>
                <a:latin typeface="Arial Black" pitchFamily="34" charset="0"/>
                <a:cs typeface="Times New Roman" pitchFamily="18" charset="0"/>
              </a:rPr>
              <a:t> </a:t>
            </a:r>
            <a:r>
              <a:rPr lang="en-US" sz="2800" dirty="0" err="1">
                <a:solidFill>
                  <a:schemeClr val="bg1"/>
                </a:solidFill>
                <a:latin typeface="Arial Black" pitchFamily="34" charset="0"/>
                <a:cs typeface="Times New Roman" pitchFamily="18" charset="0"/>
              </a:rPr>
              <a:t>dengan</a:t>
            </a:r>
            <a:r>
              <a:rPr lang="en-US" sz="2800" dirty="0">
                <a:solidFill>
                  <a:schemeClr val="bg1"/>
                </a:solidFill>
                <a:latin typeface="Arial Black" pitchFamily="34" charset="0"/>
                <a:cs typeface="Times New Roman" pitchFamily="18" charset="0"/>
              </a:rPr>
              <a:t> </a:t>
            </a:r>
            <a:r>
              <a:rPr lang="en-US" sz="2800" dirty="0" err="1">
                <a:solidFill>
                  <a:schemeClr val="bg1"/>
                </a:solidFill>
                <a:latin typeface="Arial Black" pitchFamily="34" charset="0"/>
                <a:cs typeface="Times New Roman" pitchFamily="18" charset="0"/>
              </a:rPr>
              <a:t>perumusan</a:t>
            </a:r>
            <a:r>
              <a:rPr lang="en-US" sz="2800" dirty="0">
                <a:solidFill>
                  <a:schemeClr val="bg1"/>
                </a:solidFill>
                <a:latin typeface="Arial Black" pitchFamily="34" charset="0"/>
                <a:cs typeface="Times New Roman" pitchFamily="18" charset="0"/>
              </a:rPr>
              <a:t> </a:t>
            </a:r>
            <a:r>
              <a:rPr lang="en-US" sz="2800" dirty="0" err="1">
                <a:solidFill>
                  <a:schemeClr val="bg1"/>
                </a:solidFill>
                <a:latin typeface="Arial Black" pitchFamily="34" charset="0"/>
                <a:cs typeface="Times New Roman" pitchFamily="18" charset="0"/>
              </a:rPr>
              <a:t>hipotesis</a:t>
            </a:r>
            <a:r>
              <a:rPr lang="en-US" sz="2800" dirty="0">
                <a:solidFill>
                  <a:schemeClr val="bg1"/>
                </a:solidFill>
                <a:latin typeface="Arial Black" pitchFamily="34" charset="0"/>
              </a:rPr>
              <a:t> </a:t>
            </a:r>
          </a:p>
        </p:txBody>
      </p:sp>
      <p:sp>
        <p:nvSpPr>
          <p:cNvPr id="7171" name="Rectangle 3"/>
          <p:cNvSpPr>
            <a:spLocks noGrp="1" noChangeArrowheads="1"/>
          </p:cNvSpPr>
          <p:nvPr>
            <p:ph idx="1"/>
          </p:nvPr>
        </p:nvSpPr>
        <p:spPr>
          <a:xfrm>
            <a:off x="457200" y="2590800"/>
            <a:ext cx="8229600" cy="2971800"/>
          </a:xfrm>
        </p:spPr>
        <p:txBody>
          <a:bodyPr/>
          <a:lstStyle/>
          <a:p>
            <a:r>
              <a:rPr lang="en-US" b="1" dirty="0" err="1">
                <a:cs typeface="Times New Roman" pitchFamily="18" charset="0"/>
              </a:rPr>
              <a:t>Apakah</a:t>
            </a:r>
            <a:r>
              <a:rPr lang="en-US" b="1" dirty="0">
                <a:cs typeface="Times New Roman" pitchFamily="18" charset="0"/>
              </a:rPr>
              <a:t> </a:t>
            </a:r>
            <a:r>
              <a:rPr lang="en-US" b="1" dirty="0" err="1">
                <a:cs typeface="Times New Roman" pitchFamily="18" charset="0"/>
              </a:rPr>
              <a:t>penelitian</a:t>
            </a:r>
            <a:r>
              <a:rPr lang="en-US" b="1" dirty="0">
                <a:cs typeface="Times New Roman" pitchFamily="18" charset="0"/>
              </a:rPr>
              <a:t> </a:t>
            </a:r>
            <a:r>
              <a:rPr lang="en-US" b="1" dirty="0" err="1">
                <a:cs typeface="Times New Roman" pitchFamily="18" charset="0"/>
              </a:rPr>
              <a:t>memerlukan</a:t>
            </a:r>
            <a:r>
              <a:rPr lang="en-US" b="1" dirty="0">
                <a:cs typeface="Times New Roman" pitchFamily="18" charset="0"/>
              </a:rPr>
              <a:t> </a:t>
            </a:r>
            <a:r>
              <a:rPr lang="en-US" b="1" dirty="0" err="1">
                <a:cs typeface="Times New Roman" pitchFamily="18" charset="0"/>
              </a:rPr>
              <a:t>hipotesis</a:t>
            </a:r>
            <a:r>
              <a:rPr lang="en-US" b="1" dirty="0">
                <a:cs typeface="Times New Roman" pitchFamily="18" charset="0"/>
              </a:rPr>
              <a:t> ?</a:t>
            </a:r>
          </a:p>
          <a:p>
            <a:r>
              <a:rPr lang="en-US" b="1" dirty="0" err="1">
                <a:cs typeface="Times New Roman" pitchFamily="18" charset="0"/>
              </a:rPr>
              <a:t>Apa</a:t>
            </a:r>
            <a:r>
              <a:rPr lang="en-US" b="1" dirty="0">
                <a:cs typeface="Times New Roman" pitchFamily="18" charset="0"/>
              </a:rPr>
              <a:t> </a:t>
            </a:r>
            <a:r>
              <a:rPr lang="en-US" b="1" dirty="0" err="1">
                <a:cs typeface="Times New Roman" pitchFamily="18" charset="0"/>
              </a:rPr>
              <a:t>dasar</a:t>
            </a:r>
            <a:r>
              <a:rPr lang="en-US" b="1" dirty="0">
                <a:cs typeface="Times New Roman" pitchFamily="18" charset="0"/>
              </a:rPr>
              <a:t> yang </a:t>
            </a:r>
            <a:r>
              <a:rPr lang="en-US" b="1" dirty="0" err="1">
                <a:cs typeface="Times New Roman" pitchFamily="18" charset="0"/>
              </a:rPr>
              <a:t>digunakan</a:t>
            </a:r>
            <a:r>
              <a:rPr lang="en-US" b="1" dirty="0">
                <a:cs typeface="Times New Roman" pitchFamily="18" charset="0"/>
              </a:rPr>
              <a:t> </a:t>
            </a:r>
            <a:r>
              <a:rPr lang="en-US" b="1" dirty="0" err="1">
                <a:cs typeface="Times New Roman" pitchFamily="18" charset="0"/>
              </a:rPr>
              <a:t>untuk</a:t>
            </a:r>
            <a:r>
              <a:rPr lang="en-US" b="1" dirty="0">
                <a:cs typeface="Times New Roman" pitchFamily="18" charset="0"/>
              </a:rPr>
              <a:t> </a:t>
            </a:r>
            <a:r>
              <a:rPr lang="en-US" b="1" dirty="0" err="1">
                <a:cs typeface="Times New Roman" pitchFamily="18" charset="0"/>
              </a:rPr>
              <a:t>merumuskan</a:t>
            </a:r>
            <a:r>
              <a:rPr lang="en-US" b="1" dirty="0">
                <a:cs typeface="Times New Roman" pitchFamily="18" charset="0"/>
              </a:rPr>
              <a:t> </a:t>
            </a:r>
            <a:r>
              <a:rPr lang="en-US" b="1" dirty="0" err="1">
                <a:cs typeface="Times New Roman" pitchFamily="18" charset="0"/>
              </a:rPr>
              <a:t>hipotesis</a:t>
            </a:r>
            <a:r>
              <a:rPr lang="en-US" b="1" dirty="0">
                <a:cs typeface="Times New Roman" pitchFamily="18" charset="0"/>
              </a:rPr>
              <a:t>?</a:t>
            </a:r>
          </a:p>
          <a:p>
            <a:r>
              <a:rPr lang="en-US" b="1" dirty="0" err="1">
                <a:cs typeface="Times New Roman" pitchFamily="18" charset="0"/>
              </a:rPr>
              <a:t>Bagaimana</a:t>
            </a:r>
            <a:r>
              <a:rPr lang="en-US" b="1" dirty="0">
                <a:cs typeface="Times New Roman" pitchFamily="18" charset="0"/>
              </a:rPr>
              <a:t> </a:t>
            </a:r>
            <a:r>
              <a:rPr lang="en-US" b="1" dirty="0" err="1">
                <a:cs typeface="Times New Roman" pitchFamily="18" charset="0"/>
              </a:rPr>
              <a:t>bentuk</a:t>
            </a:r>
            <a:r>
              <a:rPr lang="en-US" b="1" dirty="0">
                <a:cs typeface="Times New Roman" pitchFamily="18" charset="0"/>
              </a:rPr>
              <a:t> </a:t>
            </a:r>
            <a:r>
              <a:rPr lang="en-US" b="1" dirty="0" err="1">
                <a:cs typeface="Times New Roman" pitchFamily="18" charset="0"/>
              </a:rPr>
              <a:t>hipotesis</a:t>
            </a:r>
            <a:r>
              <a:rPr lang="en-US" b="1" dirty="0">
                <a:cs typeface="Times New Roman" pitchFamily="18" charset="0"/>
              </a:rPr>
              <a:t> yang </a:t>
            </a:r>
            <a:r>
              <a:rPr lang="en-US" b="1" dirty="0" err="1">
                <a:cs typeface="Times New Roman" pitchFamily="18" charset="0"/>
              </a:rPr>
              <a:t>akan</a:t>
            </a:r>
            <a:r>
              <a:rPr lang="en-US" b="1" dirty="0">
                <a:cs typeface="Times New Roman" pitchFamily="18" charset="0"/>
              </a:rPr>
              <a:t> </a:t>
            </a:r>
            <a:r>
              <a:rPr lang="en-US" b="1" dirty="0" err="1">
                <a:cs typeface="Times New Roman" pitchFamily="18" charset="0"/>
              </a:rPr>
              <a:t>kita</a:t>
            </a:r>
            <a:r>
              <a:rPr lang="en-US" b="1" dirty="0">
                <a:cs typeface="Times New Roman" pitchFamily="18" charset="0"/>
              </a:rPr>
              <a:t> </a:t>
            </a:r>
            <a:r>
              <a:rPr lang="en-US" b="1" dirty="0" err="1">
                <a:cs typeface="Times New Roman" pitchFamily="18" charset="0"/>
              </a:rPr>
              <a:t>rumuskan</a:t>
            </a:r>
            <a:r>
              <a:rPr lang="en-US" b="1" dirty="0">
                <a:cs typeface="Times New Roman" pitchFamily="18" charset="0"/>
              </a:rPr>
              <a:t> ?</a:t>
            </a:r>
          </a:p>
          <a:p>
            <a:pPr>
              <a:buFontTx/>
              <a:buNone/>
            </a:pPr>
            <a:endParaRPr lang="en-US" b="1" dirty="0"/>
          </a:p>
        </p:txBody>
      </p:sp>
      <p:sp>
        <p:nvSpPr>
          <p:cNvPr id="4" name="TextBox 3"/>
          <p:cNvSpPr txBox="1"/>
          <p:nvPr/>
        </p:nvSpPr>
        <p:spPr>
          <a:xfrm>
            <a:off x="0" y="0"/>
            <a:ext cx="9144000" cy="523220"/>
          </a:xfrm>
          <a:prstGeom prst="rect">
            <a:avLst/>
          </a:prstGeom>
          <a:solidFill>
            <a:srgbClr val="040000"/>
          </a:solidFill>
          <a:ln>
            <a:solidFill>
              <a:srgbClr val="FF0000"/>
            </a:solidFill>
          </a:ln>
        </p:spPr>
        <p:txBody>
          <a:bodyPr wrap="square" rtlCol="0">
            <a:spAutoFit/>
          </a:bodyPr>
          <a:lstStyle/>
          <a:p>
            <a:pPr algn="ctr"/>
            <a:r>
              <a:rPr lang="en-US" sz="2800" dirty="0" smtClean="0">
                <a:solidFill>
                  <a:schemeClr val="bg1"/>
                </a:solidFill>
                <a:latin typeface="Arial Black" pitchFamily="34" charset="0"/>
              </a:rPr>
              <a:t>HIPOTESIS  &amp; UJI HIPOTESIS</a:t>
            </a:r>
            <a:endParaRPr lang="en-US" sz="2000" dirty="0" smtClean="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838200"/>
          </a:xfrm>
          <a:solidFill>
            <a:schemeClr val="tx1"/>
          </a:solidFill>
        </p:spPr>
        <p:txBody>
          <a:bodyPr>
            <a:noAutofit/>
          </a:bodyPr>
          <a:lstStyle/>
          <a:p>
            <a:pPr eaLnBrk="1" hangingPunct="1">
              <a:defRPr/>
            </a:pPr>
            <a:r>
              <a:rPr lang="en-US" sz="2800" dirty="0" smtClean="0">
                <a:solidFill>
                  <a:schemeClr val="bg1"/>
                </a:solidFill>
                <a:latin typeface="Arial Black" pitchFamily="34" charset="0"/>
              </a:rPr>
              <a:t/>
            </a:r>
            <a:br>
              <a:rPr lang="en-US" sz="2800" dirty="0" smtClean="0">
                <a:solidFill>
                  <a:schemeClr val="bg1"/>
                </a:solidFill>
                <a:latin typeface="Arial Black" pitchFamily="34" charset="0"/>
              </a:rPr>
            </a:br>
            <a:r>
              <a:rPr lang="en-US" sz="2800" dirty="0" smtClean="0">
                <a:solidFill>
                  <a:schemeClr val="bg1"/>
                </a:solidFill>
                <a:latin typeface="Arial Black" pitchFamily="34" charset="0"/>
              </a:rPr>
              <a:t>DUA TIPE HIPOTESIS</a:t>
            </a:r>
            <a:br>
              <a:rPr lang="en-US" sz="2800" dirty="0" smtClean="0">
                <a:solidFill>
                  <a:schemeClr val="bg1"/>
                </a:solidFill>
                <a:latin typeface="Arial Black" pitchFamily="34" charset="0"/>
              </a:rPr>
            </a:br>
            <a:endParaRPr lang="en-US" sz="2800" dirty="0" smtClean="0">
              <a:solidFill>
                <a:schemeClr val="bg1"/>
              </a:solidFill>
              <a:latin typeface="Arial Black" pitchFamily="34" charset="0"/>
            </a:endParaRPr>
          </a:p>
        </p:txBody>
      </p:sp>
      <p:sp>
        <p:nvSpPr>
          <p:cNvPr id="13315" name="Rectangle 3"/>
          <p:cNvSpPr>
            <a:spLocks noGrp="1" noChangeArrowheads="1"/>
          </p:cNvSpPr>
          <p:nvPr>
            <p:ph idx="1"/>
          </p:nvPr>
        </p:nvSpPr>
        <p:spPr>
          <a:xfrm>
            <a:off x="0" y="838200"/>
            <a:ext cx="9144000" cy="5715000"/>
          </a:xfrm>
        </p:spPr>
        <p:txBody>
          <a:bodyPr/>
          <a:lstStyle/>
          <a:p>
            <a:pPr eaLnBrk="1" hangingPunct="1">
              <a:lnSpc>
                <a:spcPct val="110000"/>
              </a:lnSpc>
            </a:pPr>
            <a:r>
              <a:rPr lang="en-US" sz="2800" dirty="0" smtClean="0">
                <a:solidFill>
                  <a:srgbClr val="FF0000"/>
                </a:solidFill>
                <a:latin typeface="Arial Rounded MT Bold" pitchFamily="34" charset="0"/>
              </a:rPr>
              <a:t>HIPOTESIS NOL (</a:t>
            </a:r>
            <a:r>
              <a:rPr lang="en-US" sz="2800" dirty="0" smtClean="0">
                <a:latin typeface="Arial Rounded MT Bold" pitchFamily="34" charset="0"/>
              </a:rPr>
              <a:t>H0</a:t>
            </a:r>
            <a:r>
              <a:rPr lang="en-US" sz="2800" dirty="0" smtClean="0">
                <a:solidFill>
                  <a:srgbClr val="FF0000"/>
                </a:solidFill>
                <a:latin typeface="Arial Rounded MT Bold" pitchFamily="34" charset="0"/>
              </a:rPr>
              <a:t>)</a:t>
            </a:r>
            <a:r>
              <a:rPr lang="en-US" sz="2800" dirty="0" smtClean="0">
                <a:latin typeface="Arial Rounded MT Bold" pitchFamily="34" charset="0"/>
              </a:rPr>
              <a:t> YAITU HIPOTESIS YANG MENYATAKAN TIDAK ADANYA HUBUNGAN ANTARA DUA VARIABEL / LEBIH ATAU TIDAK ADANYA PERBEDAAN ANTARA DUA KELOMPOK / LEBIH</a:t>
            </a:r>
          </a:p>
          <a:p>
            <a:pPr eaLnBrk="1" hangingPunct="1">
              <a:lnSpc>
                <a:spcPct val="110000"/>
              </a:lnSpc>
            </a:pPr>
            <a:endParaRPr lang="en-US" sz="2800" dirty="0" smtClean="0">
              <a:latin typeface="Arial Rounded MT Bold" pitchFamily="34" charset="0"/>
            </a:endParaRPr>
          </a:p>
          <a:p>
            <a:pPr eaLnBrk="1" hangingPunct="1">
              <a:lnSpc>
                <a:spcPct val="110000"/>
              </a:lnSpc>
            </a:pPr>
            <a:r>
              <a:rPr lang="en-US" sz="2800" dirty="0" smtClean="0">
                <a:solidFill>
                  <a:srgbClr val="FF0000"/>
                </a:solidFill>
                <a:latin typeface="Arial Rounded MT Bold" pitchFamily="34" charset="0"/>
              </a:rPr>
              <a:t>HIPOTESIS ALTERNATIF</a:t>
            </a:r>
            <a:r>
              <a:rPr lang="en-US" sz="2800" dirty="0" smtClean="0">
                <a:latin typeface="Arial Rounded MT Bold" pitchFamily="34" charset="0"/>
              </a:rPr>
              <a:t> </a:t>
            </a:r>
            <a:r>
              <a:rPr lang="en-US" sz="2800" dirty="0" smtClean="0">
                <a:solidFill>
                  <a:srgbClr val="FF0000"/>
                </a:solidFill>
                <a:latin typeface="Arial Rounded MT Bold" pitchFamily="34" charset="0"/>
              </a:rPr>
              <a:t>(</a:t>
            </a:r>
            <a:r>
              <a:rPr lang="en-US" sz="2800" dirty="0" smtClean="0">
                <a:latin typeface="Arial Rounded MT Bold" pitchFamily="34" charset="0"/>
              </a:rPr>
              <a:t>H1</a:t>
            </a:r>
            <a:r>
              <a:rPr lang="en-US" sz="2800" dirty="0" smtClean="0">
                <a:solidFill>
                  <a:srgbClr val="FF0000"/>
                </a:solidFill>
                <a:latin typeface="Arial Rounded MT Bold" pitchFamily="34" charset="0"/>
              </a:rPr>
              <a:t>)</a:t>
            </a:r>
            <a:r>
              <a:rPr lang="en-US" sz="2800" dirty="0" smtClean="0">
                <a:latin typeface="Arial Rounded MT Bold" pitchFamily="34" charset="0"/>
              </a:rPr>
              <a:t> YAITU HIPOTESIS YANG MENYATAKAN ADANYA HUBUNGAN ANTARA DUA VARIABEL/LEBIH ATAU ADANYA PERBEDAAN ANTARA DUA KELOMPOK / LEBIH</a:t>
            </a:r>
          </a:p>
          <a:p>
            <a:pPr eaLnBrk="1" hangingPunct="1"/>
            <a:endParaRPr lang="en-US" sz="2800" dirty="0" smtClean="0">
              <a:latin typeface="Arial Rounded MT Bold" pitchFamily="34" charset="0"/>
            </a:endParaRP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914400"/>
          </a:xfrm>
          <a:solidFill>
            <a:schemeClr val="tx1"/>
          </a:solidFill>
        </p:spPr>
        <p:txBody>
          <a:bodyPr>
            <a:normAutofit/>
          </a:bodyPr>
          <a:lstStyle/>
          <a:p>
            <a:pPr algn="ctr"/>
            <a:r>
              <a:rPr lang="en-US" sz="4000" b="1" dirty="0" smtClean="0">
                <a:solidFill>
                  <a:schemeClr val="bg1"/>
                </a:solidFill>
                <a:effectLst>
                  <a:outerShdw blurRad="38100" dist="38100" dir="2700000" algn="tl">
                    <a:srgbClr val="C0C0C0"/>
                  </a:outerShdw>
                </a:effectLst>
              </a:rPr>
              <a:t>LIMA LANGKAH UJI HIPOTESIS</a:t>
            </a:r>
            <a:endParaRPr lang="en-US" sz="4000" dirty="0">
              <a:solidFill>
                <a:schemeClr val="bg1"/>
              </a:solidFill>
            </a:endParaRPr>
          </a:p>
        </p:txBody>
      </p:sp>
      <p:sp>
        <p:nvSpPr>
          <p:cNvPr id="8195" name="Rectangle 3"/>
          <p:cNvSpPr>
            <a:spLocks noGrp="1" noChangeArrowheads="1"/>
          </p:cNvSpPr>
          <p:nvPr>
            <p:ph idx="1"/>
          </p:nvPr>
        </p:nvSpPr>
        <p:spPr>
          <a:xfrm>
            <a:off x="304800" y="1143000"/>
            <a:ext cx="8458200" cy="4038600"/>
          </a:xfrm>
        </p:spPr>
        <p:txBody>
          <a:bodyPr/>
          <a:lstStyle/>
          <a:p>
            <a:pPr>
              <a:lnSpc>
                <a:spcPct val="130000"/>
              </a:lnSpc>
              <a:buFont typeface="Wingdings" pitchFamily="2" charset="2"/>
              <a:buNone/>
            </a:pPr>
            <a:r>
              <a:rPr lang="en-US" b="1" dirty="0"/>
              <a:t>1.	</a:t>
            </a:r>
            <a:r>
              <a:rPr lang="en-US" b="1" dirty="0" err="1"/>
              <a:t>Merumuskan</a:t>
            </a:r>
            <a:r>
              <a:rPr lang="en-US" b="1" dirty="0"/>
              <a:t> </a:t>
            </a:r>
            <a:r>
              <a:rPr lang="en-US" b="1" dirty="0" err="1"/>
              <a:t>Hipotesis</a:t>
            </a:r>
            <a:r>
              <a:rPr lang="en-US" b="1" dirty="0"/>
              <a:t> (H</a:t>
            </a:r>
            <a:r>
              <a:rPr lang="en-US" sz="2500" b="1" baseline="-25000" dirty="0"/>
              <a:t>0</a:t>
            </a:r>
            <a:r>
              <a:rPr lang="en-US" b="1" dirty="0"/>
              <a:t> </a:t>
            </a:r>
            <a:r>
              <a:rPr lang="en-US" b="1" dirty="0" err="1"/>
              <a:t>dan</a:t>
            </a:r>
            <a:r>
              <a:rPr lang="en-US" b="1" dirty="0"/>
              <a:t> H</a:t>
            </a:r>
            <a:r>
              <a:rPr lang="en-US" sz="2500" b="1" baseline="-25000" dirty="0"/>
              <a:t>A</a:t>
            </a:r>
            <a:r>
              <a:rPr lang="en-US" b="1" dirty="0"/>
              <a:t>)</a:t>
            </a:r>
          </a:p>
          <a:p>
            <a:pPr>
              <a:lnSpc>
                <a:spcPct val="130000"/>
              </a:lnSpc>
              <a:buFont typeface="Wingdings" pitchFamily="2" charset="2"/>
              <a:buNone/>
            </a:pPr>
            <a:r>
              <a:rPr lang="en-US" b="1" dirty="0"/>
              <a:t>2.	</a:t>
            </a:r>
            <a:r>
              <a:rPr lang="en-US" b="1" dirty="0" err="1"/>
              <a:t>Menentukan</a:t>
            </a:r>
            <a:r>
              <a:rPr lang="en-US" b="1" dirty="0"/>
              <a:t> </a:t>
            </a:r>
            <a:r>
              <a:rPr lang="en-US" b="1" dirty="0" err="1" smtClean="0"/>
              <a:t>batas</a:t>
            </a:r>
            <a:r>
              <a:rPr lang="en-US" b="1" dirty="0" smtClean="0"/>
              <a:t> </a:t>
            </a:r>
            <a:r>
              <a:rPr lang="en-US" b="1" dirty="0" err="1" smtClean="0"/>
              <a:t>kritis</a:t>
            </a:r>
            <a:r>
              <a:rPr lang="en-US" b="1" dirty="0" smtClean="0"/>
              <a:t> </a:t>
            </a:r>
            <a:r>
              <a:rPr lang="en-US" b="1" dirty="0"/>
              <a:t>(</a:t>
            </a:r>
            <a:r>
              <a:rPr lang="en-US" b="1" dirty="0">
                <a:sym typeface="Symbol" pitchFamily="18" charset="2"/>
              </a:rPr>
              <a:t>; </a:t>
            </a:r>
            <a:r>
              <a:rPr lang="en-US" b="1" dirty="0" smtClean="0">
                <a:sym typeface="Symbol" pitchFamily="18" charset="2"/>
              </a:rPr>
              <a:t>db)</a:t>
            </a:r>
            <a:endParaRPr lang="en-US" b="1" dirty="0"/>
          </a:p>
          <a:p>
            <a:pPr>
              <a:lnSpc>
                <a:spcPct val="130000"/>
              </a:lnSpc>
              <a:buFont typeface="Wingdings" pitchFamily="2" charset="2"/>
              <a:buNone/>
            </a:pPr>
            <a:r>
              <a:rPr lang="en-US" b="1" dirty="0"/>
              <a:t>3.	</a:t>
            </a:r>
            <a:r>
              <a:rPr lang="en-US" b="1" dirty="0" err="1"/>
              <a:t>Menentukan</a:t>
            </a:r>
            <a:r>
              <a:rPr lang="en-US" b="1" dirty="0"/>
              <a:t> </a:t>
            </a:r>
            <a:r>
              <a:rPr lang="en-US" b="1" dirty="0" err="1"/>
              <a:t>nilai</a:t>
            </a:r>
            <a:r>
              <a:rPr lang="en-US" b="1" dirty="0"/>
              <a:t> </a:t>
            </a:r>
            <a:r>
              <a:rPr lang="en-US" b="1" dirty="0" err="1"/>
              <a:t>hitung</a:t>
            </a:r>
            <a:r>
              <a:rPr lang="en-US" b="1" dirty="0"/>
              <a:t> (</a:t>
            </a:r>
            <a:r>
              <a:rPr lang="en-US" b="1" dirty="0" err="1"/>
              <a:t>nilai</a:t>
            </a:r>
            <a:r>
              <a:rPr lang="en-US" b="1" dirty="0"/>
              <a:t> </a:t>
            </a:r>
            <a:r>
              <a:rPr lang="en-US" b="1" dirty="0" err="1"/>
              <a:t>statistik</a:t>
            </a:r>
            <a:r>
              <a:rPr lang="en-US" b="1" dirty="0"/>
              <a:t>)</a:t>
            </a:r>
          </a:p>
          <a:p>
            <a:pPr>
              <a:lnSpc>
                <a:spcPct val="130000"/>
              </a:lnSpc>
              <a:buFont typeface="Wingdings" pitchFamily="2" charset="2"/>
              <a:buNone/>
            </a:pPr>
            <a:r>
              <a:rPr lang="en-US" b="1" dirty="0"/>
              <a:t>4.	</a:t>
            </a:r>
            <a:r>
              <a:rPr lang="en-US" b="1" dirty="0" err="1"/>
              <a:t>Pengambilan</a:t>
            </a:r>
            <a:r>
              <a:rPr lang="en-US" b="1" dirty="0"/>
              <a:t> </a:t>
            </a:r>
            <a:r>
              <a:rPr lang="en-US" b="1" dirty="0" err="1"/>
              <a:t>keputusan</a:t>
            </a:r>
            <a:endParaRPr lang="en-US" b="1" dirty="0"/>
          </a:p>
          <a:p>
            <a:pPr>
              <a:lnSpc>
                <a:spcPct val="130000"/>
              </a:lnSpc>
              <a:buFont typeface="Wingdings" pitchFamily="2" charset="2"/>
              <a:buNone/>
            </a:pPr>
            <a:r>
              <a:rPr lang="en-US" b="1" dirty="0"/>
              <a:t>5.	</a:t>
            </a:r>
            <a:r>
              <a:rPr lang="en-US" b="1" dirty="0" err="1"/>
              <a:t>Membuat</a:t>
            </a:r>
            <a:r>
              <a:rPr lang="en-US" b="1" dirty="0"/>
              <a:t> </a:t>
            </a:r>
            <a:r>
              <a:rPr lang="en-US" b="1" dirty="0" err="1"/>
              <a:t>kesimpulan</a:t>
            </a:r>
            <a:endParaRPr lang="en-US" b="1" dirty="0"/>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143000"/>
          </a:xfrm>
          <a:solidFill>
            <a:schemeClr val="tx1"/>
          </a:solidFill>
        </p:spPr>
        <p:txBody>
          <a:bodyPr>
            <a:normAutofit fontScale="90000"/>
          </a:bodyPr>
          <a:lstStyle/>
          <a:p>
            <a:r>
              <a:rPr lang="en-US" sz="4000" b="1" dirty="0" smtClean="0">
                <a:solidFill>
                  <a:schemeClr val="bg1"/>
                </a:solidFill>
                <a:effectLst>
                  <a:outerShdw blurRad="38100" dist="38100" dir="2700000" algn="tl">
                    <a:srgbClr val="C0C0C0"/>
                  </a:outerShdw>
                </a:effectLst>
              </a:rPr>
              <a:t>TIPE KESALAHAN DALAM UJI HIPOTESIS</a:t>
            </a:r>
            <a:r>
              <a:rPr lang="en-US" sz="3200" b="1" dirty="0" smtClean="0">
                <a:solidFill>
                  <a:schemeClr val="bg1"/>
                </a:solidFill>
                <a:effectLst>
                  <a:outerShdw blurRad="38100" dist="38100" dir="2700000" algn="tl">
                    <a:srgbClr val="C0C0C0"/>
                  </a:outerShdw>
                </a:effectLst>
              </a:rPr>
              <a:t> </a:t>
            </a:r>
            <a:endParaRPr lang="en-US" sz="3200" b="1" dirty="0">
              <a:solidFill>
                <a:schemeClr val="bg1"/>
              </a:solidFill>
              <a:effectLst>
                <a:outerShdw blurRad="38100" dist="38100" dir="2700000" algn="tl">
                  <a:srgbClr val="C0C0C0"/>
                </a:outerShdw>
              </a:effectLst>
            </a:endParaRPr>
          </a:p>
        </p:txBody>
      </p:sp>
      <p:sp>
        <p:nvSpPr>
          <p:cNvPr id="11267" name="Rectangle 3"/>
          <p:cNvSpPr>
            <a:spLocks noGrp="1" noChangeArrowheads="1"/>
          </p:cNvSpPr>
          <p:nvPr>
            <p:ph idx="1"/>
          </p:nvPr>
        </p:nvSpPr>
        <p:spPr>
          <a:xfrm>
            <a:off x="228600" y="1371600"/>
            <a:ext cx="8686800" cy="4267200"/>
          </a:xfrm>
        </p:spPr>
        <p:txBody>
          <a:bodyPr>
            <a:normAutofit/>
          </a:bodyPr>
          <a:lstStyle/>
          <a:p>
            <a:r>
              <a:rPr lang="en-US" b="1" dirty="0" err="1" smtClean="0"/>
              <a:t>Kesalahan</a:t>
            </a:r>
            <a:r>
              <a:rPr lang="en-US" b="1" dirty="0" smtClean="0"/>
              <a:t> </a:t>
            </a:r>
            <a:r>
              <a:rPr lang="en-US" b="1" dirty="0" err="1" smtClean="0"/>
              <a:t>Tipe</a:t>
            </a:r>
            <a:r>
              <a:rPr lang="en-US" b="1" dirty="0" smtClean="0"/>
              <a:t> I</a:t>
            </a:r>
            <a:endParaRPr lang="en-US" b="1" dirty="0"/>
          </a:p>
          <a:p>
            <a:pPr>
              <a:buFont typeface="Wingdings" pitchFamily="2" charset="2"/>
              <a:buNone/>
            </a:pPr>
            <a:r>
              <a:rPr lang="en-US" b="1" dirty="0"/>
              <a:t>	</a:t>
            </a:r>
            <a:r>
              <a:rPr lang="en-US" b="1" dirty="0" err="1"/>
              <a:t>Besarnya</a:t>
            </a:r>
            <a:r>
              <a:rPr lang="en-US" b="1" dirty="0"/>
              <a:t> </a:t>
            </a:r>
            <a:r>
              <a:rPr lang="en-US" b="1" dirty="0" err="1" smtClean="0"/>
              <a:t>peluang</a:t>
            </a:r>
            <a:r>
              <a:rPr lang="en-US" b="1" dirty="0" smtClean="0"/>
              <a:t> </a:t>
            </a:r>
            <a:r>
              <a:rPr lang="en-US" b="1" dirty="0" err="1" smtClean="0"/>
              <a:t>menolak</a:t>
            </a:r>
            <a:r>
              <a:rPr lang="en-US" b="1" dirty="0" smtClean="0"/>
              <a:t> </a:t>
            </a:r>
            <a:r>
              <a:rPr lang="en-US" b="1" dirty="0" err="1"/>
              <a:t>hipotesis</a:t>
            </a:r>
            <a:r>
              <a:rPr lang="en-US" b="1" dirty="0"/>
              <a:t> yang </a:t>
            </a:r>
            <a:r>
              <a:rPr lang="en-US" b="1" dirty="0" smtClean="0"/>
              <a:t>“</a:t>
            </a:r>
            <a:r>
              <a:rPr lang="en-US" b="1" dirty="0" err="1" smtClean="0"/>
              <a:t>seharusnya</a:t>
            </a:r>
            <a:r>
              <a:rPr lang="en-US" b="1" dirty="0" smtClean="0"/>
              <a:t> </a:t>
            </a:r>
            <a:r>
              <a:rPr lang="en-US" b="1" dirty="0" err="1" smtClean="0"/>
              <a:t>diterima</a:t>
            </a:r>
            <a:r>
              <a:rPr lang="en-US" b="1" dirty="0" smtClean="0"/>
              <a:t>”.  </a:t>
            </a:r>
            <a:r>
              <a:rPr lang="en-US" b="1" dirty="0" err="1" smtClean="0"/>
              <a:t>Besarnya</a:t>
            </a:r>
            <a:r>
              <a:rPr lang="en-US" b="1" dirty="0" smtClean="0"/>
              <a:t> </a:t>
            </a:r>
            <a:r>
              <a:rPr lang="en-US" b="1" dirty="0" err="1"/>
              <a:t>kesalahan</a:t>
            </a:r>
            <a:r>
              <a:rPr lang="en-US" b="1" dirty="0"/>
              <a:t> </a:t>
            </a:r>
            <a:r>
              <a:rPr lang="en-US" b="1" dirty="0" err="1"/>
              <a:t>tipe</a:t>
            </a:r>
            <a:r>
              <a:rPr lang="en-US" b="1" dirty="0"/>
              <a:t> I </a:t>
            </a:r>
            <a:r>
              <a:rPr lang="en-US" b="1" dirty="0" err="1"/>
              <a:t>adalah</a:t>
            </a:r>
            <a:r>
              <a:rPr lang="en-US" b="1" dirty="0"/>
              <a:t>  </a:t>
            </a:r>
            <a:r>
              <a:rPr lang="en-US" b="1" dirty="0">
                <a:sym typeface="Symbol" pitchFamily="18" charset="2"/>
              </a:rPr>
              <a:t></a:t>
            </a:r>
          </a:p>
          <a:p>
            <a:pPr>
              <a:buFont typeface="Wingdings" pitchFamily="2" charset="2"/>
              <a:buNone/>
            </a:pPr>
            <a:endParaRPr lang="en-US" sz="1500" b="1" dirty="0">
              <a:sym typeface="Symbol" pitchFamily="18" charset="2"/>
            </a:endParaRPr>
          </a:p>
          <a:p>
            <a:r>
              <a:rPr lang="en-US" b="1" dirty="0" err="1" smtClean="0"/>
              <a:t>Kesalahan</a:t>
            </a:r>
            <a:r>
              <a:rPr lang="en-US" b="1" dirty="0" smtClean="0"/>
              <a:t> </a:t>
            </a:r>
            <a:r>
              <a:rPr lang="en-US" b="1" dirty="0" err="1" smtClean="0"/>
              <a:t>Tipe</a:t>
            </a:r>
            <a:r>
              <a:rPr lang="en-US" b="1" dirty="0" smtClean="0"/>
              <a:t> II</a:t>
            </a:r>
            <a:endParaRPr lang="en-US" b="1" dirty="0"/>
          </a:p>
          <a:p>
            <a:pPr>
              <a:buFont typeface="Wingdings" pitchFamily="2" charset="2"/>
              <a:buNone/>
            </a:pPr>
            <a:r>
              <a:rPr lang="en-US" b="1" dirty="0"/>
              <a:t>	</a:t>
            </a:r>
            <a:r>
              <a:rPr lang="en-US" b="1" dirty="0" err="1"/>
              <a:t>Besarnya</a:t>
            </a:r>
            <a:r>
              <a:rPr lang="en-US" b="1" dirty="0"/>
              <a:t> </a:t>
            </a:r>
            <a:r>
              <a:rPr lang="en-US" b="1" dirty="0" err="1" smtClean="0"/>
              <a:t>peluang</a:t>
            </a:r>
            <a:r>
              <a:rPr lang="en-US" b="1" dirty="0" smtClean="0"/>
              <a:t> </a:t>
            </a:r>
            <a:r>
              <a:rPr lang="en-US" b="1" dirty="0" err="1" smtClean="0"/>
              <a:t>menerima</a:t>
            </a:r>
            <a:r>
              <a:rPr lang="en-US" b="1" dirty="0" smtClean="0"/>
              <a:t> </a:t>
            </a:r>
            <a:r>
              <a:rPr lang="en-US" b="1" dirty="0" err="1"/>
              <a:t>hipotesis</a:t>
            </a:r>
            <a:r>
              <a:rPr lang="en-US" b="1" dirty="0"/>
              <a:t> yang </a:t>
            </a:r>
            <a:r>
              <a:rPr lang="en-US" b="1" dirty="0" smtClean="0"/>
              <a:t>“</a:t>
            </a:r>
            <a:r>
              <a:rPr lang="en-US" b="1" dirty="0" err="1" smtClean="0"/>
              <a:t>seharusnya</a:t>
            </a:r>
            <a:r>
              <a:rPr lang="en-US" b="1" dirty="0" smtClean="0"/>
              <a:t> </a:t>
            </a:r>
            <a:r>
              <a:rPr lang="en-US" b="1" dirty="0" err="1" smtClean="0"/>
              <a:t>ditolak</a:t>
            </a:r>
            <a:r>
              <a:rPr lang="en-US" b="1" dirty="0" smtClean="0"/>
              <a:t>”. </a:t>
            </a:r>
            <a:r>
              <a:rPr lang="en-US" b="1" dirty="0" err="1"/>
              <a:t>Besarnya</a:t>
            </a:r>
            <a:r>
              <a:rPr lang="en-US" b="1" dirty="0"/>
              <a:t> </a:t>
            </a:r>
            <a:r>
              <a:rPr lang="en-US" b="1" dirty="0" err="1"/>
              <a:t>kesalahan</a:t>
            </a:r>
            <a:r>
              <a:rPr lang="en-US" b="1" dirty="0"/>
              <a:t> </a:t>
            </a:r>
            <a:r>
              <a:rPr lang="en-US" b="1" dirty="0" err="1"/>
              <a:t>tipe</a:t>
            </a:r>
            <a:r>
              <a:rPr lang="en-US" b="1" dirty="0"/>
              <a:t> II </a:t>
            </a:r>
            <a:r>
              <a:rPr lang="en-US" b="1" dirty="0" err="1"/>
              <a:t>adalah</a:t>
            </a:r>
            <a:r>
              <a:rPr lang="en-US" b="1" dirty="0"/>
              <a:t> 1- </a:t>
            </a:r>
            <a:r>
              <a:rPr lang="en-US" b="1" dirty="0">
                <a:sym typeface="Symbol" pitchFamily="18" charset="2"/>
              </a:rPr>
              <a:t> = </a:t>
            </a:r>
            <a:endParaRPr lang="en-US" b="1" dirty="0"/>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1143000"/>
          </a:xfrm>
          <a:solidFill>
            <a:schemeClr val="tx1"/>
          </a:solidFill>
        </p:spPr>
        <p:txBody>
          <a:bodyPr>
            <a:normAutofit fontScale="90000"/>
          </a:bodyPr>
          <a:lstStyle/>
          <a:p>
            <a:r>
              <a:rPr lang="en-US" sz="4800" b="1" dirty="0" smtClean="0">
                <a:solidFill>
                  <a:schemeClr val="bg1"/>
                </a:solidFill>
                <a:effectLst>
                  <a:outerShdw blurRad="38100" dist="38100" dir="2700000" algn="tl">
                    <a:srgbClr val="C0C0C0"/>
                  </a:outerShdw>
                </a:effectLst>
              </a:rPr>
              <a:t>UJI DUA SISI  &amp;  UJI SATU SISI</a:t>
            </a:r>
            <a:endParaRPr lang="en-US" sz="6000" dirty="0">
              <a:solidFill>
                <a:schemeClr val="bg1"/>
              </a:solidFill>
            </a:endParaRPr>
          </a:p>
        </p:txBody>
      </p:sp>
      <p:sp>
        <p:nvSpPr>
          <p:cNvPr id="12291" name="Rectangle 3"/>
          <p:cNvSpPr>
            <a:spLocks noGrp="1" noChangeArrowheads="1"/>
          </p:cNvSpPr>
          <p:nvPr>
            <p:ph idx="1"/>
          </p:nvPr>
        </p:nvSpPr>
        <p:spPr>
          <a:xfrm>
            <a:off x="152400" y="1295400"/>
            <a:ext cx="8763000" cy="4724400"/>
          </a:xfrm>
        </p:spPr>
        <p:txBody>
          <a:bodyPr/>
          <a:lstStyle/>
          <a:p>
            <a:pPr>
              <a:lnSpc>
                <a:spcPct val="130000"/>
              </a:lnSpc>
            </a:pPr>
            <a:r>
              <a:rPr lang="en-US" b="1" dirty="0" err="1" smtClean="0"/>
              <a:t>Uji</a:t>
            </a:r>
            <a:r>
              <a:rPr lang="en-US" b="1" dirty="0" smtClean="0"/>
              <a:t>  </a:t>
            </a:r>
            <a:r>
              <a:rPr lang="en-US" b="1" dirty="0" err="1"/>
              <a:t>dua</a:t>
            </a:r>
            <a:r>
              <a:rPr lang="en-US" b="1" dirty="0"/>
              <a:t> </a:t>
            </a:r>
            <a:r>
              <a:rPr lang="en-US" b="1" dirty="0" err="1"/>
              <a:t>sisi</a:t>
            </a:r>
            <a:r>
              <a:rPr lang="en-US" b="1" dirty="0"/>
              <a:t> (</a:t>
            </a:r>
            <a:r>
              <a:rPr lang="en-US" b="1" i="1" dirty="0"/>
              <a:t>two tail</a:t>
            </a:r>
            <a:r>
              <a:rPr lang="en-US" b="1" dirty="0"/>
              <a:t>) </a:t>
            </a:r>
            <a:r>
              <a:rPr lang="en-US" b="1" dirty="0" err="1"/>
              <a:t>digunakan</a:t>
            </a:r>
            <a:r>
              <a:rPr lang="en-US" b="1" dirty="0"/>
              <a:t> </a:t>
            </a:r>
            <a:r>
              <a:rPr lang="en-US" b="1" dirty="0" err="1"/>
              <a:t>jika</a:t>
            </a:r>
            <a:r>
              <a:rPr lang="en-US" b="1" dirty="0"/>
              <a:t> parameter </a:t>
            </a:r>
            <a:r>
              <a:rPr lang="en-US" b="1" dirty="0" err="1"/>
              <a:t>populasi</a:t>
            </a:r>
            <a:r>
              <a:rPr lang="en-US" b="1" dirty="0"/>
              <a:t> </a:t>
            </a:r>
            <a:r>
              <a:rPr lang="en-US" b="1" dirty="0" err="1"/>
              <a:t>dalam</a:t>
            </a:r>
            <a:r>
              <a:rPr lang="en-US" b="1" dirty="0"/>
              <a:t> </a:t>
            </a:r>
            <a:r>
              <a:rPr lang="en-US" b="1" dirty="0" err="1"/>
              <a:t>hipotesis</a:t>
            </a:r>
            <a:r>
              <a:rPr lang="en-US" b="1" dirty="0"/>
              <a:t> </a:t>
            </a:r>
            <a:r>
              <a:rPr lang="en-US" b="1" dirty="0" err="1" smtClean="0"/>
              <a:t>dinyatakan</a:t>
            </a:r>
            <a:r>
              <a:rPr lang="en-US" b="1" dirty="0" smtClean="0"/>
              <a:t>  </a:t>
            </a:r>
            <a:r>
              <a:rPr lang="en-US" b="1" dirty="0" err="1"/>
              <a:t>sama</a:t>
            </a:r>
            <a:r>
              <a:rPr lang="en-US" b="1" dirty="0"/>
              <a:t> </a:t>
            </a:r>
            <a:r>
              <a:rPr lang="en-US" b="1" dirty="0" err="1"/>
              <a:t>dengan</a:t>
            </a:r>
            <a:r>
              <a:rPr lang="en-US" b="1" dirty="0"/>
              <a:t> (=).</a:t>
            </a:r>
          </a:p>
          <a:p>
            <a:pPr>
              <a:lnSpc>
                <a:spcPct val="130000"/>
              </a:lnSpc>
              <a:buFont typeface="Wingdings" pitchFamily="2" charset="2"/>
              <a:buNone/>
            </a:pPr>
            <a:endParaRPr lang="en-US" sz="900" b="1" dirty="0"/>
          </a:p>
          <a:p>
            <a:pPr>
              <a:lnSpc>
                <a:spcPct val="130000"/>
              </a:lnSpc>
            </a:pPr>
            <a:r>
              <a:rPr lang="en-US" b="1" dirty="0" err="1" smtClean="0"/>
              <a:t>Uji</a:t>
            </a:r>
            <a:r>
              <a:rPr lang="en-US" b="1" dirty="0" smtClean="0"/>
              <a:t> </a:t>
            </a:r>
            <a:r>
              <a:rPr lang="en-US" b="1" dirty="0" err="1"/>
              <a:t>satu</a:t>
            </a:r>
            <a:r>
              <a:rPr lang="en-US" b="1" dirty="0"/>
              <a:t> </a:t>
            </a:r>
            <a:r>
              <a:rPr lang="en-US" b="1" dirty="0" err="1"/>
              <a:t>sisi</a:t>
            </a:r>
            <a:r>
              <a:rPr lang="en-US" b="1" dirty="0"/>
              <a:t> (</a:t>
            </a:r>
            <a:r>
              <a:rPr lang="en-US" b="1" i="1" dirty="0"/>
              <a:t>one tail</a:t>
            </a:r>
            <a:r>
              <a:rPr lang="en-US" b="1" dirty="0"/>
              <a:t>) </a:t>
            </a:r>
            <a:r>
              <a:rPr lang="en-US" b="1" dirty="0" err="1"/>
              <a:t>digunakan</a:t>
            </a:r>
            <a:r>
              <a:rPr lang="en-US" b="1" dirty="0"/>
              <a:t> </a:t>
            </a:r>
            <a:r>
              <a:rPr lang="en-US" b="1" dirty="0" err="1"/>
              <a:t>jika</a:t>
            </a:r>
            <a:r>
              <a:rPr lang="en-US" b="1" dirty="0"/>
              <a:t> parameter </a:t>
            </a:r>
            <a:r>
              <a:rPr lang="en-US" b="1" dirty="0" err="1"/>
              <a:t>populasi</a:t>
            </a:r>
            <a:r>
              <a:rPr lang="en-US" b="1" dirty="0"/>
              <a:t> </a:t>
            </a:r>
            <a:r>
              <a:rPr lang="en-US" b="1" dirty="0" err="1"/>
              <a:t>dalam</a:t>
            </a:r>
            <a:r>
              <a:rPr lang="en-US" b="1" dirty="0"/>
              <a:t> </a:t>
            </a:r>
            <a:r>
              <a:rPr lang="en-US" b="1" dirty="0" err="1"/>
              <a:t>hipotesis</a:t>
            </a:r>
            <a:r>
              <a:rPr lang="en-US" b="1" dirty="0"/>
              <a:t> </a:t>
            </a:r>
            <a:r>
              <a:rPr lang="en-US" b="1" dirty="0" err="1" smtClean="0"/>
              <a:t>dinyatakan</a:t>
            </a:r>
            <a:r>
              <a:rPr lang="en-US" b="1" dirty="0" smtClean="0"/>
              <a:t> </a:t>
            </a:r>
            <a:r>
              <a:rPr lang="en-US" b="1" dirty="0" err="1"/>
              <a:t>lebih</a:t>
            </a:r>
            <a:r>
              <a:rPr lang="en-US" b="1" dirty="0"/>
              <a:t> </a:t>
            </a:r>
            <a:r>
              <a:rPr lang="en-US" b="1" dirty="0" err="1"/>
              <a:t>besar</a:t>
            </a:r>
            <a:r>
              <a:rPr lang="en-US" b="1" dirty="0"/>
              <a:t> (&gt;) </a:t>
            </a:r>
            <a:r>
              <a:rPr lang="en-US" b="1" dirty="0" err="1"/>
              <a:t>atau</a:t>
            </a:r>
            <a:r>
              <a:rPr lang="en-US" b="1" dirty="0"/>
              <a:t> </a:t>
            </a:r>
            <a:r>
              <a:rPr lang="en-US" b="1" dirty="0" err="1"/>
              <a:t>lebih</a:t>
            </a:r>
            <a:r>
              <a:rPr lang="en-US" b="1" dirty="0"/>
              <a:t> </a:t>
            </a:r>
            <a:r>
              <a:rPr lang="en-US" b="1" dirty="0" err="1"/>
              <a:t>kecil</a:t>
            </a:r>
            <a:r>
              <a:rPr lang="en-US" b="1" dirty="0"/>
              <a:t> (&lt;).</a:t>
            </a:r>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143000"/>
          </a:xfrm>
          <a:solidFill>
            <a:schemeClr val="tx1"/>
          </a:solidFill>
        </p:spPr>
        <p:txBody>
          <a:bodyPr>
            <a:normAutofit/>
          </a:bodyPr>
          <a:lstStyle/>
          <a:p>
            <a:pPr algn="ctr"/>
            <a:r>
              <a:rPr lang="en-US" sz="3600" dirty="0">
                <a:solidFill>
                  <a:schemeClr val="bg1"/>
                </a:solidFill>
                <a:latin typeface="Arial Black" pitchFamily="34" charset="0"/>
              </a:rPr>
              <a:t>RUMUSAN </a:t>
            </a:r>
            <a:r>
              <a:rPr lang="en-US" sz="3600" dirty="0" smtClean="0">
                <a:solidFill>
                  <a:schemeClr val="bg1"/>
                </a:solidFill>
                <a:latin typeface="Arial Black" pitchFamily="34" charset="0"/>
              </a:rPr>
              <a:t> HIPOTESIS</a:t>
            </a:r>
            <a:endParaRPr lang="en-US" sz="3600" dirty="0">
              <a:solidFill>
                <a:schemeClr val="bg1"/>
              </a:solidFill>
              <a:latin typeface="Arial Black" pitchFamily="34" charset="0"/>
            </a:endParaRPr>
          </a:p>
        </p:txBody>
      </p:sp>
      <p:sp>
        <p:nvSpPr>
          <p:cNvPr id="33797" name="Rectangle 5"/>
          <p:cNvSpPr>
            <a:spLocks noGrp="1" noChangeArrowheads="1"/>
          </p:cNvSpPr>
          <p:nvPr>
            <p:ph idx="1"/>
          </p:nvPr>
        </p:nvSpPr>
        <p:spPr>
          <a:xfrm>
            <a:off x="228600" y="1371600"/>
            <a:ext cx="8534400" cy="3276600"/>
          </a:xfrm>
        </p:spPr>
        <p:txBody>
          <a:bodyPr>
            <a:noAutofit/>
          </a:bodyPr>
          <a:lstStyle/>
          <a:p>
            <a:pPr marL="609600" indent="-609600">
              <a:spcBef>
                <a:spcPts val="0"/>
              </a:spcBef>
            </a:pPr>
            <a:r>
              <a:rPr lang="en-US" sz="2800" b="1" dirty="0"/>
              <a:t> </a:t>
            </a:r>
            <a:r>
              <a:rPr lang="en-US" sz="2800" b="1" dirty="0" err="1"/>
              <a:t>Rumusan</a:t>
            </a:r>
            <a:r>
              <a:rPr lang="en-US" sz="2800" b="1" dirty="0"/>
              <a:t> </a:t>
            </a:r>
            <a:r>
              <a:rPr lang="en-US" sz="2800" b="1" dirty="0" err="1"/>
              <a:t>hipotesis</a:t>
            </a:r>
            <a:r>
              <a:rPr lang="en-US" sz="2800" b="1" dirty="0"/>
              <a:t> </a:t>
            </a:r>
            <a:r>
              <a:rPr lang="en-US" sz="2800" b="1" dirty="0" err="1"/>
              <a:t>terdiri</a:t>
            </a:r>
            <a:r>
              <a:rPr lang="en-US" sz="2800" b="1" dirty="0"/>
              <a:t> </a:t>
            </a:r>
            <a:r>
              <a:rPr lang="en-US" sz="2800" b="1" dirty="0" err="1"/>
              <a:t>dari</a:t>
            </a:r>
            <a:r>
              <a:rPr lang="en-US" sz="2800" b="1" dirty="0"/>
              <a:t> H</a:t>
            </a:r>
            <a:r>
              <a:rPr lang="en-US" sz="2800" b="1" baseline="-25000" dirty="0"/>
              <a:t>0</a:t>
            </a:r>
            <a:r>
              <a:rPr lang="en-US" sz="2800" b="1" dirty="0"/>
              <a:t> </a:t>
            </a:r>
            <a:r>
              <a:rPr lang="en-US" sz="2800" b="1" dirty="0" err="1"/>
              <a:t>dan</a:t>
            </a:r>
            <a:r>
              <a:rPr lang="en-US" sz="2800" b="1" dirty="0"/>
              <a:t> H</a:t>
            </a:r>
            <a:r>
              <a:rPr lang="en-US" sz="2800" b="1" baseline="-25000" dirty="0"/>
              <a:t>A</a:t>
            </a:r>
          </a:p>
          <a:p>
            <a:pPr marL="990600" lvl="1" indent="-533400">
              <a:spcBef>
                <a:spcPts val="0"/>
              </a:spcBef>
            </a:pPr>
            <a:r>
              <a:rPr lang="en-US" sz="2400" b="1" dirty="0"/>
              <a:t>H</a:t>
            </a:r>
            <a:r>
              <a:rPr lang="en-US" sz="2400" b="1" baseline="-25000" dirty="0"/>
              <a:t>0</a:t>
            </a:r>
            <a:r>
              <a:rPr lang="en-US" sz="2400" b="1" dirty="0"/>
              <a:t>: </a:t>
            </a:r>
            <a:r>
              <a:rPr lang="en-US" sz="2400" b="1" dirty="0" err="1"/>
              <a:t>hipotesis</a:t>
            </a:r>
            <a:r>
              <a:rPr lang="en-US" sz="2400" b="1" dirty="0"/>
              <a:t> </a:t>
            </a:r>
            <a:r>
              <a:rPr lang="en-US" sz="2400" b="1" dirty="0" err="1"/>
              <a:t>observasi</a:t>
            </a:r>
            <a:endParaRPr lang="en-US" sz="2400" b="1" dirty="0"/>
          </a:p>
          <a:p>
            <a:pPr marL="990600" lvl="1" indent="-533400">
              <a:spcBef>
                <a:spcPts val="0"/>
              </a:spcBef>
            </a:pPr>
            <a:r>
              <a:rPr lang="en-US" sz="2400" b="1" dirty="0"/>
              <a:t>H</a:t>
            </a:r>
            <a:r>
              <a:rPr lang="en-US" sz="2400" b="1" baseline="-25000" dirty="0"/>
              <a:t>A</a:t>
            </a:r>
            <a:r>
              <a:rPr lang="en-US" sz="2400" b="1" dirty="0"/>
              <a:t>: </a:t>
            </a:r>
            <a:r>
              <a:rPr lang="en-US" sz="2400" b="1" dirty="0" err="1"/>
              <a:t>hipotesis</a:t>
            </a:r>
            <a:r>
              <a:rPr lang="en-US" sz="2400" b="1" dirty="0"/>
              <a:t> </a:t>
            </a:r>
            <a:r>
              <a:rPr lang="en-US" sz="2400" b="1" dirty="0" err="1"/>
              <a:t>alternatif</a:t>
            </a:r>
            <a:endParaRPr lang="en-US" sz="2400" b="1" dirty="0"/>
          </a:p>
          <a:p>
            <a:pPr marL="609600" indent="-609600">
              <a:spcBef>
                <a:spcPts val="0"/>
              </a:spcBef>
            </a:pPr>
            <a:r>
              <a:rPr lang="en-US" sz="2800" b="1" dirty="0" err="1"/>
              <a:t>Rumusan</a:t>
            </a:r>
            <a:r>
              <a:rPr lang="en-US" sz="2800" b="1" dirty="0"/>
              <a:t> </a:t>
            </a:r>
            <a:r>
              <a:rPr lang="en-US" sz="2800" b="1" dirty="0" err="1"/>
              <a:t>hipotesis</a:t>
            </a:r>
            <a:r>
              <a:rPr lang="en-US" sz="2800" b="1" dirty="0"/>
              <a:t> </a:t>
            </a:r>
            <a:r>
              <a:rPr lang="en-US" sz="2800" b="1" dirty="0" err="1"/>
              <a:t>pada</a:t>
            </a:r>
            <a:r>
              <a:rPr lang="en-US" sz="2800" b="1" dirty="0"/>
              <a:t> H</a:t>
            </a:r>
            <a:r>
              <a:rPr lang="en-US" sz="2800" b="1" baseline="-25000" dirty="0"/>
              <a:t>0</a:t>
            </a:r>
            <a:r>
              <a:rPr lang="en-US" sz="2800" b="1" dirty="0"/>
              <a:t> </a:t>
            </a:r>
            <a:r>
              <a:rPr lang="en-US" sz="2800" b="1" dirty="0" err="1"/>
              <a:t>dan</a:t>
            </a:r>
            <a:r>
              <a:rPr lang="en-US" sz="2800" b="1" dirty="0"/>
              <a:t> H</a:t>
            </a:r>
            <a:r>
              <a:rPr lang="en-US" sz="2800" b="1" baseline="-25000" dirty="0"/>
              <a:t>A</a:t>
            </a:r>
            <a:r>
              <a:rPr lang="en-US" sz="2800" b="1" dirty="0"/>
              <a:t> </a:t>
            </a:r>
            <a:r>
              <a:rPr lang="en-US" sz="2800" b="1" dirty="0" err="1"/>
              <a:t>dibuat</a:t>
            </a:r>
            <a:r>
              <a:rPr lang="en-US" sz="2800" b="1" dirty="0"/>
              <a:t> </a:t>
            </a:r>
            <a:r>
              <a:rPr lang="en-US" sz="2800" b="1" dirty="0" err="1"/>
              <a:t>menggunakan</a:t>
            </a:r>
            <a:r>
              <a:rPr lang="en-US" sz="2800" b="1" dirty="0"/>
              <a:t> </a:t>
            </a:r>
            <a:r>
              <a:rPr lang="en-US" sz="2800" b="1" dirty="0" err="1"/>
              <a:t>simbol</a:t>
            </a:r>
            <a:r>
              <a:rPr lang="en-US" sz="2800" b="1" dirty="0"/>
              <a:t> </a:t>
            </a:r>
            <a:r>
              <a:rPr lang="en-US" sz="2800" b="1" dirty="0" err="1"/>
              <a:t>matematis</a:t>
            </a:r>
            <a:r>
              <a:rPr lang="en-US" sz="2800" b="1" dirty="0"/>
              <a:t> </a:t>
            </a:r>
            <a:r>
              <a:rPr lang="en-US" sz="2800" b="1" dirty="0" err="1"/>
              <a:t>sesuai</a:t>
            </a:r>
            <a:r>
              <a:rPr lang="en-US" sz="2800" b="1" dirty="0"/>
              <a:t> </a:t>
            </a:r>
            <a:r>
              <a:rPr lang="en-US" sz="2800" b="1" dirty="0" err="1"/>
              <a:t>dengan</a:t>
            </a:r>
            <a:r>
              <a:rPr lang="en-US" sz="2800" b="1" dirty="0"/>
              <a:t> </a:t>
            </a:r>
            <a:r>
              <a:rPr lang="en-US" sz="2800" b="1" dirty="0" err="1"/>
              <a:t>hipotesis</a:t>
            </a:r>
            <a:endParaRPr lang="en-US" sz="2800" b="1" dirty="0"/>
          </a:p>
          <a:p>
            <a:pPr marL="609600" indent="-609600">
              <a:spcBef>
                <a:spcPts val="0"/>
              </a:spcBef>
            </a:pPr>
            <a:r>
              <a:rPr lang="en-US" sz="2800" b="1" dirty="0" err="1"/>
              <a:t>Beberapa</a:t>
            </a:r>
            <a:r>
              <a:rPr lang="en-US" sz="2800" b="1" dirty="0"/>
              <a:t> </a:t>
            </a:r>
            <a:r>
              <a:rPr lang="en-US" sz="2800" b="1" dirty="0" err="1"/>
              <a:t>kemungkinan</a:t>
            </a:r>
            <a:r>
              <a:rPr lang="en-US" sz="2800" b="1" dirty="0"/>
              <a:t> </a:t>
            </a:r>
            <a:r>
              <a:rPr lang="en-US" sz="2800" b="1" dirty="0" err="1"/>
              <a:t>rumusan</a:t>
            </a:r>
            <a:r>
              <a:rPr lang="en-US" sz="2800" b="1" dirty="0"/>
              <a:t> </a:t>
            </a:r>
            <a:r>
              <a:rPr lang="en-US" sz="2800" b="1" dirty="0" err="1"/>
              <a:t>hipotesis</a:t>
            </a:r>
            <a:r>
              <a:rPr lang="en-US" sz="2800" b="1" dirty="0"/>
              <a:t> </a:t>
            </a:r>
            <a:r>
              <a:rPr lang="en-US" sz="2800" b="1" dirty="0" err="1"/>
              <a:t>menggunakan</a:t>
            </a:r>
            <a:r>
              <a:rPr lang="en-US" sz="2800" b="1" dirty="0"/>
              <a:t> </a:t>
            </a:r>
            <a:r>
              <a:rPr lang="en-US" sz="2800" b="1" dirty="0" err="1"/>
              <a:t>tanda</a:t>
            </a:r>
            <a:r>
              <a:rPr lang="en-US" sz="2800" b="1" dirty="0"/>
              <a:t> </a:t>
            </a:r>
            <a:r>
              <a:rPr lang="en-US" sz="2800" b="1" dirty="0" err="1"/>
              <a:t>matematis</a:t>
            </a:r>
            <a:r>
              <a:rPr lang="en-US" sz="2800" b="1" dirty="0"/>
              <a:t> </a:t>
            </a:r>
            <a:r>
              <a:rPr lang="en-US" sz="2800" b="1" dirty="0" err="1"/>
              <a:t>sebagai</a:t>
            </a:r>
            <a:r>
              <a:rPr lang="en-US" sz="2800" b="1" dirty="0"/>
              <a:t> </a:t>
            </a:r>
            <a:r>
              <a:rPr lang="en-US" sz="2800" b="1" dirty="0" err="1"/>
              <a:t>berikut</a:t>
            </a:r>
            <a:r>
              <a:rPr lang="en-US" sz="2800" b="1" dirty="0"/>
              <a:t>:</a:t>
            </a:r>
          </a:p>
        </p:txBody>
      </p:sp>
      <p:sp>
        <p:nvSpPr>
          <p:cNvPr id="33798" name="Text Box 6"/>
          <p:cNvSpPr txBox="1">
            <a:spLocks noChangeArrowheads="1"/>
          </p:cNvSpPr>
          <p:nvPr/>
        </p:nvSpPr>
        <p:spPr bwMode="auto">
          <a:xfrm>
            <a:off x="1757363" y="4876800"/>
            <a:ext cx="939681" cy="1077218"/>
          </a:xfrm>
          <a:prstGeom prst="rect">
            <a:avLst/>
          </a:prstGeom>
          <a:noFill/>
          <a:ln w="9525">
            <a:noFill/>
            <a:miter lim="800000"/>
            <a:headEnd/>
            <a:tailEnd/>
          </a:ln>
          <a:effectLst/>
        </p:spPr>
        <p:txBody>
          <a:bodyPr wrap="none">
            <a:spAutoFit/>
          </a:bodyPr>
          <a:lstStyle/>
          <a:p>
            <a:r>
              <a:rPr lang="en-US" sz="3200" b="1">
                <a:latin typeface="Times New Roman" pitchFamily="18" charset="0"/>
              </a:rPr>
              <a:t>H</a:t>
            </a:r>
            <a:r>
              <a:rPr lang="en-US" sz="3200" b="1" baseline="-25000">
                <a:latin typeface="Times New Roman" pitchFamily="18" charset="0"/>
              </a:rPr>
              <a:t>0</a:t>
            </a:r>
            <a:r>
              <a:rPr lang="en-US" sz="3200" b="1">
                <a:latin typeface="Times New Roman" pitchFamily="18" charset="0"/>
              </a:rPr>
              <a:t>: </a:t>
            </a:r>
          </a:p>
          <a:p>
            <a:r>
              <a:rPr lang="en-US" sz="3200" b="1">
                <a:latin typeface="Times New Roman" pitchFamily="18" charset="0"/>
              </a:rPr>
              <a:t>H</a:t>
            </a:r>
            <a:r>
              <a:rPr lang="en-US" sz="3200" b="1" baseline="-25000">
                <a:latin typeface="Times New Roman" pitchFamily="18" charset="0"/>
              </a:rPr>
              <a:t>A</a:t>
            </a:r>
            <a:r>
              <a:rPr lang="en-US" sz="3200" b="1">
                <a:latin typeface="Times New Roman" pitchFamily="18" charset="0"/>
              </a:rPr>
              <a:t>: </a:t>
            </a:r>
          </a:p>
        </p:txBody>
      </p:sp>
      <p:sp>
        <p:nvSpPr>
          <p:cNvPr id="33799" name="Text Box 7"/>
          <p:cNvSpPr txBox="1">
            <a:spLocks noChangeArrowheads="1"/>
          </p:cNvSpPr>
          <p:nvPr/>
        </p:nvSpPr>
        <p:spPr bwMode="auto">
          <a:xfrm>
            <a:off x="3048000" y="4997450"/>
            <a:ext cx="533400" cy="946150"/>
          </a:xfrm>
          <a:prstGeom prst="rect">
            <a:avLst/>
          </a:prstGeom>
          <a:noFill/>
          <a:ln w="9525">
            <a:noFill/>
            <a:miter lim="800000"/>
            <a:headEnd/>
            <a:tailEnd/>
          </a:ln>
          <a:effectLst/>
        </p:spPr>
        <p:txBody>
          <a:bodyPr>
            <a:spAutoFit/>
          </a:bodyPr>
          <a:lstStyle/>
          <a:p>
            <a:r>
              <a:rPr lang="en-US" sz="2800" b="1" dirty="0">
                <a:latin typeface="Times New Roman" pitchFamily="18" charset="0"/>
              </a:rPr>
              <a:t>=</a:t>
            </a:r>
          </a:p>
          <a:p>
            <a:r>
              <a:rPr lang="en-US" sz="2800" b="1" dirty="0">
                <a:latin typeface="Times New Roman" pitchFamily="18" charset="0"/>
                <a:cs typeface="Times New Roman" pitchFamily="18" charset="0"/>
              </a:rPr>
              <a:t>≠</a:t>
            </a:r>
          </a:p>
        </p:txBody>
      </p:sp>
      <p:sp>
        <p:nvSpPr>
          <p:cNvPr id="33800" name="Text Box 8"/>
          <p:cNvSpPr txBox="1">
            <a:spLocks noChangeArrowheads="1"/>
          </p:cNvSpPr>
          <p:nvPr/>
        </p:nvSpPr>
        <p:spPr bwMode="auto">
          <a:xfrm>
            <a:off x="4416425" y="4997450"/>
            <a:ext cx="389850" cy="954107"/>
          </a:xfrm>
          <a:prstGeom prst="rect">
            <a:avLst/>
          </a:prstGeom>
          <a:noFill/>
          <a:ln w="9525">
            <a:noFill/>
            <a:miter lim="800000"/>
            <a:headEnd/>
            <a:tailEnd/>
          </a:ln>
          <a:effectLst/>
        </p:spPr>
        <p:txBody>
          <a:bodyPr wrap="none">
            <a:spAutoFit/>
          </a:bodyPr>
          <a:lstStyle/>
          <a:p>
            <a:r>
              <a:rPr lang="en-US" sz="2800" b="1">
                <a:latin typeface="Times New Roman" pitchFamily="18" charset="0"/>
                <a:cs typeface="Times New Roman" pitchFamily="18" charset="0"/>
              </a:rPr>
              <a:t>≤</a:t>
            </a:r>
          </a:p>
          <a:p>
            <a:r>
              <a:rPr lang="en-US" sz="2800" b="1">
                <a:latin typeface="Times New Roman" pitchFamily="18" charset="0"/>
                <a:cs typeface="Times New Roman" pitchFamily="18" charset="0"/>
              </a:rPr>
              <a:t>&gt;</a:t>
            </a:r>
          </a:p>
        </p:txBody>
      </p:sp>
      <p:sp>
        <p:nvSpPr>
          <p:cNvPr id="33801" name="Text Box 9"/>
          <p:cNvSpPr txBox="1">
            <a:spLocks noChangeArrowheads="1"/>
          </p:cNvSpPr>
          <p:nvPr/>
        </p:nvSpPr>
        <p:spPr bwMode="auto">
          <a:xfrm>
            <a:off x="5788025" y="4953000"/>
            <a:ext cx="389850" cy="954107"/>
          </a:xfrm>
          <a:prstGeom prst="rect">
            <a:avLst/>
          </a:prstGeom>
          <a:noFill/>
          <a:ln w="9525">
            <a:noFill/>
            <a:miter lim="800000"/>
            <a:headEnd/>
            <a:tailEnd/>
          </a:ln>
          <a:effectLst/>
        </p:spPr>
        <p:txBody>
          <a:bodyPr wrap="none">
            <a:spAutoFit/>
          </a:bodyPr>
          <a:lstStyle/>
          <a:p>
            <a:r>
              <a:rPr lang="en-US" sz="2800" b="1">
                <a:latin typeface="Times New Roman" pitchFamily="18" charset="0"/>
                <a:cs typeface="Times New Roman" pitchFamily="18" charset="0"/>
              </a:rPr>
              <a:t>≥</a:t>
            </a:r>
          </a:p>
          <a:p>
            <a:r>
              <a:rPr lang="en-US" sz="2800" b="1">
                <a:latin typeface="Times New Roman" pitchFamily="18" charset="0"/>
                <a:cs typeface="Times New Roman" pitchFamily="18" charset="0"/>
              </a:rPr>
              <a:t>&lt;</a:t>
            </a:r>
          </a:p>
        </p:txBody>
      </p:sp>
      <p:sp>
        <p:nvSpPr>
          <p:cNvPr id="11" name="TextBox 10"/>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a:xfrm>
            <a:off x="0" y="0"/>
            <a:ext cx="9144000" cy="990600"/>
          </a:xfrm>
          <a:solidFill>
            <a:schemeClr val="tx1"/>
          </a:solidFill>
        </p:spPr>
        <p:txBody>
          <a:bodyPr>
            <a:normAutofit/>
          </a:bodyPr>
          <a:lstStyle/>
          <a:p>
            <a:r>
              <a:rPr lang="en-US" sz="3600" dirty="0">
                <a:solidFill>
                  <a:schemeClr val="bg1"/>
                </a:solidFill>
                <a:latin typeface="Arial Black" pitchFamily="34" charset="0"/>
              </a:rPr>
              <a:t>MENENTUKAN </a:t>
            </a:r>
            <a:r>
              <a:rPr lang="en-US" sz="3600" dirty="0" smtClean="0">
                <a:solidFill>
                  <a:schemeClr val="bg1"/>
                </a:solidFill>
                <a:latin typeface="Arial Black" pitchFamily="34" charset="0"/>
              </a:rPr>
              <a:t> BATAS KRITIS</a:t>
            </a:r>
            <a:endParaRPr lang="en-US" sz="3600" dirty="0">
              <a:solidFill>
                <a:schemeClr val="bg1"/>
              </a:solidFill>
              <a:latin typeface="Arial Black" pitchFamily="34" charset="0"/>
            </a:endParaRPr>
          </a:p>
        </p:txBody>
      </p:sp>
      <p:sp>
        <p:nvSpPr>
          <p:cNvPr id="34819" name="Rectangle 1027"/>
          <p:cNvSpPr>
            <a:spLocks noGrp="1" noChangeArrowheads="1"/>
          </p:cNvSpPr>
          <p:nvPr>
            <p:ph idx="1"/>
          </p:nvPr>
        </p:nvSpPr>
        <p:spPr>
          <a:xfrm>
            <a:off x="304800" y="1295400"/>
            <a:ext cx="8610600" cy="4267200"/>
          </a:xfrm>
        </p:spPr>
        <p:txBody>
          <a:bodyPr>
            <a:normAutofit/>
          </a:bodyPr>
          <a:lstStyle/>
          <a:p>
            <a:pPr>
              <a:lnSpc>
                <a:spcPct val="90000"/>
              </a:lnSpc>
            </a:pPr>
            <a:r>
              <a:rPr lang="en-US" sz="2800" b="1" dirty="0" err="1"/>
              <a:t>Perhatikan</a:t>
            </a:r>
            <a:r>
              <a:rPr lang="en-US" sz="2800" b="1" dirty="0"/>
              <a:t> </a:t>
            </a:r>
            <a:r>
              <a:rPr lang="en-US" sz="2800" b="1" dirty="0" err="1"/>
              <a:t>tingkat</a:t>
            </a:r>
            <a:r>
              <a:rPr lang="en-US" sz="2800" b="1" dirty="0"/>
              <a:t> </a:t>
            </a:r>
            <a:r>
              <a:rPr lang="en-US" sz="2800" b="1" dirty="0" err="1"/>
              <a:t>signifikansi</a:t>
            </a:r>
            <a:r>
              <a:rPr lang="en-US" sz="2800" b="1" dirty="0"/>
              <a:t> (</a:t>
            </a:r>
            <a:r>
              <a:rPr lang="en-US" sz="2800" b="1" dirty="0">
                <a:sym typeface="Symbol" pitchFamily="18" charset="2"/>
              </a:rPr>
              <a:t>) yang </a:t>
            </a:r>
            <a:r>
              <a:rPr lang="en-US" sz="2800" b="1" dirty="0" err="1">
                <a:sym typeface="Symbol" pitchFamily="18" charset="2"/>
              </a:rPr>
              <a:t>digunakan</a:t>
            </a:r>
            <a:r>
              <a:rPr lang="en-US" sz="2800" b="1" dirty="0">
                <a:sym typeface="Symbol" pitchFamily="18" charset="2"/>
              </a:rPr>
              <a:t>. </a:t>
            </a:r>
            <a:r>
              <a:rPr lang="en-US" sz="2800" b="1" dirty="0" err="1">
                <a:sym typeface="Symbol" pitchFamily="18" charset="2"/>
              </a:rPr>
              <a:t>Biasanya</a:t>
            </a:r>
            <a:r>
              <a:rPr lang="en-US" sz="2800" b="1" dirty="0">
                <a:sym typeface="Symbol" pitchFamily="18" charset="2"/>
              </a:rPr>
              <a:t> 1%, 5%, </a:t>
            </a:r>
            <a:r>
              <a:rPr lang="en-US" sz="2800" b="1" dirty="0" err="1">
                <a:sym typeface="Symbol" pitchFamily="18" charset="2"/>
              </a:rPr>
              <a:t>dan</a:t>
            </a:r>
            <a:r>
              <a:rPr lang="en-US" sz="2800" b="1" dirty="0">
                <a:sym typeface="Symbol" pitchFamily="18" charset="2"/>
              </a:rPr>
              <a:t> 10%.</a:t>
            </a:r>
          </a:p>
          <a:p>
            <a:pPr>
              <a:lnSpc>
                <a:spcPct val="90000"/>
              </a:lnSpc>
            </a:pPr>
            <a:r>
              <a:rPr lang="en-US" sz="2800" b="1" dirty="0" err="1">
                <a:sym typeface="Symbol" pitchFamily="18" charset="2"/>
              </a:rPr>
              <a:t>Untuk</a:t>
            </a:r>
            <a:r>
              <a:rPr lang="en-US" sz="2800" b="1" dirty="0">
                <a:sym typeface="Symbol" pitchFamily="18" charset="2"/>
              </a:rPr>
              <a:t> </a:t>
            </a:r>
            <a:r>
              <a:rPr lang="en-US" sz="2800" b="1" dirty="0" err="1" smtClean="0">
                <a:sym typeface="Symbol" pitchFamily="18" charset="2"/>
              </a:rPr>
              <a:t>uji</a:t>
            </a:r>
            <a:r>
              <a:rPr lang="en-US" sz="2800" b="1" dirty="0" smtClean="0">
                <a:sym typeface="Symbol" pitchFamily="18" charset="2"/>
              </a:rPr>
              <a:t> </a:t>
            </a:r>
            <a:r>
              <a:rPr lang="en-US" sz="2800" b="1" dirty="0" err="1" smtClean="0">
                <a:sym typeface="Symbol" pitchFamily="18" charset="2"/>
              </a:rPr>
              <a:t>dua</a:t>
            </a:r>
            <a:r>
              <a:rPr lang="en-US" sz="2800" b="1" dirty="0" smtClean="0">
                <a:sym typeface="Symbol" pitchFamily="18" charset="2"/>
              </a:rPr>
              <a:t> </a:t>
            </a:r>
            <a:r>
              <a:rPr lang="en-US" sz="2800" b="1" dirty="0" err="1">
                <a:sym typeface="Symbol" pitchFamily="18" charset="2"/>
              </a:rPr>
              <a:t>sisi</a:t>
            </a:r>
            <a:r>
              <a:rPr lang="en-US" sz="2800" b="1" dirty="0">
                <a:sym typeface="Symbol" pitchFamily="18" charset="2"/>
              </a:rPr>
              <a:t>, </a:t>
            </a:r>
            <a:r>
              <a:rPr lang="en-US" sz="2800" b="1" dirty="0" err="1">
                <a:sym typeface="Symbol" pitchFamily="18" charset="2"/>
              </a:rPr>
              <a:t>gunakan</a:t>
            </a:r>
            <a:r>
              <a:rPr lang="en-US" sz="2800" b="1" dirty="0">
                <a:sym typeface="Symbol" pitchFamily="18" charset="2"/>
              </a:rPr>
              <a:t> /2, </a:t>
            </a:r>
            <a:r>
              <a:rPr lang="en-US" sz="2800" b="1" dirty="0" err="1">
                <a:sym typeface="Symbol" pitchFamily="18" charset="2"/>
              </a:rPr>
              <a:t>dan</a:t>
            </a:r>
            <a:r>
              <a:rPr lang="en-US" sz="2800" b="1" dirty="0">
                <a:sym typeface="Symbol" pitchFamily="18" charset="2"/>
              </a:rPr>
              <a:t> </a:t>
            </a:r>
            <a:r>
              <a:rPr lang="en-US" sz="2800" b="1" dirty="0" err="1">
                <a:sym typeface="Symbol" pitchFamily="18" charset="2"/>
              </a:rPr>
              <a:t>untuk</a:t>
            </a:r>
            <a:r>
              <a:rPr lang="en-US" sz="2800" b="1" dirty="0">
                <a:sym typeface="Symbol" pitchFamily="18" charset="2"/>
              </a:rPr>
              <a:t> </a:t>
            </a:r>
            <a:r>
              <a:rPr lang="en-US" sz="2800" b="1" dirty="0" err="1" smtClean="0">
                <a:sym typeface="Symbol" pitchFamily="18" charset="2"/>
              </a:rPr>
              <a:t>uji</a:t>
            </a:r>
            <a:r>
              <a:rPr lang="en-US" sz="2800" b="1" dirty="0" smtClean="0">
                <a:sym typeface="Symbol" pitchFamily="18" charset="2"/>
              </a:rPr>
              <a:t> </a:t>
            </a:r>
            <a:r>
              <a:rPr lang="en-US" sz="2800" b="1" dirty="0">
                <a:sym typeface="Symbol" pitchFamily="18" charset="2"/>
              </a:rPr>
              <a:t>1 </a:t>
            </a:r>
            <a:r>
              <a:rPr lang="en-US" sz="2800" b="1" dirty="0" err="1">
                <a:sym typeface="Symbol" pitchFamily="18" charset="2"/>
              </a:rPr>
              <a:t>sisi</a:t>
            </a:r>
            <a:r>
              <a:rPr lang="en-US" sz="2800" b="1" dirty="0">
                <a:sym typeface="Symbol" pitchFamily="18" charset="2"/>
              </a:rPr>
              <a:t>, </a:t>
            </a:r>
            <a:r>
              <a:rPr lang="en-US" sz="2800" b="1" dirty="0" err="1">
                <a:sym typeface="Symbol" pitchFamily="18" charset="2"/>
              </a:rPr>
              <a:t>gunakan</a:t>
            </a:r>
            <a:r>
              <a:rPr lang="en-US" sz="2800" b="1" dirty="0">
                <a:sym typeface="Symbol" pitchFamily="18" charset="2"/>
              </a:rPr>
              <a:t> .</a:t>
            </a:r>
          </a:p>
          <a:p>
            <a:pPr>
              <a:lnSpc>
                <a:spcPct val="90000"/>
              </a:lnSpc>
            </a:pPr>
            <a:r>
              <a:rPr lang="en-US" sz="2800" b="1" dirty="0" err="1">
                <a:sym typeface="Symbol" pitchFamily="18" charset="2"/>
              </a:rPr>
              <a:t>Banyaknya</a:t>
            </a:r>
            <a:r>
              <a:rPr lang="en-US" sz="2800" b="1" dirty="0">
                <a:sym typeface="Symbol" pitchFamily="18" charset="2"/>
              </a:rPr>
              <a:t> </a:t>
            </a:r>
            <a:r>
              <a:rPr lang="en-US" sz="2800" b="1" dirty="0" err="1">
                <a:sym typeface="Symbol" pitchFamily="18" charset="2"/>
              </a:rPr>
              <a:t>sampel</a:t>
            </a:r>
            <a:r>
              <a:rPr lang="en-US" sz="2800" b="1" dirty="0">
                <a:sym typeface="Symbol" pitchFamily="18" charset="2"/>
              </a:rPr>
              <a:t> (n) </a:t>
            </a:r>
            <a:r>
              <a:rPr lang="en-US" sz="2800" b="1" dirty="0" err="1">
                <a:sym typeface="Symbol" pitchFamily="18" charset="2"/>
              </a:rPr>
              <a:t>digunakan</a:t>
            </a:r>
            <a:r>
              <a:rPr lang="en-US" sz="2800" b="1" dirty="0">
                <a:sym typeface="Symbol" pitchFamily="18" charset="2"/>
              </a:rPr>
              <a:t> </a:t>
            </a:r>
            <a:r>
              <a:rPr lang="en-US" sz="2800" b="1" dirty="0" err="1">
                <a:sym typeface="Symbol" pitchFamily="18" charset="2"/>
              </a:rPr>
              <a:t>untuk</a:t>
            </a:r>
            <a:r>
              <a:rPr lang="en-US" sz="2800" b="1" dirty="0">
                <a:sym typeface="Symbol" pitchFamily="18" charset="2"/>
              </a:rPr>
              <a:t> </a:t>
            </a:r>
            <a:r>
              <a:rPr lang="en-US" sz="2800" b="1" dirty="0" err="1">
                <a:sym typeface="Symbol" pitchFamily="18" charset="2"/>
              </a:rPr>
              <a:t>menentukan</a:t>
            </a:r>
            <a:r>
              <a:rPr lang="en-US" sz="2800" b="1" dirty="0">
                <a:sym typeface="Symbol" pitchFamily="18" charset="2"/>
              </a:rPr>
              <a:t> </a:t>
            </a:r>
            <a:r>
              <a:rPr lang="en-US" sz="2800" b="1" dirty="0" err="1" smtClean="0">
                <a:sym typeface="Symbol" pitchFamily="18" charset="2"/>
              </a:rPr>
              <a:t>derajat</a:t>
            </a:r>
            <a:r>
              <a:rPr lang="en-US" sz="2800" b="1" dirty="0" smtClean="0">
                <a:sym typeface="Symbol" pitchFamily="18" charset="2"/>
              </a:rPr>
              <a:t> </a:t>
            </a:r>
            <a:r>
              <a:rPr lang="en-US" sz="2800" b="1" dirty="0" err="1" smtClean="0">
                <a:sym typeface="Symbol" pitchFamily="18" charset="2"/>
              </a:rPr>
              <a:t>bebas</a:t>
            </a:r>
            <a:r>
              <a:rPr lang="en-US" sz="2800" b="1" dirty="0" smtClean="0">
                <a:sym typeface="Symbol" pitchFamily="18" charset="2"/>
              </a:rPr>
              <a:t> (db).</a:t>
            </a:r>
            <a:endParaRPr lang="en-US" sz="2800" b="1" dirty="0">
              <a:sym typeface="Symbol" pitchFamily="18" charset="2"/>
            </a:endParaRPr>
          </a:p>
          <a:p>
            <a:pPr lvl="1">
              <a:lnSpc>
                <a:spcPct val="90000"/>
              </a:lnSpc>
            </a:pPr>
            <a:r>
              <a:rPr lang="en-US" sz="2400" b="1" dirty="0" err="1">
                <a:sym typeface="Symbol" pitchFamily="18" charset="2"/>
              </a:rPr>
              <a:t>Satu</a:t>
            </a:r>
            <a:r>
              <a:rPr lang="en-US" sz="2400" b="1" dirty="0">
                <a:sym typeface="Symbol" pitchFamily="18" charset="2"/>
              </a:rPr>
              <a:t> </a:t>
            </a:r>
            <a:r>
              <a:rPr lang="en-US" sz="2400" b="1" dirty="0" err="1">
                <a:sym typeface="Symbol" pitchFamily="18" charset="2"/>
              </a:rPr>
              <a:t>sampel</a:t>
            </a:r>
            <a:r>
              <a:rPr lang="en-US" sz="2400" b="1" dirty="0">
                <a:sym typeface="Symbol" pitchFamily="18" charset="2"/>
              </a:rPr>
              <a:t>: </a:t>
            </a:r>
            <a:r>
              <a:rPr lang="en-US" sz="2400" b="1" dirty="0" err="1">
                <a:sym typeface="Symbol" pitchFamily="18" charset="2"/>
              </a:rPr>
              <a:t>df</a:t>
            </a:r>
            <a:r>
              <a:rPr lang="en-US" sz="2400" b="1" dirty="0">
                <a:sym typeface="Symbol" pitchFamily="18" charset="2"/>
              </a:rPr>
              <a:t>. = n – 1</a:t>
            </a:r>
          </a:p>
          <a:p>
            <a:pPr lvl="1">
              <a:lnSpc>
                <a:spcPct val="90000"/>
              </a:lnSpc>
            </a:pPr>
            <a:r>
              <a:rPr lang="en-US" sz="2400" b="1" dirty="0" err="1">
                <a:sym typeface="Symbol" pitchFamily="18" charset="2"/>
              </a:rPr>
              <a:t>Dua</a:t>
            </a:r>
            <a:r>
              <a:rPr lang="en-US" sz="2400" b="1" dirty="0">
                <a:sym typeface="Symbol" pitchFamily="18" charset="2"/>
              </a:rPr>
              <a:t> </a:t>
            </a:r>
            <a:r>
              <a:rPr lang="en-US" sz="2400" b="1" dirty="0" err="1">
                <a:sym typeface="Symbol" pitchFamily="18" charset="2"/>
              </a:rPr>
              <a:t>sampel</a:t>
            </a:r>
            <a:r>
              <a:rPr lang="en-US" sz="2400" b="1" dirty="0">
                <a:sym typeface="Symbol" pitchFamily="18" charset="2"/>
              </a:rPr>
              <a:t>: </a:t>
            </a:r>
            <a:r>
              <a:rPr lang="en-US" sz="2400" b="1" dirty="0" err="1">
                <a:sym typeface="Symbol" pitchFamily="18" charset="2"/>
              </a:rPr>
              <a:t>df</a:t>
            </a:r>
            <a:r>
              <a:rPr lang="en-US" sz="2400" b="1" dirty="0">
                <a:sym typeface="Symbol" pitchFamily="18" charset="2"/>
              </a:rPr>
              <a:t>. = n</a:t>
            </a:r>
            <a:r>
              <a:rPr lang="en-US" sz="2400" b="1" baseline="-25000" dirty="0">
                <a:sym typeface="Symbol" pitchFamily="18" charset="2"/>
              </a:rPr>
              <a:t>1</a:t>
            </a:r>
            <a:r>
              <a:rPr lang="en-US" sz="2400" b="1" dirty="0">
                <a:sym typeface="Symbol" pitchFamily="18" charset="2"/>
              </a:rPr>
              <a:t> + n</a:t>
            </a:r>
            <a:r>
              <a:rPr lang="en-US" sz="2400" b="1" baseline="-25000" dirty="0">
                <a:sym typeface="Symbol" pitchFamily="18" charset="2"/>
              </a:rPr>
              <a:t>2</a:t>
            </a:r>
            <a:r>
              <a:rPr lang="en-US" sz="2400" b="1" dirty="0">
                <a:sym typeface="Symbol" pitchFamily="18" charset="2"/>
              </a:rPr>
              <a:t> – 2</a:t>
            </a:r>
          </a:p>
          <a:p>
            <a:pPr>
              <a:lnSpc>
                <a:spcPct val="90000"/>
              </a:lnSpc>
            </a:pPr>
            <a:r>
              <a:rPr lang="en-US" sz="2800" b="1" dirty="0" err="1">
                <a:sym typeface="Symbol" pitchFamily="18" charset="2"/>
              </a:rPr>
              <a:t>Nilai</a:t>
            </a:r>
            <a:r>
              <a:rPr lang="en-US" sz="2800" b="1" dirty="0">
                <a:sym typeface="Symbol" pitchFamily="18" charset="2"/>
              </a:rPr>
              <a:t> </a:t>
            </a:r>
            <a:r>
              <a:rPr lang="en-US" sz="2800" b="1" dirty="0" err="1">
                <a:sym typeface="Symbol" pitchFamily="18" charset="2"/>
              </a:rPr>
              <a:t>Kritis</a:t>
            </a:r>
            <a:r>
              <a:rPr lang="en-US" sz="2800" b="1" dirty="0">
                <a:sym typeface="Symbol" pitchFamily="18" charset="2"/>
              </a:rPr>
              <a:t> </a:t>
            </a:r>
            <a:r>
              <a:rPr lang="en-US" sz="2800" b="1" dirty="0" err="1">
                <a:sym typeface="Symbol" pitchFamily="18" charset="2"/>
              </a:rPr>
              <a:t>ditentukan</a:t>
            </a:r>
            <a:r>
              <a:rPr lang="en-US" sz="2800" b="1" dirty="0">
                <a:sym typeface="Symbol" pitchFamily="18" charset="2"/>
              </a:rPr>
              <a:t> </a:t>
            </a:r>
            <a:r>
              <a:rPr lang="en-US" sz="2800" b="1" dirty="0" err="1">
                <a:sym typeface="Symbol" pitchFamily="18" charset="2"/>
              </a:rPr>
              <a:t>menggunakan</a:t>
            </a:r>
            <a:r>
              <a:rPr lang="en-US" sz="2800" b="1" dirty="0">
                <a:sym typeface="Symbol" pitchFamily="18" charset="2"/>
              </a:rPr>
              <a:t> </a:t>
            </a:r>
            <a:r>
              <a:rPr lang="en-US" sz="2800" b="1" dirty="0" err="1">
                <a:sym typeface="Symbol" pitchFamily="18" charset="2"/>
              </a:rPr>
              <a:t>tabel</a:t>
            </a:r>
            <a:r>
              <a:rPr lang="en-US" sz="2800" b="1" dirty="0">
                <a:sym typeface="Symbol" pitchFamily="18" charset="2"/>
              </a:rPr>
              <a:t> t </a:t>
            </a:r>
            <a:r>
              <a:rPr lang="en-US" sz="2800" b="1" dirty="0" err="1">
                <a:sym typeface="Symbol" pitchFamily="18" charset="2"/>
              </a:rPr>
              <a:t>atau</a:t>
            </a:r>
            <a:r>
              <a:rPr lang="en-US" sz="2800" b="1" dirty="0">
                <a:sym typeface="Symbol" pitchFamily="18" charset="2"/>
              </a:rPr>
              <a:t> </a:t>
            </a:r>
            <a:r>
              <a:rPr lang="en-US" sz="2800" b="1" dirty="0" err="1">
                <a:sym typeface="Symbol" pitchFamily="18" charset="2"/>
              </a:rPr>
              <a:t>tabel</a:t>
            </a:r>
            <a:r>
              <a:rPr lang="en-US" sz="2800" b="1" dirty="0">
                <a:sym typeface="Symbol" pitchFamily="18" charset="2"/>
              </a:rPr>
              <a:t> Z</a:t>
            </a:r>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0"/>
            <a:ext cx="9144000" cy="1143000"/>
          </a:xfrm>
          <a:solidFill>
            <a:schemeClr val="tx1"/>
          </a:solidFill>
        </p:spPr>
        <p:txBody>
          <a:bodyPr>
            <a:normAutofit/>
          </a:bodyPr>
          <a:lstStyle/>
          <a:p>
            <a:r>
              <a:rPr lang="en-US" sz="3600" dirty="0">
                <a:solidFill>
                  <a:schemeClr val="bg1"/>
                </a:solidFill>
                <a:latin typeface="Arial Black" pitchFamily="34" charset="0"/>
              </a:rPr>
              <a:t>MENENTUKAN KEPUTUSAN</a:t>
            </a:r>
          </a:p>
        </p:txBody>
      </p:sp>
      <p:sp>
        <p:nvSpPr>
          <p:cNvPr id="36867" name="Rectangle 3"/>
          <p:cNvSpPr>
            <a:spLocks noGrp="1" noChangeArrowheads="1"/>
          </p:cNvSpPr>
          <p:nvPr>
            <p:ph idx="1"/>
          </p:nvPr>
        </p:nvSpPr>
        <p:spPr>
          <a:xfrm>
            <a:off x="152400" y="1295400"/>
            <a:ext cx="8763000" cy="4267200"/>
          </a:xfrm>
        </p:spPr>
        <p:txBody>
          <a:bodyPr/>
          <a:lstStyle/>
          <a:p>
            <a:r>
              <a:rPr lang="en-US" b="1" dirty="0"/>
              <a:t> </a:t>
            </a:r>
            <a:r>
              <a:rPr lang="en-US" b="1" dirty="0" err="1"/>
              <a:t>Membandingkan</a:t>
            </a:r>
            <a:r>
              <a:rPr lang="en-US" b="1" dirty="0"/>
              <a:t> </a:t>
            </a:r>
            <a:r>
              <a:rPr lang="en-US" b="1" dirty="0" err="1"/>
              <a:t>antara</a:t>
            </a:r>
            <a:r>
              <a:rPr lang="en-US" b="1" dirty="0"/>
              <a:t> </a:t>
            </a:r>
            <a:r>
              <a:rPr lang="en-US" b="1" dirty="0" err="1"/>
              <a:t>Nilai</a:t>
            </a:r>
            <a:r>
              <a:rPr lang="en-US" b="1" dirty="0"/>
              <a:t> </a:t>
            </a:r>
            <a:r>
              <a:rPr lang="en-US" b="1" dirty="0" err="1"/>
              <a:t>Hitung</a:t>
            </a:r>
            <a:r>
              <a:rPr lang="en-US" b="1" dirty="0"/>
              <a:t> </a:t>
            </a:r>
            <a:r>
              <a:rPr lang="en-US" b="1" dirty="0" err="1"/>
              <a:t>dengan</a:t>
            </a:r>
            <a:r>
              <a:rPr lang="en-US" b="1" dirty="0"/>
              <a:t> </a:t>
            </a:r>
            <a:r>
              <a:rPr lang="en-US" b="1" dirty="0" err="1"/>
              <a:t>Nilai</a:t>
            </a:r>
            <a:r>
              <a:rPr lang="en-US" b="1" dirty="0"/>
              <a:t> </a:t>
            </a:r>
            <a:r>
              <a:rPr lang="en-US" b="1" dirty="0" err="1"/>
              <a:t>Kritis</a:t>
            </a:r>
            <a:r>
              <a:rPr lang="en-US" b="1" dirty="0"/>
              <a:t>. </a:t>
            </a:r>
            <a:r>
              <a:rPr lang="en-US" b="1" dirty="0" err="1"/>
              <a:t>Jika</a:t>
            </a:r>
            <a:r>
              <a:rPr lang="en-US" b="1" dirty="0"/>
              <a:t> </a:t>
            </a:r>
            <a:r>
              <a:rPr lang="en-US" b="1" dirty="0">
                <a:cs typeface="Times New Roman" pitchFamily="18" charset="0"/>
              </a:rPr>
              <a:t>|t </a:t>
            </a:r>
            <a:r>
              <a:rPr lang="en-US" b="1" dirty="0" err="1">
                <a:cs typeface="Times New Roman" pitchFamily="18" charset="0"/>
              </a:rPr>
              <a:t>hitung</a:t>
            </a:r>
            <a:r>
              <a:rPr lang="en-US" b="1" dirty="0">
                <a:cs typeface="Times New Roman" pitchFamily="18" charset="0"/>
              </a:rPr>
              <a:t>| &gt; t </a:t>
            </a:r>
            <a:r>
              <a:rPr lang="en-US" b="1" dirty="0" err="1">
                <a:cs typeface="Times New Roman" pitchFamily="18" charset="0"/>
              </a:rPr>
              <a:t>kritis</a:t>
            </a:r>
            <a:r>
              <a:rPr lang="en-US" b="1" dirty="0">
                <a:cs typeface="Times New Roman" pitchFamily="18" charset="0"/>
              </a:rPr>
              <a:t>, </a:t>
            </a:r>
            <a:r>
              <a:rPr lang="en-US" b="1" dirty="0" err="1">
                <a:cs typeface="Times New Roman" pitchFamily="18" charset="0"/>
              </a:rPr>
              <a:t>keputusan</a:t>
            </a:r>
            <a:r>
              <a:rPr lang="en-US" b="1" dirty="0">
                <a:cs typeface="Times New Roman" pitchFamily="18" charset="0"/>
              </a:rPr>
              <a:t> </a:t>
            </a:r>
            <a:r>
              <a:rPr lang="en-US" b="1" dirty="0" err="1">
                <a:cs typeface="Times New Roman" pitchFamily="18" charset="0"/>
              </a:rPr>
              <a:t>menolak</a:t>
            </a:r>
            <a:r>
              <a:rPr lang="en-US" b="1" dirty="0">
                <a:cs typeface="Times New Roman" pitchFamily="18" charset="0"/>
              </a:rPr>
              <a:t> H</a:t>
            </a:r>
            <a:r>
              <a:rPr lang="en-US" b="1" baseline="-25000" dirty="0">
                <a:cs typeface="Times New Roman" pitchFamily="18" charset="0"/>
              </a:rPr>
              <a:t>0</a:t>
            </a:r>
            <a:r>
              <a:rPr lang="en-US" b="1" dirty="0">
                <a:cs typeface="Times New Roman" pitchFamily="18" charset="0"/>
              </a:rPr>
              <a:t>. </a:t>
            </a:r>
            <a:r>
              <a:rPr lang="en-US" b="1" dirty="0" err="1">
                <a:cs typeface="Times New Roman" pitchFamily="18" charset="0"/>
              </a:rPr>
              <a:t>Sebaliknya</a:t>
            </a:r>
            <a:r>
              <a:rPr lang="en-US" b="1" dirty="0">
                <a:cs typeface="Times New Roman" pitchFamily="18" charset="0"/>
              </a:rPr>
              <a:t> ….</a:t>
            </a:r>
          </a:p>
          <a:p>
            <a:r>
              <a:rPr lang="en-US" b="1" dirty="0">
                <a:cs typeface="Times New Roman" pitchFamily="18" charset="0"/>
              </a:rPr>
              <a:t> </a:t>
            </a:r>
            <a:r>
              <a:rPr lang="en-US" b="1" dirty="0" err="1">
                <a:cs typeface="Times New Roman" pitchFamily="18" charset="0"/>
              </a:rPr>
              <a:t>Atau</a:t>
            </a:r>
            <a:r>
              <a:rPr lang="en-US" b="1" dirty="0">
                <a:cs typeface="Times New Roman" pitchFamily="18" charset="0"/>
              </a:rPr>
              <a:t> </a:t>
            </a:r>
            <a:r>
              <a:rPr lang="en-US" b="1" dirty="0" err="1">
                <a:cs typeface="Times New Roman" pitchFamily="18" charset="0"/>
              </a:rPr>
              <a:t>menggunakan</a:t>
            </a:r>
            <a:r>
              <a:rPr lang="en-US" b="1" dirty="0">
                <a:cs typeface="Times New Roman" pitchFamily="18" charset="0"/>
              </a:rPr>
              <a:t> </a:t>
            </a:r>
            <a:r>
              <a:rPr lang="en-US" b="1" dirty="0" err="1">
                <a:cs typeface="Times New Roman" pitchFamily="18" charset="0"/>
              </a:rPr>
              <a:t>gambar</a:t>
            </a:r>
            <a:r>
              <a:rPr lang="en-US" b="1" dirty="0">
                <a:cs typeface="Times New Roman" pitchFamily="18" charset="0"/>
              </a:rPr>
              <a:t> </a:t>
            </a:r>
            <a:r>
              <a:rPr lang="en-US" b="1" dirty="0" err="1">
                <a:cs typeface="Times New Roman" pitchFamily="18" charset="0"/>
              </a:rPr>
              <a:t>kurva</a:t>
            </a:r>
            <a:r>
              <a:rPr lang="en-US" b="1" dirty="0">
                <a:cs typeface="Times New Roman" pitchFamily="18" charset="0"/>
              </a:rPr>
              <a:t> </a:t>
            </a:r>
            <a:r>
              <a:rPr lang="en-US" b="1" dirty="0" err="1">
                <a:cs typeface="Times New Roman" pitchFamily="18" charset="0"/>
              </a:rPr>
              <a:t>distribusi</a:t>
            </a:r>
            <a:r>
              <a:rPr lang="en-US" b="1" dirty="0">
                <a:cs typeface="Times New Roman" pitchFamily="18" charset="0"/>
              </a:rPr>
              <a:t> normal. </a:t>
            </a:r>
            <a:r>
              <a:rPr lang="en-US" b="1" dirty="0" err="1">
                <a:cs typeface="Times New Roman" pitchFamily="18" charset="0"/>
              </a:rPr>
              <a:t>Jika</a:t>
            </a:r>
            <a:r>
              <a:rPr lang="en-US" b="1" dirty="0">
                <a:cs typeface="Times New Roman" pitchFamily="18" charset="0"/>
              </a:rPr>
              <a:t> </a:t>
            </a:r>
            <a:r>
              <a:rPr lang="en-US" b="1" dirty="0" err="1">
                <a:cs typeface="Times New Roman" pitchFamily="18" charset="0"/>
              </a:rPr>
              <a:t>nilai</a:t>
            </a:r>
            <a:r>
              <a:rPr lang="en-US" b="1" dirty="0">
                <a:cs typeface="Times New Roman" pitchFamily="18" charset="0"/>
              </a:rPr>
              <a:t> </a:t>
            </a:r>
            <a:r>
              <a:rPr lang="en-US" b="1" dirty="0" err="1">
                <a:cs typeface="Times New Roman" pitchFamily="18" charset="0"/>
              </a:rPr>
              <a:t>hitung</a:t>
            </a:r>
            <a:r>
              <a:rPr lang="en-US" b="1" dirty="0">
                <a:cs typeface="Times New Roman" pitchFamily="18" charset="0"/>
              </a:rPr>
              <a:t> </a:t>
            </a:r>
            <a:r>
              <a:rPr lang="en-US" b="1" dirty="0" err="1">
                <a:cs typeface="Times New Roman" pitchFamily="18" charset="0"/>
              </a:rPr>
              <a:t>berada</a:t>
            </a:r>
            <a:r>
              <a:rPr lang="en-US" b="1" dirty="0">
                <a:cs typeface="Times New Roman" pitchFamily="18" charset="0"/>
              </a:rPr>
              <a:t> </a:t>
            </a:r>
            <a:r>
              <a:rPr lang="en-US" b="1" dirty="0" err="1">
                <a:cs typeface="Times New Roman" pitchFamily="18" charset="0"/>
              </a:rPr>
              <a:t>pada</a:t>
            </a:r>
            <a:r>
              <a:rPr lang="en-US" b="1" dirty="0">
                <a:cs typeface="Times New Roman" pitchFamily="18" charset="0"/>
              </a:rPr>
              <a:t> </a:t>
            </a:r>
            <a:r>
              <a:rPr lang="en-US" b="1" dirty="0" err="1">
                <a:cs typeface="Times New Roman" pitchFamily="18" charset="0"/>
              </a:rPr>
              <a:t>daerah</a:t>
            </a:r>
            <a:r>
              <a:rPr lang="en-US" b="1" dirty="0">
                <a:cs typeface="Times New Roman" pitchFamily="18" charset="0"/>
              </a:rPr>
              <a:t> </a:t>
            </a:r>
            <a:r>
              <a:rPr lang="en-US" b="1" dirty="0" err="1">
                <a:cs typeface="Times New Roman" pitchFamily="18" charset="0"/>
              </a:rPr>
              <a:t>penolakan</a:t>
            </a:r>
            <a:r>
              <a:rPr lang="en-US" b="1" dirty="0">
                <a:cs typeface="Times New Roman" pitchFamily="18" charset="0"/>
              </a:rPr>
              <a:t> H</a:t>
            </a:r>
            <a:r>
              <a:rPr lang="en-US" b="1" baseline="-25000" dirty="0">
                <a:cs typeface="Times New Roman" pitchFamily="18" charset="0"/>
              </a:rPr>
              <a:t>0</a:t>
            </a:r>
            <a:r>
              <a:rPr lang="en-US" b="1" dirty="0">
                <a:cs typeface="Times New Roman" pitchFamily="18" charset="0"/>
              </a:rPr>
              <a:t>, </a:t>
            </a:r>
            <a:r>
              <a:rPr lang="en-US" b="1" dirty="0" err="1">
                <a:cs typeface="Times New Roman" pitchFamily="18" charset="0"/>
              </a:rPr>
              <a:t>maka</a:t>
            </a:r>
            <a:r>
              <a:rPr lang="en-US" b="1" dirty="0">
                <a:cs typeface="Times New Roman" pitchFamily="18" charset="0"/>
              </a:rPr>
              <a:t> </a:t>
            </a:r>
            <a:r>
              <a:rPr lang="en-US" b="1" dirty="0" err="1">
                <a:cs typeface="Times New Roman" pitchFamily="18" charset="0"/>
              </a:rPr>
              <a:t>keputusannya</a:t>
            </a:r>
            <a:r>
              <a:rPr lang="en-US" b="1" dirty="0">
                <a:cs typeface="Times New Roman" pitchFamily="18" charset="0"/>
              </a:rPr>
              <a:t> </a:t>
            </a:r>
            <a:r>
              <a:rPr lang="en-US" b="1" dirty="0" err="1">
                <a:cs typeface="Times New Roman" pitchFamily="18" charset="0"/>
              </a:rPr>
              <a:t>adalah</a:t>
            </a:r>
            <a:r>
              <a:rPr lang="en-US" b="1" dirty="0">
                <a:cs typeface="Times New Roman" pitchFamily="18" charset="0"/>
              </a:rPr>
              <a:t> </a:t>
            </a:r>
            <a:r>
              <a:rPr lang="en-US" b="1" dirty="0" err="1">
                <a:cs typeface="Times New Roman" pitchFamily="18" charset="0"/>
              </a:rPr>
              <a:t>menolak</a:t>
            </a:r>
            <a:r>
              <a:rPr lang="en-US" b="1" dirty="0">
                <a:cs typeface="Times New Roman" pitchFamily="18" charset="0"/>
              </a:rPr>
              <a:t> H</a:t>
            </a:r>
            <a:r>
              <a:rPr lang="en-US" b="1" baseline="-25000" dirty="0">
                <a:cs typeface="Times New Roman" pitchFamily="18" charset="0"/>
              </a:rPr>
              <a:t>0</a:t>
            </a:r>
            <a:r>
              <a:rPr lang="en-US" b="1" dirty="0">
                <a:cs typeface="Times New Roman" pitchFamily="18" charset="0"/>
              </a:rPr>
              <a:t>. </a:t>
            </a:r>
            <a:r>
              <a:rPr lang="en-US" b="1" dirty="0" err="1">
                <a:cs typeface="Times New Roman" pitchFamily="18" charset="0"/>
              </a:rPr>
              <a:t>Sebaliknya</a:t>
            </a:r>
            <a:r>
              <a:rPr lang="en-US" b="1" dirty="0">
                <a:cs typeface="Times New Roman" pitchFamily="18" charset="0"/>
              </a:rPr>
              <a:t>, ….</a:t>
            </a:r>
          </a:p>
        </p:txBody>
      </p:sp>
      <p:sp>
        <p:nvSpPr>
          <p:cNvPr id="5" name="Footer Placeholder 4"/>
          <p:cNvSpPr>
            <a:spLocks noGrp="1"/>
          </p:cNvSpPr>
          <p:nvPr>
            <p:ph type="ftr" sz="quarter" idx="11"/>
          </p:nvPr>
        </p:nvSpPr>
        <p:spPr/>
        <p:txBody>
          <a:bodyPr/>
          <a:lstStyle/>
          <a:p>
            <a:r>
              <a:rPr lang="en-US"/>
              <a:t>Statistika Induktif - Uji Hipotesis</a:t>
            </a:r>
          </a:p>
        </p:txBody>
      </p:sp>
      <p:sp>
        <p:nvSpPr>
          <p:cNvPr id="6" name="Slide Number Placeholder 5"/>
          <p:cNvSpPr>
            <a:spLocks noGrp="1"/>
          </p:cNvSpPr>
          <p:nvPr>
            <p:ph type="sldNum" sz="quarter" idx="12"/>
          </p:nvPr>
        </p:nvSpPr>
        <p:spPr/>
        <p:txBody>
          <a:bodyPr/>
          <a:lstStyle/>
          <a:p>
            <a:fld id="{B9E29CAE-03D7-497C-B0E9-BF6EE41A9365}" type="slidenum">
              <a:rPr lang="en-US"/>
              <a:pPr/>
              <a:t>46</a:t>
            </a:fld>
            <a:endParaRPr lang="en-US"/>
          </a:p>
        </p:txBody>
      </p:sp>
      <p:sp>
        <p:nvSpPr>
          <p:cNvPr id="7" name="TextBox 6"/>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143000"/>
          </a:xfrm>
          <a:solidFill>
            <a:schemeClr val="tx1"/>
          </a:solidFill>
        </p:spPr>
        <p:txBody>
          <a:bodyPr>
            <a:normAutofit/>
          </a:bodyPr>
          <a:lstStyle/>
          <a:p>
            <a:pPr algn="ctr"/>
            <a:r>
              <a:rPr lang="en-US" sz="4000" b="1" dirty="0" smtClean="0">
                <a:solidFill>
                  <a:schemeClr val="bg1"/>
                </a:solidFill>
                <a:latin typeface="Arial Black" pitchFamily="34" charset="0"/>
              </a:rPr>
              <a:t>UJI  DUA </a:t>
            </a:r>
            <a:r>
              <a:rPr lang="en-US" sz="4000" b="1" dirty="0">
                <a:solidFill>
                  <a:schemeClr val="bg1"/>
                </a:solidFill>
                <a:latin typeface="Arial Black" pitchFamily="34" charset="0"/>
              </a:rPr>
              <a:t>SISI</a:t>
            </a:r>
          </a:p>
        </p:txBody>
      </p:sp>
      <p:sp>
        <p:nvSpPr>
          <p:cNvPr id="30724" name="Arc 4"/>
          <p:cNvSpPr>
            <a:spLocks/>
          </p:cNvSpPr>
          <p:nvPr/>
        </p:nvSpPr>
        <p:spPr bwMode="auto">
          <a:xfrm flipV="1">
            <a:off x="1371600" y="3887788"/>
            <a:ext cx="1676400" cy="1446212"/>
          </a:xfrm>
          <a:custGeom>
            <a:avLst/>
            <a:gdLst>
              <a:gd name="G0" fmla="+- 0 0 0"/>
              <a:gd name="G1" fmla="+- 21600 0 0"/>
              <a:gd name="G2" fmla="+- 21600 0 0"/>
              <a:gd name="T0" fmla="*/ 0 w 21541"/>
              <a:gd name="T1" fmla="*/ 0 h 21600"/>
              <a:gd name="T2" fmla="*/ 21541 w 21541"/>
              <a:gd name="T3" fmla="*/ 20006 h 21600"/>
              <a:gd name="T4" fmla="*/ 0 w 21541"/>
              <a:gd name="T5" fmla="*/ 21600 h 21600"/>
            </a:gdLst>
            <a:ahLst/>
            <a:cxnLst>
              <a:cxn ang="0">
                <a:pos x="T0" y="T1"/>
              </a:cxn>
              <a:cxn ang="0">
                <a:pos x="T2" y="T3"/>
              </a:cxn>
              <a:cxn ang="0">
                <a:pos x="T4" y="T5"/>
              </a:cxn>
            </a:cxnLst>
            <a:rect l="0" t="0" r="r" b="b"/>
            <a:pathLst>
              <a:path w="21541" h="21600" fill="none" extrusionOk="0">
                <a:moveTo>
                  <a:pt x="-1" y="0"/>
                </a:moveTo>
                <a:cubicBezTo>
                  <a:pt x="11310" y="0"/>
                  <a:pt x="20706" y="8725"/>
                  <a:pt x="21541" y="20005"/>
                </a:cubicBezTo>
              </a:path>
              <a:path w="21541" h="21600" stroke="0" extrusionOk="0">
                <a:moveTo>
                  <a:pt x="-1" y="0"/>
                </a:moveTo>
                <a:cubicBezTo>
                  <a:pt x="11310" y="0"/>
                  <a:pt x="20706" y="8725"/>
                  <a:pt x="21541" y="20005"/>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30725" name="Arc 5"/>
          <p:cNvSpPr>
            <a:spLocks/>
          </p:cNvSpPr>
          <p:nvPr/>
        </p:nvSpPr>
        <p:spPr bwMode="auto">
          <a:xfrm flipH="1">
            <a:off x="3048000" y="2193925"/>
            <a:ext cx="2895600" cy="2133600"/>
          </a:xfrm>
          <a:custGeom>
            <a:avLst/>
            <a:gdLst>
              <a:gd name="G0" fmla="+- 21280 0 0"/>
              <a:gd name="G1" fmla="+- 21600 0 0"/>
              <a:gd name="G2" fmla="+- 21600 0 0"/>
              <a:gd name="T0" fmla="*/ 0 w 42642"/>
              <a:gd name="T1" fmla="*/ 17894 h 21600"/>
              <a:gd name="T2" fmla="*/ 42642 w 42642"/>
              <a:gd name="T3" fmla="*/ 18400 h 21600"/>
              <a:gd name="T4" fmla="*/ 21280 w 42642"/>
              <a:gd name="T5" fmla="*/ 21600 h 21600"/>
            </a:gdLst>
            <a:ahLst/>
            <a:cxnLst>
              <a:cxn ang="0">
                <a:pos x="T0" y="T1"/>
              </a:cxn>
              <a:cxn ang="0">
                <a:pos x="T2" y="T3"/>
              </a:cxn>
              <a:cxn ang="0">
                <a:pos x="T4" y="T5"/>
              </a:cxn>
            </a:cxnLst>
            <a:rect l="0" t="0" r="r" b="b"/>
            <a:pathLst>
              <a:path w="42642" h="21600" fill="none" extrusionOk="0">
                <a:moveTo>
                  <a:pt x="0" y="17894"/>
                </a:moveTo>
                <a:cubicBezTo>
                  <a:pt x="1801" y="7550"/>
                  <a:pt x="10780" y="-1"/>
                  <a:pt x="21280" y="0"/>
                </a:cubicBezTo>
                <a:cubicBezTo>
                  <a:pt x="31973" y="0"/>
                  <a:pt x="41057" y="7824"/>
                  <a:pt x="42641" y="18400"/>
                </a:cubicBezTo>
              </a:path>
              <a:path w="42642" h="21600" stroke="0" extrusionOk="0">
                <a:moveTo>
                  <a:pt x="0" y="17894"/>
                </a:moveTo>
                <a:cubicBezTo>
                  <a:pt x="1801" y="7550"/>
                  <a:pt x="10780" y="-1"/>
                  <a:pt x="21280" y="0"/>
                </a:cubicBezTo>
                <a:cubicBezTo>
                  <a:pt x="31973" y="0"/>
                  <a:pt x="41057" y="7824"/>
                  <a:pt x="42641" y="18400"/>
                </a:cubicBezTo>
                <a:lnTo>
                  <a:pt x="21280" y="21600"/>
                </a:lnTo>
                <a:close/>
              </a:path>
            </a:pathLst>
          </a:custGeom>
          <a:noFill/>
          <a:ln w="9525">
            <a:solidFill>
              <a:schemeClr val="tx1"/>
            </a:solidFill>
            <a:round/>
            <a:headEnd/>
            <a:tailEnd/>
          </a:ln>
          <a:effectLst/>
        </p:spPr>
        <p:txBody>
          <a:bodyPr wrap="none" anchor="ctr"/>
          <a:lstStyle/>
          <a:p>
            <a:endParaRPr lang="en-US"/>
          </a:p>
        </p:txBody>
      </p:sp>
      <p:sp>
        <p:nvSpPr>
          <p:cNvPr id="30726" name="Arc 6"/>
          <p:cNvSpPr>
            <a:spLocks/>
          </p:cNvSpPr>
          <p:nvPr/>
        </p:nvSpPr>
        <p:spPr bwMode="auto">
          <a:xfrm flipV="1">
            <a:off x="5943600" y="3810000"/>
            <a:ext cx="2117725" cy="1524000"/>
          </a:xfrm>
          <a:custGeom>
            <a:avLst/>
            <a:gdLst>
              <a:gd name="G0" fmla="+- 21510 0 0"/>
              <a:gd name="G1" fmla="+- 21600 0 0"/>
              <a:gd name="G2" fmla="+- 21600 0 0"/>
              <a:gd name="T0" fmla="*/ 0 w 23579"/>
              <a:gd name="T1" fmla="*/ 19628 h 21600"/>
              <a:gd name="T2" fmla="*/ 23579 w 23579"/>
              <a:gd name="T3" fmla="*/ 99 h 21600"/>
              <a:gd name="T4" fmla="*/ 21510 w 23579"/>
              <a:gd name="T5" fmla="*/ 21600 h 21600"/>
            </a:gdLst>
            <a:ahLst/>
            <a:cxnLst>
              <a:cxn ang="0">
                <a:pos x="T0" y="T1"/>
              </a:cxn>
              <a:cxn ang="0">
                <a:pos x="T2" y="T3"/>
              </a:cxn>
              <a:cxn ang="0">
                <a:pos x="T4" y="T5"/>
              </a:cxn>
            </a:cxnLst>
            <a:rect l="0" t="0" r="r" b="b"/>
            <a:pathLst>
              <a:path w="23579" h="21600" fill="none" extrusionOk="0">
                <a:moveTo>
                  <a:pt x="0" y="19628"/>
                </a:moveTo>
                <a:cubicBezTo>
                  <a:pt x="1019" y="8509"/>
                  <a:pt x="10344" y="-1"/>
                  <a:pt x="21510" y="0"/>
                </a:cubicBezTo>
                <a:cubicBezTo>
                  <a:pt x="22200" y="0"/>
                  <a:pt x="22891" y="33"/>
                  <a:pt x="23578" y="99"/>
                </a:cubicBezTo>
              </a:path>
              <a:path w="23579" h="21600" stroke="0" extrusionOk="0">
                <a:moveTo>
                  <a:pt x="0" y="19628"/>
                </a:moveTo>
                <a:cubicBezTo>
                  <a:pt x="1019" y="8509"/>
                  <a:pt x="10344" y="-1"/>
                  <a:pt x="21510" y="0"/>
                </a:cubicBezTo>
                <a:cubicBezTo>
                  <a:pt x="22200" y="0"/>
                  <a:pt x="22891" y="33"/>
                  <a:pt x="23578" y="99"/>
                </a:cubicBezTo>
                <a:lnTo>
                  <a:pt x="21510" y="21600"/>
                </a:lnTo>
                <a:close/>
              </a:path>
            </a:pathLst>
          </a:custGeom>
          <a:noFill/>
          <a:ln w="9525">
            <a:solidFill>
              <a:schemeClr val="tx1"/>
            </a:solidFill>
            <a:round/>
            <a:headEnd/>
            <a:tailEnd/>
          </a:ln>
          <a:effectLst/>
        </p:spPr>
        <p:txBody>
          <a:bodyPr wrap="none" anchor="ctr"/>
          <a:lstStyle/>
          <a:p>
            <a:endParaRPr lang="en-US"/>
          </a:p>
        </p:txBody>
      </p:sp>
      <p:sp>
        <p:nvSpPr>
          <p:cNvPr id="30727" name="Line 7"/>
          <p:cNvSpPr>
            <a:spLocks noChangeShapeType="1"/>
          </p:cNvSpPr>
          <p:nvPr/>
        </p:nvSpPr>
        <p:spPr bwMode="auto">
          <a:xfrm>
            <a:off x="1371600" y="5334000"/>
            <a:ext cx="6781800" cy="0"/>
          </a:xfrm>
          <a:prstGeom prst="line">
            <a:avLst/>
          </a:prstGeom>
          <a:noFill/>
          <a:ln w="9525">
            <a:solidFill>
              <a:schemeClr val="tx1"/>
            </a:solidFill>
            <a:round/>
            <a:headEnd/>
            <a:tailEnd/>
          </a:ln>
          <a:effectLst/>
        </p:spPr>
        <p:txBody>
          <a:bodyPr/>
          <a:lstStyle/>
          <a:p>
            <a:endParaRPr lang="en-US"/>
          </a:p>
        </p:txBody>
      </p:sp>
      <p:sp>
        <p:nvSpPr>
          <p:cNvPr id="30728" name="Line 8"/>
          <p:cNvSpPr>
            <a:spLocks noChangeShapeType="1"/>
          </p:cNvSpPr>
          <p:nvPr/>
        </p:nvSpPr>
        <p:spPr bwMode="auto">
          <a:xfrm>
            <a:off x="4495800" y="2209800"/>
            <a:ext cx="0" cy="3124200"/>
          </a:xfrm>
          <a:prstGeom prst="line">
            <a:avLst/>
          </a:prstGeom>
          <a:noFill/>
          <a:ln w="9525">
            <a:solidFill>
              <a:schemeClr val="tx1"/>
            </a:solidFill>
            <a:round/>
            <a:headEnd/>
            <a:tailEnd/>
          </a:ln>
          <a:effectLst/>
        </p:spPr>
        <p:txBody>
          <a:bodyPr/>
          <a:lstStyle/>
          <a:p>
            <a:endParaRPr lang="en-US"/>
          </a:p>
        </p:txBody>
      </p:sp>
      <p:sp>
        <p:nvSpPr>
          <p:cNvPr id="30729" name="Text Box 9"/>
          <p:cNvSpPr txBox="1">
            <a:spLocks noChangeArrowheads="1"/>
          </p:cNvSpPr>
          <p:nvPr/>
        </p:nvSpPr>
        <p:spPr bwMode="auto">
          <a:xfrm>
            <a:off x="4327525" y="5451475"/>
            <a:ext cx="336550" cy="457200"/>
          </a:xfrm>
          <a:prstGeom prst="rect">
            <a:avLst/>
          </a:prstGeom>
          <a:noFill/>
          <a:ln w="9525">
            <a:noFill/>
            <a:miter lim="800000"/>
            <a:headEnd/>
            <a:tailEnd/>
          </a:ln>
          <a:effectLst/>
        </p:spPr>
        <p:txBody>
          <a:bodyPr wrap="none">
            <a:spAutoFit/>
          </a:bodyPr>
          <a:lstStyle/>
          <a:p>
            <a:r>
              <a:rPr lang="en-US" sz="2400">
                <a:latin typeface="Times New Roman" pitchFamily="18" charset="0"/>
              </a:rPr>
              <a:t>0</a:t>
            </a:r>
          </a:p>
        </p:txBody>
      </p:sp>
      <p:sp>
        <p:nvSpPr>
          <p:cNvPr id="30730" name="Line 10"/>
          <p:cNvSpPr>
            <a:spLocks noChangeShapeType="1"/>
          </p:cNvSpPr>
          <p:nvPr/>
        </p:nvSpPr>
        <p:spPr bwMode="auto">
          <a:xfrm>
            <a:off x="5791200" y="3048000"/>
            <a:ext cx="0" cy="2286000"/>
          </a:xfrm>
          <a:prstGeom prst="line">
            <a:avLst/>
          </a:prstGeom>
          <a:noFill/>
          <a:ln w="9525">
            <a:solidFill>
              <a:schemeClr val="tx1"/>
            </a:solidFill>
            <a:prstDash val="dash"/>
            <a:round/>
            <a:headEnd/>
            <a:tailEnd/>
          </a:ln>
          <a:effectLst/>
        </p:spPr>
        <p:txBody>
          <a:bodyPr/>
          <a:lstStyle/>
          <a:p>
            <a:endParaRPr lang="en-US"/>
          </a:p>
        </p:txBody>
      </p:sp>
      <p:sp>
        <p:nvSpPr>
          <p:cNvPr id="30731" name="Line 11"/>
          <p:cNvSpPr>
            <a:spLocks noChangeShapeType="1"/>
          </p:cNvSpPr>
          <p:nvPr/>
        </p:nvSpPr>
        <p:spPr bwMode="auto">
          <a:xfrm>
            <a:off x="3200400" y="3200400"/>
            <a:ext cx="0" cy="2133600"/>
          </a:xfrm>
          <a:prstGeom prst="line">
            <a:avLst/>
          </a:prstGeom>
          <a:noFill/>
          <a:ln w="9525">
            <a:solidFill>
              <a:schemeClr val="tx1"/>
            </a:solidFill>
            <a:prstDash val="dash"/>
            <a:round/>
            <a:headEnd/>
            <a:tailEnd/>
          </a:ln>
          <a:effectLst/>
        </p:spPr>
        <p:txBody>
          <a:bodyPr/>
          <a:lstStyle/>
          <a:p>
            <a:endParaRPr lang="en-US"/>
          </a:p>
        </p:txBody>
      </p:sp>
      <p:sp>
        <p:nvSpPr>
          <p:cNvPr id="30732" name="Text Box 12"/>
          <p:cNvSpPr txBox="1">
            <a:spLocks noChangeArrowheads="1"/>
          </p:cNvSpPr>
          <p:nvPr/>
        </p:nvSpPr>
        <p:spPr bwMode="auto">
          <a:xfrm>
            <a:off x="5410200" y="5334000"/>
            <a:ext cx="777875" cy="457200"/>
          </a:xfrm>
          <a:prstGeom prst="rect">
            <a:avLst/>
          </a:prstGeom>
          <a:noFill/>
          <a:ln w="9525">
            <a:noFill/>
            <a:miter lim="800000"/>
            <a:headEnd/>
            <a:tailEnd/>
          </a:ln>
          <a:effectLst/>
        </p:spPr>
        <p:txBody>
          <a:bodyPr wrap="none">
            <a:spAutoFit/>
          </a:bodyPr>
          <a:lstStyle/>
          <a:p>
            <a:r>
              <a:rPr lang="en-US" sz="2400">
                <a:latin typeface="Times New Roman" pitchFamily="18" charset="0"/>
              </a:rPr>
              <a:t>+z</a:t>
            </a:r>
            <a:r>
              <a:rPr lang="en-US" sz="2400" baseline="-25000">
                <a:latin typeface="Times New Roman" pitchFamily="18" charset="0"/>
                <a:cs typeface="Times New Roman" pitchFamily="18" charset="0"/>
                <a:sym typeface="Symbol" pitchFamily="18" charset="2"/>
              </a:rPr>
              <a:t>/2</a:t>
            </a:r>
          </a:p>
        </p:txBody>
      </p:sp>
      <p:sp>
        <p:nvSpPr>
          <p:cNvPr id="30735" name="Text Box 15"/>
          <p:cNvSpPr txBox="1">
            <a:spLocks noChangeArrowheads="1"/>
          </p:cNvSpPr>
          <p:nvPr/>
        </p:nvSpPr>
        <p:spPr bwMode="auto">
          <a:xfrm>
            <a:off x="2743200" y="5257800"/>
            <a:ext cx="784225" cy="457200"/>
          </a:xfrm>
          <a:prstGeom prst="rect">
            <a:avLst/>
          </a:prstGeom>
          <a:noFill/>
          <a:ln w="9525">
            <a:noFill/>
            <a:miter lim="800000"/>
            <a:headEnd/>
            <a:tailEnd/>
          </a:ln>
          <a:effectLst/>
        </p:spPr>
        <p:txBody>
          <a:bodyPr wrap="none">
            <a:spAutoFit/>
          </a:bodyPr>
          <a:lstStyle/>
          <a:p>
            <a:r>
              <a:rPr lang="en-US" sz="2400">
                <a:latin typeface="Times New Roman" pitchFamily="18" charset="0"/>
              </a:rPr>
              <a:t>- z</a:t>
            </a:r>
            <a:r>
              <a:rPr lang="en-US" sz="2400" baseline="-25000">
                <a:latin typeface="Times New Roman" pitchFamily="18" charset="0"/>
                <a:cs typeface="Times New Roman" pitchFamily="18" charset="0"/>
                <a:sym typeface="Symbol" pitchFamily="18" charset="2"/>
              </a:rPr>
              <a:t>/2</a:t>
            </a:r>
          </a:p>
        </p:txBody>
      </p:sp>
      <p:sp>
        <p:nvSpPr>
          <p:cNvPr id="30737" name="AutoShape 17"/>
          <p:cNvSpPr>
            <a:spLocks noChangeArrowheads="1"/>
          </p:cNvSpPr>
          <p:nvPr/>
        </p:nvSpPr>
        <p:spPr bwMode="auto">
          <a:xfrm>
            <a:off x="6096000" y="4572000"/>
            <a:ext cx="1524000" cy="457200"/>
          </a:xfrm>
          <a:prstGeom prst="rightArrow">
            <a:avLst>
              <a:gd name="adj1" fmla="val 50000"/>
              <a:gd name="adj2" fmla="val 83333"/>
            </a:avLst>
          </a:prstGeom>
          <a:solidFill>
            <a:schemeClr val="accent1"/>
          </a:solidFill>
          <a:ln w="9525">
            <a:solidFill>
              <a:schemeClr val="tx1"/>
            </a:solidFill>
            <a:miter lim="800000"/>
            <a:headEnd/>
            <a:tailEnd/>
          </a:ln>
          <a:effectLst/>
        </p:spPr>
        <p:txBody>
          <a:bodyPr wrap="none" anchor="ctr"/>
          <a:lstStyle/>
          <a:p>
            <a:endParaRPr lang="en-US"/>
          </a:p>
        </p:txBody>
      </p:sp>
      <p:sp>
        <p:nvSpPr>
          <p:cNvPr id="30738" name="AutoShape 18"/>
          <p:cNvSpPr>
            <a:spLocks noChangeArrowheads="1"/>
          </p:cNvSpPr>
          <p:nvPr/>
        </p:nvSpPr>
        <p:spPr bwMode="auto">
          <a:xfrm>
            <a:off x="1524000" y="4495800"/>
            <a:ext cx="1524000" cy="457200"/>
          </a:xfrm>
          <a:prstGeom prst="leftArrow">
            <a:avLst>
              <a:gd name="adj1" fmla="val 50000"/>
              <a:gd name="adj2" fmla="val 83333"/>
            </a:avLst>
          </a:prstGeom>
          <a:solidFill>
            <a:schemeClr val="accent1"/>
          </a:solidFill>
          <a:ln w="9525">
            <a:solidFill>
              <a:schemeClr val="tx1"/>
            </a:solidFill>
            <a:miter lim="800000"/>
            <a:headEnd/>
            <a:tailEnd/>
          </a:ln>
          <a:effectLst/>
        </p:spPr>
        <p:txBody>
          <a:bodyPr wrap="none" anchor="ctr"/>
          <a:lstStyle/>
          <a:p>
            <a:endParaRPr lang="en-US"/>
          </a:p>
        </p:txBody>
      </p:sp>
      <p:sp>
        <p:nvSpPr>
          <p:cNvPr id="30739" name="AutoShape 19"/>
          <p:cNvSpPr>
            <a:spLocks noChangeArrowheads="1"/>
          </p:cNvSpPr>
          <p:nvPr/>
        </p:nvSpPr>
        <p:spPr bwMode="auto">
          <a:xfrm>
            <a:off x="3581400" y="4419600"/>
            <a:ext cx="1905000" cy="457200"/>
          </a:xfrm>
          <a:prstGeom prst="leftRightArrow">
            <a:avLst>
              <a:gd name="adj1" fmla="val 50000"/>
              <a:gd name="adj2" fmla="val 83333"/>
            </a:avLst>
          </a:prstGeom>
          <a:solidFill>
            <a:schemeClr val="accent1"/>
          </a:solidFill>
          <a:ln w="9525">
            <a:solidFill>
              <a:schemeClr val="tx1"/>
            </a:solidFill>
            <a:miter lim="800000"/>
            <a:headEnd/>
            <a:tailEnd/>
          </a:ln>
          <a:effectLst/>
        </p:spPr>
        <p:txBody>
          <a:bodyPr wrap="none" anchor="ctr"/>
          <a:lstStyle/>
          <a:p>
            <a:endParaRPr lang="en-US"/>
          </a:p>
        </p:txBody>
      </p:sp>
      <p:sp>
        <p:nvSpPr>
          <p:cNvPr id="30740" name="Text Box 20"/>
          <p:cNvSpPr txBox="1">
            <a:spLocks noChangeArrowheads="1"/>
          </p:cNvSpPr>
          <p:nvPr/>
        </p:nvSpPr>
        <p:spPr bwMode="auto">
          <a:xfrm>
            <a:off x="6400800" y="4038600"/>
            <a:ext cx="1825625" cy="457200"/>
          </a:xfrm>
          <a:prstGeom prst="rect">
            <a:avLst/>
          </a:prstGeom>
          <a:noFill/>
          <a:ln w="9525">
            <a:noFill/>
            <a:miter lim="800000"/>
            <a:headEnd/>
            <a:tailEnd/>
          </a:ln>
          <a:effectLst/>
        </p:spPr>
        <p:txBody>
          <a:bodyPr wrap="none">
            <a:spAutoFit/>
          </a:bodyPr>
          <a:lstStyle/>
          <a:p>
            <a:r>
              <a:rPr lang="en-US" sz="2400">
                <a:latin typeface="Times New Roman" pitchFamily="18" charset="0"/>
              </a:rPr>
              <a:t>PenolakanHo</a:t>
            </a:r>
          </a:p>
        </p:txBody>
      </p:sp>
      <p:sp>
        <p:nvSpPr>
          <p:cNvPr id="30741" name="Text Box 21"/>
          <p:cNvSpPr txBox="1">
            <a:spLocks noChangeArrowheads="1"/>
          </p:cNvSpPr>
          <p:nvPr/>
        </p:nvSpPr>
        <p:spPr bwMode="auto">
          <a:xfrm>
            <a:off x="914400" y="3962400"/>
            <a:ext cx="2057400" cy="457200"/>
          </a:xfrm>
          <a:prstGeom prst="rect">
            <a:avLst/>
          </a:prstGeom>
          <a:noFill/>
          <a:ln w="9525">
            <a:noFill/>
            <a:miter lim="800000"/>
            <a:headEnd/>
            <a:tailEnd/>
          </a:ln>
          <a:effectLst/>
        </p:spPr>
        <p:txBody>
          <a:bodyPr>
            <a:spAutoFit/>
          </a:bodyPr>
          <a:lstStyle/>
          <a:p>
            <a:r>
              <a:rPr lang="en-US" sz="2400">
                <a:latin typeface="Times New Roman" pitchFamily="18" charset="0"/>
              </a:rPr>
              <a:t>PenolakanHo</a:t>
            </a:r>
          </a:p>
        </p:txBody>
      </p:sp>
      <p:sp>
        <p:nvSpPr>
          <p:cNvPr id="30742" name="Text Box 22"/>
          <p:cNvSpPr txBox="1">
            <a:spLocks noChangeArrowheads="1"/>
          </p:cNvSpPr>
          <p:nvPr/>
        </p:nvSpPr>
        <p:spPr bwMode="auto">
          <a:xfrm>
            <a:off x="3429000" y="3581400"/>
            <a:ext cx="2070100" cy="457200"/>
          </a:xfrm>
          <a:prstGeom prst="rect">
            <a:avLst/>
          </a:prstGeom>
          <a:noFill/>
          <a:ln w="9525">
            <a:noFill/>
            <a:miter lim="800000"/>
            <a:headEnd/>
            <a:tailEnd/>
          </a:ln>
          <a:effectLst/>
        </p:spPr>
        <p:txBody>
          <a:bodyPr wrap="none">
            <a:spAutoFit/>
          </a:bodyPr>
          <a:lstStyle/>
          <a:p>
            <a:r>
              <a:rPr lang="en-US" sz="2400">
                <a:latin typeface="Times New Roman" pitchFamily="18" charset="0"/>
              </a:rPr>
              <a:t>Penerimaan Ho</a:t>
            </a:r>
          </a:p>
        </p:txBody>
      </p:sp>
      <p:sp>
        <p:nvSpPr>
          <p:cNvPr id="22" name="TextBox 21"/>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682625"/>
          </a:xfrm>
          <a:solidFill>
            <a:schemeClr val="tx1"/>
          </a:solidFill>
        </p:spPr>
        <p:txBody>
          <a:bodyPr>
            <a:normAutofit/>
          </a:bodyPr>
          <a:lstStyle/>
          <a:p>
            <a:pPr algn="ctr"/>
            <a:r>
              <a:rPr lang="en-US" sz="3200" b="1" dirty="0" smtClean="0">
                <a:solidFill>
                  <a:schemeClr val="bg1"/>
                </a:solidFill>
                <a:latin typeface="Arial Black" pitchFamily="34" charset="0"/>
              </a:rPr>
              <a:t>UJI  </a:t>
            </a:r>
            <a:r>
              <a:rPr lang="en-US" sz="3200" b="1" dirty="0">
                <a:solidFill>
                  <a:schemeClr val="bg1"/>
                </a:solidFill>
                <a:latin typeface="Arial Black" pitchFamily="34" charset="0"/>
              </a:rPr>
              <a:t>SATU SISI</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SISI KANAN</a:t>
            </a:r>
          </a:p>
        </p:txBody>
      </p:sp>
      <p:sp>
        <p:nvSpPr>
          <p:cNvPr id="31748" name="Arc 4"/>
          <p:cNvSpPr>
            <a:spLocks/>
          </p:cNvSpPr>
          <p:nvPr/>
        </p:nvSpPr>
        <p:spPr bwMode="auto">
          <a:xfrm flipH="1">
            <a:off x="3048000" y="2193925"/>
            <a:ext cx="2895600" cy="2133600"/>
          </a:xfrm>
          <a:custGeom>
            <a:avLst/>
            <a:gdLst>
              <a:gd name="G0" fmla="+- 21280 0 0"/>
              <a:gd name="G1" fmla="+- 21600 0 0"/>
              <a:gd name="G2" fmla="+- 21600 0 0"/>
              <a:gd name="T0" fmla="*/ 0 w 42642"/>
              <a:gd name="T1" fmla="*/ 17894 h 21600"/>
              <a:gd name="T2" fmla="*/ 42642 w 42642"/>
              <a:gd name="T3" fmla="*/ 18400 h 21600"/>
              <a:gd name="T4" fmla="*/ 21280 w 42642"/>
              <a:gd name="T5" fmla="*/ 21600 h 21600"/>
            </a:gdLst>
            <a:ahLst/>
            <a:cxnLst>
              <a:cxn ang="0">
                <a:pos x="T0" y="T1"/>
              </a:cxn>
              <a:cxn ang="0">
                <a:pos x="T2" y="T3"/>
              </a:cxn>
              <a:cxn ang="0">
                <a:pos x="T4" y="T5"/>
              </a:cxn>
            </a:cxnLst>
            <a:rect l="0" t="0" r="r" b="b"/>
            <a:pathLst>
              <a:path w="42642" h="21600" fill="none" extrusionOk="0">
                <a:moveTo>
                  <a:pt x="0" y="17894"/>
                </a:moveTo>
                <a:cubicBezTo>
                  <a:pt x="1801" y="7550"/>
                  <a:pt x="10780" y="-1"/>
                  <a:pt x="21280" y="0"/>
                </a:cubicBezTo>
                <a:cubicBezTo>
                  <a:pt x="31973" y="0"/>
                  <a:pt x="41057" y="7824"/>
                  <a:pt x="42641" y="18400"/>
                </a:cubicBezTo>
              </a:path>
              <a:path w="42642" h="21600" stroke="0" extrusionOk="0">
                <a:moveTo>
                  <a:pt x="0" y="17894"/>
                </a:moveTo>
                <a:cubicBezTo>
                  <a:pt x="1801" y="7550"/>
                  <a:pt x="10780" y="-1"/>
                  <a:pt x="21280" y="0"/>
                </a:cubicBezTo>
                <a:cubicBezTo>
                  <a:pt x="31973" y="0"/>
                  <a:pt x="41057" y="7824"/>
                  <a:pt x="42641" y="18400"/>
                </a:cubicBezTo>
                <a:lnTo>
                  <a:pt x="21280" y="21600"/>
                </a:lnTo>
                <a:close/>
              </a:path>
            </a:pathLst>
          </a:custGeom>
          <a:noFill/>
          <a:ln w="9525">
            <a:solidFill>
              <a:schemeClr val="tx1"/>
            </a:solidFill>
            <a:round/>
            <a:headEnd/>
            <a:tailEnd/>
          </a:ln>
          <a:effectLst/>
        </p:spPr>
        <p:txBody>
          <a:bodyPr wrap="none" anchor="ctr"/>
          <a:lstStyle/>
          <a:p>
            <a:endParaRPr lang="en-US"/>
          </a:p>
        </p:txBody>
      </p:sp>
      <p:sp>
        <p:nvSpPr>
          <p:cNvPr id="31749" name="Arc 5"/>
          <p:cNvSpPr>
            <a:spLocks/>
          </p:cNvSpPr>
          <p:nvPr/>
        </p:nvSpPr>
        <p:spPr bwMode="auto">
          <a:xfrm flipV="1">
            <a:off x="1371600" y="3887788"/>
            <a:ext cx="1676400" cy="1446212"/>
          </a:xfrm>
          <a:custGeom>
            <a:avLst/>
            <a:gdLst>
              <a:gd name="G0" fmla="+- 0 0 0"/>
              <a:gd name="G1" fmla="+- 21600 0 0"/>
              <a:gd name="G2" fmla="+- 21600 0 0"/>
              <a:gd name="T0" fmla="*/ 0 w 21541"/>
              <a:gd name="T1" fmla="*/ 0 h 21600"/>
              <a:gd name="T2" fmla="*/ 21541 w 21541"/>
              <a:gd name="T3" fmla="*/ 20006 h 21600"/>
              <a:gd name="T4" fmla="*/ 0 w 21541"/>
              <a:gd name="T5" fmla="*/ 21600 h 21600"/>
            </a:gdLst>
            <a:ahLst/>
            <a:cxnLst>
              <a:cxn ang="0">
                <a:pos x="T0" y="T1"/>
              </a:cxn>
              <a:cxn ang="0">
                <a:pos x="T2" y="T3"/>
              </a:cxn>
              <a:cxn ang="0">
                <a:pos x="T4" y="T5"/>
              </a:cxn>
            </a:cxnLst>
            <a:rect l="0" t="0" r="r" b="b"/>
            <a:pathLst>
              <a:path w="21541" h="21600" fill="none" extrusionOk="0">
                <a:moveTo>
                  <a:pt x="-1" y="0"/>
                </a:moveTo>
                <a:cubicBezTo>
                  <a:pt x="11310" y="0"/>
                  <a:pt x="20706" y="8725"/>
                  <a:pt x="21541" y="20005"/>
                </a:cubicBezTo>
              </a:path>
              <a:path w="21541" h="21600" stroke="0" extrusionOk="0">
                <a:moveTo>
                  <a:pt x="-1" y="0"/>
                </a:moveTo>
                <a:cubicBezTo>
                  <a:pt x="11310" y="0"/>
                  <a:pt x="20706" y="8725"/>
                  <a:pt x="21541" y="20005"/>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31750" name="Arc 6"/>
          <p:cNvSpPr>
            <a:spLocks/>
          </p:cNvSpPr>
          <p:nvPr/>
        </p:nvSpPr>
        <p:spPr bwMode="auto">
          <a:xfrm flipV="1">
            <a:off x="5943600" y="3810000"/>
            <a:ext cx="2117725" cy="1524000"/>
          </a:xfrm>
          <a:custGeom>
            <a:avLst/>
            <a:gdLst>
              <a:gd name="G0" fmla="+- 21510 0 0"/>
              <a:gd name="G1" fmla="+- 21600 0 0"/>
              <a:gd name="G2" fmla="+- 21600 0 0"/>
              <a:gd name="T0" fmla="*/ 0 w 23579"/>
              <a:gd name="T1" fmla="*/ 19628 h 21600"/>
              <a:gd name="T2" fmla="*/ 23579 w 23579"/>
              <a:gd name="T3" fmla="*/ 99 h 21600"/>
              <a:gd name="T4" fmla="*/ 21510 w 23579"/>
              <a:gd name="T5" fmla="*/ 21600 h 21600"/>
            </a:gdLst>
            <a:ahLst/>
            <a:cxnLst>
              <a:cxn ang="0">
                <a:pos x="T0" y="T1"/>
              </a:cxn>
              <a:cxn ang="0">
                <a:pos x="T2" y="T3"/>
              </a:cxn>
              <a:cxn ang="0">
                <a:pos x="T4" y="T5"/>
              </a:cxn>
            </a:cxnLst>
            <a:rect l="0" t="0" r="r" b="b"/>
            <a:pathLst>
              <a:path w="23579" h="21600" fill="none" extrusionOk="0">
                <a:moveTo>
                  <a:pt x="0" y="19628"/>
                </a:moveTo>
                <a:cubicBezTo>
                  <a:pt x="1019" y="8509"/>
                  <a:pt x="10344" y="-1"/>
                  <a:pt x="21510" y="0"/>
                </a:cubicBezTo>
                <a:cubicBezTo>
                  <a:pt x="22200" y="0"/>
                  <a:pt x="22891" y="33"/>
                  <a:pt x="23578" y="99"/>
                </a:cubicBezTo>
              </a:path>
              <a:path w="23579" h="21600" stroke="0" extrusionOk="0">
                <a:moveTo>
                  <a:pt x="0" y="19628"/>
                </a:moveTo>
                <a:cubicBezTo>
                  <a:pt x="1019" y="8509"/>
                  <a:pt x="10344" y="-1"/>
                  <a:pt x="21510" y="0"/>
                </a:cubicBezTo>
                <a:cubicBezTo>
                  <a:pt x="22200" y="0"/>
                  <a:pt x="22891" y="33"/>
                  <a:pt x="23578" y="99"/>
                </a:cubicBezTo>
                <a:lnTo>
                  <a:pt x="21510" y="21600"/>
                </a:lnTo>
                <a:close/>
              </a:path>
            </a:pathLst>
          </a:custGeom>
          <a:noFill/>
          <a:ln w="9525">
            <a:solidFill>
              <a:schemeClr val="tx1"/>
            </a:solidFill>
            <a:round/>
            <a:headEnd/>
            <a:tailEnd/>
          </a:ln>
          <a:effectLst/>
        </p:spPr>
        <p:txBody>
          <a:bodyPr wrap="none" anchor="ctr"/>
          <a:lstStyle/>
          <a:p>
            <a:endParaRPr lang="en-US"/>
          </a:p>
        </p:txBody>
      </p:sp>
      <p:sp>
        <p:nvSpPr>
          <p:cNvPr id="31751" name="Line 7"/>
          <p:cNvSpPr>
            <a:spLocks noChangeShapeType="1"/>
          </p:cNvSpPr>
          <p:nvPr/>
        </p:nvSpPr>
        <p:spPr bwMode="auto">
          <a:xfrm>
            <a:off x="1371600" y="5334000"/>
            <a:ext cx="6781800" cy="0"/>
          </a:xfrm>
          <a:prstGeom prst="line">
            <a:avLst/>
          </a:prstGeom>
          <a:noFill/>
          <a:ln w="9525">
            <a:solidFill>
              <a:schemeClr val="tx1"/>
            </a:solidFill>
            <a:round/>
            <a:headEnd/>
            <a:tailEnd/>
          </a:ln>
          <a:effectLst/>
        </p:spPr>
        <p:txBody>
          <a:bodyPr/>
          <a:lstStyle/>
          <a:p>
            <a:endParaRPr lang="en-US"/>
          </a:p>
        </p:txBody>
      </p:sp>
      <p:sp>
        <p:nvSpPr>
          <p:cNvPr id="31752" name="Line 8"/>
          <p:cNvSpPr>
            <a:spLocks noChangeShapeType="1"/>
          </p:cNvSpPr>
          <p:nvPr/>
        </p:nvSpPr>
        <p:spPr bwMode="auto">
          <a:xfrm>
            <a:off x="4495800" y="2209800"/>
            <a:ext cx="0" cy="3124200"/>
          </a:xfrm>
          <a:prstGeom prst="line">
            <a:avLst/>
          </a:prstGeom>
          <a:noFill/>
          <a:ln w="9525">
            <a:solidFill>
              <a:schemeClr val="tx1"/>
            </a:solidFill>
            <a:round/>
            <a:headEnd/>
            <a:tailEnd/>
          </a:ln>
          <a:effectLst/>
        </p:spPr>
        <p:txBody>
          <a:bodyPr/>
          <a:lstStyle/>
          <a:p>
            <a:endParaRPr lang="en-US"/>
          </a:p>
        </p:txBody>
      </p:sp>
      <p:sp>
        <p:nvSpPr>
          <p:cNvPr id="31753" name="Line 9"/>
          <p:cNvSpPr>
            <a:spLocks noChangeShapeType="1"/>
          </p:cNvSpPr>
          <p:nvPr/>
        </p:nvSpPr>
        <p:spPr bwMode="auto">
          <a:xfrm>
            <a:off x="5791200" y="3048000"/>
            <a:ext cx="0" cy="2286000"/>
          </a:xfrm>
          <a:prstGeom prst="line">
            <a:avLst/>
          </a:prstGeom>
          <a:noFill/>
          <a:ln w="9525">
            <a:solidFill>
              <a:schemeClr val="tx1"/>
            </a:solidFill>
            <a:prstDash val="dash"/>
            <a:round/>
            <a:headEnd/>
            <a:tailEnd/>
          </a:ln>
          <a:effectLst/>
        </p:spPr>
        <p:txBody>
          <a:bodyPr/>
          <a:lstStyle/>
          <a:p>
            <a:endParaRPr lang="en-US"/>
          </a:p>
        </p:txBody>
      </p:sp>
      <p:sp>
        <p:nvSpPr>
          <p:cNvPr id="31754" name="AutoShape 10"/>
          <p:cNvSpPr>
            <a:spLocks noChangeArrowheads="1"/>
          </p:cNvSpPr>
          <p:nvPr/>
        </p:nvSpPr>
        <p:spPr bwMode="auto">
          <a:xfrm>
            <a:off x="6096000" y="4572000"/>
            <a:ext cx="1524000" cy="457200"/>
          </a:xfrm>
          <a:prstGeom prst="rightArrow">
            <a:avLst>
              <a:gd name="adj1" fmla="val 50000"/>
              <a:gd name="adj2" fmla="val 83333"/>
            </a:avLst>
          </a:prstGeom>
          <a:solidFill>
            <a:schemeClr val="accent1"/>
          </a:solidFill>
          <a:ln w="9525">
            <a:solidFill>
              <a:schemeClr val="tx1"/>
            </a:solidFill>
            <a:miter lim="800000"/>
            <a:headEnd/>
            <a:tailEnd/>
          </a:ln>
          <a:effectLst/>
        </p:spPr>
        <p:txBody>
          <a:bodyPr wrap="none" anchor="ctr"/>
          <a:lstStyle/>
          <a:p>
            <a:endParaRPr lang="en-US"/>
          </a:p>
        </p:txBody>
      </p:sp>
      <p:sp>
        <p:nvSpPr>
          <p:cNvPr id="31755" name="Text Box 11"/>
          <p:cNvSpPr txBox="1">
            <a:spLocks noChangeArrowheads="1"/>
          </p:cNvSpPr>
          <p:nvPr/>
        </p:nvSpPr>
        <p:spPr bwMode="auto">
          <a:xfrm>
            <a:off x="3352800" y="3962400"/>
            <a:ext cx="2070100" cy="457200"/>
          </a:xfrm>
          <a:prstGeom prst="rect">
            <a:avLst/>
          </a:prstGeom>
          <a:noFill/>
          <a:ln w="9525">
            <a:noFill/>
            <a:miter lim="800000"/>
            <a:headEnd/>
            <a:tailEnd/>
          </a:ln>
          <a:effectLst/>
        </p:spPr>
        <p:txBody>
          <a:bodyPr wrap="none">
            <a:spAutoFit/>
          </a:bodyPr>
          <a:lstStyle/>
          <a:p>
            <a:r>
              <a:rPr lang="en-US" sz="2400">
                <a:latin typeface="Times New Roman" pitchFamily="18" charset="0"/>
              </a:rPr>
              <a:t>Penerimaan Ho</a:t>
            </a:r>
          </a:p>
        </p:txBody>
      </p:sp>
      <p:sp>
        <p:nvSpPr>
          <p:cNvPr id="31756" name="AutoShape 12"/>
          <p:cNvSpPr>
            <a:spLocks noChangeArrowheads="1"/>
          </p:cNvSpPr>
          <p:nvPr/>
        </p:nvSpPr>
        <p:spPr bwMode="auto">
          <a:xfrm>
            <a:off x="2819400" y="4572000"/>
            <a:ext cx="2438400" cy="457200"/>
          </a:xfrm>
          <a:prstGeom prst="leftArrow">
            <a:avLst>
              <a:gd name="adj1" fmla="val 50000"/>
              <a:gd name="adj2" fmla="val 133333"/>
            </a:avLst>
          </a:prstGeom>
          <a:solidFill>
            <a:schemeClr val="accent1"/>
          </a:solidFill>
          <a:ln w="9525">
            <a:solidFill>
              <a:schemeClr val="tx1"/>
            </a:solidFill>
            <a:miter lim="800000"/>
            <a:headEnd/>
            <a:tailEnd/>
          </a:ln>
          <a:effectLst/>
        </p:spPr>
        <p:txBody>
          <a:bodyPr wrap="none" anchor="ctr"/>
          <a:lstStyle/>
          <a:p>
            <a:endParaRPr lang="en-US"/>
          </a:p>
        </p:txBody>
      </p:sp>
      <p:sp>
        <p:nvSpPr>
          <p:cNvPr id="31757" name="Text Box 13"/>
          <p:cNvSpPr txBox="1">
            <a:spLocks noChangeArrowheads="1"/>
          </p:cNvSpPr>
          <p:nvPr/>
        </p:nvSpPr>
        <p:spPr bwMode="auto">
          <a:xfrm>
            <a:off x="6096000" y="3886200"/>
            <a:ext cx="1825625" cy="457200"/>
          </a:xfrm>
          <a:prstGeom prst="rect">
            <a:avLst/>
          </a:prstGeom>
          <a:noFill/>
          <a:ln w="9525">
            <a:noFill/>
            <a:miter lim="800000"/>
            <a:headEnd/>
            <a:tailEnd/>
          </a:ln>
          <a:effectLst/>
        </p:spPr>
        <p:txBody>
          <a:bodyPr wrap="none">
            <a:spAutoFit/>
          </a:bodyPr>
          <a:lstStyle/>
          <a:p>
            <a:r>
              <a:rPr lang="en-US" sz="2400">
                <a:latin typeface="Times New Roman" pitchFamily="18" charset="0"/>
              </a:rPr>
              <a:t>PenolakanHo</a:t>
            </a:r>
          </a:p>
        </p:txBody>
      </p:sp>
      <p:sp>
        <p:nvSpPr>
          <p:cNvPr id="31758" name="Text Box 14"/>
          <p:cNvSpPr txBox="1">
            <a:spLocks noChangeArrowheads="1"/>
          </p:cNvSpPr>
          <p:nvPr/>
        </p:nvSpPr>
        <p:spPr bwMode="auto">
          <a:xfrm>
            <a:off x="5410200" y="5334000"/>
            <a:ext cx="619125" cy="457200"/>
          </a:xfrm>
          <a:prstGeom prst="rect">
            <a:avLst/>
          </a:prstGeom>
          <a:noFill/>
          <a:ln w="9525">
            <a:noFill/>
            <a:miter lim="800000"/>
            <a:headEnd/>
            <a:tailEnd/>
          </a:ln>
          <a:effectLst/>
        </p:spPr>
        <p:txBody>
          <a:bodyPr wrap="none">
            <a:spAutoFit/>
          </a:bodyPr>
          <a:lstStyle/>
          <a:p>
            <a:r>
              <a:rPr lang="en-US" sz="2400">
                <a:latin typeface="Times New Roman" pitchFamily="18" charset="0"/>
              </a:rPr>
              <a:t>+z</a:t>
            </a:r>
            <a:r>
              <a:rPr lang="en-US" sz="2400" baseline="-25000">
                <a:latin typeface="Times New Roman" pitchFamily="18" charset="0"/>
                <a:cs typeface="Times New Roman" pitchFamily="18" charset="0"/>
                <a:sym typeface="Symbol" pitchFamily="18" charset="2"/>
              </a:rPr>
              <a:t></a:t>
            </a:r>
          </a:p>
        </p:txBody>
      </p:sp>
      <p:sp>
        <p:nvSpPr>
          <p:cNvPr id="31759" name="Text Box 15"/>
          <p:cNvSpPr txBox="1">
            <a:spLocks noChangeArrowheads="1"/>
          </p:cNvSpPr>
          <p:nvPr/>
        </p:nvSpPr>
        <p:spPr bwMode="auto">
          <a:xfrm>
            <a:off x="4327525" y="5451475"/>
            <a:ext cx="336550" cy="457200"/>
          </a:xfrm>
          <a:prstGeom prst="rect">
            <a:avLst/>
          </a:prstGeom>
          <a:noFill/>
          <a:ln w="9525">
            <a:noFill/>
            <a:miter lim="800000"/>
            <a:headEnd/>
            <a:tailEnd/>
          </a:ln>
          <a:effectLst/>
        </p:spPr>
        <p:txBody>
          <a:bodyPr wrap="none">
            <a:spAutoFit/>
          </a:bodyPr>
          <a:lstStyle/>
          <a:p>
            <a:r>
              <a:rPr lang="en-US" sz="2400">
                <a:latin typeface="Times New Roman" pitchFamily="18" charset="0"/>
              </a:rPr>
              <a:t>0</a:t>
            </a:r>
          </a:p>
        </p:txBody>
      </p:sp>
      <p:sp>
        <p:nvSpPr>
          <p:cNvPr id="18" name="TextBox 17"/>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838200"/>
          </a:xfrm>
          <a:solidFill>
            <a:schemeClr val="tx1"/>
          </a:solidFill>
        </p:spPr>
        <p:txBody>
          <a:bodyPr>
            <a:normAutofit/>
          </a:bodyPr>
          <a:lstStyle/>
          <a:p>
            <a:r>
              <a:rPr lang="en-US" sz="4000" dirty="0" smtClean="0">
                <a:solidFill>
                  <a:schemeClr val="bg1"/>
                </a:solidFill>
                <a:latin typeface="Arial Black" pitchFamily="34" charset="0"/>
              </a:rPr>
              <a:t>UJI </a:t>
            </a:r>
            <a:r>
              <a:rPr lang="en-US" sz="4000" dirty="0">
                <a:solidFill>
                  <a:schemeClr val="bg1"/>
                </a:solidFill>
                <a:latin typeface="Arial Black" pitchFamily="34" charset="0"/>
              </a:rPr>
              <a:t>SATU SISI: SISI KIRI</a:t>
            </a:r>
          </a:p>
        </p:txBody>
      </p:sp>
      <p:sp>
        <p:nvSpPr>
          <p:cNvPr id="16" name="Footer Placeholder 4"/>
          <p:cNvSpPr>
            <a:spLocks noGrp="1"/>
          </p:cNvSpPr>
          <p:nvPr>
            <p:ph type="ftr" sz="quarter" idx="11"/>
          </p:nvPr>
        </p:nvSpPr>
        <p:spPr/>
        <p:txBody>
          <a:bodyPr/>
          <a:lstStyle/>
          <a:p>
            <a:r>
              <a:rPr lang="en-US"/>
              <a:t>Statistika Induktif - Uji Hipotesis</a:t>
            </a:r>
          </a:p>
        </p:txBody>
      </p:sp>
      <p:sp>
        <p:nvSpPr>
          <p:cNvPr id="17" name="Slide Number Placeholder 5"/>
          <p:cNvSpPr>
            <a:spLocks noGrp="1"/>
          </p:cNvSpPr>
          <p:nvPr>
            <p:ph type="sldNum" sz="quarter" idx="12"/>
          </p:nvPr>
        </p:nvSpPr>
        <p:spPr/>
        <p:txBody>
          <a:bodyPr/>
          <a:lstStyle/>
          <a:p>
            <a:fld id="{26F907E8-4AF8-4CA7-9A45-3F6841323759}" type="slidenum">
              <a:rPr lang="en-US"/>
              <a:pPr/>
              <a:t>49</a:t>
            </a:fld>
            <a:endParaRPr lang="en-US"/>
          </a:p>
        </p:txBody>
      </p:sp>
      <p:sp>
        <p:nvSpPr>
          <p:cNvPr id="32773" name="Arc 5"/>
          <p:cNvSpPr>
            <a:spLocks/>
          </p:cNvSpPr>
          <p:nvPr/>
        </p:nvSpPr>
        <p:spPr bwMode="auto">
          <a:xfrm flipH="1">
            <a:off x="3048000" y="2193925"/>
            <a:ext cx="2895600" cy="2133600"/>
          </a:xfrm>
          <a:custGeom>
            <a:avLst/>
            <a:gdLst>
              <a:gd name="G0" fmla="+- 21280 0 0"/>
              <a:gd name="G1" fmla="+- 21600 0 0"/>
              <a:gd name="G2" fmla="+- 21600 0 0"/>
              <a:gd name="T0" fmla="*/ 0 w 42642"/>
              <a:gd name="T1" fmla="*/ 17894 h 21600"/>
              <a:gd name="T2" fmla="*/ 42642 w 42642"/>
              <a:gd name="T3" fmla="*/ 18400 h 21600"/>
              <a:gd name="T4" fmla="*/ 21280 w 42642"/>
              <a:gd name="T5" fmla="*/ 21600 h 21600"/>
            </a:gdLst>
            <a:ahLst/>
            <a:cxnLst>
              <a:cxn ang="0">
                <a:pos x="T0" y="T1"/>
              </a:cxn>
              <a:cxn ang="0">
                <a:pos x="T2" y="T3"/>
              </a:cxn>
              <a:cxn ang="0">
                <a:pos x="T4" y="T5"/>
              </a:cxn>
            </a:cxnLst>
            <a:rect l="0" t="0" r="r" b="b"/>
            <a:pathLst>
              <a:path w="42642" h="21600" fill="none" extrusionOk="0">
                <a:moveTo>
                  <a:pt x="0" y="17894"/>
                </a:moveTo>
                <a:cubicBezTo>
                  <a:pt x="1801" y="7550"/>
                  <a:pt x="10780" y="-1"/>
                  <a:pt x="21280" y="0"/>
                </a:cubicBezTo>
                <a:cubicBezTo>
                  <a:pt x="31973" y="0"/>
                  <a:pt x="41057" y="7824"/>
                  <a:pt x="42641" y="18400"/>
                </a:cubicBezTo>
              </a:path>
              <a:path w="42642" h="21600" stroke="0" extrusionOk="0">
                <a:moveTo>
                  <a:pt x="0" y="17894"/>
                </a:moveTo>
                <a:cubicBezTo>
                  <a:pt x="1801" y="7550"/>
                  <a:pt x="10780" y="-1"/>
                  <a:pt x="21280" y="0"/>
                </a:cubicBezTo>
                <a:cubicBezTo>
                  <a:pt x="31973" y="0"/>
                  <a:pt x="41057" y="7824"/>
                  <a:pt x="42641" y="18400"/>
                </a:cubicBezTo>
                <a:lnTo>
                  <a:pt x="21280" y="21600"/>
                </a:lnTo>
                <a:close/>
              </a:path>
            </a:pathLst>
          </a:custGeom>
          <a:noFill/>
          <a:ln w="9525">
            <a:solidFill>
              <a:schemeClr val="tx1"/>
            </a:solidFill>
            <a:round/>
            <a:headEnd/>
            <a:tailEnd/>
          </a:ln>
          <a:effectLst/>
        </p:spPr>
        <p:txBody>
          <a:bodyPr wrap="none" anchor="ctr"/>
          <a:lstStyle/>
          <a:p>
            <a:endParaRPr lang="en-US"/>
          </a:p>
        </p:txBody>
      </p:sp>
      <p:sp>
        <p:nvSpPr>
          <p:cNvPr id="32774" name="Arc 6"/>
          <p:cNvSpPr>
            <a:spLocks/>
          </p:cNvSpPr>
          <p:nvPr/>
        </p:nvSpPr>
        <p:spPr bwMode="auto">
          <a:xfrm flipV="1">
            <a:off x="1371600" y="3887788"/>
            <a:ext cx="1676400" cy="1446212"/>
          </a:xfrm>
          <a:custGeom>
            <a:avLst/>
            <a:gdLst>
              <a:gd name="G0" fmla="+- 0 0 0"/>
              <a:gd name="G1" fmla="+- 21600 0 0"/>
              <a:gd name="G2" fmla="+- 21600 0 0"/>
              <a:gd name="T0" fmla="*/ 0 w 21541"/>
              <a:gd name="T1" fmla="*/ 0 h 21600"/>
              <a:gd name="T2" fmla="*/ 21541 w 21541"/>
              <a:gd name="T3" fmla="*/ 20006 h 21600"/>
              <a:gd name="T4" fmla="*/ 0 w 21541"/>
              <a:gd name="T5" fmla="*/ 21600 h 21600"/>
            </a:gdLst>
            <a:ahLst/>
            <a:cxnLst>
              <a:cxn ang="0">
                <a:pos x="T0" y="T1"/>
              </a:cxn>
              <a:cxn ang="0">
                <a:pos x="T2" y="T3"/>
              </a:cxn>
              <a:cxn ang="0">
                <a:pos x="T4" y="T5"/>
              </a:cxn>
            </a:cxnLst>
            <a:rect l="0" t="0" r="r" b="b"/>
            <a:pathLst>
              <a:path w="21541" h="21600" fill="none" extrusionOk="0">
                <a:moveTo>
                  <a:pt x="-1" y="0"/>
                </a:moveTo>
                <a:cubicBezTo>
                  <a:pt x="11310" y="0"/>
                  <a:pt x="20706" y="8725"/>
                  <a:pt x="21541" y="20005"/>
                </a:cubicBezTo>
              </a:path>
              <a:path w="21541" h="21600" stroke="0" extrusionOk="0">
                <a:moveTo>
                  <a:pt x="-1" y="0"/>
                </a:moveTo>
                <a:cubicBezTo>
                  <a:pt x="11310" y="0"/>
                  <a:pt x="20706" y="8725"/>
                  <a:pt x="21541" y="20005"/>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32775" name="Arc 7"/>
          <p:cNvSpPr>
            <a:spLocks/>
          </p:cNvSpPr>
          <p:nvPr/>
        </p:nvSpPr>
        <p:spPr bwMode="auto">
          <a:xfrm flipV="1">
            <a:off x="5943600" y="3810000"/>
            <a:ext cx="2117725" cy="1524000"/>
          </a:xfrm>
          <a:custGeom>
            <a:avLst/>
            <a:gdLst>
              <a:gd name="G0" fmla="+- 21510 0 0"/>
              <a:gd name="G1" fmla="+- 21600 0 0"/>
              <a:gd name="G2" fmla="+- 21600 0 0"/>
              <a:gd name="T0" fmla="*/ 0 w 23579"/>
              <a:gd name="T1" fmla="*/ 19628 h 21600"/>
              <a:gd name="T2" fmla="*/ 23579 w 23579"/>
              <a:gd name="T3" fmla="*/ 99 h 21600"/>
              <a:gd name="T4" fmla="*/ 21510 w 23579"/>
              <a:gd name="T5" fmla="*/ 21600 h 21600"/>
            </a:gdLst>
            <a:ahLst/>
            <a:cxnLst>
              <a:cxn ang="0">
                <a:pos x="T0" y="T1"/>
              </a:cxn>
              <a:cxn ang="0">
                <a:pos x="T2" y="T3"/>
              </a:cxn>
              <a:cxn ang="0">
                <a:pos x="T4" y="T5"/>
              </a:cxn>
            </a:cxnLst>
            <a:rect l="0" t="0" r="r" b="b"/>
            <a:pathLst>
              <a:path w="23579" h="21600" fill="none" extrusionOk="0">
                <a:moveTo>
                  <a:pt x="0" y="19628"/>
                </a:moveTo>
                <a:cubicBezTo>
                  <a:pt x="1019" y="8509"/>
                  <a:pt x="10344" y="-1"/>
                  <a:pt x="21510" y="0"/>
                </a:cubicBezTo>
                <a:cubicBezTo>
                  <a:pt x="22200" y="0"/>
                  <a:pt x="22891" y="33"/>
                  <a:pt x="23578" y="99"/>
                </a:cubicBezTo>
              </a:path>
              <a:path w="23579" h="21600" stroke="0" extrusionOk="0">
                <a:moveTo>
                  <a:pt x="0" y="19628"/>
                </a:moveTo>
                <a:cubicBezTo>
                  <a:pt x="1019" y="8509"/>
                  <a:pt x="10344" y="-1"/>
                  <a:pt x="21510" y="0"/>
                </a:cubicBezTo>
                <a:cubicBezTo>
                  <a:pt x="22200" y="0"/>
                  <a:pt x="22891" y="33"/>
                  <a:pt x="23578" y="99"/>
                </a:cubicBezTo>
                <a:lnTo>
                  <a:pt x="21510" y="21600"/>
                </a:lnTo>
                <a:close/>
              </a:path>
            </a:pathLst>
          </a:custGeom>
          <a:noFill/>
          <a:ln w="9525">
            <a:solidFill>
              <a:schemeClr val="tx1"/>
            </a:solidFill>
            <a:round/>
            <a:headEnd/>
            <a:tailEnd/>
          </a:ln>
          <a:effectLst/>
        </p:spPr>
        <p:txBody>
          <a:bodyPr wrap="none" anchor="ctr"/>
          <a:lstStyle/>
          <a:p>
            <a:endParaRPr lang="en-US"/>
          </a:p>
        </p:txBody>
      </p:sp>
      <p:sp>
        <p:nvSpPr>
          <p:cNvPr id="32776" name="Line 8"/>
          <p:cNvSpPr>
            <a:spLocks noChangeShapeType="1"/>
          </p:cNvSpPr>
          <p:nvPr/>
        </p:nvSpPr>
        <p:spPr bwMode="auto">
          <a:xfrm>
            <a:off x="1371600" y="5334000"/>
            <a:ext cx="6781800" cy="0"/>
          </a:xfrm>
          <a:prstGeom prst="line">
            <a:avLst/>
          </a:prstGeom>
          <a:noFill/>
          <a:ln w="9525">
            <a:solidFill>
              <a:schemeClr val="tx1"/>
            </a:solidFill>
            <a:round/>
            <a:headEnd/>
            <a:tailEnd/>
          </a:ln>
          <a:effectLst/>
        </p:spPr>
        <p:txBody>
          <a:bodyPr/>
          <a:lstStyle/>
          <a:p>
            <a:endParaRPr lang="en-US"/>
          </a:p>
        </p:txBody>
      </p:sp>
      <p:sp>
        <p:nvSpPr>
          <p:cNvPr id="32777" name="Line 9"/>
          <p:cNvSpPr>
            <a:spLocks noChangeShapeType="1"/>
          </p:cNvSpPr>
          <p:nvPr/>
        </p:nvSpPr>
        <p:spPr bwMode="auto">
          <a:xfrm>
            <a:off x="4495800" y="2209800"/>
            <a:ext cx="0" cy="3124200"/>
          </a:xfrm>
          <a:prstGeom prst="line">
            <a:avLst/>
          </a:prstGeom>
          <a:noFill/>
          <a:ln w="9525">
            <a:solidFill>
              <a:schemeClr val="tx1"/>
            </a:solidFill>
            <a:round/>
            <a:headEnd/>
            <a:tailEnd/>
          </a:ln>
          <a:effectLst/>
        </p:spPr>
        <p:txBody>
          <a:bodyPr/>
          <a:lstStyle/>
          <a:p>
            <a:endParaRPr lang="en-US"/>
          </a:p>
        </p:txBody>
      </p:sp>
      <p:sp>
        <p:nvSpPr>
          <p:cNvPr id="32778" name="Line 10"/>
          <p:cNvSpPr>
            <a:spLocks noChangeShapeType="1"/>
          </p:cNvSpPr>
          <p:nvPr/>
        </p:nvSpPr>
        <p:spPr bwMode="auto">
          <a:xfrm>
            <a:off x="3200400" y="3200400"/>
            <a:ext cx="0" cy="2133600"/>
          </a:xfrm>
          <a:prstGeom prst="line">
            <a:avLst/>
          </a:prstGeom>
          <a:noFill/>
          <a:ln w="9525">
            <a:solidFill>
              <a:schemeClr val="tx1"/>
            </a:solidFill>
            <a:prstDash val="dash"/>
            <a:round/>
            <a:headEnd/>
            <a:tailEnd/>
          </a:ln>
          <a:effectLst/>
        </p:spPr>
        <p:txBody>
          <a:bodyPr/>
          <a:lstStyle/>
          <a:p>
            <a:endParaRPr lang="en-US"/>
          </a:p>
        </p:txBody>
      </p:sp>
      <p:sp>
        <p:nvSpPr>
          <p:cNvPr id="32779" name="Text Box 11"/>
          <p:cNvSpPr txBox="1">
            <a:spLocks noChangeArrowheads="1"/>
          </p:cNvSpPr>
          <p:nvPr/>
        </p:nvSpPr>
        <p:spPr bwMode="auto">
          <a:xfrm>
            <a:off x="2743200" y="5257800"/>
            <a:ext cx="625475" cy="457200"/>
          </a:xfrm>
          <a:prstGeom prst="rect">
            <a:avLst/>
          </a:prstGeom>
          <a:noFill/>
          <a:ln w="9525">
            <a:noFill/>
            <a:miter lim="800000"/>
            <a:headEnd/>
            <a:tailEnd/>
          </a:ln>
          <a:effectLst/>
        </p:spPr>
        <p:txBody>
          <a:bodyPr wrap="none">
            <a:spAutoFit/>
          </a:bodyPr>
          <a:lstStyle/>
          <a:p>
            <a:r>
              <a:rPr lang="en-US" sz="2400">
                <a:latin typeface="Times New Roman" pitchFamily="18" charset="0"/>
              </a:rPr>
              <a:t>- z</a:t>
            </a:r>
            <a:r>
              <a:rPr lang="en-US" sz="2400" baseline="-25000">
                <a:latin typeface="Times New Roman" pitchFamily="18" charset="0"/>
                <a:cs typeface="Times New Roman" pitchFamily="18" charset="0"/>
                <a:sym typeface="Symbol" pitchFamily="18" charset="2"/>
              </a:rPr>
              <a:t></a:t>
            </a:r>
          </a:p>
        </p:txBody>
      </p:sp>
      <p:sp>
        <p:nvSpPr>
          <p:cNvPr id="32780" name="AutoShape 12"/>
          <p:cNvSpPr>
            <a:spLocks noChangeArrowheads="1"/>
          </p:cNvSpPr>
          <p:nvPr/>
        </p:nvSpPr>
        <p:spPr bwMode="auto">
          <a:xfrm>
            <a:off x="1447800" y="4495800"/>
            <a:ext cx="1524000" cy="457200"/>
          </a:xfrm>
          <a:prstGeom prst="leftArrow">
            <a:avLst>
              <a:gd name="adj1" fmla="val 50000"/>
              <a:gd name="adj2" fmla="val 83333"/>
            </a:avLst>
          </a:prstGeom>
          <a:solidFill>
            <a:schemeClr val="accent1"/>
          </a:solidFill>
          <a:ln w="9525">
            <a:solidFill>
              <a:schemeClr val="tx1"/>
            </a:solidFill>
            <a:miter lim="800000"/>
            <a:headEnd/>
            <a:tailEnd/>
          </a:ln>
          <a:effectLst/>
        </p:spPr>
        <p:txBody>
          <a:bodyPr wrap="none" anchor="ctr"/>
          <a:lstStyle/>
          <a:p>
            <a:endParaRPr lang="en-US"/>
          </a:p>
        </p:txBody>
      </p:sp>
      <p:sp>
        <p:nvSpPr>
          <p:cNvPr id="32781" name="Text Box 13"/>
          <p:cNvSpPr txBox="1">
            <a:spLocks noChangeArrowheads="1"/>
          </p:cNvSpPr>
          <p:nvPr/>
        </p:nvSpPr>
        <p:spPr bwMode="auto">
          <a:xfrm>
            <a:off x="1295400" y="3886200"/>
            <a:ext cx="2057400" cy="457200"/>
          </a:xfrm>
          <a:prstGeom prst="rect">
            <a:avLst/>
          </a:prstGeom>
          <a:noFill/>
          <a:ln w="9525">
            <a:noFill/>
            <a:miter lim="800000"/>
            <a:headEnd/>
            <a:tailEnd/>
          </a:ln>
          <a:effectLst/>
        </p:spPr>
        <p:txBody>
          <a:bodyPr>
            <a:spAutoFit/>
          </a:bodyPr>
          <a:lstStyle/>
          <a:p>
            <a:r>
              <a:rPr lang="en-US" sz="2400">
                <a:latin typeface="Times New Roman" pitchFamily="18" charset="0"/>
              </a:rPr>
              <a:t>PenolakanHo</a:t>
            </a:r>
          </a:p>
        </p:txBody>
      </p:sp>
      <p:sp>
        <p:nvSpPr>
          <p:cNvPr id="32782" name="AutoShape 14"/>
          <p:cNvSpPr>
            <a:spLocks noChangeArrowheads="1"/>
          </p:cNvSpPr>
          <p:nvPr/>
        </p:nvSpPr>
        <p:spPr bwMode="auto">
          <a:xfrm>
            <a:off x="3581400" y="4495800"/>
            <a:ext cx="2286000" cy="457200"/>
          </a:xfrm>
          <a:prstGeom prst="rightArrow">
            <a:avLst>
              <a:gd name="adj1" fmla="val 50000"/>
              <a:gd name="adj2" fmla="val 125000"/>
            </a:avLst>
          </a:prstGeom>
          <a:solidFill>
            <a:schemeClr val="accent1"/>
          </a:solidFill>
          <a:ln w="9525">
            <a:solidFill>
              <a:schemeClr val="tx1"/>
            </a:solidFill>
            <a:miter lim="800000"/>
            <a:headEnd/>
            <a:tailEnd/>
          </a:ln>
          <a:effectLst/>
        </p:spPr>
        <p:txBody>
          <a:bodyPr wrap="none" anchor="ctr"/>
          <a:lstStyle/>
          <a:p>
            <a:endParaRPr lang="en-US"/>
          </a:p>
        </p:txBody>
      </p:sp>
      <p:sp>
        <p:nvSpPr>
          <p:cNvPr id="32783" name="Text Box 15"/>
          <p:cNvSpPr txBox="1">
            <a:spLocks noChangeArrowheads="1"/>
          </p:cNvSpPr>
          <p:nvPr/>
        </p:nvSpPr>
        <p:spPr bwMode="auto">
          <a:xfrm>
            <a:off x="3505200" y="3886200"/>
            <a:ext cx="2070100" cy="457200"/>
          </a:xfrm>
          <a:prstGeom prst="rect">
            <a:avLst/>
          </a:prstGeom>
          <a:noFill/>
          <a:ln w="9525">
            <a:noFill/>
            <a:miter lim="800000"/>
            <a:headEnd/>
            <a:tailEnd/>
          </a:ln>
          <a:effectLst/>
        </p:spPr>
        <p:txBody>
          <a:bodyPr wrap="none">
            <a:spAutoFit/>
          </a:bodyPr>
          <a:lstStyle/>
          <a:p>
            <a:r>
              <a:rPr lang="en-US" sz="2400">
                <a:latin typeface="Times New Roman" pitchFamily="18" charset="0"/>
              </a:rPr>
              <a:t>Penerimaan Ho</a:t>
            </a:r>
          </a:p>
        </p:txBody>
      </p:sp>
      <p:sp>
        <p:nvSpPr>
          <p:cNvPr id="32784" name="Text Box 16"/>
          <p:cNvSpPr txBox="1">
            <a:spLocks noChangeArrowheads="1"/>
          </p:cNvSpPr>
          <p:nvPr/>
        </p:nvSpPr>
        <p:spPr bwMode="auto">
          <a:xfrm>
            <a:off x="4343400" y="5334000"/>
            <a:ext cx="336550" cy="457200"/>
          </a:xfrm>
          <a:prstGeom prst="rect">
            <a:avLst/>
          </a:prstGeom>
          <a:noFill/>
          <a:ln w="9525">
            <a:noFill/>
            <a:miter lim="800000"/>
            <a:headEnd/>
            <a:tailEnd/>
          </a:ln>
          <a:effectLst/>
        </p:spPr>
        <p:txBody>
          <a:bodyPr wrap="none">
            <a:spAutoFit/>
          </a:bodyPr>
          <a:lstStyle/>
          <a:p>
            <a:r>
              <a:rPr lang="en-US" sz="2400">
                <a:latin typeface="Times New Roman" pitchFamily="18" charset="0"/>
              </a:rPr>
              <a:t>0</a:t>
            </a:r>
          </a:p>
        </p:txBody>
      </p:sp>
      <p:sp>
        <p:nvSpPr>
          <p:cNvPr id="18" name="TextBox 17"/>
          <p:cNvSpPr txBox="1"/>
          <p:nvPr/>
        </p:nvSpPr>
        <p:spPr>
          <a:xfrm>
            <a:off x="0" y="6550223"/>
            <a:ext cx="9144000" cy="307777"/>
          </a:xfrm>
          <a:prstGeom prst="rect">
            <a:avLst/>
          </a:prstGeom>
          <a:solidFill>
            <a:srgbClr val="FFFF00"/>
          </a:solidFill>
          <a:ln>
            <a:solidFill>
              <a:srgbClr val="FF0000"/>
            </a:solidFill>
          </a:ln>
        </p:spPr>
        <p:txBody>
          <a:bodyPr wrap="square" rtlCol="0">
            <a:spAutoFit/>
          </a:bodyPr>
          <a:lstStyle/>
          <a:p>
            <a:pPr algn="ctr"/>
            <a:r>
              <a:rPr lang="en-US" sz="1400" b="1" dirty="0" err="1" smtClean="0"/>
              <a:t>Diunduh</a:t>
            </a:r>
            <a:r>
              <a:rPr lang="en-US" sz="1400" b="1" dirty="0" smtClean="0"/>
              <a:t> </a:t>
            </a:r>
            <a:r>
              <a:rPr lang="en-US" sz="1400" b="1" dirty="0" err="1" smtClean="0"/>
              <a:t>dari</a:t>
            </a:r>
            <a:r>
              <a:rPr lang="en-US" sz="1400" b="1" dirty="0" smtClean="0"/>
              <a:t>:   </a:t>
            </a:r>
            <a:r>
              <a:rPr lang="en-US" sz="1400" i="1" dirty="0" smtClean="0"/>
              <a:t>www.stieykpn.ac.id/.../</a:t>
            </a:r>
            <a:r>
              <a:rPr lang="en-US" sz="1400" b="1" i="1" dirty="0" smtClean="0"/>
              <a:t>uji</a:t>
            </a:r>
            <a:r>
              <a:rPr lang="en-US" sz="1400" i="1" dirty="0" smtClean="0"/>
              <a:t>%20</a:t>
            </a:r>
            <a:r>
              <a:rPr lang="en-US" sz="1400" b="1" i="1" dirty="0" smtClean="0"/>
              <a:t>hipotesis</a:t>
            </a:r>
            <a:r>
              <a:rPr lang="en-US" sz="1400" i="1" dirty="0" smtClean="0"/>
              <a:t>%20untuk%20mean%20propo...</a:t>
            </a:r>
            <a:r>
              <a:rPr lang="en-US" sz="1400" b="1" dirty="0" smtClean="0"/>
              <a:t>…… 4/10/2012</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038225"/>
          </a:xfrm>
          <a:solidFill>
            <a:srgbClr val="040000"/>
          </a:solidFill>
        </p:spPr>
        <p:txBody>
          <a:bodyPr>
            <a:normAutofit/>
          </a:bodyPr>
          <a:lstStyle/>
          <a:p>
            <a:r>
              <a:rPr lang="en-US" sz="3600" dirty="0">
                <a:solidFill>
                  <a:schemeClr val="bg1"/>
                </a:solidFill>
                <a:latin typeface="Arial Black" pitchFamily="34" charset="0"/>
              </a:rPr>
              <a:t>PENGERTIAN </a:t>
            </a:r>
            <a:r>
              <a:rPr lang="en-US" sz="3600" dirty="0" smtClean="0">
                <a:solidFill>
                  <a:schemeClr val="bg1"/>
                </a:solidFill>
                <a:latin typeface="Arial Black" pitchFamily="34" charset="0"/>
              </a:rPr>
              <a:t> HIPOTESIS</a:t>
            </a:r>
            <a:endParaRPr lang="en-US" sz="3600" dirty="0">
              <a:solidFill>
                <a:schemeClr val="bg1"/>
              </a:solidFill>
              <a:latin typeface="Arial Black" pitchFamily="34" charset="0"/>
            </a:endParaRPr>
          </a:p>
        </p:txBody>
      </p:sp>
      <p:sp>
        <p:nvSpPr>
          <p:cNvPr id="8195" name="Rectangle 3"/>
          <p:cNvSpPr>
            <a:spLocks noGrp="1" noChangeArrowheads="1"/>
          </p:cNvSpPr>
          <p:nvPr>
            <p:ph idx="1"/>
          </p:nvPr>
        </p:nvSpPr>
        <p:spPr>
          <a:xfrm>
            <a:off x="0" y="1066801"/>
            <a:ext cx="9144000" cy="2819400"/>
          </a:xfrm>
        </p:spPr>
        <p:txBody>
          <a:bodyPr/>
          <a:lstStyle/>
          <a:p>
            <a:r>
              <a:rPr lang="en-US" b="1" dirty="0" err="1">
                <a:cs typeface="Times New Roman" pitchFamily="18" charset="0"/>
              </a:rPr>
              <a:t>Hipotesis</a:t>
            </a:r>
            <a:r>
              <a:rPr lang="en-US" b="1" dirty="0">
                <a:cs typeface="Times New Roman" pitchFamily="18" charset="0"/>
              </a:rPr>
              <a:t> </a:t>
            </a:r>
            <a:r>
              <a:rPr lang="en-US" b="1" dirty="0" err="1">
                <a:cs typeface="Times New Roman" pitchFamily="18" charset="0"/>
              </a:rPr>
              <a:t>merupakan</a:t>
            </a:r>
            <a:r>
              <a:rPr lang="en-US" b="1" dirty="0">
                <a:cs typeface="Times New Roman" pitchFamily="18" charset="0"/>
              </a:rPr>
              <a:t> </a:t>
            </a:r>
            <a:r>
              <a:rPr lang="en-US" b="1" dirty="0" err="1">
                <a:cs typeface="Times New Roman" pitchFamily="18" charset="0"/>
              </a:rPr>
              <a:t>jawaban</a:t>
            </a:r>
            <a:r>
              <a:rPr lang="en-US" b="1" dirty="0">
                <a:cs typeface="Times New Roman" pitchFamily="18" charset="0"/>
              </a:rPr>
              <a:t> </a:t>
            </a:r>
            <a:r>
              <a:rPr lang="en-US" b="1" dirty="0" err="1">
                <a:cs typeface="Times New Roman" pitchFamily="18" charset="0"/>
              </a:rPr>
              <a:t>sementara</a:t>
            </a:r>
            <a:r>
              <a:rPr lang="en-US" b="1" dirty="0">
                <a:cs typeface="Times New Roman" pitchFamily="18" charset="0"/>
              </a:rPr>
              <a:t> yang </a:t>
            </a:r>
            <a:r>
              <a:rPr lang="en-US" b="1" dirty="0" err="1">
                <a:cs typeface="Times New Roman" pitchFamily="18" charset="0"/>
              </a:rPr>
              <a:t>hendak</a:t>
            </a:r>
            <a:r>
              <a:rPr lang="en-US" b="1" dirty="0">
                <a:cs typeface="Times New Roman" pitchFamily="18" charset="0"/>
              </a:rPr>
              <a:t> </a:t>
            </a:r>
            <a:r>
              <a:rPr lang="en-US" b="1" dirty="0" err="1">
                <a:cs typeface="Times New Roman" pitchFamily="18" charset="0"/>
              </a:rPr>
              <a:t>diuji</a:t>
            </a:r>
            <a:r>
              <a:rPr lang="en-US" b="1" dirty="0">
                <a:cs typeface="Times New Roman" pitchFamily="18" charset="0"/>
              </a:rPr>
              <a:t> </a:t>
            </a:r>
            <a:r>
              <a:rPr lang="en-US" b="1" dirty="0" err="1">
                <a:cs typeface="Times New Roman" pitchFamily="18" charset="0"/>
              </a:rPr>
              <a:t>kebenarannya</a:t>
            </a:r>
            <a:r>
              <a:rPr lang="en-US" b="1" dirty="0"/>
              <a:t>.</a:t>
            </a:r>
          </a:p>
          <a:p>
            <a:r>
              <a:rPr lang="en-US" b="1" dirty="0" err="1">
                <a:cs typeface="Times New Roman" pitchFamily="18" charset="0"/>
              </a:rPr>
              <a:t>Tidak</a:t>
            </a:r>
            <a:r>
              <a:rPr lang="en-US" b="1" dirty="0">
                <a:cs typeface="Times New Roman" pitchFamily="18" charset="0"/>
              </a:rPr>
              <a:t> </a:t>
            </a:r>
            <a:r>
              <a:rPr lang="en-US" b="1" dirty="0" err="1">
                <a:cs typeface="Times New Roman" pitchFamily="18" charset="0"/>
              </a:rPr>
              <a:t>semua</a:t>
            </a:r>
            <a:r>
              <a:rPr lang="en-US" b="1" dirty="0">
                <a:cs typeface="Times New Roman" pitchFamily="18" charset="0"/>
              </a:rPr>
              <a:t> </a:t>
            </a:r>
            <a:r>
              <a:rPr lang="en-US" b="1" dirty="0" err="1">
                <a:cs typeface="Times New Roman" pitchFamily="18" charset="0"/>
              </a:rPr>
              <a:t>penelitian</a:t>
            </a:r>
            <a:r>
              <a:rPr lang="en-US" b="1" dirty="0">
                <a:cs typeface="Times New Roman" pitchFamily="18" charset="0"/>
              </a:rPr>
              <a:t> </a:t>
            </a:r>
            <a:r>
              <a:rPr lang="en-US" b="1" dirty="0" err="1">
                <a:cs typeface="Times New Roman" pitchFamily="18" charset="0"/>
              </a:rPr>
              <a:t>memerlukan</a:t>
            </a:r>
            <a:r>
              <a:rPr lang="en-US" b="1" dirty="0">
                <a:cs typeface="Times New Roman" pitchFamily="18" charset="0"/>
              </a:rPr>
              <a:t> </a:t>
            </a:r>
            <a:r>
              <a:rPr lang="en-US" b="1" dirty="0" err="1">
                <a:cs typeface="Times New Roman" pitchFamily="18" charset="0"/>
              </a:rPr>
              <a:t>hipotesis</a:t>
            </a:r>
            <a:r>
              <a:rPr lang="en-US" b="1" dirty="0">
                <a:cs typeface="Times New Roman" pitchFamily="18" charset="0"/>
              </a:rPr>
              <a:t>, </a:t>
            </a:r>
            <a:r>
              <a:rPr lang="en-US" b="1" dirty="0" err="1">
                <a:cs typeface="Times New Roman" pitchFamily="18" charset="0"/>
              </a:rPr>
              <a:t>penelitian</a:t>
            </a:r>
            <a:r>
              <a:rPr lang="en-US" b="1" dirty="0">
                <a:cs typeface="Times New Roman" pitchFamily="18" charset="0"/>
              </a:rPr>
              <a:t> yang </a:t>
            </a:r>
            <a:r>
              <a:rPr lang="en-US" b="1" dirty="0" err="1">
                <a:cs typeface="Times New Roman" pitchFamily="18" charset="0"/>
              </a:rPr>
              <a:t>bersifat</a:t>
            </a:r>
            <a:r>
              <a:rPr lang="en-US" b="1" dirty="0">
                <a:cs typeface="Times New Roman" pitchFamily="18" charset="0"/>
              </a:rPr>
              <a:t> </a:t>
            </a:r>
            <a:r>
              <a:rPr lang="en-US" b="1" dirty="0" err="1">
                <a:cs typeface="Times New Roman" pitchFamily="18" charset="0"/>
              </a:rPr>
              <a:t>eksploratif</a:t>
            </a:r>
            <a:r>
              <a:rPr lang="en-US" b="1" dirty="0">
                <a:cs typeface="Times New Roman" pitchFamily="18" charset="0"/>
              </a:rPr>
              <a:t> </a:t>
            </a:r>
            <a:r>
              <a:rPr lang="en-US" b="1" dirty="0" err="1">
                <a:cs typeface="Times New Roman" pitchFamily="18" charset="0"/>
              </a:rPr>
              <a:t>dan</a:t>
            </a:r>
            <a:r>
              <a:rPr lang="en-US" b="1" dirty="0">
                <a:cs typeface="Times New Roman" pitchFamily="18" charset="0"/>
              </a:rPr>
              <a:t> </a:t>
            </a:r>
            <a:r>
              <a:rPr lang="en-US" b="1" dirty="0" err="1">
                <a:cs typeface="Times New Roman" pitchFamily="18" charset="0"/>
              </a:rPr>
              <a:t>deskriptif</a:t>
            </a:r>
            <a:r>
              <a:rPr lang="en-US" b="1" dirty="0">
                <a:cs typeface="Times New Roman" pitchFamily="18" charset="0"/>
              </a:rPr>
              <a:t> </a:t>
            </a:r>
            <a:r>
              <a:rPr lang="en-US" b="1" dirty="0" err="1">
                <a:cs typeface="Times New Roman" pitchFamily="18" charset="0"/>
              </a:rPr>
              <a:t>tidak</a:t>
            </a:r>
            <a:r>
              <a:rPr lang="en-US" b="1" dirty="0">
                <a:cs typeface="Times New Roman" pitchFamily="18" charset="0"/>
              </a:rPr>
              <a:t> </a:t>
            </a:r>
            <a:r>
              <a:rPr lang="en-US" b="1" dirty="0" err="1">
                <a:cs typeface="Times New Roman" pitchFamily="18" charset="0"/>
              </a:rPr>
              <a:t>memerlukan</a:t>
            </a:r>
            <a:r>
              <a:rPr lang="en-US" b="1" dirty="0">
                <a:cs typeface="Times New Roman" pitchFamily="18" charset="0"/>
              </a:rPr>
              <a:t> </a:t>
            </a:r>
            <a:r>
              <a:rPr lang="en-US" b="1" dirty="0" err="1">
                <a:cs typeface="Times New Roman" pitchFamily="18" charset="0"/>
              </a:rPr>
              <a:t>hipotesis</a:t>
            </a:r>
            <a:r>
              <a:rPr lang="en-US" b="1" dirty="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0"/>
            <a:ext cx="9144000" cy="1143000"/>
          </a:xfrm>
          <a:solidFill>
            <a:schemeClr val="tx1"/>
          </a:solidFill>
        </p:spPr>
        <p:txBody>
          <a:bodyPr>
            <a:normAutofit/>
          </a:bodyPr>
          <a:lstStyle/>
          <a:p>
            <a:pPr eaLnBrk="1" hangingPunct="1"/>
            <a:r>
              <a:rPr lang="en-US" sz="3200" dirty="0" err="1" smtClean="0">
                <a:solidFill>
                  <a:schemeClr val="bg1"/>
                </a:solidFill>
                <a:latin typeface="Arial Black" pitchFamily="34" charset="0"/>
              </a:rPr>
              <a:t>Uji</a:t>
            </a:r>
            <a:r>
              <a:rPr lang="en-US" sz="3200" dirty="0" smtClean="0">
                <a:solidFill>
                  <a:schemeClr val="bg1"/>
                </a:solidFill>
                <a:latin typeface="Arial Black" pitchFamily="34" charset="0"/>
              </a:rPr>
              <a:t> </a:t>
            </a:r>
            <a:r>
              <a:rPr lang="en-US" sz="3200" dirty="0" err="1" smtClean="0">
                <a:solidFill>
                  <a:schemeClr val="bg1"/>
                </a:solidFill>
                <a:latin typeface="Arial Black" pitchFamily="34" charset="0"/>
              </a:rPr>
              <a:t>hipotesis</a:t>
            </a:r>
            <a:r>
              <a:rPr lang="en-US" sz="3200" dirty="0" smtClean="0">
                <a:solidFill>
                  <a:schemeClr val="bg1"/>
                </a:solidFill>
                <a:latin typeface="Arial Black" pitchFamily="34" charset="0"/>
              </a:rPr>
              <a:t> rata-rata, RAGAM </a:t>
            </a:r>
            <a:r>
              <a:rPr lang="en-US" sz="3200" dirty="0" err="1" smtClean="0">
                <a:solidFill>
                  <a:schemeClr val="bg1"/>
                </a:solidFill>
                <a:latin typeface="Arial Black" pitchFamily="34" charset="0"/>
              </a:rPr>
              <a:t>diketahui</a:t>
            </a:r>
            <a:endParaRPr lang="en-US" sz="3200" dirty="0" smtClean="0">
              <a:solidFill>
                <a:schemeClr val="bg1"/>
              </a:solidFill>
              <a:latin typeface="Arial Black" pitchFamily="34" charset="0"/>
            </a:endParaRPr>
          </a:p>
        </p:txBody>
      </p:sp>
      <p:sp>
        <p:nvSpPr>
          <p:cNvPr id="14339" name="Content Placeholder 2"/>
          <p:cNvSpPr>
            <a:spLocks noGrp="1"/>
          </p:cNvSpPr>
          <p:nvPr>
            <p:ph idx="1"/>
          </p:nvPr>
        </p:nvSpPr>
        <p:spPr>
          <a:xfrm>
            <a:off x="228600" y="1371600"/>
            <a:ext cx="8229600" cy="4525963"/>
          </a:xfrm>
        </p:spPr>
        <p:txBody>
          <a:bodyPr/>
          <a:lstStyle/>
          <a:p>
            <a:pPr eaLnBrk="1" hangingPunct="1">
              <a:buFontTx/>
              <a:buNone/>
            </a:pPr>
            <a:r>
              <a:rPr lang="en-US" b="1" dirty="0" err="1" smtClean="0"/>
              <a:t>Hipotesis</a:t>
            </a:r>
            <a:r>
              <a:rPr lang="en-US" b="1" dirty="0" smtClean="0"/>
              <a:t> :</a:t>
            </a:r>
          </a:p>
          <a:p>
            <a:pPr eaLnBrk="1" hangingPunct="1">
              <a:buFontTx/>
              <a:buNone/>
            </a:pPr>
            <a:endParaRPr lang="en-US" b="1" dirty="0" smtClean="0"/>
          </a:p>
          <a:p>
            <a:pPr eaLnBrk="1" hangingPunct="1">
              <a:buFontTx/>
              <a:buNone/>
            </a:pPr>
            <a:endParaRPr lang="en-US" b="1" dirty="0" smtClean="0"/>
          </a:p>
          <a:p>
            <a:pPr eaLnBrk="1" hangingPunct="1">
              <a:buFontTx/>
              <a:buNone/>
            </a:pPr>
            <a:endParaRPr lang="en-US" b="1" dirty="0" smtClean="0"/>
          </a:p>
          <a:p>
            <a:pPr eaLnBrk="1" hangingPunct="1">
              <a:buFontTx/>
              <a:buNone/>
            </a:pPr>
            <a:r>
              <a:rPr lang="en-US" b="1" dirty="0" err="1" smtClean="0"/>
              <a:t>Uji</a:t>
            </a:r>
            <a:r>
              <a:rPr lang="en-US" b="1" dirty="0" smtClean="0"/>
              <a:t> </a:t>
            </a:r>
            <a:r>
              <a:rPr lang="en-US" b="1" dirty="0" err="1" smtClean="0"/>
              <a:t>statistika</a:t>
            </a:r>
            <a:r>
              <a:rPr lang="en-US" b="1" dirty="0" smtClean="0"/>
              <a:t> :</a:t>
            </a:r>
          </a:p>
          <a:p>
            <a:pPr eaLnBrk="1" hangingPunct="1">
              <a:buFontTx/>
              <a:buNone/>
            </a:pPr>
            <a:endParaRPr lang="en-US" b="1" dirty="0" smtClean="0"/>
          </a:p>
          <a:p>
            <a:pPr eaLnBrk="1" hangingPunct="1">
              <a:buFontTx/>
              <a:buNone/>
            </a:pPr>
            <a:endParaRPr lang="en-US" b="1" dirty="0" smtClean="0"/>
          </a:p>
        </p:txBody>
      </p:sp>
      <p:pic>
        <p:nvPicPr>
          <p:cNvPr id="14340" name="Picture 2"/>
          <p:cNvPicPr>
            <a:picLocks noChangeAspect="1" noChangeArrowheads="1"/>
          </p:cNvPicPr>
          <p:nvPr/>
        </p:nvPicPr>
        <p:blipFill>
          <a:blip r:embed="rId2"/>
          <a:srcRect/>
          <a:stretch>
            <a:fillRect/>
          </a:stretch>
        </p:blipFill>
        <p:spPr bwMode="auto">
          <a:xfrm>
            <a:off x="1219200" y="2057400"/>
            <a:ext cx="2438400" cy="1249363"/>
          </a:xfrm>
          <a:prstGeom prst="rect">
            <a:avLst/>
          </a:prstGeom>
          <a:noFill/>
          <a:ln w="9525">
            <a:noFill/>
            <a:miter lim="800000"/>
            <a:headEnd/>
            <a:tailEnd/>
          </a:ln>
        </p:spPr>
      </p:pic>
      <p:pic>
        <p:nvPicPr>
          <p:cNvPr id="14341" name="Picture 3"/>
          <p:cNvPicPr>
            <a:picLocks noChangeAspect="1" noChangeArrowheads="1"/>
          </p:cNvPicPr>
          <p:nvPr/>
        </p:nvPicPr>
        <p:blipFill>
          <a:blip r:embed="rId3"/>
          <a:srcRect/>
          <a:stretch>
            <a:fillRect/>
          </a:stretch>
        </p:blipFill>
        <p:spPr bwMode="auto">
          <a:xfrm>
            <a:off x="1524000" y="4343400"/>
            <a:ext cx="2819400" cy="990600"/>
          </a:xfrm>
          <a:prstGeom prst="rect">
            <a:avLst/>
          </a:prstGeom>
          <a:noFill/>
          <a:ln w="9525">
            <a:noFill/>
            <a:miter lim="800000"/>
            <a:headEnd/>
            <a:tailEnd/>
          </a:ln>
        </p:spPr>
      </p:pic>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200400" y="1143000"/>
            <a:ext cx="3200400" cy="533400"/>
          </a:xfrm>
          <a:ln>
            <a:solidFill>
              <a:srgbClr val="FF0000"/>
            </a:solidFill>
          </a:ln>
        </p:spPr>
        <p:txBody>
          <a:bodyPr>
            <a:normAutofit fontScale="90000"/>
          </a:bodyPr>
          <a:lstStyle/>
          <a:p>
            <a:pPr eaLnBrk="1" hangingPunct="1"/>
            <a:r>
              <a:rPr lang="en-US" b="1" dirty="0" err="1" smtClean="0"/>
              <a:t>ilustrasi</a:t>
            </a:r>
            <a:endParaRPr lang="en-US" b="1" dirty="0" smtClean="0"/>
          </a:p>
        </p:txBody>
      </p:sp>
      <p:pic>
        <p:nvPicPr>
          <p:cNvPr id="15363" name="Picture 2"/>
          <p:cNvPicPr>
            <a:picLocks noGrp="1" noChangeAspect="1" noChangeArrowheads="1"/>
          </p:cNvPicPr>
          <p:nvPr>
            <p:ph idx="1"/>
          </p:nvPr>
        </p:nvPicPr>
        <p:blipFill>
          <a:blip r:embed="rId2"/>
          <a:srcRect/>
          <a:stretch>
            <a:fillRect/>
          </a:stretch>
        </p:blipFill>
        <p:spPr>
          <a:xfrm>
            <a:off x="304800" y="1981200"/>
            <a:ext cx="8610600" cy="3352800"/>
          </a:xfrm>
          <a:noFill/>
        </p:spPr>
      </p:pic>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
        <p:nvSpPr>
          <p:cNvPr id="5" name="Title 1"/>
          <p:cNvSpPr txBox="1">
            <a:spLocks/>
          </p:cNvSpPr>
          <p:nvPr/>
        </p:nvSpPr>
        <p:spPr>
          <a:xfrm>
            <a:off x="0" y="0"/>
            <a:ext cx="9144000" cy="1143000"/>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err="1" smtClean="0">
                <a:ln>
                  <a:noFill/>
                </a:ln>
                <a:solidFill>
                  <a:schemeClr val="bg1"/>
                </a:solidFill>
                <a:effectLst/>
                <a:uLnTx/>
                <a:uFillTx/>
                <a:latin typeface="Arial Black" pitchFamily="34" charset="0"/>
                <a:ea typeface="+mj-ea"/>
                <a:cs typeface="+mj-cs"/>
              </a:rPr>
              <a:t>Uji</a:t>
            </a:r>
            <a:r>
              <a:rPr kumimoji="0" lang="en-US" sz="3200" b="0" i="0" u="none" strike="noStrike" kern="1200" cap="none" spc="0" normalizeH="0" baseline="0" noProof="0" dirty="0" smtClean="0">
                <a:ln>
                  <a:noFill/>
                </a:ln>
                <a:solidFill>
                  <a:schemeClr val="bg1"/>
                </a:solidFill>
                <a:effectLst/>
                <a:uLnTx/>
                <a:uFillTx/>
                <a:latin typeface="Arial Black" pitchFamily="34" charset="0"/>
                <a:ea typeface="+mj-ea"/>
                <a:cs typeface="+mj-cs"/>
              </a:rPr>
              <a:t> </a:t>
            </a:r>
            <a:r>
              <a:rPr kumimoji="0" lang="en-US" sz="3200" b="0" i="0" u="none" strike="noStrike" kern="1200" cap="none" spc="0" normalizeH="0" baseline="0" noProof="0" dirty="0" err="1" smtClean="0">
                <a:ln>
                  <a:noFill/>
                </a:ln>
                <a:solidFill>
                  <a:schemeClr val="bg1"/>
                </a:solidFill>
                <a:effectLst/>
                <a:uLnTx/>
                <a:uFillTx/>
                <a:latin typeface="Arial Black" pitchFamily="34" charset="0"/>
                <a:ea typeface="+mj-ea"/>
                <a:cs typeface="+mj-cs"/>
              </a:rPr>
              <a:t>hipotesis</a:t>
            </a:r>
            <a:r>
              <a:rPr kumimoji="0" lang="en-US" sz="3200" b="0" i="0" u="none" strike="noStrike" kern="1200" cap="none" spc="0" normalizeH="0" baseline="0" noProof="0" dirty="0" smtClean="0">
                <a:ln>
                  <a:noFill/>
                </a:ln>
                <a:solidFill>
                  <a:schemeClr val="bg1"/>
                </a:solidFill>
                <a:effectLst/>
                <a:uLnTx/>
                <a:uFillTx/>
                <a:latin typeface="Arial Black" pitchFamily="34" charset="0"/>
                <a:ea typeface="+mj-ea"/>
                <a:cs typeface="+mj-cs"/>
              </a:rPr>
              <a:t> rata-rata, RAGAM </a:t>
            </a:r>
            <a:r>
              <a:rPr kumimoji="0" lang="en-US" sz="3200" b="0" i="0" u="none" strike="noStrike" kern="1200" cap="none" spc="0" normalizeH="0" baseline="0" noProof="0" dirty="0" err="1" smtClean="0">
                <a:ln>
                  <a:noFill/>
                </a:ln>
                <a:solidFill>
                  <a:schemeClr val="bg1"/>
                </a:solidFill>
                <a:effectLst/>
                <a:uLnTx/>
                <a:uFillTx/>
                <a:latin typeface="Arial Black" pitchFamily="34" charset="0"/>
                <a:ea typeface="+mj-ea"/>
                <a:cs typeface="+mj-cs"/>
              </a:rPr>
              <a:t>diketahui</a:t>
            </a:r>
            <a:endParaRPr kumimoji="0" lang="en-US" sz="3200" b="0" i="0" u="none" strike="noStrike" kern="1200" cap="none" spc="0" normalizeH="0" baseline="0" noProof="0" dirty="0" smtClean="0">
              <a:ln>
                <a:noFill/>
              </a:ln>
              <a:solidFill>
                <a:schemeClr val="bg1"/>
              </a:solidFill>
              <a:effectLst/>
              <a:uLnTx/>
              <a:uFillTx/>
              <a:latin typeface="Arial Black" pitchFamily="34" charset="0"/>
              <a:ea typeface="+mj-ea"/>
              <a:cs typeface="+mj-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0"/>
            <a:ext cx="9144000" cy="762000"/>
          </a:xfrm>
          <a:solidFill>
            <a:schemeClr val="tx1"/>
          </a:solidFill>
        </p:spPr>
        <p:txBody>
          <a:bodyPr>
            <a:normAutofit/>
          </a:bodyPr>
          <a:lstStyle/>
          <a:p>
            <a:pPr eaLnBrk="1" hangingPunct="1"/>
            <a:r>
              <a:rPr lang="en-US" sz="3200" dirty="0" err="1" smtClean="0">
                <a:solidFill>
                  <a:schemeClr val="bg1"/>
                </a:solidFill>
                <a:latin typeface="Arial Rounded MT Bold" pitchFamily="34" charset="0"/>
              </a:rPr>
              <a:t>Langkah-langkah</a:t>
            </a:r>
            <a:r>
              <a:rPr lang="en-US" sz="3200" dirty="0" smtClean="0">
                <a:solidFill>
                  <a:schemeClr val="bg1"/>
                </a:solidFill>
                <a:latin typeface="Arial Rounded MT Bold" pitchFamily="34" charset="0"/>
              </a:rPr>
              <a:t> </a:t>
            </a:r>
            <a:r>
              <a:rPr lang="en-US" sz="3200" dirty="0" err="1" smtClean="0">
                <a:solidFill>
                  <a:schemeClr val="bg1"/>
                </a:solidFill>
                <a:latin typeface="Arial Rounded MT Bold" pitchFamily="34" charset="0"/>
              </a:rPr>
              <a:t>uji</a:t>
            </a:r>
            <a:r>
              <a:rPr lang="en-US" sz="3200" dirty="0" smtClean="0">
                <a:solidFill>
                  <a:schemeClr val="bg1"/>
                </a:solidFill>
                <a:latin typeface="Arial Rounded MT Bold" pitchFamily="34" charset="0"/>
              </a:rPr>
              <a:t> </a:t>
            </a:r>
            <a:r>
              <a:rPr lang="en-US" sz="3200" dirty="0" err="1" smtClean="0">
                <a:solidFill>
                  <a:schemeClr val="bg1"/>
                </a:solidFill>
                <a:latin typeface="Arial Rounded MT Bold" pitchFamily="34" charset="0"/>
              </a:rPr>
              <a:t>hipotesis</a:t>
            </a:r>
            <a:endParaRPr lang="en-US" sz="3200" dirty="0" smtClean="0">
              <a:solidFill>
                <a:schemeClr val="bg1"/>
              </a:solidFill>
              <a:latin typeface="Arial Rounded MT Bold" pitchFamily="34" charset="0"/>
            </a:endParaRPr>
          </a:p>
        </p:txBody>
      </p:sp>
      <p:graphicFrame>
        <p:nvGraphicFramePr>
          <p:cNvPr id="1026" name="Object 4"/>
          <p:cNvGraphicFramePr>
            <a:graphicFrameLocks noGrp="1" noChangeAspect="1"/>
          </p:cNvGraphicFramePr>
          <p:nvPr>
            <p:ph idx="1"/>
          </p:nvPr>
        </p:nvGraphicFramePr>
        <p:xfrm>
          <a:off x="3352800" y="1681163"/>
          <a:ext cx="2227263" cy="3536950"/>
        </p:xfrm>
        <a:graphic>
          <a:graphicData uri="http://schemas.openxmlformats.org/presentationml/2006/ole">
            <mc:AlternateContent xmlns:mc="http://schemas.openxmlformats.org/markup-compatibility/2006">
              <mc:Choice xmlns:v="urn:schemas-microsoft-com:vml" Requires="v">
                <p:oleObj spid="_x0000_s5124" name="Equation" r:id="rId4" imgW="863280" imgH="1371600" progId="Equation.3">
                  <p:embed/>
                </p:oleObj>
              </mc:Choice>
              <mc:Fallback>
                <p:oleObj name="Equation" r:id="rId4" imgW="863280" imgH="1371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681163"/>
                        <a:ext cx="2227263" cy="3536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6"/>
          <p:cNvSpPr>
            <a:spLocks noGrp="1" noChangeArrowheads="1"/>
          </p:cNvSpPr>
          <p:nvPr>
            <p:ph type="body" idx="4294967295"/>
          </p:nvPr>
        </p:nvSpPr>
        <p:spPr>
          <a:xfrm>
            <a:off x="0" y="1524000"/>
            <a:ext cx="5029200" cy="4876800"/>
          </a:xfrm>
        </p:spPr>
        <p:txBody>
          <a:bodyPr/>
          <a:lstStyle/>
          <a:p>
            <a:pPr marL="660400" indent="-660400" eaLnBrk="1" hangingPunct="1">
              <a:buFontTx/>
              <a:buAutoNum type="romanLcPeriod"/>
            </a:pPr>
            <a:r>
              <a:rPr lang="en-US" sz="2800" smtClean="0"/>
              <a:t>Hipotesis :</a:t>
            </a:r>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endParaRPr lang="en-US" sz="2800" smtClean="0"/>
          </a:p>
          <a:p>
            <a:pPr marL="660400" indent="-660400" eaLnBrk="1" hangingPunct="1">
              <a:buFontTx/>
              <a:buAutoNum type="romanLcPeriod"/>
            </a:pPr>
            <a:r>
              <a:rPr lang="en-US" sz="2800" smtClean="0"/>
              <a:t>Tingkat Signifikansi</a:t>
            </a:r>
          </a:p>
          <a:p>
            <a:pPr marL="660400" indent="-660400" eaLnBrk="1" hangingPunct="1">
              <a:buFontTx/>
              <a:buNone/>
            </a:pPr>
            <a:endParaRPr lang="en-US" sz="2800" smtClean="0"/>
          </a:p>
        </p:txBody>
      </p:sp>
      <p:sp>
        <p:nvSpPr>
          <p:cNvPr id="5" name="TextBox 4"/>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1676400"/>
          </a:xfrm>
          <a:solidFill>
            <a:schemeClr val="tx1"/>
          </a:solidFill>
        </p:spPr>
        <p:txBody>
          <a:bodyPr>
            <a:normAutofit fontScale="90000"/>
          </a:bodyPr>
          <a:lstStyle/>
          <a:p>
            <a:pPr eaLnBrk="1" hangingPunct="1">
              <a:defRPr/>
            </a:pPr>
            <a:r>
              <a:rPr lang="en-US" sz="2800" b="1" dirty="0" smtClean="0">
                <a:solidFill>
                  <a:schemeClr val="bg1"/>
                </a:solidFill>
              </a:rPr>
              <a:t>H1: </a:t>
            </a:r>
            <a:br>
              <a:rPr lang="en-US" sz="2800" b="1" dirty="0" smtClean="0">
                <a:solidFill>
                  <a:schemeClr val="bg1"/>
                </a:solidFill>
              </a:rPr>
            </a:br>
            <a:r>
              <a:rPr lang="en-US" sz="2800" b="1" dirty="0" smtClean="0">
                <a:solidFill>
                  <a:schemeClr val="bg1"/>
                </a:solidFill>
              </a:rPr>
              <a:t>SALAH SATU DARI METODE PEMBELAJARAN  LEBIH UNGGUL DARIPADA METODE PEMBELAJARAN YANG LAIN</a:t>
            </a:r>
          </a:p>
        </p:txBody>
      </p:sp>
      <p:sp>
        <p:nvSpPr>
          <p:cNvPr id="32771" name="Rectangle 3"/>
          <p:cNvSpPr>
            <a:spLocks noGrp="1" noChangeArrowheads="1"/>
          </p:cNvSpPr>
          <p:nvPr>
            <p:ph idx="1"/>
          </p:nvPr>
        </p:nvSpPr>
        <p:spPr>
          <a:xfrm>
            <a:off x="228600" y="1905000"/>
            <a:ext cx="8534400" cy="4953000"/>
          </a:xfrm>
        </p:spPr>
        <p:txBody>
          <a:bodyPr/>
          <a:lstStyle/>
          <a:p>
            <a:pPr eaLnBrk="1" hangingPunct="1">
              <a:lnSpc>
                <a:spcPct val="80000"/>
              </a:lnSpc>
              <a:buFontTx/>
              <a:buNone/>
              <a:defRPr/>
            </a:pPr>
            <a:r>
              <a:rPr lang="en-US" dirty="0" smtClean="0">
                <a:solidFill>
                  <a:srgbClr val="7030A0"/>
                </a:solidFill>
                <a:effectLst>
                  <a:outerShdw blurRad="38100" dist="38100" dir="2700000" algn="tl">
                    <a:srgbClr val="000000">
                      <a:alpha val="43137"/>
                    </a:srgbClr>
                  </a:outerShdw>
                </a:effectLst>
              </a:rPr>
              <a:t>UJI DUA PIHAK </a:t>
            </a:r>
          </a:p>
          <a:p>
            <a:pPr eaLnBrk="1" hangingPunct="1">
              <a:lnSpc>
                <a:spcPct val="80000"/>
              </a:lnSpc>
              <a:defRPr/>
            </a:pPr>
            <a:r>
              <a:rPr lang="en-US" dirty="0" smtClean="0"/>
              <a:t>H0: </a:t>
            </a:r>
            <a:r>
              <a:rPr lang="el-GR" dirty="0" smtClean="0">
                <a:cs typeface="Arial" charset="0"/>
              </a:rPr>
              <a:t>μ</a:t>
            </a:r>
            <a:r>
              <a:rPr lang="en-US" dirty="0" smtClean="0">
                <a:cs typeface="Arial" charset="0"/>
              </a:rPr>
              <a:t> = </a:t>
            </a:r>
            <a:r>
              <a:rPr lang="el-GR" dirty="0" smtClean="0">
                <a:cs typeface="Arial" charset="0"/>
              </a:rPr>
              <a:t>μ</a:t>
            </a:r>
            <a:r>
              <a:rPr lang="en-US" dirty="0" smtClean="0">
                <a:cs typeface="Arial" charset="0"/>
              </a:rPr>
              <a:t>o</a:t>
            </a:r>
          </a:p>
          <a:p>
            <a:pPr eaLnBrk="1" hangingPunct="1">
              <a:lnSpc>
                <a:spcPct val="80000"/>
              </a:lnSpc>
              <a:defRPr/>
            </a:pPr>
            <a:r>
              <a:rPr lang="en-US" dirty="0" smtClean="0">
                <a:cs typeface="Arial" charset="0"/>
              </a:rPr>
              <a:t>H1: </a:t>
            </a:r>
            <a:r>
              <a:rPr lang="el-GR" dirty="0" smtClean="0">
                <a:cs typeface="Arial" charset="0"/>
              </a:rPr>
              <a:t>μ</a:t>
            </a:r>
            <a:r>
              <a:rPr lang="en-US" dirty="0" smtClean="0">
                <a:cs typeface="Arial" charset="0"/>
              </a:rPr>
              <a:t> ≠ </a:t>
            </a:r>
            <a:r>
              <a:rPr lang="el-GR" dirty="0" smtClean="0">
                <a:cs typeface="Arial" charset="0"/>
              </a:rPr>
              <a:t>μ</a:t>
            </a:r>
            <a:r>
              <a:rPr lang="en-US" dirty="0" smtClean="0">
                <a:cs typeface="Arial" charset="0"/>
              </a:rPr>
              <a:t>o</a:t>
            </a:r>
          </a:p>
          <a:p>
            <a:pPr eaLnBrk="1" hangingPunct="1">
              <a:lnSpc>
                <a:spcPct val="80000"/>
              </a:lnSpc>
              <a:defRPr/>
            </a:pPr>
            <a:endParaRPr lang="en-US" dirty="0" smtClean="0">
              <a:cs typeface="Arial" charset="0"/>
            </a:endParaRPr>
          </a:p>
          <a:p>
            <a:pPr eaLnBrk="1" hangingPunct="1">
              <a:lnSpc>
                <a:spcPct val="80000"/>
              </a:lnSpc>
              <a:buFontTx/>
              <a:buNone/>
              <a:defRPr/>
            </a:pPr>
            <a:r>
              <a:rPr lang="en-US" sz="2000" dirty="0" smtClean="0">
                <a:cs typeface="Arial" charset="0"/>
              </a:rPr>
              <a:t>          </a:t>
            </a:r>
            <a:r>
              <a:rPr lang="en-US" sz="2000" dirty="0" err="1" smtClean="0">
                <a:cs typeface="Arial" charset="0"/>
              </a:rPr>
              <a:t>penolakan</a:t>
            </a:r>
            <a:r>
              <a:rPr lang="en-US" sz="2000" dirty="0" smtClean="0">
                <a:cs typeface="Arial" charset="0"/>
              </a:rPr>
              <a:t> H0   </a:t>
            </a:r>
            <a:r>
              <a:rPr lang="en-US" dirty="0" smtClean="0">
                <a:cs typeface="Arial" charset="0"/>
              </a:rPr>
              <a:t>                                      </a:t>
            </a:r>
            <a:r>
              <a:rPr lang="en-US" sz="2000" dirty="0" err="1" smtClean="0">
                <a:cs typeface="Arial" charset="0"/>
              </a:rPr>
              <a:t>penolakan</a:t>
            </a:r>
            <a:r>
              <a:rPr lang="en-US" sz="2000" dirty="0" smtClean="0">
                <a:cs typeface="Arial" charset="0"/>
              </a:rPr>
              <a:t> H0</a:t>
            </a:r>
          </a:p>
          <a:p>
            <a:pPr eaLnBrk="1" hangingPunct="1">
              <a:lnSpc>
                <a:spcPct val="80000"/>
              </a:lnSpc>
              <a:buFontTx/>
              <a:buNone/>
              <a:defRPr/>
            </a:pPr>
            <a:r>
              <a:rPr lang="en-US" sz="2000" dirty="0" smtClean="0">
                <a:cs typeface="Arial" charset="0"/>
              </a:rPr>
              <a:t>                                                         </a:t>
            </a:r>
          </a:p>
          <a:p>
            <a:pPr eaLnBrk="1" hangingPunct="1">
              <a:lnSpc>
                <a:spcPct val="80000"/>
              </a:lnSpc>
              <a:buFontTx/>
              <a:buNone/>
              <a:defRPr/>
            </a:pPr>
            <a:r>
              <a:rPr lang="en-US" sz="2000" dirty="0" smtClean="0">
                <a:cs typeface="Arial" charset="0"/>
              </a:rPr>
              <a:t>                                                </a:t>
            </a:r>
            <a:r>
              <a:rPr lang="en-US" sz="2000" dirty="0" err="1" smtClean="0">
                <a:cs typeface="Arial" charset="0"/>
              </a:rPr>
              <a:t>daerah</a:t>
            </a:r>
            <a:r>
              <a:rPr lang="en-US" sz="2000" dirty="0" smtClean="0">
                <a:cs typeface="Arial" charset="0"/>
              </a:rPr>
              <a:t> </a:t>
            </a:r>
            <a:r>
              <a:rPr lang="en-US" sz="2000" dirty="0" err="1" smtClean="0">
                <a:cs typeface="Arial" charset="0"/>
              </a:rPr>
              <a:t>penerimaan</a:t>
            </a:r>
            <a:r>
              <a:rPr lang="en-US" sz="2000" dirty="0" smtClean="0">
                <a:cs typeface="Arial" charset="0"/>
              </a:rPr>
              <a:t> H0</a:t>
            </a:r>
          </a:p>
          <a:p>
            <a:pPr eaLnBrk="1" hangingPunct="1">
              <a:lnSpc>
                <a:spcPct val="80000"/>
              </a:lnSpc>
              <a:buFontTx/>
              <a:buNone/>
              <a:defRPr/>
            </a:pPr>
            <a:r>
              <a:rPr lang="en-US" sz="2400" dirty="0" smtClean="0">
                <a:cs typeface="Arial" charset="0"/>
              </a:rPr>
              <a:t>           ½ </a:t>
            </a:r>
            <a:r>
              <a:rPr lang="el-GR" sz="2400" dirty="0" smtClean="0">
                <a:cs typeface="Arial" charset="0"/>
              </a:rPr>
              <a:t>α</a:t>
            </a:r>
            <a:r>
              <a:rPr lang="en-US" sz="2400" dirty="0" smtClean="0">
                <a:cs typeface="Arial" charset="0"/>
              </a:rPr>
              <a:t>                                                                    ½ </a:t>
            </a:r>
            <a:r>
              <a:rPr lang="el-GR" sz="2400" dirty="0" smtClean="0">
                <a:cs typeface="Arial" charset="0"/>
              </a:rPr>
              <a:t>α</a:t>
            </a:r>
          </a:p>
          <a:p>
            <a:pPr eaLnBrk="1" hangingPunct="1">
              <a:lnSpc>
                <a:spcPct val="80000"/>
              </a:lnSpc>
              <a:buFontTx/>
              <a:buNone/>
              <a:defRPr/>
            </a:pPr>
            <a:endParaRPr lang="el-GR" sz="2400" dirty="0" smtClean="0">
              <a:cs typeface="Arial" charset="0"/>
            </a:endParaRPr>
          </a:p>
          <a:p>
            <a:pPr eaLnBrk="1" hangingPunct="1">
              <a:lnSpc>
                <a:spcPct val="80000"/>
              </a:lnSpc>
              <a:buFontTx/>
              <a:buNone/>
              <a:defRPr/>
            </a:pPr>
            <a:r>
              <a:rPr lang="en-US" sz="2800" dirty="0" smtClean="0">
                <a:cs typeface="Arial" charset="0"/>
              </a:rPr>
              <a:t>iii. </a:t>
            </a:r>
            <a:r>
              <a:rPr lang="en-US" sz="2800" dirty="0" err="1" smtClean="0">
                <a:cs typeface="Arial" charset="0"/>
              </a:rPr>
              <a:t>Hipotesis</a:t>
            </a:r>
            <a:r>
              <a:rPr lang="en-US" sz="2800" dirty="0" smtClean="0">
                <a:cs typeface="Arial" charset="0"/>
              </a:rPr>
              <a:t> H0 </a:t>
            </a:r>
            <a:r>
              <a:rPr lang="en-US" sz="2800" dirty="0" err="1" smtClean="0">
                <a:cs typeface="Arial" charset="0"/>
              </a:rPr>
              <a:t>diterima</a:t>
            </a:r>
            <a:r>
              <a:rPr lang="en-US" sz="2800" dirty="0" smtClean="0">
                <a:cs typeface="Arial" charset="0"/>
              </a:rPr>
              <a:t> </a:t>
            </a:r>
            <a:r>
              <a:rPr lang="en-US" sz="2800" dirty="0" err="1" smtClean="0">
                <a:cs typeface="Arial" charset="0"/>
              </a:rPr>
              <a:t>jika</a:t>
            </a:r>
            <a:r>
              <a:rPr lang="en-US" dirty="0" smtClean="0">
                <a:cs typeface="Arial" charset="0"/>
              </a:rPr>
              <a:t>: -z</a:t>
            </a:r>
            <a:r>
              <a:rPr lang="en-US" baseline="-25000" dirty="0" smtClean="0">
                <a:cs typeface="Arial" charset="0"/>
              </a:rPr>
              <a:t>1/2</a:t>
            </a:r>
            <a:r>
              <a:rPr lang="el-GR" sz="3600" baseline="-25000" dirty="0" smtClean="0">
                <a:cs typeface="Arial" charset="0"/>
              </a:rPr>
              <a:t>α</a:t>
            </a:r>
            <a:r>
              <a:rPr lang="en-US" sz="2000" baseline="-25000" dirty="0" smtClean="0">
                <a:cs typeface="Arial" charset="0"/>
              </a:rPr>
              <a:t> </a:t>
            </a:r>
            <a:r>
              <a:rPr lang="en-US" sz="2800" dirty="0" smtClean="0">
                <a:cs typeface="Arial" charset="0"/>
              </a:rPr>
              <a:t>&lt; </a:t>
            </a:r>
            <a:r>
              <a:rPr lang="en-US" dirty="0" smtClean="0">
                <a:cs typeface="Arial" charset="0"/>
              </a:rPr>
              <a:t>z</a:t>
            </a:r>
            <a:r>
              <a:rPr lang="en-US" sz="2800" dirty="0" smtClean="0">
                <a:cs typeface="Arial" charset="0"/>
              </a:rPr>
              <a:t> &lt; </a:t>
            </a:r>
            <a:r>
              <a:rPr lang="en-US" dirty="0" smtClean="0">
                <a:cs typeface="Arial" charset="0"/>
              </a:rPr>
              <a:t>z</a:t>
            </a:r>
            <a:r>
              <a:rPr lang="en-US" baseline="-25000" dirty="0" smtClean="0">
                <a:cs typeface="Arial" charset="0"/>
              </a:rPr>
              <a:t>1/2 </a:t>
            </a:r>
            <a:r>
              <a:rPr lang="el-GR" sz="3600" baseline="-25000" dirty="0" smtClean="0">
                <a:cs typeface="Arial" charset="0"/>
              </a:rPr>
              <a:t>α</a:t>
            </a:r>
            <a:r>
              <a:rPr lang="en-US" sz="2000" baseline="-25000" dirty="0" smtClean="0">
                <a:cs typeface="Arial" charset="0"/>
              </a:rPr>
              <a:t> </a:t>
            </a:r>
            <a:endParaRPr lang="en-US" sz="2800" dirty="0" smtClean="0">
              <a:cs typeface="Arial" charset="0"/>
            </a:endParaRPr>
          </a:p>
          <a:p>
            <a:pPr eaLnBrk="1" hangingPunct="1">
              <a:lnSpc>
                <a:spcPct val="80000"/>
              </a:lnSpc>
              <a:buFontTx/>
              <a:buNone/>
              <a:defRPr/>
            </a:pPr>
            <a:r>
              <a:rPr lang="en-US" dirty="0" smtClean="0">
                <a:cs typeface="Arial" charset="0"/>
              </a:rPr>
              <a:t>                                                           </a:t>
            </a:r>
            <a:endParaRPr lang="el-GR" dirty="0" smtClean="0">
              <a:cs typeface="Arial" charset="0"/>
            </a:endParaRPr>
          </a:p>
          <a:p>
            <a:pPr eaLnBrk="1" hangingPunct="1">
              <a:lnSpc>
                <a:spcPct val="80000"/>
              </a:lnSpc>
              <a:defRPr/>
            </a:pPr>
            <a:endParaRPr lang="en-US" sz="2400" dirty="0" smtClean="0"/>
          </a:p>
        </p:txBody>
      </p:sp>
      <p:sp>
        <p:nvSpPr>
          <p:cNvPr id="16388" name="Line 4"/>
          <p:cNvSpPr>
            <a:spLocks noChangeShapeType="1"/>
          </p:cNvSpPr>
          <p:nvPr/>
        </p:nvSpPr>
        <p:spPr bwMode="auto">
          <a:xfrm>
            <a:off x="304800" y="5105400"/>
            <a:ext cx="8229600" cy="0"/>
          </a:xfrm>
          <a:prstGeom prst="line">
            <a:avLst/>
          </a:prstGeom>
          <a:noFill/>
          <a:ln w="9525">
            <a:solidFill>
              <a:schemeClr val="tx1"/>
            </a:solidFill>
            <a:round/>
            <a:headEnd/>
            <a:tailEnd/>
          </a:ln>
        </p:spPr>
        <p:txBody>
          <a:bodyPr/>
          <a:lstStyle/>
          <a:p>
            <a:endParaRPr lang="en-US"/>
          </a:p>
        </p:txBody>
      </p:sp>
      <p:sp>
        <p:nvSpPr>
          <p:cNvPr id="16389" name="Freeform 5"/>
          <p:cNvSpPr>
            <a:spLocks/>
          </p:cNvSpPr>
          <p:nvPr/>
        </p:nvSpPr>
        <p:spPr bwMode="auto">
          <a:xfrm>
            <a:off x="381000" y="2425700"/>
            <a:ext cx="8077200" cy="2603500"/>
          </a:xfrm>
          <a:custGeom>
            <a:avLst/>
            <a:gdLst>
              <a:gd name="T0" fmla="*/ 0 w 5088"/>
              <a:gd name="T1" fmla="*/ 2147483647 h 1640"/>
              <a:gd name="T2" fmla="*/ 2147483647 w 5088"/>
              <a:gd name="T3" fmla="*/ 2147483647 h 1640"/>
              <a:gd name="T4" fmla="*/ 2147483647 w 5088"/>
              <a:gd name="T5" fmla="*/ 2147483647 h 1640"/>
              <a:gd name="T6" fmla="*/ 2147483647 w 5088"/>
              <a:gd name="T7" fmla="*/ 2147483647 h 1640"/>
              <a:gd name="T8" fmla="*/ 2147483647 w 5088"/>
              <a:gd name="T9" fmla="*/ 2147483647 h 1640"/>
              <a:gd name="T10" fmla="*/ 0 60000 65536"/>
              <a:gd name="T11" fmla="*/ 0 60000 65536"/>
              <a:gd name="T12" fmla="*/ 0 60000 65536"/>
              <a:gd name="T13" fmla="*/ 0 60000 65536"/>
              <a:gd name="T14" fmla="*/ 0 60000 65536"/>
              <a:gd name="T15" fmla="*/ 0 w 5088"/>
              <a:gd name="T16" fmla="*/ 0 h 1640"/>
              <a:gd name="T17" fmla="*/ 5088 w 5088"/>
              <a:gd name="T18" fmla="*/ 1640 h 1640"/>
            </a:gdLst>
            <a:ahLst/>
            <a:cxnLst>
              <a:cxn ang="T10">
                <a:pos x="T0" y="T1"/>
              </a:cxn>
              <a:cxn ang="T11">
                <a:pos x="T2" y="T3"/>
              </a:cxn>
              <a:cxn ang="T12">
                <a:pos x="T4" y="T5"/>
              </a:cxn>
              <a:cxn ang="T13">
                <a:pos x="T6" y="T7"/>
              </a:cxn>
              <a:cxn ang="T14">
                <a:pos x="T8" y="T9"/>
              </a:cxn>
            </a:cxnLst>
            <a:rect l="T15" t="T16" r="T17" b="T18"/>
            <a:pathLst>
              <a:path w="5088" h="1640">
                <a:moveTo>
                  <a:pt x="0" y="1640"/>
                </a:moveTo>
                <a:cubicBezTo>
                  <a:pt x="568" y="1560"/>
                  <a:pt x="1136" y="1480"/>
                  <a:pt x="1584" y="1208"/>
                </a:cubicBezTo>
                <a:cubicBezTo>
                  <a:pt x="2032" y="936"/>
                  <a:pt x="2336" y="16"/>
                  <a:pt x="2688" y="8"/>
                </a:cubicBezTo>
                <a:cubicBezTo>
                  <a:pt x="3040" y="0"/>
                  <a:pt x="3296" y="888"/>
                  <a:pt x="3696" y="1160"/>
                </a:cubicBezTo>
                <a:cubicBezTo>
                  <a:pt x="4096" y="1432"/>
                  <a:pt x="4856" y="1560"/>
                  <a:pt x="5088" y="1640"/>
                </a:cubicBezTo>
              </a:path>
            </a:pathLst>
          </a:custGeom>
          <a:noFill/>
          <a:ln w="9525">
            <a:solidFill>
              <a:schemeClr val="tx1"/>
            </a:solidFill>
            <a:round/>
            <a:headEnd/>
            <a:tailEnd/>
          </a:ln>
        </p:spPr>
        <p:txBody>
          <a:bodyPr/>
          <a:lstStyle/>
          <a:p>
            <a:endParaRPr lang="en-US"/>
          </a:p>
        </p:txBody>
      </p:sp>
      <p:sp>
        <p:nvSpPr>
          <p:cNvPr id="16390" name="Line 6"/>
          <p:cNvSpPr>
            <a:spLocks noChangeShapeType="1"/>
          </p:cNvSpPr>
          <p:nvPr/>
        </p:nvSpPr>
        <p:spPr bwMode="auto">
          <a:xfrm flipH="1">
            <a:off x="1905000" y="4724400"/>
            <a:ext cx="0" cy="381000"/>
          </a:xfrm>
          <a:prstGeom prst="line">
            <a:avLst/>
          </a:prstGeom>
          <a:noFill/>
          <a:ln w="9525">
            <a:solidFill>
              <a:schemeClr val="tx1"/>
            </a:solidFill>
            <a:round/>
            <a:headEnd/>
            <a:tailEnd/>
          </a:ln>
        </p:spPr>
        <p:txBody>
          <a:bodyPr/>
          <a:lstStyle/>
          <a:p>
            <a:endParaRPr lang="en-US"/>
          </a:p>
        </p:txBody>
      </p:sp>
      <p:sp>
        <p:nvSpPr>
          <p:cNvPr id="16391" name="Line 7"/>
          <p:cNvSpPr>
            <a:spLocks noChangeShapeType="1"/>
          </p:cNvSpPr>
          <p:nvPr/>
        </p:nvSpPr>
        <p:spPr bwMode="auto">
          <a:xfrm>
            <a:off x="7239000" y="4724400"/>
            <a:ext cx="0" cy="381000"/>
          </a:xfrm>
          <a:prstGeom prst="line">
            <a:avLst/>
          </a:prstGeom>
          <a:noFill/>
          <a:ln w="9525">
            <a:solidFill>
              <a:schemeClr val="tx1"/>
            </a:solidFill>
            <a:round/>
            <a:headEnd/>
            <a:tailEnd/>
          </a:ln>
        </p:spPr>
        <p:txBody>
          <a:bodyPr/>
          <a:lstStyle/>
          <a:p>
            <a:endParaRPr lang="en-US"/>
          </a:p>
        </p:txBody>
      </p:sp>
      <p:sp>
        <p:nvSpPr>
          <p:cNvPr id="16392" name="Freeform 8"/>
          <p:cNvSpPr>
            <a:spLocks/>
          </p:cNvSpPr>
          <p:nvPr/>
        </p:nvSpPr>
        <p:spPr bwMode="auto">
          <a:xfrm>
            <a:off x="7543800" y="4343400"/>
            <a:ext cx="685800" cy="609600"/>
          </a:xfrm>
          <a:custGeom>
            <a:avLst/>
            <a:gdLst>
              <a:gd name="T0" fmla="*/ 0 w 320"/>
              <a:gd name="T1" fmla="*/ 2147483647 h 384"/>
              <a:gd name="T2" fmla="*/ 2147483647 w 320"/>
              <a:gd name="T3" fmla="*/ 2147483647 h 384"/>
              <a:gd name="T4" fmla="*/ 2147483647 w 320"/>
              <a:gd name="T5" fmla="*/ 0 h 384"/>
              <a:gd name="T6" fmla="*/ 0 60000 65536"/>
              <a:gd name="T7" fmla="*/ 0 60000 65536"/>
              <a:gd name="T8" fmla="*/ 0 60000 65536"/>
              <a:gd name="T9" fmla="*/ 0 w 320"/>
              <a:gd name="T10" fmla="*/ 0 h 384"/>
              <a:gd name="T11" fmla="*/ 320 w 320"/>
              <a:gd name="T12" fmla="*/ 384 h 384"/>
            </a:gdLst>
            <a:ahLst/>
            <a:cxnLst>
              <a:cxn ang="T6">
                <a:pos x="T0" y="T1"/>
              </a:cxn>
              <a:cxn ang="T7">
                <a:pos x="T2" y="T3"/>
              </a:cxn>
              <a:cxn ang="T8">
                <a:pos x="T4" y="T5"/>
              </a:cxn>
            </a:cxnLst>
            <a:rect l="T9" t="T10" r="T11" b="T12"/>
            <a:pathLst>
              <a:path w="320" h="384">
                <a:moveTo>
                  <a:pt x="0" y="384"/>
                </a:moveTo>
                <a:cubicBezTo>
                  <a:pt x="128" y="320"/>
                  <a:pt x="256" y="256"/>
                  <a:pt x="288" y="192"/>
                </a:cubicBezTo>
                <a:cubicBezTo>
                  <a:pt x="320" y="128"/>
                  <a:pt x="208" y="32"/>
                  <a:pt x="192" y="0"/>
                </a:cubicBezTo>
              </a:path>
            </a:pathLst>
          </a:custGeom>
          <a:noFill/>
          <a:ln w="9525">
            <a:solidFill>
              <a:schemeClr val="tx1"/>
            </a:solidFill>
            <a:round/>
            <a:headEnd/>
            <a:tailEnd type="triangle" w="med" len="med"/>
          </a:ln>
        </p:spPr>
        <p:txBody>
          <a:bodyPr/>
          <a:lstStyle/>
          <a:p>
            <a:endParaRPr lang="en-US"/>
          </a:p>
        </p:txBody>
      </p:sp>
      <p:sp>
        <p:nvSpPr>
          <p:cNvPr id="16393" name="Freeform 9"/>
          <p:cNvSpPr>
            <a:spLocks/>
          </p:cNvSpPr>
          <p:nvPr/>
        </p:nvSpPr>
        <p:spPr bwMode="auto">
          <a:xfrm>
            <a:off x="838200" y="4343400"/>
            <a:ext cx="762000" cy="609600"/>
          </a:xfrm>
          <a:custGeom>
            <a:avLst/>
            <a:gdLst>
              <a:gd name="T0" fmla="*/ 2147483647 w 480"/>
              <a:gd name="T1" fmla="*/ 2147483647 h 384"/>
              <a:gd name="T2" fmla="*/ 2147483647 w 480"/>
              <a:gd name="T3" fmla="*/ 2147483647 h 384"/>
              <a:gd name="T4" fmla="*/ 2147483647 w 480"/>
              <a:gd name="T5" fmla="*/ 0 h 384"/>
              <a:gd name="T6" fmla="*/ 0 60000 65536"/>
              <a:gd name="T7" fmla="*/ 0 60000 65536"/>
              <a:gd name="T8" fmla="*/ 0 60000 65536"/>
              <a:gd name="T9" fmla="*/ 0 w 480"/>
              <a:gd name="T10" fmla="*/ 0 h 384"/>
              <a:gd name="T11" fmla="*/ 480 w 480"/>
              <a:gd name="T12" fmla="*/ 384 h 384"/>
            </a:gdLst>
            <a:ahLst/>
            <a:cxnLst>
              <a:cxn ang="T6">
                <a:pos x="T0" y="T1"/>
              </a:cxn>
              <a:cxn ang="T7">
                <a:pos x="T2" y="T3"/>
              </a:cxn>
              <a:cxn ang="T8">
                <a:pos x="T4" y="T5"/>
              </a:cxn>
            </a:cxnLst>
            <a:rect l="T9" t="T10" r="T11" b="T12"/>
            <a:pathLst>
              <a:path w="480" h="384">
                <a:moveTo>
                  <a:pt x="480" y="384"/>
                </a:moveTo>
                <a:cubicBezTo>
                  <a:pt x="288" y="320"/>
                  <a:pt x="96" y="256"/>
                  <a:pt x="48" y="192"/>
                </a:cubicBezTo>
                <a:cubicBezTo>
                  <a:pt x="0" y="128"/>
                  <a:pt x="168" y="32"/>
                  <a:pt x="192" y="0"/>
                </a:cubicBezTo>
              </a:path>
            </a:pathLst>
          </a:custGeom>
          <a:noFill/>
          <a:ln w="9525">
            <a:solidFill>
              <a:schemeClr val="tx1"/>
            </a:solidFill>
            <a:round/>
            <a:headEnd/>
            <a:tailEnd type="triangle" w="med" len="med"/>
          </a:ln>
        </p:spPr>
        <p:txBody>
          <a:bodyPr/>
          <a:lstStyle/>
          <a:p>
            <a:endParaRPr lang="en-US"/>
          </a:p>
        </p:txBody>
      </p:sp>
      <p:sp>
        <p:nvSpPr>
          <p:cNvPr id="10" name="TextBox 9"/>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600200"/>
          </a:xfrm>
          <a:solidFill>
            <a:schemeClr val="tx1"/>
          </a:solidFill>
        </p:spPr>
        <p:txBody>
          <a:bodyPr/>
          <a:lstStyle/>
          <a:p>
            <a:pPr eaLnBrk="1" hangingPunct="1">
              <a:defRPr/>
            </a:pPr>
            <a:r>
              <a:rPr lang="en-US" sz="3600" b="1" dirty="0" smtClean="0">
                <a:solidFill>
                  <a:schemeClr val="bg1"/>
                </a:solidFill>
              </a:rPr>
              <a:t>H1:</a:t>
            </a:r>
            <a:r>
              <a:rPr lang="en-US" sz="2800" dirty="0" smtClean="0">
                <a:solidFill>
                  <a:schemeClr val="bg1"/>
                </a:solidFill>
              </a:rPr>
              <a:t/>
            </a:r>
            <a:br>
              <a:rPr lang="en-US" sz="2800" dirty="0" smtClean="0">
                <a:solidFill>
                  <a:schemeClr val="bg1"/>
                </a:solidFill>
              </a:rPr>
            </a:br>
            <a:r>
              <a:rPr lang="en-US" sz="2000" dirty="0" smtClean="0">
                <a:solidFill>
                  <a:schemeClr val="bg1"/>
                </a:solidFill>
                <a:latin typeface="Arial Black" pitchFamily="34" charset="0"/>
              </a:rPr>
              <a:t>METODE PEMBELAJARAN A LEBIH UNGGUL DARI PADA METODE PEMBELAJARAN B</a:t>
            </a:r>
            <a:r>
              <a:rPr lang="en-US" sz="2400" dirty="0" smtClean="0">
                <a:solidFill>
                  <a:schemeClr val="bg1"/>
                </a:solidFill>
                <a:latin typeface="Arial Black" pitchFamily="34" charset="0"/>
              </a:rPr>
              <a:t> </a:t>
            </a:r>
            <a:endParaRPr lang="en-US" sz="3200" dirty="0" smtClean="0">
              <a:solidFill>
                <a:schemeClr val="bg1"/>
              </a:solidFill>
              <a:latin typeface="Arial Black" pitchFamily="34" charset="0"/>
            </a:endParaRPr>
          </a:p>
        </p:txBody>
      </p:sp>
      <p:sp>
        <p:nvSpPr>
          <p:cNvPr id="17411" name="Rectangle 3"/>
          <p:cNvSpPr>
            <a:spLocks noGrp="1" noChangeArrowheads="1"/>
          </p:cNvSpPr>
          <p:nvPr>
            <p:ph idx="1"/>
          </p:nvPr>
        </p:nvSpPr>
        <p:spPr>
          <a:xfrm>
            <a:off x="381000" y="1828800"/>
            <a:ext cx="8458200" cy="5029200"/>
          </a:xfrm>
        </p:spPr>
        <p:txBody>
          <a:bodyPr>
            <a:normAutofit fontScale="92500" lnSpcReduction="20000"/>
          </a:bodyPr>
          <a:lstStyle/>
          <a:p>
            <a:pPr eaLnBrk="1" hangingPunct="1">
              <a:buFontTx/>
              <a:buNone/>
            </a:pPr>
            <a:r>
              <a:rPr lang="en-US" sz="2800" b="1" dirty="0" smtClean="0"/>
              <a:t>UJI SATU PIHAK (KANAN)</a:t>
            </a:r>
          </a:p>
          <a:p>
            <a:pPr eaLnBrk="1" hangingPunct="1"/>
            <a:r>
              <a:rPr lang="en-US" sz="2800" b="1" dirty="0" smtClean="0"/>
              <a:t>H0: </a:t>
            </a:r>
            <a:r>
              <a:rPr lang="el-GR" sz="2800" b="1" dirty="0" smtClean="0">
                <a:cs typeface="Arial" pitchFamily="34" charset="0"/>
              </a:rPr>
              <a:t>μ</a:t>
            </a:r>
            <a:r>
              <a:rPr lang="en-US" sz="2800" b="1" dirty="0" smtClean="0">
                <a:cs typeface="Arial" pitchFamily="34" charset="0"/>
              </a:rPr>
              <a:t> = </a:t>
            </a:r>
            <a:r>
              <a:rPr lang="el-GR" sz="2800" b="1" dirty="0" smtClean="0">
                <a:cs typeface="Arial" pitchFamily="34" charset="0"/>
              </a:rPr>
              <a:t>μ</a:t>
            </a:r>
            <a:r>
              <a:rPr lang="en-US" sz="2800" b="1" dirty="0" smtClean="0">
                <a:cs typeface="Arial" pitchFamily="34" charset="0"/>
              </a:rPr>
              <a:t>o</a:t>
            </a:r>
          </a:p>
          <a:p>
            <a:pPr eaLnBrk="1" hangingPunct="1"/>
            <a:r>
              <a:rPr lang="en-US" sz="2800" b="1" dirty="0" smtClean="0">
                <a:cs typeface="Arial" pitchFamily="34" charset="0"/>
              </a:rPr>
              <a:t>H1: </a:t>
            </a:r>
            <a:r>
              <a:rPr lang="el-GR" sz="2800" b="1" dirty="0" smtClean="0">
                <a:cs typeface="Arial" pitchFamily="34" charset="0"/>
              </a:rPr>
              <a:t>μ</a:t>
            </a:r>
            <a:r>
              <a:rPr lang="en-US" sz="2800" b="1" dirty="0" smtClean="0">
                <a:cs typeface="Arial" pitchFamily="34" charset="0"/>
              </a:rPr>
              <a:t> &gt; </a:t>
            </a:r>
            <a:r>
              <a:rPr lang="el-GR" sz="2800" b="1" dirty="0" smtClean="0">
                <a:cs typeface="Arial" pitchFamily="34" charset="0"/>
              </a:rPr>
              <a:t>μ</a:t>
            </a:r>
            <a:r>
              <a:rPr lang="en-US" sz="2800" b="1" dirty="0" smtClean="0">
                <a:cs typeface="Arial" pitchFamily="34" charset="0"/>
              </a:rPr>
              <a:t>o</a:t>
            </a:r>
          </a:p>
          <a:p>
            <a:pPr eaLnBrk="1" hangingPunct="1">
              <a:buFontTx/>
              <a:buNone/>
            </a:pPr>
            <a:r>
              <a:rPr lang="en-US" sz="2800" dirty="0" smtClean="0">
                <a:cs typeface="Arial" pitchFamily="34" charset="0"/>
              </a:rPr>
              <a:t>                                                                            </a:t>
            </a:r>
            <a:r>
              <a:rPr lang="en-US" sz="1800" dirty="0" smtClean="0">
                <a:cs typeface="Arial" pitchFamily="34" charset="0"/>
              </a:rPr>
              <a:t>(</a:t>
            </a:r>
            <a:r>
              <a:rPr lang="en-US" sz="1800" dirty="0" err="1" smtClean="0">
                <a:cs typeface="Arial" pitchFamily="34" charset="0"/>
              </a:rPr>
              <a:t>daerah</a:t>
            </a:r>
            <a:r>
              <a:rPr lang="en-US" sz="1800" dirty="0" smtClean="0">
                <a:cs typeface="Arial" pitchFamily="34" charset="0"/>
              </a:rPr>
              <a:t> </a:t>
            </a:r>
            <a:r>
              <a:rPr lang="en-US" sz="1800" dirty="0" err="1" smtClean="0">
                <a:cs typeface="Arial" pitchFamily="34" charset="0"/>
              </a:rPr>
              <a:t>kritis</a:t>
            </a:r>
            <a:r>
              <a:rPr lang="en-US" sz="1800" dirty="0" smtClean="0">
                <a:cs typeface="Arial" pitchFamily="34" charset="0"/>
              </a:rPr>
              <a:t>)</a:t>
            </a:r>
          </a:p>
          <a:p>
            <a:pPr eaLnBrk="1" hangingPunct="1">
              <a:buFontTx/>
              <a:buNone/>
            </a:pPr>
            <a:r>
              <a:rPr lang="en-US" sz="2800" dirty="0" smtClean="0">
                <a:cs typeface="Arial" pitchFamily="34" charset="0"/>
              </a:rPr>
              <a:t>                                                                             </a:t>
            </a:r>
            <a:r>
              <a:rPr lang="en-US" sz="1800" dirty="0" err="1" smtClean="0">
                <a:cs typeface="Arial" pitchFamily="34" charset="0"/>
              </a:rPr>
              <a:t>penolakan</a:t>
            </a:r>
            <a:r>
              <a:rPr lang="en-US" sz="1800" dirty="0" smtClean="0">
                <a:cs typeface="Arial" pitchFamily="34" charset="0"/>
              </a:rPr>
              <a:t> H0</a:t>
            </a:r>
          </a:p>
          <a:p>
            <a:pPr eaLnBrk="1" hangingPunct="1">
              <a:buFontTx/>
              <a:buNone/>
            </a:pPr>
            <a:r>
              <a:rPr lang="en-US" sz="1800" dirty="0" smtClean="0">
                <a:cs typeface="Arial" pitchFamily="34" charset="0"/>
              </a:rPr>
              <a:t>                                                         </a:t>
            </a:r>
          </a:p>
          <a:p>
            <a:pPr eaLnBrk="1" hangingPunct="1">
              <a:buFontTx/>
              <a:buNone/>
            </a:pPr>
            <a:r>
              <a:rPr lang="en-US" sz="1800" dirty="0" smtClean="0">
                <a:cs typeface="Arial" pitchFamily="34" charset="0"/>
              </a:rPr>
              <a:t>                                                        </a:t>
            </a:r>
            <a:r>
              <a:rPr lang="en-US" sz="1800" dirty="0" err="1" smtClean="0">
                <a:cs typeface="Arial" pitchFamily="34" charset="0"/>
              </a:rPr>
              <a:t>daerah</a:t>
            </a:r>
            <a:r>
              <a:rPr lang="en-US" sz="1800" dirty="0" smtClean="0">
                <a:cs typeface="Arial" pitchFamily="34" charset="0"/>
              </a:rPr>
              <a:t> </a:t>
            </a:r>
            <a:r>
              <a:rPr lang="en-US" sz="1800" dirty="0" err="1" smtClean="0">
                <a:cs typeface="Arial" pitchFamily="34" charset="0"/>
              </a:rPr>
              <a:t>penerimaan</a:t>
            </a:r>
            <a:r>
              <a:rPr lang="en-US" sz="1800" dirty="0" smtClean="0">
                <a:cs typeface="Arial" pitchFamily="34" charset="0"/>
              </a:rPr>
              <a:t> H0</a:t>
            </a:r>
          </a:p>
          <a:p>
            <a:pPr eaLnBrk="1" hangingPunct="1"/>
            <a:endParaRPr lang="en-US" sz="1800" dirty="0" smtClean="0">
              <a:cs typeface="Arial" pitchFamily="34" charset="0"/>
            </a:endParaRPr>
          </a:p>
          <a:p>
            <a:pPr eaLnBrk="1" hangingPunct="1">
              <a:buFontTx/>
              <a:buNone/>
            </a:pPr>
            <a:r>
              <a:rPr lang="en-US" sz="1600" dirty="0" smtClean="0">
                <a:cs typeface="Arial" pitchFamily="34" charset="0"/>
              </a:rPr>
              <a:t>                                                                                                          </a:t>
            </a:r>
            <a:r>
              <a:rPr lang="en-US" sz="2800" dirty="0" smtClean="0">
                <a:cs typeface="Arial" pitchFamily="34" charset="0"/>
              </a:rPr>
              <a:t>                     </a:t>
            </a:r>
            <a:r>
              <a:rPr lang="el-GR" sz="2000" dirty="0" smtClean="0">
                <a:cs typeface="Arial" pitchFamily="34" charset="0"/>
              </a:rPr>
              <a:t>α</a:t>
            </a:r>
            <a:endParaRPr lang="en-US" sz="2000" dirty="0" smtClean="0">
              <a:cs typeface="Arial" pitchFamily="34" charset="0"/>
            </a:endParaRPr>
          </a:p>
          <a:p>
            <a:pPr eaLnBrk="1" hangingPunct="1">
              <a:buFontTx/>
              <a:buNone/>
            </a:pPr>
            <a:endParaRPr lang="el-GR" sz="2000" dirty="0" smtClean="0">
              <a:cs typeface="Arial" pitchFamily="34" charset="0"/>
            </a:endParaRPr>
          </a:p>
          <a:p>
            <a:pPr eaLnBrk="1" hangingPunct="1">
              <a:buFontTx/>
              <a:buNone/>
            </a:pPr>
            <a:r>
              <a:rPr lang="en-US" sz="2800" dirty="0" smtClean="0">
                <a:cs typeface="Arial" pitchFamily="34" charset="0"/>
              </a:rPr>
              <a:t>iii. </a:t>
            </a:r>
            <a:r>
              <a:rPr lang="en-US" sz="2800" dirty="0" err="1" smtClean="0">
                <a:cs typeface="Arial" pitchFamily="34" charset="0"/>
              </a:rPr>
              <a:t>Hipotesis</a:t>
            </a:r>
            <a:r>
              <a:rPr lang="en-US" sz="2800" dirty="0" smtClean="0">
                <a:cs typeface="Arial" pitchFamily="34" charset="0"/>
              </a:rPr>
              <a:t> H0 </a:t>
            </a:r>
            <a:r>
              <a:rPr lang="en-US" sz="2800" dirty="0" err="1" smtClean="0">
                <a:cs typeface="Arial" pitchFamily="34" charset="0"/>
              </a:rPr>
              <a:t>diterima</a:t>
            </a:r>
            <a:r>
              <a:rPr lang="en-US" sz="2800" dirty="0" smtClean="0">
                <a:cs typeface="Arial" pitchFamily="34" charset="0"/>
              </a:rPr>
              <a:t> </a:t>
            </a:r>
            <a:r>
              <a:rPr lang="en-US" sz="2800" dirty="0" err="1" smtClean="0">
                <a:cs typeface="Arial" pitchFamily="34" charset="0"/>
              </a:rPr>
              <a:t>jika</a:t>
            </a:r>
            <a:r>
              <a:rPr lang="en-US" sz="2800" dirty="0" smtClean="0">
                <a:cs typeface="Arial" pitchFamily="34" charset="0"/>
              </a:rPr>
              <a:t>:  z  ≤ z</a:t>
            </a:r>
            <a:r>
              <a:rPr lang="en-US" sz="2800" baseline="-25000" dirty="0" smtClean="0">
                <a:cs typeface="Arial" pitchFamily="34" charset="0"/>
              </a:rPr>
              <a:t> </a:t>
            </a:r>
            <a:r>
              <a:rPr lang="el-GR" sz="3600" baseline="-25000" dirty="0" smtClean="0">
                <a:cs typeface="Arial" pitchFamily="34" charset="0"/>
              </a:rPr>
              <a:t>α</a:t>
            </a:r>
            <a:r>
              <a:rPr lang="en-US" sz="2800" dirty="0" smtClean="0">
                <a:cs typeface="Arial" pitchFamily="34" charset="0"/>
              </a:rPr>
              <a:t> </a:t>
            </a:r>
            <a:endParaRPr lang="en-US" sz="2000" dirty="0" smtClean="0">
              <a:cs typeface="Arial" pitchFamily="34" charset="0"/>
            </a:endParaRPr>
          </a:p>
          <a:p>
            <a:pPr eaLnBrk="1" hangingPunct="1">
              <a:buFontTx/>
              <a:buNone/>
            </a:pPr>
            <a:r>
              <a:rPr lang="en-US" sz="2800" dirty="0" smtClean="0">
                <a:cs typeface="Arial" pitchFamily="34" charset="0"/>
              </a:rPr>
              <a:t>                                                             </a:t>
            </a:r>
            <a:endParaRPr lang="el-GR" sz="2800" dirty="0" smtClean="0">
              <a:cs typeface="Arial" pitchFamily="34" charset="0"/>
            </a:endParaRPr>
          </a:p>
        </p:txBody>
      </p:sp>
      <p:sp>
        <p:nvSpPr>
          <p:cNvPr id="17412" name="Line 4"/>
          <p:cNvSpPr>
            <a:spLocks noChangeShapeType="1"/>
          </p:cNvSpPr>
          <p:nvPr/>
        </p:nvSpPr>
        <p:spPr bwMode="auto">
          <a:xfrm>
            <a:off x="381000" y="5486400"/>
            <a:ext cx="7924800" cy="0"/>
          </a:xfrm>
          <a:prstGeom prst="line">
            <a:avLst/>
          </a:prstGeom>
          <a:noFill/>
          <a:ln w="9525">
            <a:solidFill>
              <a:schemeClr val="tx1"/>
            </a:solidFill>
            <a:round/>
            <a:headEnd/>
            <a:tailEnd/>
          </a:ln>
        </p:spPr>
        <p:txBody>
          <a:bodyPr/>
          <a:lstStyle/>
          <a:p>
            <a:endParaRPr lang="en-US"/>
          </a:p>
        </p:txBody>
      </p:sp>
      <p:sp>
        <p:nvSpPr>
          <p:cNvPr id="17413" name="Freeform 5"/>
          <p:cNvSpPr>
            <a:spLocks/>
          </p:cNvSpPr>
          <p:nvPr/>
        </p:nvSpPr>
        <p:spPr bwMode="auto">
          <a:xfrm>
            <a:off x="533400" y="2971800"/>
            <a:ext cx="7848600" cy="2438400"/>
          </a:xfrm>
          <a:custGeom>
            <a:avLst/>
            <a:gdLst>
              <a:gd name="T0" fmla="*/ 0 w 4704"/>
              <a:gd name="T1" fmla="*/ 2147483647 h 1536"/>
              <a:gd name="T2" fmla="*/ 2147483647 w 4704"/>
              <a:gd name="T3" fmla="*/ 2147483647 h 1536"/>
              <a:gd name="T4" fmla="*/ 2147483647 w 4704"/>
              <a:gd name="T5" fmla="*/ 0 h 1536"/>
              <a:gd name="T6" fmla="*/ 2147483647 w 4704"/>
              <a:gd name="T7" fmla="*/ 2147483647 h 1536"/>
              <a:gd name="T8" fmla="*/ 2147483647 w 4704"/>
              <a:gd name="T9" fmla="*/ 2147483647 h 1536"/>
              <a:gd name="T10" fmla="*/ 0 60000 65536"/>
              <a:gd name="T11" fmla="*/ 0 60000 65536"/>
              <a:gd name="T12" fmla="*/ 0 60000 65536"/>
              <a:gd name="T13" fmla="*/ 0 60000 65536"/>
              <a:gd name="T14" fmla="*/ 0 60000 65536"/>
              <a:gd name="T15" fmla="*/ 0 w 4704"/>
              <a:gd name="T16" fmla="*/ 0 h 1536"/>
              <a:gd name="T17" fmla="*/ 4704 w 4704"/>
              <a:gd name="T18" fmla="*/ 1536 h 1536"/>
            </a:gdLst>
            <a:ahLst/>
            <a:cxnLst>
              <a:cxn ang="T10">
                <a:pos x="T0" y="T1"/>
              </a:cxn>
              <a:cxn ang="T11">
                <a:pos x="T2" y="T3"/>
              </a:cxn>
              <a:cxn ang="T12">
                <a:pos x="T4" y="T5"/>
              </a:cxn>
              <a:cxn ang="T13">
                <a:pos x="T6" y="T7"/>
              </a:cxn>
              <a:cxn ang="T14">
                <a:pos x="T8" y="T9"/>
              </a:cxn>
            </a:cxnLst>
            <a:rect l="T15" t="T16" r="T17" b="T18"/>
            <a:pathLst>
              <a:path w="4704" h="1536">
                <a:moveTo>
                  <a:pt x="0" y="1536"/>
                </a:moveTo>
                <a:cubicBezTo>
                  <a:pt x="392" y="1496"/>
                  <a:pt x="784" y="1456"/>
                  <a:pt x="1200" y="1200"/>
                </a:cubicBezTo>
                <a:cubicBezTo>
                  <a:pt x="1616" y="944"/>
                  <a:pt x="2072" y="0"/>
                  <a:pt x="2496" y="0"/>
                </a:cubicBezTo>
                <a:cubicBezTo>
                  <a:pt x="2920" y="0"/>
                  <a:pt x="3376" y="944"/>
                  <a:pt x="3744" y="1200"/>
                </a:cubicBezTo>
                <a:cubicBezTo>
                  <a:pt x="4112" y="1456"/>
                  <a:pt x="4544" y="1480"/>
                  <a:pt x="4704" y="1536"/>
                </a:cubicBezTo>
              </a:path>
            </a:pathLst>
          </a:custGeom>
          <a:noFill/>
          <a:ln w="28575">
            <a:solidFill>
              <a:schemeClr val="tx1"/>
            </a:solidFill>
            <a:round/>
            <a:headEnd/>
            <a:tailEnd/>
          </a:ln>
        </p:spPr>
        <p:txBody>
          <a:bodyPr/>
          <a:lstStyle/>
          <a:p>
            <a:endParaRPr lang="en-US"/>
          </a:p>
        </p:txBody>
      </p:sp>
      <p:sp>
        <p:nvSpPr>
          <p:cNvPr id="17414" name="Line 6"/>
          <p:cNvSpPr>
            <a:spLocks noChangeShapeType="1"/>
          </p:cNvSpPr>
          <p:nvPr/>
        </p:nvSpPr>
        <p:spPr bwMode="auto">
          <a:xfrm>
            <a:off x="6553200" y="4724400"/>
            <a:ext cx="0" cy="762000"/>
          </a:xfrm>
          <a:prstGeom prst="line">
            <a:avLst/>
          </a:prstGeom>
          <a:noFill/>
          <a:ln w="9525">
            <a:solidFill>
              <a:schemeClr val="tx1"/>
            </a:solidFill>
            <a:prstDash val="dash"/>
            <a:round/>
            <a:headEnd/>
            <a:tailEnd/>
          </a:ln>
        </p:spPr>
        <p:txBody>
          <a:bodyPr/>
          <a:lstStyle/>
          <a:p>
            <a:endParaRPr lang="en-US"/>
          </a:p>
        </p:txBody>
      </p:sp>
      <p:sp>
        <p:nvSpPr>
          <p:cNvPr id="17415" name="Freeform 7"/>
          <p:cNvSpPr>
            <a:spLocks/>
          </p:cNvSpPr>
          <p:nvPr/>
        </p:nvSpPr>
        <p:spPr bwMode="auto">
          <a:xfrm>
            <a:off x="6934200" y="4191000"/>
            <a:ext cx="76200" cy="1143000"/>
          </a:xfrm>
          <a:custGeom>
            <a:avLst/>
            <a:gdLst>
              <a:gd name="T0" fmla="*/ 2147483647 w 464"/>
              <a:gd name="T1" fmla="*/ 2147483647 h 960"/>
              <a:gd name="T2" fmla="*/ 2147483647 w 464"/>
              <a:gd name="T3" fmla="*/ 2147483647 h 960"/>
              <a:gd name="T4" fmla="*/ 2147483647 w 464"/>
              <a:gd name="T5" fmla="*/ 0 h 960"/>
              <a:gd name="T6" fmla="*/ 0 60000 65536"/>
              <a:gd name="T7" fmla="*/ 0 60000 65536"/>
              <a:gd name="T8" fmla="*/ 0 60000 65536"/>
              <a:gd name="T9" fmla="*/ 0 w 464"/>
              <a:gd name="T10" fmla="*/ 0 h 960"/>
              <a:gd name="T11" fmla="*/ 464 w 464"/>
              <a:gd name="T12" fmla="*/ 960 h 960"/>
            </a:gdLst>
            <a:ahLst/>
            <a:cxnLst>
              <a:cxn ang="T6">
                <a:pos x="T0" y="T1"/>
              </a:cxn>
              <a:cxn ang="T7">
                <a:pos x="T2" y="T3"/>
              </a:cxn>
              <a:cxn ang="T8">
                <a:pos x="T4" y="T5"/>
              </a:cxn>
            </a:cxnLst>
            <a:rect l="T9" t="T10" r="T11" b="T12"/>
            <a:pathLst>
              <a:path w="464" h="960">
                <a:moveTo>
                  <a:pt x="272" y="960"/>
                </a:moveTo>
                <a:cubicBezTo>
                  <a:pt x="136" y="728"/>
                  <a:pt x="0" y="496"/>
                  <a:pt x="32" y="336"/>
                </a:cubicBezTo>
                <a:cubicBezTo>
                  <a:pt x="64" y="176"/>
                  <a:pt x="392" y="56"/>
                  <a:pt x="464" y="0"/>
                </a:cubicBezTo>
              </a:path>
            </a:pathLst>
          </a:custGeom>
          <a:noFill/>
          <a:ln w="9525">
            <a:solidFill>
              <a:schemeClr val="tx1"/>
            </a:solidFill>
            <a:round/>
            <a:headEnd/>
            <a:tailEnd type="triangle" w="med" len="med"/>
          </a:ln>
        </p:spPr>
        <p:txBody>
          <a:bodyPr/>
          <a:lstStyle/>
          <a:p>
            <a:endParaRPr lang="en-US"/>
          </a:p>
        </p:txBody>
      </p:sp>
      <p:sp>
        <p:nvSpPr>
          <p:cNvPr id="8" name="TextBox 7"/>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1325563"/>
          </a:xfrm>
          <a:solidFill>
            <a:schemeClr val="tx1"/>
          </a:solidFill>
        </p:spPr>
        <p:txBody>
          <a:bodyPr>
            <a:noAutofit/>
          </a:bodyPr>
          <a:lstStyle/>
          <a:p>
            <a:pPr eaLnBrk="1" hangingPunct="1">
              <a:defRPr/>
            </a:pPr>
            <a:r>
              <a:rPr lang="en-US" sz="3200" b="1" dirty="0" smtClean="0">
                <a:solidFill>
                  <a:schemeClr val="bg1"/>
                </a:solidFill>
                <a:latin typeface="Arial" pitchFamily="34" charset="0"/>
                <a:cs typeface="Arial" pitchFamily="34" charset="0"/>
              </a:rPr>
              <a:t>H1:</a:t>
            </a:r>
            <a:r>
              <a:rPr lang="en-US" sz="2000" b="1" dirty="0" smtClean="0">
                <a:solidFill>
                  <a:schemeClr val="bg1"/>
                </a:solidFill>
                <a:latin typeface="Arial" pitchFamily="34" charset="0"/>
                <a:cs typeface="Arial" pitchFamily="34" charset="0"/>
              </a:rPr>
              <a:t/>
            </a:r>
            <a:br>
              <a:rPr lang="en-US" sz="2000" b="1" dirty="0" smtClean="0">
                <a:solidFill>
                  <a:schemeClr val="bg1"/>
                </a:solidFill>
                <a:latin typeface="Arial" pitchFamily="34" charset="0"/>
                <a:cs typeface="Arial" pitchFamily="34" charset="0"/>
              </a:rPr>
            </a:br>
            <a:r>
              <a:rPr lang="en-US" sz="2000" b="1" dirty="0" smtClean="0">
                <a:solidFill>
                  <a:schemeClr val="bg1"/>
                </a:solidFill>
                <a:latin typeface="Arial" pitchFamily="34" charset="0"/>
                <a:cs typeface="Arial" pitchFamily="34" charset="0"/>
              </a:rPr>
              <a:t>DENGAN SISTEM INJEKSI PENGGUNAAN BAHAN BAKAR LEBIH IRIT DARIPADA SISTEM BIASA</a:t>
            </a:r>
          </a:p>
        </p:txBody>
      </p:sp>
      <p:sp>
        <p:nvSpPr>
          <p:cNvPr id="21507" name="Rectangle 3"/>
          <p:cNvSpPr>
            <a:spLocks noGrp="1" noChangeArrowheads="1"/>
          </p:cNvSpPr>
          <p:nvPr>
            <p:ph idx="1"/>
          </p:nvPr>
        </p:nvSpPr>
        <p:spPr>
          <a:xfrm>
            <a:off x="152400" y="1752600"/>
            <a:ext cx="8305800" cy="4724400"/>
          </a:xfrm>
        </p:spPr>
        <p:txBody>
          <a:bodyPr>
            <a:normAutofit/>
          </a:bodyPr>
          <a:lstStyle/>
          <a:p>
            <a:pPr eaLnBrk="1" hangingPunct="1">
              <a:lnSpc>
                <a:spcPct val="80000"/>
              </a:lnSpc>
              <a:buFontTx/>
              <a:buNone/>
              <a:defRPr/>
            </a:pPr>
            <a:r>
              <a:rPr lang="en-US" dirty="0" smtClean="0">
                <a:solidFill>
                  <a:schemeClr val="accent2">
                    <a:lumMod val="50000"/>
                  </a:schemeClr>
                </a:solidFill>
                <a:latin typeface="Arial Rounded MT Bold" pitchFamily="34" charset="0"/>
              </a:rPr>
              <a:t>UJI SATU PIHAK (KIRI)</a:t>
            </a:r>
          </a:p>
          <a:p>
            <a:pPr eaLnBrk="1" hangingPunct="1">
              <a:lnSpc>
                <a:spcPct val="80000"/>
              </a:lnSpc>
              <a:defRPr/>
            </a:pPr>
            <a:r>
              <a:rPr lang="en-US" dirty="0" smtClean="0"/>
              <a:t>H0: </a:t>
            </a:r>
            <a:r>
              <a:rPr lang="el-GR" dirty="0" smtClean="0">
                <a:cs typeface="Arial" charset="0"/>
              </a:rPr>
              <a:t>μ</a:t>
            </a:r>
            <a:r>
              <a:rPr lang="en-US" dirty="0" smtClean="0">
                <a:cs typeface="Arial" charset="0"/>
              </a:rPr>
              <a:t> = </a:t>
            </a:r>
            <a:r>
              <a:rPr lang="el-GR" dirty="0" smtClean="0">
                <a:cs typeface="Arial" charset="0"/>
              </a:rPr>
              <a:t>μ</a:t>
            </a:r>
            <a:r>
              <a:rPr lang="en-US" dirty="0" smtClean="0">
                <a:cs typeface="Arial" charset="0"/>
              </a:rPr>
              <a:t>o</a:t>
            </a:r>
          </a:p>
          <a:p>
            <a:pPr eaLnBrk="1" hangingPunct="1">
              <a:lnSpc>
                <a:spcPct val="80000"/>
              </a:lnSpc>
              <a:defRPr/>
            </a:pPr>
            <a:r>
              <a:rPr lang="en-US" dirty="0" smtClean="0">
                <a:cs typeface="Arial" charset="0"/>
              </a:rPr>
              <a:t>H1: </a:t>
            </a:r>
            <a:r>
              <a:rPr lang="el-GR" dirty="0" smtClean="0">
                <a:cs typeface="Arial" charset="0"/>
              </a:rPr>
              <a:t>μ</a:t>
            </a:r>
            <a:r>
              <a:rPr lang="en-US" dirty="0" smtClean="0">
                <a:cs typeface="Arial" charset="0"/>
              </a:rPr>
              <a:t> &lt; </a:t>
            </a:r>
            <a:r>
              <a:rPr lang="el-GR" dirty="0" smtClean="0">
                <a:cs typeface="Arial" charset="0"/>
              </a:rPr>
              <a:t>μ</a:t>
            </a:r>
            <a:r>
              <a:rPr lang="en-US" dirty="0" smtClean="0">
                <a:cs typeface="Arial" charset="0"/>
              </a:rPr>
              <a:t>o</a:t>
            </a:r>
          </a:p>
          <a:p>
            <a:pPr eaLnBrk="1" hangingPunct="1">
              <a:lnSpc>
                <a:spcPct val="80000"/>
              </a:lnSpc>
              <a:buFontTx/>
              <a:buNone/>
              <a:defRPr/>
            </a:pPr>
            <a:endParaRPr lang="en-US" sz="1800" dirty="0" smtClean="0">
              <a:cs typeface="Arial" charset="0"/>
            </a:endParaRPr>
          </a:p>
          <a:p>
            <a:pPr eaLnBrk="1" hangingPunct="1">
              <a:lnSpc>
                <a:spcPct val="80000"/>
              </a:lnSpc>
              <a:buFontTx/>
              <a:buNone/>
              <a:defRPr/>
            </a:pPr>
            <a:r>
              <a:rPr lang="en-US" sz="1800" dirty="0" smtClean="0">
                <a:cs typeface="Arial" charset="0"/>
              </a:rPr>
              <a:t>    (</a:t>
            </a:r>
            <a:r>
              <a:rPr lang="en-US" sz="2000" dirty="0" err="1" smtClean="0">
                <a:cs typeface="Arial" charset="0"/>
              </a:rPr>
              <a:t>daerah</a:t>
            </a:r>
            <a:r>
              <a:rPr lang="en-US" sz="2000" dirty="0" smtClean="0">
                <a:cs typeface="Arial" charset="0"/>
              </a:rPr>
              <a:t> </a:t>
            </a:r>
            <a:r>
              <a:rPr lang="en-US" sz="2000" dirty="0" err="1" smtClean="0">
                <a:cs typeface="Arial" charset="0"/>
              </a:rPr>
              <a:t>kritis</a:t>
            </a:r>
            <a:r>
              <a:rPr lang="en-US" sz="2000" dirty="0" smtClean="0">
                <a:cs typeface="Arial" charset="0"/>
              </a:rPr>
              <a:t>)</a:t>
            </a:r>
          </a:p>
          <a:p>
            <a:pPr eaLnBrk="1" hangingPunct="1">
              <a:lnSpc>
                <a:spcPct val="80000"/>
              </a:lnSpc>
              <a:buFontTx/>
              <a:buNone/>
              <a:defRPr/>
            </a:pPr>
            <a:r>
              <a:rPr lang="en-US" dirty="0" smtClean="0">
                <a:cs typeface="Arial" charset="0"/>
              </a:rPr>
              <a:t>   </a:t>
            </a:r>
            <a:r>
              <a:rPr lang="en-US" sz="2000" dirty="0" err="1" smtClean="0">
                <a:cs typeface="Arial" charset="0"/>
              </a:rPr>
              <a:t>penolakan</a:t>
            </a:r>
            <a:r>
              <a:rPr lang="en-US" sz="2000" dirty="0" smtClean="0">
                <a:cs typeface="Arial" charset="0"/>
              </a:rPr>
              <a:t> H0</a:t>
            </a:r>
          </a:p>
          <a:p>
            <a:pPr eaLnBrk="1" hangingPunct="1">
              <a:lnSpc>
                <a:spcPct val="80000"/>
              </a:lnSpc>
              <a:buFontTx/>
              <a:buNone/>
              <a:defRPr/>
            </a:pPr>
            <a:r>
              <a:rPr lang="en-US" sz="2000" dirty="0" smtClean="0">
                <a:cs typeface="Arial" charset="0"/>
              </a:rPr>
              <a:t>                                                         </a:t>
            </a:r>
          </a:p>
          <a:p>
            <a:pPr eaLnBrk="1" hangingPunct="1">
              <a:lnSpc>
                <a:spcPct val="80000"/>
              </a:lnSpc>
              <a:buFontTx/>
              <a:buNone/>
              <a:defRPr/>
            </a:pPr>
            <a:r>
              <a:rPr lang="en-US" sz="2000" dirty="0" smtClean="0">
                <a:cs typeface="Arial" charset="0"/>
              </a:rPr>
              <a:t>                                                </a:t>
            </a:r>
            <a:r>
              <a:rPr lang="en-US" sz="2000" dirty="0" err="1" smtClean="0">
                <a:cs typeface="Arial" charset="0"/>
              </a:rPr>
              <a:t>daerah</a:t>
            </a:r>
            <a:r>
              <a:rPr lang="en-US" sz="2000" dirty="0" smtClean="0">
                <a:cs typeface="Arial" charset="0"/>
              </a:rPr>
              <a:t> </a:t>
            </a:r>
            <a:r>
              <a:rPr lang="en-US" sz="2000" dirty="0" err="1" smtClean="0">
                <a:cs typeface="Arial" charset="0"/>
              </a:rPr>
              <a:t>penerimaan</a:t>
            </a:r>
            <a:r>
              <a:rPr lang="en-US" sz="2000" dirty="0" smtClean="0">
                <a:cs typeface="Arial" charset="0"/>
              </a:rPr>
              <a:t> H0</a:t>
            </a:r>
          </a:p>
          <a:p>
            <a:pPr eaLnBrk="1" hangingPunct="1">
              <a:lnSpc>
                <a:spcPct val="80000"/>
              </a:lnSpc>
              <a:buFontTx/>
              <a:buNone/>
              <a:defRPr/>
            </a:pPr>
            <a:r>
              <a:rPr lang="en-US" sz="1800" dirty="0" smtClean="0">
                <a:cs typeface="Arial" charset="0"/>
              </a:rPr>
              <a:t>                    </a:t>
            </a:r>
            <a:r>
              <a:rPr lang="el-GR" sz="2400" dirty="0" smtClean="0">
                <a:cs typeface="Arial" charset="0"/>
              </a:rPr>
              <a:t>α</a:t>
            </a:r>
          </a:p>
          <a:p>
            <a:pPr eaLnBrk="1" hangingPunct="1">
              <a:lnSpc>
                <a:spcPct val="80000"/>
              </a:lnSpc>
              <a:buFontTx/>
              <a:buNone/>
              <a:defRPr/>
            </a:pPr>
            <a:r>
              <a:rPr lang="en-US" sz="2800" dirty="0" smtClean="0">
                <a:cs typeface="Arial" charset="0"/>
              </a:rPr>
              <a:t>iii. </a:t>
            </a:r>
            <a:r>
              <a:rPr lang="en-US" sz="2800" dirty="0" err="1" smtClean="0">
                <a:cs typeface="Arial" charset="0"/>
              </a:rPr>
              <a:t>Hipotesis</a:t>
            </a:r>
            <a:r>
              <a:rPr lang="en-US" sz="2800" dirty="0" smtClean="0">
                <a:cs typeface="Arial" charset="0"/>
              </a:rPr>
              <a:t> H0 </a:t>
            </a:r>
            <a:r>
              <a:rPr lang="en-US" sz="2800" dirty="0" err="1" smtClean="0">
                <a:cs typeface="Arial" charset="0"/>
              </a:rPr>
              <a:t>diterima</a:t>
            </a:r>
            <a:r>
              <a:rPr lang="en-US" sz="2800" dirty="0" smtClean="0">
                <a:cs typeface="Arial" charset="0"/>
              </a:rPr>
              <a:t> </a:t>
            </a:r>
            <a:r>
              <a:rPr lang="en-US" sz="2800" dirty="0" err="1" smtClean="0">
                <a:cs typeface="Arial" charset="0"/>
              </a:rPr>
              <a:t>jika</a:t>
            </a:r>
            <a:r>
              <a:rPr lang="en-US" sz="2800" dirty="0" smtClean="0">
                <a:cs typeface="Arial" charset="0"/>
              </a:rPr>
              <a:t>:  z  ≥ -z</a:t>
            </a:r>
            <a:r>
              <a:rPr lang="el-GR" sz="2800" baseline="-25000" dirty="0" smtClean="0">
                <a:cs typeface="Arial" charset="0"/>
              </a:rPr>
              <a:t>α</a:t>
            </a:r>
            <a:r>
              <a:rPr lang="en-US" sz="2800" dirty="0" smtClean="0">
                <a:cs typeface="Arial" charset="0"/>
              </a:rPr>
              <a:t> </a:t>
            </a:r>
          </a:p>
          <a:p>
            <a:pPr eaLnBrk="1" hangingPunct="1">
              <a:lnSpc>
                <a:spcPct val="80000"/>
              </a:lnSpc>
              <a:buFontTx/>
              <a:buNone/>
              <a:defRPr/>
            </a:pPr>
            <a:r>
              <a:rPr lang="en-US" dirty="0" smtClean="0">
                <a:cs typeface="Arial" charset="0"/>
              </a:rPr>
              <a:t>                                                             </a:t>
            </a:r>
            <a:endParaRPr lang="el-GR" dirty="0" smtClean="0">
              <a:cs typeface="Arial" charset="0"/>
            </a:endParaRPr>
          </a:p>
          <a:p>
            <a:pPr eaLnBrk="1" hangingPunct="1">
              <a:lnSpc>
                <a:spcPct val="80000"/>
              </a:lnSpc>
              <a:defRPr/>
            </a:pPr>
            <a:endParaRPr lang="en-US" sz="2400" dirty="0" smtClean="0"/>
          </a:p>
        </p:txBody>
      </p:sp>
      <p:sp>
        <p:nvSpPr>
          <p:cNvPr id="18436" name="Line 4"/>
          <p:cNvSpPr>
            <a:spLocks noChangeShapeType="1"/>
          </p:cNvSpPr>
          <p:nvPr/>
        </p:nvSpPr>
        <p:spPr bwMode="auto">
          <a:xfrm>
            <a:off x="304800" y="5029200"/>
            <a:ext cx="8305800" cy="0"/>
          </a:xfrm>
          <a:prstGeom prst="line">
            <a:avLst/>
          </a:prstGeom>
          <a:noFill/>
          <a:ln w="9525">
            <a:solidFill>
              <a:schemeClr val="tx1"/>
            </a:solidFill>
            <a:round/>
            <a:headEnd/>
            <a:tailEnd/>
          </a:ln>
        </p:spPr>
        <p:txBody>
          <a:bodyPr/>
          <a:lstStyle/>
          <a:p>
            <a:endParaRPr lang="en-US"/>
          </a:p>
        </p:txBody>
      </p:sp>
      <p:sp>
        <p:nvSpPr>
          <p:cNvPr id="18437" name="Freeform 5"/>
          <p:cNvSpPr>
            <a:spLocks/>
          </p:cNvSpPr>
          <p:nvPr/>
        </p:nvSpPr>
        <p:spPr bwMode="auto">
          <a:xfrm>
            <a:off x="381000" y="2413000"/>
            <a:ext cx="8305800" cy="2540000"/>
          </a:xfrm>
          <a:custGeom>
            <a:avLst/>
            <a:gdLst>
              <a:gd name="T0" fmla="*/ 0 w 5232"/>
              <a:gd name="T1" fmla="*/ 2147483647 h 1600"/>
              <a:gd name="T2" fmla="*/ 2147483647 w 5232"/>
              <a:gd name="T3" fmla="*/ 2147483647 h 1600"/>
              <a:gd name="T4" fmla="*/ 2147483647 w 5232"/>
              <a:gd name="T5" fmla="*/ 2147483647 h 1600"/>
              <a:gd name="T6" fmla="*/ 2147483647 w 5232"/>
              <a:gd name="T7" fmla="*/ 2147483647 h 1600"/>
              <a:gd name="T8" fmla="*/ 2147483647 w 5232"/>
              <a:gd name="T9" fmla="*/ 2147483647 h 1600"/>
              <a:gd name="T10" fmla="*/ 0 60000 65536"/>
              <a:gd name="T11" fmla="*/ 0 60000 65536"/>
              <a:gd name="T12" fmla="*/ 0 60000 65536"/>
              <a:gd name="T13" fmla="*/ 0 60000 65536"/>
              <a:gd name="T14" fmla="*/ 0 60000 65536"/>
              <a:gd name="T15" fmla="*/ 0 w 5232"/>
              <a:gd name="T16" fmla="*/ 0 h 1600"/>
              <a:gd name="T17" fmla="*/ 5232 w 5232"/>
              <a:gd name="T18" fmla="*/ 1600 h 1600"/>
            </a:gdLst>
            <a:ahLst/>
            <a:cxnLst>
              <a:cxn ang="T10">
                <a:pos x="T0" y="T1"/>
              </a:cxn>
              <a:cxn ang="T11">
                <a:pos x="T2" y="T3"/>
              </a:cxn>
              <a:cxn ang="T12">
                <a:pos x="T4" y="T5"/>
              </a:cxn>
              <a:cxn ang="T13">
                <a:pos x="T6" y="T7"/>
              </a:cxn>
              <a:cxn ang="T14">
                <a:pos x="T8" y="T9"/>
              </a:cxn>
            </a:cxnLst>
            <a:rect l="T15" t="T16" r="T17" b="T18"/>
            <a:pathLst>
              <a:path w="5232" h="1600">
                <a:moveTo>
                  <a:pt x="0" y="1552"/>
                </a:moveTo>
                <a:cubicBezTo>
                  <a:pt x="332" y="1512"/>
                  <a:pt x="664" y="1472"/>
                  <a:pt x="1104" y="1216"/>
                </a:cubicBezTo>
                <a:cubicBezTo>
                  <a:pt x="1544" y="960"/>
                  <a:pt x="2160" y="32"/>
                  <a:pt x="2640" y="16"/>
                </a:cubicBezTo>
                <a:cubicBezTo>
                  <a:pt x="3120" y="0"/>
                  <a:pt x="3552" y="856"/>
                  <a:pt x="3984" y="1120"/>
                </a:cubicBezTo>
                <a:cubicBezTo>
                  <a:pt x="4416" y="1384"/>
                  <a:pt x="5024" y="1520"/>
                  <a:pt x="5232" y="1600"/>
                </a:cubicBezTo>
              </a:path>
            </a:pathLst>
          </a:custGeom>
          <a:noFill/>
          <a:ln w="9525">
            <a:solidFill>
              <a:schemeClr val="tx1"/>
            </a:solidFill>
            <a:round/>
            <a:headEnd/>
            <a:tailEnd/>
          </a:ln>
        </p:spPr>
        <p:txBody>
          <a:bodyPr/>
          <a:lstStyle/>
          <a:p>
            <a:endParaRPr lang="en-US"/>
          </a:p>
        </p:txBody>
      </p:sp>
      <p:sp>
        <p:nvSpPr>
          <p:cNvPr id="18438" name="Line 6"/>
          <p:cNvSpPr>
            <a:spLocks noChangeShapeType="1"/>
          </p:cNvSpPr>
          <p:nvPr/>
        </p:nvSpPr>
        <p:spPr bwMode="auto">
          <a:xfrm>
            <a:off x="2209800" y="4267200"/>
            <a:ext cx="0" cy="762000"/>
          </a:xfrm>
          <a:prstGeom prst="line">
            <a:avLst/>
          </a:prstGeom>
          <a:noFill/>
          <a:ln w="9525">
            <a:solidFill>
              <a:schemeClr val="tx1"/>
            </a:solidFill>
            <a:round/>
            <a:headEnd/>
            <a:tailEnd/>
          </a:ln>
        </p:spPr>
        <p:txBody>
          <a:bodyPr/>
          <a:lstStyle/>
          <a:p>
            <a:endParaRPr lang="en-US"/>
          </a:p>
        </p:txBody>
      </p:sp>
      <p:sp>
        <p:nvSpPr>
          <p:cNvPr id="18439" name="Freeform 7"/>
          <p:cNvSpPr>
            <a:spLocks/>
          </p:cNvSpPr>
          <p:nvPr/>
        </p:nvSpPr>
        <p:spPr bwMode="auto">
          <a:xfrm>
            <a:off x="774700" y="4191000"/>
            <a:ext cx="977900" cy="685800"/>
          </a:xfrm>
          <a:custGeom>
            <a:avLst/>
            <a:gdLst>
              <a:gd name="T0" fmla="*/ 2147483647 w 616"/>
              <a:gd name="T1" fmla="*/ 2147483647 h 432"/>
              <a:gd name="T2" fmla="*/ 2147483647 w 616"/>
              <a:gd name="T3" fmla="*/ 2147483647 h 432"/>
              <a:gd name="T4" fmla="*/ 2147483647 w 616"/>
              <a:gd name="T5" fmla="*/ 0 h 432"/>
              <a:gd name="T6" fmla="*/ 0 60000 65536"/>
              <a:gd name="T7" fmla="*/ 0 60000 65536"/>
              <a:gd name="T8" fmla="*/ 0 60000 65536"/>
              <a:gd name="T9" fmla="*/ 0 w 616"/>
              <a:gd name="T10" fmla="*/ 0 h 432"/>
              <a:gd name="T11" fmla="*/ 616 w 616"/>
              <a:gd name="T12" fmla="*/ 432 h 432"/>
            </a:gdLst>
            <a:ahLst/>
            <a:cxnLst>
              <a:cxn ang="T6">
                <a:pos x="T0" y="T1"/>
              </a:cxn>
              <a:cxn ang="T7">
                <a:pos x="T2" y="T3"/>
              </a:cxn>
              <a:cxn ang="T8">
                <a:pos x="T4" y="T5"/>
              </a:cxn>
            </a:cxnLst>
            <a:rect l="T9" t="T10" r="T11" b="T12"/>
            <a:pathLst>
              <a:path w="616" h="432">
                <a:moveTo>
                  <a:pt x="616" y="432"/>
                </a:moveTo>
                <a:cubicBezTo>
                  <a:pt x="396" y="348"/>
                  <a:pt x="176" y="264"/>
                  <a:pt x="88" y="192"/>
                </a:cubicBezTo>
                <a:cubicBezTo>
                  <a:pt x="0" y="120"/>
                  <a:pt x="88" y="32"/>
                  <a:pt x="88" y="0"/>
                </a:cubicBezTo>
              </a:path>
            </a:pathLst>
          </a:custGeom>
          <a:noFill/>
          <a:ln w="9525">
            <a:solidFill>
              <a:schemeClr val="tx1"/>
            </a:solidFill>
            <a:round/>
            <a:headEnd/>
            <a:tailEnd type="triangle" w="med" len="med"/>
          </a:ln>
        </p:spPr>
        <p:txBody>
          <a:bodyPr/>
          <a:lstStyle/>
          <a:p>
            <a:endParaRPr lang="en-US"/>
          </a:p>
        </p:txBody>
      </p:sp>
      <p:sp>
        <p:nvSpPr>
          <p:cNvPr id="8" name="TextBox 7"/>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body" sz="half" idx="1"/>
          </p:nvPr>
        </p:nvSpPr>
        <p:spPr>
          <a:xfrm>
            <a:off x="0" y="0"/>
            <a:ext cx="3810000" cy="762000"/>
          </a:xfrm>
          <a:solidFill>
            <a:schemeClr val="tx1"/>
          </a:solidFill>
        </p:spPr>
        <p:txBody>
          <a:bodyPr/>
          <a:lstStyle/>
          <a:p>
            <a:pPr algn="ctr" eaLnBrk="1" hangingPunct="1">
              <a:buFontTx/>
              <a:buNone/>
            </a:pPr>
            <a:r>
              <a:rPr lang="en-US" sz="2800" b="1" dirty="0" smtClean="0">
                <a:solidFill>
                  <a:schemeClr val="bg1"/>
                </a:solidFill>
              </a:rPr>
              <a:t>iv. </a:t>
            </a:r>
            <a:r>
              <a:rPr lang="en-US" sz="2800" b="1" dirty="0" err="1" smtClean="0">
                <a:solidFill>
                  <a:schemeClr val="bg1"/>
                </a:solidFill>
              </a:rPr>
              <a:t>Perhitungan</a:t>
            </a:r>
            <a:r>
              <a:rPr lang="en-US" sz="2800" b="1" dirty="0" smtClean="0">
                <a:solidFill>
                  <a:schemeClr val="bg1"/>
                </a:solidFill>
              </a:rPr>
              <a:t> :</a:t>
            </a:r>
          </a:p>
          <a:p>
            <a:pPr algn="ctr" eaLnBrk="1" hangingPunct="1">
              <a:buFontTx/>
              <a:buNone/>
            </a:pPr>
            <a:endParaRPr lang="en-US" sz="2800" b="1" dirty="0" smtClean="0">
              <a:solidFill>
                <a:schemeClr val="bg1"/>
              </a:solidFill>
            </a:endParaRPr>
          </a:p>
        </p:txBody>
      </p:sp>
      <p:graphicFrame>
        <p:nvGraphicFramePr>
          <p:cNvPr id="2050" name="Object 3"/>
          <p:cNvGraphicFramePr>
            <a:graphicFrameLocks noGrp="1" noChangeAspect="1"/>
          </p:cNvGraphicFramePr>
          <p:nvPr>
            <p:ph sz="half" idx="2"/>
          </p:nvPr>
        </p:nvGraphicFramePr>
        <p:xfrm>
          <a:off x="1670050" y="2209800"/>
          <a:ext cx="5268913" cy="2862263"/>
        </p:xfrm>
        <a:graphic>
          <a:graphicData uri="http://schemas.openxmlformats.org/presentationml/2006/ole">
            <mc:AlternateContent xmlns:mc="http://schemas.openxmlformats.org/markup-compatibility/2006">
              <mc:Choice xmlns:v="urn:schemas-microsoft-com:vml" Requires="v">
                <p:oleObj spid="_x0000_s6148" name="Equation" r:id="rId4" imgW="2057400" imgH="1117440" progId="Equation.3">
                  <p:embed/>
                </p:oleObj>
              </mc:Choice>
              <mc:Fallback>
                <p:oleObj name="Equation" r:id="rId4" imgW="2057400" imgH="11174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0050" y="2209800"/>
                        <a:ext cx="5268913" cy="2862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990600"/>
          </a:xfrm>
          <a:solidFill>
            <a:schemeClr val="tx1"/>
          </a:solidFill>
        </p:spPr>
        <p:txBody>
          <a:bodyPr>
            <a:normAutofit/>
          </a:bodyPr>
          <a:lstStyle/>
          <a:p>
            <a:pPr eaLnBrk="1" hangingPunct="1"/>
            <a:r>
              <a:rPr lang="en-US" sz="3600" b="1" dirty="0" err="1" smtClean="0">
                <a:solidFill>
                  <a:schemeClr val="bg1"/>
                </a:solidFill>
                <a:latin typeface="Arial Black" pitchFamily="34" charset="0"/>
              </a:rPr>
              <a:t>Contoh</a:t>
            </a:r>
            <a:r>
              <a:rPr lang="en-US" sz="3600" b="1" dirty="0" smtClean="0">
                <a:solidFill>
                  <a:schemeClr val="bg1"/>
                </a:solidFill>
                <a:latin typeface="Arial Black" pitchFamily="34" charset="0"/>
              </a:rPr>
              <a:t> </a:t>
            </a:r>
            <a:r>
              <a:rPr lang="en-US" sz="3600" b="1" dirty="0" err="1" smtClean="0">
                <a:solidFill>
                  <a:schemeClr val="bg1"/>
                </a:solidFill>
                <a:latin typeface="Arial Black" pitchFamily="34" charset="0"/>
              </a:rPr>
              <a:t>Uji</a:t>
            </a:r>
            <a:r>
              <a:rPr lang="en-US" sz="3600" b="1" dirty="0" smtClean="0">
                <a:solidFill>
                  <a:schemeClr val="bg1"/>
                </a:solidFill>
                <a:latin typeface="Arial Black" pitchFamily="34" charset="0"/>
              </a:rPr>
              <a:t> </a:t>
            </a:r>
            <a:r>
              <a:rPr lang="en-US" sz="3600" b="1" dirty="0" err="1" smtClean="0">
                <a:solidFill>
                  <a:schemeClr val="bg1"/>
                </a:solidFill>
                <a:latin typeface="Arial Black" pitchFamily="34" charset="0"/>
              </a:rPr>
              <a:t>Hipotesis</a:t>
            </a:r>
            <a:endParaRPr lang="en-US" sz="3600" b="1" dirty="0" smtClean="0">
              <a:solidFill>
                <a:schemeClr val="bg1"/>
              </a:solidFill>
              <a:latin typeface="Arial Black" pitchFamily="34" charset="0"/>
            </a:endParaRPr>
          </a:p>
        </p:txBody>
      </p:sp>
      <p:sp>
        <p:nvSpPr>
          <p:cNvPr id="19459" name="Rectangle 3"/>
          <p:cNvSpPr>
            <a:spLocks noGrp="1" noChangeArrowheads="1"/>
          </p:cNvSpPr>
          <p:nvPr>
            <p:ph idx="1"/>
          </p:nvPr>
        </p:nvSpPr>
        <p:spPr>
          <a:xfrm>
            <a:off x="0" y="1143000"/>
            <a:ext cx="9144000" cy="4525963"/>
          </a:xfrm>
        </p:spPr>
        <p:txBody>
          <a:bodyPr/>
          <a:lstStyle/>
          <a:p>
            <a:pPr marL="0" indent="0" algn="ctr" eaLnBrk="1" hangingPunct="1">
              <a:buFontTx/>
              <a:buNone/>
            </a:pPr>
            <a:r>
              <a:rPr lang="en-US" b="1" dirty="0" err="1" smtClean="0"/>
              <a:t>Akan</a:t>
            </a:r>
            <a:r>
              <a:rPr lang="en-US" b="1" dirty="0" smtClean="0"/>
              <a:t> </a:t>
            </a:r>
            <a:r>
              <a:rPr lang="en-US" b="1" dirty="0" err="1" smtClean="0"/>
              <a:t>diuji</a:t>
            </a:r>
            <a:r>
              <a:rPr lang="en-US" b="1" dirty="0" smtClean="0"/>
              <a:t> </a:t>
            </a:r>
            <a:r>
              <a:rPr lang="en-US" b="1" dirty="0" err="1" smtClean="0"/>
              <a:t>bahwa</a:t>
            </a:r>
            <a:r>
              <a:rPr lang="en-US" b="1" dirty="0" smtClean="0"/>
              <a:t> rata-rata </a:t>
            </a:r>
            <a:r>
              <a:rPr lang="en-US" b="1" dirty="0" err="1" smtClean="0"/>
              <a:t>tinggi</a:t>
            </a:r>
            <a:r>
              <a:rPr lang="en-US" b="1" dirty="0" smtClean="0"/>
              <a:t> </a:t>
            </a:r>
            <a:r>
              <a:rPr lang="en-US" b="1" dirty="0" err="1" smtClean="0"/>
              <a:t>mahasiswa</a:t>
            </a:r>
            <a:r>
              <a:rPr lang="en-US" b="1" dirty="0" smtClean="0"/>
              <a:t> PS AGROTEK </a:t>
            </a:r>
            <a:r>
              <a:rPr lang="en-US" b="1" dirty="0" err="1" smtClean="0"/>
              <a:t>adalah</a:t>
            </a:r>
            <a:r>
              <a:rPr lang="en-US" b="1" dirty="0" smtClean="0"/>
              <a:t> 160 cm </a:t>
            </a:r>
            <a:r>
              <a:rPr lang="en-US" b="1" dirty="0" err="1" smtClean="0"/>
              <a:t>atau</a:t>
            </a:r>
            <a:r>
              <a:rPr lang="en-US" b="1" dirty="0" smtClean="0"/>
              <a:t> </a:t>
            </a:r>
            <a:r>
              <a:rPr lang="en-US" b="1" dirty="0" err="1" smtClean="0"/>
              <a:t>berbeda</a:t>
            </a:r>
            <a:r>
              <a:rPr lang="en-US" b="1" dirty="0" smtClean="0"/>
              <a:t> </a:t>
            </a:r>
            <a:r>
              <a:rPr lang="en-US" b="1" dirty="0" err="1" smtClean="0"/>
              <a:t>dari</a:t>
            </a:r>
            <a:r>
              <a:rPr lang="en-US" b="1" dirty="0" smtClean="0"/>
              <a:t> </a:t>
            </a:r>
            <a:r>
              <a:rPr lang="en-US" b="1" dirty="0" err="1" smtClean="0"/>
              <a:t>itu</a:t>
            </a:r>
            <a:r>
              <a:rPr lang="en-US" b="1" dirty="0" smtClean="0"/>
              <a:t>. </a:t>
            </a:r>
          </a:p>
          <a:p>
            <a:pPr marL="0" indent="0" algn="ctr" eaLnBrk="1" hangingPunct="1">
              <a:buFontTx/>
              <a:buNone/>
            </a:pPr>
            <a:endParaRPr lang="en-US" b="1" dirty="0" smtClean="0"/>
          </a:p>
          <a:p>
            <a:pPr marL="0" indent="0" algn="ctr" eaLnBrk="1" hangingPunct="1">
              <a:buFontTx/>
              <a:buNone/>
            </a:pPr>
            <a:r>
              <a:rPr lang="en-US" b="1" dirty="0" err="1" smtClean="0"/>
              <a:t>Jika</a:t>
            </a:r>
            <a:r>
              <a:rPr lang="en-US" b="1" dirty="0" smtClean="0"/>
              <a:t> </a:t>
            </a:r>
            <a:r>
              <a:rPr lang="en-US" b="1" dirty="0" err="1" smtClean="0"/>
              <a:t>tingkat</a:t>
            </a:r>
            <a:r>
              <a:rPr lang="en-US" b="1" dirty="0" smtClean="0"/>
              <a:t> </a:t>
            </a:r>
            <a:r>
              <a:rPr lang="en-US" b="1" dirty="0" err="1" smtClean="0"/>
              <a:t>signifikansi</a:t>
            </a:r>
            <a:r>
              <a:rPr lang="en-US" b="1" dirty="0" smtClean="0"/>
              <a:t> 5% </a:t>
            </a:r>
            <a:r>
              <a:rPr lang="en-US" b="1" dirty="0" err="1" smtClean="0"/>
              <a:t>dan</a:t>
            </a:r>
            <a:r>
              <a:rPr lang="en-US" b="1" dirty="0" smtClean="0"/>
              <a:t> </a:t>
            </a:r>
            <a:r>
              <a:rPr lang="en-US" b="1" dirty="0" err="1" smtClean="0"/>
              <a:t>diambil</a:t>
            </a:r>
            <a:r>
              <a:rPr lang="en-US" b="1" dirty="0" smtClean="0"/>
              <a:t> </a:t>
            </a:r>
            <a:r>
              <a:rPr lang="en-US" b="1" dirty="0" err="1" smtClean="0"/>
              <a:t>sampel</a:t>
            </a:r>
            <a:r>
              <a:rPr lang="en-US" b="1" dirty="0" smtClean="0"/>
              <a:t> random 100 </a:t>
            </a:r>
            <a:r>
              <a:rPr lang="en-US" b="1" dirty="0" err="1" smtClean="0"/>
              <a:t>orang</a:t>
            </a:r>
            <a:r>
              <a:rPr lang="en-US" b="1" dirty="0" smtClean="0"/>
              <a:t> </a:t>
            </a:r>
            <a:r>
              <a:rPr lang="en-US" b="1" dirty="0" err="1" smtClean="0"/>
              <a:t>mahasiswa</a:t>
            </a:r>
            <a:r>
              <a:rPr lang="en-US" b="1" dirty="0" smtClean="0"/>
              <a:t> </a:t>
            </a:r>
            <a:r>
              <a:rPr lang="en-US" b="1" dirty="0" err="1" smtClean="0"/>
              <a:t>ternyata</a:t>
            </a:r>
            <a:r>
              <a:rPr lang="en-US" b="1" dirty="0" smtClean="0"/>
              <a:t> rata-rata 163.5 cm </a:t>
            </a:r>
            <a:r>
              <a:rPr lang="en-US" b="1" dirty="0" err="1" smtClean="0"/>
              <a:t>dengan</a:t>
            </a:r>
            <a:r>
              <a:rPr lang="en-US" b="1" dirty="0" smtClean="0"/>
              <a:t> </a:t>
            </a:r>
            <a:r>
              <a:rPr lang="en-US" b="1" dirty="0" err="1" smtClean="0"/>
              <a:t>deviasi</a:t>
            </a:r>
            <a:r>
              <a:rPr lang="en-US" b="1" dirty="0" smtClean="0"/>
              <a:t> </a:t>
            </a:r>
            <a:r>
              <a:rPr lang="en-US" b="1" dirty="0" err="1" smtClean="0"/>
              <a:t>standar</a:t>
            </a:r>
            <a:r>
              <a:rPr lang="en-US" b="1" dirty="0" smtClean="0"/>
              <a:t> 4.8 cm. </a:t>
            </a:r>
            <a:r>
              <a:rPr lang="en-US" b="1" dirty="0" err="1" smtClean="0"/>
              <a:t>Apakah</a:t>
            </a:r>
            <a:r>
              <a:rPr lang="en-US" b="1" dirty="0" smtClean="0"/>
              <a:t> </a:t>
            </a:r>
            <a:r>
              <a:rPr lang="en-US" b="1" dirty="0" err="1" smtClean="0"/>
              <a:t>hipotesis</a:t>
            </a:r>
            <a:r>
              <a:rPr lang="en-US" b="1" dirty="0" smtClean="0"/>
              <a:t> </a:t>
            </a:r>
            <a:r>
              <a:rPr lang="en-US" b="1" dirty="0" err="1" smtClean="0"/>
              <a:t>ini</a:t>
            </a:r>
            <a:r>
              <a:rPr lang="en-US" b="1" dirty="0" smtClean="0"/>
              <a:t> </a:t>
            </a:r>
            <a:r>
              <a:rPr lang="en-US" b="1" dirty="0" err="1" smtClean="0"/>
              <a:t>benar</a:t>
            </a:r>
            <a:r>
              <a:rPr lang="en-US" b="1" dirty="0" smtClean="0"/>
              <a:t>?</a:t>
            </a: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0"/>
            <a:ext cx="9144000" cy="639763"/>
          </a:xfrm>
          <a:solidFill>
            <a:schemeClr val="tx1"/>
          </a:solidFill>
        </p:spPr>
        <p:txBody>
          <a:bodyPr>
            <a:normAutofit/>
          </a:bodyPr>
          <a:lstStyle/>
          <a:p>
            <a:pPr eaLnBrk="1" hangingPunct="1"/>
            <a:r>
              <a:rPr lang="en-US" dirty="0" err="1" smtClean="0">
                <a:solidFill>
                  <a:schemeClr val="bg1"/>
                </a:solidFill>
                <a:latin typeface="Arial Black" pitchFamily="34" charset="0"/>
              </a:rPr>
              <a:t>Penyelesaian</a:t>
            </a:r>
            <a:endParaRPr lang="en-US" dirty="0" smtClean="0">
              <a:solidFill>
                <a:schemeClr val="bg1"/>
              </a:solidFill>
              <a:latin typeface="Arial Black" pitchFamily="34" charset="0"/>
            </a:endParaRPr>
          </a:p>
        </p:txBody>
      </p:sp>
      <p:sp>
        <p:nvSpPr>
          <p:cNvPr id="61443" name="Rectangle 3"/>
          <p:cNvSpPr>
            <a:spLocks noGrp="1" noChangeArrowheads="1"/>
          </p:cNvSpPr>
          <p:nvPr>
            <p:ph type="body" sz="half" idx="1"/>
          </p:nvPr>
        </p:nvSpPr>
        <p:spPr>
          <a:xfrm>
            <a:off x="381000" y="1371600"/>
            <a:ext cx="7696200" cy="3929063"/>
          </a:xfrm>
        </p:spPr>
        <p:txBody>
          <a:bodyPr/>
          <a:lstStyle/>
          <a:p>
            <a:pPr marL="577850" indent="-577850" eaLnBrk="1" hangingPunct="1">
              <a:buFontTx/>
              <a:buAutoNum type="romanLcPeriod"/>
            </a:pPr>
            <a:r>
              <a:rPr lang="en-US" sz="2800" b="1" dirty="0" err="1" smtClean="0"/>
              <a:t>Hipotesis</a:t>
            </a:r>
            <a:r>
              <a:rPr lang="en-US" sz="2800" b="1" dirty="0" smtClean="0"/>
              <a:t> :</a:t>
            </a:r>
          </a:p>
          <a:p>
            <a:pPr marL="577850" indent="-577850" eaLnBrk="1" hangingPunct="1">
              <a:buFontTx/>
              <a:buAutoNum type="romanLcPeriod"/>
            </a:pPr>
            <a:endParaRPr lang="en-US" sz="2800" b="1" dirty="0" smtClean="0"/>
          </a:p>
          <a:p>
            <a:pPr marL="577850" indent="-577850" eaLnBrk="1" hangingPunct="1">
              <a:buFontTx/>
              <a:buAutoNum type="romanLcPeriod"/>
            </a:pPr>
            <a:r>
              <a:rPr lang="en-US" sz="2800" b="1" dirty="0" smtClean="0"/>
              <a:t>Tingkat </a:t>
            </a:r>
            <a:r>
              <a:rPr lang="en-US" sz="2800" b="1" dirty="0" err="1" smtClean="0"/>
              <a:t>signifikansi</a:t>
            </a:r>
            <a:r>
              <a:rPr lang="en-US" sz="2800" b="1" dirty="0" smtClean="0"/>
              <a:t> 0.05</a:t>
            </a:r>
          </a:p>
          <a:p>
            <a:pPr marL="577850" indent="-577850" eaLnBrk="1" hangingPunct="1">
              <a:buFontTx/>
              <a:buAutoNum type="romanLcPeriod"/>
            </a:pPr>
            <a:r>
              <a:rPr lang="en-US" sz="2800" b="1" dirty="0" smtClean="0"/>
              <a:t>H0 </a:t>
            </a:r>
            <a:r>
              <a:rPr lang="en-US" sz="2800" b="1" dirty="0" err="1" smtClean="0"/>
              <a:t>diterima</a:t>
            </a:r>
            <a:r>
              <a:rPr lang="en-US" sz="2800" b="1" dirty="0" smtClean="0"/>
              <a:t> </a:t>
            </a:r>
            <a:r>
              <a:rPr lang="en-US" sz="2800" b="1" dirty="0" err="1" smtClean="0"/>
              <a:t>jika</a:t>
            </a:r>
            <a:r>
              <a:rPr lang="en-US" sz="2800" b="1" dirty="0" smtClean="0"/>
              <a:t> </a:t>
            </a:r>
          </a:p>
        </p:txBody>
      </p:sp>
      <p:graphicFrame>
        <p:nvGraphicFramePr>
          <p:cNvPr id="3074" name="Object 4"/>
          <p:cNvGraphicFramePr>
            <a:graphicFrameLocks noGrp="1" noChangeAspect="1"/>
          </p:cNvGraphicFramePr>
          <p:nvPr>
            <p:ph sz="quarter" idx="2"/>
          </p:nvPr>
        </p:nvGraphicFramePr>
        <p:xfrm>
          <a:off x="3389313" y="1419225"/>
          <a:ext cx="1755775" cy="1019175"/>
        </p:xfrm>
        <a:graphic>
          <a:graphicData uri="http://schemas.openxmlformats.org/presentationml/2006/ole">
            <mc:AlternateContent xmlns:mc="http://schemas.openxmlformats.org/markup-compatibility/2006">
              <mc:Choice xmlns:v="urn:schemas-microsoft-com:vml" Requires="v">
                <p:oleObj spid="_x0000_s7174" name="Equation" r:id="rId4" imgW="787320" imgH="457200" progId="Equation.3">
                  <p:embed/>
                </p:oleObj>
              </mc:Choice>
              <mc:Fallback>
                <p:oleObj name="Equation" r:id="rId4" imgW="78732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9313" y="1419225"/>
                        <a:ext cx="1755775"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5" name="Object 6"/>
          <p:cNvGraphicFramePr>
            <a:graphicFrameLocks noGrp="1" noChangeAspect="1"/>
          </p:cNvGraphicFramePr>
          <p:nvPr>
            <p:ph sz="quarter" idx="3"/>
          </p:nvPr>
        </p:nvGraphicFramePr>
        <p:xfrm>
          <a:off x="1068388" y="3810000"/>
          <a:ext cx="5788025" cy="1393825"/>
        </p:xfrm>
        <a:graphic>
          <a:graphicData uri="http://schemas.openxmlformats.org/presentationml/2006/ole">
            <mc:AlternateContent xmlns:mc="http://schemas.openxmlformats.org/markup-compatibility/2006">
              <mc:Choice xmlns:v="urn:schemas-microsoft-com:vml" Requires="v">
                <p:oleObj spid="_x0000_s7175" name="Equation" r:id="rId6" imgW="2425680" imgH="583920" progId="Equation.3">
                  <p:embed/>
                </p:oleObj>
              </mc:Choice>
              <mc:Fallback>
                <p:oleObj name="Equation" r:id="rId6" imgW="2425680" imgH="58392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8388" y="3810000"/>
                        <a:ext cx="5788025" cy="139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ransition>
    <p:push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7" name="Rectangle 3"/>
          <p:cNvSpPr>
            <a:spLocks noGrp="1" noChangeArrowheads="1"/>
          </p:cNvSpPr>
          <p:nvPr>
            <p:ph type="body" sz="half" idx="1"/>
          </p:nvPr>
        </p:nvSpPr>
        <p:spPr>
          <a:xfrm>
            <a:off x="304800" y="762000"/>
            <a:ext cx="8153400" cy="5105400"/>
          </a:xfrm>
        </p:spPr>
        <p:txBody>
          <a:bodyPr/>
          <a:lstStyle/>
          <a:p>
            <a:pPr eaLnBrk="1" hangingPunct="1">
              <a:buFontTx/>
              <a:buNone/>
              <a:defRPr/>
            </a:pPr>
            <a:r>
              <a:rPr lang="en-US" sz="2800" b="1" dirty="0" smtClean="0"/>
              <a:t>iv. </a:t>
            </a:r>
            <a:r>
              <a:rPr lang="en-US" sz="2800" b="1" dirty="0" err="1" smtClean="0"/>
              <a:t>Perhitungan</a:t>
            </a:r>
            <a:endParaRPr lang="en-US" sz="2800" b="1" dirty="0" smtClean="0"/>
          </a:p>
          <a:p>
            <a:pPr eaLnBrk="1" hangingPunct="1">
              <a:buFontTx/>
              <a:buNone/>
              <a:defRPr/>
            </a:pPr>
            <a:endParaRPr lang="en-US" sz="2800" b="1" dirty="0" smtClean="0"/>
          </a:p>
          <a:p>
            <a:pPr eaLnBrk="1" hangingPunct="1">
              <a:buFontTx/>
              <a:buNone/>
              <a:defRPr/>
            </a:pPr>
            <a:endParaRPr lang="en-US" sz="2800" b="1" dirty="0" smtClean="0"/>
          </a:p>
          <a:p>
            <a:pPr eaLnBrk="1" hangingPunct="1">
              <a:buFontTx/>
              <a:buNone/>
              <a:defRPr/>
            </a:pPr>
            <a:endParaRPr lang="en-US" sz="2800" b="1" dirty="0" smtClean="0"/>
          </a:p>
          <a:p>
            <a:pPr eaLnBrk="1" hangingPunct="1">
              <a:buFontTx/>
              <a:buNone/>
              <a:defRPr/>
            </a:pPr>
            <a:r>
              <a:rPr lang="en-US" sz="2800" b="1" dirty="0" smtClean="0"/>
              <a:t>v. </a:t>
            </a:r>
            <a:r>
              <a:rPr lang="en-US" sz="2800" b="1" dirty="0" err="1" smtClean="0"/>
              <a:t>Karena</a:t>
            </a:r>
            <a:endParaRPr lang="en-US" sz="2800" b="1" dirty="0" smtClean="0"/>
          </a:p>
          <a:p>
            <a:pPr eaLnBrk="1" hangingPunct="1">
              <a:buFontTx/>
              <a:buNone/>
              <a:defRPr/>
            </a:pPr>
            <a:r>
              <a:rPr lang="en-US" sz="2800" b="1" dirty="0" smtClean="0"/>
              <a:t> 	Z = 7.29 &gt; 1.96 </a:t>
            </a:r>
            <a:r>
              <a:rPr lang="en-US" sz="2800" b="1" dirty="0" err="1" smtClean="0"/>
              <a:t>maka</a:t>
            </a:r>
            <a:r>
              <a:rPr lang="en-US" sz="2800" b="1" dirty="0" smtClean="0"/>
              <a:t> H0 </a:t>
            </a:r>
            <a:r>
              <a:rPr lang="en-US" sz="2800" b="1" dirty="0" err="1" smtClean="0"/>
              <a:t>ditolak</a:t>
            </a:r>
            <a:endParaRPr lang="en-US" sz="2800" b="1" dirty="0" smtClean="0"/>
          </a:p>
          <a:p>
            <a:pPr marL="0" indent="0" eaLnBrk="1" hangingPunct="1">
              <a:buFontTx/>
              <a:buNone/>
              <a:defRPr/>
            </a:pPr>
            <a:endParaRPr lang="en-US" sz="2800" b="1" dirty="0" smtClean="0"/>
          </a:p>
          <a:p>
            <a:pPr marL="0" indent="0" eaLnBrk="1" hangingPunct="1">
              <a:buFontTx/>
              <a:buNone/>
              <a:defRPr/>
            </a:pPr>
            <a:r>
              <a:rPr lang="en-US" sz="2800" b="1" dirty="0" err="1" smtClean="0"/>
              <a:t>Jadi</a:t>
            </a:r>
            <a:r>
              <a:rPr lang="en-US" sz="2800" b="1" dirty="0" smtClean="0"/>
              <a:t>                        </a:t>
            </a:r>
            <a:r>
              <a:rPr lang="en-US" sz="2800" b="1" dirty="0" err="1" smtClean="0"/>
              <a:t>diterima</a:t>
            </a:r>
            <a:r>
              <a:rPr lang="en-US" sz="2800" b="1" dirty="0" smtClean="0"/>
              <a:t> , rata-rata TB </a:t>
            </a:r>
            <a:r>
              <a:rPr lang="en-US" sz="2800" b="1" dirty="0" err="1" smtClean="0"/>
              <a:t>mahasiswa</a:t>
            </a:r>
            <a:r>
              <a:rPr lang="en-US" sz="2800" b="1" dirty="0" smtClean="0"/>
              <a:t> PS AGROTEK </a:t>
            </a:r>
            <a:r>
              <a:rPr lang="en-US" sz="2800" b="1" dirty="0" err="1" smtClean="0"/>
              <a:t>berbeda</a:t>
            </a:r>
            <a:r>
              <a:rPr lang="en-US" sz="2800" b="1" dirty="0" smtClean="0"/>
              <a:t> </a:t>
            </a:r>
            <a:r>
              <a:rPr lang="en-US" sz="2800" b="1" dirty="0" err="1" smtClean="0"/>
              <a:t>dari</a:t>
            </a:r>
            <a:r>
              <a:rPr lang="en-US" sz="2800" b="1" dirty="0" smtClean="0"/>
              <a:t> 160 cm .</a:t>
            </a:r>
          </a:p>
          <a:p>
            <a:pPr marL="0" indent="0" eaLnBrk="1" hangingPunct="1">
              <a:buFontTx/>
              <a:buNone/>
              <a:defRPr/>
            </a:pPr>
            <a:endParaRPr lang="en-US" sz="2800" b="1" dirty="0" smtClean="0"/>
          </a:p>
        </p:txBody>
      </p:sp>
      <p:graphicFrame>
        <p:nvGraphicFramePr>
          <p:cNvPr id="4098" name="Object 4"/>
          <p:cNvGraphicFramePr>
            <a:graphicFrameLocks noGrp="1" noChangeAspect="1"/>
          </p:cNvGraphicFramePr>
          <p:nvPr>
            <p:ph sz="half" idx="2"/>
          </p:nvPr>
        </p:nvGraphicFramePr>
        <p:xfrm>
          <a:off x="2759075" y="1338263"/>
          <a:ext cx="4995863" cy="1350962"/>
        </p:xfrm>
        <a:graphic>
          <a:graphicData uri="http://schemas.openxmlformats.org/presentationml/2006/ole">
            <mc:AlternateContent xmlns:mc="http://schemas.openxmlformats.org/markup-compatibility/2006">
              <mc:Choice xmlns:v="urn:schemas-microsoft-com:vml" Requires="v">
                <p:oleObj spid="_x0000_s8198" name="Equation" r:id="rId4" imgW="2019240" imgH="545760" progId="Equation.3">
                  <p:embed/>
                </p:oleObj>
              </mc:Choice>
              <mc:Fallback>
                <p:oleObj name="Equation" r:id="rId4" imgW="2019240" imgH="5457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9075" y="1338263"/>
                        <a:ext cx="4995863" cy="135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9" name="Object 3"/>
          <p:cNvGraphicFramePr>
            <a:graphicFrameLocks noChangeAspect="1"/>
          </p:cNvGraphicFramePr>
          <p:nvPr/>
        </p:nvGraphicFramePr>
        <p:xfrm>
          <a:off x="1066800" y="4343400"/>
          <a:ext cx="1639888" cy="457200"/>
        </p:xfrm>
        <a:graphic>
          <a:graphicData uri="http://schemas.openxmlformats.org/presentationml/2006/ole">
            <mc:AlternateContent xmlns:mc="http://schemas.openxmlformats.org/markup-compatibility/2006">
              <mc:Choice xmlns:v="urn:schemas-microsoft-com:vml" Requires="v">
                <p:oleObj spid="_x0000_s8199" name="Equation" r:id="rId6" imgW="774360" imgH="215640" progId="Equation.3">
                  <p:embed/>
                </p:oleObj>
              </mc:Choice>
              <mc:Fallback>
                <p:oleObj name="Equation" r:id="rId6" imgW="774360" imgH="2156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343400"/>
                        <a:ext cx="163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838200"/>
          </a:xfrm>
          <a:solidFill>
            <a:srgbClr val="040000"/>
          </a:solidFill>
        </p:spPr>
        <p:txBody>
          <a:bodyPr>
            <a:normAutofit/>
          </a:bodyPr>
          <a:lstStyle/>
          <a:p>
            <a:r>
              <a:rPr lang="en-US" sz="3600" b="1" dirty="0">
                <a:solidFill>
                  <a:schemeClr val="bg1"/>
                </a:solidFill>
                <a:latin typeface="Arial Black" pitchFamily="34" charset="0"/>
              </a:rPr>
              <a:t>MANFAAT </a:t>
            </a:r>
            <a:r>
              <a:rPr lang="en-US" sz="3600" b="1" dirty="0" smtClean="0">
                <a:solidFill>
                  <a:schemeClr val="bg1"/>
                </a:solidFill>
                <a:latin typeface="Arial Black" pitchFamily="34" charset="0"/>
              </a:rPr>
              <a:t> HIPOTESIS</a:t>
            </a:r>
            <a:endParaRPr lang="en-US" sz="3600" b="1" dirty="0">
              <a:solidFill>
                <a:schemeClr val="bg1"/>
              </a:solidFill>
              <a:latin typeface="Arial Black" pitchFamily="34" charset="0"/>
            </a:endParaRPr>
          </a:p>
        </p:txBody>
      </p:sp>
      <p:sp>
        <p:nvSpPr>
          <p:cNvPr id="9219" name="Rectangle 3"/>
          <p:cNvSpPr>
            <a:spLocks noChangeArrowheads="1"/>
          </p:cNvSpPr>
          <p:nvPr/>
        </p:nvSpPr>
        <p:spPr bwMode="auto">
          <a:xfrm>
            <a:off x="228600" y="990600"/>
            <a:ext cx="8686800" cy="3539430"/>
          </a:xfrm>
          <a:prstGeom prst="rect">
            <a:avLst/>
          </a:prstGeom>
          <a:noFill/>
          <a:ln w="9525">
            <a:noFill/>
            <a:miter lim="800000"/>
            <a:headEnd/>
            <a:tailEnd/>
          </a:ln>
          <a:effectLst/>
        </p:spPr>
        <p:txBody>
          <a:bodyPr wrap="square">
            <a:spAutoFit/>
          </a:bodyPr>
          <a:lstStyle/>
          <a:p>
            <a:pPr marL="514350" indent="-514350" algn="just" eaLnBrk="1" hangingPunct="1">
              <a:buFont typeface="+mj-lt"/>
              <a:buAutoNum type="arabicPeriod"/>
            </a:pPr>
            <a:r>
              <a:rPr lang="en-GB" sz="2800" b="1" dirty="0" err="1" smtClean="0">
                <a:latin typeface="Tahoma" pitchFamily="34" charset="0"/>
                <a:cs typeface="Times New Roman" pitchFamily="18" charset="0"/>
              </a:rPr>
              <a:t>Menjelaskan</a:t>
            </a:r>
            <a:r>
              <a:rPr lang="en-GB" sz="2800" b="1" dirty="0" smtClean="0">
                <a:latin typeface="Tahoma" pitchFamily="34" charset="0"/>
                <a:cs typeface="Times New Roman" pitchFamily="18" charset="0"/>
              </a:rPr>
              <a:t> </a:t>
            </a:r>
            <a:r>
              <a:rPr lang="en-GB" sz="2800" b="1" dirty="0" err="1">
                <a:latin typeface="Tahoma" pitchFamily="34" charset="0"/>
                <a:cs typeface="Times New Roman" pitchFamily="18" charset="0"/>
              </a:rPr>
              <a:t>masalah</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penelitian</a:t>
            </a:r>
            <a:endParaRPr lang="en-GB" sz="2800" b="1" dirty="0">
              <a:latin typeface="Arial" pitchFamily="34" charset="0"/>
              <a:cs typeface="Times New Roman" pitchFamily="18" charset="0"/>
            </a:endParaRPr>
          </a:p>
          <a:p>
            <a:pPr marL="514350" indent="-514350" algn="just">
              <a:buFont typeface="+mj-lt"/>
              <a:buAutoNum type="arabicPeriod"/>
            </a:pPr>
            <a:r>
              <a:rPr lang="en-GB" sz="2800" b="1" dirty="0" err="1" smtClean="0">
                <a:latin typeface="Tahoma" pitchFamily="34" charset="0"/>
                <a:cs typeface="Times New Roman" pitchFamily="18" charset="0"/>
              </a:rPr>
              <a:t>Menjelaskan</a:t>
            </a:r>
            <a:r>
              <a:rPr lang="en-GB" sz="2800" b="1" dirty="0" smtClean="0">
                <a:latin typeface="Tahoma" pitchFamily="34" charset="0"/>
                <a:cs typeface="Times New Roman" pitchFamily="18" charset="0"/>
              </a:rPr>
              <a:t> </a:t>
            </a:r>
            <a:r>
              <a:rPr lang="en-GB" sz="2800" b="1" dirty="0" err="1">
                <a:latin typeface="Tahoma" pitchFamily="34" charset="0"/>
                <a:cs typeface="Times New Roman" pitchFamily="18" charset="0"/>
              </a:rPr>
              <a:t>variabel-variabel</a:t>
            </a:r>
            <a:r>
              <a:rPr lang="en-GB" sz="2800" b="1" dirty="0">
                <a:latin typeface="Tahoma" pitchFamily="34" charset="0"/>
                <a:cs typeface="Times New Roman" pitchFamily="18" charset="0"/>
              </a:rPr>
              <a:t> yang </a:t>
            </a:r>
            <a:r>
              <a:rPr lang="en-GB" sz="2800" b="1" dirty="0" err="1">
                <a:latin typeface="Tahoma" pitchFamily="34" charset="0"/>
                <a:cs typeface="Times New Roman" pitchFamily="18" charset="0"/>
              </a:rPr>
              <a:t>akan</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diuji</a:t>
            </a:r>
            <a:endParaRPr lang="en-GB" sz="2800" b="1" dirty="0">
              <a:latin typeface="Arial" pitchFamily="34" charset="0"/>
              <a:cs typeface="Times New Roman" pitchFamily="18" charset="0"/>
            </a:endParaRPr>
          </a:p>
          <a:p>
            <a:pPr marL="514350" indent="-514350" algn="just">
              <a:buFont typeface="+mj-lt"/>
              <a:buAutoNum type="arabicPeriod"/>
            </a:pPr>
            <a:r>
              <a:rPr lang="en-GB" sz="2800" b="1" dirty="0" err="1" smtClean="0">
                <a:latin typeface="Tahoma" pitchFamily="34" charset="0"/>
                <a:cs typeface="Times New Roman" pitchFamily="18" charset="0"/>
              </a:rPr>
              <a:t>Pedoman</a:t>
            </a:r>
            <a:r>
              <a:rPr lang="en-GB" sz="2800" b="1" dirty="0" smtClean="0">
                <a:latin typeface="Tahoma" pitchFamily="34" charset="0"/>
                <a:cs typeface="Times New Roman" pitchFamily="18" charset="0"/>
              </a:rPr>
              <a:t> </a:t>
            </a:r>
            <a:r>
              <a:rPr lang="en-GB" sz="2800" b="1" dirty="0" err="1">
                <a:latin typeface="Tahoma" pitchFamily="34" charset="0"/>
                <a:cs typeface="Times New Roman" pitchFamily="18" charset="0"/>
              </a:rPr>
              <a:t>untuk</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memilih</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metode</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analisis</a:t>
            </a:r>
            <a:r>
              <a:rPr lang="en-GB" sz="2800" b="1" dirty="0">
                <a:latin typeface="Tahoma" pitchFamily="34" charset="0"/>
                <a:cs typeface="Times New Roman" pitchFamily="18" charset="0"/>
              </a:rPr>
              <a:t> data</a:t>
            </a:r>
            <a:endParaRPr lang="en-GB" sz="2800" b="1" dirty="0">
              <a:latin typeface="Arial" pitchFamily="34" charset="0"/>
              <a:cs typeface="Times New Roman" pitchFamily="18" charset="0"/>
            </a:endParaRPr>
          </a:p>
          <a:p>
            <a:pPr marL="514350" indent="-514350" algn="just">
              <a:buFont typeface="+mj-lt"/>
              <a:buAutoNum type="arabicPeriod"/>
            </a:pPr>
            <a:r>
              <a:rPr lang="en-GB" sz="2800" b="1" dirty="0" err="1" smtClean="0">
                <a:latin typeface="Tahoma" pitchFamily="34" charset="0"/>
                <a:cs typeface="Times New Roman" pitchFamily="18" charset="0"/>
              </a:rPr>
              <a:t>Dasar</a:t>
            </a:r>
            <a:r>
              <a:rPr lang="en-GB" sz="2800" b="1" dirty="0" smtClean="0">
                <a:latin typeface="Tahoma" pitchFamily="34" charset="0"/>
                <a:cs typeface="Times New Roman" pitchFamily="18" charset="0"/>
              </a:rPr>
              <a:t> </a:t>
            </a:r>
            <a:r>
              <a:rPr lang="en-GB" sz="2800" b="1" dirty="0" err="1">
                <a:latin typeface="Tahoma" pitchFamily="34" charset="0"/>
                <a:cs typeface="Times New Roman" pitchFamily="18" charset="0"/>
              </a:rPr>
              <a:t>untuk</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membuat</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kesimpulan</a:t>
            </a:r>
            <a:r>
              <a:rPr lang="en-GB" sz="2800" b="1" dirty="0">
                <a:latin typeface="Tahoma" pitchFamily="34" charset="0"/>
                <a:cs typeface="Times New Roman" pitchFamily="18" charset="0"/>
              </a:rPr>
              <a:t> </a:t>
            </a:r>
            <a:r>
              <a:rPr lang="en-GB" sz="2800" b="1" dirty="0" err="1">
                <a:latin typeface="Tahoma" pitchFamily="34" charset="0"/>
                <a:cs typeface="Times New Roman" pitchFamily="18" charset="0"/>
              </a:rPr>
              <a:t>penelitian</a:t>
            </a:r>
            <a:r>
              <a:rPr lang="en-GB" sz="2800" b="1" dirty="0">
                <a:latin typeface="Tahoma" pitchFamily="34" charset="0"/>
                <a:cs typeface="Times New Roman" pitchFamily="18" charset="0"/>
              </a:rPr>
              <a:t>.</a:t>
            </a:r>
            <a:endParaRPr lang="en-GB" sz="2800" b="1" dirty="0">
              <a:latin typeface="Arial" pitchFamily="34" charset="0"/>
              <a:cs typeface="Times New Roman" pitchFamily="18" charset="0"/>
            </a:endParaRPr>
          </a:p>
          <a:p>
            <a:pPr marL="514350" indent="-514350">
              <a:buFont typeface="+mj-lt"/>
              <a:buAutoNum type="arabicPeriod"/>
            </a:pPr>
            <a:endParaRPr lang="en-GB" sz="2800" b="1" dirty="0">
              <a:latin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1143000"/>
          </a:xfrm>
          <a:solidFill>
            <a:schemeClr val="tx1"/>
          </a:solidFill>
        </p:spPr>
        <p:txBody>
          <a:bodyPr>
            <a:normAutofit/>
          </a:bodyPr>
          <a:lstStyle/>
          <a:p>
            <a:pPr eaLnBrk="1" hangingPunct="1"/>
            <a:r>
              <a:rPr lang="en-US" sz="2400" b="1" dirty="0" err="1" smtClean="0">
                <a:solidFill>
                  <a:schemeClr val="bg1"/>
                </a:solidFill>
                <a:latin typeface="Arial Black" pitchFamily="34" charset="0"/>
              </a:rPr>
              <a:t>Uji</a:t>
            </a:r>
            <a:r>
              <a:rPr lang="en-US" sz="2400" b="1" dirty="0" smtClean="0">
                <a:solidFill>
                  <a:schemeClr val="bg1"/>
                </a:solidFill>
                <a:latin typeface="Arial Black" pitchFamily="34" charset="0"/>
              </a:rPr>
              <a:t> </a:t>
            </a:r>
            <a:r>
              <a:rPr lang="en-US" sz="2400" b="1" dirty="0" err="1" smtClean="0">
                <a:solidFill>
                  <a:schemeClr val="bg1"/>
                </a:solidFill>
                <a:latin typeface="Arial Black" pitchFamily="34" charset="0"/>
              </a:rPr>
              <a:t>Hipotesis</a:t>
            </a:r>
            <a:r>
              <a:rPr lang="en-US" sz="2400" b="1" dirty="0" smtClean="0">
                <a:solidFill>
                  <a:schemeClr val="bg1"/>
                </a:solidFill>
                <a:latin typeface="Arial Black" pitchFamily="34" charset="0"/>
              </a:rPr>
              <a:t> rata-rata </a:t>
            </a:r>
            <a:r>
              <a:rPr lang="en-US" sz="2400" b="1" dirty="0" err="1" smtClean="0">
                <a:solidFill>
                  <a:schemeClr val="bg1"/>
                </a:solidFill>
                <a:latin typeface="Arial Black" pitchFamily="34" charset="0"/>
              </a:rPr>
              <a:t>berdistribusi</a:t>
            </a:r>
            <a:r>
              <a:rPr lang="en-US" sz="2400" b="1" dirty="0" smtClean="0">
                <a:solidFill>
                  <a:schemeClr val="bg1"/>
                </a:solidFill>
                <a:latin typeface="Arial Black" pitchFamily="34" charset="0"/>
              </a:rPr>
              <a:t> Normal,  </a:t>
            </a:r>
            <a:r>
              <a:rPr lang="en-US" sz="2400" b="1" dirty="0" err="1" smtClean="0">
                <a:solidFill>
                  <a:schemeClr val="bg1"/>
                </a:solidFill>
                <a:latin typeface="Arial Black" pitchFamily="34" charset="0"/>
              </a:rPr>
              <a:t>ragam</a:t>
            </a:r>
            <a:r>
              <a:rPr lang="en-US" sz="2400" b="1" dirty="0" smtClean="0">
                <a:solidFill>
                  <a:schemeClr val="bg1"/>
                </a:solidFill>
                <a:latin typeface="Arial Black" pitchFamily="34" charset="0"/>
              </a:rPr>
              <a:t> </a:t>
            </a:r>
            <a:r>
              <a:rPr lang="en-US" sz="2400" b="1" dirty="0" err="1" smtClean="0">
                <a:solidFill>
                  <a:schemeClr val="bg1"/>
                </a:solidFill>
                <a:latin typeface="Arial Black" pitchFamily="34" charset="0"/>
              </a:rPr>
              <a:t>tidak</a:t>
            </a:r>
            <a:r>
              <a:rPr lang="en-US" sz="2400" b="1" dirty="0" smtClean="0">
                <a:solidFill>
                  <a:schemeClr val="bg1"/>
                </a:solidFill>
                <a:latin typeface="Arial Black" pitchFamily="34" charset="0"/>
              </a:rPr>
              <a:t> </a:t>
            </a:r>
            <a:r>
              <a:rPr lang="en-US" sz="2400" b="1" dirty="0" err="1" smtClean="0">
                <a:solidFill>
                  <a:schemeClr val="bg1"/>
                </a:solidFill>
                <a:latin typeface="Arial Black" pitchFamily="34" charset="0"/>
              </a:rPr>
              <a:t>diketahui</a:t>
            </a:r>
            <a:endParaRPr lang="en-US" sz="2400" b="1" dirty="0" smtClean="0">
              <a:solidFill>
                <a:schemeClr val="bg1"/>
              </a:solidFill>
              <a:latin typeface="Arial Black" pitchFamily="34" charset="0"/>
            </a:endParaRPr>
          </a:p>
        </p:txBody>
      </p:sp>
      <p:pic>
        <p:nvPicPr>
          <p:cNvPr id="20483" name="Picture 2"/>
          <p:cNvPicPr>
            <a:picLocks noChangeAspect="1" noChangeArrowheads="1"/>
          </p:cNvPicPr>
          <p:nvPr/>
        </p:nvPicPr>
        <p:blipFill>
          <a:blip r:embed="rId2"/>
          <a:srcRect/>
          <a:stretch>
            <a:fillRect/>
          </a:stretch>
        </p:blipFill>
        <p:spPr bwMode="auto">
          <a:xfrm>
            <a:off x="228600" y="1371600"/>
            <a:ext cx="8763000" cy="45720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0"/>
            <a:ext cx="9144000" cy="1143000"/>
          </a:xfrm>
          <a:solidFill>
            <a:schemeClr val="tx1"/>
          </a:solidFill>
        </p:spPr>
        <p:txBody>
          <a:bodyPr/>
          <a:lstStyle/>
          <a:p>
            <a:pPr eaLnBrk="1" hangingPunct="1"/>
            <a:r>
              <a:rPr lang="en-US" dirty="0" err="1" smtClean="0">
                <a:solidFill>
                  <a:schemeClr val="bg1"/>
                </a:solidFill>
                <a:latin typeface="Arial Black" pitchFamily="34" charset="0"/>
              </a:rPr>
              <a:t>Ilustrasi</a:t>
            </a:r>
            <a:endParaRPr lang="en-US" dirty="0" smtClean="0">
              <a:solidFill>
                <a:schemeClr val="bg1"/>
              </a:solidFill>
              <a:latin typeface="Arial Black" pitchFamily="34" charset="0"/>
            </a:endParaRPr>
          </a:p>
        </p:txBody>
      </p:sp>
      <p:pic>
        <p:nvPicPr>
          <p:cNvPr id="21507" name="Picture 2"/>
          <p:cNvPicPr>
            <a:picLocks noChangeAspect="1" noChangeArrowheads="1"/>
          </p:cNvPicPr>
          <p:nvPr/>
        </p:nvPicPr>
        <p:blipFill>
          <a:blip r:embed="rId2"/>
          <a:srcRect/>
          <a:stretch>
            <a:fillRect/>
          </a:stretch>
        </p:blipFill>
        <p:spPr bwMode="auto">
          <a:xfrm>
            <a:off x="44450" y="1828800"/>
            <a:ext cx="9099550" cy="34290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0"/>
            <a:ext cx="9144000" cy="838201"/>
          </a:xfrm>
          <a:solidFill>
            <a:schemeClr val="tx1"/>
          </a:solidFill>
        </p:spPr>
        <p:txBody>
          <a:bodyPr>
            <a:normAutofit fontScale="90000"/>
          </a:bodyPr>
          <a:lstStyle/>
          <a:p>
            <a:pPr eaLnBrk="1" hangingPunct="1"/>
            <a:r>
              <a:rPr lang="en-US" dirty="0" smtClean="0">
                <a:solidFill>
                  <a:schemeClr val="bg1"/>
                </a:solidFill>
                <a:latin typeface="Arial Black" pitchFamily="34" charset="0"/>
              </a:rPr>
              <a:t/>
            </a:r>
            <a:br>
              <a:rPr lang="en-US" dirty="0" smtClean="0">
                <a:solidFill>
                  <a:schemeClr val="bg1"/>
                </a:solidFill>
                <a:latin typeface="Arial Black" pitchFamily="34" charset="0"/>
              </a:rPr>
            </a:br>
            <a:r>
              <a:rPr lang="en-US" dirty="0" err="1" smtClean="0">
                <a:solidFill>
                  <a:schemeClr val="bg1"/>
                </a:solidFill>
                <a:latin typeface="Arial Black" pitchFamily="34" charset="0"/>
              </a:rPr>
              <a:t>Contoh</a:t>
            </a:r>
            <a:r>
              <a:rPr lang="en-US" dirty="0" smtClean="0">
                <a:solidFill>
                  <a:schemeClr val="bg1"/>
                </a:solidFill>
                <a:latin typeface="Arial Black" pitchFamily="34" charset="0"/>
              </a:rPr>
              <a:t/>
            </a:r>
            <a:br>
              <a:rPr lang="en-US" dirty="0" smtClean="0">
                <a:solidFill>
                  <a:schemeClr val="bg1"/>
                </a:solidFill>
                <a:latin typeface="Arial Black" pitchFamily="34" charset="0"/>
              </a:rPr>
            </a:br>
            <a:endParaRPr lang="en-US" dirty="0" smtClean="0">
              <a:solidFill>
                <a:schemeClr val="bg1"/>
              </a:solidFill>
              <a:latin typeface="Arial Black" pitchFamily="34" charset="0"/>
            </a:endParaRPr>
          </a:p>
        </p:txBody>
      </p:sp>
      <p:sp>
        <p:nvSpPr>
          <p:cNvPr id="22531" name="Text Placeholder 2"/>
          <p:cNvSpPr>
            <a:spLocks noGrp="1"/>
          </p:cNvSpPr>
          <p:nvPr>
            <p:ph type="body" sz="half" idx="1"/>
          </p:nvPr>
        </p:nvSpPr>
        <p:spPr>
          <a:xfrm>
            <a:off x="609600" y="838200"/>
            <a:ext cx="8229600" cy="685800"/>
          </a:xfrm>
        </p:spPr>
        <p:txBody>
          <a:bodyPr>
            <a:normAutofit fontScale="92500"/>
          </a:bodyPr>
          <a:lstStyle/>
          <a:p>
            <a:pPr marL="0" indent="0" eaLnBrk="1" hangingPunct="1">
              <a:buFontTx/>
              <a:buNone/>
            </a:pPr>
            <a:r>
              <a:rPr lang="en-US" sz="2400" dirty="0" smtClean="0"/>
              <a:t>Rata-rata </a:t>
            </a:r>
            <a:r>
              <a:rPr lang="en-US" sz="2400" dirty="0" err="1" smtClean="0"/>
              <a:t>sampel</a:t>
            </a:r>
            <a:r>
              <a:rPr lang="en-US" sz="2400" dirty="0" smtClean="0"/>
              <a:t> 0.83725 </a:t>
            </a:r>
            <a:r>
              <a:rPr lang="en-US" sz="2400" dirty="0" err="1" smtClean="0"/>
              <a:t>dan</a:t>
            </a:r>
            <a:r>
              <a:rPr lang="en-US" sz="2400" dirty="0" smtClean="0"/>
              <a:t> </a:t>
            </a:r>
            <a:r>
              <a:rPr lang="en-US" sz="2400" dirty="0" err="1" smtClean="0"/>
              <a:t>standar</a:t>
            </a:r>
            <a:r>
              <a:rPr lang="en-US" sz="2400" dirty="0" smtClean="0"/>
              <a:t> </a:t>
            </a:r>
            <a:r>
              <a:rPr lang="en-US" sz="2400" dirty="0" err="1" smtClean="0"/>
              <a:t>deviasi</a:t>
            </a:r>
            <a:r>
              <a:rPr lang="en-US" sz="2400" dirty="0" smtClean="0"/>
              <a:t> =0.02456</a:t>
            </a:r>
          </a:p>
        </p:txBody>
      </p:sp>
      <p:pic>
        <p:nvPicPr>
          <p:cNvPr id="22532" name="Picture 2"/>
          <p:cNvPicPr>
            <a:picLocks noChangeAspect="1" noChangeArrowheads="1"/>
          </p:cNvPicPr>
          <p:nvPr/>
        </p:nvPicPr>
        <p:blipFill>
          <a:blip r:embed="rId2"/>
          <a:srcRect/>
          <a:stretch>
            <a:fillRect/>
          </a:stretch>
        </p:blipFill>
        <p:spPr bwMode="auto">
          <a:xfrm>
            <a:off x="228600" y="1447800"/>
            <a:ext cx="8558212" cy="3200400"/>
          </a:xfrm>
          <a:prstGeom prst="rect">
            <a:avLst/>
          </a:prstGeom>
          <a:noFill/>
          <a:ln w="9525">
            <a:solidFill>
              <a:schemeClr val="accent1"/>
            </a:solidFill>
            <a:miter lim="800000"/>
            <a:headEnd/>
            <a:tailEnd/>
          </a:ln>
        </p:spPr>
      </p:pic>
      <p:pic>
        <p:nvPicPr>
          <p:cNvPr id="22533" name="Picture 3"/>
          <p:cNvPicPr>
            <a:picLocks noChangeAspect="1" noChangeArrowheads="1"/>
          </p:cNvPicPr>
          <p:nvPr/>
        </p:nvPicPr>
        <p:blipFill>
          <a:blip r:embed="rId3"/>
          <a:srcRect/>
          <a:stretch>
            <a:fillRect/>
          </a:stretch>
        </p:blipFill>
        <p:spPr bwMode="auto">
          <a:xfrm>
            <a:off x="609600" y="4724400"/>
            <a:ext cx="8562975" cy="2133600"/>
          </a:xfrm>
          <a:prstGeom prst="rect">
            <a:avLst/>
          </a:prstGeom>
          <a:noFill/>
          <a:ln w="9525">
            <a:noFill/>
            <a:miter lim="800000"/>
            <a:headEnd/>
            <a:tailEnd/>
          </a:ln>
        </p:spPr>
      </p:pic>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0" y="0"/>
            <a:ext cx="9144000" cy="838200"/>
          </a:xfrm>
          <a:solidFill>
            <a:schemeClr val="tx1"/>
          </a:solidFill>
        </p:spPr>
        <p:txBody>
          <a:bodyPr/>
          <a:lstStyle/>
          <a:p>
            <a:pPr eaLnBrk="1" hangingPunct="1"/>
            <a:r>
              <a:rPr lang="en-US" b="1" dirty="0" smtClean="0">
                <a:solidFill>
                  <a:schemeClr val="bg1"/>
                </a:solidFill>
              </a:rPr>
              <a:t>UJI HIPOTESIS PROPORSI</a:t>
            </a:r>
          </a:p>
        </p:txBody>
      </p:sp>
      <p:graphicFrame>
        <p:nvGraphicFramePr>
          <p:cNvPr id="5122" name="Object 4"/>
          <p:cNvGraphicFramePr>
            <a:graphicFrameLocks noGrp="1" noChangeAspect="1"/>
          </p:cNvGraphicFramePr>
          <p:nvPr>
            <p:ph idx="1"/>
          </p:nvPr>
        </p:nvGraphicFramePr>
        <p:xfrm>
          <a:off x="3657600" y="1474788"/>
          <a:ext cx="2227263" cy="3644900"/>
        </p:xfrm>
        <a:graphic>
          <a:graphicData uri="http://schemas.openxmlformats.org/presentationml/2006/ole">
            <mc:AlternateContent xmlns:mc="http://schemas.openxmlformats.org/markup-compatibility/2006">
              <mc:Choice xmlns:v="urn:schemas-microsoft-com:vml" Requires="v">
                <p:oleObj spid="_x0000_s9220" name="Equation" r:id="rId4" imgW="838080" imgH="1371600" progId="Equation.3">
                  <p:embed/>
                </p:oleObj>
              </mc:Choice>
              <mc:Fallback>
                <p:oleObj name="Equation" r:id="rId4" imgW="838080" imgH="1371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474788"/>
                        <a:ext cx="2227263"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947" name="Rectangle 3"/>
          <p:cNvSpPr>
            <a:spLocks noGrp="1" noChangeArrowheads="1"/>
          </p:cNvSpPr>
          <p:nvPr>
            <p:ph type="body" idx="4294967295"/>
          </p:nvPr>
        </p:nvSpPr>
        <p:spPr>
          <a:xfrm>
            <a:off x="0" y="1066800"/>
            <a:ext cx="7696200" cy="5105400"/>
          </a:xfrm>
        </p:spPr>
        <p:txBody>
          <a:bodyPr>
            <a:normAutofit/>
          </a:bodyPr>
          <a:lstStyle/>
          <a:p>
            <a:pPr marL="660400" indent="-660400" eaLnBrk="1" hangingPunct="1">
              <a:lnSpc>
                <a:spcPct val="90000"/>
              </a:lnSpc>
              <a:buFontTx/>
              <a:buAutoNum type="romanLcPeriod"/>
            </a:pPr>
            <a:r>
              <a:rPr lang="en-US" dirty="0" err="1" smtClean="0"/>
              <a:t>Hipotesis</a:t>
            </a:r>
            <a:r>
              <a:rPr lang="en-US" dirty="0" smtClean="0"/>
              <a:t> :</a:t>
            </a:r>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endParaRPr lang="en-US" dirty="0" smtClean="0"/>
          </a:p>
          <a:p>
            <a:pPr marL="660400" indent="-660400" eaLnBrk="1" hangingPunct="1">
              <a:lnSpc>
                <a:spcPct val="90000"/>
              </a:lnSpc>
              <a:buFontTx/>
              <a:buAutoNum type="romanLcPeriod"/>
            </a:pPr>
            <a:r>
              <a:rPr lang="en-US" dirty="0" smtClean="0"/>
              <a:t>Tingkat </a:t>
            </a:r>
            <a:r>
              <a:rPr lang="en-US" dirty="0" err="1" smtClean="0"/>
              <a:t>Signifikansi</a:t>
            </a:r>
            <a:endParaRPr lang="en-US" dirty="0" smtClean="0"/>
          </a:p>
          <a:p>
            <a:pPr marL="660400" indent="-660400" eaLnBrk="1" hangingPunct="1">
              <a:lnSpc>
                <a:spcPct val="90000"/>
              </a:lnSpc>
              <a:buFontTx/>
              <a:buAutoNum type="romanLcPeriod"/>
            </a:pPr>
            <a:r>
              <a:rPr lang="en-US" dirty="0" smtClean="0"/>
              <a:t>Daerah </a:t>
            </a:r>
            <a:r>
              <a:rPr lang="en-US" dirty="0" err="1" smtClean="0"/>
              <a:t>kritik</a:t>
            </a:r>
            <a:r>
              <a:rPr lang="en-US" dirty="0" smtClean="0"/>
              <a:t> idem </a:t>
            </a:r>
            <a:r>
              <a:rPr lang="en-US" dirty="0" err="1" smtClean="0"/>
              <a:t>dengan</a:t>
            </a:r>
            <a:r>
              <a:rPr lang="en-US" dirty="0" smtClean="0"/>
              <a:t> </a:t>
            </a:r>
            <a:r>
              <a:rPr lang="en-US" dirty="0" err="1" smtClean="0"/>
              <a:t>atas</a:t>
            </a:r>
            <a:endParaRPr lang="en-US" dirty="0" smtClean="0"/>
          </a:p>
          <a:p>
            <a:pPr marL="660400" indent="-660400" eaLnBrk="1" hangingPunct="1">
              <a:lnSpc>
                <a:spcPct val="90000"/>
              </a:lnSpc>
              <a:buFontTx/>
              <a:buNone/>
            </a:pPr>
            <a:endParaRPr lang="en-US" dirty="0" smtClean="0"/>
          </a:p>
        </p:txBody>
      </p:sp>
      <p:sp>
        <p:nvSpPr>
          <p:cNvPr id="5" name="TextBox 4"/>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5" name="Rectangle 3"/>
          <p:cNvSpPr>
            <a:spLocks noGrp="1" noChangeArrowheads="1"/>
          </p:cNvSpPr>
          <p:nvPr>
            <p:ph type="body" sz="half" idx="1"/>
          </p:nvPr>
        </p:nvSpPr>
        <p:spPr>
          <a:xfrm>
            <a:off x="0" y="0"/>
            <a:ext cx="3810000" cy="762000"/>
          </a:xfrm>
          <a:solidFill>
            <a:schemeClr val="tx1"/>
          </a:solidFill>
        </p:spPr>
        <p:txBody>
          <a:bodyPr>
            <a:normAutofit/>
          </a:bodyPr>
          <a:lstStyle/>
          <a:p>
            <a:pPr algn="ctr" eaLnBrk="1" hangingPunct="1">
              <a:buFontTx/>
              <a:buNone/>
            </a:pPr>
            <a:r>
              <a:rPr lang="en-US" b="1" dirty="0" smtClean="0">
                <a:solidFill>
                  <a:schemeClr val="bg1"/>
                </a:solidFill>
              </a:rPr>
              <a:t>iv. </a:t>
            </a:r>
            <a:r>
              <a:rPr lang="en-US" b="1" dirty="0" err="1" smtClean="0">
                <a:solidFill>
                  <a:schemeClr val="bg1"/>
                </a:solidFill>
              </a:rPr>
              <a:t>Perhitungan</a:t>
            </a:r>
            <a:r>
              <a:rPr lang="en-US" b="1" dirty="0" smtClean="0">
                <a:solidFill>
                  <a:schemeClr val="bg1"/>
                </a:solidFill>
              </a:rPr>
              <a:t> :</a:t>
            </a:r>
          </a:p>
          <a:p>
            <a:pPr algn="ctr" eaLnBrk="1" hangingPunct="1">
              <a:buFontTx/>
              <a:buNone/>
            </a:pPr>
            <a:endParaRPr lang="en-US" b="1" dirty="0" smtClean="0">
              <a:solidFill>
                <a:schemeClr val="bg1"/>
              </a:solidFill>
            </a:endParaRPr>
          </a:p>
        </p:txBody>
      </p:sp>
      <p:graphicFrame>
        <p:nvGraphicFramePr>
          <p:cNvPr id="6146" name="Object 4"/>
          <p:cNvGraphicFramePr>
            <a:graphicFrameLocks noGrp="1" noChangeAspect="1"/>
          </p:cNvGraphicFramePr>
          <p:nvPr>
            <p:ph sz="half" idx="2"/>
          </p:nvPr>
        </p:nvGraphicFramePr>
        <p:xfrm>
          <a:off x="2595563" y="1295400"/>
          <a:ext cx="3419475" cy="2692400"/>
        </p:xfrm>
        <a:graphic>
          <a:graphicData uri="http://schemas.openxmlformats.org/presentationml/2006/ole">
            <mc:AlternateContent xmlns:mc="http://schemas.openxmlformats.org/markup-compatibility/2006">
              <mc:Choice xmlns:v="urn:schemas-microsoft-com:vml" Requires="v">
                <p:oleObj spid="_x0000_s10244" name="Equation" r:id="rId4" imgW="1015920" imgH="799920" progId="Equation.3">
                  <p:embed/>
                </p:oleObj>
              </mc:Choice>
              <mc:Fallback>
                <p:oleObj name="Equation" r:id="rId4" imgW="1015920" imgH="7999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5563" y="1295400"/>
                        <a:ext cx="3419475" cy="269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0" y="0"/>
            <a:ext cx="9144000" cy="838200"/>
          </a:xfrm>
          <a:solidFill>
            <a:schemeClr val="tx1"/>
          </a:solidFill>
        </p:spPr>
        <p:txBody>
          <a:bodyPr>
            <a:normAutofit/>
          </a:bodyPr>
          <a:lstStyle/>
          <a:p>
            <a:pPr eaLnBrk="1" hangingPunct="1"/>
            <a:r>
              <a:rPr lang="en-US" sz="4800" b="1" dirty="0" err="1" smtClean="0">
                <a:solidFill>
                  <a:schemeClr val="bg1"/>
                </a:solidFill>
              </a:rPr>
              <a:t>Contoh</a:t>
            </a:r>
            <a:r>
              <a:rPr lang="en-US" sz="4800" b="1" dirty="0" smtClean="0">
                <a:solidFill>
                  <a:schemeClr val="bg1"/>
                </a:solidFill>
              </a:rPr>
              <a:t> 2</a:t>
            </a:r>
          </a:p>
        </p:txBody>
      </p:sp>
      <p:sp>
        <p:nvSpPr>
          <p:cNvPr id="88067" name="Rectangle 3"/>
          <p:cNvSpPr>
            <a:spLocks noGrp="1" noChangeArrowheads="1"/>
          </p:cNvSpPr>
          <p:nvPr>
            <p:ph idx="1"/>
          </p:nvPr>
        </p:nvSpPr>
        <p:spPr>
          <a:xfrm>
            <a:off x="228600" y="1066801"/>
            <a:ext cx="8229600" cy="2895600"/>
          </a:xfrm>
        </p:spPr>
        <p:txBody>
          <a:bodyPr>
            <a:normAutofit/>
          </a:bodyPr>
          <a:lstStyle/>
          <a:p>
            <a:pPr marL="0" indent="0" algn="ctr" eaLnBrk="1" hangingPunct="1">
              <a:buFontTx/>
              <a:buNone/>
            </a:pPr>
            <a:r>
              <a:rPr lang="en-US" b="1" dirty="0" err="1" smtClean="0"/>
              <a:t>Seorang</a:t>
            </a:r>
            <a:r>
              <a:rPr lang="en-US" b="1" dirty="0" smtClean="0"/>
              <a:t>  </a:t>
            </a:r>
            <a:r>
              <a:rPr lang="en-US" b="1" dirty="0" err="1" smtClean="0"/>
              <a:t>petani</a:t>
            </a:r>
            <a:r>
              <a:rPr lang="en-US" b="1" dirty="0" smtClean="0"/>
              <a:t> </a:t>
            </a:r>
            <a:r>
              <a:rPr lang="en-US" b="1" dirty="0" err="1" smtClean="0"/>
              <a:t>menyatakan</a:t>
            </a:r>
            <a:r>
              <a:rPr lang="en-US" b="1" dirty="0" smtClean="0"/>
              <a:t> </a:t>
            </a:r>
            <a:r>
              <a:rPr lang="en-US" b="1" dirty="0" err="1" smtClean="0"/>
              <a:t>bahwa</a:t>
            </a:r>
            <a:r>
              <a:rPr lang="en-US" b="1" dirty="0" smtClean="0"/>
              <a:t> </a:t>
            </a:r>
            <a:r>
              <a:rPr lang="en-US" b="1" dirty="0" err="1" smtClean="0"/>
              <a:t>tanaman</a:t>
            </a:r>
            <a:r>
              <a:rPr lang="en-US" b="1" dirty="0" smtClean="0"/>
              <a:t> </a:t>
            </a:r>
            <a:r>
              <a:rPr lang="en-US" b="1" dirty="0" err="1" smtClean="0"/>
              <a:t>jagungnya</a:t>
            </a:r>
            <a:r>
              <a:rPr lang="en-US" b="1" dirty="0" smtClean="0"/>
              <a:t> </a:t>
            </a:r>
            <a:r>
              <a:rPr lang="en-US" b="1" dirty="0" err="1" smtClean="0"/>
              <a:t>berhasil</a:t>
            </a:r>
            <a:r>
              <a:rPr lang="en-US" b="1" dirty="0" smtClean="0"/>
              <a:t> </a:t>
            </a:r>
            <a:r>
              <a:rPr lang="en-US" b="1" dirty="0" err="1" smtClean="0"/>
              <a:t>panen</a:t>
            </a:r>
            <a:r>
              <a:rPr lang="en-US" b="1" dirty="0" smtClean="0"/>
              <a:t> 90%. </a:t>
            </a:r>
            <a:r>
              <a:rPr lang="en-US" b="1" dirty="0" err="1" smtClean="0"/>
              <a:t>Ternyata</a:t>
            </a:r>
            <a:r>
              <a:rPr lang="en-US" b="1" dirty="0" smtClean="0"/>
              <a:t> </a:t>
            </a:r>
            <a:r>
              <a:rPr lang="en-US" b="1" dirty="0" err="1" smtClean="0"/>
              <a:t>dalam</a:t>
            </a:r>
            <a:r>
              <a:rPr lang="en-US" b="1" dirty="0" smtClean="0"/>
              <a:t> </a:t>
            </a:r>
            <a:r>
              <a:rPr lang="en-US" b="1" dirty="0" err="1" smtClean="0"/>
              <a:t>sampel</a:t>
            </a:r>
            <a:r>
              <a:rPr lang="en-US" b="1" dirty="0" smtClean="0"/>
              <a:t> 200 </a:t>
            </a:r>
            <a:r>
              <a:rPr lang="en-US" b="1" dirty="0" err="1" smtClean="0"/>
              <a:t>orang</a:t>
            </a:r>
            <a:r>
              <a:rPr lang="en-US" b="1" dirty="0" smtClean="0"/>
              <a:t> </a:t>
            </a:r>
            <a:r>
              <a:rPr lang="en-US" b="1" dirty="0" err="1" smtClean="0"/>
              <a:t>petani</a:t>
            </a:r>
            <a:r>
              <a:rPr lang="en-US" b="1" dirty="0" smtClean="0"/>
              <a:t> </a:t>
            </a:r>
            <a:r>
              <a:rPr lang="en-US" b="1" dirty="0" err="1" smtClean="0"/>
              <a:t>jagung</a:t>
            </a:r>
            <a:r>
              <a:rPr lang="en-US" b="1" dirty="0" smtClean="0"/>
              <a:t> , </a:t>
            </a:r>
            <a:r>
              <a:rPr lang="en-US" b="1" dirty="0" err="1" smtClean="0"/>
              <a:t>tanamannya</a:t>
            </a:r>
            <a:r>
              <a:rPr lang="en-US" b="1" dirty="0" smtClean="0"/>
              <a:t> </a:t>
            </a:r>
            <a:r>
              <a:rPr lang="en-US" b="1" dirty="0" err="1" smtClean="0"/>
              <a:t>berhasil</a:t>
            </a:r>
            <a:r>
              <a:rPr lang="en-US" b="1" dirty="0" smtClean="0"/>
              <a:t> </a:t>
            </a:r>
            <a:r>
              <a:rPr lang="en-US" b="1" dirty="0" err="1" smtClean="0"/>
              <a:t>panen</a:t>
            </a:r>
            <a:r>
              <a:rPr lang="en-US" b="1" dirty="0" smtClean="0"/>
              <a:t>  </a:t>
            </a:r>
            <a:r>
              <a:rPr lang="en-US" b="1" dirty="0" err="1" smtClean="0"/>
              <a:t>hanya</a:t>
            </a:r>
            <a:r>
              <a:rPr lang="en-US" b="1" dirty="0" smtClean="0"/>
              <a:t> 160 </a:t>
            </a:r>
            <a:r>
              <a:rPr lang="en-US" b="1" dirty="0" err="1" smtClean="0"/>
              <a:t>orang</a:t>
            </a:r>
            <a:r>
              <a:rPr lang="en-US" b="1" dirty="0" smtClean="0"/>
              <a:t>. </a:t>
            </a:r>
          </a:p>
          <a:p>
            <a:pPr marL="0" indent="0" algn="ctr" eaLnBrk="1" hangingPunct="1">
              <a:buFontTx/>
              <a:buNone/>
            </a:pPr>
            <a:endParaRPr lang="en-US" b="1" dirty="0" smtClean="0"/>
          </a:p>
          <a:p>
            <a:pPr marL="0" indent="0" algn="ctr" eaLnBrk="1" hangingPunct="1">
              <a:buFontTx/>
              <a:buNone/>
            </a:pPr>
            <a:r>
              <a:rPr lang="en-US" b="1" dirty="0" err="1" smtClean="0"/>
              <a:t>Apakah</a:t>
            </a:r>
            <a:r>
              <a:rPr lang="en-US" b="1" dirty="0" smtClean="0"/>
              <a:t> </a:t>
            </a:r>
            <a:r>
              <a:rPr lang="en-US" b="1" dirty="0" err="1" smtClean="0"/>
              <a:t>pernyataan</a:t>
            </a:r>
            <a:r>
              <a:rPr lang="en-US" b="1" dirty="0" smtClean="0"/>
              <a:t> </a:t>
            </a:r>
            <a:r>
              <a:rPr lang="en-US" b="1" dirty="0" err="1" smtClean="0"/>
              <a:t>petani</a:t>
            </a:r>
            <a:r>
              <a:rPr lang="en-US" b="1" dirty="0" smtClean="0"/>
              <a:t> </a:t>
            </a:r>
            <a:r>
              <a:rPr lang="en-US" b="1" dirty="0" err="1" smtClean="0"/>
              <a:t>tsb</a:t>
            </a:r>
            <a:r>
              <a:rPr lang="en-US" b="1" dirty="0" smtClean="0"/>
              <a:t> </a:t>
            </a:r>
            <a:r>
              <a:rPr lang="en-US" b="1" dirty="0" err="1" smtClean="0"/>
              <a:t>benar</a:t>
            </a:r>
            <a:r>
              <a:rPr lang="en-US" b="1" dirty="0" smtClean="0"/>
              <a:t>?</a:t>
            </a: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0" y="0"/>
            <a:ext cx="9144000" cy="715962"/>
          </a:xfrm>
          <a:solidFill>
            <a:schemeClr val="tx1"/>
          </a:solidFill>
        </p:spPr>
        <p:txBody>
          <a:bodyPr>
            <a:normAutofit/>
          </a:bodyPr>
          <a:lstStyle/>
          <a:p>
            <a:pPr eaLnBrk="1" hangingPunct="1"/>
            <a:r>
              <a:rPr lang="en-US" b="1" dirty="0" err="1" smtClean="0">
                <a:solidFill>
                  <a:schemeClr val="bg1"/>
                </a:solidFill>
              </a:rPr>
              <a:t>Penyelesaian</a:t>
            </a:r>
            <a:endParaRPr lang="en-US" b="1" dirty="0" smtClean="0">
              <a:solidFill>
                <a:schemeClr val="bg1"/>
              </a:solidFill>
            </a:endParaRPr>
          </a:p>
        </p:txBody>
      </p:sp>
      <p:sp>
        <p:nvSpPr>
          <p:cNvPr id="92163" name="Rectangle 3"/>
          <p:cNvSpPr>
            <a:spLocks noGrp="1" noChangeArrowheads="1"/>
          </p:cNvSpPr>
          <p:nvPr>
            <p:ph type="body" sz="half" idx="1"/>
          </p:nvPr>
        </p:nvSpPr>
        <p:spPr>
          <a:xfrm>
            <a:off x="609600" y="1600200"/>
            <a:ext cx="7772400" cy="4724400"/>
          </a:xfrm>
        </p:spPr>
        <p:txBody>
          <a:bodyPr/>
          <a:lstStyle/>
          <a:p>
            <a:pPr marL="577850" indent="-577850" eaLnBrk="1" hangingPunct="1">
              <a:buFontTx/>
              <a:buAutoNum type="romanLcPeriod"/>
            </a:pPr>
            <a:r>
              <a:rPr lang="en-US" sz="2800" smtClean="0"/>
              <a:t>Hipotesis :</a:t>
            </a:r>
          </a:p>
          <a:p>
            <a:pPr marL="577850" indent="-577850" eaLnBrk="1" hangingPunct="1">
              <a:buFontTx/>
              <a:buAutoNum type="romanLcPeriod"/>
            </a:pPr>
            <a:endParaRPr lang="en-US" sz="2800" smtClean="0"/>
          </a:p>
          <a:p>
            <a:pPr marL="577850" indent="-577850" eaLnBrk="1" hangingPunct="1">
              <a:buFontTx/>
              <a:buAutoNum type="romanLcPeriod"/>
            </a:pPr>
            <a:r>
              <a:rPr lang="en-US" sz="2800" smtClean="0"/>
              <a:t>Tingkat signifikansi 0.05</a:t>
            </a:r>
          </a:p>
          <a:p>
            <a:pPr marL="577850" indent="-577850" eaLnBrk="1" hangingPunct="1">
              <a:buFontTx/>
              <a:buAutoNum type="romanLcPeriod"/>
            </a:pPr>
            <a:r>
              <a:rPr lang="en-US" smtClean="0">
                <a:cs typeface="Arial" pitchFamily="34" charset="0"/>
              </a:rPr>
              <a:t>Hipotesis H0 diterima jika:  z  ≥ -z</a:t>
            </a:r>
            <a:r>
              <a:rPr lang="el-GR" baseline="-25000" smtClean="0">
                <a:cs typeface="Arial" pitchFamily="34" charset="0"/>
              </a:rPr>
              <a:t>α</a:t>
            </a:r>
            <a:endParaRPr lang="en-US" baseline="-25000" smtClean="0">
              <a:cs typeface="Arial" pitchFamily="34" charset="0"/>
            </a:endParaRPr>
          </a:p>
          <a:p>
            <a:pPr marL="577850" indent="-577850" eaLnBrk="1" hangingPunct="1">
              <a:buFontTx/>
              <a:buNone/>
            </a:pPr>
            <a:r>
              <a:rPr lang="en-US" smtClean="0">
                <a:cs typeface="Arial" pitchFamily="34" charset="0"/>
              </a:rPr>
              <a:t>	z ≥-1.64</a:t>
            </a:r>
          </a:p>
          <a:p>
            <a:pPr marL="577850" indent="-577850" eaLnBrk="1" hangingPunct="1">
              <a:buFontTx/>
              <a:buNone/>
            </a:pPr>
            <a:r>
              <a:rPr lang="en-US" smtClean="0">
                <a:cs typeface="Arial" pitchFamily="34" charset="0"/>
              </a:rPr>
              <a:t>iv. Hitungan </a:t>
            </a:r>
          </a:p>
          <a:p>
            <a:pPr marL="577850" indent="-577850" eaLnBrk="1" hangingPunct="1">
              <a:buFontTx/>
              <a:buNone/>
            </a:pPr>
            <a:endParaRPr lang="en-US" sz="2800" smtClean="0"/>
          </a:p>
        </p:txBody>
      </p:sp>
      <p:graphicFrame>
        <p:nvGraphicFramePr>
          <p:cNvPr id="7170" name="Object 4"/>
          <p:cNvGraphicFramePr>
            <a:graphicFrameLocks noGrp="1" noChangeAspect="1"/>
          </p:cNvGraphicFramePr>
          <p:nvPr>
            <p:ph sz="quarter" idx="2"/>
          </p:nvPr>
        </p:nvGraphicFramePr>
        <p:xfrm>
          <a:off x="3124200" y="1600200"/>
          <a:ext cx="2024063" cy="1071563"/>
        </p:xfrm>
        <a:graphic>
          <a:graphicData uri="http://schemas.openxmlformats.org/presentationml/2006/ole">
            <mc:AlternateContent xmlns:mc="http://schemas.openxmlformats.org/markup-compatibility/2006">
              <mc:Choice xmlns:v="urn:schemas-microsoft-com:vml" Requires="v">
                <p:oleObj spid="_x0000_s11270" name="Equation" r:id="rId4" imgW="863280" imgH="457200" progId="Equation.3">
                  <p:embed/>
                </p:oleObj>
              </mc:Choice>
              <mc:Fallback>
                <p:oleObj name="Equation" r:id="rId4" imgW="86328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600200"/>
                        <a:ext cx="2024063" cy="107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1" name="Object 7"/>
          <p:cNvGraphicFramePr>
            <a:graphicFrameLocks noGrp="1" noChangeAspect="1"/>
          </p:cNvGraphicFramePr>
          <p:nvPr>
            <p:ph sz="quarter" idx="3"/>
          </p:nvPr>
        </p:nvGraphicFramePr>
        <p:xfrm>
          <a:off x="914400" y="4867275"/>
          <a:ext cx="5486400" cy="1711325"/>
        </p:xfrm>
        <a:graphic>
          <a:graphicData uri="http://schemas.openxmlformats.org/presentationml/2006/ole">
            <mc:AlternateContent xmlns:mc="http://schemas.openxmlformats.org/markup-compatibility/2006">
              <mc:Choice xmlns:v="urn:schemas-microsoft-com:vml" Requires="v">
                <p:oleObj spid="_x0000_s11271" name="Equation" r:id="rId6" imgW="2565360" imgH="799920" progId="Equation.3">
                  <p:embed/>
                </p:oleObj>
              </mc:Choice>
              <mc:Fallback>
                <p:oleObj name="Equation" r:id="rId6" imgW="2565360" imgH="79992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 y="4867275"/>
                        <a:ext cx="5486400" cy="171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ransition>
    <p:push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457200" y="457200"/>
            <a:ext cx="8229600" cy="4525963"/>
          </a:xfrm>
        </p:spPr>
        <p:txBody>
          <a:bodyPr>
            <a:normAutofit/>
          </a:bodyPr>
          <a:lstStyle/>
          <a:p>
            <a:pPr eaLnBrk="1" hangingPunct="1">
              <a:buFontTx/>
              <a:buNone/>
            </a:pPr>
            <a:r>
              <a:rPr lang="en-US" sz="3600" b="1" dirty="0" err="1" smtClean="0"/>
              <a:t>Karena</a:t>
            </a:r>
            <a:r>
              <a:rPr lang="en-US" sz="3600" b="1" dirty="0" smtClean="0"/>
              <a:t> z = -4.717 &lt; -1.64 </a:t>
            </a:r>
            <a:r>
              <a:rPr lang="en-US" sz="3600" b="1" dirty="0" err="1" smtClean="0"/>
              <a:t>maka</a:t>
            </a:r>
            <a:r>
              <a:rPr lang="en-US" sz="3600" b="1" dirty="0" smtClean="0"/>
              <a:t> H0 </a:t>
            </a:r>
            <a:r>
              <a:rPr lang="en-US" sz="3600" b="1" dirty="0" err="1" smtClean="0"/>
              <a:t>ditolak</a:t>
            </a:r>
            <a:endParaRPr lang="en-US" sz="3600" b="1" dirty="0" smtClean="0"/>
          </a:p>
          <a:p>
            <a:pPr eaLnBrk="1" hangingPunct="1">
              <a:buFontTx/>
              <a:buNone/>
            </a:pPr>
            <a:endParaRPr lang="en-US" sz="3600" b="1" dirty="0" smtClean="0"/>
          </a:p>
          <a:p>
            <a:pPr eaLnBrk="1" hangingPunct="1">
              <a:buFontTx/>
              <a:buNone/>
            </a:pPr>
            <a:r>
              <a:rPr lang="en-US" sz="3600" b="1" dirty="0" err="1" smtClean="0"/>
              <a:t>Dengan</a:t>
            </a:r>
            <a:r>
              <a:rPr lang="en-US" sz="3600" b="1" dirty="0" smtClean="0"/>
              <a:t> </a:t>
            </a:r>
            <a:r>
              <a:rPr lang="en-US" sz="3600" b="1" dirty="0" err="1" smtClean="0"/>
              <a:t>kata</a:t>
            </a:r>
            <a:r>
              <a:rPr lang="en-US" sz="3600" b="1" dirty="0" smtClean="0"/>
              <a:t> lain:</a:t>
            </a:r>
          </a:p>
          <a:p>
            <a:pPr eaLnBrk="1" hangingPunct="1">
              <a:buFontTx/>
              <a:buNone/>
            </a:pPr>
            <a:r>
              <a:rPr lang="en-US" sz="3600" b="1" dirty="0" err="1" smtClean="0"/>
              <a:t>Pernyataan</a:t>
            </a:r>
            <a:r>
              <a:rPr lang="en-US" sz="3600" b="1" dirty="0" smtClean="0"/>
              <a:t> </a:t>
            </a:r>
            <a:r>
              <a:rPr lang="en-US" sz="3600" b="1" dirty="0" err="1" smtClean="0"/>
              <a:t>Petani</a:t>
            </a:r>
            <a:r>
              <a:rPr lang="en-US" sz="3600" b="1" dirty="0" smtClean="0"/>
              <a:t> </a:t>
            </a:r>
            <a:r>
              <a:rPr lang="en-US" sz="3600" b="1" dirty="0" err="1" smtClean="0"/>
              <a:t>jagung</a:t>
            </a:r>
            <a:r>
              <a:rPr lang="en-US" sz="3600" b="1" dirty="0" smtClean="0"/>
              <a:t> </a:t>
            </a:r>
            <a:r>
              <a:rPr lang="en-US" sz="3600" b="1" dirty="0" err="1" smtClean="0"/>
              <a:t>itu</a:t>
            </a:r>
            <a:r>
              <a:rPr lang="en-US" sz="3600" b="1" dirty="0" smtClean="0"/>
              <a:t> </a:t>
            </a:r>
            <a:r>
              <a:rPr lang="en-US" sz="3600" b="1" dirty="0" err="1" smtClean="0"/>
              <a:t>tidak</a:t>
            </a:r>
            <a:r>
              <a:rPr lang="en-US" sz="3600" b="1" dirty="0" smtClean="0"/>
              <a:t> </a:t>
            </a:r>
            <a:r>
              <a:rPr lang="en-US" sz="3600" b="1" dirty="0" err="1" smtClean="0"/>
              <a:t>benar</a:t>
            </a:r>
            <a:endParaRPr lang="en-US" sz="3600" b="1" dirty="0" smtClean="0"/>
          </a:p>
        </p:txBody>
      </p:sp>
      <p:sp>
        <p:nvSpPr>
          <p:cNvPr id="3" name="TextBox 2"/>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i="1" dirty="0" smtClean="0"/>
              <a:t>getut.staff.uns.ac.id/files/2011/04/uji-</a:t>
            </a:r>
            <a:r>
              <a:rPr lang="en-US" b="1" i="1" dirty="0" smtClean="0"/>
              <a:t>hipotesis</a:t>
            </a:r>
            <a:r>
              <a:rPr lang="en-US" i="1" dirty="0" smtClean="0"/>
              <a:t>2.</a:t>
            </a:r>
            <a:r>
              <a:rPr lang="en-US" b="1" i="1" dirty="0" smtClean="0"/>
              <a:t>ppt</a:t>
            </a:r>
            <a:r>
              <a:rPr lang="en-US" b="1" dirty="0" smtClean="0"/>
              <a:t>…… 28/9/2012</a:t>
            </a:r>
            <a:endParaRPr lang="en-US" b="1"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3" name="AutoShape 5"/>
          <p:cNvSpPr>
            <a:spLocks noChangeArrowheads="1"/>
          </p:cNvSpPr>
          <p:nvPr/>
        </p:nvSpPr>
        <p:spPr bwMode="auto">
          <a:xfrm>
            <a:off x="0" y="0"/>
            <a:ext cx="9144000" cy="914400"/>
          </a:xfrm>
          <a:prstGeom prst="ribbon">
            <a:avLst>
              <a:gd name="adj1" fmla="val 12500"/>
              <a:gd name="adj2" fmla="val 50000"/>
            </a:avLst>
          </a:prstGeom>
          <a:solidFill>
            <a:schemeClr val="bg1"/>
          </a:solidFill>
          <a:ln w="9525">
            <a:solidFill>
              <a:schemeClr val="tx1"/>
            </a:solidFill>
            <a:round/>
            <a:headEnd/>
            <a:tailEnd/>
          </a:ln>
          <a:effectLst>
            <a:prstShdw prst="shdw13" dist="53882" dir="13500000">
              <a:schemeClr val="bg2">
                <a:alpha val="50000"/>
              </a:schemeClr>
            </a:prstShdw>
          </a:effectLst>
        </p:spPr>
        <p:txBody>
          <a:bodyPr wrap="none" anchor="ctr"/>
          <a:lstStyle/>
          <a:p>
            <a:pPr algn="ctr"/>
            <a:r>
              <a:rPr lang="en-US" sz="4000" b="1" dirty="0">
                <a:latin typeface="Algerian" pitchFamily="82" charset="0"/>
              </a:rPr>
              <a:t>HIPOTESIS</a:t>
            </a:r>
          </a:p>
        </p:txBody>
      </p:sp>
      <p:sp>
        <p:nvSpPr>
          <p:cNvPr id="2054" name="Rectangle 6"/>
          <p:cNvSpPr>
            <a:spLocks noChangeArrowheads="1"/>
          </p:cNvSpPr>
          <p:nvPr/>
        </p:nvSpPr>
        <p:spPr bwMode="auto">
          <a:xfrm>
            <a:off x="0" y="914400"/>
            <a:ext cx="9144000" cy="1143000"/>
          </a:xfrm>
          <a:prstGeom prst="rect">
            <a:avLst/>
          </a:prstGeom>
          <a:solidFill>
            <a:srgbClr val="040000"/>
          </a:solidFill>
          <a:ln w="9525">
            <a:miter lim="800000"/>
            <a:headEnd/>
            <a:tailEnd/>
          </a:ln>
          <a:effectLst/>
          <a:scene3d>
            <a:camera prst="legacyPerspectiveBottom"/>
            <a:lightRig rig="legacyFlat3" dir="t"/>
          </a:scene3d>
          <a:sp3d extrusionH="121893000" prstMaterial="legacyMatte">
            <a:bevelT w="13500" h="13500" prst="angle"/>
            <a:bevelB w="13500" h="13500" prst="angle"/>
            <a:extrusionClr>
              <a:schemeClr val="accent1"/>
            </a:extrusionClr>
          </a:sp3d>
        </p:spPr>
        <p:txBody>
          <a:bodyPr wrap="none" anchor="ctr">
            <a:flatTx/>
          </a:bodyPr>
          <a:lstStyle/>
          <a:p>
            <a:pPr algn="ctr"/>
            <a:r>
              <a:rPr lang="en-US" sz="3200" b="1">
                <a:solidFill>
                  <a:schemeClr val="bg1"/>
                </a:solidFill>
              </a:rPr>
              <a:t>Jawaban sementara terhadap suatu </a:t>
            </a:r>
          </a:p>
          <a:p>
            <a:pPr algn="ctr"/>
            <a:r>
              <a:rPr lang="en-US" sz="3200" b="1">
                <a:solidFill>
                  <a:schemeClr val="bg1"/>
                </a:solidFill>
              </a:rPr>
              <a:t>permasalahah yang paling dianggap benar</a:t>
            </a:r>
          </a:p>
        </p:txBody>
      </p:sp>
      <p:sp>
        <p:nvSpPr>
          <p:cNvPr id="2055" name="AutoShape 7"/>
          <p:cNvSpPr>
            <a:spLocks noChangeArrowheads="1"/>
          </p:cNvSpPr>
          <p:nvPr/>
        </p:nvSpPr>
        <p:spPr bwMode="auto">
          <a:xfrm>
            <a:off x="0" y="2057400"/>
            <a:ext cx="9144000" cy="1981200"/>
          </a:xfrm>
          <a:prstGeom prst="roundRect">
            <a:avLst>
              <a:gd name="adj" fmla="val 16667"/>
            </a:avLst>
          </a:prstGeom>
          <a:solidFill>
            <a:schemeClr val="bg1"/>
          </a:solidFill>
          <a:ln w="9525">
            <a:noFill/>
            <a:round/>
            <a:headEnd/>
            <a:tailEnd/>
          </a:ln>
          <a:effectLst/>
          <a:scene3d>
            <a:camera prst="legacyPerspectiveBottom"/>
            <a:lightRig rig="legacyFlat3" dir="t"/>
          </a:scene3d>
          <a:sp3d extrusionH="121893000" prstMaterial="legacyMatte">
            <a:bevelT w="13500" h="13500" prst="angle"/>
            <a:bevelB w="13500" h="13500" prst="angle"/>
            <a:extrusionClr>
              <a:schemeClr val="hlink"/>
            </a:extrusionClr>
          </a:sp3d>
        </p:spPr>
        <p:txBody>
          <a:bodyPr wrap="none" anchor="ctr">
            <a:flatTx/>
          </a:bodyPr>
          <a:lstStyle/>
          <a:p>
            <a:r>
              <a:rPr lang="en-US" sz="2800" b="1" dirty="0"/>
              <a:t>H</a:t>
            </a:r>
            <a:r>
              <a:rPr lang="en-US" sz="2800" b="1" baseline="-25000" dirty="0"/>
              <a:t>0</a:t>
            </a:r>
            <a:r>
              <a:rPr lang="en-US" sz="2800" b="1" dirty="0"/>
              <a:t> : </a:t>
            </a:r>
            <a:r>
              <a:rPr lang="en-US" sz="2800" b="1" dirty="0" err="1"/>
              <a:t>Pernyataan</a:t>
            </a:r>
            <a:r>
              <a:rPr lang="en-US" sz="2800" b="1" dirty="0"/>
              <a:t> yang </a:t>
            </a:r>
            <a:r>
              <a:rPr lang="en-US" sz="2800" b="1" dirty="0" err="1"/>
              <a:t>menyatakan</a:t>
            </a:r>
            <a:r>
              <a:rPr lang="en-US" sz="2800" b="1" dirty="0"/>
              <a:t> </a:t>
            </a:r>
            <a:r>
              <a:rPr lang="en-US" sz="2800" b="1" dirty="0" err="1"/>
              <a:t>tidak</a:t>
            </a:r>
            <a:r>
              <a:rPr lang="en-US" sz="2800" b="1" dirty="0"/>
              <a:t> </a:t>
            </a:r>
            <a:r>
              <a:rPr lang="en-US" sz="2800" b="1" dirty="0" err="1"/>
              <a:t>berpengaruh</a:t>
            </a:r>
            <a:r>
              <a:rPr lang="en-US" sz="2800" b="1" dirty="0"/>
              <a:t>, </a:t>
            </a:r>
          </a:p>
          <a:p>
            <a:r>
              <a:rPr lang="en-US" sz="2800" b="1" dirty="0"/>
              <a:t>        </a:t>
            </a:r>
            <a:r>
              <a:rPr lang="en-US" sz="2800" b="1" dirty="0" err="1"/>
              <a:t>tidak</a:t>
            </a:r>
            <a:r>
              <a:rPr lang="en-US" sz="2800" b="1" dirty="0"/>
              <a:t> </a:t>
            </a:r>
            <a:r>
              <a:rPr lang="en-US" sz="2800" b="1" dirty="0" err="1"/>
              <a:t>ada</a:t>
            </a:r>
            <a:r>
              <a:rPr lang="en-US" sz="2800" b="1" dirty="0"/>
              <a:t> </a:t>
            </a:r>
            <a:r>
              <a:rPr lang="en-US" sz="2800" b="1" dirty="0" err="1"/>
              <a:t>perbedaan</a:t>
            </a:r>
            <a:r>
              <a:rPr lang="en-US" sz="2800" b="1" dirty="0"/>
              <a:t>, </a:t>
            </a:r>
            <a:r>
              <a:rPr lang="en-US" sz="2800" b="1" dirty="0" err="1"/>
              <a:t>tidak</a:t>
            </a:r>
            <a:r>
              <a:rPr lang="en-US" sz="2800" b="1" dirty="0"/>
              <a:t> </a:t>
            </a:r>
            <a:r>
              <a:rPr lang="en-US" sz="2800" b="1" dirty="0" err="1"/>
              <a:t>ada</a:t>
            </a:r>
            <a:r>
              <a:rPr lang="en-US" sz="2800" b="1" dirty="0"/>
              <a:t> </a:t>
            </a:r>
            <a:r>
              <a:rPr lang="en-US" sz="2800" b="1" dirty="0" err="1"/>
              <a:t>interaksi</a:t>
            </a:r>
            <a:r>
              <a:rPr lang="en-US" sz="2800" b="1" dirty="0"/>
              <a:t> </a:t>
            </a:r>
            <a:r>
              <a:rPr lang="en-US" sz="2800" b="1" dirty="0" err="1"/>
              <a:t>dsb</a:t>
            </a:r>
            <a:r>
              <a:rPr lang="en-US" sz="2800" b="1" dirty="0"/>
              <a:t>.</a:t>
            </a:r>
          </a:p>
          <a:p>
            <a:r>
              <a:rPr lang="en-US" sz="2800" b="1" dirty="0"/>
              <a:t>H</a:t>
            </a:r>
            <a:r>
              <a:rPr lang="en-US" sz="2800" b="1" baseline="-25000" dirty="0"/>
              <a:t>1</a:t>
            </a:r>
            <a:r>
              <a:rPr lang="en-US" sz="2800" b="1" dirty="0"/>
              <a:t> : </a:t>
            </a:r>
            <a:r>
              <a:rPr lang="en-US" sz="2800" b="1" dirty="0" err="1"/>
              <a:t>Pernyataan</a:t>
            </a:r>
            <a:r>
              <a:rPr lang="en-US" sz="2800" b="1" dirty="0"/>
              <a:t> yang </a:t>
            </a:r>
            <a:r>
              <a:rPr lang="en-US" sz="2800" b="1" dirty="0" err="1"/>
              <a:t>menyatakan</a:t>
            </a:r>
            <a:r>
              <a:rPr lang="en-US" sz="2800" b="1" dirty="0"/>
              <a:t> </a:t>
            </a:r>
            <a:r>
              <a:rPr lang="en-US" sz="2800" b="1" dirty="0" err="1"/>
              <a:t>berpengaruh</a:t>
            </a:r>
            <a:r>
              <a:rPr lang="en-US" sz="2800" b="1" dirty="0"/>
              <a:t>, </a:t>
            </a:r>
            <a:r>
              <a:rPr lang="en-US" sz="2800" b="1" dirty="0" err="1"/>
              <a:t>ada</a:t>
            </a:r>
            <a:endParaRPr lang="en-US" sz="2800" b="1" dirty="0"/>
          </a:p>
          <a:p>
            <a:r>
              <a:rPr lang="en-US" sz="2800" b="1" dirty="0"/>
              <a:t>        </a:t>
            </a:r>
            <a:r>
              <a:rPr lang="en-US" sz="2800" b="1" dirty="0" err="1"/>
              <a:t>perbedaan</a:t>
            </a:r>
            <a:r>
              <a:rPr lang="en-US" sz="2800" b="1" dirty="0"/>
              <a:t>, </a:t>
            </a:r>
            <a:r>
              <a:rPr lang="en-US" sz="2800" b="1" dirty="0" err="1"/>
              <a:t>ada</a:t>
            </a:r>
            <a:r>
              <a:rPr lang="en-US" sz="2800" b="1" dirty="0"/>
              <a:t> </a:t>
            </a:r>
            <a:r>
              <a:rPr lang="en-US" sz="2800" b="1" dirty="0" err="1"/>
              <a:t>interaksi</a:t>
            </a:r>
            <a:r>
              <a:rPr lang="en-US" sz="2800" b="1" dirty="0"/>
              <a:t> </a:t>
            </a:r>
            <a:r>
              <a:rPr lang="en-US" sz="2800" b="1" dirty="0" err="1"/>
              <a:t>dsb</a:t>
            </a:r>
            <a:r>
              <a:rPr lang="en-US" sz="2800" b="1" dirty="0"/>
              <a:t>.</a:t>
            </a:r>
          </a:p>
          <a:p>
            <a:endParaRPr lang="en-US" sz="2800" b="1" dirty="0"/>
          </a:p>
        </p:txBody>
      </p:sp>
      <p:sp>
        <p:nvSpPr>
          <p:cNvPr id="2056" name="AutoShape 8"/>
          <p:cNvSpPr>
            <a:spLocks noChangeArrowheads="1"/>
          </p:cNvSpPr>
          <p:nvPr/>
        </p:nvSpPr>
        <p:spPr bwMode="auto">
          <a:xfrm>
            <a:off x="0" y="4038600"/>
            <a:ext cx="9144000" cy="2438400"/>
          </a:xfrm>
          <a:prstGeom prst="parallelogram">
            <a:avLst>
              <a:gd name="adj" fmla="val 19931"/>
            </a:avLst>
          </a:prstGeom>
          <a:noFill/>
          <a:ln w="9525">
            <a:solidFill>
              <a:srgbClr val="FF0000"/>
            </a:solidFill>
            <a:miter lim="800000"/>
            <a:headEnd/>
            <a:tailEnd/>
          </a:ln>
          <a:effectLst/>
          <a:scene3d>
            <a:camera prst="legacyPerspectiveBottom"/>
            <a:lightRig rig="legacyFlat3" dir="t"/>
          </a:scene3d>
          <a:sp3d extrusionH="121893000" prstMaterial="legacyMatte">
            <a:bevelT w="13500" h="13500" prst="angle"/>
            <a:bevelB w="13500" h="13500" prst="angle"/>
            <a:extrusionClr>
              <a:schemeClr val="accent1"/>
            </a:extrusionClr>
          </a:sp3d>
        </p:spPr>
        <p:txBody>
          <a:bodyPr wrap="none" anchor="ctr">
            <a:flatTx/>
          </a:bodyPr>
          <a:lstStyle/>
          <a:p>
            <a:pPr algn="ctr"/>
            <a:r>
              <a:rPr lang="en-US" sz="3200" b="1" dirty="0" err="1">
                <a:solidFill>
                  <a:srgbClr val="FFFF00"/>
                </a:solidFill>
              </a:rPr>
              <a:t>Peluang</a:t>
            </a:r>
            <a:r>
              <a:rPr lang="en-US" sz="3200" b="1" dirty="0">
                <a:solidFill>
                  <a:srgbClr val="FFFF00"/>
                </a:solidFill>
              </a:rPr>
              <a:t> </a:t>
            </a:r>
            <a:r>
              <a:rPr lang="en-US" sz="3200" b="1" dirty="0" err="1">
                <a:solidFill>
                  <a:srgbClr val="FFFF00"/>
                </a:solidFill>
              </a:rPr>
              <a:t>menerima</a:t>
            </a:r>
            <a:r>
              <a:rPr lang="en-US" sz="3200" b="1" dirty="0">
                <a:solidFill>
                  <a:srgbClr val="FFFF00"/>
                </a:solidFill>
              </a:rPr>
              <a:t> H</a:t>
            </a:r>
            <a:r>
              <a:rPr lang="en-US" sz="3200" b="1" baseline="-25000" dirty="0">
                <a:solidFill>
                  <a:srgbClr val="FFFF00"/>
                </a:solidFill>
              </a:rPr>
              <a:t>0</a:t>
            </a:r>
            <a:r>
              <a:rPr lang="en-US" sz="3200" b="1" dirty="0">
                <a:solidFill>
                  <a:srgbClr val="FFFF00"/>
                </a:solidFill>
              </a:rPr>
              <a:t> (P)</a:t>
            </a:r>
          </a:p>
          <a:p>
            <a:pPr algn="ctr"/>
            <a:r>
              <a:rPr lang="en-US" sz="3200" b="1" dirty="0" err="1">
                <a:solidFill>
                  <a:srgbClr val="FFFF00"/>
                </a:solidFill>
              </a:rPr>
              <a:t>Jika</a:t>
            </a:r>
            <a:r>
              <a:rPr lang="en-US" sz="3200" b="1" dirty="0">
                <a:solidFill>
                  <a:srgbClr val="FFFF00"/>
                </a:solidFill>
              </a:rPr>
              <a:t> P&gt;0.05 H</a:t>
            </a:r>
            <a:r>
              <a:rPr lang="en-US" sz="3200" b="1" baseline="-25000" dirty="0">
                <a:solidFill>
                  <a:srgbClr val="FFFF00"/>
                </a:solidFill>
              </a:rPr>
              <a:t>0</a:t>
            </a:r>
            <a:r>
              <a:rPr lang="en-US" sz="3200" b="1" dirty="0">
                <a:solidFill>
                  <a:srgbClr val="FFFF00"/>
                </a:solidFill>
              </a:rPr>
              <a:t> </a:t>
            </a:r>
            <a:r>
              <a:rPr lang="en-US" sz="3200" b="1" dirty="0" err="1">
                <a:solidFill>
                  <a:srgbClr val="FFFF00"/>
                </a:solidFill>
              </a:rPr>
              <a:t>diterima</a:t>
            </a:r>
            <a:r>
              <a:rPr lang="en-US" sz="3200" b="1" dirty="0">
                <a:solidFill>
                  <a:srgbClr val="FFFF00"/>
                </a:solidFill>
              </a:rPr>
              <a:t>, </a:t>
            </a:r>
            <a:r>
              <a:rPr lang="en-US" sz="3200" b="1" dirty="0" err="1">
                <a:solidFill>
                  <a:srgbClr val="FFFF00"/>
                </a:solidFill>
              </a:rPr>
              <a:t>sebaliknya</a:t>
            </a:r>
            <a:r>
              <a:rPr lang="en-US" sz="3200" b="1" dirty="0">
                <a:solidFill>
                  <a:srgbClr val="FFFF00"/>
                </a:solidFill>
              </a:rPr>
              <a:t> P</a:t>
            </a:r>
            <a:r>
              <a:rPr lang="en-US" sz="3200" b="1" dirty="0">
                <a:solidFill>
                  <a:srgbClr val="FFFF00"/>
                </a:solidFill>
                <a:cs typeface="Arial" pitchFamily="34" charset="0"/>
              </a:rPr>
              <a:t>≤0.05</a:t>
            </a:r>
          </a:p>
          <a:p>
            <a:pPr algn="ctr"/>
            <a:r>
              <a:rPr lang="en-US" sz="3200" b="1" dirty="0">
                <a:solidFill>
                  <a:srgbClr val="FFFF00"/>
                </a:solidFill>
                <a:cs typeface="Arial" pitchFamily="34" charset="0"/>
              </a:rPr>
              <a:t> H</a:t>
            </a:r>
            <a:r>
              <a:rPr lang="en-US" sz="3200" b="1" baseline="-25000" dirty="0">
                <a:solidFill>
                  <a:srgbClr val="FFFF00"/>
                </a:solidFill>
                <a:cs typeface="Arial" pitchFamily="34" charset="0"/>
              </a:rPr>
              <a:t>0</a:t>
            </a:r>
            <a:r>
              <a:rPr lang="en-US" sz="3200" b="1" dirty="0">
                <a:solidFill>
                  <a:srgbClr val="FFFF00"/>
                </a:solidFill>
                <a:cs typeface="Arial" pitchFamily="34" charset="0"/>
              </a:rPr>
              <a:t> </a:t>
            </a:r>
            <a:r>
              <a:rPr lang="en-US" sz="3200" b="1" dirty="0" err="1">
                <a:solidFill>
                  <a:srgbClr val="FFFF00"/>
                </a:solidFill>
                <a:cs typeface="Arial" pitchFamily="34" charset="0"/>
              </a:rPr>
              <a:t>ditolak</a:t>
            </a:r>
            <a:r>
              <a:rPr lang="en-US" sz="3200" b="1" dirty="0">
                <a:solidFill>
                  <a:srgbClr val="FFFF00"/>
                </a:solidFill>
                <a:cs typeface="Arial" pitchFamily="34" charset="0"/>
              </a:rPr>
              <a:t> </a:t>
            </a:r>
            <a:r>
              <a:rPr lang="en-US" sz="3200" b="1" dirty="0" err="1">
                <a:solidFill>
                  <a:srgbClr val="FFFF00"/>
                </a:solidFill>
                <a:cs typeface="Arial" pitchFamily="34" charset="0"/>
              </a:rPr>
              <a:t>maka</a:t>
            </a:r>
            <a:r>
              <a:rPr lang="en-US" sz="3200" b="1" dirty="0">
                <a:solidFill>
                  <a:srgbClr val="FFFF00"/>
                </a:solidFill>
                <a:cs typeface="Arial" pitchFamily="34" charset="0"/>
              </a:rPr>
              <a:t> H</a:t>
            </a:r>
            <a:r>
              <a:rPr lang="en-US" sz="3200" b="1" baseline="-25000" dirty="0">
                <a:solidFill>
                  <a:srgbClr val="FFFF00"/>
                </a:solidFill>
                <a:cs typeface="Arial" pitchFamily="34" charset="0"/>
              </a:rPr>
              <a:t>1</a:t>
            </a:r>
            <a:r>
              <a:rPr lang="en-US" sz="3200" b="1" dirty="0">
                <a:solidFill>
                  <a:srgbClr val="FFFF00"/>
                </a:solidFill>
                <a:cs typeface="Arial" pitchFamily="34" charset="0"/>
              </a:rPr>
              <a:t> yang </a:t>
            </a:r>
            <a:r>
              <a:rPr lang="en-US" sz="3200" b="1" dirty="0" err="1">
                <a:solidFill>
                  <a:srgbClr val="FFFF00"/>
                </a:solidFill>
                <a:cs typeface="Arial" pitchFamily="34" charset="0"/>
              </a:rPr>
              <a:t>diterima</a:t>
            </a:r>
            <a:r>
              <a:rPr lang="en-US" sz="3200" b="1" dirty="0">
                <a:solidFill>
                  <a:srgbClr val="FFFF00"/>
                </a:solidFill>
              </a:rPr>
              <a:t> </a:t>
            </a:r>
          </a:p>
        </p:txBody>
      </p:sp>
      <p:sp>
        <p:nvSpPr>
          <p:cNvPr id="7" name="TextBox 6"/>
          <p:cNvSpPr txBox="1"/>
          <p:nvPr/>
        </p:nvSpPr>
        <p:spPr>
          <a:xfrm>
            <a:off x="0" y="6519446"/>
            <a:ext cx="9144000" cy="338554"/>
          </a:xfrm>
          <a:prstGeom prst="rect">
            <a:avLst/>
          </a:prstGeom>
          <a:solidFill>
            <a:srgbClr val="FFFF00"/>
          </a:solidFill>
          <a:ln>
            <a:solidFill>
              <a:srgbClr val="FF0000"/>
            </a:solidFill>
          </a:ln>
        </p:spPr>
        <p:txBody>
          <a:bodyPr wrap="square" rtlCol="0">
            <a:spAutoFit/>
          </a:bodyPr>
          <a:lstStyle/>
          <a:p>
            <a:pPr algn="ctr"/>
            <a:r>
              <a:rPr lang="en-US" sz="1600" b="1" dirty="0" err="1" smtClean="0"/>
              <a:t>Diunduh</a:t>
            </a:r>
            <a:r>
              <a:rPr lang="en-US" sz="1600" b="1" dirty="0" smtClean="0"/>
              <a:t> </a:t>
            </a:r>
            <a:r>
              <a:rPr lang="en-US" sz="1600" b="1" dirty="0" err="1" smtClean="0"/>
              <a:t>dari</a:t>
            </a:r>
            <a:r>
              <a:rPr lang="en-US" sz="1600" b="1" dirty="0" smtClean="0"/>
              <a:t>: </a:t>
            </a:r>
            <a:r>
              <a:rPr lang="en-US" sz="1600" i="1" dirty="0" smtClean="0"/>
              <a:t>staff.unud.ac.id/~</a:t>
            </a:r>
            <a:r>
              <a:rPr lang="en-US" sz="1600" i="1" dirty="0" err="1" smtClean="0"/>
              <a:t>sampurna</a:t>
            </a:r>
            <a:r>
              <a:rPr lang="en-US" sz="1600" i="1" dirty="0" smtClean="0"/>
              <a:t>/</a:t>
            </a:r>
            <a:r>
              <a:rPr lang="en-US" sz="1600" i="1" dirty="0" err="1" smtClean="0"/>
              <a:t>wp</a:t>
            </a:r>
            <a:r>
              <a:rPr lang="en-US" sz="1600" i="1" dirty="0" smtClean="0"/>
              <a:t>-content/uploads/2008/.../</a:t>
            </a:r>
            <a:r>
              <a:rPr lang="en-US" sz="1600" b="1" i="1" dirty="0" smtClean="0"/>
              <a:t>hipotesis</a:t>
            </a:r>
            <a:r>
              <a:rPr lang="en-US" sz="1600" i="1" dirty="0" smtClean="0"/>
              <a:t>.</a:t>
            </a:r>
            <a:r>
              <a:rPr lang="en-US" sz="1600" b="1" i="1" dirty="0" smtClean="0"/>
              <a:t>ppt </a:t>
            </a:r>
            <a:r>
              <a:rPr lang="en-US" sz="1600" b="1" dirty="0" smtClean="0"/>
              <a:t>…… 28/9/2012</a:t>
            </a:r>
            <a:endParaRPr lang="en-US" sz="1600" b="1"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0" name="AutoShape 8"/>
          <p:cNvSpPr>
            <a:spLocks noChangeArrowheads="1"/>
          </p:cNvSpPr>
          <p:nvPr/>
        </p:nvSpPr>
        <p:spPr bwMode="auto">
          <a:xfrm>
            <a:off x="0" y="685800"/>
            <a:ext cx="9144000" cy="1524000"/>
          </a:xfrm>
          <a:prstGeom prst="leftRightArrow">
            <a:avLst>
              <a:gd name="adj1" fmla="val 76037"/>
              <a:gd name="adj2" fmla="val 120000"/>
            </a:avLst>
          </a:prstGeom>
          <a:solidFill>
            <a:schemeClr val="accent1"/>
          </a:solidFill>
          <a:ln w="9525">
            <a:solidFill>
              <a:schemeClr val="tx1"/>
            </a:solidFill>
            <a:miter lim="800000"/>
            <a:headEnd/>
            <a:tailEnd/>
          </a:ln>
          <a:effectLst/>
        </p:spPr>
        <p:txBody>
          <a:bodyPr wrap="none" anchor="ctr"/>
          <a:lstStyle/>
          <a:p>
            <a:pPr algn="ctr"/>
            <a:r>
              <a:rPr lang="en-US" sz="3200" b="1">
                <a:solidFill>
                  <a:srgbClr val="FFFF00"/>
                </a:solidFill>
              </a:rPr>
              <a:t>Uji Dua Arah</a:t>
            </a:r>
          </a:p>
          <a:p>
            <a:pPr algn="ctr"/>
            <a:r>
              <a:rPr lang="en-US" sz="3200" b="1">
                <a:solidFill>
                  <a:srgbClr val="FFFF00"/>
                </a:solidFill>
              </a:rPr>
              <a:t>H</a:t>
            </a:r>
            <a:r>
              <a:rPr lang="en-US" sz="3200" b="1" baseline="-25000">
                <a:solidFill>
                  <a:srgbClr val="FFFF00"/>
                </a:solidFill>
              </a:rPr>
              <a:t>0</a:t>
            </a:r>
            <a:r>
              <a:rPr lang="en-US" sz="3200" b="1">
                <a:solidFill>
                  <a:srgbClr val="FFFF00"/>
                </a:solidFill>
              </a:rPr>
              <a:t> : </a:t>
            </a:r>
            <a:r>
              <a:rPr lang="en-US" sz="3200" b="1">
                <a:solidFill>
                  <a:srgbClr val="FFFF00"/>
                </a:solidFill>
                <a:cs typeface="Arial" pitchFamily="34" charset="0"/>
              </a:rPr>
              <a:t>µ = </a:t>
            </a:r>
            <a:r>
              <a:rPr lang="en-US" sz="3200" b="1">
                <a:solidFill>
                  <a:srgbClr val="FFFF00"/>
                </a:solidFill>
              </a:rPr>
              <a:t>µ</a:t>
            </a:r>
            <a:r>
              <a:rPr lang="en-US" sz="3200" b="1" baseline="-25000">
                <a:solidFill>
                  <a:srgbClr val="FFFF00"/>
                </a:solidFill>
              </a:rPr>
              <a:t>0</a:t>
            </a:r>
            <a:r>
              <a:rPr lang="en-US" sz="3200" b="1">
                <a:solidFill>
                  <a:srgbClr val="FFFF00"/>
                </a:solidFill>
              </a:rPr>
              <a:t> lawan H</a:t>
            </a:r>
            <a:r>
              <a:rPr lang="en-US" sz="3200" b="1" baseline="-25000">
                <a:solidFill>
                  <a:srgbClr val="FFFF00"/>
                </a:solidFill>
              </a:rPr>
              <a:t>1</a:t>
            </a:r>
            <a:r>
              <a:rPr lang="en-US" sz="3200" b="1">
                <a:solidFill>
                  <a:srgbClr val="FFFF00"/>
                </a:solidFill>
              </a:rPr>
              <a:t> : µ </a:t>
            </a:r>
            <a:r>
              <a:rPr lang="en-US" sz="3200" b="1">
                <a:solidFill>
                  <a:srgbClr val="FFFF00"/>
                </a:solidFill>
                <a:cs typeface="Arial" pitchFamily="34" charset="0"/>
              </a:rPr>
              <a:t>≠ </a:t>
            </a:r>
            <a:r>
              <a:rPr lang="en-US" sz="3200" b="1">
                <a:solidFill>
                  <a:srgbClr val="FFFF00"/>
                </a:solidFill>
              </a:rPr>
              <a:t>µ</a:t>
            </a:r>
            <a:r>
              <a:rPr lang="en-US" sz="3200" b="1" baseline="-25000">
                <a:solidFill>
                  <a:srgbClr val="FFFF00"/>
                </a:solidFill>
              </a:rPr>
              <a:t>0</a:t>
            </a:r>
            <a:r>
              <a:rPr lang="en-US" sz="3200" b="1">
                <a:solidFill>
                  <a:srgbClr val="FFFF00"/>
                </a:solidFill>
              </a:rPr>
              <a:t> </a:t>
            </a:r>
          </a:p>
        </p:txBody>
      </p:sp>
      <p:sp>
        <p:nvSpPr>
          <p:cNvPr id="3082" name="Rectangle 10"/>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081" name="Object 9"/>
          <p:cNvGraphicFramePr>
            <a:graphicFrameLocks noChangeAspect="1"/>
          </p:cNvGraphicFramePr>
          <p:nvPr/>
        </p:nvGraphicFramePr>
        <p:xfrm>
          <a:off x="0" y="2362200"/>
          <a:ext cx="2209800" cy="1295400"/>
        </p:xfrm>
        <a:graphic>
          <a:graphicData uri="http://schemas.openxmlformats.org/presentationml/2006/ole">
            <mc:AlternateContent xmlns:mc="http://schemas.openxmlformats.org/markup-compatibility/2006">
              <mc:Choice xmlns:v="urn:schemas-microsoft-com:vml" Requires="v">
                <p:oleObj spid="_x0000_s1034" name="Equation" r:id="rId3" imgW="889000" imgH="419100" progId="Equation.3">
                  <p:embed/>
                </p:oleObj>
              </mc:Choice>
              <mc:Fallback>
                <p:oleObj name="Equation" r:id="rId3" imgW="889000" imgH="4191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62200"/>
                        <a:ext cx="2209800" cy="1295400"/>
                      </a:xfrm>
                      <a:prstGeom prst="rect">
                        <a:avLst/>
                      </a:prstGeom>
                      <a:solidFill>
                        <a:schemeClr val="folHlink"/>
                      </a:solidFill>
                    </p:spPr>
                  </p:pic>
                </p:oleObj>
              </mc:Fallback>
            </mc:AlternateContent>
          </a:graphicData>
        </a:graphic>
      </p:graphicFrame>
      <p:sp>
        <p:nvSpPr>
          <p:cNvPr id="3084" name="Rectangle 12"/>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
        <p:nvSpPr>
          <p:cNvPr id="3086" name="Rectangle 14"/>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085" name="Object 13"/>
          <p:cNvGraphicFramePr>
            <a:graphicFrameLocks noChangeAspect="1"/>
          </p:cNvGraphicFramePr>
          <p:nvPr/>
        </p:nvGraphicFramePr>
        <p:xfrm>
          <a:off x="6572250" y="2286000"/>
          <a:ext cx="2552700" cy="1447800"/>
        </p:xfrm>
        <a:graphic>
          <a:graphicData uri="http://schemas.openxmlformats.org/presentationml/2006/ole">
            <mc:AlternateContent xmlns:mc="http://schemas.openxmlformats.org/markup-compatibility/2006">
              <mc:Choice xmlns:v="urn:schemas-microsoft-com:vml" Requires="v">
                <p:oleObj spid="_x0000_s1035" name="Equation" r:id="rId5" imgW="838080" imgH="419040" progId="Equation.3">
                  <p:embed/>
                </p:oleObj>
              </mc:Choice>
              <mc:Fallback>
                <p:oleObj name="Equation" r:id="rId5" imgW="838080" imgH="4190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72250" y="2286000"/>
                        <a:ext cx="2552700" cy="1447800"/>
                      </a:xfrm>
                      <a:prstGeom prst="rect">
                        <a:avLst/>
                      </a:prstGeom>
                      <a:solidFill>
                        <a:schemeClr val="hlink"/>
                      </a:solidFill>
                    </p:spPr>
                  </p:pic>
                </p:oleObj>
              </mc:Fallback>
            </mc:AlternateContent>
          </a:graphicData>
        </a:graphic>
      </p:graphicFrame>
      <p:sp>
        <p:nvSpPr>
          <p:cNvPr id="3088" name="Rectangle 16"/>
          <p:cNvSpPr>
            <a:spLocks noChangeArrowheads="1"/>
          </p:cNvSpPr>
          <p:nvPr/>
        </p:nvSpPr>
        <p:spPr bwMode="auto">
          <a:xfrm>
            <a:off x="0" y="3352800"/>
            <a:ext cx="9144000" cy="0"/>
          </a:xfrm>
          <a:prstGeom prst="rect">
            <a:avLst/>
          </a:prstGeom>
          <a:noFill/>
          <a:ln w="9525">
            <a:noFill/>
            <a:miter lim="800000"/>
            <a:headEnd/>
            <a:tailEnd/>
          </a:ln>
          <a:effectLst/>
        </p:spPr>
        <p:txBody>
          <a:bodyPr wrap="none" anchor="ctr">
            <a:spAutoFit/>
          </a:bodyPr>
          <a:lstStyle/>
          <a:p>
            <a:endParaRPr lang="en-US"/>
          </a:p>
        </p:txBody>
      </p:sp>
      <p:sp>
        <p:nvSpPr>
          <p:cNvPr id="3090" name="Rectangle 18"/>
          <p:cNvSpPr>
            <a:spLocks noChangeArrowheads="1"/>
          </p:cNvSpPr>
          <p:nvPr/>
        </p:nvSpPr>
        <p:spPr bwMode="auto">
          <a:xfrm>
            <a:off x="0" y="32623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089" name="Object 17"/>
          <p:cNvGraphicFramePr>
            <a:graphicFrameLocks noChangeAspect="1"/>
          </p:cNvGraphicFramePr>
          <p:nvPr/>
        </p:nvGraphicFramePr>
        <p:xfrm>
          <a:off x="3810000" y="2362200"/>
          <a:ext cx="1066800" cy="1219200"/>
        </p:xfrm>
        <a:graphic>
          <a:graphicData uri="http://schemas.openxmlformats.org/presentationml/2006/ole">
            <mc:AlternateContent xmlns:mc="http://schemas.openxmlformats.org/markup-compatibility/2006">
              <mc:Choice xmlns:v="urn:schemas-microsoft-com:vml" Requires="v">
                <p:oleObj spid="_x0000_s1036" name="Equation" r:id="rId7" imgW="152268" imgH="152268" progId="Equation.3">
                  <p:embed/>
                </p:oleObj>
              </mc:Choice>
              <mc:Fallback>
                <p:oleObj name="Equation" r:id="rId7" imgW="152268" imgH="152268"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0" y="2362200"/>
                        <a:ext cx="1066800" cy="1219200"/>
                      </a:xfrm>
                      <a:prstGeom prst="rect">
                        <a:avLst/>
                      </a:prstGeom>
                      <a:solidFill>
                        <a:schemeClr val="folHlink"/>
                      </a:solidFill>
                    </p:spPr>
                  </p:pic>
                </p:oleObj>
              </mc:Fallback>
            </mc:AlternateContent>
          </a:graphicData>
        </a:graphic>
      </p:graphicFrame>
      <p:sp>
        <p:nvSpPr>
          <p:cNvPr id="3091" name="AutoShape 19"/>
          <p:cNvSpPr>
            <a:spLocks noChangeArrowheads="1"/>
          </p:cNvSpPr>
          <p:nvPr/>
        </p:nvSpPr>
        <p:spPr bwMode="auto">
          <a:xfrm>
            <a:off x="2209800" y="2133600"/>
            <a:ext cx="1676400" cy="1524000"/>
          </a:xfrm>
          <a:prstGeom prst="leftArrow">
            <a:avLst>
              <a:gd name="adj1" fmla="val 50000"/>
              <a:gd name="adj2" fmla="val 27500"/>
            </a:avLst>
          </a:prstGeom>
          <a:noFill/>
          <a:ln w="9525">
            <a:solidFill>
              <a:schemeClr val="tx1"/>
            </a:solidFill>
            <a:miter lim="800000"/>
            <a:headEnd/>
            <a:tailEnd/>
          </a:ln>
          <a:effectLst/>
        </p:spPr>
        <p:txBody>
          <a:bodyPr wrap="none" anchor="ctr"/>
          <a:lstStyle/>
          <a:p>
            <a:pPr algn="ctr"/>
            <a:r>
              <a:rPr lang="en-US" sz="2400" b="1"/>
              <a:t>Diketahui</a:t>
            </a:r>
          </a:p>
        </p:txBody>
      </p:sp>
      <p:sp>
        <p:nvSpPr>
          <p:cNvPr id="3092" name="AutoShape 20"/>
          <p:cNvSpPr>
            <a:spLocks noChangeArrowheads="1"/>
          </p:cNvSpPr>
          <p:nvPr/>
        </p:nvSpPr>
        <p:spPr bwMode="auto">
          <a:xfrm>
            <a:off x="4800600" y="2133600"/>
            <a:ext cx="1828800" cy="1600200"/>
          </a:xfrm>
          <a:prstGeom prst="rightArrow">
            <a:avLst>
              <a:gd name="adj1" fmla="val 50000"/>
              <a:gd name="adj2" fmla="val 28571"/>
            </a:avLst>
          </a:prstGeom>
          <a:noFill/>
          <a:ln w="9525">
            <a:solidFill>
              <a:schemeClr val="tx1"/>
            </a:solidFill>
            <a:miter lim="800000"/>
            <a:headEnd/>
            <a:tailEnd/>
          </a:ln>
          <a:effectLst/>
        </p:spPr>
        <p:txBody>
          <a:bodyPr wrap="none" anchor="ctr"/>
          <a:lstStyle/>
          <a:p>
            <a:pPr algn="ctr"/>
            <a:r>
              <a:rPr lang="en-US" sz="2400" b="1" dirty="0" err="1"/>
              <a:t>Tidak</a:t>
            </a:r>
            <a:endParaRPr lang="en-US" sz="2400" b="1" dirty="0"/>
          </a:p>
          <a:p>
            <a:pPr algn="ctr"/>
            <a:r>
              <a:rPr lang="en-US" sz="2400" b="1" dirty="0" err="1"/>
              <a:t>Diketahui</a:t>
            </a:r>
            <a:endParaRPr lang="en-US" sz="2400" b="1" dirty="0"/>
          </a:p>
        </p:txBody>
      </p:sp>
      <p:sp>
        <p:nvSpPr>
          <p:cNvPr id="3094" name="AutoShape 22"/>
          <p:cNvSpPr>
            <a:spLocks noChangeArrowheads="1"/>
          </p:cNvSpPr>
          <p:nvPr/>
        </p:nvSpPr>
        <p:spPr bwMode="auto">
          <a:xfrm>
            <a:off x="0" y="3733800"/>
            <a:ext cx="2057400" cy="1219200"/>
          </a:xfrm>
          <a:prstGeom prst="leftRightArrow">
            <a:avLst>
              <a:gd name="adj1" fmla="val 71352"/>
              <a:gd name="adj2" fmla="val 33727"/>
            </a:avLst>
          </a:prstGeom>
          <a:noFill/>
          <a:ln w="9525">
            <a:solidFill>
              <a:schemeClr val="tx1"/>
            </a:solidFill>
            <a:miter lim="800000"/>
            <a:headEnd/>
            <a:tailEnd/>
          </a:ln>
          <a:effectLst/>
        </p:spPr>
        <p:txBody>
          <a:bodyPr wrap="none" anchor="ctr"/>
          <a:lstStyle/>
          <a:p>
            <a:pPr algn="ctr"/>
            <a:r>
              <a:rPr lang="en-US" sz="4000" b="1" dirty="0"/>
              <a:t>Z</a:t>
            </a:r>
            <a:r>
              <a:rPr lang="en-US" sz="4000" b="1" baseline="-25000" dirty="0">
                <a:cs typeface="Arial" pitchFamily="34" charset="0"/>
              </a:rPr>
              <a:t>½</a:t>
            </a:r>
            <a:r>
              <a:rPr lang="el-GR" sz="4000" b="1" baseline="-25000" dirty="0">
                <a:cs typeface="Arial" pitchFamily="34" charset="0"/>
              </a:rPr>
              <a:t>ά</a:t>
            </a:r>
          </a:p>
        </p:txBody>
      </p:sp>
      <p:sp>
        <p:nvSpPr>
          <p:cNvPr id="3095" name="AutoShape 23"/>
          <p:cNvSpPr>
            <a:spLocks noChangeArrowheads="1"/>
          </p:cNvSpPr>
          <p:nvPr/>
        </p:nvSpPr>
        <p:spPr bwMode="auto">
          <a:xfrm>
            <a:off x="6400800" y="3810000"/>
            <a:ext cx="2743200" cy="1219200"/>
          </a:xfrm>
          <a:prstGeom prst="leftRightArrow">
            <a:avLst>
              <a:gd name="adj1" fmla="val 77083"/>
              <a:gd name="adj2" fmla="val 45063"/>
            </a:avLst>
          </a:prstGeom>
          <a:noFill/>
          <a:ln w="9525">
            <a:solidFill>
              <a:schemeClr val="tx1"/>
            </a:solidFill>
            <a:miter lim="800000"/>
            <a:headEnd/>
            <a:tailEnd/>
          </a:ln>
          <a:effectLst/>
        </p:spPr>
        <p:txBody>
          <a:bodyPr wrap="none" anchor="ctr"/>
          <a:lstStyle/>
          <a:p>
            <a:pPr algn="ctr"/>
            <a:r>
              <a:rPr lang="en-US" sz="4000" b="1"/>
              <a:t>t</a:t>
            </a:r>
            <a:r>
              <a:rPr lang="en-US" sz="4000" b="1" baseline="-25000">
                <a:cs typeface="Arial" pitchFamily="34" charset="0"/>
              </a:rPr>
              <a:t>½</a:t>
            </a:r>
            <a:r>
              <a:rPr lang="el-GR" sz="4000" b="1" baseline="-25000">
                <a:cs typeface="Arial" pitchFamily="34" charset="0"/>
              </a:rPr>
              <a:t>ά</a:t>
            </a:r>
            <a:r>
              <a:rPr lang="en-US" sz="4000" b="1" baseline="-25000">
                <a:cs typeface="Arial" pitchFamily="34" charset="0"/>
              </a:rPr>
              <a:t>;db=n-1</a:t>
            </a:r>
            <a:endParaRPr lang="el-GR" sz="4000" b="1" baseline="-25000">
              <a:cs typeface="Arial" pitchFamily="34" charset="0"/>
            </a:endParaRPr>
          </a:p>
        </p:txBody>
      </p:sp>
      <p:sp>
        <p:nvSpPr>
          <p:cNvPr id="3096" name="Oval 24"/>
          <p:cNvSpPr>
            <a:spLocks noChangeArrowheads="1"/>
          </p:cNvSpPr>
          <p:nvPr/>
        </p:nvSpPr>
        <p:spPr bwMode="auto">
          <a:xfrm>
            <a:off x="1828800" y="3505200"/>
            <a:ext cx="4876800" cy="1752600"/>
          </a:xfrm>
          <a:prstGeom prst="ellipse">
            <a:avLst/>
          </a:prstGeom>
          <a:noFill/>
          <a:ln w="9525">
            <a:solidFill>
              <a:schemeClr val="tx1"/>
            </a:solidFill>
            <a:round/>
            <a:headEnd/>
            <a:tailEnd/>
          </a:ln>
          <a:effectLst/>
        </p:spPr>
        <p:txBody>
          <a:bodyPr wrap="none" anchor="ctr"/>
          <a:lstStyle/>
          <a:p>
            <a:pPr algn="ctr"/>
            <a:r>
              <a:rPr lang="en-US" sz="2400" b="1"/>
              <a:t>Dibandingkan Tabel </a:t>
            </a:r>
          </a:p>
          <a:p>
            <a:pPr algn="ctr"/>
            <a:r>
              <a:rPr lang="en-US" sz="2400" b="1"/>
              <a:t>&lt; Ho Diterima</a:t>
            </a:r>
          </a:p>
          <a:p>
            <a:pPr algn="ctr"/>
            <a:r>
              <a:rPr lang="en-US" sz="2400" b="1"/>
              <a:t>&gt;Ho Ditolak</a:t>
            </a:r>
          </a:p>
        </p:txBody>
      </p:sp>
      <p:sp>
        <p:nvSpPr>
          <p:cNvPr id="3098" name="Rectangle 26"/>
          <p:cNvSpPr>
            <a:spLocks noChangeArrowheads="1"/>
          </p:cNvSpPr>
          <p:nvPr/>
        </p:nvSpPr>
        <p:spPr bwMode="auto">
          <a:xfrm>
            <a:off x="0" y="33385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3097" name="Object 25"/>
          <p:cNvGraphicFramePr>
            <a:graphicFrameLocks noChangeAspect="1"/>
          </p:cNvGraphicFramePr>
          <p:nvPr/>
        </p:nvGraphicFramePr>
        <p:xfrm>
          <a:off x="-327025" y="5486400"/>
          <a:ext cx="9950450" cy="914400"/>
        </p:xfrm>
        <a:graphic>
          <a:graphicData uri="http://schemas.openxmlformats.org/presentationml/2006/ole">
            <mc:AlternateContent xmlns:mc="http://schemas.openxmlformats.org/markup-compatibility/2006">
              <mc:Choice xmlns:v="urn:schemas-microsoft-com:vml" Requires="v">
                <p:oleObj spid="_x0000_s1037" name="Equation" r:id="rId9" imgW="1409400" imgH="177480" progId="Equation.3">
                  <p:embed/>
                </p:oleObj>
              </mc:Choice>
              <mc:Fallback>
                <p:oleObj name="Equation" r:id="rId9" imgW="1409400" imgH="1774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025" y="5486400"/>
                        <a:ext cx="9950450" cy="914400"/>
                      </a:xfrm>
                      <a:prstGeom prst="rect">
                        <a:avLst/>
                      </a:prstGeom>
                      <a:solidFill>
                        <a:schemeClr val="folHlink"/>
                      </a:solidFill>
                    </p:spPr>
                  </p:pic>
                </p:oleObj>
              </mc:Fallback>
            </mc:AlternateContent>
          </a:graphicData>
        </a:graphic>
      </p:graphicFrame>
      <p:sp>
        <p:nvSpPr>
          <p:cNvPr id="21" name="TextBox 20"/>
          <p:cNvSpPr txBox="1"/>
          <p:nvPr/>
        </p:nvSpPr>
        <p:spPr>
          <a:xfrm>
            <a:off x="0" y="0"/>
            <a:ext cx="9144000" cy="523220"/>
          </a:xfrm>
          <a:prstGeom prst="rect">
            <a:avLst/>
          </a:prstGeom>
          <a:solidFill>
            <a:schemeClr val="tx1"/>
          </a:solidFill>
          <a:ln>
            <a:solidFill>
              <a:srgbClr val="FF0000"/>
            </a:solidFill>
          </a:ln>
        </p:spPr>
        <p:txBody>
          <a:bodyPr wrap="square" rtlCol="0">
            <a:spAutoFit/>
          </a:bodyPr>
          <a:lstStyle/>
          <a:p>
            <a:pPr algn="ctr"/>
            <a:r>
              <a:rPr lang="en-US" sz="2800" dirty="0" smtClean="0">
                <a:solidFill>
                  <a:srgbClr val="FFFF00"/>
                </a:solidFill>
                <a:latin typeface="Arial Black" pitchFamily="34" charset="0"/>
              </a:rPr>
              <a:t>MENGUJI  RATA-RATA</a:t>
            </a:r>
            <a:endParaRPr lang="en-US" sz="2800" dirty="0">
              <a:solidFill>
                <a:srgbClr val="FFFF00"/>
              </a:solidFill>
              <a:latin typeface="Arial Black" pitchFamily="34" charset="0"/>
            </a:endParaRPr>
          </a:p>
        </p:txBody>
      </p:sp>
      <p:sp>
        <p:nvSpPr>
          <p:cNvPr id="22" name="TextBox 21"/>
          <p:cNvSpPr txBox="1"/>
          <p:nvPr/>
        </p:nvSpPr>
        <p:spPr>
          <a:xfrm>
            <a:off x="0" y="6519446"/>
            <a:ext cx="9144000" cy="338554"/>
          </a:xfrm>
          <a:prstGeom prst="rect">
            <a:avLst/>
          </a:prstGeom>
          <a:solidFill>
            <a:srgbClr val="FFFF00"/>
          </a:solidFill>
          <a:ln>
            <a:solidFill>
              <a:srgbClr val="FF0000"/>
            </a:solidFill>
          </a:ln>
        </p:spPr>
        <p:txBody>
          <a:bodyPr wrap="square" rtlCol="0">
            <a:spAutoFit/>
          </a:bodyPr>
          <a:lstStyle/>
          <a:p>
            <a:pPr algn="ctr"/>
            <a:r>
              <a:rPr lang="en-US" sz="1600" b="1" dirty="0" err="1" smtClean="0"/>
              <a:t>Diunduh</a:t>
            </a:r>
            <a:r>
              <a:rPr lang="en-US" sz="1600" b="1" dirty="0" smtClean="0"/>
              <a:t> </a:t>
            </a:r>
            <a:r>
              <a:rPr lang="en-US" sz="1600" b="1" dirty="0" err="1" smtClean="0"/>
              <a:t>dari</a:t>
            </a:r>
            <a:r>
              <a:rPr lang="en-US" sz="1600" b="1" dirty="0" smtClean="0"/>
              <a:t>: </a:t>
            </a:r>
            <a:r>
              <a:rPr lang="en-US" sz="1600" i="1" dirty="0" smtClean="0"/>
              <a:t>staff.unud.ac.id/~</a:t>
            </a:r>
            <a:r>
              <a:rPr lang="en-US" sz="1600" i="1" dirty="0" err="1" smtClean="0"/>
              <a:t>sampurna</a:t>
            </a:r>
            <a:r>
              <a:rPr lang="en-US" sz="1600" i="1" dirty="0" smtClean="0"/>
              <a:t>/</a:t>
            </a:r>
            <a:r>
              <a:rPr lang="en-US" sz="1600" i="1" dirty="0" err="1" smtClean="0"/>
              <a:t>wp</a:t>
            </a:r>
            <a:r>
              <a:rPr lang="en-US" sz="1600" i="1" dirty="0" smtClean="0"/>
              <a:t>-content/uploads/2008/.../</a:t>
            </a:r>
            <a:r>
              <a:rPr lang="en-US" sz="1600" b="1" i="1" dirty="0" smtClean="0"/>
              <a:t>hipotesis</a:t>
            </a:r>
            <a:r>
              <a:rPr lang="en-US" sz="1600" i="1" dirty="0" smtClean="0"/>
              <a:t>.</a:t>
            </a:r>
            <a:r>
              <a:rPr lang="en-US" sz="1600" b="1" i="1" dirty="0" smtClean="0"/>
              <a:t>ppt </a:t>
            </a:r>
            <a:r>
              <a:rPr lang="en-US" sz="1600" b="1" dirty="0" smtClean="0"/>
              <a:t>…… 28/9/2012</a:t>
            </a:r>
            <a:endParaRPr lang="en-US" sz="1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674688"/>
          </a:xfrm>
          <a:solidFill>
            <a:srgbClr val="040000"/>
          </a:solidFill>
        </p:spPr>
        <p:txBody>
          <a:bodyPr>
            <a:normAutofit/>
          </a:bodyPr>
          <a:lstStyle/>
          <a:p>
            <a:r>
              <a:rPr lang="en-US" sz="3200" b="1" dirty="0">
                <a:solidFill>
                  <a:schemeClr val="bg1"/>
                </a:solidFill>
                <a:latin typeface="Arial Black" pitchFamily="34" charset="0"/>
              </a:rPr>
              <a:t>CONTOH </a:t>
            </a:r>
            <a:r>
              <a:rPr lang="en-US" sz="3200" b="1" dirty="0" smtClean="0">
                <a:solidFill>
                  <a:schemeClr val="bg1"/>
                </a:solidFill>
                <a:latin typeface="Arial Black" pitchFamily="34" charset="0"/>
              </a:rPr>
              <a:t> HIPOTESIS</a:t>
            </a:r>
            <a:endParaRPr lang="en-US" sz="3200" b="1" dirty="0">
              <a:solidFill>
                <a:schemeClr val="bg1"/>
              </a:solidFill>
              <a:latin typeface="Arial Black" pitchFamily="34" charset="0"/>
            </a:endParaRPr>
          </a:p>
        </p:txBody>
      </p:sp>
      <p:sp>
        <p:nvSpPr>
          <p:cNvPr id="10243" name="Rectangle 3"/>
          <p:cNvSpPr>
            <a:spLocks noGrp="1" noChangeArrowheads="1"/>
          </p:cNvSpPr>
          <p:nvPr>
            <p:ph idx="1"/>
          </p:nvPr>
        </p:nvSpPr>
        <p:spPr>
          <a:xfrm>
            <a:off x="152400" y="762000"/>
            <a:ext cx="8839200" cy="4943475"/>
          </a:xfrm>
        </p:spPr>
        <p:txBody>
          <a:bodyPr/>
          <a:lstStyle/>
          <a:p>
            <a:pPr marL="0" indent="0" algn="ctr">
              <a:buFontTx/>
              <a:buNone/>
            </a:pPr>
            <a:r>
              <a:rPr lang="en-US" sz="2600" b="1" dirty="0" err="1"/>
              <a:t>Ada</a:t>
            </a:r>
            <a:r>
              <a:rPr lang="en-US" sz="2600" b="1" dirty="0"/>
              <a:t> </a:t>
            </a:r>
            <a:r>
              <a:rPr lang="en-US" sz="2600" b="1" dirty="0" err="1"/>
              <a:t>pengaruh</a:t>
            </a:r>
            <a:r>
              <a:rPr lang="en-US" sz="2600" b="1" dirty="0"/>
              <a:t> </a:t>
            </a:r>
            <a:r>
              <a:rPr lang="en-US" sz="2600" b="1" dirty="0" err="1"/>
              <a:t>positif</a:t>
            </a:r>
            <a:r>
              <a:rPr lang="en-US" sz="2600" b="1" dirty="0"/>
              <a:t> yang </a:t>
            </a:r>
            <a:r>
              <a:rPr lang="en-US" sz="2600" b="1" dirty="0" err="1"/>
              <a:t>signifikan</a:t>
            </a:r>
            <a:r>
              <a:rPr lang="en-US" sz="2600" b="1" dirty="0"/>
              <a:t> </a:t>
            </a:r>
            <a:r>
              <a:rPr lang="en-US" sz="2600" b="1" dirty="0" err="1"/>
              <a:t>pemberian</a:t>
            </a:r>
            <a:r>
              <a:rPr lang="en-US" sz="2600" b="1" dirty="0"/>
              <a:t> </a:t>
            </a:r>
            <a:r>
              <a:rPr lang="en-US" sz="2600" b="1" dirty="0" err="1"/>
              <a:t>insentif</a:t>
            </a:r>
            <a:r>
              <a:rPr lang="en-US" sz="2600" b="1" dirty="0"/>
              <a:t>, </a:t>
            </a:r>
            <a:r>
              <a:rPr lang="en-US" sz="2600" b="1" dirty="0" err="1"/>
              <a:t>lingkungan</a:t>
            </a:r>
            <a:r>
              <a:rPr lang="en-US" sz="2600" b="1" dirty="0"/>
              <a:t> </a:t>
            </a:r>
            <a:r>
              <a:rPr lang="en-US" sz="2600" b="1" dirty="0" err="1"/>
              <a:t>kerja</a:t>
            </a:r>
            <a:r>
              <a:rPr lang="en-US" sz="2600" b="1" dirty="0"/>
              <a:t>, </a:t>
            </a:r>
            <a:r>
              <a:rPr lang="en-US" sz="2600" b="1" dirty="0" err="1"/>
              <a:t>dan</a:t>
            </a:r>
            <a:r>
              <a:rPr lang="en-US" sz="2600" b="1" dirty="0"/>
              <a:t> </a:t>
            </a:r>
            <a:r>
              <a:rPr lang="en-US" sz="2600" b="1" dirty="0" err="1"/>
              <a:t>kepemimpinan</a:t>
            </a:r>
            <a:r>
              <a:rPr lang="en-US" sz="2600" b="1" dirty="0"/>
              <a:t> </a:t>
            </a:r>
            <a:r>
              <a:rPr lang="en-US" sz="2600" b="1" dirty="0" err="1"/>
              <a:t>terhadap</a:t>
            </a:r>
            <a:r>
              <a:rPr lang="en-US" sz="2600" b="1" dirty="0"/>
              <a:t> </a:t>
            </a:r>
            <a:r>
              <a:rPr lang="en-US" sz="2600" b="1" dirty="0" err="1"/>
              <a:t>semangat</a:t>
            </a:r>
            <a:r>
              <a:rPr lang="en-US" sz="2600" b="1" dirty="0"/>
              <a:t> </a:t>
            </a:r>
            <a:r>
              <a:rPr lang="en-US" sz="2600" b="1" dirty="0" err="1"/>
              <a:t>kerja</a:t>
            </a:r>
            <a:r>
              <a:rPr lang="en-US" sz="2600" b="1" dirty="0"/>
              <a:t> </a:t>
            </a:r>
            <a:r>
              <a:rPr lang="en-US" sz="2600" b="1" dirty="0" err="1"/>
              <a:t>karyawan</a:t>
            </a:r>
            <a:r>
              <a:rPr lang="en-US" sz="2600" b="1" dirty="0"/>
              <a:t> PT. YOSANTA</a:t>
            </a:r>
            <a:endParaRPr lang="en-US" sz="2600" b="1" dirty="0">
              <a:cs typeface="Times New Roman" pitchFamily="18" charset="0"/>
            </a:endParaRPr>
          </a:p>
          <a:p>
            <a:pPr marL="0" indent="0">
              <a:buNone/>
            </a:pPr>
            <a:endParaRPr lang="en-US" b="1" dirty="0" smtClean="0"/>
          </a:p>
          <a:p>
            <a:pPr marL="0" indent="0">
              <a:buNone/>
            </a:pPr>
            <a:r>
              <a:rPr lang="en-US" b="1" dirty="0" smtClean="0"/>
              <a:t>HIPOTESIS </a:t>
            </a:r>
            <a:r>
              <a:rPr lang="en-US" b="1" dirty="0"/>
              <a:t>DAPAT MENUJUKKAN:</a:t>
            </a:r>
          </a:p>
          <a:p>
            <a:pPr marL="692150" lvl="1" indent="-347663"/>
            <a:r>
              <a:rPr lang="en-US" b="1" dirty="0"/>
              <a:t>MASALAH PENELITIAN</a:t>
            </a:r>
          </a:p>
          <a:p>
            <a:pPr marL="692150" lvl="1" indent="-347663"/>
            <a:r>
              <a:rPr lang="en-US" b="1" dirty="0"/>
              <a:t>VARIABEL PENELITIAN</a:t>
            </a:r>
          </a:p>
          <a:p>
            <a:pPr marL="692150" lvl="1" indent="-347663"/>
            <a:r>
              <a:rPr lang="en-US" b="1" dirty="0"/>
              <a:t>METODE ANALISIS DATA</a:t>
            </a:r>
          </a:p>
          <a:p>
            <a:pPr marL="692150" lvl="1" indent="-347663"/>
            <a:r>
              <a:rPr lang="en-US" b="1" dirty="0"/>
              <a:t>KESIMPULAN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4" name="AutoShape 4"/>
          <p:cNvSpPr>
            <a:spLocks noChangeArrowheads="1"/>
          </p:cNvSpPr>
          <p:nvPr/>
        </p:nvSpPr>
        <p:spPr bwMode="auto">
          <a:xfrm>
            <a:off x="0" y="838200"/>
            <a:ext cx="9144000" cy="1524000"/>
          </a:xfrm>
          <a:prstGeom prst="leftRightArrow">
            <a:avLst>
              <a:gd name="adj1" fmla="val 76037"/>
              <a:gd name="adj2" fmla="val 120000"/>
            </a:avLst>
          </a:prstGeom>
          <a:noFill/>
          <a:ln w="9525">
            <a:solidFill>
              <a:schemeClr val="tx1"/>
            </a:solidFill>
            <a:miter lim="800000"/>
            <a:headEnd/>
            <a:tailEnd/>
          </a:ln>
          <a:effectLst/>
        </p:spPr>
        <p:txBody>
          <a:bodyPr wrap="none" anchor="ctr"/>
          <a:lstStyle/>
          <a:p>
            <a:pPr algn="ctr"/>
            <a:r>
              <a:rPr lang="en-US" sz="3200" b="1"/>
              <a:t>Uji Satu Arah</a:t>
            </a:r>
          </a:p>
          <a:p>
            <a:pPr algn="ctr"/>
            <a:r>
              <a:rPr lang="en-US" sz="3200" b="1"/>
              <a:t>H</a:t>
            </a:r>
            <a:r>
              <a:rPr lang="en-US" sz="3200" b="1" baseline="-25000"/>
              <a:t>0</a:t>
            </a:r>
            <a:r>
              <a:rPr lang="en-US" sz="3200" b="1"/>
              <a:t> : </a:t>
            </a:r>
            <a:r>
              <a:rPr lang="en-US" sz="3200" b="1">
                <a:cs typeface="Arial" pitchFamily="34" charset="0"/>
              </a:rPr>
              <a:t>µ ≤ </a:t>
            </a:r>
            <a:r>
              <a:rPr lang="en-US" sz="3200" b="1"/>
              <a:t>µ</a:t>
            </a:r>
            <a:r>
              <a:rPr lang="en-US" sz="3200" b="1" baseline="-25000"/>
              <a:t>0</a:t>
            </a:r>
            <a:r>
              <a:rPr lang="en-US" sz="3200" b="1"/>
              <a:t> lawan H</a:t>
            </a:r>
            <a:r>
              <a:rPr lang="en-US" sz="3200" b="1" baseline="-25000"/>
              <a:t>1</a:t>
            </a:r>
            <a:r>
              <a:rPr lang="en-US" sz="3200" b="1"/>
              <a:t> : µ </a:t>
            </a:r>
            <a:r>
              <a:rPr lang="en-US" sz="3200" b="1">
                <a:cs typeface="Arial" pitchFamily="34" charset="0"/>
              </a:rPr>
              <a:t>&gt; </a:t>
            </a:r>
            <a:r>
              <a:rPr lang="en-US" sz="3200" b="1"/>
              <a:t>µ</a:t>
            </a:r>
            <a:r>
              <a:rPr lang="en-US" sz="3200" b="1" baseline="-25000"/>
              <a:t>0</a:t>
            </a:r>
            <a:r>
              <a:rPr lang="en-US" sz="3200" b="1"/>
              <a:t> </a:t>
            </a:r>
          </a:p>
        </p:txBody>
      </p:sp>
      <p:sp>
        <p:nvSpPr>
          <p:cNvPr id="5125" name="Rectangle 5"/>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26" name="Object 6"/>
          <p:cNvGraphicFramePr>
            <a:graphicFrameLocks noChangeAspect="1"/>
          </p:cNvGraphicFramePr>
          <p:nvPr/>
        </p:nvGraphicFramePr>
        <p:xfrm>
          <a:off x="0" y="2362200"/>
          <a:ext cx="2209800" cy="1295400"/>
        </p:xfrm>
        <a:graphic>
          <a:graphicData uri="http://schemas.openxmlformats.org/presentationml/2006/ole">
            <mc:AlternateContent xmlns:mc="http://schemas.openxmlformats.org/markup-compatibility/2006">
              <mc:Choice xmlns:v="urn:schemas-microsoft-com:vml" Requires="v">
                <p:oleObj spid="_x0000_s2058" name="Equation" r:id="rId3" imgW="889000" imgH="419100" progId="Equation.3">
                  <p:embed/>
                </p:oleObj>
              </mc:Choice>
              <mc:Fallback>
                <p:oleObj name="Equation" r:id="rId3" imgW="889000" imgH="4191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62200"/>
                        <a:ext cx="2209800" cy="1295400"/>
                      </a:xfrm>
                      <a:prstGeom prst="rect">
                        <a:avLst/>
                      </a:prstGeom>
                      <a:solidFill>
                        <a:schemeClr val="folHlink"/>
                      </a:solidFill>
                    </p:spPr>
                  </p:pic>
                </p:oleObj>
              </mc:Fallback>
            </mc:AlternateContent>
          </a:graphicData>
        </a:graphic>
      </p:graphicFrame>
      <p:sp>
        <p:nvSpPr>
          <p:cNvPr id="5127" name="Rectangle 7"/>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sp>
        <p:nvSpPr>
          <p:cNvPr id="5128" name="Rectangle 8"/>
          <p:cNvSpPr>
            <a:spLocks noChangeArrowheads="1"/>
          </p:cNvSpPr>
          <p:nvPr/>
        </p:nvSpPr>
        <p:spPr bwMode="auto">
          <a:xfrm>
            <a:off x="0" y="32194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29" name="Object 9"/>
          <p:cNvGraphicFramePr>
            <a:graphicFrameLocks noChangeAspect="1"/>
          </p:cNvGraphicFramePr>
          <p:nvPr/>
        </p:nvGraphicFramePr>
        <p:xfrm>
          <a:off x="6553200" y="2286000"/>
          <a:ext cx="2590800" cy="1447800"/>
        </p:xfrm>
        <a:graphic>
          <a:graphicData uri="http://schemas.openxmlformats.org/presentationml/2006/ole">
            <mc:AlternateContent xmlns:mc="http://schemas.openxmlformats.org/markup-compatibility/2006">
              <mc:Choice xmlns:v="urn:schemas-microsoft-com:vml" Requires="v">
                <p:oleObj spid="_x0000_s2059" name="Equation" r:id="rId5" imgW="850531" imgH="418918" progId="Equation.3">
                  <p:embed/>
                </p:oleObj>
              </mc:Choice>
              <mc:Fallback>
                <p:oleObj name="Equation" r:id="rId5" imgW="850531" imgH="418918"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3200" y="2286000"/>
                        <a:ext cx="2590800" cy="1447800"/>
                      </a:xfrm>
                      <a:prstGeom prst="rect">
                        <a:avLst/>
                      </a:prstGeom>
                      <a:solidFill>
                        <a:schemeClr val="hlink"/>
                      </a:solidFill>
                    </p:spPr>
                  </p:pic>
                </p:oleObj>
              </mc:Fallback>
            </mc:AlternateContent>
          </a:graphicData>
        </a:graphic>
      </p:graphicFrame>
      <p:sp>
        <p:nvSpPr>
          <p:cNvPr id="5130" name="Rectangle 10"/>
          <p:cNvSpPr>
            <a:spLocks noChangeArrowheads="1"/>
          </p:cNvSpPr>
          <p:nvPr/>
        </p:nvSpPr>
        <p:spPr bwMode="auto">
          <a:xfrm>
            <a:off x="0" y="3352800"/>
            <a:ext cx="9144000" cy="0"/>
          </a:xfrm>
          <a:prstGeom prst="rect">
            <a:avLst/>
          </a:prstGeom>
          <a:noFill/>
          <a:ln w="9525">
            <a:noFill/>
            <a:miter lim="800000"/>
            <a:headEnd/>
            <a:tailEnd/>
          </a:ln>
          <a:effectLst/>
        </p:spPr>
        <p:txBody>
          <a:bodyPr wrap="none" anchor="ctr">
            <a:spAutoFit/>
          </a:bodyPr>
          <a:lstStyle/>
          <a:p>
            <a:endParaRPr lang="en-US"/>
          </a:p>
        </p:txBody>
      </p:sp>
      <p:sp>
        <p:nvSpPr>
          <p:cNvPr id="5131" name="Rectangle 11"/>
          <p:cNvSpPr>
            <a:spLocks noChangeArrowheads="1"/>
          </p:cNvSpPr>
          <p:nvPr/>
        </p:nvSpPr>
        <p:spPr bwMode="auto">
          <a:xfrm>
            <a:off x="0" y="32623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32" name="Object 12"/>
          <p:cNvGraphicFramePr>
            <a:graphicFrameLocks noChangeAspect="1"/>
          </p:cNvGraphicFramePr>
          <p:nvPr/>
        </p:nvGraphicFramePr>
        <p:xfrm>
          <a:off x="3810000" y="2362200"/>
          <a:ext cx="1066800" cy="1219200"/>
        </p:xfrm>
        <a:graphic>
          <a:graphicData uri="http://schemas.openxmlformats.org/presentationml/2006/ole">
            <mc:AlternateContent xmlns:mc="http://schemas.openxmlformats.org/markup-compatibility/2006">
              <mc:Choice xmlns:v="urn:schemas-microsoft-com:vml" Requires="v">
                <p:oleObj spid="_x0000_s2060" name="Equation" r:id="rId7" imgW="152268" imgH="152268" progId="Equation.3">
                  <p:embed/>
                </p:oleObj>
              </mc:Choice>
              <mc:Fallback>
                <p:oleObj name="Equation" r:id="rId7" imgW="152268" imgH="152268"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0" y="2362200"/>
                        <a:ext cx="1066800" cy="1219200"/>
                      </a:xfrm>
                      <a:prstGeom prst="rect">
                        <a:avLst/>
                      </a:prstGeom>
                      <a:solidFill>
                        <a:schemeClr val="folHlink"/>
                      </a:solidFill>
                    </p:spPr>
                  </p:pic>
                </p:oleObj>
              </mc:Fallback>
            </mc:AlternateContent>
          </a:graphicData>
        </a:graphic>
      </p:graphicFrame>
      <p:sp>
        <p:nvSpPr>
          <p:cNvPr id="5133" name="AutoShape 13"/>
          <p:cNvSpPr>
            <a:spLocks noChangeArrowheads="1"/>
          </p:cNvSpPr>
          <p:nvPr/>
        </p:nvSpPr>
        <p:spPr bwMode="auto">
          <a:xfrm>
            <a:off x="2209800" y="2133600"/>
            <a:ext cx="1676400" cy="1524000"/>
          </a:xfrm>
          <a:prstGeom prst="leftArrow">
            <a:avLst>
              <a:gd name="adj1" fmla="val 50000"/>
              <a:gd name="adj2" fmla="val 27500"/>
            </a:avLst>
          </a:prstGeom>
          <a:solidFill>
            <a:schemeClr val="accent1"/>
          </a:solidFill>
          <a:ln w="9525">
            <a:solidFill>
              <a:schemeClr val="tx1"/>
            </a:solidFill>
            <a:miter lim="800000"/>
            <a:headEnd/>
            <a:tailEnd/>
          </a:ln>
          <a:effectLst/>
        </p:spPr>
        <p:txBody>
          <a:bodyPr wrap="none" anchor="ctr"/>
          <a:lstStyle/>
          <a:p>
            <a:pPr algn="ctr"/>
            <a:r>
              <a:rPr lang="en-US" sz="2400" b="1">
                <a:solidFill>
                  <a:srgbClr val="FFFF00"/>
                </a:solidFill>
              </a:rPr>
              <a:t>Diketahui</a:t>
            </a:r>
          </a:p>
        </p:txBody>
      </p:sp>
      <p:sp>
        <p:nvSpPr>
          <p:cNvPr id="5134" name="AutoShape 14"/>
          <p:cNvSpPr>
            <a:spLocks noChangeArrowheads="1"/>
          </p:cNvSpPr>
          <p:nvPr/>
        </p:nvSpPr>
        <p:spPr bwMode="auto">
          <a:xfrm>
            <a:off x="4800600" y="2133600"/>
            <a:ext cx="1828800" cy="1600200"/>
          </a:xfrm>
          <a:prstGeom prst="rightArrow">
            <a:avLst>
              <a:gd name="adj1" fmla="val 50000"/>
              <a:gd name="adj2" fmla="val 28571"/>
            </a:avLst>
          </a:prstGeom>
          <a:solidFill>
            <a:schemeClr val="accent1"/>
          </a:solidFill>
          <a:ln w="9525">
            <a:solidFill>
              <a:schemeClr val="tx1"/>
            </a:solidFill>
            <a:miter lim="800000"/>
            <a:headEnd/>
            <a:tailEnd/>
          </a:ln>
          <a:effectLst/>
        </p:spPr>
        <p:txBody>
          <a:bodyPr wrap="none" anchor="ctr"/>
          <a:lstStyle/>
          <a:p>
            <a:pPr algn="ctr"/>
            <a:r>
              <a:rPr lang="en-US" sz="2400" b="1" dirty="0" err="1">
                <a:solidFill>
                  <a:srgbClr val="FFFF00"/>
                </a:solidFill>
              </a:rPr>
              <a:t>Tidak</a:t>
            </a:r>
            <a:endParaRPr lang="en-US" sz="2400" b="1" dirty="0">
              <a:solidFill>
                <a:srgbClr val="FFFF00"/>
              </a:solidFill>
            </a:endParaRPr>
          </a:p>
          <a:p>
            <a:pPr algn="ctr"/>
            <a:r>
              <a:rPr lang="en-US" sz="2400" b="1" dirty="0" err="1">
                <a:solidFill>
                  <a:srgbClr val="FFFF00"/>
                </a:solidFill>
              </a:rPr>
              <a:t>Diketahui</a:t>
            </a:r>
            <a:endParaRPr lang="en-US" sz="2400" b="1" dirty="0">
              <a:solidFill>
                <a:srgbClr val="FFFF00"/>
              </a:solidFill>
            </a:endParaRPr>
          </a:p>
        </p:txBody>
      </p:sp>
      <p:sp>
        <p:nvSpPr>
          <p:cNvPr id="5135" name="AutoShape 15"/>
          <p:cNvSpPr>
            <a:spLocks noChangeArrowheads="1"/>
          </p:cNvSpPr>
          <p:nvPr/>
        </p:nvSpPr>
        <p:spPr bwMode="auto">
          <a:xfrm>
            <a:off x="0" y="3733800"/>
            <a:ext cx="2057400" cy="1219200"/>
          </a:xfrm>
          <a:prstGeom prst="leftRightArrow">
            <a:avLst>
              <a:gd name="adj1" fmla="val 71352"/>
              <a:gd name="adj2" fmla="val 33727"/>
            </a:avLst>
          </a:prstGeom>
          <a:noFill/>
          <a:ln w="9525">
            <a:solidFill>
              <a:schemeClr val="tx1"/>
            </a:solidFill>
            <a:miter lim="800000"/>
            <a:headEnd/>
            <a:tailEnd/>
          </a:ln>
          <a:effectLst/>
        </p:spPr>
        <p:txBody>
          <a:bodyPr wrap="none" anchor="ctr"/>
          <a:lstStyle/>
          <a:p>
            <a:pPr algn="ctr"/>
            <a:r>
              <a:rPr lang="en-US" sz="4000" b="1" dirty="0"/>
              <a:t>Z</a:t>
            </a:r>
            <a:r>
              <a:rPr lang="el-GR" sz="4000" b="1" baseline="-25000" dirty="0">
                <a:cs typeface="Arial" pitchFamily="34" charset="0"/>
              </a:rPr>
              <a:t>ά</a:t>
            </a:r>
          </a:p>
        </p:txBody>
      </p:sp>
      <p:sp>
        <p:nvSpPr>
          <p:cNvPr id="5136" name="AutoShape 16"/>
          <p:cNvSpPr>
            <a:spLocks noChangeArrowheads="1"/>
          </p:cNvSpPr>
          <p:nvPr/>
        </p:nvSpPr>
        <p:spPr bwMode="auto">
          <a:xfrm>
            <a:off x="6400800" y="3810000"/>
            <a:ext cx="2743200" cy="1219200"/>
          </a:xfrm>
          <a:prstGeom prst="leftRightArrow">
            <a:avLst>
              <a:gd name="adj1" fmla="val 77083"/>
              <a:gd name="adj2" fmla="val 45063"/>
            </a:avLst>
          </a:prstGeom>
          <a:noFill/>
          <a:ln w="9525">
            <a:solidFill>
              <a:schemeClr val="tx1"/>
            </a:solidFill>
            <a:miter lim="800000"/>
            <a:headEnd/>
            <a:tailEnd/>
          </a:ln>
          <a:effectLst/>
        </p:spPr>
        <p:txBody>
          <a:bodyPr wrap="none" anchor="ctr"/>
          <a:lstStyle/>
          <a:p>
            <a:pPr algn="ctr"/>
            <a:r>
              <a:rPr lang="en-US" sz="4000" b="1"/>
              <a:t>t</a:t>
            </a:r>
            <a:r>
              <a:rPr lang="el-GR" sz="4000" b="1" baseline="-25000">
                <a:cs typeface="Arial" pitchFamily="34" charset="0"/>
              </a:rPr>
              <a:t>ά</a:t>
            </a:r>
            <a:r>
              <a:rPr lang="en-US" sz="4000" b="1" baseline="-25000">
                <a:cs typeface="Arial" pitchFamily="34" charset="0"/>
              </a:rPr>
              <a:t>;db=n-1</a:t>
            </a:r>
            <a:endParaRPr lang="el-GR" sz="4000" b="1" baseline="-25000">
              <a:cs typeface="Arial" pitchFamily="34" charset="0"/>
            </a:endParaRPr>
          </a:p>
        </p:txBody>
      </p:sp>
      <p:sp>
        <p:nvSpPr>
          <p:cNvPr id="5137" name="Oval 17"/>
          <p:cNvSpPr>
            <a:spLocks noChangeArrowheads="1"/>
          </p:cNvSpPr>
          <p:nvPr/>
        </p:nvSpPr>
        <p:spPr bwMode="auto">
          <a:xfrm>
            <a:off x="1828800" y="3505200"/>
            <a:ext cx="4876800" cy="1752600"/>
          </a:xfrm>
          <a:prstGeom prst="ellipse">
            <a:avLst/>
          </a:prstGeom>
          <a:noFill/>
          <a:ln w="9525">
            <a:solidFill>
              <a:schemeClr val="tx1"/>
            </a:solidFill>
            <a:round/>
            <a:headEnd/>
            <a:tailEnd/>
          </a:ln>
          <a:effectLst/>
        </p:spPr>
        <p:txBody>
          <a:bodyPr wrap="none" anchor="ctr"/>
          <a:lstStyle/>
          <a:p>
            <a:pPr algn="ctr"/>
            <a:r>
              <a:rPr lang="en-US" sz="2400" b="1"/>
              <a:t>Dibandingkan Tabel </a:t>
            </a:r>
          </a:p>
          <a:p>
            <a:pPr algn="ctr"/>
            <a:r>
              <a:rPr lang="en-US" sz="2400" b="1"/>
              <a:t>&lt; Ho Diterima</a:t>
            </a:r>
          </a:p>
          <a:p>
            <a:pPr algn="ctr"/>
            <a:r>
              <a:rPr lang="en-US" sz="2400" b="1"/>
              <a:t>&gt;Ho Ditolak</a:t>
            </a:r>
          </a:p>
        </p:txBody>
      </p:sp>
      <p:sp>
        <p:nvSpPr>
          <p:cNvPr id="5138" name="Rectangle 18"/>
          <p:cNvSpPr>
            <a:spLocks noChangeArrowheads="1"/>
          </p:cNvSpPr>
          <p:nvPr/>
        </p:nvSpPr>
        <p:spPr bwMode="auto">
          <a:xfrm>
            <a:off x="0" y="333851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139" name="Object 19"/>
          <p:cNvGraphicFramePr>
            <a:graphicFrameLocks noChangeAspect="1"/>
          </p:cNvGraphicFramePr>
          <p:nvPr/>
        </p:nvGraphicFramePr>
        <p:xfrm>
          <a:off x="76201" y="5867400"/>
          <a:ext cx="8915400" cy="838200"/>
        </p:xfrm>
        <a:graphic>
          <a:graphicData uri="http://schemas.openxmlformats.org/presentationml/2006/ole">
            <mc:AlternateContent xmlns:mc="http://schemas.openxmlformats.org/markup-compatibility/2006">
              <mc:Choice xmlns:v="urn:schemas-microsoft-com:vml" Requires="v">
                <p:oleObj spid="_x0000_s2061" name="Equation" r:id="rId9" imgW="1409400" imgH="177480" progId="Equation.3">
                  <p:embed/>
                </p:oleObj>
              </mc:Choice>
              <mc:Fallback>
                <p:oleObj name="Equation" r:id="rId9" imgW="1409400" imgH="17748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1" y="5867400"/>
                        <a:ext cx="8915400" cy="838200"/>
                      </a:xfrm>
                      <a:prstGeom prst="rect">
                        <a:avLst/>
                      </a:prstGeom>
                      <a:solidFill>
                        <a:schemeClr val="folHlink"/>
                      </a:solidFill>
                    </p:spPr>
                  </p:pic>
                </p:oleObj>
              </mc:Fallback>
            </mc:AlternateContent>
          </a:graphicData>
        </a:graphic>
      </p:graphicFrame>
      <p:sp>
        <p:nvSpPr>
          <p:cNvPr id="21" name="TextBox 20"/>
          <p:cNvSpPr txBox="1"/>
          <p:nvPr/>
        </p:nvSpPr>
        <p:spPr>
          <a:xfrm>
            <a:off x="0" y="0"/>
            <a:ext cx="9144000" cy="523220"/>
          </a:xfrm>
          <a:prstGeom prst="rect">
            <a:avLst/>
          </a:prstGeom>
          <a:solidFill>
            <a:schemeClr val="tx1"/>
          </a:solidFill>
          <a:ln>
            <a:solidFill>
              <a:srgbClr val="FF0000"/>
            </a:solidFill>
          </a:ln>
        </p:spPr>
        <p:txBody>
          <a:bodyPr wrap="square" rtlCol="0">
            <a:spAutoFit/>
          </a:bodyPr>
          <a:lstStyle/>
          <a:p>
            <a:pPr algn="ctr"/>
            <a:r>
              <a:rPr lang="en-US" sz="2800" dirty="0" smtClean="0">
                <a:solidFill>
                  <a:srgbClr val="FFFF00"/>
                </a:solidFill>
                <a:latin typeface="Arial Black" pitchFamily="34" charset="0"/>
              </a:rPr>
              <a:t>MENGUJI  RATA-RATA</a:t>
            </a:r>
            <a:endParaRPr lang="en-US" sz="2800" dirty="0">
              <a:solidFill>
                <a:srgbClr val="FFFF00"/>
              </a:solidFill>
              <a:latin typeface="Arial Black" pitchFamily="34" charset="0"/>
            </a:endParaRPr>
          </a:p>
        </p:txBody>
      </p:sp>
      <p:sp>
        <p:nvSpPr>
          <p:cNvPr id="22" name="TextBox 21"/>
          <p:cNvSpPr txBox="1"/>
          <p:nvPr/>
        </p:nvSpPr>
        <p:spPr>
          <a:xfrm>
            <a:off x="0" y="6519446"/>
            <a:ext cx="9144000" cy="338554"/>
          </a:xfrm>
          <a:prstGeom prst="rect">
            <a:avLst/>
          </a:prstGeom>
          <a:solidFill>
            <a:srgbClr val="FFFF00"/>
          </a:solidFill>
          <a:ln>
            <a:solidFill>
              <a:srgbClr val="FF0000"/>
            </a:solidFill>
          </a:ln>
        </p:spPr>
        <p:txBody>
          <a:bodyPr wrap="square" rtlCol="0">
            <a:spAutoFit/>
          </a:bodyPr>
          <a:lstStyle/>
          <a:p>
            <a:pPr algn="ctr"/>
            <a:r>
              <a:rPr lang="en-US" sz="1600" b="1" dirty="0" err="1" smtClean="0"/>
              <a:t>Diunduh</a:t>
            </a:r>
            <a:r>
              <a:rPr lang="en-US" sz="1600" b="1" dirty="0" smtClean="0"/>
              <a:t> </a:t>
            </a:r>
            <a:r>
              <a:rPr lang="en-US" sz="1600" b="1" dirty="0" err="1" smtClean="0"/>
              <a:t>dari</a:t>
            </a:r>
            <a:r>
              <a:rPr lang="en-US" sz="1600" b="1" dirty="0" smtClean="0"/>
              <a:t>: </a:t>
            </a:r>
            <a:r>
              <a:rPr lang="en-US" sz="1600" i="1" dirty="0" smtClean="0"/>
              <a:t>staff.unud.ac.id/~</a:t>
            </a:r>
            <a:r>
              <a:rPr lang="en-US" sz="1600" i="1" dirty="0" err="1" smtClean="0"/>
              <a:t>sampurna</a:t>
            </a:r>
            <a:r>
              <a:rPr lang="en-US" sz="1600" i="1" dirty="0" smtClean="0"/>
              <a:t>/</a:t>
            </a:r>
            <a:r>
              <a:rPr lang="en-US" sz="1600" i="1" dirty="0" err="1" smtClean="0"/>
              <a:t>wp</a:t>
            </a:r>
            <a:r>
              <a:rPr lang="en-US" sz="1600" i="1" dirty="0" smtClean="0"/>
              <a:t>-content/uploads/2008/.../</a:t>
            </a:r>
            <a:r>
              <a:rPr lang="en-US" sz="1600" b="1" i="1" dirty="0" smtClean="0"/>
              <a:t>hipotesis</a:t>
            </a:r>
            <a:r>
              <a:rPr lang="en-US" sz="1600" i="1" dirty="0" smtClean="0"/>
              <a:t>.</a:t>
            </a:r>
            <a:r>
              <a:rPr lang="en-US" sz="1600" b="1" i="1" dirty="0" smtClean="0"/>
              <a:t>ppt </a:t>
            </a:r>
            <a:r>
              <a:rPr lang="en-US" sz="1600" b="1" dirty="0" smtClean="0"/>
              <a:t>…… 28/9/2012</a:t>
            </a:r>
            <a:endParaRPr lang="en-US" sz="1600" b="1"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50" name="AutoShape 6"/>
          <p:cNvSpPr>
            <a:spLocks noChangeArrowheads="1"/>
          </p:cNvSpPr>
          <p:nvPr/>
        </p:nvSpPr>
        <p:spPr bwMode="auto">
          <a:xfrm>
            <a:off x="0" y="533400"/>
            <a:ext cx="9144000" cy="1066800"/>
          </a:xfrm>
          <a:prstGeom prst="horizontalScroll">
            <a:avLst>
              <a:gd name="adj" fmla="val 12500"/>
            </a:avLst>
          </a:prstGeom>
          <a:solidFill>
            <a:schemeClr val="hlink"/>
          </a:solidFill>
          <a:ln w="9525">
            <a:solidFill>
              <a:schemeClr val="hlink"/>
            </a:solidFill>
            <a:round/>
            <a:headEnd/>
            <a:tailEnd/>
          </a:ln>
          <a:effectLst>
            <a:outerShdw dist="107763" dir="13500000" algn="ctr" rotWithShape="0">
              <a:schemeClr val="bg2">
                <a:alpha val="50000"/>
              </a:schemeClr>
            </a:outerShdw>
          </a:effectLst>
        </p:spPr>
        <p:txBody>
          <a:bodyPr wrap="none" anchor="ctr"/>
          <a:lstStyle/>
          <a:p>
            <a:pPr algn="ctr"/>
            <a:r>
              <a:rPr lang="en-US" sz="3600" b="1" dirty="0" err="1">
                <a:solidFill>
                  <a:srgbClr val="FFFF00"/>
                </a:solidFill>
              </a:rPr>
              <a:t>Hipotesis</a:t>
            </a:r>
            <a:r>
              <a:rPr lang="en-US" sz="3600" b="1" dirty="0">
                <a:solidFill>
                  <a:srgbClr val="FFFF00"/>
                </a:solidFill>
              </a:rPr>
              <a:t> H</a:t>
            </a:r>
            <a:r>
              <a:rPr lang="en-US" sz="3600" b="1" baseline="-25000" dirty="0">
                <a:solidFill>
                  <a:srgbClr val="FFFF00"/>
                </a:solidFill>
              </a:rPr>
              <a:t>0</a:t>
            </a:r>
            <a:r>
              <a:rPr lang="en-US" sz="3600" b="1" dirty="0">
                <a:solidFill>
                  <a:srgbClr val="FFFF00"/>
                </a:solidFill>
              </a:rPr>
              <a:t> : </a:t>
            </a:r>
            <a:r>
              <a:rPr lang="en-US" sz="3600" b="1" dirty="0">
                <a:solidFill>
                  <a:srgbClr val="FFFF00"/>
                </a:solidFill>
                <a:cs typeface="Arial" pitchFamily="34" charset="0"/>
              </a:rPr>
              <a:t> </a:t>
            </a:r>
            <a:r>
              <a:rPr lang="ru-RU" sz="3600" b="1" dirty="0">
                <a:solidFill>
                  <a:srgbClr val="FFFF00"/>
                </a:solidFill>
                <a:cs typeface="Arial" pitchFamily="34" charset="0"/>
              </a:rPr>
              <a:t>п</a:t>
            </a:r>
            <a:r>
              <a:rPr lang="en-US" sz="3600" b="1" dirty="0">
                <a:solidFill>
                  <a:srgbClr val="FFFF00"/>
                </a:solidFill>
                <a:cs typeface="Arial" pitchFamily="34" charset="0"/>
              </a:rPr>
              <a:t> = </a:t>
            </a:r>
            <a:r>
              <a:rPr lang="ru-RU" sz="3600" b="1" dirty="0">
                <a:solidFill>
                  <a:srgbClr val="FFFF00"/>
                </a:solidFill>
              </a:rPr>
              <a:t>п</a:t>
            </a:r>
            <a:r>
              <a:rPr lang="en-US" sz="3600" b="1" baseline="-25000" dirty="0">
                <a:solidFill>
                  <a:srgbClr val="FFFF00"/>
                </a:solidFill>
              </a:rPr>
              <a:t>0 </a:t>
            </a:r>
            <a:r>
              <a:rPr lang="en-US" sz="3600" b="1" dirty="0">
                <a:solidFill>
                  <a:srgbClr val="FFFF00"/>
                </a:solidFill>
              </a:rPr>
              <a:t> </a:t>
            </a:r>
            <a:r>
              <a:rPr lang="en-US" sz="3600" b="1" dirty="0" err="1">
                <a:solidFill>
                  <a:srgbClr val="FFFF00"/>
                </a:solidFill>
              </a:rPr>
              <a:t>lawan</a:t>
            </a:r>
            <a:r>
              <a:rPr lang="en-US" sz="3600" b="1" baseline="-25000" dirty="0">
                <a:solidFill>
                  <a:srgbClr val="FFFF00"/>
                </a:solidFill>
              </a:rPr>
              <a:t> </a:t>
            </a:r>
            <a:r>
              <a:rPr lang="en-US" sz="3600" b="1" dirty="0">
                <a:solidFill>
                  <a:srgbClr val="FFFF00"/>
                </a:solidFill>
              </a:rPr>
              <a:t>H</a:t>
            </a:r>
            <a:r>
              <a:rPr lang="en-US" sz="3600" b="1" baseline="-25000" dirty="0">
                <a:solidFill>
                  <a:srgbClr val="FFFF00"/>
                </a:solidFill>
              </a:rPr>
              <a:t>1</a:t>
            </a:r>
            <a:r>
              <a:rPr lang="en-US" sz="3600" b="1" dirty="0">
                <a:solidFill>
                  <a:srgbClr val="FFFF00"/>
                </a:solidFill>
              </a:rPr>
              <a:t> :  </a:t>
            </a:r>
            <a:r>
              <a:rPr lang="ru-RU" sz="3600" b="1" dirty="0">
                <a:solidFill>
                  <a:srgbClr val="FFFF00"/>
                </a:solidFill>
              </a:rPr>
              <a:t>п</a:t>
            </a:r>
            <a:r>
              <a:rPr lang="en-US" sz="3600" b="1" dirty="0">
                <a:solidFill>
                  <a:srgbClr val="FFFF00"/>
                </a:solidFill>
              </a:rPr>
              <a:t> </a:t>
            </a:r>
            <a:r>
              <a:rPr lang="en-US" sz="3600" b="1" dirty="0">
                <a:solidFill>
                  <a:srgbClr val="FFFF00"/>
                </a:solidFill>
                <a:cs typeface="Arial" pitchFamily="34" charset="0"/>
              </a:rPr>
              <a:t>≠</a:t>
            </a:r>
            <a:r>
              <a:rPr lang="en-US" sz="3600" b="1" dirty="0">
                <a:solidFill>
                  <a:srgbClr val="FFFF00"/>
                </a:solidFill>
              </a:rPr>
              <a:t> </a:t>
            </a:r>
            <a:r>
              <a:rPr lang="ru-RU" sz="3600" b="1" dirty="0">
                <a:solidFill>
                  <a:srgbClr val="FFFF00"/>
                </a:solidFill>
              </a:rPr>
              <a:t>п</a:t>
            </a:r>
            <a:r>
              <a:rPr lang="en-US" sz="3600" b="1" baseline="-25000" dirty="0">
                <a:solidFill>
                  <a:srgbClr val="FFFF00"/>
                </a:solidFill>
              </a:rPr>
              <a:t>0</a:t>
            </a:r>
            <a:endParaRPr lang="ru-RU" sz="3600" b="1" baseline="-25000" dirty="0">
              <a:solidFill>
                <a:srgbClr val="FFFF00"/>
              </a:solidFill>
            </a:endParaRPr>
          </a:p>
          <a:p>
            <a:pPr algn="ctr"/>
            <a:endParaRPr lang="ru-RU" sz="3600" b="1" baseline="-25000" dirty="0">
              <a:solidFill>
                <a:srgbClr val="FFFF00"/>
              </a:solidFill>
            </a:endParaRPr>
          </a:p>
        </p:txBody>
      </p:sp>
      <p:sp>
        <p:nvSpPr>
          <p:cNvPr id="6153" name="Rectangle 9"/>
          <p:cNvSpPr>
            <a:spLocks noChangeArrowheads="1"/>
          </p:cNvSpPr>
          <p:nvPr/>
        </p:nvSpPr>
        <p:spPr bwMode="auto">
          <a:xfrm>
            <a:off x="0" y="31623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6152" name="Object 8"/>
          <p:cNvGraphicFramePr>
            <a:graphicFrameLocks noChangeAspect="1"/>
          </p:cNvGraphicFramePr>
          <p:nvPr/>
        </p:nvGraphicFramePr>
        <p:xfrm>
          <a:off x="0" y="1600200"/>
          <a:ext cx="2984046" cy="1524000"/>
        </p:xfrm>
        <a:graphic>
          <a:graphicData uri="http://schemas.openxmlformats.org/presentationml/2006/ole">
            <mc:AlternateContent xmlns:mc="http://schemas.openxmlformats.org/markup-compatibility/2006">
              <mc:Choice xmlns:v="urn:schemas-microsoft-com:vml" Requires="v">
                <p:oleObj spid="_x0000_s3079" name="Equation" r:id="rId3" imgW="1231366" imgH="533169" progId="Equation.3">
                  <p:embed/>
                </p:oleObj>
              </mc:Choice>
              <mc:Fallback>
                <p:oleObj name="Equation" r:id="rId3" imgW="1231366" imgH="533169"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00200"/>
                        <a:ext cx="2984046"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5" name="Rectangle 1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6156" name="Rectangle 12"/>
          <p:cNvSpPr>
            <a:spLocks noChangeArrowheads="1"/>
          </p:cNvSpPr>
          <p:nvPr/>
        </p:nvSpPr>
        <p:spPr bwMode="auto">
          <a:xfrm>
            <a:off x="3048000" y="1676400"/>
            <a:ext cx="6096000" cy="1600200"/>
          </a:xfrm>
          <a:prstGeom prst="rect">
            <a:avLst/>
          </a:prstGeom>
          <a:solidFill>
            <a:schemeClr val="tx1"/>
          </a:solidFill>
          <a:ln w="9525">
            <a:solidFill>
              <a:schemeClr val="tx1"/>
            </a:solidFill>
            <a:miter lim="800000"/>
            <a:headEnd/>
            <a:tailEnd/>
          </a:ln>
          <a:effectLst/>
        </p:spPr>
        <p:txBody>
          <a:bodyPr wrap="none" anchor="ctr"/>
          <a:lstStyle/>
          <a:p>
            <a:pPr algn="ctr"/>
            <a:r>
              <a:rPr lang="en-US" sz="3600" b="1">
                <a:solidFill>
                  <a:schemeClr val="bg1"/>
                </a:solidFill>
              </a:rPr>
              <a:t>&lt;Z Tabel </a:t>
            </a:r>
            <a:r>
              <a:rPr lang="el-GR" sz="3600" b="1">
                <a:solidFill>
                  <a:schemeClr val="bg1"/>
                </a:solidFill>
                <a:cs typeface="Arial" pitchFamily="34" charset="0"/>
              </a:rPr>
              <a:t>α</a:t>
            </a:r>
            <a:r>
              <a:rPr lang="en-US" sz="3600" b="1" baseline="-25000">
                <a:solidFill>
                  <a:schemeClr val="bg1"/>
                </a:solidFill>
                <a:cs typeface="Arial" pitchFamily="34" charset="0"/>
              </a:rPr>
              <a:t>0.05 : </a:t>
            </a:r>
            <a:r>
              <a:rPr lang="en-US" sz="3600" b="1">
                <a:solidFill>
                  <a:schemeClr val="bg1"/>
                </a:solidFill>
                <a:cs typeface="Arial" pitchFamily="34" charset="0"/>
              </a:rPr>
              <a:t>Ho diterima</a:t>
            </a:r>
          </a:p>
          <a:p>
            <a:pPr algn="ctr"/>
            <a:r>
              <a:rPr lang="en-US" sz="3600" b="1">
                <a:solidFill>
                  <a:schemeClr val="bg1"/>
                </a:solidFill>
                <a:cs typeface="Arial" pitchFamily="34" charset="0"/>
              </a:rPr>
              <a:t>≥</a:t>
            </a:r>
            <a:r>
              <a:rPr lang="en-US" sz="3600" b="1">
                <a:solidFill>
                  <a:schemeClr val="bg1"/>
                </a:solidFill>
              </a:rPr>
              <a:t>Z Tabel </a:t>
            </a:r>
            <a:r>
              <a:rPr lang="el-GR" sz="3600" b="1">
                <a:solidFill>
                  <a:schemeClr val="bg1"/>
                </a:solidFill>
              </a:rPr>
              <a:t>α</a:t>
            </a:r>
            <a:r>
              <a:rPr lang="en-US" sz="3600" b="1" baseline="-25000">
                <a:solidFill>
                  <a:schemeClr val="bg1"/>
                </a:solidFill>
              </a:rPr>
              <a:t>0.05 : </a:t>
            </a:r>
            <a:r>
              <a:rPr lang="en-US" sz="3600" b="1">
                <a:solidFill>
                  <a:schemeClr val="bg1"/>
                </a:solidFill>
              </a:rPr>
              <a:t>Ho ditolak</a:t>
            </a:r>
            <a:endParaRPr lang="el-GR" sz="3600" b="1">
              <a:solidFill>
                <a:schemeClr val="bg1"/>
              </a:solidFill>
            </a:endParaRPr>
          </a:p>
          <a:p>
            <a:pPr algn="ctr"/>
            <a:endParaRPr lang="el-GR" sz="3600" b="1">
              <a:solidFill>
                <a:schemeClr val="bg1"/>
              </a:solidFill>
              <a:cs typeface="Arial" pitchFamily="34" charset="0"/>
            </a:endParaRPr>
          </a:p>
        </p:txBody>
      </p:sp>
      <p:sp>
        <p:nvSpPr>
          <p:cNvPr id="6157" name="AutoShape 13"/>
          <p:cNvSpPr>
            <a:spLocks noChangeArrowheads="1"/>
          </p:cNvSpPr>
          <p:nvPr/>
        </p:nvSpPr>
        <p:spPr bwMode="auto">
          <a:xfrm>
            <a:off x="0" y="3657600"/>
            <a:ext cx="9144000" cy="914400"/>
          </a:xfrm>
          <a:prstGeom prst="plus">
            <a:avLst>
              <a:gd name="adj" fmla="val 25000"/>
            </a:avLst>
          </a:prstGeom>
          <a:solidFill>
            <a:schemeClr val="bg1"/>
          </a:solidFill>
          <a:ln w="9525">
            <a:solidFill>
              <a:srgbClr val="FF0000"/>
            </a:solidFill>
            <a:miter lim="800000"/>
            <a:headEnd/>
            <a:tailEnd/>
          </a:ln>
          <a:effectLst/>
          <a:scene3d>
            <a:camera prst="legacyPerspectiveBottom"/>
            <a:lightRig rig="legacyFlat3" dir="t"/>
          </a:scene3d>
          <a:sp3d extrusionH="121893000" prstMaterial="legacyMatte">
            <a:bevelT w="13500" h="13500" prst="angle"/>
            <a:bevelB w="13500" h="13500" prst="angle"/>
            <a:extrusionClr>
              <a:schemeClr val="accent1"/>
            </a:extrusionClr>
          </a:sp3d>
        </p:spPr>
        <p:txBody>
          <a:bodyPr wrap="none" anchor="ctr">
            <a:flatTx/>
          </a:bodyPr>
          <a:lstStyle/>
          <a:p>
            <a:pPr algn="ctr"/>
            <a:r>
              <a:rPr lang="en-US" sz="3600" b="1" dirty="0"/>
              <a:t>PENGUJIAN HOMOGENITAS  RAGAM</a:t>
            </a:r>
          </a:p>
        </p:txBody>
      </p:sp>
      <p:sp>
        <p:nvSpPr>
          <p:cNvPr id="6158" name="Rectangle 14"/>
          <p:cNvSpPr>
            <a:spLocks noChangeArrowheads="1"/>
          </p:cNvSpPr>
          <p:nvPr/>
        </p:nvSpPr>
        <p:spPr bwMode="auto">
          <a:xfrm>
            <a:off x="0" y="4648200"/>
            <a:ext cx="9144000" cy="990600"/>
          </a:xfrm>
          <a:prstGeom prst="rect">
            <a:avLst/>
          </a:prstGeom>
          <a:solidFill>
            <a:schemeClr val="hlink"/>
          </a:solidFill>
          <a:ln w="9525">
            <a:solidFill>
              <a:schemeClr val="tx1"/>
            </a:solidFill>
            <a:miter lim="800000"/>
            <a:headEnd/>
            <a:tailEnd/>
          </a:ln>
          <a:effectLst/>
        </p:spPr>
        <p:txBody>
          <a:bodyPr wrap="none" anchor="ctr"/>
          <a:lstStyle/>
          <a:p>
            <a:pPr algn="ctr"/>
            <a:r>
              <a:rPr lang="en-US" sz="3600" b="1">
                <a:solidFill>
                  <a:srgbClr val="FFFF00"/>
                </a:solidFill>
              </a:rPr>
              <a:t>Hipotesisis H</a:t>
            </a:r>
            <a:r>
              <a:rPr lang="en-US" sz="3600" b="1" baseline="-25000">
                <a:solidFill>
                  <a:srgbClr val="FFFF00"/>
                </a:solidFill>
              </a:rPr>
              <a:t>0</a:t>
            </a:r>
            <a:r>
              <a:rPr lang="en-US" sz="3600" b="1">
                <a:solidFill>
                  <a:srgbClr val="FFFF00"/>
                </a:solidFill>
              </a:rPr>
              <a:t> : </a:t>
            </a:r>
            <a:r>
              <a:rPr lang="el-GR" sz="3600">
                <a:solidFill>
                  <a:srgbClr val="FFFF00"/>
                </a:solidFill>
              </a:rPr>
              <a:t>σ</a:t>
            </a:r>
            <a:r>
              <a:rPr lang="en-US" sz="3600">
                <a:solidFill>
                  <a:srgbClr val="FFFF00"/>
                </a:solidFill>
              </a:rPr>
              <a:t> = </a:t>
            </a:r>
            <a:r>
              <a:rPr lang="el-GR" sz="3600">
                <a:solidFill>
                  <a:srgbClr val="FFFF00"/>
                </a:solidFill>
              </a:rPr>
              <a:t>σ</a:t>
            </a:r>
            <a:r>
              <a:rPr lang="en-US" sz="3600" baseline="-25000">
                <a:solidFill>
                  <a:srgbClr val="FFFF00"/>
                </a:solidFill>
              </a:rPr>
              <a:t>0 </a:t>
            </a:r>
            <a:r>
              <a:rPr lang="en-US" sz="3600">
                <a:solidFill>
                  <a:srgbClr val="FFFF00"/>
                </a:solidFill>
              </a:rPr>
              <a:t> lawan H</a:t>
            </a:r>
            <a:r>
              <a:rPr lang="en-US" sz="3600" baseline="-25000">
                <a:solidFill>
                  <a:srgbClr val="FFFF00"/>
                </a:solidFill>
              </a:rPr>
              <a:t>1</a:t>
            </a:r>
            <a:r>
              <a:rPr lang="en-US" sz="3600">
                <a:solidFill>
                  <a:srgbClr val="FFFF00"/>
                </a:solidFill>
              </a:rPr>
              <a:t> : </a:t>
            </a:r>
            <a:r>
              <a:rPr lang="el-GR" sz="3600">
                <a:solidFill>
                  <a:srgbClr val="FFFF00"/>
                </a:solidFill>
              </a:rPr>
              <a:t>σ</a:t>
            </a:r>
            <a:r>
              <a:rPr lang="en-US" sz="3600">
                <a:solidFill>
                  <a:srgbClr val="FFFF00"/>
                </a:solidFill>
              </a:rPr>
              <a:t> ≠ </a:t>
            </a:r>
            <a:r>
              <a:rPr lang="el-GR" sz="3600">
                <a:solidFill>
                  <a:srgbClr val="FFFF00"/>
                </a:solidFill>
              </a:rPr>
              <a:t>σ</a:t>
            </a:r>
            <a:r>
              <a:rPr lang="en-US" sz="3600" baseline="-25000">
                <a:solidFill>
                  <a:srgbClr val="FFFF00"/>
                </a:solidFill>
              </a:rPr>
              <a:t>0</a:t>
            </a:r>
          </a:p>
        </p:txBody>
      </p:sp>
      <p:sp>
        <p:nvSpPr>
          <p:cNvPr id="6160" name="Rectangle 16"/>
          <p:cNvSpPr>
            <a:spLocks noChangeArrowheads="1"/>
          </p:cNvSpPr>
          <p:nvPr/>
        </p:nvSpPr>
        <p:spPr bwMode="auto">
          <a:xfrm>
            <a:off x="0" y="314325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6159" name="Object 15"/>
          <p:cNvGraphicFramePr>
            <a:graphicFrameLocks noChangeAspect="1"/>
          </p:cNvGraphicFramePr>
          <p:nvPr/>
        </p:nvGraphicFramePr>
        <p:xfrm>
          <a:off x="0" y="5638800"/>
          <a:ext cx="2209800" cy="1219200"/>
        </p:xfrm>
        <a:graphic>
          <a:graphicData uri="http://schemas.openxmlformats.org/presentationml/2006/ole">
            <mc:AlternateContent xmlns:mc="http://schemas.openxmlformats.org/markup-compatibility/2006">
              <mc:Choice xmlns:v="urn:schemas-microsoft-com:vml" Requires="v">
                <p:oleObj spid="_x0000_s3080" name="Equation" r:id="rId5" imgW="698197" imgH="571252" progId="Equation.3">
                  <p:embed/>
                </p:oleObj>
              </mc:Choice>
              <mc:Fallback>
                <p:oleObj name="Equation" r:id="rId5" imgW="698197" imgH="571252"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638800"/>
                        <a:ext cx="2209800" cy="1219200"/>
                      </a:xfrm>
                      <a:prstGeom prst="rect">
                        <a:avLst/>
                      </a:prstGeom>
                      <a:solidFill>
                        <a:schemeClr val="folHlink"/>
                      </a:solidFill>
                      <a:ln w="9525">
                        <a:solidFill>
                          <a:schemeClr val="folHlink"/>
                        </a:solidFill>
                        <a:miter lim="800000"/>
                        <a:headEnd/>
                        <a:tailEnd/>
                      </a:ln>
                    </p:spPr>
                  </p:pic>
                </p:oleObj>
              </mc:Fallback>
            </mc:AlternateContent>
          </a:graphicData>
        </a:graphic>
      </p:graphicFrame>
      <p:sp>
        <p:nvSpPr>
          <p:cNvPr id="6161" name="Rectangle 17"/>
          <p:cNvSpPr>
            <a:spLocks noChangeArrowheads="1"/>
          </p:cNvSpPr>
          <p:nvPr/>
        </p:nvSpPr>
        <p:spPr bwMode="auto">
          <a:xfrm>
            <a:off x="2209800" y="5638800"/>
            <a:ext cx="3048000" cy="1219200"/>
          </a:xfrm>
          <a:prstGeom prst="rect">
            <a:avLst/>
          </a:prstGeom>
          <a:solidFill>
            <a:schemeClr val="folHlink"/>
          </a:solidFill>
          <a:ln w="9525">
            <a:solidFill>
              <a:schemeClr val="folHlink"/>
            </a:solidFill>
            <a:miter lim="800000"/>
            <a:headEnd/>
            <a:tailEnd/>
          </a:ln>
          <a:effectLst/>
        </p:spPr>
        <p:txBody>
          <a:bodyPr wrap="none" anchor="ctr"/>
          <a:lstStyle/>
          <a:p>
            <a:pPr algn="ctr"/>
            <a:r>
              <a:rPr lang="en-US" sz="3600" b="1"/>
              <a:t>Disini S</a:t>
            </a:r>
            <a:r>
              <a:rPr lang="en-US" sz="3600" b="1" baseline="-25000"/>
              <a:t>1</a:t>
            </a:r>
            <a:r>
              <a:rPr lang="en-US" sz="3600" b="1" baseline="30000"/>
              <a:t>2</a:t>
            </a:r>
            <a:r>
              <a:rPr lang="en-US" sz="3600" b="1"/>
              <a:t>&gt;S</a:t>
            </a:r>
            <a:r>
              <a:rPr lang="en-US" sz="3600" b="1" baseline="-25000"/>
              <a:t>2</a:t>
            </a:r>
            <a:r>
              <a:rPr lang="en-US" sz="3600" b="1" baseline="30000"/>
              <a:t>2</a:t>
            </a:r>
          </a:p>
        </p:txBody>
      </p:sp>
      <p:sp>
        <p:nvSpPr>
          <p:cNvPr id="6162" name="Rectangle 18"/>
          <p:cNvSpPr>
            <a:spLocks noChangeArrowheads="1"/>
          </p:cNvSpPr>
          <p:nvPr/>
        </p:nvSpPr>
        <p:spPr bwMode="auto">
          <a:xfrm>
            <a:off x="5257800" y="5638800"/>
            <a:ext cx="3886200" cy="1219200"/>
          </a:xfrm>
          <a:prstGeom prst="rect">
            <a:avLst/>
          </a:prstGeom>
          <a:solidFill>
            <a:schemeClr val="accent2"/>
          </a:solidFill>
          <a:ln w="9525">
            <a:solidFill>
              <a:schemeClr val="tx1"/>
            </a:solidFill>
            <a:miter lim="800000"/>
            <a:headEnd/>
            <a:tailEnd/>
          </a:ln>
          <a:effectLst/>
        </p:spPr>
        <p:txBody>
          <a:bodyPr wrap="none" anchor="ctr"/>
          <a:lstStyle/>
          <a:p>
            <a:pPr algn="ctr"/>
            <a:r>
              <a:rPr lang="en-US" sz="3200" b="1">
                <a:solidFill>
                  <a:schemeClr val="bg1"/>
                </a:solidFill>
              </a:rPr>
              <a:t>&lt;F</a:t>
            </a:r>
            <a:r>
              <a:rPr lang="el-GR" sz="3200" b="1">
                <a:solidFill>
                  <a:schemeClr val="bg1"/>
                </a:solidFill>
                <a:cs typeface="Arial" pitchFamily="34" charset="0"/>
              </a:rPr>
              <a:t>α</a:t>
            </a:r>
            <a:r>
              <a:rPr lang="en-US" sz="3200" b="1" baseline="-25000">
                <a:solidFill>
                  <a:schemeClr val="bg1"/>
                </a:solidFill>
                <a:cs typeface="Arial" pitchFamily="34" charset="0"/>
              </a:rPr>
              <a:t>0.05;db1=n-1,db2=n-2)</a:t>
            </a:r>
            <a:endParaRPr lang="en-US" sz="3200" b="1">
              <a:solidFill>
                <a:schemeClr val="bg1"/>
              </a:solidFill>
              <a:cs typeface="Arial" pitchFamily="34" charset="0"/>
            </a:endParaRPr>
          </a:p>
          <a:p>
            <a:pPr algn="ctr"/>
            <a:r>
              <a:rPr lang="en-US" sz="3200" b="1">
                <a:solidFill>
                  <a:schemeClr val="bg1"/>
                </a:solidFill>
                <a:cs typeface="Arial" pitchFamily="34" charset="0"/>
              </a:rPr>
              <a:t>Ragam Homogen</a:t>
            </a:r>
            <a:endParaRPr lang="el-GR" sz="3200" b="1">
              <a:solidFill>
                <a:schemeClr val="bg1"/>
              </a:solidFill>
              <a:cs typeface="Arial" pitchFamily="34" charset="0"/>
            </a:endParaRPr>
          </a:p>
        </p:txBody>
      </p:sp>
      <p:sp>
        <p:nvSpPr>
          <p:cNvPr id="16" name="TextBox 15"/>
          <p:cNvSpPr txBox="1"/>
          <p:nvPr/>
        </p:nvSpPr>
        <p:spPr>
          <a:xfrm>
            <a:off x="0" y="0"/>
            <a:ext cx="9144000" cy="523220"/>
          </a:xfrm>
          <a:prstGeom prst="rect">
            <a:avLst/>
          </a:prstGeom>
          <a:solidFill>
            <a:schemeClr val="tx1"/>
          </a:solidFill>
          <a:ln>
            <a:solidFill>
              <a:srgbClr val="FF0000"/>
            </a:solidFill>
          </a:ln>
        </p:spPr>
        <p:txBody>
          <a:bodyPr wrap="square" rtlCol="0">
            <a:spAutoFit/>
          </a:bodyPr>
          <a:lstStyle/>
          <a:p>
            <a:pPr algn="ctr"/>
            <a:r>
              <a:rPr lang="en-US" sz="2800" dirty="0" smtClean="0">
                <a:solidFill>
                  <a:srgbClr val="FFFF00"/>
                </a:solidFill>
                <a:latin typeface="Arial Black" pitchFamily="34" charset="0"/>
              </a:rPr>
              <a:t>MENGUJI  PROPORSI</a:t>
            </a:r>
            <a:endParaRPr lang="en-US" sz="2800" dirty="0">
              <a:solidFill>
                <a:srgbClr val="FFFF00"/>
              </a:solidFill>
              <a:latin typeface="Arial Black" pitchFamily="34" charset="0"/>
            </a:endParaRPr>
          </a:p>
        </p:txBody>
      </p:sp>
      <p:sp>
        <p:nvSpPr>
          <p:cNvPr id="18" name="TextBox 17"/>
          <p:cNvSpPr txBox="1"/>
          <p:nvPr/>
        </p:nvSpPr>
        <p:spPr>
          <a:xfrm>
            <a:off x="0" y="6519446"/>
            <a:ext cx="9144000" cy="338554"/>
          </a:xfrm>
          <a:prstGeom prst="rect">
            <a:avLst/>
          </a:prstGeom>
          <a:solidFill>
            <a:srgbClr val="FFFF00"/>
          </a:solidFill>
          <a:ln>
            <a:solidFill>
              <a:srgbClr val="FF0000"/>
            </a:solidFill>
          </a:ln>
        </p:spPr>
        <p:txBody>
          <a:bodyPr wrap="square" rtlCol="0">
            <a:spAutoFit/>
          </a:bodyPr>
          <a:lstStyle/>
          <a:p>
            <a:pPr algn="ctr"/>
            <a:r>
              <a:rPr lang="en-US" sz="1600" b="1" dirty="0" err="1" smtClean="0"/>
              <a:t>Diunduh</a:t>
            </a:r>
            <a:r>
              <a:rPr lang="en-US" sz="1600" b="1" dirty="0" smtClean="0"/>
              <a:t> </a:t>
            </a:r>
            <a:r>
              <a:rPr lang="en-US" sz="1600" b="1" dirty="0" err="1" smtClean="0"/>
              <a:t>dari</a:t>
            </a:r>
            <a:r>
              <a:rPr lang="en-US" sz="1600" b="1" dirty="0" smtClean="0"/>
              <a:t>: </a:t>
            </a:r>
            <a:r>
              <a:rPr lang="en-US" sz="1600" i="1" dirty="0" smtClean="0"/>
              <a:t>staff.unud.ac.id/~</a:t>
            </a:r>
            <a:r>
              <a:rPr lang="en-US" sz="1600" i="1" dirty="0" err="1" smtClean="0"/>
              <a:t>sampurna</a:t>
            </a:r>
            <a:r>
              <a:rPr lang="en-US" sz="1600" i="1" dirty="0" smtClean="0"/>
              <a:t>/</a:t>
            </a:r>
            <a:r>
              <a:rPr lang="en-US" sz="1600" i="1" dirty="0" err="1" smtClean="0"/>
              <a:t>wp</a:t>
            </a:r>
            <a:r>
              <a:rPr lang="en-US" sz="1600" i="1" dirty="0" smtClean="0"/>
              <a:t>-content/uploads/2008/.../</a:t>
            </a:r>
            <a:r>
              <a:rPr lang="en-US" sz="1600" b="1" i="1" dirty="0" smtClean="0"/>
              <a:t>hipotesis</a:t>
            </a:r>
            <a:r>
              <a:rPr lang="en-US" sz="1600" i="1" dirty="0" smtClean="0"/>
              <a:t>.</a:t>
            </a:r>
            <a:r>
              <a:rPr lang="en-US" sz="1600" b="1" i="1" dirty="0" smtClean="0"/>
              <a:t>ppt </a:t>
            </a:r>
            <a:r>
              <a:rPr lang="en-US" sz="1600" b="1" dirty="0" smtClean="0"/>
              <a:t>…… 28/9/2012</a:t>
            </a:r>
            <a:endParaRPr lang="en-US" sz="1600" b="1"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215" name="Picture 23"/>
          <p:cNvPicPr>
            <a:picLocks noGrp="1" noChangeAspect="1" noChangeArrowheads="1"/>
          </p:cNvPicPr>
          <p:nvPr>
            <p:ph sz="half" idx="1"/>
          </p:nvPr>
        </p:nvPicPr>
        <p:blipFill>
          <a:blip r:embed="rId3"/>
          <a:srcRect/>
          <a:stretch>
            <a:fillRect/>
          </a:stretch>
        </p:blipFill>
        <p:spPr>
          <a:xfrm>
            <a:off x="3505200" y="1676400"/>
            <a:ext cx="2209800" cy="2082800"/>
          </a:xfrm>
          <a:noFill/>
          <a:ln/>
        </p:spPr>
      </p:pic>
      <p:sp>
        <p:nvSpPr>
          <p:cNvPr id="8199" name="Rectangle 7"/>
          <p:cNvSpPr>
            <a:spLocks noChangeArrowheads="1"/>
          </p:cNvSpPr>
          <p:nvPr/>
        </p:nvSpPr>
        <p:spPr bwMode="auto">
          <a:xfrm>
            <a:off x="0" y="228600"/>
            <a:ext cx="9144000" cy="1219200"/>
          </a:xfrm>
          <a:prstGeom prst="rect">
            <a:avLst/>
          </a:prstGeom>
          <a:solidFill>
            <a:schemeClr val="accent1"/>
          </a:solidFill>
          <a:ln w="9525">
            <a:miter lim="800000"/>
            <a:headEnd/>
            <a:tailEnd/>
          </a:ln>
          <a:effectLst/>
          <a:scene3d>
            <a:camera prst="legacyPerspectiveBottomLeft"/>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algn="ctr"/>
            <a:r>
              <a:rPr lang="en-US" sz="2800" b="1" dirty="0" err="1">
                <a:solidFill>
                  <a:schemeClr val="bg1"/>
                </a:solidFill>
              </a:rPr>
              <a:t>Uji</a:t>
            </a:r>
            <a:r>
              <a:rPr lang="en-US" sz="2800" b="1" dirty="0">
                <a:solidFill>
                  <a:schemeClr val="bg1"/>
                </a:solidFill>
              </a:rPr>
              <a:t> </a:t>
            </a:r>
            <a:r>
              <a:rPr lang="en-US" sz="2800" b="1" dirty="0" err="1">
                <a:solidFill>
                  <a:schemeClr val="bg1"/>
                </a:solidFill>
              </a:rPr>
              <a:t>Dua</a:t>
            </a:r>
            <a:r>
              <a:rPr lang="en-US" sz="2800" b="1" dirty="0">
                <a:solidFill>
                  <a:schemeClr val="bg1"/>
                </a:solidFill>
              </a:rPr>
              <a:t> </a:t>
            </a:r>
            <a:r>
              <a:rPr lang="en-US" sz="2800" b="1" dirty="0" err="1">
                <a:solidFill>
                  <a:schemeClr val="bg1"/>
                </a:solidFill>
              </a:rPr>
              <a:t>Arah</a:t>
            </a:r>
            <a:r>
              <a:rPr lang="en-US" sz="2800" b="1" dirty="0">
                <a:solidFill>
                  <a:schemeClr val="bg1"/>
                </a:solidFill>
              </a:rPr>
              <a:t> : </a:t>
            </a:r>
            <a:r>
              <a:rPr lang="en-US" sz="2800" b="1" dirty="0" err="1">
                <a:solidFill>
                  <a:schemeClr val="bg1"/>
                </a:solidFill>
              </a:rPr>
              <a:t>Hipotesis</a:t>
            </a:r>
            <a:r>
              <a:rPr lang="en-US" sz="2800" b="1" dirty="0">
                <a:solidFill>
                  <a:schemeClr val="bg1"/>
                </a:solidFill>
              </a:rPr>
              <a:t> H</a:t>
            </a:r>
            <a:r>
              <a:rPr lang="en-US" sz="2800" b="1" baseline="-25000" dirty="0">
                <a:solidFill>
                  <a:schemeClr val="bg1"/>
                </a:solidFill>
              </a:rPr>
              <a:t>0</a:t>
            </a:r>
            <a:r>
              <a:rPr lang="en-US" sz="2800" b="1" dirty="0">
                <a:solidFill>
                  <a:schemeClr val="bg1"/>
                </a:solidFill>
              </a:rPr>
              <a:t> : </a:t>
            </a:r>
            <a:r>
              <a:rPr lang="en-US" sz="2800" b="1" dirty="0">
                <a:solidFill>
                  <a:schemeClr val="bg1"/>
                </a:solidFill>
                <a:cs typeface="Arial" pitchFamily="34" charset="0"/>
              </a:rPr>
              <a:t>µ</a:t>
            </a:r>
            <a:r>
              <a:rPr lang="en-US" sz="2800" b="1" baseline="-25000" dirty="0">
                <a:solidFill>
                  <a:schemeClr val="bg1"/>
                </a:solidFill>
                <a:cs typeface="Arial" pitchFamily="34" charset="0"/>
              </a:rPr>
              <a:t>1</a:t>
            </a:r>
            <a:r>
              <a:rPr lang="en-US" sz="2800" b="1" dirty="0">
                <a:solidFill>
                  <a:schemeClr val="bg1"/>
                </a:solidFill>
                <a:cs typeface="Arial" pitchFamily="34" charset="0"/>
              </a:rPr>
              <a:t>= µ</a:t>
            </a:r>
            <a:r>
              <a:rPr lang="en-US" sz="2800" b="1" baseline="-25000" dirty="0">
                <a:solidFill>
                  <a:schemeClr val="bg1"/>
                </a:solidFill>
                <a:cs typeface="Arial" pitchFamily="34" charset="0"/>
              </a:rPr>
              <a:t>2</a:t>
            </a:r>
            <a:r>
              <a:rPr lang="en-US" sz="2800" b="1" dirty="0">
                <a:solidFill>
                  <a:schemeClr val="bg1"/>
                </a:solidFill>
                <a:cs typeface="Arial" pitchFamily="34" charset="0"/>
              </a:rPr>
              <a:t> </a:t>
            </a:r>
            <a:r>
              <a:rPr lang="en-US" sz="2800" b="1" dirty="0" err="1">
                <a:solidFill>
                  <a:schemeClr val="bg1"/>
                </a:solidFill>
                <a:cs typeface="Arial" pitchFamily="34" charset="0"/>
              </a:rPr>
              <a:t>lawan</a:t>
            </a:r>
            <a:r>
              <a:rPr lang="en-US" sz="2800" b="1" dirty="0">
                <a:solidFill>
                  <a:schemeClr val="bg1"/>
                </a:solidFill>
                <a:cs typeface="Arial" pitchFamily="34" charset="0"/>
              </a:rPr>
              <a:t> </a:t>
            </a:r>
            <a:r>
              <a:rPr lang="en-US" sz="2800" b="1" dirty="0">
                <a:solidFill>
                  <a:schemeClr val="bg1"/>
                </a:solidFill>
              </a:rPr>
              <a:t>H</a:t>
            </a:r>
            <a:r>
              <a:rPr lang="en-US" sz="2800" b="1" baseline="-25000" dirty="0">
                <a:solidFill>
                  <a:schemeClr val="bg1"/>
                </a:solidFill>
              </a:rPr>
              <a:t>1</a:t>
            </a:r>
            <a:r>
              <a:rPr lang="en-US" sz="2800" b="1" dirty="0">
                <a:solidFill>
                  <a:schemeClr val="bg1"/>
                </a:solidFill>
              </a:rPr>
              <a:t> : µ</a:t>
            </a:r>
            <a:r>
              <a:rPr lang="en-US" sz="2800" b="1" baseline="-25000" dirty="0">
                <a:solidFill>
                  <a:schemeClr val="bg1"/>
                </a:solidFill>
              </a:rPr>
              <a:t>1</a:t>
            </a:r>
            <a:r>
              <a:rPr lang="en-US" sz="2800" b="1" dirty="0">
                <a:solidFill>
                  <a:schemeClr val="bg1"/>
                </a:solidFill>
                <a:cs typeface="Arial" pitchFamily="34" charset="0"/>
              </a:rPr>
              <a:t>≠ </a:t>
            </a:r>
            <a:r>
              <a:rPr lang="en-US" sz="2800" b="1" dirty="0">
                <a:solidFill>
                  <a:schemeClr val="bg1"/>
                </a:solidFill>
              </a:rPr>
              <a:t>µ</a:t>
            </a:r>
            <a:r>
              <a:rPr lang="en-US" sz="2800" b="1" baseline="-25000" dirty="0">
                <a:solidFill>
                  <a:schemeClr val="bg1"/>
                </a:solidFill>
              </a:rPr>
              <a:t>2</a:t>
            </a:r>
          </a:p>
          <a:p>
            <a:pPr algn="ctr"/>
            <a:r>
              <a:rPr lang="en-US" sz="2800" b="1" dirty="0" err="1">
                <a:solidFill>
                  <a:schemeClr val="bg1"/>
                </a:solidFill>
              </a:rPr>
              <a:t>Uji</a:t>
            </a:r>
            <a:r>
              <a:rPr lang="en-US" sz="2800" b="1" dirty="0">
                <a:solidFill>
                  <a:schemeClr val="bg1"/>
                </a:solidFill>
              </a:rPr>
              <a:t> </a:t>
            </a:r>
            <a:r>
              <a:rPr lang="en-US" sz="2800" b="1" dirty="0" err="1">
                <a:solidFill>
                  <a:schemeClr val="bg1"/>
                </a:solidFill>
              </a:rPr>
              <a:t>Satu</a:t>
            </a:r>
            <a:r>
              <a:rPr lang="en-US" sz="2800" b="1" dirty="0">
                <a:solidFill>
                  <a:schemeClr val="bg1"/>
                </a:solidFill>
              </a:rPr>
              <a:t> </a:t>
            </a:r>
            <a:r>
              <a:rPr lang="en-US" sz="2800" b="1" dirty="0" err="1">
                <a:solidFill>
                  <a:schemeClr val="bg1"/>
                </a:solidFill>
              </a:rPr>
              <a:t>Arah</a:t>
            </a:r>
            <a:r>
              <a:rPr lang="en-US" sz="2800" b="1" dirty="0">
                <a:solidFill>
                  <a:schemeClr val="bg1"/>
                </a:solidFill>
              </a:rPr>
              <a:t> : </a:t>
            </a:r>
            <a:r>
              <a:rPr lang="en-US" sz="2800" b="1" dirty="0" err="1">
                <a:solidFill>
                  <a:schemeClr val="bg1"/>
                </a:solidFill>
              </a:rPr>
              <a:t>Hipotesis</a:t>
            </a:r>
            <a:r>
              <a:rPr lang="en-US" sz="2800" b="1" dirty="0">
                <a:solidFill>
                  <a:schemeClr val="bg1"/>
                </a:solidFill>
              </a:rPr>
              <a:t> H</a:t>
            </a:r>
            <a:r>
              <a:rPr lang="en-US" sz="2800" b="1" baseline="-25000" dirty="0">
                <a:solidFill>
                  <a:schemeClr val="bg1"/>
                </a:solidFill>
              </a:rPr>
              <a:t>0</a:t>
            </a:r>
            <a:r>
              <a:rPr lang="en-US" sz="2800" b="1" dirty="0">
                <a:solidFill>
                  <a:schemeClr val="bg1"/>
                </a:solidFill>
              </a:rPr>
              <a:t> : µ</a:t>
            </a:r>
            <a:r>
              <a:rPr lang="en-US" sz="2800" b="1" baseline="-25000" dirty="0">
                <a:solidFill>
                  <a:schemeClr val="bg1"/>
                </a:solidFill>
              </a:rPr>
              <a:t>1</a:t>
            </a:r>
            <a:r>
              <a:rPr lang="en-US" sz="2800" b="1" dirty="0">
                <a:solidFill>
                  <a:schemeClr val="bg1"/>
                </a:solidFill>
                <a:cs typeface="Arial" pitchFamily="34" charset="0"/>
              </a:rPr>
              <a:t>≤</a:t>
            </a:r>
            <a:r>
              <a:rPr lang="en-US" sz="2800" b="1" dirty="0">
                <a:solidFill>
                  <a:schemeClr val="bg1"/>
                </a:solidFill>
              </a:rPr>
              <a:t> µ</a:t>
            </a:r>
            <a:r>
              <a:rPr lang="en-US" sz="2800" b="1" baseline="-25000" dirty="0">
                <a:solidFill>
                  <a:schemeClr val="bg1"/>
                </a:solidFill>
              </a:rPr>
              <a:t>2 </a:t>
            </a:r>
            <a:r>
              <a:rPr lang="en-US" sz="2800" b="1" dirty="0" err="1">
                <a:solidFill>
                  <a:schemeClr val="bg1"/>
                </a:solidFill>
              </a:rPr>
              <a:t>lawan</a:t>
            </a:r>
            <a:r>
              <a:rPr lang="en-US" sz="2800" b="1" dirty="0">
                <a:solidFill>
                  <a:schemeClr val="bg1"/>
                </a:solidFill>
              </a:rPr>
              <a:t> H</a:t>
            </a:r>
            <a:r>
              <a:rPr lang="en-US" sz="2800" b="1" baseline="-25000" dirty="0">
                <a:solidFill>
                  <a:schemeClr val="bg1"/>
                </a:solidFill>
              </a:rPr>
              <a:t>1</a:t>
            </a:r>
            <a:r>
              <a:rPr lang="en-US" sz="2800" b="1" dirty="0">
                <a:solidFill>
                  <a:schemeClr val="bg1"/>
                </a:solidFill>
              </a:rPr>
              <a:t> : µ</a:t>
            </a:r>
            <a:r>
              <a:rPr lang="en-US" sz="2800" b="1" baseline="-25000" dirty="0">
                <a:solidFill>
                  <a:schemeClr val="bg1"/>
                </a:solidFill>
              </a:rPr>
              <a:t>1</a:t>
            </a:r>
            <a:r>
              <a:rPr lang="en-US" sz="2800" b="1" dirty="0">
                <a:solidFill>
                  <a:schemeClr val="bg1"/>
                </a:solidFill>
              </a:rPr>
              <a:t>&gt; µ</a:t>
            </a:r>
            <a:r>
              <a:rPr lang="en-US" sz="2800" b="1" baseline="-25000" dirty="0">
                <a:solidFill>
                  <a:schemeClr val="bg1"/>
                </a:solidFill>
              </a:rPr>
              <a:t>2</a:t>
            </a:r>
            <a:r>
              <a:rPr lang="en-US" sz="2800" b="1" dirty="0">
                <a:solidFill>
                  <a:schemeClr val="bg1"/>
                </a:solidFill>
              </a:rPr>
              <a:t> </a:t>
            </a:r>
          </a:p>
          <a:p>
            <a:pPr algn="ctr"/>
            <a:r>
              <a:rPr lang="en-US" sz="2800" b="1" dirty="0">
                <a:solidFill>
                  <a:schemeClr val="bg1"/>
                </a:solidFill>
                <a:cs typeface="Arial" pitchFamily="34" charset="0"/>
              </a:rPr>
              <a:t> </a:t>
            </a:r>
          </a:p>
        </p:txBody>
      </p:sp>
      <p:sp>
        <p:nvSpPr>
          <p:cNvPr id="8200" name="AutoShape 8"/>
          <p:cNvSpPr>
            <a:spLocks noChangeArrowheads="1"/>
          </p:cNvSpPr>
          <p:nvPr/>
        </p:nvSpPr>
        <p:spPr bwMode="auto">
          <a:xfrm>
            <a:off x="0" y="1676400"/>
            <a:ext cx="3657600" cy="1905000"/>
          </a:xfrm>
          <a:prstGeom prst="downArrowCallout">
            <a:avLst>
              <a:gd name="adj1" fmla="val 70588"/>
              <a:gd name="adj2" fmla="val 70588"/>
              <a:gd name="adj3" fmla="val 16667"/>
              <a:gd name="adj4" fmla="val 66667"/>
            </a:avLst>
          </a:prstGeom>
          <a:solidFill>
            <a:schemeClr val="bg1"/>
          </a:solidFill>
          <a:ln w="9525">
            <a:solidFill>
              <a:srgbClr val="FF0000"/>
            </a:solidFill>
            <a:miter lim="800000"/>
            <a:headEnd/>
            <a:tailEnd/>
          </a:ln>
          <a:effectLst/>
          <a:scene3d>
            <a:camera prst="legacyPerspectiveBottom"/>
            <a:lightRig rig="legacyFlat3" dir="t"/>
          </a:scene3d>
          <a:sp3d extrusionH="121893000" prstMaterial="legacyMatte">
            <a:bevelT w="13500" h="13500" prst="angle"/>
            <a:bevelB w="13500" h="13500" prst="angle"/>
            <a:extrusionClr>
              <a:schemeClr val="folHlink"/>
            </a:extrusionClr>
          </a:sp3d>
        </p:spPr>
        <p:txBody>
          <a:bodyPr wrap="none" anchor="ctr">
            <a:flatTx/>
          </a:bodyPr>
          <a:lstStyle/>
          <a:p>
            <a:pPr algn="ctr"/>
            <a:r>
              <a:rPr lang="en-US" sz="3200" b="1" dirty="0"/>
              <a:t>BERPASANGAN</a:t>
            </a:r>
          </a:p>
        </p:txBody>
      </p:sp>
      <p:sp>
        <p:nvSpPr>
          <p:cNvPr id="8201" name="AutoShape 9"/>
          <p:cNvSpPr>
            <a:spLocks noChangeArrowheads="1"/>
          </p:cNvSpPr>
          <p:nvPr/>
        </p:nvSpPr>
        <p:spPr bwMode="auto">
          <a:xfrm>
            <a:off x="5715000" y="1676400"/>
            <a:ext cx="3429000" cy="1828800"/>
          </a:xfrm>
          <a:prstGeom prst="downArrowCallout">
            <a:avLst>
              <a:gd name="adj1" fmla="val 75000"/>
              <a:gd name="adj2" fmla="val 75000"/>
              <a:gd name="adj3" fmla="val 16667"/>
              <a:gd name="adj4" fmla="val 66667"/>
            </a:avLst>
          </a:prstGeom>
          <a:solidFill>
            <a:schemeClr val="bg1"/>
          </a:solidFill>
          <a:ln w="9525">
            <a:solidFill>
              <a:srgbClr val="FF0000"/>
            </a:solidFill>
            <a:miter lim="800000"/>
            <a:headEnd/>
            <a:tailEnd/>
          </a:ln>
          <a:effectLst/>
          <a:scene3d>
            <a:camera prst="legacyPerspectiveBottom"/>
            <a:lightRig rig="legacyFlat3" dir="t"/>
          </a:scene3d>
          <a:sp3d extrusionH="121893000" prstMaterial="legacyMatte">
            <a:bevelT w="13500" h="13500" prst="angle"/>
            <a:bevelB w="13500" h="13500" prst="angle"/>
            <a:extrusionClr>
              <a:schemeClr val="hlink"/>
            </a:extrusionClr>
          </a:sp3d>
        </p:spPr>
        <p:txBody>
          <a:bodyPr wrap="none" anchor="ctr">
            <a:flatTx/>
          </a:bodyPr>
          <a:lstStyle/>
          <a:p>
            <a:pPr algn="ctr"/>
            <a:r>
              <a:rPr lang="en-US" sz="2400" b="1" dirty="0"/>
              <a:t>TIDAK BERPASANGAN</a:t>
            </a:r>
          </a:p>
        </p:txBody>
      </p:sp>
      <p:sp>
        <p:nvSpPr>
          <p:cNvPr id="8205" name="Rectangle 1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204" name="Object 12"/>
          <p:cNvGraphicFramePr>
            <a:graphicFrameLocks noChangeAspect="1"/>
          </p:cNvGraphicFramePr>
          <p:nvPr/>
        </p:nvGraphicFramePr>
        <p:xfrm>
          <a:off x="381000" y="4191000"/>
          <a:ext cx="2895600" cy="838200"/>
        </p:xfrm>
        <a:graphic>
          <a:graphicData uri="http://schemas.openxmlformats.org/presentationml/2006/ole">
            <mc:AlternateContent xmlns:mc="http://schemas.openxmlformats.org/markup-compatibility/2006">
              <mc:Choice xmlns:v="urn:schemas-microsoft-com:vml" Requires="v">
                <p:oleObj spid="_x0000_s4106" name="Equation" r:id="rId4" imgW="927100" imgH="431800" progId="Equation.3">
                  <p:embed/>
                </p:oleObj>
              </mc:Choice>
              <mc:Fallback>
                <p:oleObj name="Equation" r:id="rId4" imgW="927100" imgH="4318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191000"/>
                        <a:ext cx="289560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7" name="Rectangle 1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8209" name="Rectangle 1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208" name="Object 16"/>
          <p:cNvGraphicFramePr>
            <a:graphicFrameLocks noChangeAspect="1"/>
          </p:cNvGraphicFramePr>
          <p:nvPr/>
        </p:nvGraphicFramePr>
        <p:xfrm>
          <a:off x="152400" y="5181600"/>
          <a:ext cx="4572000" cy="1371600"/>
        </p:xfrm>
        <a:graphic>
          <a:graphicData uri="http://schemas.openxmlformats.org/presentationml/2006/ole">
            <mc:AlternateContent xmlns:mc="http://schemas.openxmlformats.org/markup-compatibility/2006">
              <mc:Choice xmlns:v="urn:schemas-microsoft-com:vml" Requires="v">
                <p:oleObj spid="_x0000_s4107" name="Equation" r:id="rId6" imgW="2679700" imgH="927100" progId="Equation.3">
                  <p:embed/>
                </p:oleObj>
              </mc:Choice>
              <mc:Fallback>
                <p:oleObj name="Equation" r:id="rId6" imgW="2679700" imgH="9271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181600"/>
                        <a:ext cx="4572000" cy="137160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2" name="Rectangle 2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211" name="Object 19"/>
          <p:cNvGraphicFramePr>
            <a:graphicFrameLocks noChangeAspect="1"/>
          </p:cNvGraphicFramePr>
          <p:nvPr/>
        </p:nvGraphicFramePr>
        <p:xfrm>
          <a:off x="5410200" y="4724400"/>
          <a:ext cx="3505200" cy="914400"/>
        </p:xfrm>
        <a:graphic>
          <a:graphicData uri="http://schemas.openxmlformats.org/presentationml/2006/ole">
            <mc:AlternateContent xmlns:mc="http://schemas.openxmlformats.org/markup-compatibility/2006">
              <mc:Choice xmlns:v="urn:schemas-microsoft-com:vml" Requires="v">
                <p:oleObj spid="_x0000_s4108" name="Equation" r:id="rId8" imgW="1447800" imgH="457200" progId="Equation.3">
                  <p:embed/>
                </p:oleObj>
              </mc:Choice>
              <mc:Fallback>
                <p:oleObj name="Equation" r:id="rId8" imgW="1447800" imgH="457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0200" y="4724400"/>
                        <a:ext cx="3505200" cy="914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4" name="Rectangle 2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213" name="Object 21"/>
          <p:cNvGraphicFramePr>
            <a:graphicFrameLocks noChangeAspect="1"/>
          </p:cNvGraphicFramePr>
          <p:nvPr/>
        </p:nvGraphicFramePr>
        <p:xfrm>
          <a:off x="4800600" y="5715000"/>
          <a:ext cx="4191000" cy="990600"/>
        </p:xfrm>
        <a:graphic>
          <a:graphicData uri="http://schemas.openxmlformats.org/presentationml/2006/ole">
            <mc:AlternateContent xmlns:mc="http://schemas.openxmlformats.org/markup-compatibility/2006">
              <mc:Choice xmlns:v="urn:schemas-microsoft-com:vml" Requires="v">
                <p:oleObj spid="_x0000_s4109" name="Equation" r:id="rId10" imgW="2006600" imgH="469900" progId="Equation.3">
                  <p:embed/>
                </p:oleObj>
              </mc:Choice>
              <mc:Fallback>
                <p:oleObj name="Equation" r:id="rId10" imgW="2006600" imgH="4699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00600" y="5715000"/>
                        <a:ext cx="41910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18" name="Line 26"/>
          <p:cNvSpPr>
            <a:spLocks noChangeShapeType="1"/>
          </p:cNvSpPr>
          <p:nvPr/>
        </p:nvSpPr>
        <p:spPr bwMode="auto">
          <a:xfrm>
            <a:off x="5029200" y="3200400"/>
            <a:ext cx="0" cy="228600"/>
          </a:xfrm>
          <a:prstGeom prst="line">
            <a:avLst/>
          </a:prstGeom>
          <a:noFill/>
          <a:ln w="38100">
            <a:solidFill>
              <a:schemeClr val="tx1"/>
            </a:solidFill>
            <a:round/>
            <a:headEnd/>
            <a:tailEnd/>
          </a:ln>
          <a:effectLst/>
        </p:spPr>
        <p:txBody>
          <a:bodyPr/>
          <a:lstStyle/>
          <a:p>
            <a:endParaRPr lang="en-US"/>
          </a:p>
        </p:txBody>
      </p:sp>
      <p:sp>
        <p:nvSpPr>
          <p:cNvPr id="8219" name="Line 27"/>
          <p:cNvSpPr>
            <a:spLocks noChangeShapeType="1"/>
          </p:cNvSpPr>
          <p:nvPr/>
        </p:nvSpPr>
        <p:spPr bwMode="auto">
          <a:xfrm>
            <a:off x="4267200" y="3200400"/>
            <a:ext cx="0" cy="228600"/>
          </a:xfrm>
          <a:prstGeom prst="line">
            <a:avLst/>
          </a:prstGeom>
          <a:noFill/>
          <a:ln w="38100">
            <a:solidFill>
              <a:schemeClr val="tx1"/>
            </a:solidFill>
            <a:round/>
            <a:headEnd/>
            <a:tailEnd/>
          </a:ln>
          <a:effectLst/>
        </p:spPr>
        <p:txBody>
          <a:bodyPr/>
          <a:lstStyle/>
          <a:p>
            <a:endParaRPr lang="en-US"/>
          </a:p>
        </p:txBody>
      </p:sp>
      <p:sp>
        <p:nvSpPr>
          <p:cNvPr id="8220" name="Line 28"/>
          <p:cNvSpPr>
            <a:spLocks noChangeShapeType="1"/>
          </p:cNvSpPr>
          <p:nvPr/>
        </p:nvSpPr>
        <p:spPr bwMode="auto">
          <a:xfrm>
            <a:off x="4876800" y="2971800"/>
            <a:ext cx="0" cy="457200"/>
          </a:xfrm>
          <a:prstGeom prst="line">
            <a:avLst/>
          </a:prstGeom>
          <a:noFill/>
          <a:ln w="38100">
            <a:solidFill>
              <a:schemeClr val="hlink"/>
            </a:solidFill>
            <a:round/>
            <a:headEnd/>
            <a:tailEnd/>
          </a:ln>
          <a:effectLst/>
        </p:spPr>
        <p:txBody>
          <a:bodyPr/>
          <a:lstStyle/>
          <a:p>
            <a:endParaRPr lang="en-US"/>
          </a:p>
        </p:txBody>
      </p:sp>
      <p:sp>
        <p:nvSpPr>
          <p:cNvPr id="8221" name="Oval 29"/>
          <p:cNvSpPr>
            <a:spLocks noChangeArrowheads="1"/>
          </p:cNvSpPr>
          <p:nvPr/>
        </p:nvSpPr>
        <p:spPr bwMode="auto">
          <a:xfrm>
            <a:off x="5257800" y="3048000"/>
            <a:ext cx="228600" cy="228600"/>
          </a:xfrm>
          <a:prstGeom prst="ellipse">
            <a:avLst/>
          </a:prstGeom>
          <a:solidFill>
            <a:schemeClr val="bg1"/>
          </a:solidFill>
          <a:ln w="9525">
            <a:solidFill>
              <a:schemeClr val="bg1"/>
            </a:solidFill>
            <a:round/>
            <a:headEnd/>
            <a:tailEnd/>
          </a:ln>
          <a:effectLst/>
        </p:spPr>
        <p:txBody>
          <a:bodyPr wrap="none" anchor="ctr"/>
          <a:lstStyle/>
          <a:p>
            <a:pPr algn="ctr"/>
            <a:r>
              <a:rPr lang="en-US" sz="2400" b="1">
                <a:cs typeface="Arial" pitchFamily="34" charset="0"/>
              </a:rPr>
              <a:t>½</a:t>
            </a:r>
            <a:r>
              <a:rPr lang="el-GR" sz="2400" b="1">
                <a:cs typeface="Arial" pitchFamily="34" charset="0"/>
              </a:rPr>
              <a:t>α</a:t>
            </a:r>
          </a:p>
        </p:txBody>
      </p:sp>
      <p:sp>
        <p:nvSpPr>
          <p:cNvPr id="8223" name="Oval 31"/>
          <p:cNvSpPr>
            <a:spLocks noChangeArrowheads="1"/>
          </p:cNvSpPr>
          <p:nvPr/>
        </p:nvSpPr>
        <p:spPr bwMode="auto">
          <a:xfrm>
            <a:off x="3733800" y="2971800"/>
            <a:ext cx="304800" cy="228600"/>
          </a:xfrm>
          <a:prstGeom prst="ellipse">
            <a:avLst/>
          </a:prstGeom>
          <a:solidFill>
            <a:schemeClr val="bg1"/>
          </a:solidFill>
          <a:ln w="9525">
            <a:solidFill>
              <a:schemeClr val="bg1"/>
            </a:solidFill>
            <a:round/>
            <a:headEnd/>
            <a:tailEnd/>
          </a:ln>
          <a:effectLst/>
        </p:spPr>
        <p:txBody>
          <a:bodyPr wrap="none" anchor="ctr"/>
          <a:lstStyle/>
          <a:p>
            <a:pPr algn="ctr"/>
            <a:r>
              <a:rPr lang="en-US" sz="2000" b="1">
                <a:cs typeface="Arial" pitchFamily="34" charset="0"/>
              </a:rPr>
              <a:t>½</a:t>
            </a:r>
            <a:r>
              <a:rPr lang="el-GR" sz="2000" b="1">
                <a:cs typeface="Arial" pitchFamily="34" charset="0"/>
              </a:rPr>
              <a:t>α</a:t>
            </a:r>
          </a:p>
        </p:txBody>
      </p:sp>
      <p:sp>
        <p:nvSpPr>
          <p:cNvPr id="8224" name="Oval 32"/>
          <p:cNvSpPr>
            <a:spLocks noChangeArrowheads="1"/>
          </p:cNvSpPr>
          <p:nvPr/>
        </p:nvSpPr>
        <p:spPr bwMode="auto">
          <a:xfrm>
            <a:off x="5029200" y="2667000"/>
            <a:ext cx="381000" cy="304800"/>
          </a:xfrm>
          <a:prstGeom prst="ellipse">
            <a:avLst/>
          </a:prstGeom>
          <a:solidFill>
            <a:schemeClr val="bg1"/>
          </a:solidFill>
          <a:ln w="9525">
            <a:solidFill>
              <a:schemeClr val="bg1"/>
            </a:solidFill>
            <a:round/>
            <a:headEnd/>
            <a:tailEnd/>
          </a:ln>
          <a:effectLst/>
        </p:spPr>
        <p:txBody>
          <a:bodyPr wrap="none" anchor="ctr"/>
          <a:lstStyle/>
          <a:p>
            <a:pPr algn="ctr"/>
            <a:r>
              <a:rPr lang="el-GR" sz="2800" b="1">
                <a:solidFill>
                  <a:schemeClr val="hlink"/>
                </a:solidFill>
                <a:cs typeface="Arial" pitchFamily="34" charset="0"/>
              </a:rPr>
              <a:t>α</a:t>
            </a:r>
          </a:p>
        </p:txBody>
      </p:sp>
      <p:sp>
        <p:nvSpPr>
          <p:cNvPr id="8225" name="Rectangle 33"/>
          <p:cNvSpPr>
            <a:spLocks noChangeArrowheads="1"/>
          </p:cNvSpPr>
          <p:nvPr/>
        </p:nvSpPr>
        <p:spPr bwMode="auto">
          <a:xfrm>
            <a:off x="3429000" y="3505200"/>
            <a:ext cx="2362200" cy="228600"/>
          </a:xfrm>
          <a:prstGeom prst="rect">
            <a:avLst/>
          </a:prstGeom>
          <a:solidFill>
            <a:schemeClr val="bg1"/>
          </a:solidFill>
          <a:ln w="9525">
            <a:solidFill>
              <a:schemeClr val="bg1"/>
            </a:solidFill>
            <a:miter lim="800000"/>
            <a:headEnd/>
            <a:tailEnd/>
          </a:ln>
          <a:effectLst/>
        </p:spPr>
        <p:txBody>
          <a:bodyPr wrap="none" anchor="ctr"/>
          <a:lstStyle/>
          <a:p>
            <a:pPr algn="ctr"/>
            <a:r>
              <a:rPr lang="en-US" sz="2800" b="1"/>
              <a:t>t Tabel</a:t>
            </a:r>
          </a:p>
        </p:txBody>
      </p:sp>
      <p:sp>
        <p:nvSpPr>
          <p:cNvPr id="28" name="TextBox 27"/>
          <p:cNvSpPr txBox="1"/>
          <p:nvPr/>
        </p:nvSpPr>
        <p:spPr>
          <a:xfrm>
            <a:off x="0" y="-523220"/>
            <a:ext cx="9144000" cy="523220"/>
          </a:xfrm>
          <a:prstGeom prst="rect">
            <a:avLst/>
          </a:prstGeom>
          <a:solidFill>
            <a:schemeClr val="tx1"/>
          </a:solidFill>
          <a:ln>
            <a:solidFill>
              <a:srgbClr val="FF0000"/>
            </a:solidFill>
          </a:ln>
        </p:spPr>
        <p:txBody>
          <a:bodyPr wrap="square" rtlCol="0">
            <a:spAutoFit/>
          </a:bodyPr>
          <a:lstStyle/>
          <a:p>
            <a:pPr algn="ctr"/>
            <a:r>
              <a:rPr lang="en-US" sz="2800" dirty="0" smtClean="0">
                <a:solidFill>
                  <a:srgbClr val="FFFF00"/>
                </a:solidFill>
                <a:latin typeface="Arial Black" pitchFamily="34" charset="0"/>
              </a:rPr>
              <a:t>MENGUJI  KESAMAAN DUA NILAI RATA-RATA</a:t>
            </a:r>
            <a:endParaRPr lang="en-US" sz="2800" dirty="0">
              <a:solidFill>
                <a:srgbClr val="FFFF00"/>
              </a:solidFill>
              <a:latin typeface="Arial Black" pitchFamily="34" charset="0"/>
            </a:endParaRPr>
          </a:p>
        </p:txBody>
      </p:sp>
      <p:sp>
        <p:nvSpPr>
          <p:cNvPr id="29" name="TextBox 28"/>
          <p:cNvSpPr txBox="1"/>
          <p:nvPr/>
        </p:nvSpPr>
        <p:spPr>
          <a:xfrm>
            <a:off x="0" y="6519446"/>
            <a:ext cx="9144000" cy="338554"/>
          </a:xfrm>
          <a:prstGeom prst="rect">
            <a:avLst/>
          </a:prstGeom>
          <a:solidFill>
            <a:srgbClr val="FFFF00"/>
          </a:solidFill>
          <a:ln>
            <a:solidFill>
              <a:srgbClr val="FF0000"/>
            </a:solidFill>
          </a:ln>
        </p:spPr>
        <p:txBody>
          <a:bodyPr wrap="square" rtlCol="0">
            <a:spAutoFit/>
          </a:bodyPr>
          <a:lstStyle/>
          <a:p>
            <a:pPr algn="ctr"/>
            <a:r>
              <a:rPr lang="en-US" sz="1600" b="1" dirty="0" err="1" smtClean="0"/>
              <a:t>Diunduh</a:t>
            </a:r>
            <a:r>
              <a:rPr lang="en-US" sz="1600" b="1" dirty="0" smtClean="0"/>
              <a:t> </a:t>
            </a:r>
            <a:r>
              <a:rPr lang="en-US" sz="1600" b="1" dirty="0" err="1" smtClean="0"/>
              <a:t>dari</a:t>
            </a:r>
            <a:r>
              <a:rPr lang="en-US" sz="1600" b="1" dirty="0" smtClean="0"/>
              <a:t>: </a:t>
            </a:r>
            <a:r>
              <a:rPr lang="en-US" sz="1600" i="1" dirty="0" smtClean="0"/>
              <a:t>staff.unud.ac.id/~</a:t>
            </a:r>
            <a:r>
              <a:rPr lang="en-US" sz="1600" i="1" dirty="0" err="1" smtClean="0"/>
              <a:t>sampurna</a:t>
            </a:r>
            <a:r>
              <a:rPr lang="en-US" sz="1600" i="1" dirty="0" smtClean="0"/>
              <a:t>/</a:t>
            </a:r>
            <a:r>
              <a:rPr lang="en-US" sz="1600" i="1" dirty="0" err="1" smtClean="0"/>
              <a:t>wp</a:t>
            </a:r>
            <a:r>
              <a:rPr lang="en-US" sz="1600" i="1" dirty="0" smtClean="0"/>
              <a:t>-content/uploads/2008/.../</a:t>
            </a:r>
            <a:r>
              <a:rPr lang="en-US" sz="1600" b="1" i="1" dirty="0" smtClean="0"/>
              <a:t>hipotesis</a:t>
            </a:r>
            <a:r>
              <a:rPr lang="en-US" sz="1600" i="1" dirty="0" smtClean="0"/>
              <a:t>.</a:t>
            </a:r>
            <a:r>
              <a:rPr lang="en-US" sz="1600" b="1" i="1" dirty="0" smtClean="0"/>
              <a:t>ppt </a:t>
            </a:r>
            <a:r>
              <a:rPr lang="en-US" sz="1600" b="1" dirty="0" smtClean="0"/>
              <a:t>…… 28/9/2012</a:t>
            </a:r>
            <a:endParaRPr lang="en-US" sz="1600" b="1"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990600"/>
          </a:xfrm>
          <a:solidFill>
            <a:srgbClr val="040000"/>
          </a:solidFill>
        </p:spPr>
        <p:txBody>
          <a:bodyPr>
            <a:normAutofit/>
          </a:bodyPr>
          <a:lstStyle/>
          <a:p>
            <a:r>
              <a:rPr lang="en-US" sz="3200" b="0" dirty="0" smtClean="0">
                <a:solidFill>
                  <a:schemeClr val="bg1"/>
                </a:solidFill>
                <a:effectLst>
                  <a:outerShdw blurRad="38100" dist="38100" dir="2700000" algn="tl">
                    <a:srgbClr val="C0C0C0"/>
                  </a:outerShdw>
                </a:effectLst>
                <a:latin typeface="Arial Black" pitchFamily="34" charset="0"/>
              </a:rPr>
              <a:t>UJI  HIPOTESIS</a:t>
            </a:r>
            <a:endParaRPr lang="en-US" sz="32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2/10/2012</a:t>
            </a:r>
            <a:endParaRPr lang="en-US" b="1" dirty="0"/>
          </a:p>
        </p:txBody>
      </p:sp>
      <p:sp>
        <p:nvSpPr>
          <p:cNvPr id="5" name="TextBox 4"/>
          <p:cNvSpPr txBox="1"/>
          <p:nvPr/>
        </p:nvSpPr>
        <p:spPr>
          <a:xfrm>
            <a:off x="0" y="990600"/>
            <a:ext cx="9144000" cy="461665"/>
          </a:xfrm>
          <a:prstGeom prst="rect">
            <a:avLst/>
          </a:prstGeom>
          <a:noFill/>
          <a:ln>
            <a:solidFill>
              <a:schemeClr val="accent1"/>
            </a:solidFill>
          </a:ln>
        </p:spPr>
        <p:txBody>
          <a:bodyPr wrap="square" rtlCol="0">
            <a:spAutoFit/>
          </a:bodyPr>
          <a:lstStyle/>
          <a:p>
            <a:pPr algn="ctr"/>
            <a:r>
              <a:rPr lang="en-US" sz="2400" b="1" dirty="0" err="1" smtClean="0"/>
              <a:t>Tabel</a:t>
            </a:r>
            <a:r>
              <a:rPr lang="en-US" sz="2400" b="1" dirty="0" smtClean="0"/>
              <a:t> </a:t>
            </a:r>
            <a:r>
              <a:rPr lang="en-US" sz="2400" b="1" dirty="0" err="1" smtClean="0"/>
              <a:t>berikut</a:t>
            </a:r>
            <a:r>
              <a:rPr lang="en-US" sz="2400" b="1" dirty="0" smtClean="0"/>
              <a:t> </a:t>
            </a:r>
            <a:r>
              <a:rPr lang="en-US" sz="2400" b="1" dirty="0" err="1" smtClean="0"/>
              <a:t>menjelaskan</a:t>
            </a:r>
            <a:r>
              <a:rPr lang="en-US" sz="2400" b="1" dirty="0" smtClean="0"/>
              <a:t> </a:t>
            </a:r>
            <a:r>
              <a:rPr lang="en-US" sz="2400" b="1" dirty="0" err="1" smtClean="0"/>
              <a:t>rumus</a:t>
            </a:r>
            <a:r>
              <a:rPr lang="en-US" sz="2400" b="1" dirty="0" smtClean="0"/>
              <a:t> </a:t>
            </a:r>
            <a:r>
              <a:rPr lang="en-US" sz="2400" b="1" dirty="0" err="1" smtClean="0"/>
              <a:t>untuk</a:t>
            </a:r>
            <a:r>
              <a:rPr lang="en-US" sz="2400" b="1" dirty="0" smtClean="0"/>
              <a:t> </a:t>
            </a:r>
            <a:r>
              <a:rPr lang="en-US" sz="2400" b="1" dirty="0" err="1" smtClean="0"/>
              <a:t>uji</a:t>
            </a:r>
            <a:r>
              <a:rPr lang="en-US" sz="2400" b="1" dirty="0" smtClean="0"/>
              <a:t> </a:t>
            </a:r>
            <a:r>
              <a:rPr lang="en-US" sz="2400" b="1" dirty="0" err="1" smtClean="0"/>
              <a:t>hipotesis</a:t>
            </a:r>
            <a:r>
              <a:rPr lang="en-US" sz="2400" b="1" dirty="0" smtClean="0"/>
              <a:t>.</a:t>
            </a:r>
            <a:endParaRPr lang="en-US" sz="2400" b="1" dirty="0"/>
          </a:p>
        </p:txBody>
      </p:sp>
      <p:graphicFrame>
        <p:nvGraphicFramePr>
          <p:cNvPr id="6" name="Table 5"/>
          <p:cNvGraphicFramePr>
            <a:graphicFrameLocks noGrp="1"/>
          </p:cNvGraphicFramePr>
          <p:nvPr/>
        </p:nvGraphicFramePr>
        <p:xfrm>
          <a:off x="152400" y="1574799"/>
          <a:ext cx="8915400" cy="4849179"/>
        </p:xfrm>
        <a:graphic>
          <a:graphicData uri="http://schemas.openxmlformats.org/drawingml/2006/table">
            <a:tbl>
              <a:tblPr/>
              <a:tblGrid>
                <a:gridCol w="2133600">
                  <a:extLst>
                    <a:ext uri="{9D8B030D-6E8A-4147-A177-3AD203B41FA5}">
                      <a16:colId xmlns:a16="http://schemas.microsoft.com/office/drawing/2014/main" xmlns="" val="20000"/>
                    </a:ext>
                  </a:extLst>
                </a:gridCol>
                <a:gridCol w="2026920">
                  <a:extLst>
                    <a:ext uri="{9D8B030D-6E8A-4147-A177-3AD203B41FA5}">
                      <a16:colId xmlns:a16="http://schemas.microsoft.com/office/drawing/2014/main" xmlns="" val="20001"/>
                    </a:ext>
                  </a:extLst>
                </a:gridCol>
                <a:gridCol w="4754880">
                  <a:extLst>
                    <a:ext uri="{9D8B030D-6E8A-4147-A177-3AD203B41FA5}">
                      <a16:colId xmlns:a16="http://schemas.microsoft.com/office/drawing/2014/main" xmlns="" val="20002"/>
                    </a:ext>
                  </a:extLst>
                </a:gridCol>
              </a:tblGrid>
              <a:tr h="405846">
                <a:tc>
                  <a:txBody>
                    <a:bodyPr/>
                    <a:lstStyle/>
                    <a:p>
                      <a:r>
                        <a:rPr lang="en-US" sz="1600" dirty="0" err="1"/>
                        <a:t>Nama</a:t>
                      </a:r>
                      <a:endParaRPr lang="en-U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Rumus</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Asumsi / Catatan</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035769">
                <a:tc>
                  <a:txBody>
                    <a:bodyPr/>
                    <a:lstStyle/>
                    <a:p>
                      <a:r>
                        <a:rPr lang="en-US" sz="1600" dirty="0" err="1"/>
                        <a:t>Satu</a:t>
                      </a:r>
                      <a:r>
                        <a:rPr lang="en-US" sz="1600" dirty="0"/>
                        <a:t> </a:t>
                      </a:r>
                      <a:r>
                        <a:rPr lang="en-US" sz="1600" dirty="0" err="1"/>
                        <a:t>sampel</a:t>
                      </a:r>
                      <a:r>
                        <a:rPr lang="en-US" sz="1600" dirty="0"/>
                        <a:t> </a:t>
                      </a:r>
                      <a:r>
                        <a:rPr lang="en-US" sz="1600" dirty="0">
                          <a:hlinkClick r:id="rId2" tooltip="Z-test (halaman belum tersedia)"/>
                        </a:rPr>
                        <a:t>z-test</a:t>
                      </a:r>
                      <a:r>
                        <a:rPr lang="en-US" sz="1600" dirty="0"/>
                        <a:t/>
                      </a:r>
                      <a:br>
                        <a:rPr lang="en-US" sz="1600" dirty="0"/>
                      </a:br>
                      <a:r>
                        <a:rPr lang="en-US" sz="1600" dirty="0"/>
                        <a:t>(En=One-sample z-test)</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a:t>(Populasi normal </a:t>
                      </a:r>
                      <a:r>
                        <a:rPr lang="en-US" sz="1600" b="1"/>
                        <a:t>atau</a:t>
                      </a:r>
                      <a:r>
                        <a:rPr lang="en-US" sz="1600"/>
                        <a:t> </a:t>
                      </a:r>
                      <a:r>
                        <a:rPr lang="en-US" sz="1600" i="1"/>
                        <a:t>n</a:t>
                      </a:r>
                      <a:r>
                        <a:rPr lang="en-US" sz="1600"/>
                        <a:t> &gt; 30) </a:t>
                      </a:r>
                      <a:r>
                        <a:rPr lang="en-US" sz="1600" b="1"/>
                        <a:t>dan</a:t>
                      </a:r>
                      <a:r>
                        <a:rPr lang="en-US" sz="1600"/>
                        <a:t> </a:t>
                      </a:r>
                      <a:r>
                        <a:rPr lang="el-GR" sz="1600"/>
                        <a:t>σ </a:t>
                      </a:r>
                      <a:r>
                        <a:rPr lang="en-US" sz="1600"/>
                        <a:t>diketahui.</a:t>
                      </a:r>
                      <a:br>
                        <a:rPr lang="en-US" sz="1600"/>
                      </a:br>
                      <a:r>
                        <a:rPr lang="en-US" sz="1600"/>
                        <a:t>(</a:t>
                      </a:r>
                      <a:r>
                        <a:rPr lang="en-US" sz="1600" i="1"/>
                        <a:t>z</a:t>
                      </a:r>
                      <a:r>
                        <a:rPr lang="en-US" sz="1600"/>
                        <a:t> adalah jarak dari rata-rata sehubungan dengan </a:t>
                      </a:r>
                      <a:r>
                        <a:rPr lang="en-US" sz="1600">
                          <a:hlinkClick r:id="rId3" tooltip="Simpangan baku"/>
                        </a:rPr>
                        <a:t>simpangan baku</a:t>
                      </a:r>
                      <a:r>
                        <a:rPr lang="en-US" sz="1600"/>
                        <a:t> rata-rata). Untuk </a:t>
                      </a:r>
                      <a:r>
                        <a:rPr lang="en-US" sz="1600">
                          <a:hlinkClick r:id="rId4" tooltip="Distribusi non-normal (halaman belum tersedia)"/>
                        </a:rPr>
                        <a:t>distribusi non-normal</a:t>
                      </a:r>
                      <a:r>
                        <a:rPr lang="en-US" sz="1600"/>
                        <a:t> memungkinkan untuk dihitung proporsi terkecil dalam sebuah </a:t>
                      </a:r>
                      <a:r>
                        <a:rPr lang="en-US" sz="1600">
                          <a:hlinkClick r:id="rId5" tooltip="Populasi"/>
                        </a:rPr>
                        <a:t>populasi</a:t>
                      </a:r>
                      <a:r>
                        <a:rPr lang="en-US" sz="1600"/>
                        <a:t> yang berada di dalam </a:t>
                      </a:r>
                      <a:r>
                        <a:rPr lang="en-US" sz="1600" i="1"/>
                        <a:t>k</a:t>
                      </a:r>
                      <a:r>
                        <a:rPr lang="en-US" sz="1600"/>
                        <a:t> simpangan baku untuk setiap </a:t>
                      </a:r>
                      <a:r>
                        <a:rPr lang="en-US" sz="1600" i="1"/>
                        <a:t>k</a:t>
                      </a:r>
                      <a:r>
                        <a:rPr lang="en-US" sz="1600"/>
                        <a:t>.</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845802">
                <a:tc>
                  <a:txBody>
                    <a:bodyPr/>
                    <a:lstStyle/>
                    <a:p>
                      <a:r>
                        <a:rPr lang="en-US" sz="1600"/>
                        <a:t>Dua sampel z-test</a:t>
                      </a:r>
                      <a:br>
                        <a:rPr lang="en-US" sz="1600"/>
                      </a:br>
                      <a:r>
                        <a:rPr lang="en-US" sz="1600"/>
                        <a:t>(En=Two-sample z-test)</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err="1"/>
                        <a:t>Populasi</a:t>
                      </a:r>
                      <a:r>
                        <a:rPr lang="es-ES" sz="1600" dirty="0"/>
                        <a:t> normal </a:t>
                      </a:r>
                      <a:r>
                        <a:rPr lang="es-ES" sz="1600" b="1" dirty="0"/>
                        <a:t>dan</a:t>
                      </a:r>
                      <a:r>
                        <a:rPr lang="es-ES" sz="1600" dirty="0"/>
                        <a:t> </a:t>
                      </a:r>
                      <a:r>
                        <a:rPr lang="es-ES" sz="1600" dirty="0" err="1"/>
                        <a:t>observasi</a:t>
                      </a:r>
                      <a:r>
                        <a:rPr lang="es-ES" sz="1600" dirty="0"/>
                        <a:t> independen </a:t>
                      </a:r>
                      <a:r>
                        <a:rPr lang="es-ES" sz="1600" b="1" dirty="0"/>
                        <a:t>dan</a:t>
                      </a:r>
                      <a:r>
                        <a:rPr lang="es-ES" sz="1600" dirty="0"/>
                        <a:t> σ</a:t>
                      </a:r>
                      <a:r>
                        <a:rPr lang="es-ES" sz="1600" baseline="-25000" dirty="0"/>
                        <a:t>1</a:t>
                      </a:r>
                      <a:r>
                        <a:rPr lang="es-ES" sz="1600" dirty="0"/>
                        <a:t> </a:t>
                      </a:r>
                      <a:r>
                        <a:rPr lang="es-ES" sz="1600" dirty="0" err="1"/>
                        <a:t>dn</a:t>
                      </a:r>
                      <a:r>
                        <a:rPr lang="es-ES" sz="1600" dirty="0"/>
                        <a:t> σ</a:t>
                      </a:r>
                      <a:r>
                        <a:rPr lang="es-ES" sz="1600" baseline="-25000" dirty="0"/>
                        <a:t>2</a:t>
                      </a:r>
                      <a:r>
                        <a:rPr lang="es-ES" sz="1600" dirty="0"/>
                        <a:t> </a:t>
                      </a:r>
                      <a:r>
                        <a:rPr lang="es-ES" sz="1600" dirty="0" err="1" smtClean="0"/>
                        <a:t>diketahui</a:t>
                      </a:r>
                      <a:endParaRPr lang="es-ES" sz="1600" dirty="0" smtClean="0"/>
                    </a:p>
                    <a:p>
                      <a:endParaRPr lang="es-E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51119">
                <a:tc>
                  <a:txBody>
                    <a:bodyPr/>
                    <a:lstStyle/>
                    <a:p>
                      <a:r>
                        <a:rPr lang="fr-FR" sz="1600" dirty="0" err="1"/>
                        <a:t>Satu</a:t>
                      </a:r>
                      <a:r>
                        <a:rPr lang="fr-FR" sz="1600" dirty="0"/>
                        <a:t> </a:t>
                      </a:r>
                      <a:r>
                        <a:rPr lang="fr-FR" sz="1600" dirty="0" err="1"/>
                        <a:t>sampel</a:t>
                      </a:r>
                      <a:r>
                        <a:rPr lang="fr-FR" sz="1600" dirty="0"/>
                        <a:t> </a:t>
                      </a:r>
                      <a:r>
                        <a:rPr lang="fr-FR" sz="1600" dirty="0">
                          <a:hlinkClick r:id="rId6" tooltip="T-test (halaman belum tersedia)"/>
                        </a:rPr>
                        <a:t>t-test</a:t>
                      </a:r>
                      <a:r>
                        <a:rPr lang="fr-FR" sz="1600" dirty="0"/>
                        <a:t/>
                      </a:r>
                      <a:br>
                        <a:rPr lang="fr-FR" sz="1600" dirty="0"/>
                      </a:br>
                      <a:r>
                        <a:rPr lang="fr-FR" sz="1600" dirty="0"/>
                        <a:t>(En=One-</a:t>
                      </a:r>
                      <a:r>
                        <a:rPr lang="fr-FR" sz="1600" dirty="0" err="1"/>
                        <a:t>sample</a:t>
                      </a:r>
                      <a:r>
                        <a:rPr lang="fr-FR" sz="1600" dirty="0"/>
                        <a:t> t-test)</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
                      </a:r>
                      <a:br>
                        <a:rPr lang="en-US" sz="1600" dirty="0"/>
                      </a:br>
                      <a:endParaRPr lang="en-U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sz="1600" dirty="0"/>
                        <a:t>(</a:t>
                      </a:r>
                      <a:r>
                        <a:rPr lang="es-ES" sz="1600" dirty="0" err="1"/>
                        <a:t>Populasi</a:t>
                      </a:r>
                      <a:r>
                        <a:rPr lang="es-ES" sz="1600" dirty="0"/>
                        <a:t> normal </a:t>
                      </a:r>
                      <a:r>
                        <a:rPr lang="es-ES" sz="1600" b="1" dirty="0" err="1"/>
                        <a:t>atau</a:t>
                      </a:r>
                      <a:r>
                        <a:rPr lang="es-ES" sz="1600" dirty="0"/>
                        <a:t> </a:t>
                      </a:r>
                      <a:r>
                        <a:rPr lang="es-ES" sz="1600" i="1" dirty="0"/>
                        <a:t>n</a:t>
                      </a:r>
                      <a:r>
                        <a:rPr lang="es-ES" sz="1600" dirty="0"/>
                        <a:t> &gt; 30) </a:t>
                      </a:r>
                      <a:r>
                        <a:rPr lang="es-ES" sz="1600" b="1" dirty="0"/>
                        <a:t>dan</a:t>
                      </a:r>
                      <a:r>
                        <a:rPr lang="es-ES" sz="1600" dirty="0"/>
                        <a:t> </a:t>
                      </a:r>
                      <a:r>
                        <a:rPr lang="es-ES" sz="1600" dirty="0" smtClean="0"/>
                        <a:t>        </a:t>
                      </a:r>
                      <a:r>
                        <a:rPr lang="es-ES" sz="1600" dirty="0" err="1" smtClean="0"/>
                        <a:t>tidak</a:t>
                      </a:r>
                      <a:r>
                        <a:rPr lang="es-ES" sz="1600" dirty="0" smtClean="0"/>
                        <a:t> </a:t>
                      </a:r>
                      <a:r>
                        <a:rPr lang="es-ES" sz="1600" dirty="0" err="1"/>
                        <a:t>diketahui</a:t>
                      </a:r>
                      <a:endParaRPr lang="es-E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787464">
                <a:tc>
                  <a:txBody>
                    <a:bodyPr/>
                    <a:lstStyle/>
                    <a:p>
                      <a:r>
                        <a:rPr lang="en-US" sz="1600" dirty="0" err="1"/>
                        <a:t>Pasangan</a:t>
                      </a:r>
                      <a:r>
                        <a:rPr lang="en-US" sz="1600" dirty="0"/>
                        <a:t> t-test</a:t>
                      </a:r>
                      <a:br>
                        <a:rPr lang="en-US" sz="1600" dirty="0"/>
                      </a:br>
                      <a:r>
                        <a:rPr lang="en-US" sz="1600" dirty="0"/>
                        <a:t>(En=Paired t-test)</a:t>
                      </a:r>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
                      </a:r>
                      <a:br>
                        <a:rPr lang="en-US" sz="1600" dirty="0"/>
                      </a:br>
                      <a:endParaRPr lang="en-U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a:t>
                      </a:r>
                      <a:r>
                        <a:rPr lang="en-US" sz="1600" dirty="0" err="1"/>
                        <a:t>Populasi</a:t>
                      </a:r>
                      <a:r>
                        <a:rPr lang="en-US" sz="1600" dirty="0"/>
                        <a:t> normal </a:t>
                      </a:r>
                      <a:r>
                        <a:rPr lang="en-US" sz="1600" dirty="0" err="1"/>
                        <a:t>dari</a:t>
                      </a:r>
                      <a:r>
                        <a:rPr lang="en-US" sz="1600" dirty="0"/>
                        <a:t> </a:t>
                      </a:r>
                      <a:r>
                        <a:rPr lang="en-US" sz="1600" dirty="0" err="1"/>
                        <a:t>perbedaan</a:t>
                      </a:r>
                      <a:r>
                        <a:rPr lang="en-US" sz="1600" dirty="0"/>
                        <a:t> </a:t>
                      </a:r>
                      <a:r>
                        <a:rPr lang="en-US" sz="1600" b="1" dirty="0" err="1"/>
                        <a:t>atau</a:t>
                      </a:r>
                      <a:r>
                        <a:rPr lang="en-US" sz="1600" dirty="0"/>
                        <a:t> </a:t>
                      </a:r>
                      <a:r>
                        <a:rPr lang="en-US" sz="1600" i="1" dirty="0"/>
                        <a:t>n</a:t>
                      </a:r>
                      <a:r>
                        <a:rPr lang="en-US" sz="1600" dirty="0"/>
                        <a:t> &gt; 30) </a:t>
                      </a:r>
                      <a:r>
                        <a:rPr lang="en-US" sz="1600" b="1" dirty="0" err="1" smtClean="0"/>
                        <a:t>dan</a:t>
                      </a:r>
                      <a:r>
                        <a:rPr lang="en-US" sz="1600" b="1" dirty="0" smtClean="0"/>
                        <a:t>    </a:t>
                      </a:r>
                      <a:r>
                        <a:rPr lang="en-US" sz="1600" dirty="0" smtClean="0"/>
                        <a:t> </a:t>
                      </a:r>
                      <a:r>
                        <a:rPr lang="en-US" sz="1600" dirty="0" err="1"/>
                        <a:t>tidak</a:t>
                      </a:r>
                      <a:r>
                        <a:rPr lang="en-US" sz="1600" dirty="0"/>
                        <a:t> </a:t>
                      </a:r>
                      <a:r>
                        <a:rPr lang="en-US" sz="1600" dirty="0" err="1" smtClean="0"/>
                        <a:t>diketahui</a:t>
                      </a:r>
                      <a:endParaRPr lang="en-US" sz="1600" dirty="0"/>
                    </a:p>
                  </a:txBody>
                  <a:tcPr marL="42779" marR="42779" marT="21389" marB="2138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pic>
        <p:nvPicPr>
          <p:cNvPr id="96257" name="Picture 1" descr="z=\frac{\overline{x}-\mu_0}{\sigma}\sqrt n"/>
          <p:cNvPicPr>
            <a:picLocks noChangeAspect="1" noChangeArrowheads="1"/>
          </p:cNvPicPr>
          <p:nvPr/>
        </p:nvPicPr>
        <p:blipFill>
          <a:blip r:embed="rId7"/>
          <a:srcRect/>
          <a:stretch>
            <a:fillRect/>
          </a:stretch>
        </p:blipFill>
        <p:spPr bwMode="auto">
          <a:xfrm>
            <a:off x="2590800" y="2133600"/>
            <a:ext cx="1295400" cy="609600"/>
          </a:xfrm>
          <a:prstGeom prst="rect">
            <a:avLst/>
          </a:prstGeom>
          <a:noFill/>
        </p:spPr>
      </p:pic>
      <p:pic>
        <p:nvPicPr>
          <p:cNvPr id="96258" name="Picture 2" descr="z=\frac{(\overline{x}_1 - \overline{x}_2) - d_0}{\sqrt{\frac{\sigma_1^2}{n_1} + \frac{\sigma_2^2}{n_2}}}"/>
          <p:cNvPicPr>
            <a:picLocks noChangeAspect="1" noChangeArrowheads="1"/>
          </p:cNvPicPr>
          <p:nvPr/>
        </p:nvPicPr>
        <p:blipFill>
          <a:blip r:embed="rId8"/>
          <a:srcRect/>
          <a:stretch>
            <a:fillRect/>
          </a:stretch>
        </p:blipFill>
        <p:spPr bwMode="auto">
          <a:xfrm>
            <a:off x="2362200" y="4191000"/>
            <a:ext cx="1504950" cy="647700"/>
          </a:xfrm>
          <a:prstGeom prst="rect">
            <a:avLst/>
          </a:prstGeom>
          <a:noFill/>
        </p:spPr>
      </p:pic>
      <p:pic>
        <p:nvPicPr>
          <p:cNvPr id="96259" name="Picture 3" descr="t=\frac{\overline{x}-\mu_0} {( s / \sqrt{n} )} ,"/>
          <p:cNvPicPr>
            <a:picLocks noChangeAspect="1" noChangeArrowheads="1"/>
          </p:cNvPicPr>
          <p:nvPr/>
        </p:nvPicPr>
        <p:blipFill>
          <a:blip r:embed="rId9"/>
          <a:srcRect/>
          <a:stretch>
            <a:fillRect/>
          </a:stretch>
        </p:blipFill>
        <p:spPr bwMode="auto">
          <a:xfrm>
            <a:off x="2362200" y="4953000"/>
            <a:ext cx="990600" cy="419100"/>
          </a:xfrm>
          <a:prstGeom prst="rect">
            <a:avLst/>
          </a:prstGeom>
          <a:noFill/>
        </p:spPr>
      </p:pic>
      <p:pic>
        <p:nvPicPr>
          <p:cNvPr id="96260" name="Picture 4" descr="df=n-1 \ "/>
          <p:cNvPicPr>
            <a:picLocks noChangeAspect="1" noChangeArrowheads="1"/>
          </p:cNvPicPr>
          <p:nvPr/>
        </p:nvPicPr>
        <p:blipFill>
          <a:blip r:embed="rId10"/>
          <a:srcRect/>
          <a:stretch>
            <a:fillRect/>
          </a:stretch>
        </p:blipFill>
        <p:spPr bwMode="auto">
          <a:xfrm>
            <a:off x="3257550" y="5391150"/>
            <a:ext cx="857250" cy="171450"/>
          </a:xfrm>
          <a:prstGeom prst="rect">
            <a:avLst/>
          </a:prstGeom>
          <a:noFill/>
        </p:spPr>
      </p:pic>
      <p:pic>
        <p:nvPicPr>
          <p:cNvPr id="96261" name="Picture 5" descr="\sigma"/>
          <p:cNvPicPr>
            <a:picLocks noChangeAspect="1" noChangeArrowheads="1"/>
          </p:cNvPicPr>
          <p:nvPr/>
        </p:nvPicPr>
        <p:blipFill>
          <a:blip r:embed="rId11"/>
          <a:srcRect/>
          <a:stretch>
            <a:fillRect/>
          </a:stretch>
        </p:blipFill>
        <p:spPr bwMode="auto">
          <a:xfrm>
            <a:off x="8458200" y="5791200"/>
            <a:ext cx="317500" cy="238125"/>
          </a:xfrm>
          <a:prstGeom prst="rect">
            <a:avLst/>
          </a:prstGeom>
          <a:noFill/>
        </p:spPr>
      </p:pic>
      <p:pic>
        <p:nvPicPr>
          <p:cNvPr id="96262" name="Picture 6" descr="t=\frac{\overline{d}-d_0} { ( s_d / \sqrt{n} ) } ,"/>
          <p:cNvPicPr>
            <a:picLocks noChangeAspect="1" noChangeArrowheads="1"/>
          </p:cNvPicPr>
          <p:nvPr/>
        </p:nvPicPr>
        <p:blipFill>
          <a:blip r:embed="rId12"/>
          <a:srcRect/>
          <a:stretch>
            <a:fillRect/>
          </a:stretch>
        </p:blipFill>
        <p:spPr bwMode="auto">
          <a:xfrm>
            <a:off x="2514600" y="5638800"/>
            <a:ext cx="1066800" cy="466725"/>
          </a:xfrm>
          <a:prstGeom prst="rect">
            <a:avLst/>
          </a:prstGeom>
          <a:noFill/>
        </p:spPr>
      </p:pic>
      <p:pic>
        <p:nvPicPr>
          <p:cNvPr id="96263" name="Picture 7" descr="df=n-1 \ "/>
          <p:cNvPicPr>
            <a:picLocks noChangeAspect="1" noChangeArrowheads="1"/>
          </p:cNvPicPr>
          <p:nvPr/>
        </p:nvPicPr>
        <p:blipFill>
          <a:blip r:embed="rId10"/>
          <a:srcRect/>
          <a:stretch>
            <a:fillRect/>
          </a:stretch>
        </p:blipFill>
        <p:spPr bwMode="auto">
          <a:xfrm>
            <a:off x="2590800" y="6172200"/>
            <a:ext cx="857250" cy="171450"/>
          </a:xfrm>
          <a:prstGeom prst="rect">
            <a:avLst/>
          </a:prstGeom>
          <a:noFill/>
        </p:spPr>
      </p:pic>
      <p:pic>
        <p:nvPicPr>
          <p:cNvPr id="96264" name="Picture 8" descr="\sigma"/>
          <p:cNvPicPr>
            <a:picLocks noChangeAspect="1" noChangeArrowheads="1"/>
          </p:cNvPicPr>
          <p:nvPr/>
        </p:nvPicPr>
        <p:blipFill>
          <a:blip r:embed="rId11"/>
          <a:srcRect/>
          <a:stretch>
            <a:fillRect/>
          </a:stretch>
        </p:blipFill>
        <p:spPr bwMode="auto">
          <a:xfrm>
            <a:off x="7162800" y="5105400"/>
            <a:ext cx="304800" cy="228600"/>
          </a:xfrm>
          <a:prstGeom prst="rect">
            <a:avLst/>
          </a:prstGeom>
          <a:noFill/>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UJI  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211669"/>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28/9/2012</a:t>
            </a:r>
            <a:endParaRPr lang="en-US" b="1" dirty="0"/>
          </a:p>
        </p:txBody>
      </p:sp>
      <p:graphicFrame>
        <p:nvGraphicFramePr>
          <p:cNvPr id="5" name="Table 4"/>
          <p:cNvGraphicFramePr>
            <a:graphicFrameLocks noGrp="1"/>
          </p:cNvGraphicFramePr>
          <p:nvPr/>
        </p:nvGraphicFramePr>
        <p:xfrm>
          <a:off x="304800" y="2286000"/>
          <a:ext cx="8610600" cy="3200400"/>
        </p:xfrm>
        <a:graphic>
          <a:graphicData uri="http://schemas.openxmlformats.org/drawingml/2006/table">
            <a:tbl>
              <a:tblPr/>
              <a:tblGrid>
                <a:gridCol w="25908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590800">
                  <a:extLst>
                    <a:ext uri="{9D8B030D-6E8A-4147-A177-3AD203B41FA5}">
                      <a16:colId xmlns:a16="http://schemas.microsoft.com/office/drawing/2014/main" xmlns="" val="20002"/>
                    </a:ext>
                  </a:extLst>
                </a:gridCol>
              </a:tblGrid>
              <a:tr h="3200400">
                <a:tc>
                  <a:txBody>
                    <a:bodyPr/>
                    <a:lstStyle/>
                    <a:p>
                      <a:r>
                        <a:rPr lang="en-US" dirty="0" err="1"/>
                        <a:t>Dua</a:t>
                      </a:r>
                      <a:r>
                        <a:rPr lang="en-US" dirty="0"/>
                        <a:t> </a:t>
                      </a:r>
                      <a:r>
                        <a:rPr lang="en-US" dirty="0" err="1"/>
                        <a:t>sampel</a:t>
                      </a:r>
                      <a:r>
                        <a:rPr lang="en-US" dirty="0"/>
                        <a:t> t-test </a:t>
                      </a:r>
                      <a:r>
                        <a:rPr lang="en-US" dirty="0" err="1"/>
                        <a:t>digabung</a:t>
                      </a:r>
                      <a:r>
                        <a:rPr lang="en-US" dirty="0"/>
                        <a:t/>
                      </a:r>
                      <a:br>
                        <a:rPr lang="en-US" dirty="0"/>
                      </a:br>
                      <a:r>
                        <a:rPr lang="en-US" dirty="0"/>
                        <a:t>(En=Two-sample pooled t-test)</a:t>
                      </a:r>
                      <a:br>
                        <a:rPr lang="en-US" dirty="0"/>
                      </a:br>
                      <a:r>
                        <a:rPr lang="en-US" dirty="0" err="1">
                          <a:hlinkClick r:id="rId2" tooltip="Varians"/>
                        </a:rPr>
                        <a:t>varians</a:t>
                      </a:r>
                      <a:r>
                        <a:rPr lang="en-US" dirty="0"/>
                        <a:t> yang </a:t>
                      </a:r>
                      <a:r>
                        <a:rPr lang="en-US" dirty="0" err="1"/>
                        <a:t>sama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
                      </a:r>
                      <a:br>
                        <a:rPr lang="en-US" dirty="0"/>
                      </a:br>
                      <a:r>
                        <a:rPr lang="en-US" dirty="0"/>
                        <a:t/>
                      </a:r>
                      <a:br>
                        <a:rPr lang="en-US" dirty="0"/>
                      </a:b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t>
                      </a:r>
                      <a:r>
                        <a:rPr lang="en-US" dirty="0" err="1"/>
                        <a:t>Populasi</a:t>
                      </a:r>
                      <a:r>
                        <a:rPr lang="en-US" dirty="0"/>
                        <a:t> normal </a:t>
                      </a:r>
                      <a:r>
                        <a:rPr lang="en-US" b="1" dirty="0" err="1"/>
                        <a:t>atau</a:t>
                      </a:r>
                      <a:r>
                        <a:rPr lang="en-US" dirty="0"/>
                        <a:t> </a:t>
                      </a:r>
                      <a:r>
                        <a:rPr lang="en-US" i="1" dirty="0"/>
                        <a:t>n</a:t>
                      </a:r>
                      <a:r>
                        <a:rPr lang="en-US" baseline="-25000" dirty="0"/>
                        <a:t>1</a:t>
                      </a:r>
                      <a:r>
                        <a:rPr lang="en-US" dirty="0"/>
                        <a:t> + </a:t>
                      </a:r>
                      <a:r>
                        <a:rPr lang="en-US" i="1" dirty="0"/>
                        <a:t>n</a:t>
                      </a:r>
                      <a:r>
                        <a:rPr lang="en-US" baseline="-25000" dirty="0"/>
                        <a:t>2</a:t>
                      </a:r>
                      <a:r>
                        <a:rPr lang="en-US" dirty="0"/>
                        <a:t> &gt; 40) </a:t>
                      </a:r>
                      <a:r>
                        <a:rPr lang="en-US" b="1" dirty="0" err="1"/>
                        <a:t>dan</a:t>
                      </a:r>
                      <a:r>
                        <a:rPr lang="en-US" dirty="0"/>
                        <a:t> </a:t>
                      </a:r>
                      <a:r>
                        <a:rPr lang="en-US" dirty="0" err="1"/>
                        <a:t>observasi</a:t>
                      </a:r>
                      <a:r>
                        <a:rPr lang="en-US" dirty="0"/>
                        <a:t> </a:t>
                      </a:r>
                      <a:r>
                        <a:rPr lang="en-US" dirty="0" err="1"/>
                        <a:t>independen</a:t>
                      </a:r>
                      <a:r>
                        <a:rPr lang="en-US" dirty="0"/>
                        <a:t> </a:t>
                      </a:r>
                      <a:r>
                        <a:rPr lang="en-US" b="1" dirty="0" err="1"/>
                        <a:t>dan</a:t>
                      </a:r>
                      <a:r>
                        <a:rPr lang="en-US" dirty="0"/>
                        <a:t> </a:t>
                      </a:r>
                      <a:r>
                        <a:rPr lang="el-GR" dirty="0"/>
                        <a:t>σ</a:t>
                      </a:r>
                      <a:r>
                        <a:rPr lang="el-GR" baseline="-25000" dirty="0"/>
                        <a:t>1</a:t>
                      </a:r>
                      <a:r>
                        <a:rPr lang="el-GR" dirty="0"/>
                        <a:t> = σ</a:t>
                      </a:r>
                      <a:r>
                        <a:rPr lang="el-GR" baseline="-25000" dirty="0"/>
                        <a:t>2</a:t>
                      </a:r>
                      <a:r>
                        <a:rPr lang="el-GR" dirty="0"/>
                        <a:t> </a:t>
                      </a:r>
                      <a:r>
                        <a:rPr lang="en-US" dirty="0" err="1" smtClean="0"/>
                        <a:t>tidak</a:t>
                      </a:r>
                      <a:r>
                        <a:rPr lang="en-US" dirty="0" smtClean="0"/>
                        <a:t> </a:t>
                      </a:r>
                      <a:r>
                        <a:rPr lang="en-US" dirty="0" err="1"/>
                        <a:t>diketahui</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4449" name="Picture 1" descr="t=\frac{(\overline{x}_1 - \overline{x}_2) - d_0}{s_p\sqrt{\frac{1}{n_1} + \frac{1}{n_2}}},"/>
          <p:cNvPicPr>
            <a:picLocks noChangeAspect="1" noChangeArrowheads="1"/>
          </p:cNvPicPr>
          <p:nvPr/>
        </p:nvPicPr>
        <p:blipFill>
          <a:blip r:embed="rId3"/>
          <a:srcRect/>
          <a:stretch>
            <a:fillRect/>
          </a:stretch>
        </p:blipFill>
        <p:spPr bwMode="auto">
          <a:xfrm>
            <a:off x="3200400" y="2667000"/>
            <a:ext cx="2743200" cy="990600"/>
          </a:xfrm>
          <a:prstGeom prst="rect">
            <a:avLst/>
          </a:prstGeom>
          <a:noFill/>
        </p:spPr>
      </p:pic>
      <p:pic>
        <p:nvPicPr>
          <p:cNvPr id="104450" name="Picture 2" descr="s_p^2=\frac{(n_1 - 1)s_1^2 + (n_2 - 1)s_2^2}{n_1 + n_2 - 2},"/>
          <p:cNvPicPr>
            <a:picLocks noChangeAspect="1" noChangeArrowheads="1"/>
          </p:cNvPicPr>
          <p:nvPr/>
        </p:nvPicPr>
        <p:blipFill>
          <a:blip r:embed="rId4"/>
          <a:srcRect/>
          <a:stretch>
            <a:fillRect/>
          </a:stretch>
        </p:blipFill>
        <p:spPr bwMode="auto">
          <a:xfrm>
            <a:off x="3124200" y="4191000"/>
            <a:ext cx="2895600" cy="685800"/>
          </a:xfrm>
          <a:prstGeom prst="rect">
            <a:avLst/>
          </a:prstGeom>
          <a:noFill/>
        </p:spPr>
      </p:pic>
      <p:pic>
        <p:nvPicPr>
          <p:cNvPr id="104451" name="Picture 3" descr="df=n_1 + n_2 - 2 \ "/>
          <p:cNvPicPr>
            <a:picLocks noChangeAspect="1" noChangeArrowheads="1"/>
          </p:cNvPicPr>
          <p:nvPr/>
        </p:nvPicPr>
        <p:blipFill>
          <a:blip r:embed="rId5"/>
          <a:srcRect/>
          <a:stretch>
            <a:fillRect/>
          </a:stretch>
        </p:blipFill>
        <p:spPr bwMode="auto">
          <a:xfrm>
            <a:off x="3200400" y="5029200"/>
            <a:ext cx="1803400" cy="228600"/>
          </a:xfrm>
          <a:prstGeom prst="rect">
            <a:avLst/>
          </a:prstGeom>
          <a:noFill/>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UJI  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211669"/>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28/9/2012</a:t>
            </a:r>
            <a:endParaRPr lang="en-US" b="1" dirty="0"/>
          </a:p>
        </p:txBody>
      </p:sp>
      <p:graphicFrame>
        <p:nvGraphicFramePr>
          <p:cNvPr id="5" name="Table 4"/>
          <p:cNvGraphicFramePr>
            <a:graphicFrameLocks noGrp="1"/>
          </p:cNvGraphicFramePr>
          <p:nvPr/>
        </p:nvGraphicFramePr>
        <p:xfrm>
          <a:off x="228600" y="1676400"/>
          <a:ext cx="8610600" cy="3886200"/>
        </p:xfrm>
        <a:graphic>
          <a:graphicData uri="http://schemas.openxmlformats.org/drawingml/2006/table">
            <a:tbl>
              <a:tblPr/>
              <a:tblGrid>
                <a:gridCol w="2438400">
                  <a:extLst>
                    <a:ext uri="{9D8B030D-6E8A-4147-A177-3AD203B41FA5}">
                      <a16:colId xmlns:a16="http://schemas.microsoft.com/office/drawing/2014/main" xmlns="" val="20000"/>
                    </a:ext>
                  </a:extLst>
                </a:gridCol>
                <a:gridCol w="3302000">
                  <a:extLst>
                    <a:ext uri="{9D8B030D-6E8A-4147-A177-3AD203B41FA5}">
                      <a16:colId xmlns:a16="http://schemas.microsoft.com/office/drawing/2014/main" xmlns="" val="20001"/>
                    </a:ext>
                  </a:extLst>
                </a:gridCol>
                <a:gridCol w="2870200">
                  <a:extLst>
                    <a:ext uri="{9D8B030D-6E8A-4147-A177-3AD203B41FA5}">
                      <a16:colId xmlns:a16="http://schemas.microsoft.com/office/drawing/2014/main" xmlns="" val="20002"/>
                    </a:ext>
                  </a:extLst>
                </a:gridCol>
              </a:tblGrid>
              <a:tr h="3886200">
                <a:tc>
                  <a:txBody>
                    <a:bodyPr/>
                    <a:lstStyle/>
                    <a:p>
                      <a:r>
                        <a:rPr lang="en-US" dirty="0" err="1"/>
                        <a:t>Dua</a:t>
                      </a:r>
                      <a:r>
                        <a:rPr lang="en-US" dirty="0"/>
                        <a:t> </a:t>
                      </a:r>
                      <a:r>
                        <a:rPr lang="en-US" dirty="0" err="1"/>
                        <a:t>sampel</a:t>
                      </a:r>
                      <a:r>
                        <a:rPr lang="en-US" dirty="0"/>
                        <a:t> t-test </a:t>
                      </a:r>
                      <a:r>
                        <a:rPr lang="en-US" dirty="0" err="1"/>
                        <a:t>terpisah</a:t>
                      </a:r>
                      <a:r>
                        <a:rPr lang="en-US" dirty="0"/>
                        <a:t/>
                      </a:r>
                      <a:br>
                        <a:rPr lang="en-US" dirty="0"/>
                      </a:br>
                      <a:r>
                        <a:rPr lang="en-US" dirty="0"/>
                        <a:t>(En=Two-sample </a:t>
                      </a:r>
                      <a:r>
                        <a:rPr lang="en-US" dirty="0" err="1"/>
                        <a:t>unpooled</a:t>
                      </a:r>
                      <a:r>
                        <a:rPr lang="en-US" dirty="0"/>
                        <a:t> t-test)</a:t>
                      </a:r>
                      <a:br>
                        <a:rPr lang="en-US" dirty="0"/>
                      </a:br>
                      <a:r>
                        <a:rPr lang="en-US" dirty="0" err="1">
                          <a:hlinkClick r:id="rId2" tooltip="Varians"/>
                        </a:rPr>
                        <a:t>varians</a:t>
                      </a:r>
                      <a:r>
                        <a:rPr lang="en-US" dirty="0"/>
                        <a:t> </a:t>
                      </a:r>
                      <a:r>
                        <a:rPr lang="en-US" dirty="0" err="1"/>
                        <a:t>tidak</a:t>
                      </a:r>
                      <a:r>
                        <a:rPr lang="en-US" dirty="0"/>
                        <a:t> </a:t>
                      </a:r>
                      <a:r>
                        <a:rPr lang="en-US" dirty="0" err="1"/>
                        <a:t>sama</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
                      </a:r>
                      <a:br>
                        <a:rPr lang="en-US" dirty="0"/>
                      </a:b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t>
                      </a:r>
                      <a:r>
                        <a:rPr lang="en-US" dirty="0" err="1"/>
                        <a:t>Populasi</a:t>
                      </a:r>
                      <a:r>
                        <a:rPr lang="en-US" dirty="0"/>
                        <a:t> normal </a:t>
                      </a:r>
                      <a:r>
                        <a:rPr lang="en-US" b="1" dirty="0" err="1"/>
                        <a:t>atau</a:t>
                      </a:r>
                      <a:r>
                        <a:rPr lang="en-US" dirty="0"/>
                        <a:t> </a:t>
                      </a:r>
                      <a:r>
                        <a:rPr lang="en-US" i="1" dirty="0"/>
                        <a:t>n</a:t>
                      </a:r>
                      <a:r>
                        <a:rPr lang="en-US" baseline="-25000" dirty="0"/>
                        <a:t>1</a:t>
                      </a:r>
                      <a:r>
                        <a:rPr lang="en-US" dirty="0"/>
                        <a:t> + </a:t>
                      </a:r>
                      <a:r>
                        <a:rPr lang="en-US" i="1" dirty="0"/>
                        <a:t>n</a:t>
                      </a:r>
                      <a:r>
                        <a:rPr lang="en-US" baseline="-25000" dirty="0"/>
                        <a:t>2</a:t>
                      </a:r>
                      <a:r>
                        <a:rPr lang="en-US" dirty="0"/>
                        <a:t> &gt; 40) </a:t>
                      </a:r>
                      <a:r>
                        <a:rPr lang="en-US" b="1" dirty="0" err="1"/>
                        <a:t>dan</a:t>
                      </a:r>
                      <a:r>
                        <a:rPr lang="en-US" dirty="0"/>
                        <a:t> </a:t>
                      </a:r>
                      <a:r>
                        <a:rPr lang="en-US" dirty="0" err="1"/>
                        <a:t>observasi</a:t>
                      </a:r>
                      <a:r>
                        <a:rPr lang="en-US" dirty="0"/>
                        <a:t> </a:t>
                      </a:r>
                      <a:r>
                        <a:rPr lang="en-US" dirty="0" err="1"/>
                        <a:t>independen</a:t>
                      </a:r>
                      <a:r>
                        <a:rPr lang="en-US" dirty="0"/>
                        <a:t> </a:t>
                      </a:r>
                      <a:r>
                        <a:rPr lang="en-US" b="1" dirty="0" err="1"/>
                        <a:t>dan</a:t>
                      </a:r>
                      <a:r>
                        <a:rPr lang="en-US" dirty="0"/>
                        <a:t> </a:t>
                      </a:r>
                      <a:r>
                        <a:rPr lang="en-US" dirty="0" err="1"/>
                        <a:t>kedua</a:t>
                      </a:r>
                      <a:r>
                        <a:rPr lang="en-US" dirty="0"/>
                        <a:t> </a:t>
                      </a:r>
                      <a:r>
                        <a:rPr lang="el-GR" dirty="0"/>
                        <a:t>σ</a:t>
                      </a:r>
                      <a:r>
                        <a:rPr lang="el-GR" baseline="-25000" dirty="0"/>
                        <a:t>1</a:t>
                      </a:r>
                      <a:r>
                        <a:rPr lang="el-GR" dirty="0"/>
                        <a:t> ≠ σ</a:t>
                      </a:r>
                      <a:r>
                        <a:rPr lang="el-GR" baseline="-25000" dirty="0"/>
                        <a:t>2</a:t>
                      </a:r>
                      <a:r>
                        <a:rPr lang="el-GR" dirty="0"/>
                        <a:t> </a:t>
                      </a:r>
                      <a:r>
                        <a:rPr lang="en-US" dirty="0" err="1"/>
                        <a:t>diketahui</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3425" name="Picture 1" descr="t=\frac{(\overline{x}_1 - \overline{x}_2) - d_0}{\sqrt{\frac{s_1^2}{n_1} + \frac{s_2^2}{n_2}}},"/>
          <p:cNvPicPr>
            <a:picLocks noChangeAspect="1" noChangeArrowheads="1"/>
          </p:cNvPicPr>
          <p:nvPr/>
        </p:nvPicPr>
        <p:blipFill>
          <a:blip r:embed="rId3"/>
          <a:srcRect/>
          <a:stretch>
            <a:fillRect/>
          </a:stretch>
        </p:blipFill>
        <p:spPr bwMode="auto">
          <a:xfrm>
            <a:off x="2895600" y="1981200"/>
            <a:ext cx="2819400" cy="1143000"/>
          </a:xfrm>
          <a:prstGeom prst="rect">
            <a:avLst/>
          </a:prstGeom>
          <a:noFill/>
        </p:spPr>
      </p:pic>
      <p:pic>
        <p:nvPicPr>
          <p:cNvPr id="103426" name="Picture 2" descr="df = \frac{\left(\frac{s_1^2}{n_1}+\frac{s_2^2}{n_2}\right)^2} {\frac{\left(\frac{s_1^2}{n_1}\right)^2}{n_1-1} + \frac{\left(\frac{s_2^2}{n_2}\right)^2}{n_2-1}}"/>
          <p:cNvPicPr>
            <a:picLocks noChangeAspect="1" noChangeArrowheads="1"/>
          </p:cNvPicPr>
          <p:nvPr/>
        </p:nvPicPr>
        <p:blipFill>
          <a:blip r:embed="rId4"/>
          <a:srcRect/>
          <a:stretch>
            <a:fillRect/>
          </a:stretch>
        </p:blipFill>
        <p:spPr bwMode="auto">
          <a:xfrm>
            <a:off x="2971800" y="3810000"/>
            <a:ext cx="2743200" cy="1143000"/>
          </a:xfrm>
          <a:prstGeom prst="rect">
            <a:avLst/>
          </a:prstGeom>
          <a:noFill/>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UJI  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2/10/2012</a:t>
            </a:r>
            <a:endParaRPr lang="en-US" b="1" dirty="0"/>
          </a:p>
        </p:txBody>
      </p:sp>
      <p:graphicFrame>
        <p:nvGraphicFramePr>
          <p:cNvPr id="5" name="Table 4"/>
          <p:cNvGraphicFramePr>
            <a:graphicFrameLocks noGrp="1"/>
          </p:cNvGraphicFramePr>
          <p:nvPr/>
        </p:nvGraphicFramePr>
        <p:xfrm>
          <a:off x="228600" y="1447800"/>
          <a:ext cx="8686800" cy="1143000"/>
        </p:xfrm>
        <a:graphic>
          <a:graphicData uri="http://schemas.openxmlformats.org/drawingml/2006/table">
            <a:tbl>
              <a:tblPr/>
              <a:tblGrid>
                <a:gridCol w="2895600">
                  <a:extLst>
                    <a:ext uri="{9D8B030D-6E8A-4147-A177-3AD203B41FA5}">
                      <a16:colId xmlns:a16="http://schemas.microsoft.com/office/drawing/2014/main" xmlns="" val="20000"/>
                    </a:ext>
                  </a:extLst>
                </a:gridCol>
                <a:gridCol w="3200400">
                  <a:extLst>
                    <a:ext uri="{9D8B030D-6E8A-4147-A177-3AD203B41FA5}">
                      <a16:colId xmlns:a16="http://schemas.microsoft.com/office/drawing/2014/main" xmlns="" val="20001"/>
                    </a:ext>
                  </a:extLst>
                </a:gridCol>
                <a:gridCol w="2590800">
                  <a:extLst>
                    <a:ext uri="{9D8B030D-6E8A-4147-A177-3AD203B41FA5}">
                      <a16:colId xmlns:a16="http://schemas.microsoft.com/office/drawing/2014/main" xmlns="" val="20002"/>
                    </a:ext>
                  </a:extLst>
                </a:gridCol>
              </a:tblGrid>
              <a:tr h="1143000">
                <a:tc>
                  <a:txBody>
                    <a:bodyPr/>
                    <a:lstStyle/>
                    <a:p>
                      <a:r>
                        <a:rPr lang="en-US" dirty="0" err="1"/>
                        <a:t>Satu</a:t>
                      </a:r>
                      <a:r>
                        <a:rPr lang="en-US" dirty="0"/>
                        <a:t> </a:t>
                      </a:r>
                      <a:r>
                        <a:rPr lang="en-US" dirty="0" err="1"/>
                        <a:t>proporsi</a:t>
                      </a:r>
                      <a:r>
                        <a:rPr lang="en-US" dirty="0"/>
                        <a:t> </a:t>
                      </a:r>
                      <a:r>
                        <a:rPr lang="en-US" dirty="0">
                          <a:hlinkClick r:id="rId2" tooltip="Z-test (halaman belum tersedia)"/>
                        </a:rPr>
                        <a:t>z-test</a:t>
                      </a:r>
                      <a:r>
                        <a:rPr lang="en-US" dirty="0"/>
                        <a:t/>
                      </a:r>
                      <a:br>
                        <a:rPr lang="en-US" dirty="0"/>
                      </a:br>
                      <a:r>
                        <a:rPr lang="en-US" dirty="0"/>
                        <a:t>(En=One-proportion z-test)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pt-BR" i="1" dirty="0"/>
                        <a:t>n </a:t>
                      </a:r>
                      <a:r>
                        <a:rPr lang="pt-BR" i="1" baseline="30000" dirty="0"/>
                        <a:t>.</a:t>
                      </a:r>
                      <a:r>
                        <a:rPr lang="pt-BR" i="1" dirty="0"/>
                        <a:t>p</a:t>
                      </a:r>
                      <a:r>
                        <a:rPr lang="pt-BR" i="1" baseline="-25000" dirty="0"/>
                        <a:t>0</a:t>
                      </a:r>
                      <a:r>
                        <a:rPr lang="pt-BR" dirty="0"/>
                        <a:t> &gt; 10 </a:t>
                      </a:r>
                      <a:r>
                        <a:rPr lang="pt-BR" b="1" dirty="0"/>
                        <a:t>dan</a:t>
                      </a:r>
                      <a:r>
                        <a:rPr lang="pt-BR" dirty="0"/>
                        <a:t> </a:t>
                      </a:r>
                      <a:r>
                        <a:rPr lang="pt-BR" i="1" dirty="0"/>
                        <a:t>n</a:t>
                      </a:r>
                      <a:r>
                        <a:rPr lang="pt-BR" dirty="0"/>
                        <a:t> (1 − </a:t>
                      </a:r>
                      <a:r>
                        <a:rPr lang="pt-BR" i="1" dirty="0"/>
                        <a:t>p</a:t>
                      </a:r>
                      <a:r>
                        <a:rPr lang="pt-BR" i="1" baseline="-25000" dirty="0"/>
                        <a:t>0</a:t>
                      </a:r>
                      <a:r>
                        <a:rPr lang="pt-BR" dirty="0"/>
                        <a:t>) &gt; 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2401" name="Picture 1" descr="z=\frac{\hat{p} - p_0}{\sqrt{p_0 (1-p_0)}}\sqrt n"/>
          <p:cNvPicPr>
            <a:picLocks noChangeAspect="1" noChangeArrowheads="1"/>
          </p:cNvPicPr>
          <p:nvPr/>
        </p:nvPicPr>
        <p:blipFill>
          <a:blip r:embed="rId3"/>
          <a:srcRect/>
          <a:stretch>
            <a:fillRect/>
          </a:stretch>
        </p:blipFill>
        <p:spPr bwMode="auto">
          <a:xfrm>
            <a:off x="3429000" y="1600200"/>
            <a:ext cx="2590800" cy="838200"/>
          </a:xfrm>
          <a:prstGeom prst="rect">
            <a:avLst/>
          </a:prstGeom>
          <a:noFill/>
        </p:spPr>
      </p:pic>
      <p:graphicFrame>
        <p:nvGraphicFramePr>
          <p:cNvPr id="6" name="Table 5"/>
          <p:cNvGraphicFramePr>
            <a:graphicFrameLocks noGrp="1"/>
          </p:cNvGraphicFramePr>
          <p:nvPr/>
        </p:nvGraphicFramePr>
        <p:xfrm>
          <a:off x="304800" y="2971800"/>
          <a:ext cx="8534400" cy="2895600"/>
        </p:xfrm>
        <a:graphic>
          <a:graphicData uri="http://schemas.openxmlformats.org/drawingml/2006/table">
            <a:tbl>
              <a:tblPr/>
              <a:tblGrid>
                <a:gridCol w="2844800">
                  <a:extLst>
                    <a:ext uri="{9D8B030D-6E8A-4147-A177-3AD203B41FA5}">
                      <a16:colId xmlns:a16="http://schemas.microsoft.com/office/drawing/2014/main" xmlns="" val="20000"/>
                    </a:ext>
                  </a:extLst>
                </a:gridCol>
                <a:gridCol w="2844800">
                  <a:extLst>
                    <a:ext uri="{9D8B030D-6E8A-4147-A177-3AD203B41FA5}">
                      <a16:colId xmlns:a16="http://schemas.microsoft.com/office/drawing/2014/main" xmlns="" val="20001"/>
                    </a:ext>
                  </a:extLst>
                </a:gridCol>
                <a:gridCol w="2844800">
                  <a:extLst>
                    <a:ext uri="{9D8B030D-6E8A-4147-A177-3AD203B41FA5}">
                      <a16:colId xmlns:a16="http://schemas.microsoft.com/office/drawing/2014/main" xmlns="" val="20002"/>
                    </a:ext>
                  </a:extLst>
                </a:gridCol>
              </a:tblGrid>
              <a:tr h="2895600">
                <a:tc>
                  <a:txBody>
                    <a:bodyPr/>
                    <a:lstStyle/>
                    <a:p>
                      <a:r>
                        <a:rPr lang="en-US" dirty="0" err="1"/>
                        <a:t>Dua</a:t>
                      </a:r>
                      <a:r>
                        <a:rPr lang="en-US" dirty="0"/>
                        <a:t> </a:t>
                      </a:r>
                      <a:r>
                        <a:rPr lang="en-US" dirty="0" err="1"/>
                        <a:t>proporsi</a:t>
                      </a:r>
                      <a:r>
                        <a:rPr lang="en-US" dirty="0"/>
                        <a:t> z-test</a:t>
                      </a:r>
                      <a:br>
                        <a:rPr lang="en-US" dirty="0"/>
                      </a:br>
                      <a:r>
                        <a:rPr lang="en-US" dirty="0"/>
                        <a:t>(En=Two-proportion z-test)</a:t>
                      </a:r>
                      <a:br>
                        <a:rPr lang="en-US" dirty="0"/>
                      </a:br>
                      <a:endParaRPr lang="en-US" dirty="0" smtClean="0"/>
                    </a:p>
                    <a:p>
                      <a:r>
                        <a:rPr lang="en-US" dirty="0" err="1" smtClean="0"/>
                        <a:t>digabungkan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i="1" dirty="0"/>
                        <a:t>n</a:t>
                      </a:r>
                      <a:r>
                        <a:rPr lang="nl-NL" baseline="-25000" dirty="0"/>
                        <a:t>1</a:t>
                      </a:r>
                      <a:r>
                        <a:rPr lang="nl-NL" dirty="0"/>
                        <a:t> </a:t>
                      </a:r>
                      <a:r>
                        <a:rPr lang="nl-NL" i="1" dirty="0"/>
                        <a:t>p</a:t>
                      </a:r>
                      <a:r>
                        <a:rPr lang="nl-NL" baseline="-25000" dirty="0"/>
                        <a:t>1</a:t>
                      </a:r>
                      <a:r>
                        <a:rPr lang="nl-NL" dirty="0"/>
                        <a:t> &gt; 5 </a:t>
                      </a:r>
                      <a:r>
                        <a:rPr lang="nl-NL" b="1" dirty="0"/>
                        <a:t>dan</a:t>
                      </a:r>
                      <a:r>
                        <a:rPr lang="nl-NL" dirty="0"/>
                        <a:t> </a:t>
                      </a:r>
                      <a:r>
                        <a:rPr lang="nl-NL" i="1" dirty="0"/>
                        <a:t>n</a:t>
                      </a:r>
                      <a:r>
                        <a:rPr lang="nl-NL" baseline="-25000" dirty="0"/>
                        <a:t>1</a:t>
                      </a:r>
                      <a:r>
                        <a:rPr lang="nl-NL" dirty="0"/>
                        <a:t>(1 − </a:t>
                      </a:r>
                      <a:r>
                        <a:rPr lang="nl-NL" i="1" dirty="0"/>
                        <a:t>p</a:t>
                      </a:r>
                      <a:r>
                        <a:rPr lang="nl-NL" baseline="-25000" dirty="0"/>
                        <a:t>1</a:t>
                      </a:r>
                      <a:r>
                        <a:rPr lang="nl-NL" dirty="0"/>
                        <a:t>) &gt; 5 </a:t>
                      </a:r>
                      <a:r>
                        <a:rPr lang="nl-NL" b="1" dirty="0"/>
                        <a:t>dan</a:t>
                      </a:r>
                      <a:r>
                        <a:rPr lang="nl-NL" dirty="0"/>
                        <a:t> </a:t>
                      </a:r>
                      <a:r>
                        <a:rPr lang="nl-NL" i="1" dirty="0"/>
                        <a:t>n</a:t>
                      </a:r>
                      <a:r>
                        <a:rPr lang="nl-NL" baseline="-25000" dirty="0"/>
                        <a:t>2</a:t>
                      </a:r>
                      <a:r>
                        <a:rPr lang="nl-NL" dirty="0"/>
                        <a:t> </a:t>
                      </a:r>
                      <a:r>
                        <a:rPr lang="nl-NL" i="1" dirty="0"/>
                        <a:t>p</a:t>
                      </a:r>
                      <a:r>
                        <a:rPr lang="nl-NL" baseline="-25000" dirty="0"/>
                        <a:t>2</a:t>
                      </a:r>
                      <a:r>
                        <a:rPr lang="nl-NL" dirty="0"/>
                        <a:t> &gt; 5 </a:t>
                      </a:r>
                      <a:r>
                        <a:rPr lang="nl-NL" b="1" dirty="0"/>
                        <a:t>dan</a:t>
                      </a:r>
                      <a:r>
                        <a:rPr lang="nl-NL" dirty="0"/>
                        <a:t> </a:t>
                      </a:r>
                      <a:r>
                        <a:rPr lang="nl-NL" i="1" dirty="0"/>
                        <a:t>n</a:t>
                      </a:r>
                      <a:r>
                        <a:rPr lang="nl-NL" baseline="-25000" dirty="0"/>
                        <a:t>2</a:t>
                      </a:r>
                      <a:r>
                        <a:rPr lang="nl-NL" dirty="0"/>
                        <a:t>(1 − </a:t>
                      </a:r>
                      <a:r>
                        <a:rPr lang="nl-NL" i="1" dirty="0"/>
                        <a:t>p</a:t>
                      </a:r>
                      <a:r>
                        <a:rPr lang="nl-NL" baseline="-25000" dirty="0"/>
                        <a:t>2</a:t>
                      </a:r>
                      <a:r>
                        <a:rPr lang="nl-NL" dirty="0"/>
                        <a:t>) &gt; 5 </a:t>
                      </a:r>
                      <a:r>
                        <a:rPr lang="nl-NL" b="1" dirty="0"/>
                        <a:t>dan</a:t>
                      </a:r>
                      <a:r>
                        <a:rPr lang="nl-NL" dirty="0"/>
                        <a:t> observasi independen.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2402" name="Picture 2" descr="H_0\colon p_1=p_2"/>
          <p:cNvPicPr>
            <a:picLocks noChangeAspect="1" noChangeArrowheads="1"/>
          </p:cNvPicPr>
          <p:nvPr/>
        </p:nvPicPr>
        <p:blipFill>
          <a:blip r:embed="rId4"/>
          <a:srcRect/>
          <a:stretch>
            <a:fillRect/>
          </a:stretch>
        </p:blipFill>
        <p:spPr bwMode="auto">
          <a:xfrm>
            <a:off x="533400" y="4419600"/>
            <a:ext cx="2133600" cy="304800"/>
          </a:xfrm>
          <a:prstGeom prst="rect">
            <a:avLst/>
          </a:prstGeom>
          <a:noFill/>
        </p:spPr>
      </p:pic>
      <p:pic>
        <p:nvPicPr>
          <p:cNvPr id="102403" name="Picture 3" descr="z=\frac{(\hat{p}_1 - \hat{p}_2)}{\sqrt{\hat{p}(1 - \hat{p})(\frac{1}{n_1} + \frac{1}{n_2})}}"/>
          <p:cNvPicPr>
            <a:picLocks noChangeAspect="1" noChangeArrowheads="1"/>
          </p:cNvPicPr>
          <p:nvPr/>
        </p:nvPicPr>
        <p:blipFill>
          <a:blip r:embed="rId5"/>
          <a:srcRect/>
          <a:stretch>
            <a:fillRect/>
          </a:stretch>
        </p:blipFill>
        <p:spPr bwMode="auto">
          <a:xfrm>
            <a:off x="3429000" y="3124200"/>
            <a:ext cx="2362200" cy="914400"/>
          </a:xfrm>
          <a:prstGeom prst="rect">
            <a:avLst/>
          </a:prstGeom>
          <a:noFill/>
        </p:spPr>
      </p:pic>
      <p:pic>
        <p:nvPicPr>
          <p:cNvPr id="102404" name="Picture 4" descr="\hat{p}=\frac{x_1 + x_2}{n_1 + n_2}"/>
          <p:cNvPicPr>
            <a:picLocks noChangeAspect="1" noChangeArrowheads="1"/>
          </p:cNvPicPr>
          <p:nvPr/>
        </p:nvPicPr>
        <p:blipFill>
          <a:blip r:embed="rId6"/>
          <a:srcRect/>
          <a:stretch>
            <a:fillRect/>
          </a:stretch>
        </p:blipFill>
        <p:spPr bwMode="auto">
          <a:xfrm>
            <a:off x="3276600" y="4267200"/>
            <a:ext cx="1752600" cy="685800"/>
          </a:xfrm>
          <a:prstGeom prst="rect">
            <a:avLst/>
          </a:prstGeom>
          <a:noFill/>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UJI  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211669"/>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28/9/2012</a:t>
            </a:r>
            <a:endParaRPr lang="en-US" b="1" dirty="0"/>
          </a:p>
        </p:txBody>
      </p:sp>
      <p:graphicFrame>
        <p:nvGraphicFramePr>
          <p:cNvPr id="5" name="Table 4"/>
          <p:cNvGraphicFramePr>
            <a:graphicFrameLocks noGrp="1"/>
          </p:cNvGraphicFramePr>
          <p:nvPr/>
        </p:nvGraphicFramePr>
        <p:xfrm>
          <a:off x="0" y="1295400"/>
          <a:ext cx="9144000" cy="1905000"/>
        </p:xfrm>
        <a:graphic>
          <a:graphicData uri="http://schemas.openxmlformats.org/drawingml/2006/table">
            <a:tbl>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tblGrid>
              <a:tr h="1905000">
                <a:tc>
                  <a:txBody>
                    <a:bodyPr/>
                    <a:lstStyle/>
                    <a:p>
                      <a:r>
                        <a:rPr lang="en-US" dirty="0" err="1"/>
                        <a:t>Dua</a:t>
                      </a:r>
                      <a:r>
                        <a:rPr lang="en-US" dirty="0"/>
                        <a:t> </a:t>
                      </a:r>
                      <a:r>
                        <a:rPr lang="en-US" dirty="0" err="1"/>
                        <a:t>proporsi</a:t>
                      </a:r>
                      <a:r>
                        <a:rPr lang="en-US" dirty="0"/>
                        <a:t> z-test</a:t>
                      </a:r>
                      <a:br>
                        <a:rPr lang="en-US" dirty="0"/>
                      </a:br>
                      <a:r>
                        <a:rPr lang="en-US" dirty="0"/>
                        <a:t>(En=Two-proportion z-test) </a:t>
                      </a:r>
                      <a:endParaRPr lang="en-US" dirty="0" smtClean="0"/>
                    </a:p>
                    <a:p>
                      <a:endParaRPr lang="en-US" dirty="0" smtClean="0"/>
                    </a:p>
                    <a:p>
                      <a:endParaRPr lang="en-US" dirty="0" smtClean="0"/>
                    </a:p>
                    <a:p>
                      <a:r>
                        <a:rPr lang="en-US" dirty="0" err="1" smtClean="0"/>
                        <a:t>tidak</a:t>
                      </a:r>
                      <a:r>
                        <a:rPr lang="en-US" dirty="0" smtClean="0"/>
                        <a:t> </a:t>
                      </a:r>
                      <a:r>
                        <a:rPr lang="en-US" dirty="0" err="1"/>
                        <a:t>digabung</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nl-NL" i="1" dirty="0"/>
                        <a:t>n</a:t>
                      </a:r>
                      <a:r>
                        <a:rPr lang="nl-NL" baseline="-25000" dirty="0"/>
                        <a:t>1</a:t>
                      </a:r>
                      <a:r>
                        <a:rPr lang="nl-NL" dirty="0"/>
                        <a:t> </a:t>
                      </a:r>
                      <a:r>
                        <a:rPr lang="nl-NL" i="1" dirty="0"/>
                        <a:t>p</a:t>
                      </a:r>
                      <a:r>
                        <a:rPr lang="nl-NL" baseline="-25000" dirty="0"/>
                        <a:t>1</a:t>
                      </a:r>
                      <a:r>
                        <a:rPr lang="nl-NL" dirty="0"/>
                        <a:t> &gt; 5 </a:t>
                      </a:r>
                      <a:r>
                        <a:rPr lang="nl-NL" b="1" dirty="0"/>
                        <a:t>dan</a:t>
                      </a:r>
                      <a:r>
                        <a:rPr lang="nl-NL" dirty="0"/>
                        <a:t> </a:t>
                      </a:r>
                      <a:r>
                        <a:rPr lang="nl-NL" i="1" dirty="0"/>
                        <a:t>n</a:t>
                      </a:r>
                      <a:r>
                        <a:rPr lang="nl-NL" baseline="-25000" dirty="0"/>
                        <a:t>1</a:t>
                      </a:r>
                      <a:r>
                        <a:rPr lang="nl-NL" dirty="0"/>
                        <a:t>(1 − </a:t>
                      </a:r>
                      <a:r>
                        <a:rPr lang="nl-NL" i="1" dirty="0"/>
                        <a:t>p</a:t>
                      </a:r>
                      <a:r>
                        <a:rPr lang="nl-NL" baseline="-25000" dirty="0"/>
                        <a:t>1</a:t>
                      </a:r>
                      <a:r>
                        <a:rPr lang="nl-NL" dirty="0"/>
                        <a:t>) &gt; 5 </a:t>
                      </a:r>
                      <a:r>
                        <a:rPr lang="nl-NL" b="1" dirty="0"/>
                        <a:t>dan</a:t>
                      </a:r>
                      <a:r>
                        <a:rPr lang="nl-NL" dirty="0"/>
                        <a:t> </a:t>
                      </a:r>
                      <a:r>
                        <a:rPr lang="nl-NL" i="1" dirty="0"/>
                        <a:t>n</a:t>
                      </a:r>
                      <a:r>
                        <a:rPr lang="nl-NL" baseline="-25000" dirty="0"/>
                        <a:t>2</a:t>
                      </a:r>
                      <a:r>
                        <a:rPr lang="nl-NL" dirty="0"/>
                        <a:t> </a:t>
                      </a:r>
                      <a:r>
                        <a:rPr lang="nl-NL" i="1" dirty="0"/>
                        <a:t>p</a:t>
                      </a:r>
                      <a:r>
                        <a:rPr lang="nl-NL" baseline="-25000" dirty="0"/>
                        <a:t>2</a:t>
                      </a:r>
                      <a:r>
                        <a:rPr lang="nl-NL" dirty="0"/>
                        <a:t> &gt; 5 </a:t>
                      </a:r>
                      <a:r>
                        <a:rPr lang="nl-NL" b="1" dirty="0"/>
                        <a:t>dan</a:t>
                      </a:r>
                      <a:r>
                        <a:rPr lang="nl-NL" dirty="0"/>
                        <a:t> </a:t>
                      </a:r>
                      <a:r>
                        <a:rPr lang="nl-NL" i="1" dirty="0"/>
                        <a:t>n</a:t>
                      </a:r>
                      <a:r>
                        <a:rPr lang="nl-NL" baseline="-25000" dirty="0"/>
                        <a:t>2</a:t>
                      </a:r>
                      <a:r>
                        <a:rPr lang="nl-NL" dirty="0"/>
                        <a:t>(1 − </a:t>
                      </a:r>
                      <a:r>
                        <a:rPr lang="nl-NL" i="1" dirty="0"/>
                        <a:t>p</a:t>
                      </a:r>
                      <a:r>
                        <a:rPr lang="nl-NL" baseline="-25000" dirty="0"/>
                        <a:t>2</a:t>
                      </a:r>
                      <a:r>
                        <a:rPr lang="nl-NL" dirty="0"/>
                        <a:t>) &gt; 5 </a:t>
                      </a:r>
                      <a:r>
                        <a:rPr lang="nl-NL" b="1" dirty="0"/>
                        <a:t>dan</a:t>
                      </a:r>
                      <a:r>
                        <a:rPr lang="nl-NL" dirty="0"/>
                        <a:t> observasi independen.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1377" name="Picture 1" descr="|d_0|&gt;0"/>
          <p:cNvPicPr>
            <a:picLocks noChangeAspect="1" noChangeArrowheads="1"/>
          </p:cNvPicPr>
          <p:nvPr/>
        </p:nvPicPr>
        <p:blipFill>
          <a:blip r:embed="rId2"/>
          <a:srcRect/>
          <a:stretch>
            <a:fillRect/>
          </a:stretch>
        </p:blipFill>
        <p:spPr bwMode="auto">
          <a:xfrm>
            <a:off x="228600" y="2286000"/>
            <a:ext cx="1066800" cy="344129"/>
          </a:xfrm>
          <a:prstGeom prst="rect">
            <a:avLst/>
          </a:prstGeom>
          <a:noFill/>
        </p:spPr>
      </p:pic>
      <p:pic>
        <p:nvPicPr>
          <p:cNvPr id="101378" name="Picture 2" descr="z=\frac{(\hat{p}_1 - \hat{p}_2) - d_0}{\sqrt{\frac{\hat{p}_1(1 - \hat{p}_1)}{n_1} + \frac{\hat{p}_2(1 - \hat{p}_2)}{n_2}}}"/>
          <p:cNvPicPr>
            <a:picLocks noChangeAspect="1" noChangeArrowheads="1"/>
          </p:cNvPicPr>
          <p:nvPr/>
        </p:nvPicPr>
        <p:blipFill>
          <a:blip r:embed="rId3"/>
          <a:srcRect/>
          <a:stretch>
            <a:fillRect/>
          </a:stretch>
        </p:blipFill>
        <p:spPr bwMode="auto">
          <a:xfrm>
            <a:off x="3276600" y="1447800"/>
            <a:ext cx="2667000" cy="838200"/>
          </a:xfrm>
          <a:prstGeom prst="rect">
            <a:avLst/>
          </a:prstGeom>
          <a:noFill/>
        </p:spPr>
      </p:pic>
      <p:graphicFrame>
        <p:nvGraphicFramePr>
          <p:cNvPr id="7" name="Table 6"/>
          <p:cNvGraphicFramePr>
            <a:graphicFrameLocks noGrp="1"/>
          </p:cNvGraphicFramePr>
          <p:nvPr/>
        </p:nvGraphicFramePr>
        <p:xfrm>
          <a:off x="0" y="3505200"/>
          <a:ext cx="9144000" cy="2057400"/>
        </p:xfrm>
        <a:graphic>
          <a:graphicData uri="http://schemas.openxmlformats.org/drawingml/2006/table">
            <a:tbl>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tblGrid>
              <a:tr h="2057400">
                <a:tc>
                  <a:txBody>
                    <a:bodyPr/>
                    <a:lstStyle/>
                    <a:p>
                      <a:r>
                        <a:rPr lang="en-US" dirty="0"/>
                        <a:t>Chi-squared test </a:t>
                      </a:r>
                      <a:r>
                        <a:rPr lang="en-US" dirty="0" err="1"/>
                        <a:t>untuk</a:t>
                      </a:r>
                      <a:r>
                        <a:rPr lang="en-US" dirty="0"/>
                        <a:t> </a:t>
                      </a:r>
                      <a:r>
                        <a:rPr lang="en-US" dirty="0" err="1"/>
                        <a:t>varians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Populasi</a:t>
                      </a:r>
                      <a:r>
                        <a:rPr lang="en-US" dirty="0"/>
                        <a:t> normal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pic>
        <p:nvPicPr>
          <p:cNvPr id="101379" name="Picture 3" descr="\chi^2=(n-1)\frac{s^2}{\sigma^2_0}"/>
          <p:cNvPicPr>
            <a:picLocks noChangeAspect="1" noChangeArrowheads="1"/>
          </p:cNvPicPr>
          <p:nvPr/>
        </p:nvPicPr>
        <p:blipFill>
          <a:blip r:embed="rId4"/>
          <a:srcRect/>
          <a:stretch>
            <a:fillRect/>
          </a:stretch>
        </p:blipFill>
        <p:spPr bwMode="auto">
          <a:xfrm>
            <a:off x="3505200" y="4038600"/>
            <a:ext cx="2457450" cy="914400"/>
          </a:xfrm>
          <a:prstGeom prst="rect">
            <a:avLst/>
          </a:prstGeom>
          <a:noFill/>
        </p:spPr>
      </p:pic>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a:solidFill>
            <a:srgbClr val="040000"/>
          </a:solidFill>
        </p:spPr>
        <p:txBody>
          <a:bodyPr>
            <a:normAutofit/>
          </a:bodyPr>
          <a:lstStyle/>
          <a:p>
            <a:r>
              <a:rPr lang="en-US" sz="3600" b="0" dirty="0" smtClean="0">
                <a:solidFill>
                  <a:schemeClr val="bg1"/>
                </a:solidFill>
                <a:effectLst>
                  <a:outerShdw blurRad="38100" dist="38100" dir="2700000" algn="tl">
                    <a:srgbClr val="C0C0C0"/>
                  </a:outerShdw>
                </a:effectLst>
                <a:latin typeface="Arial Black" pitchFamily="34" charset="0"/>
              </a:rPr>
              <a:t>UJI  HIPOTESIS</a:t>
            </a:r>
            <a:endParaRPr lang="en-US" sz="3600" b="0" dirty="0">
              <a:solidFill>
                <a:schemeClr val="bg1"/>
              </a:solidFill>
              <a:effectLst>
                <a:outerShdw blurRad="38100" dist="38100" dir="2700000" algn="tl">
                  <a:srgbClr val="C0C0C0"/>
                </a:outerShdw>
              </a:effectLst>
              <a:latin typeface="Arial Black" pitchFamily="34" charset="0"/>
            </a:endParaRPr>
          </a:p>
        </p:txBody>
      </p:sp>
      <p:sp>
        <p:nvSpPr>
          <p:cNvPr id="4" name="TextBox 3"/>
          <p:cNvSpPr txBox="1"/>
          <p:nvPr/>
        </p:nvSpPr>
        <p:spPr>
          <a:xfrm>
            <a:off x="0" y="6211669"/>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 28/9/2012</a:t>
            </a:r>
            <a:endParaRPr lang="en-US" b="1" dirty="0"/>
          </a:p>
        </p:txBody>
      </p:sp>
      <p:graphicFrame>
        <p:nvGraphicFramePr>
          <p:cNvPr id="5" name="Table 4"/>
          <p:cNvGraphicFramePr>
            <a:graphicFrameLocks noGrp="1"/>
          </p:cNvGraphicFramePr>
          <p:nvPr/>
        </p:nvGraphicFramePr>
        <p:xfrm>
          <a:off x="228600" y="1524000"/>
          <a:ext cx="8686800" cy="4064000"/>
        </p:xfrm>
        <a:graphic>
          <a:graphicData uri="http://schemas.openxmlformats.org/drawingml/2006/table">
            <a:tbl>
              <a:tblPr/>
              <a:tblGrid>
                <a:gridCol w="2514600">
                  <a:extLst>
                    <a:ext uri="{9D8B030D-6E8A-4147-A177-3AD203B41FA5}">
                      <a16:colId xmlns:a16="http://schemas.microsoft.com/office/drawing/2014/main" xmlns="" val="20000"/>
                    </a:ext>
                  </a:extLst>
                </a:gridCol>
                <a:gridCol w="3276600">
                  <a:extLst>
                    <a:ext uri="{9D8B030D-6E8A-4147-A177-3AD203B41FA5}">
                      <a16:colId xmlns:a16="http://schemas.microsoft.com/office/drawing/2014/main" xmlns="" val="20001"/>
                    </a:ext>
                  </a:extLst>
                </a:gridCol>
                <a:gridCol w="2895600">
                  <a:extLst>
                    <a:ext uri="{9D8B030D-6E8A-4147-A177-3AD203B41FA5}">
                      <a16:colId xmlns:a16="http://schemas.microsoft.com/office/drawing/2014/main" xmlns="" val="20002"/>
                    </a:ext>
                  </a:extLst>
                </a:gridCol>
              </a:tblGrid>
              <a:tr h="2755254">
                <a:tc>
                  <a:txBody>
                    <a:bodyPr/>
                    <a:lstStyle/>
                    <a:p>
                      <a:r>
                        <a:rPr lang="en-US" sz="1400" dirty="0"/>
                        <a:t>Chi-squared test </a:t>
                      </a:r>
                      <a:r>
                        <a:rPr lang="en-US" sz="1400" dirty="0" err="1"/>
                        <a:t>untuk</a:t>
                      </a:r>
                      <a:r>
                        <a:rPr lang="en-US" sz="1400" dirty="0"/>
                        <a:t> goodness of fit</a:t>
                      </a:r>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i="1"/>
                        <a:t>df = k - 1 - # parameter terestimasi</a:t>
                      </a:r>
                      <a:r>
                        <a:rPr lang="en-US" sz="1400"/>
                        <a:t> • Semua jumlah yang diharapkan paling tidak 5.</a:t>
                      </a:r>
                      <a:r>
                        <a:rPr lang="en-US" sz="1400" baseline="30000">
                          <a:hlinkClick r:id="rId2"/>
                        </a:rPr>
                        <a:t>[5]</a:t>
                      </a:r>
                      <a:endParaRPr lang="en-US" sz="1400"/>
                    </a:p>
                    <a:p>
                      <a:r>
                        <a:rPr lang="en-US" sz="1400"/>
                        <a:t>• Semua jumlah yang diharapkan &gt; 1 dan tidak lebih dari 20% dari jumlah yang diharapkan lebih kecil dari 5</a:t>
                      </a:r>
                      <a:r>
                        <a:rPr lang="en-US" sz="1400" baseline="30000">
                          <a:hlinkClick r:id="rId2"/>
                        </a:rPr>
                        <a:t>[6]</a:t>
                      </a:r>
                      <a:endParaRPr lang="en-US" sz="1400"/>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308746">
                <a:tc>
                  <a:txBody>
                    <a:bodyPr/>
                    <a:lstStyle/>
                    <a:p>
                      <a:r>
                        <a:rPr lang="en-US" sz="1400" dirty="0" err="1"/>
                        <a:t>Dua</a:t>
                      </a:r>
                      <a:r>
                        <a:rPr lang="en-US" sz="1400" dirty="0"/>
                        <a:t> </a:t>
                      </a:r>
                      <a:r>
                        <a:rPr lang="en-US" sz="1400" dirty="0" err="1"/>
                        <a:t>sampel</a:t>
                      </a:r>
                      <a:r>
                        <a:rPr lang="en-US" sz="1400" dirty="0"/>
                        <a:t> </a:t>
                      </a:r>
                      <a:r>
                        <a:rPr lang="en-US" sz="1400" dirty="0">
                          <a:hlinkClick r:id="rId3" tooltip="F test (halaman belum tersedia)"/>
                        </a:rPr>
                        <a:t>F test</a:t>
                      </a:r>
                      <a:r>
                        <a:rPr lang="en-US" sz="1400" dirty="0"/>
                        <a:t> </a:t>
                      </a:r>
                      <a:r>
                        <a:rPr lang="en-US" sz="1400" dirty="0" err="1"/>
                        <a:t>untuk</a:t>
                      </a:r>
                      <a:r>
                        <a:rPr lang="en-US" sz="1400" dirty="0"/>
                        <a:t> </a:t>
                      </a:r>
                      <a:r>
                        <a:rPr lang="en-US" sz="1400" dirty="0" err="1"/>
                        <a:t>persamaan</a:t>
                      </a:r>
                      <a:r>
                        <a:rPr lang="en-US" sz="1400" dirty="0"/>
                        <a:t> </a:t>
                      </a:r>
                      <a:r>
                        <a:rPr lang="en-US" sz="1400" dirty="0" err="1">
                          <a:hlinkClick r:id="rId4" tooltip="Varians"/>
                        </a:rPr>
                        <a:t>varians</a:t>
                      </a:r>
                      <a:r>
                        <a:rPr lang="en-US" sz="1400" dirty="0"/>
                        <a:t/>
                      </a:r>
                      <a:br>
                        <a:rPr lang="en-US" sz="1400" dirty="0"/>
                      </a:br>
                      <a:r>
                        <a:rPr lang="en-US" sz="1400" dirty="0"/>
                        <a:t>(En=Two-sample F test for equality of variances)</a:t>
                      </a:r>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a:t>Populasi</a:t>
                      </a:r>
                      <a:r>
                        <a:rPr lang="en-US" sz="1400" dirty="0"/>
                        <a:t> normal</a:t>
                      </a:r>
                      <a:br>
                        <a:rPr lang="en-US" sz="1400" dirty="0"/>
                      </a:br>
                      <a:r>
                        <a:rPr lang="en-US" sz="1400" dirty="0" err="1"/>
                        <a:t>Diurutkan</a:t>
                      </a:r>
                      <a:r>
                        <a:rPr lang="en-US" sz="1400" dirty="0"/>
                        <a:t> </a:t>
                      </a:r>
                      <a:r>
                        <a:rPr lang="en-US" sz="1400" dirty="0" smtClean="0"/>
                        <a:t>       </a:t>
                      </a:r>
                      <a:r>
                        <a:rPr lang="en-US" sz="1400" u="sng" smtClean="0"/>
                        <a:t>&gt;</a:t>
                      </a:r>
                      <a:r>
                        <a:rPr lang="en-US" sz="1400" smtClean="0"/>
                        <a:t>       dan</a:t>
                      </a:r>
                      <a:r>
                        <a:rPr lang="en-US" sz="1400" dirty="0" smtClean="0"/>
                        <a:t> </a:t>
                      </a:r>
                      <a:r>
                        <a:rPr lang="en-US" sz="1400" dirty="0"/>
                        <a:t>H</a:t>
                      </a:r>
                      <a:r>
                        <a:rPr lang="en-US" sz="1400" baseline="-25000" dirty="0"/>
                        <a:t>0</a:t>
                      </a:r>
                      <a:r>
                        <a:rPr lang="en-US" sz="1400" dirty="0"/>
                        <a:t> </a:t>
                      </a:r>
                      <a:r>
                        <a:rPr lang="en-US" sz="1400" dirty="0" err="1"/>
                        <a:t>ditolak</a:t>
                      </a:r>
                      <a:r>
                        <a:rPr lang="en-US" sz="1400" dirty="0"/>
                        <a:t> </a:t>
                      </a:r>
                      <a:r>
                        <a:rPr lang="en-US" sz="1400" dirty="0" err="1" smtClean="0"/>
                        <a:t>jika</a:t>
                      </a:r>
                      <a:r>
                        <a:rPr lang="en-US" sz="1400" dirty="0" smtClean="0"/>
                        <a:t> </a:t>
                      </a:r>
                      <a:endParaRPr lang="en-US" sz="1400" dirty="0"/>
                    </a:p>
                  </a:txBody>
                  <a:tcPr marL="68881" marR="68881" marT="34441" marB="344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pic>
        <p:nvPicPr>
          <p:cNvPr id="100353" name="Picture 1" descr="\chi^2=\sum^k\frac{(observed-expected)^2}{expected}"/>
          <p:cNvPicPr>
            <a:picLocks noChangeAspect="1" noChangeArrowheads="1"/>
          </p:cNvPicPr>
          <p:nvPr/>
        </p:nvPicPr>
        <p:blipFill>
          <a:blip r:embed="rId5"/>
          <a:srcRect/>
          <a:stretch>
            <a:fillRect/>
          </a:stretch>
        </p:blipFill>
        <p:spPr bwMode="auto">
          <a:xfrm>
            <a:off x="3048000" y="1905000"/>
            <a:ext cx="2590800" cy="838200"/>
          </a:xfrm>
          <a:prstGeom prst="rect">
            <a:avLst/>
          </a:prstGeom>
          <a:noFill/>
        </p:spPr>
      </p:pic>
      <p:pic>
        <p:nvPicPr>
          <p:cNvPr id="100354" name="Picture 2" descr="F=\frac{s_1^2}{s_2^2}"/>
          <p:cNvPicPr>
            <a:picLocks noChangeAspect="1" noChangeArrowheads="1"/>
          </p:cNvPicPr>
          <p:nvPr/>
        </p:nvPicPr>
        <p:blipFill>
          <a:blip r:embed="rId6"/>
          <a:srcRect/>
          <a:stretch>
            <a:fillRect/>
          </a:stretch>
        </p:blipFill>
        <p:spPr bwMode="auto">
          <a:xfrm>
            <a:off x="3352800" y="4572000"/>
            <a:ext cx="1219200" cy="648929"/>
          </a:xfrm>
          <a:prstGeom prst="rect">
            <a:avLst/>
          </a:prstGeom>
          <a:noFill/>
        </p:spPr>
      </p:pic>
      <p:pic>
        <p:nvPicPr>
          <p:cNvPr id="100355" name="Picture 3" descr="s_1^2"/>
          <p:cNvPicPr>
            <a:picLocks noChangeAspect="1" noChangeArrowheads="1"/>
          </p:cNvPicPr>
          <p:nvPr/>
        </p:nvPicPr>
        <p:blipFill>
          <a:blip r:embed="rId7"/>
          <a:srcRect/>
          <a:stretch>
            <a:fillRect/>
          </a:stretch>
        </p:blipFill>
        <p:spPr bwMode="auto">
          <a:xfrm>
            <a:off x="6781800" y="4876800"/>
            <a:ext cx="228600" cy="365760"/>
          </a:xfrm>
          <a:prstGeom prst="rect">
            <a:avLst/>
          </a:prstGeom>
          <a:noFill/>
        </p:spPr>
      </p:pic>
      <p:pic>
        <p:nvPicPr>
          <p:cNvPr id="100356" name="Picture 4" descr="s_2^2"/>
          <p:cNvPicPr>
            <a:picLocks noChangeAspect="1" noChangeArrowheads="1"/>
          </p:cNvPicPr>
          <p:nvPr/>
        </p:nvPicPr>
        <p:blipFill>
          <a:blip r:embed="rId8"/>
          <a:srcRect/>
          <a:stretch>
            <a:fillRect/>
          </a:stretch>
        </p:blipFill>
        <p:spPr bwMode="auto">
          <a:xfrm>
            <a:off x="7239000" y="4953000"/>
            <a:ext cx="142875" cy="219075"/>
          </a:xfrm>
          <a:prstGeom prst="rect">
            <a:avLst/>
          </a:prstGeom>
          <a:noFill/>
        </p:spPr>
      </p:pic>
      <p:pic>
        <p:nvPicPr>
          <p:cNvPr id="100357" name="Picture 5" descr="F &gt; F(\alpha/2,n_1-1,n_2-1)"/>
          <p:cNvPicPr>
            <a:picLocks noChangeAspect="1" noChangeArrowheads="1"/>
          </p:cNvPicPr>
          <p:nvPr/>
        </p:nvPicPr>
        <p:blipFill>
          <a:blip r:embed="rId9"/>
          <a:srcRect/>
          <a:stretch>
            <a:fillRect/>
          </a:stretch>
        </p:blipFill>
        <p:spPr bwMode="auto">
          <a:xfrm>
            <a:off x="6248400" y="5257800"/>
            <a:ext cx="2171700" cy="200025"/>
          </a:xfrm>
          <a:prstGeom prst="rect">
            <a:avLst/>
          </a:prstGeom>
          <a:noFill/>
        </p:spPr>
      </p:pic>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926" name="Group 494"/>
          <p:cNvGraphicFramePr>
            <a:graphicFrameLocks noGrp="1"/>
          </p:cNvGraphicFramePr>
          <p:nvPr/>
        </p:nvGraphicFramePr>
        <p:xfrm>
          <a:off x="228600" y="1905000"/>
          <a:ext cx="8686800" cy="3590925"/>
        </p:xfrm>
        <a:graphic>
          <a:graphicData uri="http://schemas.openxmlformats.org/drawingml/2006/table">
            <a:tbl>
              <a:tblPr/>
              <a:tblGrid>
                <a:gridCol w="1394670">
                  <a:extLst>
                    <a:ext uri="{9D8B030D-6E8A-4147-A177-3AD203B41FA5}">
                      <a16:colId xmlns:a16="http://schemas.microsoft.com/office/drawing/2014/main" xmlns="" val="20000"/>
                    </a:ext>
                  </a:extLst>
                </a:gridCol>
                <a:gridCol w="3093179">
                  <a:extLst>
                    <a:ext uri="{9D8B030D-6E8A-4147-A177-3AD203B41FA5}">
                      <a16:colId xmlns:a16="http://schemas.microsoft.com/office/drawing/2014/main" xmlns="" val="20001"/>
                    </a:ext>
                  </a:extLst>
                </a:gridCol>
                <a:gridCol w="1481006">
                  <a:extLst>
                    <a:ext uri="{9D8B030D-6E8A-4147-A177-3AD203B41FA5}">
                      <a16:colId xmlns:a16="http://schemas.microsoft.com/office/drawing/2014/main" xmlns="" val="20002"/>
                    </a:ext>
                  </a:extLst>
                </a:gridCol>
                <a:gridCol w="2717945">
                  <a:extLst>
                    <a:ext uri="{9D8B030D-6E8A-4147-A177-3AD203B41FA5}">
                      <a16:colId xmlns:a16="http://schemas.microsoft.com/office/drawing/2014/main" xmlns="" val="20003"/>
                    </a:ext>
                  </a:extLst>
                </a:gridCol>
              </a:tblGrid>
              <a:tr h="390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Nilai Statistik Uji</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15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σ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diketahui</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atau</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1" u="none" strike="noStrike" cap="none" normalizeH="0" baseline="0" dirty="0" smtClean="0">
                          <a:ln>
                            <a:noFill/>
                          </a:ln>
                          <a:solidFill>
                            <a:srgbClr val="000000"/>
                          </a:solidFill>
                          <a:effectLst/>
                          <a:latin typeface="Arial" charset="0"/>
                          <a:ea typeface="Times New Roman" pitchFamily="18" charset="0"/>
                          <a:cs typeface="Tahoma" pitchFamily="34" charset="0"/>
                        </a:rPr>
                        <a:t>n</a:t>
                      </a:r>
                      <a:r>
                        <a:rPr kumimoji="0" lang="en-US" sz="16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16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sym typeface="Symbol" pitchFamily="18" charset="2"/>
                        </a:rPr>
                        <a:t></a:t>
                      </a:r>
                      <a:r>
                        <a:rPr kumimoji="0" lang="en-US" sz="16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 </a:t>
                      </a:r>
                      <a:r>
                        <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rPr>
                        <a:t>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167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ahoma" pitchFamily="34" charset="0"/>
                          <a:ea typeface="Times New Roman" pitchFamily="18" charset="0"/>
                          <a:cs typeface="Tahoma" pitchFamily="34" charset="0"/>
                        </a:rPr>
                        <a:t>σ </a:t>
                      </a:r>
                      <a:r>
                        <a:rPr kumimoji="0" lang="en-US" sz="1600" b="1" i="0" u="none" strike="noStrike" cap="none" normalizeH="0" baseline="0" dirty="0" err="1" smtClean="0">
                          <a:ln>
                            <a:noFill/>
                          </a:ln>
                          <a:solidFill>
                            <a:schemeClr val="tx1"/>
                          </a:solidFill>
                          <a:effectLst/>
                          <a:latin typeface="Arial" charset="0"/>
                          <a:ea typeface="Times New Roman" pitchFamily="18" charset="0"/>
                          <a:cs typeface="Tahoma" pitchFamily="34" charset="0"/>
                        </a:rPr>
                        <a:t>tidak</a:t>
                      </a:r>
                      <a:r>
                        <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chemeClr val="tx1"/>
                          </a:solidFill>
                          <a:effectLst/>
                          <a:latin typeface="Arial" charset="0"/>
                          <a:ea typeface="Times New Roman" pitchFamily="18" charset="0"/>
                          <a:cs typeface="Tahoma" pitchFamily="34" charset="0"/>
                        </a:rPr>
                        <a:t>diketahui</a:t>
                      </a:r>
                      <a:r>
                        <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chemeClr val="tx1"/>
                          </a:solidFill>
                          <a:effectLst/>
                          <a:latin typeface="Arial" charset="0"/>
                          <a:ea typeface="Times New Roman" pitchFamily="18" charset="0"/>
                          <a:cs typeface="Tahoma" pitchFamily="34" charset="0"/>
                        </a:rPr>
                        <a:t>dan</a:t>
                      </a:r>
                      <a:r>
                        <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rPr>
                        <a:t> </a:t>
                      </a:r>
                      <a:r>
                        <a:rPr kumimoji="0" lang="en-US" sz="1600" b="1" i="1" u="none" strike="noStrike" cap="none" normalizeH="0" baseline="0" dirty="0" smtClean="0">
                          <a:ln>
                            <a:noFill/>
                          </a:ln>
                          <a:solidFill>
                            <a:schemeClr val="tx1"/>
                          </a:solidFill>
                          <a:effectLst/>
                          <a:latin typeface="Arial" charset="0"/>
                          <a:ea typeface="Times New Roman" pitchFamily="18" charset="0"/>
                          <a:cs typeface="Tahoma" pitchFamily="34" charset="0"/>
                        </a:rPr>
                        <a:t>n</a:t>
                      </a:r>
                      <a:r>
                        <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rPr>
                        <a:t> &lt; 30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bl>
          </a:graphicData>
        </a:graphic>
      </p:graphicFrame>
      <p:sp>
        <p:nvSpPr>
          <p:cNvPr id="18902" name="Text Box 470"/>
          <p:cNvSpPr txBox="1">
            <a:spLocks noChangeArrowheads="1"/>
          </p:cNvSpPr>
          <p:nvPr/>
        </p:nvSpPr>
        <p:spPr bwMode="auto">
          <a:xfrm>
            <a:off x="0" y="0"/>
            <a:ext cx="9144000" cy="138499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endParaRPr lang="en-US" sz="2800" b="1" dirty="0" smtClean="0">
              <a:solidFill>
                <a:schemeClr val="bg1"/>
              </a:solidFill>
              <a:latin typeface="Arial Black" pitchFamily="34" charset="0"/>
            </a:endParaRPr>
          </a:p>
          <a:p>
            <a:pPr algn="ctr"/>
            <a:r>
              <a:rPr lang="en-US" sz="2800" b="1" dirty="0" smtClean="0">
                <a:solidFill>
                  <a:schemeClr val="bg1"/>
                </a:solidFill>
                <a:latin typeface="Arial Black" pitchFamily="34" charset="0"/>
              </a:rPr>
              <a:t>UJI </a:t>
            </a:r>
            <a:r>
              <a:rPr lang="en-US" sz="2800" b="1" dirty="0">
                <a:solidFill>
                  <a:schemeClr val="bg1"/>
                </a:solidFill>
                <a:latin typeface="Arial Black" pitchFamily="34" charset="0"/>
              </a:rPr>
              <a:t>HIPOTESIS NILAITENGAH </a:t>
            </a:r>
            <a:r>
              <a:rPr lang="en-US" sz="2800" b="1" dirty="0" smtClean="0">
                <a:solidFill>
                  <a:schemeClr val="bg1"/>
                </a:solidFill>
                <a:latin typeface="Arial Black" pitchFamily="34" charset="0"/>
              </a:rPr>
              <a:t>POPULASI</a:t>
            </a:r>
          </a:p>
          <a:p>
            <a:pPr algn="ctr"/>
            <a:endParaRPr lang="en-US" sz="2800" b="1" dirty="0">
              <a:solidFill>
                <a:schemeClr val="bg1"/>
              </a:solidFill>
              <a:latin typeface="Arial Black" pitchFamily="34" charset="0"/>
            </a:endParaRPr>
          </a:p>
        </p:txBody>
      </p:sp>
      <p:graphicFrame>
        <p:nvGraphicFramePr>
          <p:cNvPr id="18731" name="Object 299"/>
          <p:cNvGraphicFramePr>
            <a:graphicFrameLocks noChangeAspect="1"/>
          </p:cNvGraphicFramePr>
          <p:nvPr/>
        </p:nvGraphicFramePr>
        <p:xfrm>
          <a:off x="742950" y="2152650"/>
          <a:ext cx="712788" cy="265113"/>
        </p:xfrm>
        <a:graphic>
          <a:graphicData uri="http://schemas.openxmlformats.org/presentationml/2006/ole">
            <mc:AlternateContent xmlns:mc="http://schemas.openxmlformats.org/markup-compatibility/2006">
              <mc:Choice xmlns:v="urn:schemas-microsoft-com:vml" Requires="v">
                <p:oleObj spid="_x0000_s95250" name="Equation" r:id="rId4" imgW="634725" imgH="241195" progId="">
                  <p:embed/>
                </p:oleObj>
              </mc:Choice>
              <mc:Fallback>
                <p:oleObj name="Equation" r:id="rId4" imgW="634725" imgH="2411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2950" y="2152650"/>
                        <a:ext cx="712788" cy="265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734" name="Object 302"/>
          <p:cNvGraphicFramePr>
            <a:graphicFrameLocks noChangeAspect="1"/>
          </p:cNvGraphicFramePr>
          <p:nvPr/>
        </p:nvGraphicFramePr>
        <p:xfrm>
          <a:off x="2209800" y="2362200"/>
          <a:ext cx="1752600" cy="929248"/>
        </p:xfrm>
        <a:graphic>
          <a:graphicData uri="http://schemas.openxmlformats.org/presentationml/2006/ole">
            <mc:AlternateContent xmlns:mc="http://schemas.openxmlformats.org/markup-compatibility/2006">
              <mc:Choice xmlns:v="urn:schemas-microsoft-com:vml" Requires="v">
                <p:oleObj spid="_x0000_s95251" name="Equation" r:id="rId6" imgW="952087" imgH="507780" progId="">
                  <p:embed/>
                </p:oleObj>
              </mc:Choice>
              <mc:Fallback>
                <p:oleObj name="Equation" r:id="rId6" imgW="952087" imgH="50778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2362200"/>
                        <a:ext cx="1752600" cy="929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736" name="Object 304"/>
          <p:cNvGraphicFramePr>
            <a:graphicFrameLocks noChangeAspect="1"/>
          </p:cNvGraphicFramePr>
          <p:nvPr/>
        </p:nvGraphicFramePr>
        <p:xfrm>
          <a:off x="4876800" y="2438400"/>
          <a:ext cx="1066800" cy="1143000"/>
        </p:xfrm>
        <a:graphic>
          <a:graphicData uri="http://schemas.openxmlformats.org/presentationml/2006/ole">
            <mc:AlternateContent xmlns:mc="http://schemas.openxmlformats.org/markup-compatibility/2006">
              <mc:Choice xmlns:v="urn:schemas-microsoft-com:vml" Requires="v">
                <p:oleObj spid="_x0000_s95252" name="Equation" r:id="rId8" imgW="660113" imgH="774364" progId="">
                  <p:embed/>
                </p:oleObj>
              </mc:Choice>
              <mc:Fallback>
                <p:oleObj name="Equation" r:id="rId8" imgW="660113" imgH="774364"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76800" y="2438400"/>
                        <a:ext cx="10668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03" name="Object 471"/>
          <p:cNvGraphicFramePr>
            <a:graphicFrameLocks noChangeAspect="1"/>
          </p:cNvGraphicFramePr>
          <p:nvPr/>
        </p:nvGraphicFramePr>
        <p:xfrm>
          <a:off x="6248400" y="2590800"/>
          <a:ext cx="2330450" cy="1143000"/>
        </p:xfrm>
        <a:graphic>
          <a:graphicData uri="http://schemas.openxmlformats.org/presentationml/2006/ole">
            <mc:AlternateContent xmlns:mc="http://schemas.openxmlformats.org/markup-compatibility/2006">
              <mc:Choice xmlns:v="urn:schemas-microsoft-com:vml" Requires="v">
                <p:oleObj spid="_x0000_s95253" name="Equation" r:id="rId10" imgW="2120900" imgH="800100" progId="">
                  <p:embed/>
                </p:oleObj>
              </mc:Choice>
              <mc:Fallback>
                <p:oleObj name="Equation" r:id="rId10" imgW="2120900" imgH="800100"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48400" y="2590800"/>
                        <a:ext cx="233045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09" name="Object 477"/>
          <p:cNvGraphicFramePr>
            <a:graphicFrameLocks noChangeAspect="1"/>
          </p:cNvGraphicFramePr>
          <p:nvPr/>
        </p:nvGraphicFramePr>
        <p:xfrm>
          <a:off x="1981200" y="3886200"/>
          <a:ext cx="2133600" cy="1066800"/>
        </p:xfrm>
        <a:graphic>
          <a:graphicData uri="http://schemas.openxmlformats.org/presentationml/2006/ole">
            <mc:AlternateContent xmlns:mc="http://schemas.openxmlformats.org/markup-compatibility/2006">
              <mc:Choice xmlns:v="urn:schemas-microsoft-com:vml" Requires="v">
                <p:oleObj spid="_x0000_s95254" name="Equation" r:id="rId12" imgW="952087" imgH="774364" progId="">
                  <p:embed/>
                </p:oleObj>
              </mc:Choice>
              <mc:Fallback>
                <p:oleObj name="Equation" r:id="rId12" imgW="952087" imgH="774364" progId="">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3886200"/>
                        <a:ext cx="21336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20" name="Object 488"/>
          <p:cNvGraphicFramePr>
            <a:graphicFrameLocks noChangeAspect="1"/>
          </p:cNvGraphicFramePr>
          <p:nvPr/>
        </p:nvGraphicFramePr>
        <p:xfrm>
          <a:off x="739775" y="3430588"/>
          <a:ext cx="712788" cy="265112"/>
        </p:xfrm>
        <a:graphic>
          <a:graphicData uri="http://schemas.openxmlformats.org/presentationml/2006/ole">
            <mc:AlternateContent xmlns:mc="http://schemas.openxmlformats.org/markup-compatibility/2006">
              <mc:Choice xmlns:v="urn:schemas-microsoft-com:vml" Requires="v">
                <p:oleObj spid="_x0000_s95255" name="Equation" r:id="rId14" imgW="634725" imgH="241195" progId="">
                  <p:embed/>
                </p:oleObj>
              </mc:Choice>
              <mc:Fallback>
                <p:oleObj name="Equation" r:id="rId14" imgW="634725" imgH="241195" progId="">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775" y="3430588"/>
                        <a:ext cx="712788" cy="265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21" name="Object 489"/>
          <p:cNvGraphicFramePr>
            <a:graphicFrameLocks noChangeAspect="1"/>
          </p:cNvGraphicFramePr>
          <p:nvPr/>
        </p:nvGraphicFramePr>
        <p:xfrm>
          <a:off x="6248400" y="4114800"/>
          <a:ext cx="2366963" cy="1143000"/>
        </p:xfrm>
        <a:graphic>
          <a:graphicData uri="http://schemas.openxmlformats.org/presentationml/2006/ole">
            <mc:AlternateContent xmlns:mc="http://schemas.openxmlformats.org/markup-compatibility/2006">
              <mc:Choice xmlns:v="urn:schemas-microsoft-com:vml" Requires="v">
                <p:oleObj spid="_x0000_s95256" name="Equation" r:id="rId15" imgW="2159000" imgH="800100" progId="">
                  <p:embed/>
                </p:oleObj>
              </mc:Choice>
              <mc:Fallback>
                <p:oleObj name="Equation" r:id="rId15" imgW="2159000" imgH="8001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48400" y="4114800"/>
                        <a:ext cx="236696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923" name="Object 491"/>
          <p:cNvGraphicFramePr>
            <a:graphicFrameLocks noChangeAspect="1"/>
          </p:cNvGraphicFramePr>
          <p:nvPr/>
        </p:nvGraphicFramePr>
        <p:xfrm>
          <a:off x="4953000" y="3962400"/>
          <a:ext cx="1066800" cy="1143000"/>
        </p:xfrm>
        <a:graphic>
          <a:graphicData uri="http://schemas.openxmlformats.org/presentationml/2006/ole">
            <mc:AlternateContent xmlns:mc="http://schemas.openxmlformats.org/markup-compatibility/2006">
              <mc:Choice xmlns:v="urn:schemas-microsoft-com:vml" Requires="v">
                <p:oleObj spid="_x0000_s95257" name="Equation" r:id="rId17" imgW="660113" imgH="774364" progId="">
                  <p:embed/>
                </p:oleObj>
              </mc:Choice>
              <mc:Fallback>
                <p:oleObj name="Equation" r:id="rId17" imgW="660113" imgH="774364" progId="">
                  <p:embed/>
                  <p:pic>
                    <p:nvPicPr>
                      <p:cNvPr id="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3000" y="3962400"/>
                        <a:ext cx="10668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1143000"/>
          </a:xfrm>
          <a:solidFill>
            <a:srgbClr val="040000"/>
          </a:solidFill>
        </p:spPr>
        <p:txBody>
          <a:bodyPr>
            <a:noAutofit/>
          </a:bodyPr>
          <a:lstStyle/>
          <a:p>
            <a:r>
              <a:rPr lang="en-US" sz="3200" dirty="0">
                <a:solidFill>
                  <a:schemeClr val="bg1"/>
                </a:solidFill>
                <a:latin typeface="Arial Black" pitchFamily="34" charset="0"/>
              </a:rPr>
              <a:t>DASAR MERUMUSKAN HIPOTESIS</a:t>
            </a:r>
          </a:p>
        </p:txBody>
      </p:sp>
      <p:sp>
        <p:nvSpPr>
          <p:cNvPr id="11267" name="Rectangle 3"/>
          <p:cNvSpPr>
            <a:spLocks noGrp="1" noChangeArrowheads="1"/>
          </p:cNvSpPr>
          <p:nvPr>
            <p:ph idx="1"/>
          </p:nvPr>
        </p:nvSpPr>
        <p:spPr>
          <a:xfrm>
            <a:off x="0" y="1295401"/>
            <a:ext cx="9144000" cy="2819400"/>
          </a:xfrm>
        </p:spPr>
        <p:txBody>
          <a:bodyPr/>
          <a:lstStyle/>
          <a:p>
            <a:pPr marL="571500" indent="-571500">
              <a:buFont typeface="Wingdings" pitchFamily="2" charset="2"/>
              <a:buAutoNum type="arabicPeriod"/>
            </a:pPr>
            <a:r>
              <a:rPr lang="en-US" b="1" dirty="0" err="1">
                <a:cs typeface="Times New Roman" pitchFamily="18" charset="0"/>
              </a:rPr>
              <a:t>Berdasarkan</a:t>
            </a:r>
            <a:r>
              <a:rPr lang="en-US" b="1" dirty="0">
                <a:cs typeface="Times New Roman" pitchFamily="18" charset="0"/>
              </a:rPr>
              <a:t> </a:t>
            </a:r>
            <a:r>
              <a:rPr lang="en-US" b="1" dirty="0" err="1">
                <a:cs typeface="Times New Roman" pitchFamily="18" charset="0"/>
              </a:rPr>
              <a:t>pada</a:t>
            </a:r>
            <a:r>
              <a:rPr lang="en-US" b="1" dirty="0">
                <a:cs typeface="Times New Roman" pitchFamily="18" charset="0"/>
              </a:rPr>
              <a:t> </a:t>
            </a:r>
            <a:r>
              <a:rPr lang="en-US" b="1" dirty="0" err="1">
                <a:cs typeface="Times New Roman" pitchFamily="18" charset="0"/>
              </a:rPr>
              <a:t>teori</a:t>
            </a:r>
            <a:r>
              <a:rPr lang="en-US" b="1" dirty="0"/>
              <a:t> </a:t>
            </a:r>
          </a:p>
          <a:p>
            <a:pPr marL="571500" indent="-571500">
              <a:buFont typeface="Wingdings" pitchFamily="2" charset="2"/>
              <a:buAutoNum type="arabicPeriod"/>
            </a:pPr>
            <a:r>
              <a:rPr lang="en-US" b="1" dirty="0" err="1">
                <a:cs typeface="Times New Roman" pitchFamily="18" charset="0"/>
              </a:rPr>
              <a:t>Berdasarkan</a:t>
            </a:r>
            <a:r>
              <a:rPr lang="en-US" b="1" dirty="0">
                <a:cs typeface="Times New Roman" pitchFamily="18" charset="0"/>
              </a:rPr>
              <a:t> </a:t>
            </a:r>
            <a:r>
              <a:rPr lang="en-US" b="1" dirty="0" err="1">
                <a:cs typeface="Times New Roman" pitchFamily="18" charset="0"/>
              </a:rPr>
              <a:t>penelitian</a:t>
            </a:r>
            <a:r>
              <a:rPr lang="en-US" b="1" dirty="0">
                <a:cs typeface="Times New Roman" pitchFamily="18" charset="0"/>
              </a:rPr>
              <a:t> </a:t>
            </a:r>
            <a:r>
              <a:rPr lang="en-US" b="1" dirty="0" err="1">
                <a:cs typeface="Times New Roman" pitchFamily="18" charset="0"/>
              </a:rPr>
              <a:t>terdahulu</a:t>
            </a:r>
            <a:r>
              <a:rPr lang="en-US" b="1" dirty="0"/>
              <a:t> </a:t>
            </a:r>
          </a:p>
          <a:p>
            <a:pPr marL="571500" indent="-571500">
              <a:buFont typeface="Wingdings" pitchFamily="2" charset="2"/>
              <a:buAutoNum type="arabicPeriod"/>
            </a:pPr>
            <a:r>
              <a:rPr lang="en-US" b="1" dirty="0" err="1">
                <a:cs typeface="Times New Roman" pitchFamily="18" charset="0"/>
              </a:rPr>
              <a:t>Berdasarkan</a:t>
            </a:r>
            <a:r>
              <a:rPr lang="en-US" b="1" dirty="0">
                <a:cs typeface="Times New Roman" pitchFamily="18" charset="0"/>
              </a:rPr>
              <a:t> </a:t>
            </a:r>
            <a:r>
              <a:rPr lang="en-US" b="1" dirty="0" err="1">
                <a:cs typeface="Times New Roman" pitchFamily="18" charset="0"/>
              </a:rPr>
              <a:t>penelitian</a:t>
            </a:r>
            <a:r>
              <a:rPr lang="en-US" b="1" dirty="0">
                <a:cs typeface="Times New Roman" pitchFamily="18" charset="0"/>
              </a:rPr>
              <a:t> </a:t>
            </a:r>
            <a:r>
              <a:rPr lang="en-US" b="1" dirty="0" err="1">
                <a:cs typeface="Times New Roman" pitchFamily="18" charset="0"/>
              </a:rPr>
              <a:t>pendahuluan</a:t>
            </a:r>
            <a:r>
              <a:rPr lang="en-US" b="1" dirty="0"/>
              <a:t> </a:t>
            </a:r>
          </a:p>
          <a:p>
            <a:pPr marL="571500" indent="-571500">
              <a:buFont typeface="Wingdings" pitchFamily="2" charset="2"/>
              <a:buAutoNum type="arabicPeriod"/>
            </a:pPr>
            <a:r>
              <a:rPr lang="en-US" b="1" dirty="0" err="1">
                <a:cs typeface="Times New Roman" pitchFamily="18" charset="0"/>
              </a:rPr>
              <a:t>Berdasarkan</a:t>
            </a:r>
            <a:r>
              <a:rPr lang="en-US" b="1" dirty="0">
                <a:cs typeface="Times New Roman" pitchFamily="18" charset="0"/>
              </a:rPr>
              <a:t> </a:t>
            </a:r>
            <a:r>
              <a:rPr lang="en-US" b="1" dirty="0" err="1">
                <a:cs typeface="Times New Roman" pitchFamily="18" charset="0"/>
              </a:rPr>
              <a:t>akal</a:t>
            </a:r>
            <a:r>
              <a:rPr lang="en-US" b="1" dirty="0">
                <a:cs typeface="Times New Roman" pitchFamily="18" charset="0"/>
              </a:rPr>
              <a:t> </a:t>
            </a:r>
            <a:r>
              <a:rPr lang="en-US" b="1" dirty="0" err="1">
                <a:cs typeface="Times New Roman" pitchFamily="18" charset="0"/>
              </a:rPr>
              <a:t>sehat</a:t>
            </a:r>
            <a:r>
              <a:rPr lang="en-US" b="1" dirty="0">
                <a:cs typeface="Times New Roman" pitchFamily="18" charset="0"/>
              </a:rPr>
              <a:t> </a:t>
            </a:r>
            <a:r>
              <a:rPr lang="en-US" b="1" dirty="0" err="1">
                <a:cs typeface="Times New Roman" pitchFamily="18" charset="0"/>
              </a:rPr>
              <a:t>peneliti</a:t>
            </a:r>
            <a:r>
              <a:rPr lang="en-US" b="1" dirty="0"/>
              <a:t>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66" name="Text Box 62"/>
          <p:cNvSpPr txBox="1">
            <a:spLocks noChangeArrowheads="1"/>
          </p:cNvSpPr>
          <p:nvPr/>
        </p:nvSpPr>
        <p:spPr bwMode="auto">
          <a:xfrm>
            <a:off x="0" y="0"/>
            <a:ext cx="9144000" cy="523220"/>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2800" b="1" dirty="0">
                <a:solidFill>
                  <a:schemeClr val="bg1"/>
                </a:solidFill>
                <a:latin typeface="Arial" charset="0"/>
              </a:rPr>
              <a:t>UJI HIPOTESIS NILAITENGAH POPULASI</a:t>
            </a:r>
          </a:p>
        </p:txBody>
      </p:sp>
      <p:graphicFrame>
        <p:nvGraphicFramePr>
          <p:cNvPr id="21652" name="Group 148"/>
          <p:cNvGraphicFramePr>
            <a:graphicFrameLocks noGrp="1"/>
          </p:cNvGraphicFramePr>
          <p:nvPr/>
        </p:nvGraphicFramePr>
        <p:xfrm>
          <a:off x="419100" y="838200"/>
          <a:ext cx="8305800" cy="5715635"/>
        </p:xfrm>
        <a:graphic>
          <a:graphicData uri="http://schemas.openxmlformats.org/drawingml/2006/table">
            <a:tbl>
              <a:tblPr/>
              <a:tblGrid>
                <a:gridCol w="1333500">
                  <a:extLst>
                    <a:ext uri="{9D8B030D-6E8A-4147-A177-3AD203B41FA5}">
                      <a16:colId xmlns:a16="http://schemas.microsoft.com/office/drawing/2014/main" xmlns="" val="20000"/>
                    </a:ext>
                  </a:extLst>
                </a:gridCol>
                <a:gridCol w="2957513">
                  <a:extLst>
                    <a:ext uri="{9D8B030D-6E8A-4147-A177-3AD203B41FA5}">
                      <a16:colId xmlns:a16="http://schemas.microsoft.com/office/drawing/2014/main" xmlns="" val="20001"/>
                    </a:ext>
                  </a:extLst>
                </a:gridCol>
                <a:gridCol w="1416050">
                  <a:extLst>
                    <a:ext uri="{9D8B030D-6E8A-4147-A177-3AD203B41FA5}">
                      <a16:colId xmlns:a16="http://schemas.microsoft.com/office/drawing/2014/main" xmlns="" val="20002"/>
                    </a:ext>
                  </a:extLst>
                </a:gridCol>
                <a:gridCol w="2598737">
                  <a:extLst>
                    <a:ext uri="{9D8B030D-6E8A-4147-A177-3AD203B41FA5}">
                      <a16:colId xmlns:a16="http://schemas.microsoft.com/office/drawing/2014/main" xmlns="" val="20003"/>
                    </a:ext>
                  </a:extLst>
                </a:gridCol>
              </a:tblGrid>
              <a:tr h="354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Nilai Statistik Uji</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1158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σ</a:t>
                      </a:r>
                      <a:r>
                        <a:rPr kumimoji="0" lang="en-US" sz="1400" b="0" i="0" u="none" strike="noStrike" cap="none" normalizeH="0" baseline="-30000" smtClean="0">
                          <a:ln>
                            <a:noFill/>
                          </a:ln>
                          <a:solidFill>
                            <a:srgbClr val="000000"/>
                          </a:solidFill>
                          <a:effectLst/>
                          <a:latin typeface="Arial" charset="0"/>
                          <a:ea typeface="Times New Roman" pitchFamily="18" charset="0"/>
                          <a:cs typeface="Tahoma" pitchFamily="34" charset="0"/>
                        </a:rPr>
                        <a:t>1</a:t>
                      </a: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 dan σ</a:t>
                      </a:r>
                      <a:r>
                        <a:rPr kumimoji="0" lang="en-US" sz="1400" b="0" i="0" u="none" strike="noStrike" cap="none" normalizeH="0" baseline="-30000" smtClean="0">
                          <a:ln>
                            <a:noFill/>
                          </a:ln>
                          <a:solidFill>
                            <a:srgbClr val="000000"/>
                          </a:solidFill>
                          <a:effectLst/>
                          <a:latin typeface="Arial" charset="0"/>
                          <a:ea typeface="Times New Roman" pitchFamily="18" charset="0"/>
                          <a:cs typeface="Tahoma" pitchFamily="34" charset="0"/>
                        </a:rPr>
                        <a:t>2</a:t>
                      </a: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 diketahui</a:t>
                      </a:r>
                      <a:r>
                        <a:rPr kumimoji="0" lang="en-US" sz="1400" b="0" i="0" u="none" strike="noStrike" cap="none" normalizeH="0" baseline="0" smtClean="0">
                          <a:ln>
                            <a:noFill/>
                          </a:ln>
                          <a:solidFill>
                            <a:schemeClr val="tx1"/>
                          </a:solidFill>
                          <a:effectLst/>
                          <a:latin typeface="Arial" charset="0"/>
                        </a:rPr>
                        <a:t> </a:t>
                      </a:r>
                      <a:endParaRPr kumimoji="0" lang="en-US" sz="1400" b="0" i="0" u="none" strike="noStrike" cap="none" normalizeH="0" baseline="0" smtClean="0">
                        <a:ln>
                          <a:noFill/>
                        </a:ln>
                        <a:solidFill>
                          <a:srgbClr val="000000"/>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213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σ</a:t>
                      </a:r>
                      <a:r>
                        <a:rPr kumimoji="0" lang="en-US" sz="1400" b="0" i="0" u="none" strike="noStrike" cap="none" normalizeH="0" baseline="-30000" smtClean="0">
                          <a:ln>
                            <a:noFill/>
                          </a:ln>
                          <a:solidFill>
                            <a:srgbClr val="000000"/>
                          </a:solidFill>
                          <a:effectLst/>
                          <a:latin typeface="Arial" charset="0"/>
                          <a:ea typeface="Times New Roman" pitchFamily="18" charset="0"/>
                          <a:cs typeface="Tahoma" pitchFamily="34" charset="0"/>
                        </a:rPr>
                        <a:t>1</a:t>
                      </a: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 = σ</a:t>
                      </a:r>
                      <a:r>
                        <a:rPr kumimoji="0" lang="en-US" sz="1400" b="0" i="0" u="none" strike="noStrike" cap="none" normalizeH="0" baseline="-30000" smtClean="0">
                          <a:ln>
                            <a:noFill/>
                          </a:ln>
                          <a:solidFill>
                            <a:srgbClr val="000000"/>
                          </a:solidFill>
                          <a:effectLst/>
                          <a:latin typeface="Arial" charset="0"/>
                          <a:ea typeface="Times New Roman" pitchFamily="18" charset="0"/>
                          <a:cs typeface="Tahoma" pitchFamily="34" charset="0"/>
                        </a:rPr>
                        <a:t>2</a:t>
                      </a: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 tapi tidak diketahui</a:t>
                      </a:r>
                      <a:r>
                        <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rPr>
                        <a:t>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r h="2057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ea typeface="Times New Roman" pitchFamily="18" charset="0"/>
                          <a:cs typeface="Tahoma" pitchFamily="34" charset="0"/>
                        </a:rPr>
                        <a:t>                     dan tidak diketahui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3"/>
                  </a:ext>
                </a:extLst>
              </a:tr>
            </a:tbl>
          </a:graphicData>
        </a:graphic>
      </p:graphicFrame>
      <p:sp>
        <p:nvSpPr>
          <p:cNvPr id="21590" name="Rectangle 86"/>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1589" name="Object 85"/>
          <p:cNvGraphicFramePr>
            <a:graphicFrameLocks noChangeAspect="1"/>
          </p:cNvGraphicFramePr>
          <p:nvPr/>
        </p:nvGraphicFramePr>
        <p:xfrm>
          <a:off x="571500" y="1495425"/>
          <a:ext cx="1076325" cy="238125"/>
        </p:xfrm>
        <a:graphic>
          <a:graphicData uri="http://schemas.openxmlformats.org/presentationml/2006/ole">
            <mc:AlternateContent xmlns:mc="http://schemas.openxmlformats.org/markup-compatibility/2006">
              <mc:Choice xmlns:v="urn:schemas-microsoft-com:vml" Requires="v">
                <p:oleObj spid="_x0000_s96286" name="Equation" r:id="rId4" imgW="1079032" imgH="241195" progId="">
                  <p:embed/>
                </p:oleObj>
              </mc:Choice>
              <mc:Fallback>
                <p:oleObj name="Equation" r:id="rId4" imgW="1079032" imgH="2411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 y="1495425"/>
                        <a:ext cx="10763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92" name="Rectangle 88"/>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1591" name="Object 87"/>
          <p:cNvGraphicFramePr>
            <a:graphicFrameLocks noChangeAspect="1"/>
          </p:cNvGraphicFramePr>
          <p:nvPr/>
        </p:nvGraphicFramePr>
        <p:xfrm>
          <a:off x="574675" y="2609850"/>
          <a:ext cx="1076325" cy="238125"/>
        </p:xfrm>
        <a:graphic>
          <a:graphicData uri="http://schemas.openxmlformats.org/presentationml/2006/ole">
            <mc:AlternateContent xmlns:mc="http://schemas.openxmlformats.org/markup-compatibility/2006">
              <mc:Choice xmlns:v="urn:schemas-microsoft-com:vml" Requires="v">
                <p:oleObj spid="_x0000_s96287" name="Equation" r:id="rId6" imgW="1079032" imgH="241195" progId="">
                  <p:embed/>
                </p:oleObj>
              </mc:Choice>
              <mc:Fallback>
                <p:oleObj name="Equation" r:id="rId6" imgW="1079032" imgH="241195"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675" y="2609850"/>
                        <a:ext cx="10763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94" name="Rectangle 90"/>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1593" name="Object 89"/>
          <p:cNvGraphicFramePr>
            <a:graphicFrameLocks noChangeAspect="1"/>
          </p:cNvGraphicFramePr>
          <p:nvPr/>
        </p:nvGraphicFramePr>
        <p:xfrm>
          <a:off x="574675" y="4781550"/>
          <a:ext cx="1076325" cy="238125"/>
        </p:xfrm>
        <a:graphic>
          <a:graphicData uri="http://schemas.openxmlformats.org/presentationml/2006/ole">
            <mc:AlternateContent xmlns:mc="http://schemas.openxmlformats.org/markup-compatibility/2006">
              <mc:Choice xmlns:v="urn:schemas-microsoft-com:vml" Requires="v">
                <p:oleObj spid="_x0000_s96288" name="Equation" r:id="rId7" imgW="1079032" imgH="241195" progId="">
                  <p:embed/>
                </p:oleObj>
              </mc:Choice>
              <mc:Fallback>
                <p:oleObj name="Equation" r:id="rId7" imgW="1079032" imgH="241195" progId="">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675" y="4781550"/>
                        <a:ext cx="10763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04" name="Object 100"/>
          <p:cNvGraphicFramePr>
            <a:graphicFrameLocks noChangeAspect="1"/>
          </p:cNvGraphicFramePr>
          <p:nvPr/>
        </p:nvGraphicFramePr>
        <p:xfrm>
          <a:off x="2162175" y="1371600"/>
          <a:ext cx="2047875" cy="533400"/>
        </p:xfrm>
        <a:graphic>
          <a:graphicData uri="http://schemas.openxmlformats.org/presentationml/2006/ole">
            <mc:AlternateContent xmlns:mc="http://schemas.openxmlformats.org/markup-compatibility/2006">
              <mc:Choice xmlns:v="urn:schemas-microsoft-com:vml" Requires="v">
                <p:oleObj spid="_x0000_s96289" name="Equation" r:id="rId8" imgW="2044700" imgH="533400" progId="">
                  <p:embed/>
                </p:oleObj>
              </mc:Choice>
              <mc:Fallback>
                <p:oleObj name="Equation" r:id="rId8" imgW="2044700" imgH="5334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62175" y="1371600"/>
                        <a:ext cx="20478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06" name="Object 102"/>
          <p:cNvGraphicFramePr>
            <a:graphicFrameLocks noChangeAspect="1"/>
          </p:cNvGraphicFramePr>
          <p:nvPr/>
        </p:nvGraphicFramePr>
        <p:xfrm>
          <a:off x="2286000" y="2476500"/>
          <a:ext cx="1981200" cy="904875"/>
        </p:xfrm>
        <a:graphic>
          <a:graphicData uri="http://schemas.openxmlformats.org/presentationml/2006/ole">
            <mc:AlternateContent xmlns:mc="http://schemas.openxmlformats.org/markup-compatibility/2006">
              <mc:Choice xmlns:v="urn:schemas-microsoft-com:vml" Requires="v">
                <p:oleObj spid="_x0000_s96290" name="Equation" r:id="rId10" imgW="1981200" imgH="901700" progId="">
                  <p:embed/>
                </p:oleObj>
              </mc:Choice>
              <mc:Fallback>
                <p:oleObj name="Equation" r:id="rId10" imgW="1981200" imgH="9017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476500"/>
                        <a:ext cx="1981200"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08" name="Object 104"/>
          <p:cNvGraphicFramePr>
            <a:graphicFrameLocks noChangeAspect="1"/>
          </p:cNvGraphicFramePr>
          <p:nvPr/>
        </p:nvGraphicFramePr>
        <p:xfrm>
          <a:off x="1981200" y="3495675"/>
          <a:ext cx="2524125" cy="542925"/>
        </p:xfrm>
        <a:graphic>
          <a:graphicData uri="http://schemas.openxmlformats.org/presentationml/2006/ole">
            <mc:AlternateContent xmlns:mc="http://schemas.openxmlformats.org/markup-compatibility/2006">
              <mc:Choice xmlns:v="urn:schemas-microsoft-com:vml" Requires="v">
                <p:oleObj spid="_x0000_s96291" name="Equation" r:id="rId12" imgW="2527300" imgH="546100" progId="">
                  <p:embed/>
                </p:oleObj>
              </mc:Choice>
              <mc:Fallback>
                <p:oleObj name="Equation" r:id="rId12" imgW="2527300" imgH="546100" progId="">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3495675"/>
                        <a:ext cx="2524125"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14" name="Object 110"/>
          <p:cNvGraphicFramePr>
            <a:graphicFrameLocks noChangeAspect="1"/>
          </p:cNvGraphicFramePr>
          <p:nvPr/>
        </p:nvGraphicFramePr>
        <p:xfrm>
          <a:off x="2219325" y="4629150"/>
          <a:ext cx="2028825" cy="1409700"/>
        </p:xfrm>
        <a:graphic>
          <a:graphicData uri="http://schemas.openxmlformats.org/presentationml/2006/ole">
            <mc:AlternateContent xmlns:mc="http://schemas.openxmlformats.org/markup-compatibility/2006">
              <mc:Choice xmlns:v="urn:schemas-microsoft-com:vml" Requires="v">
                <p:oleObj spid="_x0000_s96292" name="Equation" r:id="rId14" imgW="2032000" imgH="1409700" progId="">
                  <p:embed/>
                </p:oleObj>
              </mc:Choice>
              <mc:Fallback>
                <p:oleObj name="Equation" r:id="rId14" imgW="2032000" imgH="1409700" progId="">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19325" y="4629150"/>
                        <a:ext cx="2028825" cy="140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19" name="Object 115"/>
          <p:cNvGraphicFramePr>
            <a:graphicFrameLocks noChangeAspect="1"/>
          </p:cNvGraphicFramePr>
          <p:nvPr/>
        </p:nvGraphicFramePr>
        <p:xfrm>
          <a:off x="2162175" y="6172200"/>
          <a:ext cx="676275" cy="238125"/>
        </p:xfrm>
        <a:graphic>
          <a:graphicData uri="http://schemas.openxmlformats.org/presentationml/2006/ole">
            <mc:AlternateContent xmlns:mc="http://schemas.openxmlformats.org/markup-compatibility/2006">
              <mc:Choice xmlns:v="urn:schemas-microsoft-com:vml" Requires="v">
                <p:oleObj spid="_x0000_s96293" name="Equation" r:id="rId16" imgW="672808" imgH="241195" progId="">
                  <p:embed/>
                </p:oleObj>
              </mc:Choice>
              <mc:Fallback>
                <p:oleObj name="Equation" r:id="rId16" imgW="672808" imgH="241195" progId="">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162175" y="6172200"/>
                        <a:ext cx="67627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23" name="Object 119"/>
          <p:cNvGraphicFramePr>
            <a:graphicFrameLocks noChangeAspect="1"/>
          </p:cNvGraphicFramePr>
          <p:nvPr/>
        </p:nvGraphicFramePr>
        <p:xfrm>
          <a:off x="4905375" y="1371600"/>
          <a:ext cx="1095375" cy="771525"/>
        </p:xfrm>
        <a:graphic>
          <a:graphicData uri="http://schemas.openxmlformats.org/presentationml/2006/ole">
            <mc:AlternateContent xmlns:mc="http://schemas.openxmlformats.org/markup-compatibility/2006">
              <mc:Choice xmlns:v="urn:schemas-microsoft-com:vml" Requires="v">
                <p:oleObj spid="_x0000_s96294" name="Equation" r:id="rId18" imgW="1091726" imgH="774364" progId="">
                  <p:embed/>
                </p:oleObj>
              </mc:Choice>
              <mc:Fallback>
                <p:oleObj name="Equation" r:id="rId18" imgW="1091726" imgH="774364" progId="">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05375" y="1371600"/>
                        <a:ext cx="1095375"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25" name="Object 121"/>
          <p:cNvGraphicFramePr>
            <a:graphicFrameLocks noChangeAspect="1"/>
          </p:cNvGraphicFramePr>
          <p:nvPr/>
        </p:nvGraphicFramePr>
        <p:xfrm>
          <a:off x="6324600" y="1371600"/>
          <a:ext cx="2247900" cy="800100"/>
        </p:xfrm>
        <a:graphic>
          <a:graphicData uri="http://schemas.openxmlformats.org/presentationml/2006/ole">
            <mc:AlternateContent xmlns:mc="http://schemas.openxmlformats.org/markup-compatibility/2006">
              <mc:Choice xmlns:v="urn:schemas-microsoft-com:vml" Requires="v">
                <p:oleObj spid="_x0000_s96295" name="Equation" r:id="rId20" imgW="2247900" imgH="800100" progId="">
                  <p:embed/>
                </p:oleObj>
              </mc:Choice>
              <mc:Fallback>
                <p:oleObj name="Equation" r:id="rId20" imgW="2247900" imgH="800100" progId="">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24600" y="1371600"/>
                        <a:ext cx="22479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27" name="Object 123"/>
          <p:cNvGraphicFramePr>
            <a:graphicFrameLocks noChangeAspect="1"/>
          </p:cNvGraphicFramePr>
          <p:nvPr/>
        </p:nvGraphicFramePr>
        <p:xfrm>
          <a:off x="6353175" y="2609850"/>
          <a:ext cx="2162175" cy="800100"/>
        </p:xfrm>
        <a:graphic>
          <a:graphicData uri="http://schemas.openxmlformats.org/presentationml/2006/ole">
            <mc:AlternateContent xmlns:mc="http://schemas.openxmlformats.org/markup-compatibility/2006">
              <mc:Choice xmlns:v="urn:schemas-microsoft-com:vml" Requires="v">
                <p:oleObj spid="_x0000_s96296" name="Equation" r:id="rId22" imgW="2159000" imgH="800100" progId="">
                  <p:embed/>
                </p:oleObj>
              </mc:Choice>
              <mc:Fallback>
                <p:oleObj name="Equation" r:id="rId22" imgW="2159000" imgH="800100" progId="">
                  <p:embed/>
                  <p:pic>
                    <p:nvPicPr>
                      <p:cNvPr id="0" name="Picture 1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353175" y="2609850"/>
                        <a:ext cx="2162175"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29" name="Object 125"/>
          <p:cNvGraphicFramePr>
            <a:graphicFrameLocks noChangeAspect="1"/>
          </p:cNvGraphicFramePr>
          <p:nvPr/>
        </p:nvGraphicFramePr>
        <p:xfrm>
          <a:off x="6305550" y="4762500"/>
          <a:ext cx="2247900" cy="800100"/>
        </p:xfrm>
        <a:graphic>
          <a:graphicData uri="http://schemas.openxmlformats.org/presentationml/2006/ole">
            <mc:AlternateContent xmlns:mc="http://schemas.openxmlformats.org/markup-compatibility/2006">
              <mc:Choice xmlns:v="urn:schemas-microsoft-com:vml" Requires="v">
                <p:oleObj spid="_x0000_s96297" name="Equation" r:id="rId24" imgW="2247900" imgH="800100" progId="">
                  <p:embed/>
                </p:oleObj>
              </mc:Choice>
              <mc:Fallback>
                <p:oleObj name="Equation" r:id="rId24" imgW="2247900" imgH="800100" progId="">
                  <p:embed/>
                  <p:pic>
                    <p:nvPicPr>
                      <p:cNvPr id="0" name="Picture 1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05550" y="4762500"/>
                        <a:ext cx="22479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50" name="Object 146"/>
          <p:cNvGraphicFramePr>
            <a:graphicFrameLocks noChangeAspect="1"/>
          </p:cNvGraphicFramePr>
          <p:nvPr/>
        </p:nvGraphicFramePr>
        <p:xfrm>
          <a:off x="4908550" y="2590800"/>
          <a:ext cx="1095375" cy="771525"/>
        </p:xfrm>
        <a:graphic>
          <a:graphicData uri="http://schemas.openxmlformats.org/presentationml/2006/ole">
            <mc:AlternateContent xmlns:mc="http://schemas.openxmlformats.org/markup-compatibility/2006">
              <mc:Choice xmlns:v="urn:schemas-microsoft-com:vml" Requires="v">
                <p:oleObj spid="_x0000_s96298" name="Equation" r:id="rId25" imgW="1091726" imgH="774364" progId="">
                  <p:embed/>
                </p:oleObj>
              </mc:Choice>
              <mc:Fallback>
                <p:oleObj name="Equation" r:id="rId25" imgW="1091726" imgH="774364" progId="">
                  <p:embed/>
                  <p:pic>
                    <p:nvPicPr>
                      <p:cNvPr id="0" name="Picture 1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08550" y="2590800"/>
                        <a:ext cx="1095375"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651" name="Object 147"/>
          <p:cNvGraphicFramePr>
            <a:graphicFrameLocks noChangeAspect="1"/>
          </p:cNvGraphicFramePr>
          <p:nvPr/>
        </p:nvGraphicFramePr>
        <p:xfrm>
          <a:off x="4908550" y="4752975"/>
          <a:ext cx="1095375" cy="771525"/>
        </p:xfrm>
        <a:graphic>
          <a:graphicData uri="http://schemas.openxmlformats.org/presentationml/2006/ole">
            <mc:AlternateContent xmlns:mc="http://schemas.openxmlformats.org/markup-compatibility/2006">
              <mc:Choice xmlns:v="urn:schemas-microsoft-com:vml" Requires="v">
                <p:oleObj spid="_x0000_s96299" name="Equation" r:id="rId26" imgW="1091726" imgH="774364" progId="">
                  <p:embed/>
                </p:oleObj>
              </mc:Choice>
              <mc:Fallback>
                <p:oleObj name="Equation" r:id="rId26" imgW="1091726" imgH="774364" progId="">
                  <p:embed/>
                  <p:pic>
                    <p:nvPicPr>
                      <p:cNvPr id="0" name="Picture 1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908550" y="4752975"/>
                        <a:ext cx="1095375" cy="77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64" name="Group 36"/>
          <p:cNvGraphicFramePr>
            <a:graphicFrameLocks noGrp="1"/>
          </p:cNvGraphicFramePr>
          <p:nvPr/>
        </p:nvGraphicFramePr>
        <p:xfrm>
          <a:off x="381000" y="1143000"/>
          <a:ext cx="8305800" cy="3505199"/>
        </p:xfrm>
        <a:graphic>
          <a:graphicData uri="http://schemas.openxmlformats.org/drawingml/2006/table">
            <a:tbl>
              <a:tblPr/>
              <a:tblGrid>
                <a:gridCol w="1333500">
                  <a:extLst>
                    <a:ext uri="{9D8B030D-6E8A-4147-A177-3AD203B41FA5}">
                      <a16:colId xmlns:a16="http://schemas.microsoft.com/office/drawing/2014/main" xmlns="" val="20000"/>
                    </a:ext>
                  </a:extLst>
                </a:gridCol>
                <a:gridCol w="2957513">
                  <a:extLst>
                    <a:ext uri="{9D8B030D-6E8A-4147-A177-3AD203B41FA5}">
                      <a16:colId xmlns:a16="http://schemas.microsoft.com/office/drawing/2014/main" xmlns="" val="20001"/>
                    </a:ext>
                  </a:extLst>
                </a:gridCol>
                <a:gridCol w="1416050">
                  <a:extLst>
                    <a:ext uri="{9D8B030D-6E8A-4147-A177-3AD203B41FA5}">
                      <a16:colId xmlns:a16="http://schemas.microsoft.com/office/drawing/2014/main" xmlns="" val="20002"/>
                    </a:ext>
                  </a:extLst>
                </a:gridCol>
                <a:gridCol w="2598737">
                  <a:extLst>
                    <a:ext uri="{9D8B030D-6E8A-4147-A177-3AD203B41FA5}">
                      <a16:colId xmlns:a16="http://schemas.microsoft.com/office/drawing/2014/main" xmlns="" val="20003"/>
                    </a:ext>
                  </a:extLst>
                </a:gridCol>
              </a:tblGrid>
              <a:tr h="6945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Nilai</a:t>
                      </a:r>
                      <a:r>
                        <a:rPr kumimoji="0" lang="en-US" sz="1800" b="1" i="0" u="none" strike="noStrike" cap="none" normalizeH="0" baseline="0" dirty="0" smtClean="0">
                          <a:ln>
                            <a:noFill/>
                          </a:ln>
                          <a:solidFill>
                            <a:schemeClr val="tx1"/>
                          </a:solidFill>
                          <a:effectLst/>
                          <a:latin typeface="Arial" charset="0"/>
                          <a:ea typeface="Times New Roman" pitchFamily="18" charset="0"/>
                          <a:cs typeface="Courier New" pitchFamily="49" charset="0"/>
                        </a:rPr>
                        <a:t> </a:t>
                      </a: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Statistik</a:t>
                      </a:r>
                      <a:r>
                        <a:rPr kumimoji="0" lang="en-US" sz="1800" b="1" i="0" u="none" strike="noStrike" cap="none" normalizeH="0" baseline="0" dirty="0" smtClean="0">
                          <a:ln>
                            <a:noFill/>
                          </a:ln>
                          <a:solidFill>
                            <a:schemeClr val="tx1"/>
                          </a:solidFill>
                          <a:effectLst/>
                          <a:latin typeface="Arial" charset="0"/>
                          <a:ea typeface="Times New Roman" pitchFamily="18" charset="0"/>
                          <a:cs typeface="Courier New" pitchFamily="49" charset="0"/>
                        </a:rPr>
                        <a:t> </a:t>
                      </a: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Uji</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28106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pengamatan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berpasangan</a:t>
                      </a:r>
                      <a:endParaRPr kumimoji="0" lang="en-US" sz="1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bl>
          </a:graphicData>
        </a:graphic>
      </p:graphicFrame>
      <p:sp>
        <p:nvSpPr>
          <p:cNvPr id="22554" name="Text Box 26"/>
          <p:cNvSpPr txBox="1">
            <a:spLocks noChangeArrowheads="1"/>
          </p:cNvSpPr>
          <p:nvPr/>
        </p:nvSpPr>
        <p:spPr bwMode="auto">
          <a:xfrm>
            <a:off x="0" y="0"/>
            <a:ext cx="9144000" cy="58477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3200" b="1" dirty="0">
                <a:solidFill>
                  <a:schemeClr val="bg1"/>
                </a:solidFill>
                <a:latin typeface="Arial" charset="0"/>
              </a:rPr>
              <a:t>UJI HIPOTESIS NILAITENGAH POPULASI</a:t>
            </a:r>
          </a:p>
        </p:txBody>
      </p:sp>
      <p:graphicFrame>
        <p:nvGraphicFramePr>
          <p:cNvPr id="22556" name="Object 28"/>
          <p:cNvGraphicFramePr>
            <a:graphicFrameLocks noChangeAspect="1"/>
          </p:cNvGraphicFramePr>
          <p:nvPr/>
        </p:nvGraphicFramePr>
        <p:xfrm>
          <a:off x="704850" y="2400300"/>
          <a:ext cx="768350" cy="266700"/>
        </p:xfrm>
        <a:graphic>
          <a:graphicData uri="http://schemas.openxmlformats.org/presentationml/2006/ole">
            <mc:AlternateContent xmlns:mc="http://schemas.openxmlformats.org/markup-compatibility/2006">
              <mc:Choice xmlns:v="urn:schemas-microsoft-com:vml" Requires="v">
                <p:oleObj spid="_x0000_s97290" name="Equation" r:id="rId4" imgW="685800" imgH="241300" progId="">
                  <p:embed/>
                </p:oleObj>
              </mc:Choice>
              <mc:Fallback>
                <p:oleObj name="Equation" r:id="rId4" imgW="685800" imgH="2413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850" y="2400300"/>
                        <a:ext cx="76835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59" name="Rectangle 31"/>
          <p:cNvSpPr>
            <a:spLocks noChangeArrowheads="1"/>
          </p:cNvSpPr>
          <p:nvPr/>
        </p:nvSpPr>
        <p:spPr bwMode="auto">
          <a:xfrm>
            <a:off x="0" y="299085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2558" name="Object 30"/>
          <p:cNvGraphicFramePr>
            <a:graphicFrameLocks noChangeAspect="1"/>
          </p:cNvGraphicFramePr>
          <p:nvPr/>
        </p:nvGraphicFramePr>
        <p:xfrm>
          <a:off x="2663825" y="2243138"/>
          <a:ext cx="1050925" cy="957262"/>
        </p:xfrm>
        <a:graphic>
          <a:graphicData uri="http://schemas.openxmlformats.org/presentationml/2006/ole">
            <mc:AlternateContent xmlns:mc="http://schemas.openxmlformats.org/markup-compatibility/2006">
              <mc:Choice xmlns:v="urn:schemas-microsoft-com:vml" Requires="v">
                <p:oleObj spid="_x0000_s97291" name="Equation" r:id="rId6" imgW="965200" imgH="876300" progId="">
                  <p:embed/>
                </p:oleObj>
              </mc:Choice>
              <mc:Fallback>
                <p:oleObj name="Equation" r:id="rId6" imgW="965200" imgH="8763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3825" y="2243138"/>
                        <a:ext cx="1050925" cy="957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61" name="Rectangle 33"/>
          <p:cNvSpPr>
            <a:spLocks noChangeArrowheads="1"/>
          </p:cNvSpPr>
          <p:nvPr/>
        </p:nvSpPr>
        <p:spPr bwMode="auto">
          <a:xfrm>
            <a:off x="0" y="30432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2560" name="Object 32"/>
          <p:cNvGraphicFramePr>
            <a:graphicFrameLocks noChangeAspect="1"/>
          </p:cNvGraphicFramePr>
          <p:nvPr/>
        </p:nvGraphicFramePr>
        <p:xfrm>
          <a:off x="4986338" y="2324100"/>
          <a:ext cx="785812" cy="849313"/>
        </p:xfrm>
        <a:graphic>
          <a:graphicData uri="http://schemas.openxmlformats.org/presentationml/2006/ole">
            <mc:AlternateContent xmlns:mc="http://schemas.openxmlformats.org/markup-compatibility/2006">
              <mc:Choice xmlns:v="urn:schemas-microsoft-com:vml" Requires="v">
                <p:oleObj spid="_x0000_s97292" name="Equation" r:id="rId8" imgW="710891" imgH="774364" progId="">
                  <p:embed/>
                </p:oleObj>
              </mc:Choice>
              <mc:Fallback>
                <p:oleObj name="Equation" r:id="rId8" imgW="710891" imgH="774364"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86338" y="2324100"/>
                        <a:ext cx="785812" cy="849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62" name="Object 34"/>
          <p:cNvGraphicFramePr>
            <a:graphicFrameLocks noChangeAspect="1"/>
          </p:cNvGraphicFramePr>
          <p:nvPr/>
        </p:nvGraphicFramePr>
        <p:xfrm>
          <a:off x="6229350" y="2324100"/>
          <a:ext cx="2366963" cy="876300"/>
        </p:xfrm>
        <a:graphic>
          <a:graphicData uri="http://schemas.openxmlformats.org/presentationml/2006/ole">
            <mc:AlternateContent xmlns:mc="http://schemas.openxmlformats.org/markup-compatibility/2006">
              <mc:Choice xmlns:v="urn:schemas-microsoft-com:vml" Requires="v">
                <p:oleObj spid="_x0000_s97293" name="Equation" r:id="rId10" imgW="2159000" imgH="800100" progId="">
                  <p:embed/>
                </p:oleObj>
              </mc:Choice>
              <mc:Fallback>
                <p:oleObj name="Equation" r:id="rId10" imgW="2159000" imgH="800100"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29350" y="2324100"/>
                        <a:ext cx="2366963"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02" name="Group 50"/>
          <p:cNvGraphicFramePr>
            <a:graphicFrameLocks noGrp="1"/>
          </p:cNvGraphicFramePr>
          <p:nvPr/>
        </p:nvGraphicFramePr>
        <p:xfrm>
          <a:off x="381000" y="914402"/>
          <a:ext cx="8305800" cy="4876798"/>
        </p:xfrm>
        <a:graphic>
          <a:graphicData uri="http://schemas.openxmlformats.org/drawingml/2006/table">
            <a:tbl>
              <a:tblPr/>
              <a:tblGrid>
                <a:gridCol w="11430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3505200">
                  <a:extLst>
                    <a:ext uri="{9D8B030D-6E8A-4147-A177-3AD203B41FA5}">
                      <a16:colId xmlns:a16="http://schemas.microsoft.com/office/drawing/2014/main" xmlns="" val="20003"/>
                    </a:ext>
                  </a:extLst>
                </a:gridCol>
              </a:tblGrid>
              <a:tr h="498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Nilai Statistik Uji</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194585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sebaran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hampir</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normal</a:t>
                      </a:r>
                      <a:endParaRPr kumimoji="0" lang="en-US" sz="1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24323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sebaran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hampir</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normal</a:t>
                      </a:r>
                      <a:endPar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bl>
          </a:graphicData>
        </a:graphic>
      </p:graphicFrame>
      <p:sp>
        <p:nvSpPr>
          <p:cNvPr id="23578" name="Text Box 26"/>
          <p:cNvSpPr txBox="1">
            <a:spLocks noChangeArrowheads="1"/>
          </p:cNvSpPr>
          <p:nvPr/>
        </p:nvSpPr>
        <p:spPr bwMode="auto">
          <a:xfrm>
            <a:off x="0" y="0"/>
            <a:ext cx="9144000" cy="58477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3200" b="1" dirty="0">
                <a:solidFill>
                  <a:schemeClr val="bg1"/>
                </a:solidFill>
                <a:latin typeface="Arial" charset="0"/>
              </a:rPr>
              <a:t>UJI HIPOTESIS RAGAM POPULASI</a:t>
            </a:r>
          </a:p>
        </p:txBody>
      </p:sp>
      <p:sp>
        <p:nvSpPr>
          <p:cNvPr id="23580" name="Rectangle 28"/>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3579" name="Object 27"/>
          <p:cNvGraphicFramePr>
            <a:graphicFrameLocks noChangeAspect="1"/>
          </p:cNvGraphicFramePr>
          <p:nvPr/>
        </p:nvGraphicFramePr>
        <p:xfrm>
          <a:off x="457200" y="1783080"/>
          <a:ext cx="914400" cy="579120"/>
        </p:xfrm>
        <a:graphic>
          <a:graphicData uri="http://schemas.openxmlformats.org/presentationml/2006/ole">
            <mc:AlternateContent xmlns:mc="http://schemas.openxmlformats.org/markup-compatibility/2006">
              <mc:Choice xmlns:v="urn:schemas-microsoft-com:vml" Requires="v">
                <p:oleObj spid="_x0000_s98322" name="Equation" r:id="rId4" imgW="672808" imgH="279279" progId="">
                  <p:embed/>
                </p:oleObj>
              </mc:Choice>
              <mc:Fallback>
                <p:oleObj name="Equation" r:id="rId4" imgW="672808" imgH="279279"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783080"/>
                        <a:ext cx="914400" cy="579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82" name="Rectangle 30"/>
          <p:cNvSpPr>
            <a:spLocks noChangeArrowheads="1"/>
          </p:cNvSpPr>
          <p:nvPr/>
        </p:nvSpPr>
        <p:spPr bwMode="auto">
          <a:xfrm>
            <a:off x="0" y="2976563"/>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3581" name="Object 29"/>
          <p:cNvGraphicFramePr>
            <a:graphicFrameLocks noChangeAspect="1"/>
          </p:cNvGraphicFramePr>
          <p:nvPr/>
        </p:nvGraphicFramePr>
        <p:xfrm>
          <a:off x="1676400" y="1676400"/>
          <a:ext cx="2057400" cy="906463"/>
        </p:xfrm>
        <a:graphic>
          <a:graphicData uri="http://schemas.openxmlformats.org/presentationml/2006/ole">
            <mc:AlternateContent xmlns:mc="http://schemas.openxmlformats.org/markup-compatibility/2006">
              <mc:Choice xmlns:v="urn:schemas-microsoft-com:vml" Requires="v">
                <p:oleObj spid="_x0000_s98323" name="Equation" r:id="rId6" imgW="1295400" imgH="901700" progId="">
                  <p:embed/>
                </p:oleObj>
              </mc:Choice>
              <mc:Fallback>
                <p:oleObj name="Equation" r:id="rId6" imgW="1295400" imgH="9017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1676400"/>
                        <a:ext cx="2057400"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84" name="Rectangle 32"/>
          <p:cNvSpPr>
            <a:spLocks noChangeArrowheads="1"/>
          </p:cNvSpPr>
          <p:nvPr/>
        </p:nvSpPr>
        <p:spPr bwMode="auto">
          <a:xfrm>
            <a:off x="0" y="2900363"/>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3583" name="Object 31"/>
          <p:cNvGraphicFramePr>
            <a:graphicFrameLocks noChangeAspect="1"/>
          </p:cNvGraphicFramePr>
          <p:nvPr/>
        </p:nvGraphicFramePr>
        <p:xfrm>
          <a:off x="3962400" y="2049463"/>
          <a:ext cx="1066800" cy="1055687"/>
        </p:xfrm>
        <a:graphic>
          <a:graphicData uri="http://schemas.openxmlformats.org/presentationml/2006/ole">
            <mc:AlternateContent xmlns:mc="http://schemas.openxmlformats.org/markup-compatibility/2006">
              <mc:Choice xmlns:v="urn:schemas-microsoft-com:vml" Requires="v">
                <p:oleObj spid="_x0000_s98324" name="Equation" r:id="rId8" imgW="673100" imgH="1054100" progId="">
                  <p:embed/>
                </p:oleObj>
              </mc:Choice>
              <mc:Fallback>
                <p:oleObj name="Equation" r:id="rId8" imgW="673100" imgH="10541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2400" y="2049463"/>
                        <a:ext cx="1066800" cy="1055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85" name="Object 33"/>
          <p:cNvGraphicFramePr>
            <a:graphicFrameLocks noChangeAspect="1"/>
          </p:cNvGraphicFramePr>
          <p:nvPr/>
        </p:nvGraphicFramePr>
        <p:xfrm>
          <a:off x="4038601" y="3611563"/>
          <a:ext cx="1066800" cy="1055687"/>
        </p:xfrm>
        <a:graphic>
          <a:graphicData uri="http://schemas.openxmlformats.org/presentationml/2006/ole">
            <mc:AlternateContent xmlns:mc="http://schemas.openxmlformats.org/markup-compatibility/2006">
              <mc:Choice xmlns:v="urn:schemas-microsoft-com:vml" Requires="v">
                <p:oleObj spid="_x0000_s98325" name="Equation" r:id="rId10" imgW="673100" imgH="1054100" progId="">
                  <p:embed/>
                </p:oleObj>
              </mc:Choice>
              <mc:Fallback>
                <p:oleObj name="Equation" r:id="rId10" imgW="673100" imgH="10541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38601" y="3611563"/>
                        <a:ext cx="1066800" cy="1055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86" name="Object 34"/>
          <p:cNvGraphicFramePr>
            <a:graphicFrameLocks noChangeAspect="1"/>
          </p:cNvGraphicFramePr>
          <p:nvPr/>
        </p:nvGraphicFramePr>
        <p:xfrm>
          <a:off x="5334000" y="1600200"/>
          <a:ext cx="2819400" cy="1543050"/>
        </p:xfrm>
        <a:graphic>
          <a:graphicData uri="http://schemas.openxmlformats.org/presentationml/2006/ole">
            <mc:AlternateContent xmlns:mc="http://schemas.openxmlformats.org/markup-compatibility/2006">
              <mc:Choice xmlns:v="urn:schemas-microsoft-com:vml" Requires="v">
                <p:oleObj spid="_x0000_s98326" name="Equation" r:id="rId11" imgW="2146300" imgH="1079500" progId="">
                  <p:embed/>
                </p:oleObj>
              </mc:Choice>
              <mc:Fallback>
                <p:oleObj name="Equation" r:id="rId11" imgW="2146300" imgH="107950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1600200"/>
                        <a:ext cx="2819400" cy="154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88" name="Object 36"/>
          <p:cNvGraphicFramePr>
            <a:graphicFrameLocks noChangeAspect="1"/>
          </p:cNvGraphicFramePr>
          <p:nvPr/>
        </p:nvGraphicFramePr>
        <p:xfrm>
          <a:off x="1752600" y="3517900"/>
          <a:ext cx="1981200" cy="1263650"/>
        </p:xfrm>
        <a:graphic>
          <a:graphicData uri="http://schemas.openxmlformats.org/presentationml/2006/ole">
            <mc:AlternateContent xmlns:mc="http://schemas.openxmlformats.org/markup-compatibility/2006">
              <mc:Choice xmlns:v="urn:schemas-microsoft-com:vml" Requires="v">
                <p:oleObj spid="_x0000_s98327" name="Equation" r:id="rId13" imgW="1028700" imgH="1257300" progId="">
                  <p:embed/>
                </p:oleObj>
              </mc:Choice>
              <mc:Fallback>
                <p:oleObj name="Equation" r:id="rId13" imgW="1028700" imgH="125730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52600" y="3517900"/>
                        <a:ext cx="1981200"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90" name="Object 38"/>
          <p:cNvGraphicFramePr>
            <a:graphicFrameLocks noChangeAspect="1"/>
          </p:cNvGraphicFramePr>
          <p:nvPr/>
        </p:nvGraphicFramePr>
        <p:xfrm>
          <a:off x="5327650" y="3643313"/>
          <a:ext cx="3244850" cy="1614487"/>
        </p:xfrm>
        <a:graphic>
          <a:graphicData uri="http://schemas.openxmlformats.org/presentationml/2006/ole">
            <mc:AlternateContent xmlns:mc="http://schemas.openxmlformats.org/markup-compatibility/2006">
              <mc:Choice xmlns:v="urn:schemas-microsoft-com:vml" Requires="v">
                <p:oleObj spid="_x0000_s98328" name="Equation" r:id="rId15" imgW="3225800" imgH="1041400" progId="">
                  <p:embed/>
                </p:oleObj>
              </mc:Choice>
              <mc:Fallback>
                <p:oleObj name="Equation" r:id="rId15" imgW="3225800" imgH="10414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27650" y="3643313"/>
                        <a:ext cx="3244850" cy="1614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92" name="Object 40"/>
          <p:cNvGraphicFramePr>
            <a:graphicFrameLocks noChangeAspect="1"/>
          </p:cNvGraphicFramePr>
          <p:nvPr/>
        </p:nvGraphicFramePr>
        <p:xfrm>
          <a:off x="457200" y="3659188"/>
          <a:ext cx="1066799" cy="608012"/>
        </p:xfrm>
        <a:graphic>
          <a:graphicData uri="http://schemas.openxmlformats.org/presentationml/2006/ole">
            <mc:AlternateContent xmlns:mc="http://schemas.openxmlformats.org/markup-compatibility/2006">
              <mc:Choice xmlns:v="urn:schemas-microsoft-com:vml" Requires="v">
                <p:oleObj spid="_x0000_s98329" name="Equation" r:id="rId17" imgW="672808" imgH="279279" progId="">
                  <p:embed/>
                </p:oleObj>
              </mc:Choice>
              <mc:Fallback>
                <p:oleObj name="Equation" r:id="rId17" imgW="672808" imgH="279279" progId="">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59188"/>
                        <a:ext cx="1066799" cy="608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580" name="Object 4"/>
          <p:cNvGraphicFramePr>
            <a:graphicFrameLocks noChangeAspect="1"/>
          </p:cNvGraphicFramePr>
          <p:nvPr/>
        </p:nvGraphicFramePr>
        <p:xfrm>
          <a:off x="790575" y="2133600"/>
          <a:ext cx="581025" cy="238125"/>
        </p:xfrm>
        <a:graphic>
          <a:graphicData uri="http://schemas.openxmlformats.org/presentationml/2006/ole">
            <mc:AlternateContent xmlns:mc="http://schemas.openxmlformats.org/markup-compatibility/2006">
              <mc:Choice xmlns:v="urn:schemas-microsoft-com:vml" Requires="v">
                <p:oleObj spid="_x0000_s99342" name="Equation" r:id="rId4" imgW="583947" imgH="241195" progId="">
                  <p:embed/>
                </p:oleObj>
              </mc:Choice>
              <mc:Fallback>
                <p:oleObj name="Equation" r:id="rId4" imgW="583947" imgH="2411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575" y="2133600"/>
                        <a:ext cx="581025"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649" name="Group 73"/>
          <p:cNvGraphicFramePr>
            <a:graphicFrameLocks noGrp="1"/>
          </p:cNvGraphicFramePr>
          <p:nvPr/>
        </p:nvGraphicFramePr>
        <p:xfrm>
          <a:off x="228600" y="914400"/>
          <a:ext cx="8477250" cy="4267200"/>
        </p:xfrm>
        <a:graphic>
          <a:graphicData uri="http://schemas.openxmlformats.org/drawingml/2006/table">
            <a:tbl>
              <a:tblPr/>
              <a:tblGrid>
                <a:gridCol w="1147151">
                  <a:extLst>
                    <a:ext uri="{9D8B030D-6E8A-4147-A177-3AD203B41FA5}">
                      <a16:colId xmlns:a16="http://schemas.microsoft.com/office/drawing/2014/main" xmlns="" val="20000"/>
                    </a:ext>
                  </a:extLst>
                </a:gridCol>
                <a:gridCol w="2722053">
                  <a:extLst>
                    <a:ext uri="{9D8B030D-6E8A-4147-A177-3AD203B41FA5}">
                      <a16:colId xmlns:a16="http://schemas.microsoft.com/office/drawing/2014/main" xmlns="" val="20001"/>
                    </a:ext>
                  </a:extLst>
                </a:gridCol>
                <a:gridCol w="1166594">
                  <a:extLst>
                    <a:ext uri="{9D8B030D-6E8A-4147-A177-3AD203B41FA5}">
                      <a16:colId xmlns:a16="http://schemas.microsoft.com/office/drawing/2014/main" xmlns="" val="20002"/>
                    </a:ext>
                  </a:extLst>
                </a:gridCol>
                <a:gridCol w="3441452">
                  <a:extLst>
                    <a:ext uri="{9D8B030D-6E8A-4147-A177-3AD203B41FA5}">
                      <a16:colId xmlns:a16="http://schemas.microsoft.com/office/drawing/2014/main" xmlns="" val="20003"/>
                    </a:ext>
                  </a:extLst>
                </a:gridCol>
              </a:tblGrid>
              <a:tr h="4748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Nilai</a:t>
                      </a:r>
                      <a:r>
                        <a:rPr kumimoji="0" lang="en-US" sz="1800" b="1" i="0" u="none" strike="noStrike" cap="none" normalizeH="0" baseline="0" dirty="0" smtClean="0">
                          <a:ln>
                            <a:noFill/>
                          </a:ln>
                          <a:solidFill>
                            <a:schemeClr val="tx1"/>
                          </a:solidFill>
                          <a:effectLst/>
                          <a:latin typeface="Arial" charset="0"/>
                          <a:ea typeface="Times New Roman" pitchFamily="18" charset="0"/>
                          <a:cs typeface="Courier New" pitchFamily="49" charset="0"/>
                        </a:rPr>
                        <a:t> </a:t>
                      </a: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Statistik</a:t>
                      </a:r>
                      <a:r>
                        <a:rPr kumimoji="0" lang="en-US" sz="1800" b="1" i="0" u="none" strike="noStrike" cap="none" normalizeH="0" baseline="0" dirty="0" smtClean="0">
                          <a:ln>
                            <a:noFill/>
                          </a:ln>
                          <a:solidFill>
                            <a:schemeClr val="tx1"/>
                          </a:solidFill>
                          <a:effectLst/>
                          <a:latin typeface="Arial" charset="0"/>
                          <a:ea typeface="Times New Roman" pitchFamily="18" charset="0"/>
                          <a:cs typeface="Courier New" pitchFamily="49" charset="0"/>
                        </a:rPr>
                        <a:t> </a:t>
                      </a:r>
                      <a:r>
                        <a:rPr kumimoji="0" lang="en-US" sz="1800" b="1" i="0" u="none" strike="noStrike" cap="none" normalizeH="0" baseline="0" dirty="0" err="1" smtClean="0">
                          <a:ln>
                            <a:noFill/>
                          </a:ln>
                          <a:solidFill>
                            <a:schemeClr val="tx1"/>
                          </a:solidFill>
                          <a:effectLst/>
                          <a:latin typeface="Arial" charset="0"/>
                          <a:ea typeface="Times New Roman" pitchFamily="18" charset="0"/>
                          <a:cs typeface="Courier New" pitchFamily="49" charset="0"/>
                        </a:rPr>
                        <a:t>Uji</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379233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1"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1" u="none" strike="noStrike" cap="none" normalizeH="0" baseline="0" dirty="0" smtClean="0">
                          <a:ln>
                            <a:noFill/>
                          </a:ln>
                          <a:solidFill>
                            <a:schemeClr val="tx1"/>
                          </a:solidFill>
                          <a:effectLst/>
                          <a:latin typeface="Arial" charset="0"/>
                        </a:rPr>
                        <a:t>n</a:t>
                      </a:r>
                      <a:r>
                        <a:rPr kumimoji="0" lang="en-US" sz="2000" b="1" i="0" u="none" strike="noStrike" cap="none" normalizeH="0" baseline="0" dirty="0" smtClean="0">
                          <a:ln>
                            <a:noFill/>
                          </a:ln>
                          <a:solidFill>
                            <a:schemeClr val="tx1"/>
                          </a:solidFill>
                          <a:effectLst/>
                          <a:latin typeface="Arial" charset="0"/>
                        </a:rPr>
                        <a:t>  </a:t>
                      </a:r>
                      <a:r>
                        <a:rPr kumimoji="0" lang="en-US" sz="2000" b="1" i="0" u="none" strike="noStrike" cap="none" normalizeH="0" baseline="0" dirty="0" err="1" smtClean="0">
                          <a:ln>
                            <a:noFill/>
                          </a:ln>
                          <a:solidFill>
                            <a:schemeClr val="tx1"/>
                          </a:solidFill>
                          <a:effectLst/>
                          <a:latin typeface="Arial" charset="0"/>
                        </a:rPr>
                        <a:t>kecil</a:t>
                      </a:r>
                      <a:endParaRPr kumimoji="0" lang="en-US" sz="2000" b="1"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bl>
          </a:graphicData>
        </a:graphic>
      </p:graphicFrame>
      <p:sp>
        <p:nvSpPr>
          <p:cNvPr id="24604" name="Text Box 28"/>
          <p:cNvSpPr txBox="1">
            <a:spLocks noChangeArrowheads="1"/>
          </p:cNvSpPr>
          <p:nvPr/>
        </p:nvSpPr>
        <p:spPr bwMode="auto">
          <a:xfrm>
            <a:off x="0" y="0"/>
            <a:ext cx="9144000" cy="58477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3200" b="1" dirty="0">
                <a:solidFill>
                  <a:schemeClr val="bg1"/>
                </a:solidFill>
                <a:latin typeface="Arial" charset="0"/>
              </a:rPr>
              <a:t>UJI HIPOTESIS PROPORSI POPULASI</a:t>
            </a:r>
          </a:p>
        </p:txBody>
      </p:sp>
      <p:sp>
        <p:nvSpPr>
          <p:cNvPr id="24617" name="Rectangle 41"/>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616" name="Object 40"/>
          <p:cNvGraphicFramePr>
            <a:graphicFrameLocks noChangeAspect="1"/>
          </p:cNvGraphicFramePr>
          <p:nvPr/>
        </p:nvGraphicFramePr>
        <p:xfrm>
          <a:off x="628650" y="2266950"/>
          <a:ext cx="712788" cy="292100"/>
        </p:xfrm>
        <a:graphic>
          <a:graphicData uri="http://schemas.openxmlformats.org/presentationml/2006/ole">
            <mc:AlternateContent xmlns:mc="http://schemas.openxmlformats.org/markup-compatibility/2006">
              <mc:Choice xmlns:v="urn:schemas-microsoft-com:vml" Requires="v">
                <p:oleObj spid="_x0000_s99343" name="Equation" r:id="rId6" imgW="583947" imgH="241195" progId="">
                  <p:embed/>
                </p:oleObj>
              </mc:Choice>
              <mc:Fallback>
                <p:oleObj name="Equation" r:id="rId6" imgW="583947" imgH="241195" progId="">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650" y="2266950"/>
                        <a:ext cx="712788"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19" name="Rectangle 43"/>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618" name="Object 42"/>
          <p:cNvGraphicFramePr>
            <a:graphicFrameLocks noChangeAspect="1"/>
          </p:cNvGraphicFramePr>
          <p:nvPr/>
        </p:nvGraphicFramePr>
        <p:xfrm>
          <a:off x="4457700" y="2286000"/>
          <a:ext cx="712788" cy="292100"/>
        </p:xfrm>
        <a:graphic>
          <a:graphicData uri="http://schemas.openxmlformats.org/presentationml/2006/ole">
            <mc:AlternateContent xmlns:mc="http://schemas.openxmlformats.org/markup-compatibility/2006">
              <mc:Choice xmlns:v="urn:schemas-microsoft-com:vml" Requires="v">
                <p:oleObj spid="_x0000_s99344" name="Equation" r:id="rId7" imgW="583947" imgH="241195" progId="">
                  <p:embed/>
                </p:oleObj>
              </mc:Choice>
              <mc:Fallback>
                <p:oleObj name="Equation" r:id="rId7" imgW="583947" imgH="241195"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7700" y="2286000"/>
                        <a:ext cx="712788"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1" name="Rectangle 45"/>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sp>
        <p:nvSpPr>
          <p:cNvPr id="24623" name="Rectangle 47"/>
          <p:cNvSpPr>
            <a:spLocks noChangeArrowheads="1"/>
          </p:cNvSpPr>
          <p:nvPr/>
        </p:nvSpPr>
        <p:spPr bwMode="auto">
          <a:xfrm>
            <a:off x="0" y="3309938"/>
            <a:ext cx="9144000" cy="0"/>
          </a:xfrm>
          <a:prstGeom prst="rect">
            <a:avLst/>
          </a:prstGeom>
          <a:noFill/>
          <a:ln w="9525">
            <a:noFill/>
            <a:miter lim="800000"/>
            <a:headEnd/>
            <a:tailEnd/>
          </a:ln>
          <a:effectLst/>
        </p:spPr>
        <p:txBody>
          <a:bodyPr wrap="none" anchor="ctr">
            <a:spAutoFit/>
          </a:bodyPr>
          <a:lstStyle/>
          <a:p>
            <a:endParaRPr lang="id-ID"/>
          </a:p>
        </p:txBody>
      </p:sp>
      <p:sp>
        <p:nvSpPr>
          <p:cNvPr id="24625" name="Rectangle 49"/>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624" name="Object 48"/>
          <p:cNvGraphicFramePr>
            <a:graphicFrameLocks noChangeAspect="1"/>
          </p:cNvGraphicFramePr>
          <p:nvPr/>
        </p:nvGraphicFramePr>
        <p:xfrm>
          <a:off x="6705600" y="2252663"/>
          <a:ext cx="712788" cy="338137"/>
        </p:xfrm>
        <a:graphic>
          <a:graphicData uri="http://schemas.openxmlformats.org/presentationml/2006/ole">
            <mc:AlternateContent xmlns:mc="http://schemas.openxmlformats.org/markup-compatibility/2006">
              <mc:Choice xmlns:v="urn:schemas-microsoft-com:vml" Requires="v">
                <p:oleObj spid="_x0000_s99345" name="Equation" r:id="rId9" imgW="583947" imgH="279279" progId="">
                  <p:embed/>
                </p:oleObj>
              </mc:Choice>
              <mc:Fallback>
                <p:oleObj name="Equation" r:id="rId9" imgW="583947" imgH="279279"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5600" y="2252663"/>
                        <a:ext cx="712788" cy="338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27" name="Rectangle 51"/>
          <p:cNvSpPr>
            <a:spLocks noChangeArrowheads="1"/>
          </p:cNvSpPr>
          <p:nvPr/>
        </p:nvSpPr>
        <p:spPr bwMode="auto">
          <a:xfrm>
            <a:off x="0" y="3290888"/>
            <a:ext cx="9144000" cy="0"/>
          </a:xfrm>
          <a:prstGeom prst="rect">
            <a:avLst/>
          </a:prstGeom>
          <a:noFill/>
          <a:ln w="9525">
            <a:noFill/>
            <a:miter lim="800000"/>
            <a:headEnd/>
            <a:tailEnd/>
          </a:ln>
          <a:effectLst/>
        </p:spPr>
        <p:txBody>
          <a:bodyPr wrap="none" anchor="ctr">
            <a:spAutoFit/>
          </a:bodyPr>
          <a:lstStyle/>
          <a:p>
            <a:endParaRPr lang="id-ID"/>
          </a:p>
        </p:txBody>
      </p:sp>
      <p:sp>
        <p:nvSpPr>
          <p:cNvPr id="24629" name="Rectangle 53"/>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id-ID"/>
          </a:p>
        </p:txBody>
      </p:sp>
      <p:sp>
        <p:nvSpPr>
          <p:cNvPr id="24631" name="Rectangle 55"/>
          <p:cNvSpPr>
            <a:spLocks noChangeArrowheads="1"/>
          </p:cNvSpPr>
          <p:nvPr/>
        </p:nvSpPr>
        <p:spPr bwMode="auto">
          <a:xfrm>
            <a:off x="0" y="268605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630" name="Object 54"/>
          <p:cNvGraphicFramePr>
            <a:graphicFrameLocks noChangeAspect="1"/>
          </p:cNvGraphicFramePr>
          <p:nvPr/>
        </p:nvGraphicFramePr>
        <p:xfrm>
          <a:off x="5486400" y="2936875"/>
          <a:ext cx="3062288" cy="1635125"/>
        </p:xfrm>
        <a:graphic>
          <a:graphicData uri="http://schemas.openxmlformats.org/presentationml/2006/ole">
            <mc:AlternateContent xmlns:mc="http://schemas.openxmlformats.org/markup-compatibility/2006">
              <mc:Choice xmlns:v="urn:schemas-microsoft-com:vml" Requires="v">
                <p:oleObj spid="_x0000_s99346" name="Equation" r:id="rId11" imgW="2781300" imgH="1485900" progId="">
                  <p:embed/>
                </p:oleObj>
              </mc:Choice>
              <mc:Fallback>
                <p:oleObj name="Equation" r:id="rId11" imgW="2781300" imgH="148590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86400" y="2936875"/>
                        <a:ext cx="3062288" cy="163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640" name="Rectangle 64"/>
          <p:cNvSpPr>
            <a:spLocks noChangeArrowheads="1"/>
          </p:cNvSpPr>
          <p:nvPr/>
        </p:nvSpPr>
        <p:spPr bwMode="auto">
          <a:xfrm>
            <a:off x="0" y="3205163"/>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4639" name="Object 63"/>
          <p:cNvGraphicFramePr>
            <a:graphicFrameLocks noChangeAspect="1"/>
          </p:cNvGraphicFramePr>
          <p:nvPr/>
        </p:nvGraphicFramePr>
        <p:xfrm>
          <a:off x="1866900" y="2289175"/>
          <a:ext cx="1981200" cy="530225"/>
        </p:xfrm>
        <a:graphic>
          <a:graphicData uri="http://schemas.openxmlformats.org/presentationml/2006/ole">
            <mc:AlternateContent xmlns:mc="http://schemas.openxmlformats.org/markup-compatibility/2006">
              <mc:Choice xmlns:v="urn:schemas-microsoft-com:vml" Requires="v">
                <p:oleObj spid="_x0000_s99347" name="Equation" r:id="rId13" imgW="1624895" imgH="444307" progId="">
                  <p:embed/>
                </p:oleObj>
              </mc:Choice>
              <mc:Fallback>
                <p:oleObj name="Equation" r:id="rId13" imgW="1624895" imgH="444307"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66900" y="2289175"/>
                        <a:ext cx="198120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68" name="Group 68"/>
          <p:cNvGraphicFramePr>
            <a:graphicFrameLocks noGrp="1"/>
          </p:cNvGraphicFramePr>
          <p:nvPr/>
        </p:nvGraphicFramePr>
        <p:xfrm>
          <a:off x="400050" y="990600"/>
          <a:ext cx="8305800" cy="4877435"/>
        </p:xfrm>
        <a:graphic>
          <a:graphicData uri="http://schemas.openxmlformats.org/drawingml/2006/table">
            <a:tbl>
              <a:tblPr/>
              <a:tblGrid>
                <a:gridCol w="1123950">
                  <a:extLst>
                    <a:ext uri="{9D8B030D-6E8A-4147-A177-3AD203B41FA5}">
                      <a16:colId xmlns:a16="http://schemas.microsoft.com/office/drawing/2014/main" xmlns="" val="20000"/>
                    </a:ext>
                  </a:extLst>
                </a:gridCol>
                <a:gridCol w="2667000">
                  <a:extLst>
                    <a:ext uri="{9D8B030D-6E8A-4147-A177-3AD203B41FA5}">
                      <a16:colId xmlns:a16="http://schemas.microsoft.com/office/drawing/2014/main" xmlns="" val="20001"/>
                    </a:ext>
                  </a:extLst>
                </a:gridCol>
                <a:gridCol w="1143000">
                  <a:extLst>
                    <a:ext uri="{9D8B030D-6E8A-4147-A177-3AD203B41FA5}">
                      <a16:colId xmlns:a16="http://schemas.microsoft.com/office/drawing/2014/main" xmlns="" val="20002"/>
                    </a:ext>
                  </a:extLst>
                </a:gridCol>
                <a:gridCol w="3371850">
                  <a:extLst>
                    <a:ext uri="{9D8B030D-6E8A-4147-A177-3AD203B41FA5}">
                      <a16:colId xmlns:a16="http://schemas.microsoft.com/office/drawing/2014/main" xmlns="" val="20003"/>
                    </a:ext>
                  </a:extLst>
                </a:gridCol>
              </a:tblGrid>
              <a:tr h="4027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Nilai Statistik Uji</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32161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1"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1" u="none" strike="noStrike" cap="none" normalizeH="0" baseline="0" dirty="0" smtClean="0">
                          <a:ln>
                            <a:noFill/>
                          </a:ln>
                          <a:solidFill>
                            <a:schemeClr val="tx1"/>
                          </a:solidFill>
                          <a:effectLst/>
                          <a:latin typeface="Arial" charset="0"/>
                        </a:rPr>
                        <a:t>n</a:t>
                      </a:r>
                      <a:r>
                        <a:rPr kumimoji="0" lang="en-US" sz="2000" b="1" i="0" u="none" strike="noStrike" cap="none" normalizeH="0" baseline="0" dirty="0" smtClean="0">
                          <a:ln>
                            <a:noFill/>
                          </a:ln>
                          <a:solidFill>
                            <a:schemeClr val="tx1"/>
                          </a:solidFill>
                          <a:effectLst/>
                          <a:latin typeface="Arial" charset="0"/>
                        </a:rPr>
                        <a:t>  </a:t>
                      </a:r>
                      <a:r>
                        <a:rPr kumimoji="0" lang="en-US" sz="2000" b="1" i="0" u="none" strike="noStrike" cap="none" normalizeH="0" baseline="0" dirty="0" err="1" smtClean="0">
                          <a:ln>
                            <a:noFill/>
                          </a:ln>
                          <a:solidFill>
                            <a:schemeClr val="tx1"/>
                          </a:solidFill>
                          <a:effectLst/>
                          <a:latin typeface="Arial" charset="0"/>
                        </a:rPr>
                        <a:t>kecil</a:t>
                      </a:r>
                      <a:endParaRPr kumimoji="0" lang="en-US" sz="2000" b="1" i="1"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125851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bl>
          </a:graphicData>
        </a:graphic>
      </p:graphicFrame>
      <p:sp>
        <p:nvSpPr>
          <p:cNvPr id="25631" name="Text Box 31"/>
          <p:cNvSpPr txBox="1">
            <a:spLocks noChangeArrowheads="1"/>
          </p:cNvSpPr>
          <p:nvPr/>
        </p:nvSpPr>
        <p:spPr bwMode="auto">
          <a:xfrm>
            <a:off x="0" y="0"/>
            <a:ext cx="9144000" cy="58477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3200" b="1" dirty="0">
                <a:solidFill>
                  <a:schemeClr val="bg1"/>
                </a:solidFill>
                <a:latin typeface="Arial" charset="0"/>
              </a:rPr>
              <a:t>UJI HIPOTESIS PROPORSI POPULASI</a:t>
            </a:r>
          </a:p>
        </p:txBody>
      </p:sp>
      <p:graphicFrame>
        <p:nvGraphicFramePr>
          <p:cNvPr id="25632" name="Object 32"/>
          <p:cNvGraphicFramePr>
            <a:graphicFrameLocks noChangeAspect="1"/>
          </p:cNvGraphicFramePr>
          <p:nvPr/>
        </p:nvGraphicFramePr>
        <p:xfrm>
          <a:off x="4411663" y="2260600"/>
          <a:ext cx="712787" cy="292100"/>
        </p:xfrm>
        <a:graphic>
          <a:graphicData uri="http://schemas.openxmlformats.org/presentationml/2006/ole">
            <mc:AlternateContent xmlns:mc="http://schemas.openxmlformats.org/markup-compatibility/2006">
              <mc:Choice xmlns:v="urn:schemas-microsoft-com:vml" Requires="v">
                <p:oleObj spid="_x0000_s100368" name="Equation" r:id="rId4" imgW="583947" imgH="241195" progId="">
                  <p:embed/>
                </p:oleObj>
              </mc:Choice>
              <mc:Fallback>
                <p:oleObj name="Equation" r:id="rId4" imgW="583947" imgH="2411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1663" y="2260600"/>
                        <a:ext cx="712787"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33" name="Object 33"/>
          <p:cNvGraphicFramePr>
            <a:graphicFrameLocks noChangeAspect="1"/>
          </p:cNvGraphicFramePr>
          <p:nvPr/>
        </p:nvGraphicFramePr>
        <p:xfrm>
          <a:off x="5486400" y="2590800"/>
          <a:ext cx="3071813" cy="1600200"/>
        </p:xfrm>
        <a:graphic>
          <a:graphicData uri="http://schemas.openxmlformats.org/presentationml/2006/ole">
            <mc:AlternateContent xmlns:mc="http://schemas.openxmlformats.org/markup-compatibility/2006">
              <mc:Choice xmlns:v="urn:schemas-microsoft-com:vml" Requires="v">
                <p:oleObj spid="_x0000_s100369" name="Equation" r:id="rId6" imgW="2781300" imgH="1333500" progId="">
                  <p:embed/>
                </p:oleObj>
              </mc:Choice>
              <mc:Fallback>
                <p:oleObj name="Equation" r:id="rId6" imgW="2781300" imgH="13335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6400" y="2590800"/>
                        <a:ext cx="3071813"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35" name="Object 35"/>
          <p:cNvGraphicFramePr>
            <a:graphicFrameLocks noChangeAspect="1"/>
          </p:cNvGraphicFramePr>
          <p:nvPr/>
        </p:nvGraphicFramePr>
        <p:xfrm>
          <a:off x="5715000" y="1828800"/>
          <a:ext cx="1600200" cy="759116"/>
        </p:xfrm>
        <a:graphic>
          <a:graphicData uri="http://schemas.openxmlformats.org/presentationml/2006/ole">
            <mc:AlternateContent xmlns:mc="http://schemas.openxmlformats.org/markup-compatibility/2006">
              <mc:Choice xmlns:v="urn:schemas-microsoft-com:vml" Requires="v">
                <p:oleObj spid="_x0000_s100370" name="Equation" r:id="rId8" imgW="583947" imgH="279279" progId="">
                  <p:embed/>
                </p:oleObj>
              </mc:Choice>
              <mc:Fallback>
                <p:oleObj name="Equation" r:id="rId8" imgW="583947" imgH="279279"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1828800"/>
                        <a:ext cx="1600200" cy="759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37" name="Object 37"/>
          <p:cNvGraphicFramePr>
            <a:graphicFrameLocks noChangeAspect="1"/>
          </p:cNvGraphicFramePr>
          <p:nvPr/>
        </p:nvGraphicFramePr>
        <p:xfrm>
          <a:off x="4419600" y="5156200"/>
          <a:ext cx="712788" cy="292100"/>
        </p:xfrm>
        <a:graphic>
          <a:graphicData uri="http://schemas.openxmlformats.org/presentationml/2006/ole">
            <mc:AlternateContent xmlns:mc="http://schemas.openxmlformats.org/markup-compatibility/2006">
              <mc:Choice xmlns:v="urn:schemas-microsoft-com:vml" Requires="v">
                <p:oleObj spid="_x0000_s100371" name="Equation" r:id="rId10" imgW="583947" imgH="241195" progId="">
                  <p:embed/>
                </p:oleObj>
              </mc:Choice>
              <mc:Fallback>
                <p:oleObj name="Equation" r:id="rId10" imgW="583947" imgH="241195"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19600" y="5156200"/>
                        <a:ext cx="712788"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38" name="Object 38"/>
          <p:cNvGraphicFramePr>
            <a:graphicFrameLocks noChangeAspect="1"/>
          </p:cNvGraphicFramePr>
          <p:nvPr/>
        </p:nvGraphicFramePr>
        <p:xfrm>
          <a:off x="5700713" y="5105400"/>
          <a:ext cx="2605087" cy="384175"/>
        </p:xfrm>
        <a:graphic>
          <a:graphicData uri="http://schemas.openxmlformats.org/presentationml/2006/ole">
            <mc:AlternateContent xmlns:mc="http://schemas.openxmlformats.org/markup-compatibility/2006">
              <mc:Choice xmlns:v="urn:schemas-microsoft-com:vml" Requires="v">
                <p:oleObj spid="_x0000_s100372" name="Equation" r:id="rId12" imgW="2132674" imgH="317362" progId="">
                  <p:embed/>
                </p:oleObj>
              </mc:Choice>
              <mc:Fallback>
                <p:oleObj name="Equation" r:id="rId12" imgW="2132674" imgH="317362" progId="">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00713" y="5105400"/>
                        <a:ext cx="2605087"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69" name="Object 69"/>
          <p:cNvGraphicFramePr>
            <a:graphicFrameLocks noChangeAspect="1"/>
          </p:cNvGraphicFramePr>
          <p:nvPr/>
        </p:nvGraphicFramePr>
        <p:xfrm>
          <a:off x="628650" y="2266950"/>
          <a:ext cx="712788" cy="292100"/>
        </p:xfrm>
        <a:graphic>
          <a:graphicData uri="http://schemas.openxmlformats.org/presentationml/2006/ole">
            <mc:AlternateContent xmlns:mc="http://schemas.openxmlformats.org/markup-compatibility/2006">
              <mc:Choice xmlns:v="urn:schemas-microsoft-com:vml" Requires="v">
                <p:oleObj spid="_x0000_s100373" name="Equation" r:id="rId14" imgW="583947" imgH="241195" progId="">
                  <p:embed/>
                </p:oleObj>
              </mc:Choice>
              <mc:Fallback>
                <p:oleObj name="Equation" r:id="rId14" imgW="583947" imgH="241195" progId="">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28650" y="2266950"/>
                        <a:ext cx="712788"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70" name="Object 70"/>
          <p:cNvGraphicFramePr>
            <a:graphicFrameLocks noChangeAspect="1"/>
          </p:cNvGraphicFramePr>
          <p:nvPr/>
        </p:nvGraphicFramePr>
        <p:xfrm>
          <a:off x="1828800" y="1828800"/>
          <a:ext cx="1981200" cy="530225"/>
        </p:xfrm>
        <a:graphic>
          <a:graphicData uri="http://schemas.openxmlformats.org/presentationml/2006/ole">
            <mc:AlternateContent xmlns:mc="http://schemas.openxmlformats.org/markup-compatibility/2006">
              <mc:Choice xmlns:v="urn:schemas-microsoft-com:vml" Requires="v">
                <p:oleObj spid="_x0000_s100374" name="Equation" r:id="rId16" imgW="1624895" imgH="444307" progId="">
                  <p:embed/>
                </p:oleObj>
              </mc:Choice>
              <mc:Fallback>
                <p:oleObj name="Equation" r:id="rId16" imgW="1624895" imgH="444307" progId="">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828800" y="1828800"/>
                        <a:ext cx="198120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79" name="Group 55"/>
          <p:cNvGraphicFramePr>
            <a:graphicFrameLocks noGrp="1"/>
          </p:cNvGraphicFramePr>
          <p:nvPr/>
        </p:nvGraphicFramePr>
        <p:xfrm>
          <a:off x="381000" y="914399"/>
          <a:ext cx="8305800" cy="5563237"/>
        </p:xfrm>
        <a:graphic>
          <a:graphicData uri="http://schemas.openxmlformats.org/drawingml/2006/table">
            <a:tbl>
              <a:tblPr/>
              <a:tblGrid>
                <a:gridCol w="1333500">
                  <a:extLst>
                    <a:ext uri="{9D8B030D-6E8A-4147-A177-3AD203B41FA5}">
                      <a16:colId xmlns:a16="http://schemas.microsoft.com/office/drawing/2014/main" xmlns="" val="20000"/>
                    </a:ext>
                  </a:extLst>
                </a:gridCol>
                <a:gridCol w="2957513">
                  <a:extLst>
                    <a:ext uri="{9D8B030D-6E8A-4147-A177-3AD203B41FA5}">
                      <a16:colId xmlns:a16="http://schemas.microsoft.com/office/drawing/2014/main" xmlns="" val="20001"/>
                    </a:ext>
                  </a:extLst>
                </a:gridCol>
                <a:gridCol w="1416050">
                  <a:extLst>
                    <a:ext uri="{9D8B030D-6E8A-4147-A177-3AD203B41FA5}">
                      <a16:colId xmlns:a16="http://schemas.microsoft.com/office/drawing/2014/main" xmlns="" val="20002"/>
                    </a:ext>
                  </a:extLst>
                </a:gridCol>
                <a:gridCol w="2598737">
                  <a:extLst>
                    <a:ext uri="{9D8B030D-6E8A-4147-A177-3AD203B41FA5}">
                      <a16:colId xmlns:a16="http://schemas.microsoft.com/office/drawing/2014/main" xmlns="" val="20003"/>
                    </a:ext>
                  </a:extLst>
                </a:gridCol>
              </a:tblGrid>
              <a:tr h="4045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dirty="0" smtClean="0">
                          <a:ln>
                            <a:noFill/>
                          </a:ln>
                          <a:solidFill>
                            <a:schemeClr val="tx1"/>
                          </a:solidFill>
                          <a:effectLst/>
                          <a:latin typeface="Arial" charset="0"/>
                          <a:ea typeface="Times New Roman" pitchFamily="18" charset="0"/>
                          <a:cs typeface="Courier New" pitchFamily="49" charset="0"/>
                        </a:rPr>
                        <a:t>0</a:t>
                      </a:r>
                      <a:endParaRPr kumimoji="0" lang="en-US" sz="1800" b="0" i="0" u="none" strike="noStrike" cap="none" normalizeH="0" baseline="0" dirty="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Nilai Statistik Uji</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ea typeface="Times New Roman" pitchFamily="18" charset="0"/>
                          <a:cs typeface="Courier New" pitchFamily="49" charset="0"/>
                        </a:rPr>
                        <a:t>H</a:t>
                      </a:r>
                      <a:r>
                        <a:rPr kumimoji="0" lang="en-US" sz="1800" b="1" i="1" u="none" strike="noStrike" cap="none" normalizeH="0" baseline="-30000" smtClean="0">
                          <a:ln>
                            <a:noFill/>
                          </a:ln>
                          <a:solidFill>
                            <a:schemeClr val="tx1"/>
                          </a:solidFill>
                          <a:effectLst/>
                          <a:latin typeface="Arial" charset="0"/>
                          <a:ea typeface="Times New Roman" pitchFamily="18" charset="0"/>
                          <a:cs typeface="Courier New" pitchFamily="49" charset="0"/>
                        </a:rPr>
                        <a:t>1</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Times New Roman" pitchFamily="18" charset="0"/>
                          <a:cs typeface="Courier New" pitchFamily="49" charset="0"/>
                        </a:rPr>
                        <a:t>Wilayah Kritik</a:t>
                      </a:r>
                      <a:endParaRPr kumimoji="0" lang="en-US" sz="1800" b="0" i="0" u="none" strike="noStrike" cap="none" normalizeH="0" baseline="0" smtClean="0">
                        <a:ln>
                          <a:noFill/>
                        </a:ln>
                        <a:solidFill>
                          <a:schemeClr val="tx1"/>
                        </a:solidFill>
                        <a:effectLst/>
                        <a:latin typeface="Arial" charset="0"/>
                        <a:ea typeface="Times New Roman" pitchFamily="18" charset="0"/>
                        <a:cs typeface="Courier New" pitchFamily="49"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0"/>
                  </a:ext>
                </a:extLst>
              </a:tr>
              <a:tr h="19647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rgbClr val="000000"/>
                          </a:solidFill>
                          <a:effectLst/>
                          <a:latin typeface="Arial" charset="0"/>
                          <a:ea typeface="Times New Roman" pitchFamily="18" charset="0"/>
                          <a:cs typeface="Tahoma" pitchFamily="34" charset="0"/>
                        </a:rPr>
                        <a:t>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besar</a:t>
                      </a:r>
                      <a:endPar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hampiran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normal</a:t>
                      </a:r>
                      <a:endParaRPr kumimoji="0" lang="en-US" sz="1600" b="1" i="0" u="none" strike="noStrike" cap="none" normalizeH="0" baseline="0" dirty="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1"/>
                  </a:ext>
                </a:extLst>
              </a:tr>
              <a:tr h="31938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1" u="none" strike="noStrike" cap="none" normalizeH="0" baseline="0" dirty="0" smtClean="0">
                        <a:ln>
                          <a:noFill/>
                        </a:ln>
                        <a:solidFill>
                          <a:srgbClr val="000000"/>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rgbClr val="000000"/>
                          </a:solidFill>
                          <a:effectLst/>
                          <a:latin typeface="Arial" charset="0"/>
                          <a:ea typeface="Times New Roman" pitchFamily="18" charset="0"/>
                          <a:cs typeface="Tahoma" pitchFamily="34" charset="0"/>
                        </a:rPr>
                        <a:t>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a:t>
                      </a: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besar</a:t>
                      </a:r>
                      <a:endPar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err="1" smtClean="0">
                          <a:ln>
                            <a:noFill/>
                          </a:ln>
                          <a:solidFill>
                            <a:srgbClr val="000000"/>
                          </a:solidFill>
                          <a:effectLst/>
                          <a:latin typeface="Arial" charset="0"/>
                          <a:ea typeface="Times New Roman" pitchFamily="18" charset="0"/>
                          <a:cs typeface="Tahoma" pitchFamily="34" charset="0"/>
                        </a:rPr>
                        <a:t>hampiran</a:t>
                      </a:r>
                      <a:r>
                        <a:rPr kumimoji="0" lang="en-US" sz="1600" b="1" i="0" u="none" strike="noStrike" cap="none" normalizeH="0" baseline="0" dirty="0" smtClean="0">
                          <a:ln>
                            <a:noFill/>
                          </a:ln>
                          <a:solidFill>
                            <a:srgbClr val="000000"/>
                          </a:solidFill>
                          <a:effectLst/>
                          <a:latin typeface="Arial" charset="0"/>
                          <a:ea typeface="Times New Roman" pitchFamily="18" charset="0"/>
                          <a:cs typeface="Tahoma" pitchFamily="34" charset="0"/>
                        </a:rPr>
                        <a:t>  normal</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2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xmlns="" val="10002"/>
                  </a:ext>
                </a:extLst>
              </a:tr>
            </a:tbl>
          </a:graphicData>
        </a:graphic>
      </p:graphicFrame>
      <p:sp>
        <p:nvSpPr>
          <p:cNvPr id="26655" name="Text Box 31"/>
          <p:cNvSpPr txBox="1">
            <a:spLocks noChangeArrowheads="1"/>
          </p:cNvSpPr>
          <p:nvPr/>
        </p:nvSpPr>
        <p:spPr bwMode="auto">
          <a:xfrm>
            <a:off x="0" y="0"/>
            <a:ext cx="9144000" cy="584775"/>
          </a:xfrm>
          <a:prstGeom prst="rect">
            <a:avLst/>
          </a:prstGeom>
          <a:solidFill>
            <a:schemeClr val="tx1"/>
          </a:solidFill>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a:spcBef>
                <a:spcPct val="50000"/>
              </a:spcBef>
            </a:pPr>
            <a:r>
              <a:rPr lang="en-US" sz="3200" b="1" dirty="0">
                <a:solidFill>
                  <a:schemeClr val="bg1"/>
                </a:solidFill>
                <a:latin typeface="Arial" charset="0"/>
              </a:rPr>
              <a:t>UJI HIPOTESIS PROPORSI POPULASI</a:t>
            </a:r>
          </a:p>
        </p:txBody>
      </p:sp>
      <p:graphicFrame>
        <p:nvGraphicFramePr>
          <p:cNvPr id="26656" name="Object 32"/>
          <p:cNvGraphicFramePr>
            <a:graphicFrameLocks noChangeAspect="1"/>
          </p:cNvGraphicFramePr>
          <p:nvPr/>
        </p:nvGraphicFramePr>
        <p:xfrm>
          <a:off x="722313" y="2190750"/>
          <a:ext cx="649287" cy="265113"/>
        </p:xfrm>
        <a:graphic>
          <a:graphicData uri="http://schemas.openxmlformats.org/presentationml/2006/ole">
            <mc:AlternateContent xmlns:mc="http://schemas.openxmlformats.org/markup-compatibility/2006">
              <mc:Choice xmlns:v="urn:schemas-microsoft-com:vml" Requires="v">
                <p:oleObj spid="_x0000_s101394" name="Equation" r:id="rId4" imgW="583947" imgH="241195" progId="">
                  <p:embed/>
                </p:oleObj>
              </mc:Choice>
              <mc:Fallback>
                <p:oleObj name="Equation" r:id="rId4" imgW="583947" imgH="241195"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313" y="2190750"/>
                        <a:ext cx="649287" cy="265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62" name="Rectangle 38"/>
          <p:cNvSpPr>
            <a:spLocks noChangeArrowheads="1"/>
          </p:cNvSpPr>
          <p:nvPr/>
        </p:nvSpPr>
        <p:spPr bwMode="auto">
          <a:xfrm>
            <a:off x="0" y="3176588"/>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6661" name="Object 37"/>
          <p:cNvGraphicFramePr>
            <a:graphicFrameLocks noChangeAspect="1"/>
          </p:cNvGraphicFramePr>
          <p:nvPr/>
        </p:nvGraphicFramePr>
        <p:xfrm>
          <a:off x="2057400" y="1676400"/>
          <a:ext cx="2286000" cy="558800"/>
        </p:xfrm>
        <a:graphic>
          <a:graphicData uri="http://schemas.openxmlformats.org/presentationml/2006/ole">
            <mc:AlternateContent xmlns:mc="http://schemas.openxmlformats.org/markup-compatibility/2006">
              <mc:Choice xmlns:v="urn:schemas-microsoft-com:vml" Requires="v">
                <p:oleObj spid="_x0000_s101395" name="Equation" r:id="rId6" imgW="1054100" imgH="508000" progId="">
                  <p:embed/>
                </p:oleObj>
              </mc:Choice>
              <mc:Fallback>
                <p:oleObj name="Equation" r:id="rId6" imgW="1054100" imgH="5080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1676400"/>
                        <a:ext cx="22860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64" name="Rectangle 40"/>
          <p:cNvSpPr>
            <a:spLocks noChangeArrowheads="1"/>
          </p:cNvSpPr>
          <p:nvPr/>
        </p:nvSpPr>
        <p:spPr bwMode="auto">
          <a:xfrm>
            <a:off x="0" y="295275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26663" name="Object 39"/>
          <p:cNvGraphicFramePr>
            <a:graphicFrameLocks noChangeAspect="1"/>
          </p:cNvGraphicFramePr>
          <p:nvPr/>
        </p:nvGraphicFramePr>
        <p:xfrm>
          <a:off x="5086350" y="2141538"/>
          <a:ext cx="666750" cy="1058862"/>
        </p:xfrm>
        <a:graphic>
          <a:graphicData uri="http://schemas.openxmlformats.org/presentationml/2006/ole">
            <mc:AlternateContent xmlns:mc="http://schemas.openxmlformats.org/markup-compatibility/2006">
              <mc:Choice xmlns:v="urn:schemas-microsoft-com:vml" Requires="v">
                <p:oleObj spid="_x0000_s101396" name="Equation" r:id="rId8" imgW="596900" imgH="952500" progId="">
                  <p:embed/>
                </p:oleObj>
              </mc:Choice>
              <mc:Fallback>
                <p:oleObj name="Equation" r:id="rId8" imgW="596900" imgH="9525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86350" y="2141538"/>
                        <a:ext cx="666750" cy="1058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65" name="Object 41"/>
          <p:cNvGraphicFramePr>
            <a:graphicFrameLocks noChangeAspect="1"/>
          </p:cNvGraphicFramePr>
          <p:nvPr/>
        </p:nvGraphicFramePr>
        <p:xfrm>
          <a:off x="6169025" y="2133600"/>
          <a:ext cx="2422525" cy="1079500"/>
        </p:xfrm>
        <a:graphic>
          <a:graphicData uri="http://schemas.openxmlformats.org/presentationml/2006/ole">
            <mc:AlternateContent xmlns:mc="http://schemas.openxmlformats.org/markup-compatibility/2006">
              <mc:Choice xmlns:v="urn:schemas-microsoft-com:vml" Requires="v">
                <p:oleObj spid="_x0000_s101397" name="Equation" r:id="rId10" imgW="2197100" imgH="977900" progId="">
                  <p:embed/>
                </p:oleObj>
              </mc:Choice>
              <mc:Fallback>
                <p:oleObj name="Equation" r:id="rId10" imgW="2197100" imgH="977900"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69025" y="2133600"/>
                        <a:ext cx="2422525"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67" name="Object 43"/>
          <p:cNvGraphicFramePr>
            <a:graphicFrameLocks noChangeAspect="1"/>
          </p:cNvGraphicFramePr>
          <p:nvPr/>
        </p:nvGraphicFramePr>
        <p:xfrm>
          <a:off x="6169025" y="3968750"/>
          <a:ext cx="2422525" cy="1079500"/>
        </p:xfrm>
        <a:graphic>
          <a:graphicData uri="http://schemas.openxmlformats.org/presentationml/2006/ole">
            <mc:AlternateContent xmlns:mc="http://schemas.openxmlformats.org/markup-compatibility/2006">
              <mc:Choice xmlns:v="urn:schemas-microsoft-com:vml" Requires="v">
                <p:oleObj spid="_x0000_s101398" name="Equation" r:id="rId12" imgW="2197100" imgH="977900" progId="">
                  <p:embed/>
                </p:oleObj>
              </mc:Choice>
              <mc:Fallback>
                <p:oleObj name="Equation" r:id="rId12" imgW="2197100" imgH="9779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69025" y="3968750"/>
                        <a:ext cx="2422525"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68" name="Object 44"/>
          <p:cNvGraphicFramePr>
            <a:graphicFrameLocks noChangeAspect="1"/>
          </p:cNvGraphicFramePr>
          <p:nvPr/>
        </p:nvGraphicFramePr>
        <p:xfrm>
          <a:off x="679450" y="3962400"/>
          <a:ext cx="768350" cy="266700"/>
        </p:xfrm>
        <a:graphic>
          <a:graphicData uri="http://schemas.openxmlformats.org/presentationml/2006/ole">
            <mc:AlternateContent xmlns:mc="http://schemas.openxmlformats.org/markup-compatibility/2006">
              <mc:Choice xmlns:v="urn:schemas-microsoft-com:vml" Requires="v">
                <p:oleObj spid="_x0000_s101399" name="Equation" r:id="rId13" imgW="685800" imgH="241300" progId="">
                  <p:embed/>
                </p:oleObj>
              </mc:Choice>
              <mc:Fallback>
                <p:oleObj name="Equation" r:id="rId13" imgW="685800" imgH="24130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9450" y="3962400"/>
                        <a:ext cx="768350"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70" name="Object 46"/>
          <p:cNvGraphicFramePr>
            <a:graphicFrameLocks noChangeAspect="1"/>
          </p:cNvGraphicFramePr>
          <p:nvPr/>
        </p:nvGraphicFramePr>
        <p:xfrm>
          <a:off x="1828800" y="3429000"/>
          <a:ext cx="2605088" cy="2133600"/>
        </p:xfrm>
        <a:graphic>
          <a:graphicData uri="http://schemas.openxmlformats.org/presentationml/2006/ole">
            <mc:AlternateContent xmlns:mc="http://schemas.openxmlformats.org/markup-compatibility/2006">
              <mc:Choice xmlns:v="urn:schemas-microsoft-com:vml" Requires="v">
                <p:oleObj spid="_x0000_s101400" name="Equation" r:id="rId15" imgW="2374900" imgH="1574800" progId="">
                  <p:embed/>
                </p:oleObj>
              </mc:Choice>
              <mc:Fallback>
                <p:oleObj name="Equation" r:id="rId15" imgW="2374900" imgH="15748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28800" y="3429000"/>
                        <a:ext cx="2605088"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72" name="Object 48"/>
          <p:cNvGraphicFramePr>
            <a:graphicFrameLocks noChangeAspect="1"/>
          </p:cNvGraphicFramePr>
          <p:nvPr/>
        </p:nvGraphicFramePr>
        <p:xfrm>
          <a:off x="5005388" y="3962400"/>
          <a:ext cx="785812" cy="1046163"/>
        </p:xfrm>
        <a:graphic>
          <a:graphicData uri="http://schemas.openxmlformats.org/presentationml/2006/ole">
            <mc:AlternateContent xmlns:mc="http://schemas.openxmlformats.org/markup-compatibility/2006">
              <mc:Choice xmlns:v="urn:schemas-microsoft-com:vml" Requires="v">
                <p:oleObj spid="_x0000_s101401" name="Equation" r:id="rId17" imgW="710891" imgH="952087" progId="">
                  <p:embed/>
                </p:oleObj>
              </mc:Choice>
              <mc:Fallback>
                <p:oleObj name="Equation" r:id="rId17" imgW="710891" imgH="952087" progId="">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05388" y="3962400"/>
                        <a:ext cx="785812" cy="1046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a:xfrm>
            <a:off x="0" y="0"/>
            <a:ext cx="9144000" cy="868362"/>
          </a:xfrm>
          <a:solidFill>
            <a:schemeClr val="tx1"/>
          </a:solidFill>
          <a:ln/>
        </p:spPr>
        <p:txBody>
          <a:bodyPr>
            <a:normAutofit/>
          </a:bodyPr>
          <a:lstStyle/>
          <a:p>
            <a:r>
              <a:rPr lang="en-US" b="1" dirty="0" smtClean="0">
                <a:solidFill>
                  <a:schemeClr val="bg1"/>
                </a:solidFill>
                <a:latin typeface="Arial Black" pitchFamily="34" charset="0"/>
              </a:rPr>
              <a:t>UJI  HIPOTESIS</a:t>
            </a:r>
            <a:endParaRPr lang="en-US" b="1" dirty="0">
              <a:solidFill>
                <a:schemeClr val="bg1"/>
              </a:solidFill>
              <a:latin typeface="Arial Black" pitchFamily="34" charset="0"/>
            </a:endParaRPr>
          </a:p>
        </p:txBody>
      </p:sp>
      <p:sp>
        <p:nvSpPr>
          <p:cNvPr id="8194" name="Rectangle 2"/>
          <p:cNvSpPr>
            <a:spLocks noGrp="1" noChangeArrowheads="1"/>
          </p:cNvSpPr>
          <p:nvPr>
            <p:ph idx="1"/>
          </p:nvPr>
        </p:nvSpPr>
        <p:spPr>
          <a:xfrm>
            <a:off x="0" y="838200"/>
            <a:ext cx="9144000" cy="1752600"/>
          </a:xfrm>
          <a:noFill/>
          <a:ln w="38100">
            <a:solidFill>
              <a:schemeClr val="accent1"/>
            </a:solidFill>
          </a:ln>
        </p:spPr>
        <p:txBody>
          <a:bodyPr>
            <a:normAutofit/>
          </a:bodyPr>
          <a:lstStyle/>
          <a:p>
            <a:pPr marL="0" indent="0" algn="ctr">
              <a:spcBef>
                <a:spcPts val="0"/>
              </a:spcBef>
              <a:buNone/>
            </a:pPr>
            <a:endParaRPr lang="en-US" sz="2400" b="1" dirty="0" smtClean="0">
              <a:latin typeface="Arial Black" pitchFamily="34" charset="0"/>
            </a:endParaRPr>
          </a:p>
          <a:p>
            <a:pPr marL="0" indent="0" algn="ctr">
              <a:spcBef>
                <a:spcPts val="0"/>
              </a:spcBef>
              <a:buNone/>
            </a:pPr>
            <a:r>
              <a:rPr lang="en-US" sz="2400" b="1" dirty="0" err="1" smtClean="0">
                <a:latin typeface="Arial Black" pitchFamily="34" charset="0"/>
              </a:rPr>
              <a:t>Uji</a:t>
            </a:r>
            <a:r>
              <a:rPr lang="en-US" sz="2400" b="1" dirty="0" smtClean="0">
                <a:latin typeface="Arial Black" pitchFamily="34" charset="0"/>
              </a:rPr>
              <a:t> </a:t>
            </a:r>
            <a:r>
              <a:rPr lang="en-US" sz="2400" b="1" dirty="0" err="1" smtClean="0">
                <a:latin typeface="Arial Black" pitchFamily="34" charset="0"/>
              </a:rPr>
              <a:t>hipotesis</a:t>
            </a:r>
            <a:r>
              <a:rPr lang="en-US" sz="2400" b="1" dirty="0" smtClean="0">
                <a:latin typeface="Arial Black" pitchFamily="34" charset="0"/>
              </a:rPr>
              <a:t> </a:t>
            </a:r>
            <a:r>
              <a:rPr lang="en-US" sz="2400" b="1" dirty="0" err="1" smtClean="0">
                <a:latin typeface="Arial Black" pitchFamily="34" charset="0"/>
              </a:rPr>
              <a:t>dilakukan</a:t>
            </a:r>
            <a:r>
              <a:rPr lang="en-US" sz="2400" b="1" dirty="0" smtClean="0">
                <a:latin typeface="Arial Black" pitchFamily="34" charset="0"/>
              </a:rPr>
              <a:t> </a:t>
            </a:r>
            <a:r>
              <a:rPr lang="en-US" sz="2400" b="1" dirty="0" err="1" smtClean="0">
                <a:latin typeface="Arial Black" pitchFamily="34" charset="0"/>
              </a:rPr>
              <a:t>untuk</a:t>
            </a:r>
            <a:r>
              <a:rPr lang="en-US" sz="2400" b="1" dirty="0" smtClean="0">
                <a:latin typeface="Arial Black" pitchFamily="34" charset="0"/>
              </a:rPr>
              <a:t> </a:t>
            </a:r>
            <a:r>
              <a:rPr lang="en-US" sz="2400" b="1" dirty="0" err="1" smtClean="0">
                <a:latin typeface="Arial Black" pitchFamily="34" charset="0"/>
              </a:rPr>
              <a:t>mendapatkan</a:t>
            </a:r>
            <a:r>
              <a:rPr lang="en-US" sz="2400" b="1" dirty="0" smtClean="0">
                <a:latin typeface="Arial Black" pitchFamily="34" charset="0"/>
              </a:rPr>
              <a:t> </a:t>
            </a:r>
            <a:r>
              <a:rPr lang="en-US" sz="2400" b="1" dirty="0" err="1">
                <a:latin typeface="Arial Black" pitchFamily="34" charset="0"/>
              </a:rPr>
              <a:t>kesimpulan</a:t>
            </a:r>
            <a:r>
              <a:rPr lang="en-US" sz="2400" b="1" dirty="0">
                <a:latin typeface="Arial Black" pitchFamily="34" charset="0"/>
              </a:rPr>
              <a:t> </a:t>
            </a:r>
            <a:r>
              <a:rPr lang="en-US" sz="2400" b="1" dirty="0" err="1" smtClean="0">
                <a:latin typeface="Arial Black" pitchFamily="34" charset="0"/>
              </a:rPr>
              <a:t>tentang</a:t>
            </a:r>
            <a:r>
              <a:rPr lang="en-US" sz="2400" b="1" dirty="0" smtClean="0">
                <a:latin typeface="Arial Black" pitchFamily="34" charset="0"/>
              </a:rPr>
              <a:t> </a:t>
            </a:r>
            <a:r>
              <a:rPr lang="en-US" sz="2400" b="1" dirty="0" err="1" smtClean="0">
                <a:latin typeface="Arial Black" pitchFamily="34" charset="0"/>
              </a:rPr>
              <a:t>populasi</a:t>
            </a:r>
            <a:r>
              <a:rPr lang="en-US" sz="2400" b="1" dirty="0" smtClean="0">
                <a:latin typeface="Arial Black" pitchFamily="34" charset="0"/>
              </a:rPr>
              <a:t> </a:t>
            </a:r>
            <a:r>
              <a:rPr lang="en-US" sz="2400" b="1" dirty="0" err="1">
                <a:latin typeface="Arial Black" pitchFamily="34" charset="0"/>
              </a:rPr>
              <a:t>berdasarkan</a:t>
            </a:r>
            <a:r>
              <a:rPr lang="en-US" sz="2400" b="1" dirty="0">
                <a:latin typeface="Arial Black" pitchFamily="34" charset="0"/>
              </a:rPr>
              <a:t> </a:t>
            </a:r>
            <a:r>
              <a:rPr lang="en-US" sz="2400" b="1" dirty="0" err="1">
                <a:latin typeface="Arial Black" pitchFamily="34" charset="0"/>
              </a:rPr>
              <a:t>sampel</a:t>
            </a:r>
            <a:r>
              <a:rPr lang="en-US" sz="2400" b="1" dirty="0">
                <a:latin typeface="Arial Black" pitchFamily="34" charset="0"/>
              </a:rPr>
              <a:t> yang </a:t>
            </a:r>
            <a:r>
              <a:rPr lang="en-US" sz="2400" b="1" dirty="0" err="1" smtClean="0">
                <a:latin typeface="Arial Black" pitchFamily="34" charset="0"/>
              </a:rPr>
              <a:t>ada</a:t>
            </a:r>
            <a:r>
              <a:rPr lang="en-US" sz="2400" b="1" dirty="0" smtClean="0">
                <a:latin typeface="Arial Black" pitchFamily="34" charset="0"/>
              </a:rPr>
              <a:t>.</a:t>
            </a:r>
          </a:p>
          <a:p>
            <a:pPr marL="0" indent="0" algn="ctr">
              <a:spcBef>
                <a:spcPts val="0"/>
              </a:spcBef>
              <a:buNone/>
            </a:pPr>
            <a:endParaRPr lang="en-US" sz="2400" b="1" dirty="0">
              <a:latin typeface="Arial Black" pitchFamily="34" charset="0"/>
            </a:endParaRPr>
          </a:p>
        </p:txBody>
      </p:sp>
      <p:sp>
        <p:nvSpPr>
          <p:cNvPr id="8199" name="Rectangle 7"/>
          <p:cNvSpPr>
            <a:spLocks noChangeArrowheads="1"/>
          </p:cNvSpPr>
          <p:nvPr/>
        </p:nvSpPr>
        <p:spPr bwMode="auto">
          <a:xfrm>
            <a:off x="304800" y="2743200"/>
            <a:ext cx="8382000" cy="1752600"/>
          </a:xfrm>
          <a:prstGeom prst="rect">
            <a:avLst/>
          </a:prstGeom>
          <a:noFill/>
          <a:ln w="9525">
            <a:noFill/>
            <a:miter lim="800000"/>
            <a:headEnd/>
            <a:tailEnd/>
          </a:ln>
          <a:effectLst/>
        </p:spPr>
        <p:txBody>
          <a:bodyPr/>
          <a:lstStyle/>
          <a:p>
            <a:pPr marL="342900" indent="-342900" algn="ctr">
              <a:spcBef>
                <a:spcPct val="20000"/>
              </a:spcBef>
            </a:pPr>
            <a:r>
              <a:rPr lang="en-US" sz="2400" b="1" dirty="0" err="1"/>
              <a:t>Bila</a:t>
            </a:r>
            <a:r>
              <a:rPr lang="en-US" sz="2400" b="1" dirty="0"/>
              <a:t> </a:t>
            </a:r>
            <a:r>
              <a:rPr lang="en-US" sz="2400" b="1" dirty="0" err="1"/>
              <a:t>kita</a:t>
            </a:r>
            <a:r>
              <a:rPr lang="en-US" sz="2400" b="1" dirty="0"/>
              <a:t> </a:t>
            </a:r>
            <a:r>
              <a:rPr lang="en-US" sz="2400" b="1" dirty="0" err="1"/>
              <a:t>ingin</a:t>
            </a:r>
            <a:r>
              <a:rPr lang="en-US" sz="2400" b="1" dirty="0"/>
              <a:t> </a:t>
            </a:r>
            <a:r>
              <a:rPr lang="en-US" sz="2400" b="1" dirty="0" err="1"/>
              <a:t>mengetahui</a:t>
            </a:r>
            <a:r>
              <a:rPr lang="en-US" sz="2400" b="1" dirty="0"/>
              <a:t> </a:t>
            </a:r>
            <a:r>
              <a:rPr lang="en-US" sz="2400" b="1" dirty="0" err="1"/>
              <a:t>pendapat</a:t>
            </a:r>
            <a:r>
              <a:rPr lang="en-US" sz="2400" b="1" dirty="0"/>
              <a:t> </a:t>
            </a:r>
            <a:r>
              <a:rPr lang="en-US" sz="2400" b="1" dirty="0" err="1"/>
              <a:t>mahasiswa</a:t>
            </a:r>
            <a:r>
              <a:rPr lang="en-US" sz="2400" b="1" dirty="0"/>
              <a:t> </a:t>
            </a:r>
            <a:r>
              <a:rPr lang="en-US" sz="2400" b="1" dirty="0" smtClean="0"/>
              <a:t>UB </a:t>
            </a:r>
            <a:r>
              <a:rPr lang="en-US" sz="2400" b="1" dirty="0" err="1"/>
              <a:t>tentang</a:t>
            </a:r>
            <a:r>
              <a:rPr lang="en-US" sz="2400" b="1" dirty="0"/>
              <a:t> </a:t>
            </a:r>
            <a:r>
              <a:rPr lang="en-US" sz="2400" b="1" dirty="0" err="1" smtClean="0"/>
              <a:t>Kenyamanan</a:t>
            </a:r>
            <a:r>
              <a:rPr lang="en-US" sz="2400" b="1" dirty="0" smtClean="0"/>
              <a:t> </a:t>
            </a:r>
            <a:r>
              <a:rPr lang="en-US" sz="2400" b="1" dirty="0" err="1" smtClean="0"/>
              <a:t>Kampus</a:t>
            </a:r>
            <a:r>
              <a:rPr lang="en-US" sz="2400" b="1" dirty="0" smtClean="0"/>
              <a:t> </a:t>
            </a:r>
            <a:r>
              <a:rPr lang="en-US" sz="2400" b="1" dirty="0" err="1" smtClean="0"/>
              <a:t>dan</a:t>
            </a:r>
            <a:r>
              <a:rPr lang="en-US" sz="2400" b="1" dirty="0" smtClean="0"/>
              <a:t> </a:t>
            </a:r>
            <a:r>
              <a:rPr lang="en-US" sz="2400" b="1" dirty="0" err="1" smtClean="0"/>
              <a:t>menanyai</a:t>
            </a:r>
            <a:r>
              <a:rPr lang="en-US" sz="2400" b="1" dirty="0" smtClean="0"/>
              <a:t> </a:t>
            </a:r>
            <a:r>
              <a:rPr lang="en-US" sz="2400" b="1" dirty="0" err="1" smtClean="0"/>
              <a:t>seluruh</a:t>
            </a:r>
            <a:r>
              <a:rPr lang="en-US" sz="2400" b="1" dirty="0" smtClean="0"/>
              <a:t> </a:t>
            </a:r>
            <a:r>
              <a:rPr lang="en-US" sz="2400" b="1" dirty="0" err="1"/>
              <a:t>mahasiswa</a:t>
            </a:r>
            <a:r>
              <a:rPr lang="en-US" sz="2400" b="1" dirty="0"/>
              <a:t> </a:t>
            </a:r>
            <a:r>
              <a:rPr lang="en-US" sz="2400" b="1" dirty="0">
                <a:sym typeface="Wingdings" pitchFamily="2" charset="2"/>
              </a:rPr>
              <a:t> </a:t>
            </a:r>
            <a:r>
              <a:rPr lang="en-US" sz="2400" b="1" dirty="0" err="1">
                <a:sym typeface="Wingdings" pitchFamily="2" charset="2"/>
              </a:rPr>
              <a:t>sensus</a:t>
            </a:r>
            <a:r>
              <a:rPr lang="en-US" sz="2400" b="1" dirty="0">
                <a:sym typeface="Wingdings" pitchFamily="2" charset="2"/>
              </a:rPr>
              <a:t>  </a:t>
            </a:r>
            <a:r>
              <a:rPr lang="en-US" sz="2400" b="1" dirty="0" err="1">
                <a:sym typeface="Wingdings" pitchFamily="2" charset="2"/>
              </a:rPr>
              <a:t>analisis</a:t>
            </a:r>
            <a:r>
              <a:rPr lang="en-US" sz="2400" b="1" dirty="0">
                <a:sym typeface="Wingdings" pitchFamily="2" charset="2"/>
              </a:rPr>
              <a:t> </a:t>
            </a:r>
            <a:r>
              <a:rPr lang="en-US" sz="2400" b="1" dirty="0" err="1">
                <a:sym typeface="Wingdings" pitchFamily="2" charset="2"/>
              </a:rPr>
              <a:t>deskriptif</a:t>
            </a:r>
            <a:r>
              <a:rPr lang="en-US" sz="2400" b="1" dirty="0">
                <a:sym typeface="Wingdings" pitchFamily="2" charset="2"/>
              </a:rPr>
              <a:t>  </a:t>
            </a:r>
            <a:r>
              <a:rPr lang="en-US" sz="2400" b="1" dirty="0" err="1" smtClean="0">
                <a:sym typeface="Wingdings" pitchFamily="2" charset="2"/>
              </a:rPr>
              <a:t>maka</a:t>
            </a:r>
            <a:r>
              <a:rPr lang="en-US" sz="2400" b="1" dirty="0" smtClean="0">
                <a:sym typeface="Wingdings" pitchFamily="2" charset="2"/>
              </a:rPr>
              <a:t> </a:t>
            </a:r>
            <a:r>
              <a:rPr lang="en-US" sz="2400" b="1" dirty="0" err="1" smtClean="0">
                <a:sym typeface="Wingdings" pitchFamily="2" charset="2"/>
              </a:rPr>
              <a:t>tidak</a:t>
            </a:r>
            <a:r>
              <a:rPr lang="en-US" sz="2400" b="1" dirty="0" smtClean="0">
                <a:sym typeface="Wingdings" pitchFamily="2" charset="2"/>
              </a:rPr>
              <a:t> </a:t>
            </a:r>
            <a:r>
              <a:rPr lang="en-US" sz="2400" b="1" dirty="0" err="1">
                <a:sym typeface="Wingdings" pitchFamily="2" charset="2"/>
              </a:rPr>
              <a:t>perlu</a:t>
            </a:r>
            <a:r>
              <a:rPr lang="en-US" sz="2400" b="1" dirty="0">
                <a:sym typeface="Wingdings" pitchFamily="2" charset="2"/>
              </a:rPr>
              <a:t> </a:t>
            </a:r>
            <a:r>
              <a:rPr lang="en-US" sz="2400" b="1" dirty="0" err="1">
                <a:sym typeface="Wingdings" pitchFamily="2" charset="2"/>
              </a:rPr>
              <a:t>uji</a:t>
            </a:r>
            <a:r>
              <a:rPr lang="en-US" sz="2400" b="1" dirty="0">
                <a:sym typeface="Wingdings" pitchFamily="2" charset="2"/>
              </a:rPr>
              <a:t> </a:t>
            </a:r>
            <a:r>
              <a:rPr lang="en-US" sz="2400" b="1" dirty="0" err="1">
                <a:sym typeface="Wingdings" pitchFamily="2" charset="2"/>
              </a:rPr>
              <a:t>hipotesis</a:t>
            </a:r>
            <a:r>
              <a:rPr lang="en-US" sz="2400" b="1" dirty="0">
                <a:sym typeface="Wingdings" pitchFamily="2" charset="2"/>
              </a:rPr>
              <a:t>.</a:t>
            </a:r>
            <a:endParaRPr lang="en-US" sz="2400" b="1" dirty="0"/>
          </a:p>
        </p:txBody>
      </p:sp>
      <p:sp>
        <p:nvSpPr>
          <p:cNvPr id="8200" name="Rectangle 8"/>
          <p:cNvSpPr>
            <a:spLocks noChangeArrowheads="1"/>
          </p:cNvSpPr>
          <p:nvPr/>
        </p:nvSpPr>
        <p:spPr bwMode="auto">
          <a:xfrm>
            <a:off x="381000" y="4724400"/>
            <a:ext cx="8229600" cy="1600200"/>
          </a:xfrm>
          <a:prstGeom prst="rect">
            <a:avLst/>
          </a:prstGeom>
          <a:noFill/>
          <a:ln w="9525">
            <a:solidFill>
              <a:schemeClr val="accent1"/>
            </a:solidFill>
            <a:miter lim="800000"/>
            <a:headEnd/>
            <a:tailEnd/>
          </a:ln>
          <a:effectLst/>
        </p:spPr>
        <p:txBody>
          <a:bodyPr/>
          <a:lstStyle/>
          <a:p>
            <a:pPr algn="ctr"/>
            <a:r>
              <a:rPr lang="en-US" sz="2400" b="1" dirty="0" err="1"/>
              <a:t>Tetapi</a:t>
            </a:r>
            <a:r>
              <a:rPr lang="en-US" sz="2400" b="1" dirty="0"/>
              <a:t> </a:t>
            </a:r>
            <a:r>
              <a:rPr lang="en-US" sz="2400" b="1" dirty="0" err="1" smtClean="0"/>
              <a:t>kalau</a:t>
            </a:r>
            <a:r>
              <a:rPr lang="en-US" sz="2400" b="1" dirty="0" smtClean="0"/>
              <a:t> </a:t>
            </a:r>
            <a:r>
              <a:rPr lang="en-US" sz="2400" b="1" dirty="0" err="1" smtClean="0"/>
              <a:t>kita</a:t>
            </a:r>
            <a:r>
              <a:rPr lang="en-US" sz="2400" b="1" dirty="0" smtClean="0"/>
              <a:t> </a:t>
            </a:r>
            <a:r>
              <a:rPr lang="en-US" sz="2400" b="1" dirty="0" err="1"/>
              <a:t>hanya</a:t>
            </a:r>
            <a:r>
              <a:rPr lang="en-US" sz="2400" b="1" dirty="0"/>
              <a:t> </a:t>
            </a:r>
            <a:r>
              <a:rPr lang="en-US" sz="2400" b="1" dirty="0" err="1"/>
              <a:t>mengambil</a:t>
            </a:r>
            <a:r>
              <a:rPr lang="en-US" sz="2400" b="1" dirty="0"/>
              <a:t> </a:t>
            </a:r>
            <a:r>
              <a:rPr lang="en-US" sz="2400" b="1" dirty="0" err="1"/>
              <a:t>sampel</a:t>
            </a:r>
            <a:r>
              <a:rPr lang="en-US" sz="2400" b="1" dirty="0"/>
              <a:t> </a:t>
            </a:r>
            <a:r>
              <a:rPr lang="en-US" sz="2400" b="1" dirty="0" err="1"/>
              <a:t>mahasiswa</a:t>
            </a:r>
            <a:r>
              <a:rPr lang="en-US" sz="2400" b="1" dirty="0"/>
              <a:t> </a:t>
            </a:r>
            <a:r>
              <a:rPr lang="en-US" sz="2400" b="1" dirty="0">
                <a:sym typeface="Wingdings" pitchFamily="2" charset="2"/>
              </a:rPr>
              <a:t> </a:t>
            </a:r>
            <a:r>
              <a:rPr lang="en-US" sz="2400" b="1" dirty="0" err="1">
                <a:sym typeface="Wingdings" pitchFamily="2" charset="2"/>
              </a:rPr>
              <a:t>uji</a:t>
            </a:r>
            <a:r>
              <a:rPr lang="en-US" sz="2400" b="1" dirty="0">
                <a:sym typeface="Wingdings" pitchFamily="2" charset="2"/>
              </a:rPr>
              <a:t> </a:t>
            </a:r>
            <a:r>
              <a:rPr lang="en-US" sz="2400" b="1" dirty="0" err="1">
                <a:sym typeface="Wingdings" pitchFamily="2" charset="2"/>
              </a:rPr>
              <a:t>hipotesis</a:t>
            </a:r>
            <a:r>
              <a:rPr lang="en-US" sz="2400" b="1" dirty="0">
                <a:sym typeface="Wingdings" pitchFamily="2" charset="2"/>
              </a:rPr>
              <a:t>  </a:t>
            </a:r>
            <a:r>
              <a:rPr lang="en-US" sz="2400" b="1" dirty="0" err="1">
                <a:sym typeface="Wingdings" pitchFamily="2" charset="2"/>
              </a:rPr>
              <a:t>untuk</a:t>
            </a:r>
            <a:r>
              <a:rPr lang="en-US" sz="2400" b="1" dirty="0">
                <a:sym typeface="Wingdings" pitchFamily="2" charset="2"/>
              </a:rPr>
              <a:t> </a:t>
            </a:r>
            <a:r>
              <a:rPr lang="en-US" sz="2400" b="1" dirty="0" err="1">
                <a:sym typeface="Wingdings" pitchFamily="2" charset="2"/>
              </a:rPr>
              <a:t>membuktikan</a:t>
            </a:r>
            <a:r>
              <a:rPr lang="en-US" sz="2400" b="1" dirty="0">
                <a:sym typeface="Wingdings" pitchFamily="2" charset="2"/>
              </a:rPr>
              <a:t> </a:t>
            </a:r>
            <a:r>
              <a:rPr lang="en-US" sz="2400" b="1" dirty="0" err="1">
                <a:sym typeface="Wingdings" pitchFamily="2" charset="2"/>
              </a:rPr>
              <a:t>jawaban</a:t>
            </a:r>
            <a:r>
              <a:rPr lang="en-US" sz="2400" b="1" dirty="0">
                <a:sym typeface="Wingdings" pitchFamily="2" charset="2"/>
              </a:rPr>
              <a:t> </a:t>
            </a:r>
            <a:r>
              <a:rPr lang="en-US" sz="2400" b="1" dirty="0" err="1">
                <a:sym typeface="Wingdings" pitchFamily="2" charset="2"/>
              </a:rPr>
              <a:t>dari</a:t>
            </a:r>
            <a:r>
              <a:rPr lang="en-US" sz="2400" b="1" dirty="0">
                <a:sym typeface="Wingdings" pitchFamily="2" charset="2"/>
              </a:rPr>
              <a:t> </a:t>
            </a:r>
            <a:r>
              <a:rPr lang="en-US" sz="2400" b="1" dirty="0" err="1">
                <a:sym typeface="Wingdings" pitchFamily="2" charset="2"/>
              </a:rPr>
              <a:t>sampel</a:t>
            </a:r>
            <a:r>
              <a:rPr lang="en-US" sz="2400" b="1" dirty="0">
                <a:sym typeface="Wingdings" pitchFamily="2" charset="2"/>
              </a:rPr>
              <a:t> </a:t>
            </a:r>
            <a:r>
              <a:rPr lang="en-US" sz="2400" b="1" dirty="0" err="1" smtClean="0">
                <a:sym typeface="Wingdings" pitchFamily="2" charset="2"/>
              </a:rPr>
              <a:t>mahasoswa</a:t>
            </a:r>
            <a:r>
              <a:rPr lang="en-US" sz="2400" b="1" dirty="0" smtClean="0">
                <a:sym typeface="Wingdings" pitchFamily="2" charset="2"/>
              </a:rPr>
              <a:t> </a:t>
            </a:r>
            <a:r>
              <a:rPr lang="en-US" sz="2400" b="1" dirty="0" err="1" smtClean="0">
                <a:sym typeface="Wingdings" pitchFamily="2" charset="2"/>
              </a:rPr>
              <a:t>tersebut</a:t>
            </a:r>
            <a:r>
              <a:rPr lang="en-US" sz="2400" b="1" dirty="0" smtClean="0">
                <a:sym typeface="Wingdings" pitchFamily="2" charset="2"/>
              </a:rPr>
              <a:t>  </a:t>
            </a:r>
            <a:r>
              <a:rPr lang="en-US" sz="2400" b="1" dirty="0" err="1" smtClean="0">
                <a:sym typeface="Wingdings" pitchFamily="2" charset="2"/>
              </a:rPr>
              <a:t>apa</a:t>
            </a:r>
            <a:r>
              <a:rPr lang="en-US" sz="2400" b="1" dirty="0" smtClean="0">
                <a:sym typeface="Wingdings" pitchFamily="2" charset="2"/>
              </a:rPr>
              <a:t> </a:t>
            </a:r>
            <a:r>
              <a:rPr lang="en-US" sz="2400" b="1" dirty="0" err="1" smtClean="0">
                <a:sym typeface="Wingdings" pitchFamily="2" charset="2"/>
              </a:rPr>
              <a:t>dapat</a:t>
            </a:r>
            <a:r>
              <a:rPr lang="en-US" sz="2400" b="1" dirty="0" smtClean="0">
                <a:sym typeface="Wingdings" pitchFamily="2" charset="2"/>
              </a:rPr>
              <a:t> </a:t>
            </a:r>
            <a:r>
              <a:rPr lang="en-US" sz="2400" b="1" dirty="0" err="1" smtClean="0">
                <a:sym typeface="Wingdings" pitchFamily="2" charset="2"/>
              </a:rPr>
              <a:t>mewakili</a:t>
            </a:r>
            <a:r>
              <a:rPr lang="en-US" sz="2400" b="1" dirty="0" smtClean="0">
                <a:sym typeface="Wingdings" pitchFamily="2" charset="2"/>
              </a:rPr>
              <a:t> </a:t>
            </a:r>
            <a:r>
              <a:rPr lang="en-US" sz="2400" b="1" dirty="0" err="1">
                <a:sym typeface="Wingdings" pitchFamily="2" charset="2"/>
              </a:rPr>
              <a:t>jawaban</a:t>
            </a:r>
            <a:r>
              <a:rPr lang="en-US" sz="2400" b="1" dirty="0">
                <a:sym typeface="Wingdings" pitchFamily="2" charset="2"/>
              </a:rPr>
              <a:t> </a:t>
            </a:r>
            <a:r>
              <a:rPr lang="en-US" sz="2400" b="1" dirty="0" err="1">
                <a:sym typeface="Wingdings" pitchFamily="2" charset="2"/>
              </a:rPr>
              <a:t>seluruh</a:t>
            </a:r>
            <a:r>
              <a:rPr lang="en-US" sz="2400" b="1" dirty="0">
                <a:sym typeface="Wingdings" pitchFamily="2" charset="2"/>
              </a:rPr>
              <a:t> </a:t>
            </a:r>
            <a:r>
              <a:rPr lang="en-US" sz="2400" b="1" dirty="0" err="1" smtClean="0">
                <a:sym typeface="Wingdings" pitchFamily="2" charset="2"/>
              </a:rPr>
              <a:t>mahasiswa</a:t>
            </a:r>
            <a:r>
              <a:rPr lang="en-US" sz="2400" b="1" dirty="0" smtClean="0">
                <a:sym typeface="Wingdings" pitchFamily="2" charset="2"/>
              </a:rPr>
              <a:t> UB</a:t>
            </a:r>
            <a:endParaRPr lang="en-US" sz="2400" b="1" dirty="0"/>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8198"/>
                                        </p:tgtEl>
                                        <p:attrNameLst>
                                          <p:attrName>style.visibility</p:attrName>
                                        </p:attrNameLst>
                                      </p:cBhvr>
                                      <p:to>
                                        <p:strVal val="visible"/>
                                      </p:to>
                                    </p:set>
                                    <p:anim calcmode="lin" valueType="num">
                                      <p:cBhvr additive="base">
                                        <p:cTn id="7" dur="800" fill="hold">
                                          <p:stCondLst>
                                            <p:cond delay="0"/>
                                          </p:stCondLst>
                                        </p:cTn>
                                        <p:tgtEl>
                                          <p:spTgt spid="8198"/>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819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8194">
                                            <p:bg/>
                                          </p:spTgt>
                                        </p:tgtEl>
                                        <p:attrNameLst>
                                          <p:attrName>style.visibility</p:attrName>
                                        </p:attrNameLst>
                                      </p:cBhvr>
                                      <p:to>
                                        <p:strVal val="visible"/>
                                      </p:to>
                                    </p:set>
                                    <p:animEffect transition="in" filter="box(in)">
                                      <p:cBhvr>
                                        <p:cTn id="13" dur="2000"/>
                                        <p:tgtEl>
                                          <p:spTgt spid="8194">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8194">
                                            <p:txEl>
                                              <p:pRg st="1" end="1"/>
                                            </p:txEl>
                                          </p:spTgt>
                                        </p:tgtEl>
                                        <p:attrNameLst>
                                          <p:attrName>style.visibility</p:attrName>
                                        </p:attrNameLst>
                                      </p:cBhvr>
                                      <p:to>
                                        <p:strVal val="visible"/>
                                      </p:to>
                                    </p:set>
                                    <p:animEffect transition="in" filter="box(in)">
                                      <p:cBhvr>
                                        <p:cTn id="18" dur="2000"/>
                                        <p:tgtEl>
                                          <p:spTgt spid="819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8199"/>
                                        </p:tgtEl>
                                        <p:attrNameLst>
                                          <p:attrName>style.visibility</p:attrName>
                                        </p:attrNameLst>
                                      </p:cBhvr>
                                      <p:to>
                                        <p:strVal val="visible"/>
                                      </p:to>
                                    </p:set>
                                    <p:animEffect transition="in" filter="box(in)">
                                      <p:cBhvr>
                                        <p:cTn id="23" dur="2000"/>
                                        <p:tgtEl>
                                          <p:spTgt spid="819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8200"/>
                                        </p:tgtEl>
                                        <p:attrNameLst>
                                          <p:attrName>style.visibility</p:attrName>
                                        </p:attrNameLst>
                                      </p:cBhvr>
                                      <p:to>
                                        <p:strVal val="visible"/>
                                      </p:to>
                                    </p:set>
                                    <p:animEffect transition="in" filter="box(in)">
                                      <p:cBhvr>
                                        <p:cTn id="28" dur="2000"/>
                                        <p:tgtEl>
                                          <p:spTgt spid="8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4" grpId="0" build="p" animBg="1"/>
      <p:bldP spid="8199" grpId="0"/>
      <p:bldP spid="8200" grpId="0" animBg="1"/>
    </p:bld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3"/>
          <p:cNvSpPr>
            <a:spLocks noChangeArrowheads="1"/>
          </p:cNvSpPr>
          <p:nvPr/>
        </p:nvSpPr>
        <p:spPr bwMode="auto">
          <a:xfrm>
            <a:off x="304800" y="1143000"/>
            <a:ext cx="8382000" cy="4267200"/>
          </a:xfrm>
          <a:prstGeom prst="rect">
            <a:avLst/>
          </a:prstGeom>
          <a:noFill/>
          <a:ln w="9525">
            <a:solidFill>
              <a:schemeClr val="tx1"/>
            </a:solidFill>
            <a:miter lim="800000"/>
            <a:headEnd/>
            <a:tailEnd/>
          </a:ln>
          <a:effectLst/>
        </p:spPr>
        <p:txBody>
          <a:bodyPr/>
          <a:lstStyle/>
          <a:p>
            <a:pPr marL="342900" indent="-342900" algn="ctr">
              <a:spcBef>
                <a:spcPct val="20000"/>
              </a:spcBef>
            </a:pPr>
            <a:endParaRPr lang="en-US" sz="3200" b="1" dirty="0" smtClean="0"/>
          </a:p>
          <a:p>
            <a:pPr marL="342900" indent="-342900" algn="ctr">
              <a:spcBef>
                <a:spcPct val="20000"/>
              </a:spcBef>
            </a:pPr>
            <a:r>
              <a:rPr lang="en-US" sz="3200" b="1" dirty="0" err="1" smtClean="0"/>
              <a:t>Kesimpulan</a:t>
            </a:r>
            <a:r>
              <a:rPr lang="en-US" sz="3200" b="1" dirty="0" smtClean="0"/>
              <a:t> </a:t>
            </a:r>
            <a:r>
              <a:rPr lang="en-US" sz="3200" b="1" dirty="0" err="1"/>
              <a:t>dari</a:t>
            </a:r>
            <a:r>
              <a:rPr lang="en-US" sz="3200" b="1" dirty="0"/>
              <a:t> </a:t>
            </a:r>
            <a:r>
              <a:rPr lang="en-US" sz="3200" b="1" dirty="0" err="1" smtClean="0"/>
              <a:t>uji</a:t>
            </a:r>
            <a:r>
              <a:rPr lang="en-US" sz="3200" b="1" dirty="0" smtClean="0"/>
              <a:t> </a:t>
            </a:r>
            <a:r>
              <a:rPr lang="en-US" sz="3200" b="1" dirty="0" err="1"/>
              <a:t>hipotesis</a:t>
            </a:r>
            <a:r>
              <a:rPr lang="en-US" sz="3200" b="1" dirty="0"/>
              <a:t> </a:t>
            </a:r>
            <a:r>
              <a:rPr lang="en-US" sz="3200" b="1" dirty="0" err="1"/>
              <a:t>secara</a:t>
            </a:r>
            <a:r>
              <a:rPr lang="en-US" sz="3200" b="1" dirty="0"/>
              <a:t> </a:t>
            </a:r>
            <a:r>
              <a:rPr lang="en-US" sz="3200" b="1" dirty="0" err="1"/>
              <a:t>statistik</a:t>
            </a:r>
            <a:r>
              <a:rPr lang="en-US" sz="3200" b="1" dirty="0"/>
              <a:t> </a:t>
            </a:r>
            <a:r>
              <a:rPr lang="en-US" sz="3200" b="1" dirty="0" err="1"/>
              <a:t>hanya</a:t>
            </a:r>
            <a:r>
              <a:rPr lang="en-US" sz="3200" b="1" dirty="0"/>
              <a:t> </a:t>
            </a:r>
            <a:r>
              <a:rPr lang="en-US" sz="3200" b="1" dirty="0" err="1"/>
              <a:t>berupa</a:t>
            </a:r>
            <a:r>
              <a:rPr lang="en-US" sz="3200" b="1" dirty="0"/>
              <a:t> </a:t>
            </a:r>
            <a:r>
              <a:rPr lang="en-US" sz="3200" b="1" dirty="0" smtClean="0"/>
              <a:t>“</a:t>
            </a:r>
            <a:r>
              <a:rPr lang="en-US" sz="3200" b="1" dirty="0" err="1" smtClean="0"/>
              <a:t>menerima</a:t>
            </a:r>
            <a:r>
              <a:rPr lang="en-US" sz="3200" b="1" dirty="0" smtClean="0"/>
              <a:t> </a:t>
            </a:r>
            <a:r>
              <a:rPr lang="en-US" sz="3200" b="1" dirty="0" err="1"/>
              <a:t>atau</a:t>
            </a:r>
            <a:r>
              <a:rPr lang="en-US" sz="3200" b="1" dirty="0"/>
              <a:t> </a:t>
            </a:r>
            <a:r>
              <a:rPr lang="en-US" sz="3200" b="1" dirty="0" err="1"/>
              <a:t>menolak</a:t>
            </a:r>
            <a:r>
              <a:rPr lang="en-US" sz="3200" b="1" dirty="0"/>
              <a:t> </a:t>
            </a:r>
            <a:r>
              <a:rPr lang="en-US" sz="3200" b="1" dirty="0" err="1" smtClean="0"/>
              <a:t>hipotesis</a:t>
            </a:r>
            <a:r>
              <a:rPr lang="en-US" sz="3200" b="1" dirty="0" smtClean="0"/>
              <a:t>” </a:t>
            </a:r>
            <a:r>
              <a:rPr lang="en-US" sz="3200" b="1" dirty="0" err="1"/>
              <a:t>dan</a:t>
            </a:r>
            <a:r>
              <a:rPr lang="en-US" sz="3200" b="1" dirty="0"/>
              <a:t> </a:t>
            </a:r>
            <a:endParaRPr lang="en-US" sz="3200" b="1" dirty="0" smtClean="0"/>
          </a:p>
          <a:p>
            <a:pPr marL="342900" indent="-342900" algn="ctr">
              <a:spcBef>
                <a:spcPct val="20000"/>
              </a:spcBef>
            </a:pPr>
            <a:r>
              <a:rPr lang="en-US" sz="3200" b="1" dirty="0" err="1" smtClean="0"/>
              <a:t>tidak</a:t>
            </a:r>
            <a:r>
              <a:rPr lang="en-US" sz="3200" b="1" dirty="0" smtClean="0"/>
              <a:t> </a:t>
            </a:r>
            <a:r>
              <a:rPr lang="en-US" sz="3200" b="1" dirty="0" err="1" smtClean="0"/>
              <a:t>dapat</a:t>
            </a:r>
            <a:r>
              <a:rPr lang="en-US" sz="3200" b="1" dirty="0" smtClean="0"/>
              <a:t> </a:t>
            </a:r>
            <a:r>
              <a:rPr lang="en-US" sz="3200" b="1" dirty="0" err="1" smtClean="0"/>
              <a:t>membuktikan</a:t>
            </a:r>
            <a:r>
              <a:rPr lang="en-US" sz="3200" b="1" dirty="0" smtClean="0"/>
              <a:t> </a:t>
            </a:r>
            <a:r>
              <a:rPr lang="en-US" sz="3200" b="1" dirty="0" err="1"/>
              <a:t>kebenaran</a:t>
            </a:r>
            <a:r>
              <a:rPr lang="en-US" sz="3200" b="1" dirty="0"/>
              <a:t> </a:t>
            </a:r>
            <a:r>
              <a:rPr lang="en-US" sz="3200" b="1" dirty="0" err="1"/>
              <a:t>hipotesis</a:t>
            </a:r>
            <a:r>
              <a:rPr lang="en-US" sz="3200" b="1" dirty="0"/>
              <a:t> </a:t>
            </a:r>
            <a:r>
              <a:rPr lang="en-US" sz="3200" b="1" dirty="0" err="1"/>
              <a:t>karena</a:t>
            </a:r>
            <a:r>
              <a:rPr lang="en-US" sz="3200" b="1" dirty="0"/>
              <a:t> </a:t>
            </a:r>
            <a:r>
              <a:rPr lang="en-US" sz="3200" b="1" dirty="0" err="1"/>
              <a:t>statistika</a:t>
            </a:r>
            <a:r>
              <a:rPr lang="en-US" sz="3200" b="1" dirty="0"/>
              <a:t> </a:t>
            </a:r>
            <a:r>
              <a:rPr lang="en-US" sz="3200" b="1" dirty="0" err="1" smtClean="0"/>
              <a:t>ini</a:t>
            </a:r>
            <a:r>
              <a:rPr lang="en-US" sz="3200" b="1" dirty="0" smtClean="0"/>
              <a:t> </a:t>
            </a:r>
            <a:r>
              <a:rPr lang="en-US" sz="3200" b="1" dirty="0" err="1" smtClean="0"/>
              <a:t>tidak</a:t>
            </a:r>
            <a:r>
              <a:rPr lang="en-US" sz="3200" b="1" dirty="0" smtClean="0"/>
              <a:t> </a:t>
            </a:r>
            <a:r>
              <a:rPr lang="en-US" sz="3200" b="1" dirty="0" err="1"/>
              <a:t>melakukan</a:t>
            </a:r>
            <a:r>
              <a:rPr lang="en-US" sz="3200" b="1" dirty="0"/>
              <a:t> </a:t>
            </a:r>
            <a:r>
              <a:rPr lang="en-US" sz="3200" b="1" dirty="0" err="1" smtClean="0"/>
              <a:t>pembuktian</a:t>
            </a:r>
            <a:r>
              <a:rPr lang="en-US" sz="3200" b="1" dirty="0" smtClean="0"/>
              <a:t>.</a:t>
            </a:r>
          </a:p>
          <a:p>
            <a:pPr marL="342900" indent="-342900" algn="ctr">
              <a:spcBef>
                <a:spcPct val="20000"/>
              </a:spcBef>
            </a:pPr>
            <a:endParaRPr lang="en-US" sz="3200" b="1" dirty="0"/>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
        <p:nvSpPr>
          <p:cNvPr id="6" name="Rectangle 6"/>
          <p:cNvSpPr>
            <a:spLocks noGrp="1" noChangeArrowheads="1"/>
          </p:cNvSpPr>
          <p:nvPr>
            <p:ph type="title"/>
          </p:nvPr>
        </p:nvSpPr>
        <p:spPr>
          <a:xfrm>
            <a:off x="0" y="0"/>
            <a:ext cx="9144000" cy="868362"/>
          </a:xfrm>
          <a:solidFill>
            <a:schemeClr val="tx1"/>
          </a:solidFill>
          <a:ln/>
        </p:spPr>
        <p:txBody>
          <a:bodyPr>
            <a:normAutofit/>
          </a:bodyPr>
          <a:lstStyle/>
          <a:p>
            <a:r>
              <a:rPr lang="en-US" b="1" dirty="0" smtClean="0">
                <a:solidFill>
                  <a:schemeClr val="bg1"/>
                </a:solidFill>
                <a:latin typeface="Arial Black" pitchFamily="34" charset="0"/>
              </a:rPr>
              <a:t>UJI  HIPOTESIS</a:t>
            </a:r>
            <a:endParaRPr lang="en-US" b="1" dirty="0">
              <a:solidFill>
                <a:schemeClr val="bg1"/>
              </a:solidFill>
              <a:latin typeface="Arial Black" pitchFamily="34" charset="0"/>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9939"/>
                                        </p:tgtEl>
                                        <p:attrNameLst>
                                          <p:attrName>style.visibility</p:attrName>
                                        </p:attrNameLst>
                                      </p:cBhvr>
                                      <p:to>
                                        <p:strVal val="visible"/>
                                      </p:to>
                                    </p:set>
                                    <p:animEffect transition="in" filter="diamond(in)">
                                      <p:cBhvr>
                                        <p:cTn id="7" dur="2000"/>
                                        <p:tgtEl>
                                          <p:spTgt spid="39939"/>
                                        </p:tgtEl>
                                      </p:cBhvr>
                                    </p:animEffect>
                                  </p:childTnLst>
                                </p:cTn>
                              </p:par>
                              <p:par>
                                <p:cTn id="8" presetID="2" presetClass="entr" presetSubtype="9" fill="hold" grpId="0" nodeType="withEffect">
                                  <p:stCondLst>
                                    <p:cond delay="0"/>
                                  </p:stCondLst>
                                  <p:iterate type="lt">
                                    <p:tmPct val="10000"/>
                                  </p:iterate>
                                  <p:childTnLst>
                                    <p:set>
                                      <p:cBhvr>
                                        <p:cTn id="9" dur="1" fill="hold">
                                          <p:stCondLst>
                                            <p:cond delay="0"/>
                                          </p:stCondLst>
                                        </p:cTn>
                                        <p:tgtEl>
                                          <p:spTgt spid="6"/>
                                        </p:tgtEl>
                                        <p:attrNameLst>
                                          <p:attrName>style.visibility</p:attrName>
                                        </p:attrNameLst>
                                      </p:cBhvr>
                                      <p:to>
                                        <p:strVal val="visible"/>
                                      </p:to>
                                    </p:set>
                                    <p:anim calcmode="lin" valueType="num">
                                      <p:cBhvr additive="base">
                                        <p:cTn id="10" dur="800" fill="hold">
                                          <p:stCondLst>
                                            <p:cond delay="0"/>
                                          </p:stCondLst>
                                        </p:cTn>
                                        <p:tgtEl>
                                          <p:spTgt spid="6"/>
                                        </p:tgtEl>
                                        <p:attrNameLst>
                                          <p:attrName>ppt_x</p:attrName>
                                        </p:attrNameLst>
                                      </p:cBhvr>
                                      <p:tavLst>
                                        <p:tav tm="0">
                                          <p:val>
                                            <p:strVal val="0-#ppt_w/2"/>
                                          </p:val>
                                        </p:tav>
                                        <p:tav tm="100000">
                                          <p:val>
                                            <p:strVal val="#ppt_x"/>
                                          </p:val>
                                        </p:tav>
                                      </p:tavLst>
                                    </p:anim>
                                    <p:anim calcmode="lin" valueType="num">
                                      <p:cBhvr additive="base">
                                        <p:cTn id="11" dur="800" fill="hold">
                                          <p:stCondLst>
                                            <p:cond delay="0"/>
                                          </p:stCondLst>
                                        </p:cTn>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animBg="1"/>
      <p:bldP spid="6" grpId="0" animBg="1"/>
    </p:bld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a:xfrm>
            <a:off x="0" y="0"/>
            <a:ext cx="9144000" cy="868362"/>
          </a:xfrm>
          <a:solidFill>
            <a:schemeClr val="tx1"/>
          </a:solidFill>
          <a:ln/>
        </p:spPr>
        <p:txBody>
          <a:bodyPr>
            <a:normAutofit/>
          </a:bodyPr>
          <a:lstStyle/>
          <a:p>
            <a:r>
              <a:rPr lang="en-US" b="1" dirty="0" smtClean="0">
                <a:solidFill>
                  <a:schemeClr val="bg1"/>
                </a:solidFill>
                <a:latin typeface="Arial Black" pitchFamily="34" charset="0"/>
              </a:rPr>
              <a:t>UJI  HIPOTESIS</a:t>
            </a:r>
            <a:endParaRPr lang="en-US" b="1" dirty="0">
              <a:solidFill>
                <a:schemeClr val="bg1"/>
              </a:solidFill>
              <a:latin typeface="Arial Black" pitchFamily="34" charset="0"/>
            </a:endParaRPr>
          </a:p>
        </p:txBody>
      </p:sp>
      <p:sp>
        <p:nvSpPr>
          <p:cNvPr id="10243" name="Rectangle 3"/>
          <p:cNvSpPr>
            <a:spLocks noGrp="1" noChangeArrowheads="1"/>
          </p:cNvSpPr>
          <p:nvPr>
            <p:ph idx="1"/>
          </p:nvPr>
        </p:nvSpPr>
        <p:spPr>
          <a:xfrm>
            <a:off x="457200" y="1143000"/>
            <a:ext cx="8229600" cy="1981200"/>
          </a:xfrm>
          <a:ln>
            <a:solidFill>
              <a:schemeClr val="accent1"/>
            </a:solidFill>
          </a:ln>
        </p:spPr>
        <p:txBody>
          <a:bodyPr>
            <a:noAutofit/>
          </a:bodyPr>
          <a:lstStyle/>
          <a:p>
            <a:pPr algn="ctr">
              <a:buNone/>
            </a:pPr>
            <a:r>
              <a:rPr lang="en-US" sz="2800" b="1" dirty="0" smtClean="0"/>
              <a:t>“</a:t>
            </a:r>
            <a:r>
              <a:rPr lang="en-US" sz="2800" b="1" dirty="0" err="1" smtClean="0"/>
              <a:t>Penerimaan</a:t>
            </a:r>
            <a:r>
              <a:rPr lang="en-US" sz="2800" b="1" dirty="0" smtClean="0"/>
              <a:t>” </a:t>
            </a:r>
            <a:r>
              <a:rPr lang="en-US" sz="2800" b="1" dirty="0" err="1"/>
              <a:t>suatu</a:t>
            </a:r>
            <a:r>
              <a:rPr lang="en-US" sz="2800" b="1" dirty="0"/>
              <a:t> </a:t>
            </a:r>
            <a:r>
              <a:rPr lang="en-US" sz="2800" b="1" dirty="0" err="1"/>
              <a:t>hipotesis</a:t>
            </a:r>
            <a:r>
              <a:rPr lang="en-US" sz="2800" b="1" dirty="0"/>
              <a:t> </a:t>
            </a:r>
            <a:r>
              <a:rPr lang="en-US" sz="2800" b="1" dirty="0" err="1"/>
              <a:t>terjadi</a:t>
            </a:r>
            <a:r>
              <a:rPr lang="en-US" sz="2800" b="1" dirty="0"/>
              <a:t> </a:t>
            </a:r>
            <a:r>
              <a:rPr lang="en-US" sz="2800" b="1" dirty="0" err="1"/>
              <a:t>karena</a:t>
            </a:r>
            <a:r>
              <a:rPr lang="en-US" sz="2800" b="1" dirty="0"/>
              <a:t> TIDAK CUKUP BUKTI </a:t>
            </a:r>
            <a:r>
              <a:rPr lang="en-US" sz="2800" b="1" dirty="0" err="1"/>
              <a:t>untuk</a:t>
            </a:r>
            <a:r>
              <a:rPr lang="en-US" sz="2800" b="1" dirty="0"/>
              <a:t> MENOLAK </a:t>
            </a:r>
            <a:r>
              <a:rPr lang="en-US" sz="2800" b="1" dirty="0" err="1"/>
              <a:t>hipotesis</a:t>
            </a:r>
            <a:r>
              <a:rPr lang="en-US" sz="2800" b="1" dirty="0"/>
              <a:t> </a:t>
            </a:r>
            <a:r>
              <a:rPr lang="en-US" sz="2800" b="1" dirty="0" smtClean="0"/>
              <a:t>, </a:t>
            </a:r>
            <a:r>
              <a:rPr lang="en-US" sz="2800" b="1" dirty="0" err="1" smtClean="0"/>
              <a:t>dan</a:t>
            </a:r>
            <a:r>
              <a:rPr lang="en-US" sz="2800" b="1" dirty="0" smtClean="0"/>
              <a:t> </a:t>
            </a:r>
            <a:r>
              <a:rPr lang="en-US" sz="2800" b="1" dirty="0"/>
              <a:t>BUKAN </a:t>
            </a:r>
            <a:r>
              <a:rPr lang="en-US" sz="2800" b="1" dirty="0" err="1"/>
              <a:t>karena</a:t>
            </a:r>
            <a:r>
              <a:rPr lang="en-US" sz="2800" b="1" dirty="0"/>
              <a:t> HIPOTESIS ITU BENAR </a:t>
            </a:r>
            <a:r>
              <a:rPr lang="en-US" sz="2800" b="1" dirty="0" smtClean="0"/>
              <a:t>.</a:t>
            </a:r>
            <a:endParaRPr lang="en-US" sz="2800" b="1" dirty="0"/>
          </a:p>
        </p:txBody>
      </p:sp>
      <p:sp>
        <p:nvSpPr>
          <p:cNvPr id="10244" name="Rectangle 4"/>
          <p:cNvSpPr>
            <a:spLocks noChangeArrowheads="1"/>
          </p:cNvSpPr>
          <p:nvPr/>
        </p:nvSpPr>
        <p:spPr bwMode="auto">
          <a:xfrm>
            <a:off x="457200" y="4267200"/>
            <a:ext cx="8229600" cy="1676400"/>
          </a:xfrm>
          <a:prstGeom prst="rect">
            <a:avLst/>
          </a:prstGeom>
          <a:noFill/>
          <a:ln w="9525">
            <a:solidFill>
              <a:schemeClr val="accent1"/>
            </a:solidFill>
            <a:miter lim="800000"/>
            <a:headEnd/>
            <a:tailEnd/>
          </a:ln>
          <a:effectLst/>
        </p:spPr>
        <p:txBody>
          <a:bodyPr/>
          <a:lstStyle/>
          <a:p>
            <a:pPr marL="342900" indent="-342900" algn="ctr">
              <a:spcBef>
                <a:spcPct val="20000"/>
              </a:spcBef>
            </a:pPr>
            <a:r>
              <a:rPr lang="en-US" sz="2800" b="1" dirty="0" smtClean="0"/>
              <a:t>“</a:t>
            </a:r>
            <a:r>
              <a:rPr lang="en-US" sz="2800" b="1" dirty="0" err="1" smtClean="0"/>
              <a:t>Penolakan</a:t>
            </a:r>
            <a:r>
              <a:rPr lang="en-US" sz="2800" b="1" dirty="0" smtClean="0"/>
              <a:t>” </a:t>
            </a:r>
            <a:r>
              <a:rPr lang="en-US" sz="2800" b="1" dirty="0" err="1"/>
              <a:t>suatu</a:t>
            </a:r>
            <a:r>
              <a:rPr lang="en-US" sz="2800" b="1" dirty="0"/>
              <a:t> </a:t>
            </a:r>
            <a:r>
              <a:rPr lang="en-US" sz="2800" b="1" dirty="0" err="1"/>
              <a:t>hipotesis</a:t>
            </a:r>
            <a:r>
              <a:rPr lang="en-US" sz="2800" b="1" dirty="0"/>
              <a:t> </a:t>
            </a:r>
            <a:r>
              <a:rPr lang="en-US" sz="2800" b="1" dirty="0" err="1"/>
              <a:t>terjadi</a:t>
            </a:r>
            <a:r>
              <a:rPr lang="en-US" sz="2800" b="1" dirty="0"/>
              <a:t> </a:t>
            </a:r>
            <a:r>
              <a:rPr lang="en-US" sz="2800" b="1" dirty="0" err="1"/>
              <a:t>karena</a:t>
            </a:r>
            <a:r>
              <a:rPr lang="en-US" sz="2800" b="1" dirty="0"/>
              <a:t> TIDAK CUKUP BUKTI </a:t>
            </a:r>
            <a:r>
              <a:rPr lang="en-US" sz="2800" b="1" dirty="0" err="1"/>
              <a:t>untuk</a:t>
            </a:r>
            <a:r>
              <a:rPr lang="en-US" sz="2800" b="1" dirty="0"/>
              <a:t> MENERIMA </a:t>
            </a:r>
            <a:r>
              <a:rPr lang="en-US" sz="2800" b="1" dirty="0" err="1" smtClean="0"/>
              <a:t>hipotesis</a:t>
            </a:r>
            <a:r>
              <a:rPr lang="en-US" sz="2800" b="1" dirty="0" smtClean="0"/>
              <a:t>, </a:t>
            </a:r>
            <a:r>
              <a:rPr lang="en-US" sz="2800" b="1" dirty="0" err="1" smtClean="0"/>
              <a:t>dan</a:t>
            </a:r>
            <a:r>
              <a:rPr lang="en-US" sz="2800" b="1" dirty="0" smtClean="0"/>
              <a:t> </a:t>
            </a:r>
            <a:r>
              <a:rPr lang="en-US" sz="2800" b="1" dirty="0"/>
              <a:t>BUKAN </a:t>
            </a:r>
            <a:r>
              <a:rPr lang="en-US" sz="2800" b="1" dirty="0" err="1"/>
              <a:t>karena</a:t>
            </a:r>
            <a:r>
              <a:rPr lang="en-US" sz="2800" b="1" dirty="0"/>
              <a:t> HIPOTESIS ITU </a:t>
            </a:r>
            <a:r>
              <a:rPr lang="en-US" sz="2800" b="1" dirty="0" smtClean="0"/>
              <a:t>SALAH. </a:t>
            </a:r>
            <a:endParaRPr lang="en-US" sz="2800" b="1" dirty="0"/>
          </a:p>
        </p:txBody>
      </p:sp>
      <p:sp>
        <p:nvSpPr>
          <p:cNvPr id="5" name="TextBox 4"/>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3">
                                            <p:bg/>
                                          </p:spTgt>
                                        </p:tgtEl>
                                        <p:attrNameLst>
                                          <p:attrName>style.visibility</p:attrName>
                                        </p:attrNameLst>
                                      </p:cBhvr>
                                      <p:to>
                                        <p:strVal val="visible"/>
                                      </p:to>
                                    </p:set>
                                    <p:animEffect transition="in" filter="fade">
                                      <p:cBhvr>
                                        <p:cTn id="7" dur="2000"/>
                                        <p:tgtEl>
                                          <p:spTgt spid="1024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44"/>
                                        </p:tgtEl>
                                        <p:attrNameLst>
                                          <p:attrName>style.visibility</p:attrName>
                                        </p:attrNameLst>
                                      </p:cBhvr>
                                      <p:to>
                                        <p:strVal val="visible"/>
                                      </p:to>
                                    </p:set>
                                    <p:animEffect transition="in" filter="box(in)">
                                      <p:cBhvr>
                                        <p:cTn id="17" dur="2000"/>
                                        <p:tgtEl>
                                          <p:spTgt spid="10244"/>
                                        </p:tgtEl>
                                      </p:cBhvr>
                                    </p:animEffect>
                                  </p:childTnLst>
                                </p:cTn>
                              </p:par>
                              <p:par>
                                <p:cTn id="18" presetID="2" presetClass="entr" presetSubtype="9" fill="hold" grpId="0" nodeType="withEffect">
                                  <p:stCondLst>
                                    <p:cond delay="0"/>
                                  </p:stCondLst>
                                  <p:iterate type="lt">
                                    <p:tmPct val="10000"/>
                                  </p:iterate>
                                  <p:childTnLst>
                                    <p:set>
                                      <p:cBhvr>
                                        <p:cTn id="19" dur="1" fill="hold">
                                          <p:stCondLst>
                                            <p:cond delay="0"/>
                                          </p:stCondLst>
                                        </p:cTn>
                                        <p:tgtEl>
                                          <p:spTgt spid="6"/>
                                        </p:tgtEl>
                                        <p:attrNameLst>
                                          <p:attrName>style.visibility</p:attrName>
                                        </p:attrNameLst>
                                      </p:cBhvr>
                                      <p:to>
                                        <p:strVal val="visible"/>
                                      </p:to>
                                    </p:set>
                                    <p:anim calcmode="lin" valueType="num">
                                      <p:cBhvr additive="base">
                                        <p:cTn id="20" dur="800" fill="hold">
                                          <p:stCondLst>
                                            <p:cond delay="0"/>
                                          </p:stCondLst>
                                        </p:cTn>
                                        <p:tgtEl>
                                          <p:spTgt spid="6"/>
                                        </p:tgtEl>
                                        <p:attrNameLst>
                                          <p:attrName>ppt_x</p:attrName>
                                        </p:attrNameLst>
                                      </p:cBhvr>
                                      <p:tavLst>
                                        <p:tav tm="0">
                                          <p:val>
                                            <p:strVal val="0-#ppt_w/2"/>
                                          </p:val>
                                        </p:tav>
                                        <p:tav tm="100000">
                                          <p:val>
                                            <p:strVal val="#ppt_x"/>
                                          </p:val>
                                        </p:tav>
                                      </p:tavLst>
                                    </p:anim>
                                    <p:anim calcmode="lin" valueType="num">
                                      <p:cBhvr additive="base">
                                        <p:cTn id="21" dur="800" fill="hold">
                                          <p:stCondLst>
                                            <p:cond delay="0"/>
                                          </p:stCondLst>
                                        </p:cTn>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243" grpId="0" build="p" animBg="1"/>
      <p:bldP spid="10244" grpId="0" animBg="1"/>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639762"/>
          </a:xfrm>
          <a:solidFill>
            <a:schemeClr val="tx1"/>
          </a:solidFill>
        </p:spPr>
        <p:txBody>
          <a:bodyPr/>
          <a:lstStyle/>
          <a:p>
            <a:r>
              <a:rPr lang="en-US" sz="3200" dirty="0" err="1" smtClean="0">
                <a:solidFill>
                  <a:schemeClr val="bg1"/>
                </a:solidFill>
                <a:latin typeface="Arial Black" pitchFamily="34" charset="0"/>
              </a:rPr>
              <a:t>Contoh</a:t>
            </a:r>
            <a:r>
              <a:rPr lang="en-US" sz="3200" dirty="0" smtClean="0">
                <a:solidFill>
                  <a:schemeClr val="bg1"/>
                </a:solidFill>
                <a:latin typeface="Arial Black" pitchFamily="34" charset="0"/>
              </a:rPr>
              <a:t>: UJI HIPOTESIS</a:t>
            </a:r>
            <a:endParaRPr lang="en-US" sz="3200" dirty="0">
              <a:solidFill>
                <a:schemeClr val="bg1"/>
              </a:solidFill>
              <a:latin typeface="Arial Black" pitchFamily="34" charset="0"/>
            </a:endParaRPr>
          </a:p>
        </p:txBody>
      </p:sp>
      <p:sp>
        <p:nvSpPr>
          <p:cNvPr id="11267" name="Rectangle 3"/>
          <p:cNvSpPr>
            <a:spLocks noGrp="1" noChangeArrowheads="1"/>
          </p:cNvSpPr>
          <p:nvPr>
            <p:ph idx="1"/>
          </p:nvPr>
        </p:nvSpPr>
        <p:spPr>
          <a:xfrm>
            <a:off x="0" y="609600"/>
            <a:ext cx="9144000" cy="1295400"/>
          </a:xfrm>
        </p:spPr>
        <p:txBody>
          <a:bodyPr/>
          <a:lstStyle/>
          <a:p>
            <a:pPr algn="ctr">
              <a:buNone/>
            </a:pPr>
            <a:r>
              <a:rPr lang="en-US" sz="2400" dirty="0" err="1" smtClean="0"/>
              <a:t>Seorang</a:t>
            </a:r>
            <a:r>
              <a:rPr lang="en-US" sz="2400" dirty="0" smtClean="0"/>
              <a:t> </a:t>
            </a:r>
            <a:r>
              <a:rPr lang="en-US" sz="2400" dirty="0" err="1" smtClean="0"/>
              <a:t>petani</a:t>
            </a:r>
            <a:r>
              <a:rPr lang="en-US" sz="2400" dirty="0" smtClean="0"/>
              <a:t> </a:t>
            </a:r>
            <a:r>
              <a:rPr lang="en-US" sz="2400" dirty="0" err="1" smtClean="0"/>
              <a:t>Apel</a:t>
            </a:r>
            <a:r>
              <a:rPr lang="en-US" sz="2400" dirty="0" smtClean="0"/>
              <a:t> </a:t>
            </a:r>
            <a:r>
              <a:rPr lang="en-US" sz="2400" dirty="0" err="1" smtClean="0"/>
              <a:t>menanam</a:t>
            </a:r>
            <a:r>
              <a:rPr lang="en-US" sz="2400" dirty="0" smtClean="0"/>
              <a:t> </a:t>
            </a:r>
            <a:r>
              <a:rPr lang="en-US" sz="2400" dirty="0" err="1" smtClean="0"/>
              <a:t>jenis</a:t>
            </a:r>
            <a:r>
              <a:rPr lang="en-US" sz="2400" dirty="0" smtClean="0"/>
              <a:t> </a:t>
            </a:r>
            <a:r>
              <a:rPr lang="en-US" sz="2400" dirty="0" err="1" smtClean="0"/>
              <a:t>Apel</a:t>
            </a:r>
            <a:r>
              <a:rPr lang="en-US" sz="2400" dirty="0" smtClean="0"/>
              <a:t> </a:t>
            </a:r>
            <a:r>
              <a:rPr lang="en-US" sz="2400" dirty="0" err="1" smtClean="0"/>
              <a:t>Manalagi</a:t>
            </a:r>
            <a:r>
              <a:rPr lang="en-US" sz="2400" dirty="0" smtClean="0"/>
              <a:t> </a:t>
            </a:r>
            <a:r>
              <a:rPr lang="en-US" sz="2400" dirty="0" err="1" smtClean="0"/>
              <a:t>dan</a:t>
            </a:r>
            <a:r>
              <a:rPr lang="en-US" sz="2400" dirty="0" smtClean="0"/>
              <a:t> </a:t>
            </a:r>
            <a:r>
              <a:rPr lang="en-US" sz="2400" dirty="0" err="1" smtClean="0"/>
              <a:t>menjamin</a:t>
            </a:r>
            <a:r>
              <a:rPr lang="en-US" sz="2400" dirty="0" smtClean="0"/>
              <a:t> </a:t>
            </a:r>
            <a:r>
              <a:rPr lang="en-US" sz="2400" dirty="0" err="1" smtClean="0"/>
              <a:t>bahwa</a:t>
            </a:r>
            <a:r>
              <a:rPr lang="en-US" sz="2400" dirty="0" smtClean="0"/>
              <a:t>  </a:t>
            </a:r>
            <a:r>
              <a:rPr lang="en-US" sz="2400" dirty="0" err="1" smtClean="0"/>
              <a:t>buah-apel</a:t>
            </a:r>
            <a:r>
              <a:rPr lang="en-US" sz="2400" dirty="0" smtClean="0"/>
              <a:t> </a:t>
            </a:r>
            <a:r>
              <a:rPr lang="en-US" sz="2400" dirty="0" err="1" smtClean="0"/>
              <a:t>ini</a:t>
            </a:r>
            <a:r>
              <a:rPr lang="en-US" sz="2400" dirty="0" smtClean="0"/>
              <a:t> </a:t>
            </a:r>
            <a:r>
              <a:rPr lang="en-US" sz="2400" dirty="0" err="1" smtClean="0"/>
              <a:t>lebih</a:t>
            </a:r>
            <a:r>
              <a:rPr lang="en-US" sz="2400" dirty="0" smtClean="0"/>
              <a:t> </a:t>
            </a:r>
            <a:r>
              <a:rPr lang="en-US" sz="2400" dirty="0" err="1" smtClean="0"/>
              <a:t>enak</a:t>
            </a:r>
            <a:r>
              <a:rPr lang="en-US" sz="2400" dirty="0" smtClean="0"/>
              <a:t> </a:t>
            </a:r>
            <a:r>
              <a:rPr lang="en-US" sz="2400" dirty="0" err="1" smtClean="0"/>
              <a:t>rasanya</a:t>
            </a:r>
            <a:r>
              <a:rPr lang="en-US" sz="2400" dirty="0" smtClean="0"/>
              <a:t> </a:t>
            </a:r>
            <a:r>
              <a:rPr lang="en-US" sz="2400" dirty="0" err="1" smtClean="0"/>
              <a:t>dibandingkan</a:t>
            </a:r>
            <a:r>
              <a:rPr lang="en-US" sz="2400" dirty="0" smtClean="0"/>
              <a:t> </a:t>
            </a:r>
            <a:r>
              <a:rPr lang="en-US" sz="2400" dirty="0" err="1"/>
              <a:t>dengan</a:t>
            </a:r>
            <a:r>
              <a:rPr lang="en-US" sz="2400" dirty="0"/>
              <a:t> </a:t>
            </a:r>
            <a:r>
              <a:rPr lang="en-US" sz="2400" dirty="0" err="1" smtClean="0"/>
              <a:t>jenis</a:t>
            </a:r>
            <a:r>
              <a:rPr lang="en-US" sz="2400" dirty="0" smtClean="0"/>
              <a:t> </a:t>
            </a:r>
            <a:r>
              <a:rPr lang="en-US" sz="2400" dirty="0" err="1" smtClean="0"/>
              <a:t>buah-apel</a:t>
            </a:r>
            <a:r>
              <a:rPr lang="en-US" sz="2400" dirty="0" smtClean="0"/>
              <a:t> yang </a:t>
            </a:r>
            <a:r>
              <a:rPr lang="en-US" sz="2400" dirty="0" err="1" smtClean="0"/>
              <a:t>sebelumnya</a:t>
            </a:r>
            <a:endParaRPr lang="en-US" sz="2400" dirty="0"/>
          </a:p>
        </p:txBody>
      </p:sp>
      <p:sp>
        <p:nvSpPr>
          <p:cNvPr id="11268" name="Rectangle 4"/>
          <p:cNvSpPr>
            <a:spLocks noChangeArrowheads="1"/>
          </p:cNvSpPr>
          <p:nvPr/>
        </p:nvSpPr>
        <p:spPr bwMode="auto">
          <a:xfrm>
            <a:off x="457200" y="2438400"/>
            <a:ext cx="8229600" cy="914400"/>
          </a:xfrm>
          <a:prstGeom prst="rect">
            <a:avLst/>
          </a:prstGeom>
          <a:noFill/>
          <a:ln w="9525">
            <a:noFill/>
            <a:miter lim="800000"/>
            <a:headEnd/>
            <a:tailEnd/>
          </a:ln>
          <a:effectLst/>
        </p:spPr>
        <p:txBody>
          <a:bodyPr/>
          <a:lstStyle/>
          <a:p>
            <a:pPr marL="342900" indent="-342900">
              <a:spcBef>
                <a:spcPct val="20000"/>
              </a:spcBef>
              <a:buFontTx/>
              <a:buChar char="•"/>
            </a:pPr>
            <a:r>
              <a:rPr lang="en-US" sz="2400" u="sng" dirty="0" err="1"/>
              <a:t>Hipotesis</a:t>
            </a:r>
            <a:r>
              <a:rPr lang="en-US" sz="2400" u="sng" dirty="0"/>
              <a:t> </a:t>
            </a:r>
            <a:r>
              <a:rPr lang="en-US" sz="2400" u="sng" dirty="0" err="1"/>
              <a:t>awal</a:t>
            </a:r>
            <a:r>
              <a:rPr lang="en-US" sz="2400" u="sng" dirty="0"/>
              <a:t> </a:t>
            </a:r>
            <a:r>
              <a:rPr lang="en-US" sz="2400" dirty="0"/>
              <a:t>: </a:t>
            </a:r>
            <a:r>
              <a:rPr lang="en-US" sz="2400" dirty="0" smtClean="0"/>
              <a:t> </a:t>
            </a:r>
            <a:r>
              <a:rPr lang="en-US" sz="2400" dirty="0" err="1" smtClean="0"/>
              <a:t>Buah</a:t>
            </a:r>
            <a:r>
              <a:rPr lang="en-US" sz="2400" dirty="0" smtClean="0"/>
              <a:t> </a:t>
            </a:r>
            <a:r>
              <a:rPr lang="en-US" sz="2400" dirty="0" err="1" smtClean="0"/>
              <a:t>apel</a:t>
            </a:r>
            <a:r>
              <a:rPr lang="en-US" sz="2400" dirty="0" smtClean="0"/>
              <a:t> </a:t>
            </a:r>
            <a:r>
              <a:rPr lang="en-US" sz="2400" dirty="0" err="1" smtClean="0"/>
              <a:t>Manalagi</a:t>
            </a:r>
            <a:r>
              <a:rPr lang="en-US" sz="2400" dirty="0" smtClean="0"/>
              <a:t> </a:t>
            </a:r>
            <a:r>
              <a:rPr lang="en-US" sz="2400" dirty="0" err="1" smtClean="0"/>
              <a:t>tidak</a:t>
            </a:r>
            <a:r>
              <a:rPr lang="en-US" sz="2400" dirty="0" smtClean="0"/>
              <a:t> </a:t>
            </a:r>
            <a:r>
              <a:rPr lang="en-US" sz="2400" dirty="0" err="1" smtClean="0"/>
              <a:t>lebih</a:t>
            </a:r>
            <a:r>
              <a:rPr lang="en-US" sz="2400" dirty="0" smtClean="0"/>
              <a:t> </a:t>
            </a:r>
            <a:r>
              <a:rPr lang="en-US" sz="2400" dirty="0" err="1" smtClean="0"/>
              <a:t>enak</a:t>
            </a:r>
            <a:r>
              <a:rPr lang="en-US" sz="2400" dirty="0" smtClean="0"/>
              <a:t> </a:t>
            </a:r>
            <a:r>
              <a:rPr lang="en-US" sz="2400" dirty="0" err="1" smtClean="0"/>
              <a:t>rasanya</a:t>
            </a:r>
            <a:r>
              <a:rPr lang="en-US" sz="2400" dirty="0" smtClean="0"/>
              <a:t> </a:t>
            </a:r>
            <a:r>
              <a:rPr lang="en-US" sz="2400" dirty="0" err="1" smtClean="0"/>
              <a:t>dibandingkan</a:t>
            </a:r>
            <a:r>
              <a:rPr lang="en-US" sz="2400" dirty="0" smtClean="0"/>
              <a:t> </a:t>
            </a:r>
            <a:r>
              <a:rPr lang="en-US" sz="2400" dirty="0" err="1" smtClean="0"/>
              <a:t>dengan</a:t>
            </a:r>
            <a:r>
              <a:rPr lang="en-US" sz="2400" dirty="0" smtClean="0"/>
              <a:t> </a:t>
            </a:r>
            <a:r>
              <a:rPr lang="en-US" sz="2400" dirty="0" err="1" smtClean="0"/>
              <a:t>buah</a:t>
            </a:r>
            <a:r>
              <a:rPr lang="en-US" sz="2400" dirty="0" smtClean="0"/>
              <a:t> </a:t>
            </a:r>
            <a:r>
              <a:rPr lang="en-US" sz="2400" dirty="0" err="1" smtClean="0"/>
              <a:t>apel</a:t>
            </a:r>
            <a:r>
              <a:rPr lang="en-US" sz="2400" dirty="0" smtClean="0"/>
              <a:t> yang </a:t>
            </a:r>
            <a:r>
              <a:rPr lang="en-US" sz="2400" dirty="0" err="1" smtClean="0"/>
              <a:t>telah</a:t>
            </a:r>
            <a:r>
              <a:rPr lang="en-US" sz="2400" dirty="0" smtClean="0"/>
              <a:t> </a:t>
            </a:r>
            <a:r>
              <a:rPr lang="en-US" sz="2400" dirty="0" err="1" smtClean="0"/>
              <a:t>ada</a:t>
            </a:r>
            <a:r>
              <a:rPr lang="en-US" sz="2400" dirty="0" smtClean="0"/>
              <a:t> </a:t>
            </a:r>
            <a:r>
              <a:rPr lang="en-US" sz="2400" dirty="0" err="1" smtClean="0"/>
              <a:t>sebelumnya</a:t>
            </a:r>
            <a:endParaRPr lang="en-US" sz="2400" dirty="0"/>
          </a:p>
        </p:txBody>
      </p:sp>
      <p:sp>
        <p:nvSpPr>
          <p:cNvPr id="11269" name="Rectangle 5"/>
          <p:cNvSpPr>
            <a:spLocks noChangeArrowheads="1"/>
          </p:cNvSpPr>
          <p:nvPr/>
        </p:nvSpPr>
        <p:spPr bwMode="auto">
          <a:xfrm>
            <a:off x="457200" y="4038600"/>
            <a:ext cx="8229600" cy="1752600"/>
          </a:xfrm>
          <a:prstGeom prst="rect">
            <a:avLst/>
          </a:prstGeom>
          <a:noFill/>
          <a:ln w="9525">
            <a:solidFill>
              <a:schemeClr val="accent1"/>
            </a:solidFill>
            <a:miter lim="800000"/>
            <a:headEnd/>
            <a:tailEnd/>
          </a:ln>
          <a:effectLst/>
        </p:spPr>
        <p:txBody>
          <a:bodyPr/>
          <a:lstStyle/>
          <a:p>
            <a:pPr algn="ctr">
              <a:spcBef>
                <a:spcPct val="20000"/>
              </a:spcBef>
            </a:pPr>
            <a:r>
              <a:rPr lang="en-US" sz="2400" b="1" dirty="0" err="1" smtClean="0"/>
              <a:t>Petani</a:t>
            </a:r>
            <a:r>
              <a:rPr lang="en-US" sz="2400" b="1" dirty="0" smtClean="0"/>
              <a:t> </a:t>
            </a:r>
            <a:r>
              <a:rPr lang="en-US" sz="2400" b="1" dirty="0" err="1" smtClean="0"/>
              <a:t>Apel</a:t>
            </a:r>
            <a:r>
              <a:rPr lang="en-US" sz="2400" b="1" dirty="0" smtClean="0"/>
              <a:t> </a:t>
            </a:r>
            <a:r>
              <a:rPr lang="en-US" sz="2400" b="1" dirty="0" err="1" smtClean="0"/>
              <a:t>akan</a:t>
            </a:r>
            <a:r>
              <a:rPr lang="en-US" sz="2400" b="1" dirty="0" smtClean="0"/>
              <a:t> </a:t>
            </a:r>
            <a:r>
              <a:rPr lang="en-US" sz="2400" b="1" dirty="0" err="1" smtClean="0"/>
              <a:t>akan</a:t>
            </a:r>
            <a:r>
              <a:rPr lang="en-US" sz="2400" b="1" dirty="0" smtClean="0"/>
              <a:t> </a:t>
            </a:r>
            <a:r>
              <a:rPr lang="en-US" sz="2400" b="1" dirty="0" err="1"/>
              <a:t>mengambil</a:t>
            </a:r>
            <a:r>
              <a:rPr lang="en-US" sz="2400" b="1" dirty="0"/>
              <a:t> </a:t>
            </a:r>
            <a:r>
              <a:rPr lang="en-US" sz="2400" b="1" dirty="0" err="1"/>
              <a:t>sampel</a:t>
            </a:r>
            <a:r>
              <a:rPr lang="en-US" sz="2400" b="1" dirty="0"/>
              <a:t> </a:t>
            </a:r>
            <a:r>
              <a:rPr lang="en-US" sz="2400" b="1" dirty="0" err="1" smtClean="0"/>
              <a:t>konsumen</a:t>
            </a:r>
            <a:r>
              <a:rPr lang="en-US" sz="2400" b="1" dirty="0" smtClean="0"/>
              <a:t> </a:t>
            </a:r>
            <a:r>
              <a:rPr lang="en-US" sz="2400" b="1" dirty="0" err="1" smtClean="0"/>
              <a:t>buah</a:t>
            </a:r>
            <a:r>
              <a:rPr lang="en-US" sz="2400" b="1" dirty="0" smtClean="0"/>
              <a:t> </a:t>
            </a:r>
            <a:r>
              <a:rPr lang="en-US" sz="2400" b="1" dirty="0" err="1" smtClean="0"/>
              <a:t>apel</a:t>
            </a:r>
            <a:r>
              <a:rPr lang="en-US" sz="2400" b="1" dirty="0" smtClean="0"/>
              <a:t> </a:t>
            </a:r>
            <a:r>
              <a:rPr lang="en-US" sz="2400" b="1" dirty="0" err="1" smtClean="0"/>
              <a:t>untuk</a:t>
            </a:r>
            <a:r>
              <a:rPr lang="en-US" sz="2400" b="1" dirty="0" smtClean="0"/>
              <a:t> </a:t>
            </a:r>
            <a:r>
              <a:rPr lang="en-US" sz="2400" b="1" dirty="0" err="1"/>
              <a:t>menguji</a:t>
            </a:r>
            <a:r>
              <a:rPr lang="en-US" sz="2400" b="1" dirty="0"/>
              <a:t> </a:t>
            </a:r>
            <a:r>
              <a:rPr lang="en-US" sz="2400" b="1" dirty="0" err="1" smtClean="0"/>
              <a:t>pendapat</a:t>
            </a:r>
            <a:r>
              <a:rPr lang="en-US" sz="2400" b="1" dirty="0" smtClean="0"/>
              <a:t> </a:t>
            </a:r>
            <a:r>
              <a:rPr lang="en-US" sz="2400" b="1" dirty="0" err="1" smtClean="0"/>
              <a:t>konsumen</a:t>
            </a:r>
            <a:r>
              <a:rPr lang="en-US" sz="2400" b="1" dirty="0" smtClean="0"/>
              <a:t> </a:t>
            </a:r>
            <a:r>
              <a:rPr lang="en-US" sz="2400" b="1" dirty="0" err="1" smtClean="0"/>
              <a:t>tentang</a:t>
            </a:r>
            <a:r>
              <a:rPr lang="en-US" sz="2400" b="1" dirty="0" smtClean="0"/>
              <a:t> “rasa </a:t>
            </a:r>
            <a:r>
              <a:rPr lang="en-US" sz="2400" b="1" dirty="0" err="1" smtClean="0"/>
              <a:t>buah</a:t>
            </a:r>
            <a:r>
              <a:rPr lang="en-US" sz="2400" b="1" dirty="0" smtClean="0"/>
              <a:t> </a:t>
            </a:r>
            <a:r>
              <a:rPr lang="en-US" sz="2400" b="1" dirty="0" err="1" smtClean="0"/>
              <a:t>apelnya</a:t>
            </a:r>
            <a:r>
              <a:rPr lang="en-US" sz="2400" b="1" dirty="0" smtClean="0"/>
              <a:t>” </a:t>
            </a:r>
            <a:r>
              <a:rPr lang="en-US" sz="2400" b="1" dirty="0" err="1" smtClean="0"/>
              <a:t>dan</a:t>
            </a:r>
            <a:r>
              <a:rPr lang="en-US" sz="2400" b="1" dirty="0" smtClean="0"/>
              <a:t> </a:t>
            </a:r>
            <a:r>
              <a:rPr lang="en-US" sz="2400" b="1" dirty="0" err="1"/>
              <a:t>berharap</a:t>
            </a:r>
            <a:r>
              <a:rPr lang="en-US" sz="2400" b="1" dirty="0"/>
              <a:t> </a:t>
            </a:r>
            <a:r>
              <a:rPr lang="en-US" sz="2400" b="1" dirty="0" err="1"/>
              <a:t>hipotesis</a:t>
            </a:r>
            <a:r>
              <a:rPr lang="en-US" sz="2400" b="1" dirty="0"/>
              <a:t> </a:t>
            </a:r>
            <a:r>
              <a:rPr lang="en-US" sz="2400" b="1" dirty="0" err="1"/>
              <a:t>awal</a:t>
            </a:r>
            <a:r>
              <a:rPr lang="en-US" sz="2400" b="1" dirty="0"/>
              <a:t> </a:t>
            </a:r>
            <a:r>
              <a:rPr lang="en-US" sz="2400" b="1" dirty="0" err="1"/>
              <a:t>ini</a:t>
            </a:r>
            <a:r>
              <a:rPr lang="en-US" sz="2400" b="1" dirty="0"/>
              <a:t> </a:t>
            </a:r>
            <a:r>
              <a:rPr lang="en-US" sz="2400" b="1" dirty="0" err="1"/>
              <a:t>ditolak</a:t>
            </a:r>
            <a:r>
              <a:rPr lang="en-US" sz="2400" b="1" dirty="0"/>
              <a:t>, </a:t>
            </a:r>
            <a:r>
              <a:rPr lang="en-US" sz="2400" b="1" dirty="0" err="1"/>
              <a:t>sehingga</a:t>
            </a:r>
            <a:r>
              <a:rPr lang="en-US" sz="2400" b="1" dirty="0"/>
              <a:t> </a:t>
            </a:r>
            <a:r>
              <a:rPr lang="en-US" sz="2400" b="1" dirty="0" err="1"/>
              <a:t>pendapatnya</a:t>
            </a:r>
            <a:r>
              <a:rPr lang="en-US" sz="2400" b="1" dirty="0"/>
              <a:t> </a:t>
            </a:r>
            <a:r>
              <a:rPr lang="en-US" sz="2400" b="1" dirty="0" err="1"/>
              <a:t>dapat</a:t>
            </a:r>
            <a:r>
              <a:rPr lang="en-US" sz="2400" b="1" dirty="0"/>
              <a:t> </a:t>
            </a:r>
            <a:r>
              <a:rPr lang="en-US" sz="2400" b="1" dirty="0" err="1"/>
              <a:t>diterima</a:t>
            </a:r>
            <a:r>
              <a:rPr lang="en-US" sz="2400" b="1" dirty="0"/>
              <a:t>! </a:t>
            </a:r>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800" fill="hold">
                                          <p:stCondLst>
                                            <p:cond delay="0"/>
                                          </p:stCondLst>
                                        </p:cTn>
                                        <p:tgtEl>
                                          <p:spTgt spid="11266"/>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1126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fade">
                                      <p:cBhvr>
                                        <p:cTn id="13" dur="500"/>
                                        <p:tgtEl>
                                          <p:spTgt spid="11267">
                                            <p:txEl>
                                              <p:pRg st="0" end="0"/>
                                            </p:txEl>
                                          </p:spTgt>
                                        </p:tgtEl>
                                      </p:cBhvr>
                                    </p:animEffect>
                                    <p:anim calcmode="lin" valueType="num">
                                      <p:cBhvr>
                                        <p:cTn id="14" dur="500" fill="hold"/>
                                        <p:tgtEl>
                                          <p:spTgt spid="11267">
                                            <p:txEl>
                                              <p:pRg st="0" end="0"/>
                                            </p:txEl>
                                          </p:spTgt>
                                        </p:tgtEl>
                                        <p:attrNameLst>
                                          <p:attrName>ppt_x</p:attrName>
                                        </p:attrNameLst>
                                      </p:cBhvr>
                                      <p:tavLst>
                                        <p:tav tm="0">
                                          <p:val>
                                            <p:strVal val="#ppt_x-.1"/>
                                          </p:val>
                                        </p:tav>
                                        <p:tav tm="100000">
                                          <p:val>
                                            <p:strVal val="#ppt_x"/>
                                          </p:val>
                                        </p:tav>
                                      </p:tavLst>
                                    </p:anim>
                                    <p:anim calcmode="lin" valueType="num">
                                      <p:cBhvr>
                                        <p:cTn id="15"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1268"/>
                                        </p:tgtEl>
                                        <p:attrNameLst>
                                          <p:attrName>style.visibility</p:attrName>
                                        </p:attrNameLst>
                                      </p:cBhvr>
                                      <p:to>
                                        <p:strVal val="visible"/>
                                      </p:to>
                                    </p:set>
                                    <p:animEffect transition="in" filter="box(in)">
                                      <p:cBhvr>
                                        <p:cTn id="20" dur="2000"/>
                                        <p:tgtEl>
                                          <p:spTgt spid="11268"/>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11269"/>
                                        </p:tgtEl>
                                        <p:attrNameLst>
                                          <p:attrName>style.visibility</p:attrName>
                                        </p:attrNameLst>
                                      </p:cBhvr>
                                      <p:to>
                                        <p:strVal val="visible"/>
                                      </p:to>
                                    </p:set>
                                    <p:animEffect transition="in" filter="diamond(in)">
                                      <p:cBhvr>
                                        <p:cTn id="25" dur="20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11267" grpId="0" build="p"/>
      <p:bldP spid="11268" grpId="0"/>
      <p:bldP spid="1126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693738"/>
          </a:xfrm>
          <a:solidFill>
            <a:srgbClr val="040000"/>
          </a:solidFill>
        </p:spPr>
        <p:txBody>
          <a:bodyPr/>
          <a:lstStyle/>
          <a:p>
            <a:r>
              <a:rPr lang="en-US" sz="3000" b="1" dirty="0">
                <a:solidFill>
                  <a:schemeClr val="bg1"/>
                </a:solidFill>
              </a:rPr>
              <a:t>KONSEP </a:t>
            </a:r>
            <a:r>
              <a:rPr lang="en-US" sz="3000" b="1" dirty="0" smtClean="0">
                <a:solidFill>
                  <a:schemeClr val="bg1"/>
                </a:solidFill>
              </a:rPr>
              <a:t>  PERUMUSAN   HIPOTESIS</a:t>
            </a:r>
            <a:endParaRPr lang="en-US" sz="3000" b="1" dirty="0">
              <a:solidFill>
                <a:schemeClr val="bg1"/>
              </a:solidFill>
            </a:endParaRPr>
          </a:p>
        </p:txBody>
      </p:sp>
      <p:grpSp>
        <p:nvGrpSpPr>
          <p:cNvPr id="2" name="Group 3"/>
          <p:cNvGrpSpPr>
            <a:grpSpLocks/>
          </p:cNvGrpSpPr>
          <p:nvPr/>
        </p:nvGrpSpPr>
        <p:grpSpPr bwMode="auto">
          <a:xfrm>
            <a:off x="2057400" y="838200"/>
            <a:ext cx="5410200" cy="5486400"/>
            <a:chOff x="5508" y="3785"/>
            <a:chExt cx="4500" cy="7785"/>
          </a:xfrm>
        </p:grpSpPr>
        <p:sp>
          <p:nvSpPr>
            <p:cNvPr id="12292" name="Rectangle 4"/>
            <p:cNvSpPr>
              <a:spLocks noChangeArrowheads="1"/>
            </p:cNvSpPr>
            <p:nvPr/>
          </p:nvSpPr>
          <p:spPr bwMode="auto">
            <a:xfrm>
              <a:off x="5508" y="3785"/>
              <a:ext cx="2915" cy="1080"/>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400" b="1" dirty="0" err="1">
                  <a:latin typeface="Tahoma" pitchFamily="34" charset="0"/>
                </a:rPr>
                <a:t>Sumber</a:t>
              </a:r>
              <a:r>
                <a:rPr lang="en-US" sz="1400" b="1" dirty="0">
                  <a:latin typeface="Tahoma" pitchFamily="34" charset="0"/>
                </a:rPr>
                <a:t> </a:t>
              </a:r>
              <a:r>
                <a:rPr lang="en-US" sz="1400" b="1" dirty="0" err="1">
                  <a:latin typeface="Tahoma" pitchFamily="34" charset="0"/>
                </a:rPr>
                <a:t>Masalah</a:t>
              </a:r>
              <a:endParaRPr lang="en-US" sz="1400" b="1" dirty="0">
                <a:latin typeface="Tahoma" pitchFamily="34" charset="0"/>
              </a:endParaRPr>
            </a:p>
            <a:p>
              <a:pPr algn="ctr"/>
              <a:r>
                <a:rPr lang="en-US" sz="1400" b="1" dirty="0" err="1">
                  <a:latin typeface="Tahoma" pitchFamily="34" charset="0"/>
                </a:rPr>
                <a:t>Kehidupan</a:t>
              </a:r>
              <a:r>
                <a:rPr lang="en-US" sz="1400" b="1" dirty="0">
                  <a:latin typeface="Tahoma" pitchFamily="34" charset="0"/>
                </a:rPr>
                <a:t> </a:t>
              </a:r>
              <a:r>
                <a:rPr lang="en-US" sz="1400" b="1" dirty="0" err="1">
                  <a:latin typeface="Tahoma" pitchFamily="34" charset="0"/>
                </a:rPr>
                <a:t>sehari-hari</a:t>
              </a:r>
              <a:endParaRPr lang="en-US" sz="1400" b="1" dirty="0">
                <a:latin typeface="Tahoma" pitchFamily="34" charset="0"/>
              </a:endParaRPr>
            </a:p>
            <a:p>
              <a:pPr algn="ctr"/>
              <a:r>
                <a:rPr lang="en-US" sz="1400" b="1" dirty="0" err="1">
                  <a:latin typeface="Tahoma" pitchFamily="34" charset="0"/>
                </a:rPr>
                <a:t>Teoritis</a:t>
              </a:r>
              <a:endParaRPr lang="en-US" sz="1400" b="1" dirty="0">
                <a:latin typeface="Tahoma" pitchFamily="34" charset="0"/>
              </a:endParaRPr>
            </a:p>
            <a:p>
              <a:endParaRPr lang="en-US" sz="1400" b="1" dirty="0">
                <a:latin typeface="Tahoma" pitchFamily="34" charset="0"/>
              </a:endParaRPr>
            </a:p>
          </p:txBody>
        </p:sp>
        <p:sp>
          <p:nvSpPr>
            <p:cNvPr id="12293" name="Rectangle 5"/>
            <p:cNvSpPr>
              <a:spLocks noChangeArrowheads="1"/>
            </p:cNvSpPr>
            <p:nvPr/>
          </p:nvSpPr>
          <p:spPr bwMode="auto">
            <a:xfrm>
              <a:off x="5508" y="5405"/>
              <a:ext cx="3106" cy="1260"/>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400" b="1">
                  <a:latin typeface="Tahoma" pitchFamily="34" charset="0"/>
                </a:rPr>
                <a:t>Teori</a:t>
              </a:r>
            </a:p>
            <a:p>
              <a:pPr algn="ctr"/>
              <a:r>
                <a:rPr lang="en-US" sz="1400" b="1">
                  <a:latin typeface="Tahoma" pitchFamily="34" charset="0"/>
                </a:rPr>
                <a:t>Penelitian terdahulu</a:t>
              </a:r>
            </a:p>
            <a:p>
              <a:pPr algn="ctr"/>
              <a:r>
                <a:rPr lang="en-US" sz="1400" b="1">
                  <a:latin typeface="Tahoma" pitchFamily="34" charset="0"/>
                </a:rPr>
                <a:t>Penelitian Pendahuluan</a:t>
              </a:r>
            </a:p>
            <a:p>
              <a:pPr algn="ctr"/>
              <a:r>
                <a:rPr lang="en-US" sz="1400" b="1">
                  <a:latin typeface="Tahoma" pitchFamily="34" charset="0"/>
                </a:rPr>
                <a:t>Akal sehat</a:t>
              </a:r>
            </a:p>
          </p:txBody>
        </p:sp>
        <p:sp>
          <p:nvSpPr>
            <p:cNvPr id="12294" name="Rectangle 6"/>
            <p:cNvSpPr>
              <a:spLocks noChangeArrowheads="1"/>
            </p:cNvSpPr>
            <p:nvPr/>
          </p:nvSpPr>
          <p:spPr bwMode="auto">
            <a:xfrm>
              <a:off x="5763" y="7205"/>
              <a:ext cx="2340" cy="630"/>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600" b="1">
                  <a:latin typeface="Tahoma" pitchFamily="34" charset="0"/>
                </a:rPr>
                <a:t>Perumusan Hipotesis</a:t>
              </a:r>
            </a:p>
          </p:txBody>
        </p:sp>
        <p:sp>
          <p:nvSpPr>
            <p:cNvPr id="12295" name="Rectangle 7"/>
            <p:cNvSpPr>
              <a:spLocks noChangeArrowheads="1"/>
            </p:cNvSpPr>
            <p:nvPr/>
          </p:nvSpPr>
          <p:spPr bwMode="auto">
            <a:xfrm>
              <a:off x="5688" y="8405"/>
              <a:ext cx="2989" cy="894"/>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600" b="1">
                  <a:latin typeface="Tahoma" pitchFamily="34" charset="0"/>
                </a:rPr>
                <a:t>Instrumen penelitian</a:t>
              </a:r>
            </a:p>
            <a:p>
              <a:pPr algn="ctr"/>
              <a:r>
                <a:rPr lang="en-US" sz="1600" b="1">
                  <a:latin typeface="Tahoma" pitchFamily="34" charset="0"/>
                </a:rPr>
                <a:t>Variabel, Data</a:t>
              </a:r>
            </a:p>
            <a:p>
              <a:endParaRPr lang="en-US" sz="1600" b="1">
                <a:latin typeface="Tahoma" pitchFamily="34" charset="0"/>
              </a:endParaRPr>
            </a:p>
          </p:txBody>
        </p:sp>
        <p:sp>
          <p:nvSpPr>
            <p:cNvPr id="12296" name="Rectangle 8"/>
            <p:cNvSpPr>
              <a:spLocks noChangeArrowheads="1"/>
            </p:cNvSpPr>
            <p:nvPr/>
          </p:nvSpPr>
          <p:spPr bwMode="auto">
            <a:xfrm>
              <a:off x="5793" y="10850"/>
              <a:ext cx="2340" cy="720"/>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600" b="1">
                  <a:latin typeface="Tahoma" pitchFamily="34" charset="0"/>
                </a:rPr>
                <a:t>Kesimpulan Dan Implikasi</a:t>
              </a:r>
            </a:p>
            <a:p>
              <a:endParaRPr lang="en-US" sz="1600" b="1">
                <a:latin typeface="Tahoma" pitchFamily="34" charset="0"/>
              </a:endParaRPr>
            </a:p>
          </p:txBody>
        </p:sp>
        <p:sp>
          <p:nvSpPr>
            <p:cNvPr id="12297" name="Rectangle 9"/>
            <p:cNvSpPr>
              <a:spLocks noChangeArrowheads="1"/>
            </p:cNvSpPr>
            <p:nvPr/>
          </p:nvSpPr>
          <p:spPr bwMode="auto">
            <a:xfrm>
              <a:off x="5793" y="9724"/>
              <a:ext cx="2340" cy="540"/>
            </a:xfrm>
            <a:prstGeom prst="rect">
              <a:avLst/>
            </a:prstGeom>
            <a:solidFill>
              <a:srgbClr val="66FFFF"/>
            </a:solidFill>
            <a:ln w="28575">
              <a:solidFill>
                <a:srgbClr val="000000"/>
              </a:solidFill>
              <a:miter lim="800000"/>
              <a:headEnd/>
              <a:tailEnd/>
            </a:ln>
            <a:effectLst>
              <a:outerShdw dist="107763" dir="2700000" algn="ctr" rotWithShape="0">
                <a:srgbClr val="808080"/>
              </a:outerShdw>
            </a:effectLst>
          </p:spPr>
          <p:txBody>
            <a:bodyPr/>
            <a:lstStyle/>
            <a:p>
              <a:pPr algn="ctr"/>
              <a:r>
                <a:rPr lang="en-US" sz="1600" b="1">
                  <a:latin typeface="Tahoma" pitchFamily="34" charset="0"/>
                </a:rPr>
                <a:t>Pengujian Hipotesis</a:t>
              </a:r>
            </a:p>
            <a:p>
              <a:pPr algn="ctr"/>
              <a:endParaRPr lang="en-US" sz="1600" b="1">
                <a:latin typeface="Tahoma" pitchFamily="34" charset="0"/>
              </a:endParaRPr>
            </a:p>
          </p:txBody>
        </p:sp>
        <p:sp>
          <p:nvSpPr>
            <p:cNvPr id="12298" name="Line 10"/>
            <p:cNvSpPr>
              <a:spLocks noChangeShapeType="1"/>
            </p:cNvSpPr>
            <p:nvPr/>
          </p:nvSpPr>
          <p:spPr bwMode="auto">
            <a:xfrm>
              <a:off x="6948" y="4865"/>
              <a:ext cx="0" cy="540"/>
            </a:xfrm>
            <a:prstGeom prst="line">
              <a:avLst/>
            </a:prstGeom>
            <a:noFill/>
            <a:ln w="28575">
              <a:solidFill>
                <a:srgbClr val="000000"/>
              </a:solidFill>
              <a:round/>
              <a:headEnd/>
              <a:tailEnd type="triangle" w="med" len="med"/>
            </a:ln>
          </p:spPr>
          <p:txBody>
            <a:bodyPr/>
            <a:lstStyle/>
            <a:p>
              <a:endParaRPr lang="en-US"/>
            </a:p>
          </p:txBody>
        </p:sp>
        <p:sp>
          <p:nvSpPr>
            <p:cNvPr id="12299" name="Line 11"/>
            <p:cNvSpPr>
              <a:spLocks noChangeShapeType="1"/>
            </p:cNvSpPr>
            <p:nvPr/>
          </p:nvSpPr>
          <p:spPr bwMode="auto">
            <a:xfrm>
              <a:off x="6948" y="6664"/>
              <a:ext cx="0" cy="540"/>
            </a:xfrm>
            <a:prstGeom prst="line">
              <a:avLst/>
            </a:prstGeom>
            <a:noFill/>
            <a:ln w="28575">
              <a:solidFill>
                <a:srgbClr val="000000"/>
              </a:solidFill>
              <a:round/>
              <a:headEnd/>
              <a:tailEnd type="triangle" w="med" len="med"/>
            </a:ln>
          </p:spPr>
          <p:txBody>
            <a:bodyPr/>
            <a:lstStyle/>
            <a:p>
              <a:endParaRPr lang="en-US"/>
            </a:p>
          </p:txBody>
        </p:sp>
        <p:sp>
          <p:nvSpPr>
            <p:cNvPr id="12300" name="Line 12"/>
            <p:cNvSpPr>
              <a:spLocks noChangeShapeType="1"/>
            </p:cNvSpPr>
            <p:nvPr/>
          </p:nvSpPr>
          <p:spPr bwMode="auto">
            <a:xfrm>
              <a:off x="6948" y="7820"/>
              <a:ext cx="0" cy="540"/>
            </a:xfrm>
            <a:prstGeom prst="line">
              <a:avLst/>
            </a:prstGeom>
            <a:noFill/>
            <a:ln w="28575">
              <a:solidFill>
                <a:srgbClr val="000000"/>
              </a:solidFill>
              <a:round/>
              <a:headEnd/>
              <a:tailEnd type="triangle" w="med" len="med"/>
            </a:ln>
          </p:spPr>
          <p:txBody>
            <a:bodyPr/>
            <a:lstStyle/>
            <a:p>
              <a:endParaRPr lang="en-US"/>
            </a:p>
          </p:txBody>
        </p:sp>
        <p:sp>
          <p:nvSpPr>
            <p:cNvPr id="12301" name="Line 13"/>
            <p:cNvSpPr>
              <a:spLocks noChangeShapeType="1"/>
            </p:cNvSpPr>
            <p:nvPr/>
          </p:nvSpPr>
          <p:spPr bwMode="auto">
            <a:xfrm>
              <a:off x="6948" y="9184"/>
              <a:ext cx="0" cy="540"/>
            </a:xfrm>
            <a:prstGeom prst="line">
              <a:avLst/>
            </a:prstGeom>
            <a:noFill/>
            <a:ln w="28575">
              <a:solidFill>
                <a:srgbClr val="000000"/>
              </a:solidFill>
              <a:round/>
              <a:headEnd/>
              <a:tailEnd type="triangle" w="med" len="med"/>
            </a:ln>
          </p:spPr>
          <p:txBody>
            <a:bodyPr/>
            <a:lstStyle/>
            <a:p>
              <a:endParaRPr lang="en-US"/>
            </a:p>
          </p:txBody>
        </p:sp>
        <p:sp>
          <p:nvSpPr>
            <p:cNvPr id="12302" name="Line 14"/>
            <p:cNvSpPr>
              <a:spLocks noChangeShapeType="1"/>
            </p:cNvSpPr>
            <p:nvPr/>
          </p:nvSpPr>
          <p:spPr bwMode="auto">
            <a:xfrm>
              <a:off x="6948" y="10265"/>
              <a:ext cx="0" cy="540"/>
            </a:xfrm>
            <a:prstGeom prst="line">
              <a:avLst/>
            </a:prstGeom>
            <a:noFill/>
            <a:ln w="28575">
              <a:solidFill>
                <a:srgbClr val="000000"/>
              </a:solidFill>
              <a:round/>
              <a:headEnd/>
              <a:tailEnd type="triangle" w="med" len="med"/>
            </a:ln>
          </p:spPr>
          <p:txBody>
            <a:bodyPr/>
            <a:lstStyle/>
            <a:p>
              <a:endParaRPr lang="en-US"/>
            </a:p>
          </p:txBody>
        </p:sp>
        <p:sp>
          <p:nvSpPr>
            <p:cNvPr id="12303" name="Line 15"/>
            <p:cNvSpPr>
              <a:spLocks noChangeShapeType="1"/>
            </p:cNvSpPr>
            <p:nvPr/>
          </p:nvSpPr>
          <p:spPr bwMode="auto">
            <a:xfrm>
              <a:off x="8208" y="11165"/>
              <a:ext cx="1800" cy="0"/>
            </a:xfrm>
            <a:prstGeom prst="line">
              <a:avLst/>
            </a:prstGeom>
            <a:noFill/>
            <a:ln w="28575">
              <a:solidFill>
                <a:srgbClr val="000000"/>
              </a:solidFill>
              <a:round/>
              <a:headEnd/>
              <a:tailEnd/>
            </a:ln>
          </p:spPr>
          <p:txBody>
            <a:bodyPr/>
            <a:lstStyle/>
            <a:p>
              <a:endParaRPr lang="en-US"/>
            </a:p>
          </p:txBody>
        </p:sp>
        <p:sp>
          <p:nvSpPr>
            <p:cNvPr id="12304" name="Line 16"/>
            <p:cNvSpPr>
              <a:spLocks noChangeShapeType="1"/>
            </p:cNvSpPr>
            <p:nvPr/>
          </p:nvSpPr>
          <p:spPr bwMode="auto">
            <a:xfrm flipV="1">
              <a:off x="10008" y="4505"/>
              <a:ext cx="0" cy="6660"/>
            </a:xfrm>
            <a:prstGeom prst="line">
              <a:avLst/>
            </a:prstGeom>
            <a:noFill/>
            <a:ln w="28575">
              <a:solidFill>
                <a:srgbClr val="000000"/>
              </a:solidFill>
              <a:round/>
              <a:headEnd/>
              <a:tailEnd/>
            </a:ln>
          </p:spPr>
          <p:txBody>
            <a:bodyPr/>
            <a:lstStyle/>
            <a:p>
              <a:endParaRPr lang="en-US"/>
            </a:p>
          </p:txBody>
        </p:sp>
        <p:sp>
          <p:nvSpPr>
            <p:cNvPr id="12305" name="Line 17"/>
            <p:cNvSpPr>
              <a:spLocks noChangeShapeType="1"/>
            </p:cNvSpPr>
            <p:nvPr/>
          </p:nvSpPr>
          <p:spPr bwMode="auto">
            <a:xfrm flipH="1">
              <a:off x="8388" y="4505"/>
              <a:ext cx="1620" cy="0"/>
            </a:xfrm>
            <a:prstGeom prst="line">
              <a:avLst/>
            </a:prstGeom>
            <a:noFill/>
            <a:ln w="28575">
              <a:solidFill>
                <a:srgbClr val="000000"/>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0" y="0"/>
            <a:ext cx="9144000" cy="639762"/>
          </a:xfrm>
          <a:solidFill>
            <a:schemeClr val="tx1"/>
          </a:solidFill>
        </p:spPr>
        <p:txBody>
          <a:bodyPr/>
          <a:lstStyle/>
          <a:p>
            <a:r>
              <a:rPr lang="en-US" sz="3200" dirty="0" err="1" smtClean="0">
                <a:solidFill>
                  <a:schemeClr val="bg1"/>
                </a:solidFill>
                <a:latin typeface="Arial Black" pitchFamily="34" charset="0"/>
              </a:rPr>
              <a:t>Contoh</a:t>
            </a:r>
            <a:r>
              <a:rPr lang="en-US" sz="3200" dirty="0" smtClean="0">
                <a:solidFill>
                  <a:schemeClr val="bg1"/>
                </a:solidFill>
                <a:latin typeface="Arial Black" pitchFamily="34" charset="0"/>
              </a:rPr>
              <a:t>: UJI HIPOTESIS</a:t>
            </a:r>
            <a:endParaRPr lang="en-US" sz="3200" dirty="0">
              <a:solidFill>
                <a:schemeClr val="bg1"/>
              </a:solidFill>
              <a:latin typeface="Arial Black" pitchFamily="34" charset="0"/>
            </a:endParaRPr>
          </a:p>
        </p:txBody>
      </p:sp>
      <p:sp>
        <p:nvSpPr>
          <p:cNvPr id="12291" name="Rectangle 3"/>
          <p:cNvSpPr>
            <a:spLocks noGrp="1" noChangeArrowheads="1"/>
          </p:cNvSpPr>
          <p:nvPr>
            <p:ph idx="1"/>
          </p:nvPr>
        </p:nvSpPr>
        <p:spPr>
          <a:xfrm>
            <a:off x="228600" y="762000"/>
            <a:ext cx="8686800" cy="2209800"/>
          </a:xfrm>
          <a:ln>
            <a:solidFill>
              <a:schemeClr val="accent1"/>
            </a:solidFill>
          </a:ln>
        </p:spPr>
        <p:txBody>
          <a:bodyPr>
            <a:normAutofit fontScale="92500" lnSpcReduction="10000"/>
          </a:bodyPr>
          <a:lstStyle/>
          <a:p>
            <a:pPr algn="ctr">
              <a:lnSpc>
                <a:spcPct val="90000"/>
              </a:lnSpc>
              <a:buNone/>
            </a:pPr>
            <a:r>
              <a:rPr lang="en-US" sz="2400" b="1" dirty="0" smtClean="0"/>
              <a:t>Pak </a:t>
            </a:r>
            <a:r>
              <a:rPr lang="en-US" sz="2400" b="1" dirty="0" err="1" smtClean="0"/>
              <a:t>Ario</a:t>
            </a:r>
            <a:r>
              <a:rPr lang="en-US" sz="2400" b="1" dirty="0" smtClean="0"/>
              <a:t>, </a:t>
            </a:r>
            <a:r>
              <a:rPr lang="en-US" sz="2400" b="1" dirty="0" err="1" smtClean="0"/>
              <a:t>seorang</a:t>
            </a:r>
            <a:r>
              <a:rPr lang="en-US" sz="2400" b="1" dirty="0" smtClean="0"/>
              <a:t> </a:t>
            </a:r>
            <a:r>
              <a:rPr lang="en-US" sz="2400" b="1" dirty="0" err="1" smtClean="0"/>
              <a:t>petugas</a:t>
            </a:r>
            <a:r>
              <a:rPr lang="en-US" sz="2400" b="1" dirty="0" smtClean="0"/>
              <a:t> </a:t>
            </a:r>
            <a:r>
              <a:rPr lang="en-US" sz="2400" b="1" dirty="0" err="1" smtClean="0"/>
              <a:t>penyuluh</a:t>
            </a:r>
            <a:r>
              <a:rPr lang="en-US" sz="2400" b="1" dirty="0" smtClean="0"/>
              <a:t> </a:t>
            </a:r>
            <a:r>
              <a:rPr lang="en-US" sz="2400" b="1" dirty="0" err="1" smtClean="0"/>
              <a:t>pertanian</a:t>
            </a:r>
            <a:r>
              <a:rPr lang="en-US" sz="2400" b="1" dirty="0" smtClean="0"/>
              <a:t> </a:t>
            </a:r>
            <a:r>
              <a:rPr lang="en-US" sz="2400" b="1" dirty="0" err="1" smtClean="0"/>
              <a:t>lapangan</a:t>
            </a:r>
            <a:r>
              <a:rPr lang="en-US" sz="2400" b="1" dirty="0" smtClean="0"/>
              <a:t> </a:t>
            </a:r>
            <a:r>
              <a:rPr lang="en-US" sz="2400" b="1" dirty="0" err="1" smtClean="0"/>
              <a:t>telah</a:t>
            </a:r>
            <a:r>
              <a:rPr lang="en-US" sz="2400" b="1" dirty="0" smtClean="0"/>
              <a:t> </a:t>
            </a:r>
            <a:r>
              <a:rPr lang="en-US" sz="2400" b="1" dirty="0" err="1" smtClean="0"/>
              <a:t>memperbaiki</a:t>
            </a:r>
            <a:r>
              <a:rPr lang="en-US" sz="2400" b="1" dirty="0" smtClean="0"/>
              <a:t> </a:t>
            </a:r>
            <a:r>
              <a:rPr lang="en-US" sz="2400" b="1" dirty="0" err="1"/>
              <a:t>metoda</a:t>
            </a:r>
            <a:r>
              <a:rPr lang="en-US" sz="2400" b="1" dirty="0"/>
              <a:t> </a:t>
            </a:r>
            <a:r>
              <a:rPr lang="en-US" sz="2400" b="1" dirty="0" err="1" smtClean="0"/>
              <a:t>penyuluhan</a:t>
            </a:r>
            <a:r>
              <a:rPr lang="en-US" sz="2400" b="1" dirty="0" smtClean="0"/>
              <a:t> </a:t>
            </a:r>
            <a:r>
              <a:rPr lang="en-US" sz="2400" b="1" dirty="0" err="1" smtClean="0"/>
              <a:t>pertanian</a:t>
            </a:r>
            <a:r>
              <a:rPr lang="en-US" sz="2400" b="1" dirty="0" smtClean="0"/>
              <a:t> yang </a:t>
            </a:r>
            <a:r>
              <a:rPr lang="en-US" sz="2400" b="1" dirty="0" err="1" smtClean="0"/>
              <a:t>menjadi</a:t>
            </a:r>
            <a:r>
              <a:rPr lang="en-US" sz="2400" b="1" dirty="0" smtClean="0"/>
              <a:t> </a:t>
            </a:r>
            <a:r>
              <a:rPr lang="en-US" sz="2400" b="1" dirty="0" err="1" smtClean="0"/>
              <a:t>tugasnya</a:t>
            </a:r>
            <a:r>
              <a:rPr lang="en-US" sz="2400" b="1" dirty="0" smtClean="0"/>
              <a:t>. </a:t>
            </a:r>
          </a:p>
          <a:p>
            <a:pPr algn="ctr">
              <a:lnSpc>
                <a:spcPct val="90000"/>
              </a:lnSpc>
              <a:buNone/>
            </a:pPr>
            <a:r>
              <a:rPr lang="en-US" sz="2400" b="1" dirty="0" smtClean="0"/>
              <a:t>Pak </a:t>
            </a:r>
            <a:r>
              <a:rPr lang="en-US" sz="2400" b="1" dirty="0" err="1" smtClean="0"/>
              <a:t>Ario</a:t>
            </a:r>
            <a:r>
              <a:rPr lang="en-US" sz="2400" b="1" dirty="0" smtClean="0"/>
              <a:t>  </a:t>
            </a:r>
            <a:r>
              <a:rPr lang="en-US" sz="2400" b="1" dirty="0" err="1" smtClean="0"/>
              <a:t>berkeyakinan</a:t>
            </a:r>
            <a:r>
              <a:rPr lang="en-US" sz="2400" b="1" dirty="0" smtClean="0"/>
              <a:t> </a:t>
            </a:r>
            <a:r>
              <a:rPr lang="en-US" sz="2400" b="1" dirty="0" err="1" smtClean="0"/>
              <a:t>bahwa</a:t>
            </a:r>
            <a:r>
              <a:rPr lang="en-US" sz="2400" b="1" dirty="0" smtClean="0"/>
              <a:t> </a:t>
            </a:r>
            <a:r>
              <a:rPr lang="en-US" sz="2400" b="1" dirty="0" err="1" smtClean="0"/>
              <a:t>setelah</a:t>
            </a:r>
            <a:r>
              <a:rPr lang="en-US" sz="2400" b="1" dirty="0" smtClean="0"/>
              <a:t> </a:t>
            </a:r>
            <a:r>
              <a:rPr lang="en-US" sz="2400" b="1" dirty="0" err="1"/>
              <a:t>perbaikan</a:t>
            </a:r>
            <a:r>
              <a:rPr lang="en-US" sz="2400" b="1" dirty="0"/>
              <a:t> </a:t>
            </a:r>
            <a:r>
              <a:rPr lang="en-US" sz="2400" b="1" dirty="0" err="1"/>
              <a:t>metoda</a:t>
            </a:r>
            <a:r>
              <a:rPr lang="en-US" sz="2400" b="1" dirty="0"/>
              <a:t> </a:t>
            </a:r>
            <a:r>
              <a:rPr lang="en-US" sz="2400" b="1" dirty="0" err="1" smtClean="0"/>
              <a:t>penyuluhannya</a:t>
            </a:r>
            <a:r>
              <a:rPr lang="en-US" sz="2400" b="1" dirty="0" smtClean="0"/>
              <a:t>, </a:t>
            </a:r>
            <a:r>
              <a:rPr lang="en-US" sz="2400" b="1" dirty="0" err="1" smtClean="0"/>
              <a:t>maka</a:t>
            </a:r>
            <a:r>
              <a:rPr lang="en-US" sz="2400" b="1" dirty="0" smtClean="0"/>
              <a:t> </a:t>
            </a:r>
            <a:r>
              <a:rPr lang="en-US" sz="2400" b="1" dirty="0"/>
              <a:t>rata-rata </a:t>
            </a:r>
            <a:r>
              <a:rPr lang="en-US" sz="2400" b="1" dirty="0" err="1" smtClean="0"/>
              <a:t>pengetahuan</a:t>
            </a:r>
            <a:r>
              <a:rPr lang="en-US" sz="2400" b="1" dirty="0" smtClean="0"/>
              <a:t> </a:t>
            </a:r>
            <a:r>
              <a:rPr lang="en-US" sz="2400" b="1" dirty="0" err="1" smtClean="0"/>
              <a:t>petani</a:t>
            </a:r>
            <a:r>
              <a:rPr lang="en-US" sz="2400" b="1" dirty="0" smtClean="0"/>
              <a:t> </a:t>
            </a:r>
            <a:r>
              <a:rPr lang="en-US" sz="2400" b="1" dirty="0" err="1" smtClean="0"/>
              <a:t>tentang</a:t>
            </a:r>
            <a:r>
              <a:rPr lang="en-US" sz="2400" b="1" dirty="0" smtClean="0"/>
              <a:t> </a:t>
            </a:r>
            <a:r>
              <a:rPr lang="en-US" sz="2400" b="1" dirty="0" err="1" smtClean="0"/>
              <a:t>usaha</a:t>
            </a:r>
            <a:r>
              <a:rPr lang="en-US" sz="2400" b="1" dirty="0" smtClean="0"/>
              <a:t> </a:t>
            </a:r>
            <a:r>
              <a:rPr lang="en-US" sz="2400" b="1" dirty="0" err="1" smtClean="0"/>
              <a:t>pertanian</a:t>
            </a:r>
            <a:r>
              <a:rPr lang="en-US" sz="2400" b="1" dirty="0" smtClean="0"/>
              <a:t> </a:t>
            </a:r>
            <a:r>
              <a:rPr lang="en-US" sz="2400" b="1" dirty="0" err="1" smtClean="0"/>
              <a:t>mengalami</a:t>
            </a:r>
            <a:r>
              <a:rPr lang="en-US" sz="2400" b="1" dirty="0" smtClean="0"/>
              <a:t> </a:t>
            </a:r>
            <a:r>
              <a:rPr lang="en-US" sz="2400" b="1" dirty="0" err="1" smtClean="0"/>
              <a:t>peningkatan</a:t>
            </a:r>
            <a:r>
              <a:rPr lang="en-US" sz="2400" b="1" dirty="0" smtClean="0"/>
              <a:t>. </a:t>
            </a:r>
          </a:p>
          <a:p>
            <a:pPr algn="ctr">
              <a:lnSpc>
                <a:spcPct val="90000"/>
              </a:lnSpc>
              <a:buNone/>
            </a:pPr>
            <a:r>
              <a:rPr lang="en-US" sz="2400" b="1" dirty="0" err="1" smtClean="0"/>
              <a:t>Bagaimana</a:t>
            </a:r>
            <a:r>
              <a:rPr lang="en-US" sz="2400" b="1" dirty="0" smtClean="0"/>
              <a:t> </a:t>
            </a:r>
            <a:r>
              <a:rPr lang="en-US" sz="2400" b="1" dirty="0" err="1"/>
              <a:t>ia</a:t>
            </a:r>
            <a:r>
              <a:rPr lang="en-US" sz="2400" b="1" dirty="0"/>
              <a:t> </a:t>
            </a:r>
            <a:r>
              <a:rPr lang="en-US" sz="2400" b="1" dirty="0" err="1"/>
              <a:t>menyusun</a:t>
            </a:r>
            <a:r>
              <a:rPr lang="en-US" sz="2400" b="1" dirty="0"/>
              <a:t> </a:t>
            </a:r>
            <a:r>
              <a:rPr lang="en-US" sz="2400" b="1" dirty="0" err="1"/>
              <a:t>hipotesis</a:t>
            </a:r>
            <a:r>
              <a:rPr lang="en-US" sz="2400" b="1" dirty="0"/>
              <a:t> </a:t>
            </a:r>
            <a:r>
              <a:rPr lang="en-US" sz="2400" b="1" dirty="0" err="1"/>
              <a:t>awal</a:t>
            </a:r>
            <a:r>
              <a:rPr lang="en-US" sz="2400" b="1" dirty="0"/>
              <a:t> </a:t>
            </a:r>
            <a:r>
              <a:rPr lang="en-US" sz="2400" b="1" dirty="0" err="1"/>
              <a:t>penelitiannya</a:t>
            </a:r>
            <a:r>
              <a:rPr lang="en-US" sz="2400" b="1" dirty="0"/>
              <a:t>? </a:t>
            </a:r>
          </a:p>
        </p:txBody>
      </p:sp>
      <p:sp>
        <p:nvSpPr>
          <p:cNvPr id="12292" name="Rectangle 4"/>
          <p:cNvSpPr>
            <a:spLocks noChangeArrowheads="1"/>
          </p:cNvSpPr>
          <p:nvPr/>
        </p:nvSpPr>
        <p:spPr bwMode="auto">
          <a:xfrm>
            <a:off x="304800" y="3200400"/>
            <a:ext cx="8610600" cy="1219200"/>
          </a:xfrm>
          <a:prstGeom prst="rect">
            <a:avLst/>
          </a:prstGeom>
          <a:noFill/>
          <a:ln w="9525">
            <a:solidFill>
              <a:schemeClr val="accent1"/>
            </a:solidFill>
            <a:miter lim="800000"/>
            <a:headEnd/>
            <a:tailEnd/>
          </a:ln>
          <a:effectLst/>
        </p:spPr>
        <p:txBody>
          <a:bodyPr/>
          <a:lstStyle/>
          <a:p>
            <a:pPr marL="342900" indent="-342900" algn="ctr">
              <a:spcBef>
                <a:spcPct val="20000"/>
              </a:spcBef>
            </a:pPr>
            <a:r>
              <a:rPr lang="en-US" sz="2400" b="1" u="sng" dirty="0" err="1"/>
              <a:t>Hipotesis</a:t>
            </a:r>
            <a:r>
              <a:rPr lang="en-US" sz="2400" b="1" u="sng" dirty="0"/>
              <a:t> </a:t>
            </a:r>
            <a:r>
              <a:rPr lang="en-US" sz="2400" b="1" u="sng" dirty="0" err="1"/>
              <a:t>awal</a:t>
            </a:r>
            <a:r>
              <a:rPr lang="en-US" sz="2400" b="1" u="sng" dirty="0"/>
              <a:t> </a:t>
            </a:r>
            <a:r>
              <a:rPr lang="en-US" sz="2400" b="1" dirty="0"/>
              <a:t>: </a:t>
            </a:r>
            <a:r>
              <a:rPr lang="en-US" sz="2400" b="1" dirty="0" err="1"/>
              <a:t>Tidak</a:t>
            </a:r>
            <a:r>
              <a:rPr lang="en-US" sz="2400" b="1" dirty="0"/>
              <a:t> </a:t>
            </a:r>
            <a:r>
              <a:rPr lang="en-US" sz="2400" b="1" dirty="0" err="1"/>
              <a:t>ada</a:t>
            </a:r>
            <a:r>
              <a:rPr lang="en-US" sz="2400" b="1" dirty="0"/>
              <a:t> </a:t>
            </a:r>
            <a:r>
              <a:rPr lang="en-US" sz="2400" b="1" dirty="0" err="1"/>
              <a:t>perbedaan</a:t>
            </a:r>
            <a:r>
              <a:rPr lang="en-US" sz="2400" b="1" dirty="0"/>
              <a:t> rata-rata </a:t>
            </a:r>
            <a:r>
              <a:rPr lang="en-US" sz="2400" b="1" dirty="0" err="1" smtClean="0"/>
              <a:t>pengetahuan</a:t>
            </a:r>
            <a:r>
              <a:rPr lang="en-US" sz="2400" b="1" dirty="0" smtClean="0"/>
              <a:t> </a:t>
            </a:r>
            <a:r>
              <a:rPr lang="en-US" sz="2400" b="1" dirty="0" err="1" smtClean="0"/>
              <a:t>petani</a:t>
            </a:r>
            <a:r>
              <a:rPr lang="en-US" sz="2400" b="1" dirty="0" smtClean="0"/>
              <a:t>  “</a:t>
            </a:r>
            <a:r>
              <a:rPr lang="en-US" sz="2400" b="1" dirty="0" err="1" smtClean="0"/>
              <a:t>sebelum</a:t>
            </a:r>
            <a:r>
              <a:rPr lang="en-US" sz="2400" b="1" dirty="0" smtClean="0"/>
              <a:t>” </a:t>
            </a:r>
            <a:r>
              <a:rPr lang="en-US" sz="2400" b="1" dirty="0" err="1"/>
              <a:t>dan</a:t>
            </a:r>
            <a:r>
              <a:rPr lang="en-US" sz="2400" b="1" dirty="0"/>
              <a:t> </a:t>
            </a:r>
            <a:r>
              <a:rPr lang="en-US" sz="2400" b="1" dirty="0" smtClean="0"/>
              <a:t>“</a:t>
            </a:r>
            <a:r>
              <a:rPr lang="en-US" sz="2400" b="1" dirty="0" err="1" smtClean="0"/>
              <a:t>sesudah</a:t>
            </a:r>
            <a:r>
              <a:rPr lang="en-US" sz="2400" b="1" dirty="0" smtClean="0"/>
              <a:t>” </a:t>
            </a:r>
            <a:r>
              <a:rPr lang="en-US" sz="2400" b="1" dirty="0" err="1" smtClean="0"/>
              <a:t>adanya</a:t>
            </a:r>
            <a:r>
              <a:rPr lang="en-US" sz="2400" b="1" dirty="0" smtClean="0"/>
              <a:t> </a:t>
            </a:r>
            <a:r>
              <a:rPr lang="en-US" sz="2400" b="1" dirty="0" err="1" smtClean="0"/>
              <a:t>perbaikan</a:t>
            </a:r>
            <a:r>
              <a:rPr lang="en-US" sz="2400" b="1" dirty="0" smtClean="0"/>
              <a:t> </a:t>
            </a:r>
            <a:r>
              <a:rPr lang="en-US" sz="2400" b="1" dirty="0" err="1"/>
              <a:t>metoda</a:t>
            </a:r>
            <a:r>
              <a:rPr lang="en-US" sz="2400" b="1" dirty="0"/>
              <a:t> </a:t>
            </a:r>
            <a:r>
              <a:rPr lang="en-US" sz="2400" b="1" dirty="0" err="1" smtClean="0"/>
              <a:t>penyuluhan</a:t>
            </a:r>
            <a:r>
              <a:rPr lang="en-US" sz="2400" b="1" dirty="0" smtClean="0"/>
              <a:t>. </a:t>
            </a:r>
            <a:endParaRPr lang="en-US" sz="2400" b="1" dirty="0"/>
          </a:p>
        </p:txBody>
      </p:sp>
      <p:sp>
        <p:nvSpPr>
          <p:cNvPr id="12293" name="Rectangle 5"/>
          <p:cNvSpPr>
            <a:spLocks noChangeArrowheads="1"/>
          </p:cNvSpPr>
          <p:nvPr/>
        </p:nvSpPr>
        <p:spPr bwMode="auto">
          <a:xfrm>
            <a:off x="0" y="4800600"/>
            <a:ext cx="9144000" cy="1676400"/>
          </a:xfrm>
          <a:prstGeom prst="rect">
            <a:avLst/>
          </a:prstGeom>
          <a:solidFill>
            <a:schemeClr val="tx1"/>
          </a:solidFill>
          <a:ln w="9525">
            <a:solidFill>
              <a:schemeClr val="accent1"/>
            </a:solidFill>
            <a:miter lim="800000"/>
            <a:headEnd/>
            <a:tailEnd/>
          </a:ln>
          <a:effectLst/>
        </p:spPr>
        <p:txBody>
          <a:bodyPr/>
          <a:lstStyle/>
          <a:p>
            <a:pPr algn="ctr"/>
            <a:endParaRPr lang="en-US" sz="2800" b="1" dirty="0" smtClean="0">
              <a:solidFill>
                <a:schemeClr val="bg1"/>
              </a:solidFill>
            </a:endParaRPr>
          </a:p>
          <a:p>
            <a:pPr algn="ctr"/>
            <a:r>
              <a:rPr lang="en-US" sz="2800" b="1" dirty="0" smtClean="0">
                <a:solidFill>
                  <a:schemeClr val="bg1"/>
                </a:solidFill>
              </a:rPr>
              <a:t>Pak </a:t>
            </a:r>
            <a:r>
              <a:rPr lang="en-US" sz="2800" b="1" dirty="0" err="1" smtClean="0">
                <a:solidFill>
                  <a:schemeClr val="bg1"/>
                </a:solidFill>
              </a:rPr>
              <a:t>Ario</a:t>
            </a:r>
            <a:r>
              <a:rPr lang="en-US" sz="2800" b="1" dirty="0" smtClean="0">
                <a:solidFill>
                  <a:schemeClr val="bg1"/>
                </a:solidFill>
              </a:rPr>
              <a:t> </a:t>
            </a:r>
            <a:r>
              <a:rPr lang="en-US" sz="2800" b="1" dirty="0" err="1" smtClean="0">
                <a:solidFill>
                  <a:schemeClr val="bg1"/>
                </a:solidFill>
              </a:rPr>
              <a:t>berharap</a:t>
            </a:r>
            <a:r>
              <a:rPr lang="en-US" sz="2800" b="1" dirty="0" smtClean="0">
                <a:solidFill>
                  <a:schemeClr val="bg1"/>
                </a:solidFill>
              </a:rPr>
              <a:t> </a:t>
            </a:r>
            <a:r>
              <a:rPr lang="en-US" sz="2800" b="1" dirty="0" err="1">
                <a:solidFill>
                  <a:schemeClr val="bg1"/>
                </a:solidFill>
              </a:rPr>
              <a:t>hipotesis</a:t>
            </a:r>
            <a:r>
              <a:rPr lang="en-US" sz="2800" b="1" dirty="0">
                <a:solidFill>
                  <a:schemeClr val="bg1"/>
                </a:solidFill>
              </a:rPr>
              <a:t> </a:t>
            </a:r>
            <a:r>
              <a:rPr lang="en-US" sz="2800" b="1" dirty="0" err="1">
                <a:solidFill>
                  <a:schemeClr val="bg1"/>
                </a:solidFill>
              </a:rPr>
              <a:t>awal</a:t>
            </a:r>
            <a:r>
              <a:rPr lang="en-US" sz="2800" b="1" dirty="0">
                <a:solidFill>
                  <a:schemeClr val="bg1"/>
                </a:solidFill>
              </a:rPr>
              <a:t> </a:t>
            </a:r>
            <a:r>
              <a:rPr lang="en-US" sz="2800" b="1" dirty="0" err="1">
                <a:solidFill>
                  <a:schemeClr val="bg1"/>
                </a:solidFill>
              </a:rPr>
              <a:t>ini</a:t>
            </a:r>
            <a:r>
              <a:rPr lang="en-US" sz="2800" b="1" dirty="0">
                <a:solidFill>
                  <a:schemeClr val="bg1"/>
                </a:solidFill>
              </a:rPr>
              <a:t> </a:t>
            </a:r>
            <a:r>
              <a:rPr lang="en-US" sz="2800" b="1" dirty="0" err="1">
                <a:solidFill>
                  <a:schemeClr val="bg1"/>
                </a:solidFill>
              </a:rPr>
              <a:t>ditolak</a:t>
            </a:r>
            <a:r>
              <a:rPr lang="en-US" sz="2800" b="1" dirty="0">
                <a:solidFill>
                  <a:schemeClr val="bg1"/>
                </a:solidFill>
              </a:rPr>
              <a:t>, </a:t>
            </a:r>
            <a:r>
              <a:rPr lang="en-US" sz="2800" b="1" dirty="0" err="1">
                <a:solidFill>
                  <a:schemeClr val="bg1"/>
                </a:solidFill>
              </a:rPr>
              <a:t>sehingga</a:t>
            </a:r>
            <a:r>
              <a:rPr lang="en-US" sz="2800" b="1" dirty="0">
                <a:solidFill>
                  <a:schemeClr val="bg1"/>
                </a:solidFill>
              </a:rPr>
              <a:t> </a:t>
            </a:r>
            <a:r>
              <a:rPr lang="en-US" sz="2800" b="1" dirty="0" err="1">
                <a:solidFill>
                  <a:schemeClr val="bg1"/>
                </a:solidFill>
              </a:rPr>
              <a:t>membuktikan</a:t>
            </a:r>
            <a:r>
              <a:rPr lang="en-US" sz="2800" b="1" dirty="0">
                <a:solidFill>
                  <a:schemeClr val="bg1"/>
                </a:solidFill>
              </a:rPr>
              <a:t> </a:t>
            </a:r>
            <a:r>
              <a:rPr lang="en-US" sz="2800" b="1" dirty="0" err="1">
                <a:solidFill>
                  <a:schemeClr val="bg1"/>
                </a:solidFill>
              </a:rPr>
              <a:t>bahwa</a:t>
            </a:r>
            <a:r>
              <a:rPr lang="en-US" sz="2800" b="1" dirty="0">
                <a:solidFill>
                  <a:schemeClr val="bg1"/>
                </a:solidFill>
              </a:rPr>
              <a:t> </a:t>
            </a:r>
            <a:r>
              <a:rPr lang="en-US" sz="2800" b="1" dirty="0" err="1">
                <a:solidFill>
                  <a:schemeClr val="bg1"/>
                </a:solidFill>
              </a:rPr>
              <a:t>pendapatnya</a:t>
            </a:r>
            <a:r>
              <a:rPr lang="en-US" sz="2800" b="1" dirty="0">
                <a:solidFill>
                  <a:schemeClr val="bg1"/>
                </a:solidFill>
              </a:rPr>
              <a:t> </a:t>
            </a:r>
            <a:r>
              <a:rPr lang="en-US" sz="2800" b="1" dirty="0" err="1">
                <a:solidFill>
                  <a:schemeClr val="bg1"/>
                </a:solidFill>
              </a:rPr>
              <a:t>benar</a:t>
            </a:r>
            <a:r>
              <a:rPr lang="en-US" sz="2800" b="1" dirty="0">
                <a:solidFill>
                  <a:schemeClr val="bg1"/>
                </a:solidFill>
              </a:rPr>
              <a:t>! </a:t>
            </a:r>
            <a:endParaRPr lang="en-US" sz="2800" b="1" dirty="0" smtClean="0">
              <a:solidFill>
                <a:schemeClr val="bg1"/>
              </a:solidFill>
            </a:endParaRPr>
          </a:p>
          <a:p>
            <a:pPr algn="ctr"/>
            <a:endParaRPr lang="en-US" sz="2800" b="1" dirty="0">
              <a:solidFill>
                <a:schemeClr val="bg1"/>
              </a:solidFill>
            </a:endParaRPr>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2291">
                                            <p:bg/>
                                          </p:spTgt>
                                        </p:tgtEl>
                                        <p:attrNameLst>
                                          <p:attrName>style.visibility</p:attrName>
                                        </p:attrNameLst>
                                      </p:cBhvr>
                                      <p:to>
                                        <p:strVal val="visible"/>
                                      </p:to>
                                    </p:set>
                                    <p:animEffect transition="in" filter="fade">
                                      <p:cBhvr>
                                        <p:cTn id="7" dur="500"/>
                                        <p:tgtEl>
                                          <p:spTgt spid="12291">
                                            <p:bg/>
                                          </p:spTgt>
                                        </p:tgtEl>
                                      </p:cBhvr>
                                    </p:animEffect>
                                    <p:anim calcmode="lin" valueType="num">
                                      <p:cBhvr>
                                        <p:cTn id="8" dur="500" fill="hold"/>
                                        <p:tgtEl>
                                          <p:spTgt spid="12291">
                                            <p:bg/>
                                          </p:spTgt>
                                        </p:tgtEl>
                                        <p:attrNameLst>
                                          <p:attrName>ppt_x</p:attrName>
                                        </p:attrNameLst>
                                      </p:cBhvr>
                                      <p:tavLst>
                                        <p:tav tm="0">
                                          <p:val>
                                            <p:strVal val="#ppt_x-.1"/>
                                          </p:val>
                                        </p:tav>
                                        <p:tav tm="100000">
                                          <p:val>
                                            <p:strVal val="#ppt_x"/>
                                          </p:val>
                                        </p:tav>
                                      </p:tavLst>
                                    </p:anim>
                                    <p:anim calcmode="lin" valueType="num">
                                      <p:cBhvr>
                                        <p:cTn id="9" dur="500" fill="hold"/>
                                        <p:tgtEl>
                                          <p:spTgt spid="12291">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fade">
                                      <p:cBhvr>
                                        <p:cTn id="14" dur="500"/>
                                        <p:tgtEl>
                                          <p:spTgt spid="12291">
                                            <p:txEl>
                                              <p:pRg st="0" end="0"/>
                                            </p:txEl>
                                          </p:spTgt>
                                        </p:tgtEl>
                                      </p:cBhvr>
                                    </p:animEffect>
                                    <p:anim calcmode="lin" valueType="num">
                                      <p:cBhvr>
                                        <p:cTn id="15" dur="500" fill="hold"/>
                                        <p:tgtEl>
                                          <p:spTgt spid="12291">
                                            <p:txEl>
                                              <p:pRg st="0" end="0"/>
                                            </p:txEl>
                                          </p:spTgt>
                                        </p:tgtEl>
                                        <p:attrNameLst>
                                          <p:attrName>ppt_x</p:attrName>
                                        </p:attrNameLst>
                                      </p:cBhvr>
                                      <p:tavLst>
                                        <p:tav tm="0">
                                          <p:val>
                                            <p:strVal val="#ppt_x-.1"/>
                                          </p:val>
                                        </p:tav>
                                        <p:tav tm="100000">
                                          <p:val>
                                            <p:strVal val="#ppt_x"/>
                                          </p:val>
                                        </p:tav>
                                      </p:tavLst>
                                    </p:anim>
                                    <p:anim calcmode="lin" valueType="num">
                                      <p:cBhvr>
                                        <p:cTn id="16"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2291">
                                            <p:txEl>
                                              <p:pRg st="1" end="1"/>
                                            </p:txEl>
                                          </p:spTgt>
                                        </p:tgtEl>
                                        <p:attrNameLst>
                                          <p:attrName>style.visibility</p:attrName>
                                        </p:attrNameLst>
                                      </p:cBhvr>
                                      <p:to>
                                        <p:strVal val="visible"/>
                                      </p:to>
                                    </p:set>
                                    <p:animEffect transition="in" filter="fade">
                                      <p:cBhvr>
                                        <p:cTn id="21" dur="500"/>
                                        <p:tgtEl>
                                          <p:spTgt spid="12291">
                                            <p:txEl>
                                              <p:pRg st="1" end="1"/>
                                            </p:txEl>
                                          </p:spTgt>
                                        </p:tgtEl>
                                      </p:cBhvr>
                                    </p:animEffect>
                                    <p:anim calcmode="lin" valueType="num">
                                      <p:cBhvr>
                                        <p:cTn id="22" dur="500" fill="hold"/>
                                        <p:tgtEl>
                                          <p:spTgt spid="12291">
                                            <p:txEl>
                                              <p:pRg st="1" end="1"/>
                                            </p:txEl>
                                          </p:spTgt>
                                        </p:tgtEl>
                                        <p:attrNameLst>
                                          <p:attrName>ppt_x</p:attrName>
                                        </p:attrNameLst>
                                      </p:cBhvr>
                                      <p:tavLst>
                                        <p:tav tm="0">
                                          <p:val>
                                            <p:strVal val="#ppt_x-.1"/>
                                          </p:val>
                                        </p:tav>
                                        <p:tav tm="100000">
                                          <p:val>
                                            <p:strVal val="#ppt_x"/>
                                          </p:val>
                                        </p:tav>
                                      </p:tavLst>
                                    </p:anim>
                                    <p:anim calcmode="lin" valueType="num">
                                      <p:cBhvr>
                                        <p:cTn id="23"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2291">
                                            <p:txEl>
                                              <p:pRg st="2" end="2"/>
                                            </p:txEl>
                                          </p:spTgt>
                                        </p:tgtEl>
                                        <p:attrNameLst>
                                          <p:attrName>style.visibility</p:attrName>
                                        </p:attrNameLst>
                                      </p:cBhvr>
                                      <p:to>
                                        <p:strVal val="visible"/>
                                      </p:to>
                                    </p:set>
                                    <p:animEffect transition="in" filter="fade">
                                      <p:cBhvr>
                                        <p:cTn id="28" dur="500"/>
                                        <p:tgtEl>
                                          <p:spTgt spid="12291">
                                            <p:txEl>
                                              <p:pRg st="2" end="2"/>
                                            </p:txEl>
                                          </p:spTgt>
                                        </p:tgtEl>
                                      </p:cBhvr>
                                    </p:animEffect>
                                    <p:anim calcmode="lin" valueType="num">
                                      <p:cBhvr>
                                        <p:cTn id="29" dur="500" fill="hold"/>
                                        <p:tgtEl>
                                          <p:spTgt spid="12291">
                                            <p:txEl>
                                              <p:pRg st="2" end="2"/>
                                            </p:txEl>
                                          </p:spTgt>
                                        </p:tgtEl>
                                        <p:attrNameLst>
                                          <p:attrName>ppt_x</p:attrName>
                                        </p:attrNameLst>
                                      </p:cBhvr>
                                      <p:tavLst>
                                        <p:tav tm="0">
                                          <p:val>
                                            <p:strVal val="#ppt_x-.1"/>
                                          </p:val>
                                        </p:tav>
                                        <p:tav tm="100000">
                                          <p:val>
                                            <p:strVal val="#ppt_x"/>
                                          </p:val>
                                        </p:tav>
                                      </p:tavLst>
                                    </p:anim>
                                    <p:anim calcmode="lin" valueType="num">
                                      <p:cBhvr>
                                        <p:cTn id="30"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2292"/>
                                        </p:tgtEl>
                                        <p:attrNameLst>
                                          <p:attrName>style.visibility</p:attrName>
                                        </p:attrNameLst>
                                      </p:cBhvr>
                                      <p:to>
                                        <p:strVal val="visible"/>
                                      </p:to>
                                    </p:set>
                                    <p:animEffect transition="in" filter="box(in)">
                                      <p:cBhvr>
                                        <p:cTn id="35" dur="2000"/>
                                        <p:tgtEl>
                                          <p:spTgt spid="12292"/>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12293"/>
                                        </p:tgtEl>
                                        <p:attrNameLst>
                                          <p:attrName>style.visibility</p:attrName>
                                        </p:attrNameLst>
                                      </p:cBhvr>
                                      <p:to>
                                        <p:strVal val="visible"/>
                                      </p:to>
                                    </p:set>
                                    <p:animEffect transition="in" filter="diamond(in)">
                                      <p:cBhvr>
                                        <p:cTn id="40" dur="2000"/>
                                        <p:tgtEl>
                                          <p:spTgt spid="12293"/>
                                        </p:tgtEl>
                                      </p:cBhvr>
                                    </p:animEffect>
                                  </p:childTnLst>
                                </p:cTn>
                              </p:par>
                              <p:par>
                                <p:cTn id="41" presetID="2" presetClass="entr" presetSubtype="9" fill="hold" grpId="0" nodeType="withEffect">
                                  <p:stCondLst>
                                    <p:cond delay="0"/>
                                  </p:stCondLst>
                                  <p:iterate type="lt">
                                    <p:tmPct val="10000"/>
                                  </p:iterate>
                                  <p:childTnLst>
                                    <p:set>
                                      <p:cBhvr>
                                        <p:cTn id="42" dur="1" fill="hold">
                                          <p:stCondLst>
                                            <p:cond delay="0"/>
                                          </p:stCondLst>
                                        </p:cTn>
                                        <p:tgtEl>
                                          <p:spTgt spid="8"/>
                                        </p:tgtEl>
                                        <p:attrNameLst>
                                          <p:attrName>style.visibility</p:attrName>
                                        </p:attrNameLst>
                                      </p:cBhvr>
                                      <p:to>
                                        <p:strVal val="visible"/>
                                      </p:to>
                                    </p:set>
                                    <p:anim calcmode="lin" valueType="num">
                                      <p:cBhvr additive="base">
                                        <p:cTn id="43" dur="800" fill="hold">
                                          <p:stCondLst>
                                            <p:cond delay="0"/>
                                          </p:stCondLst>
                                        </p:cTn>
                                        <p:tgtEl>
                                          <p:spTgt spid="8"/>
                                        </p:tgtEl>
                                        <p:attrNameLst>
                                          <p:attrName>ppt_x</p:attrName>
                                        </p:attrNameLst>
                                      </p:cBhvr>
                                      <p:tavLst>
                                        <p:tav tm="0">
                                          <p:val>
                                            <p:strVal val="0-#ppt_w/2"/>
                                          </p:val>
                                        </p:tav>
                                        <p:tav tm="100000">
                                          <p:val>
                                            <p:strVal val="#ppt_x"/>
                                          </p:val>
                                        </p:tav>
                                      </p:tavLst>
                                    </p:anim>
                                    <p:anim calcmode="lin" valueType="num">
                                      <p:cBhvr additive="base">
                                        <p:cTn id="44" dur="800" fill="hold">
                                          <p:stCondLst>
                                            <p:cond delay="0"/>
                                          </p:stCondLst>
                                        </p:cTn>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291" grpId="0" build="p" animBg="1"/>
      <p:bldP spid="12292" grpId="0" animBg="1"/>
      <p:bldP spid="12293" grpId="0" animBg="1"/>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639762"/>
          </a:xfrm>
          <a:solidFill>
            <a:schemeClr val="tx1"/>
          </a:solidFill>
        </p:spPr>
        <p:txBody>
          <a:bodyPr>
            <a:normAutofit/>
          </a:bodyPr>
          <a:lstStyle/>
          <a:p>
            <a:r>
              <a:rPr lang="en-US" sz="2800" b="1" dirty="0" smtClean="0">
                <a:solidFill>
                  <a:schemeClr val="bg1"/>
                </a:solidFill>
                <a:latin typeface="Arial Black" pitchFamily="34" charset="0"/>
              </a:rPr>
              <a:t>PROSEDUR  UJI  HIPOTESIS</a:t>
            </a:r>
            <a:endParaRPr lang="en-US" sz="2800" b="1" dirty="0">
              <a:solidFill>
                <a:schemeClr val="bg1"/>
              </a:solidFill>
              <a:latin typeface="Arial Black" pitchFamily="34" charset="0"/>
            </a:endParaRPr>
          </a:p>
        </p:txBody>
      </p:sp>
      <p:sp>
        <p:nvSpPr>
          <p:cNvPr id="15363" name="Rectangle 3"/>
          <p:cNvSpPr>
            <a:spLocks noGrp="1" noChangeArrowheads="1"/>
          </p:cNvSpPr>
          <p:nvPr>
            <p:ph idx="1"/>
          </p:nvPr>
        </p:nvSpPr>
        <p:spPr>
          <a:xfrm>
            <a:off x="304800" y="914400"/>
            <a:ext cx="8534400" cy="609600"/>
          </a:xfrm>
        </p:spPr>
        <p:txBody>
          <a:bodyPr>
            <a:normAutofit fontScale="92500"/>
          </a:bodyPr>
          <a:lstStyle/>
          <a:p>
            <a:pPr marL="609600" indent="-609600">
              <a:buFontTx/>
              <a:buAutoNum type="arabicPeriod"/>
            </a:pPr>
            <a:r>
              <a:rPr lang="en-US" sz="2800" b="1" u="sng" dirty="0" err="1">
                <a:hlinkClick r:id="rId2" action="ppaction://hlinksldjump"/>
              </a:rPr>
              <a:t>Rumuskan</a:t>
            </a:r>
            <a:r>
              <a:rPr lang="en-US" sz="2800" b="1" u="sng" dirty="0">
                <a:hlinkClick r:id="rId2" action="ppaction://hlinksldjump"/>
              </a:rPr>
              <a:t> </a:t>
            </a:r>
            <a:r>
              <a:rPr lang="en-US" sz="2800" b="1" u="sng" dirty="0" err="1">
                <a:hlinkClick r:id="rId2" action="ppaction://hlinksldjump"/>
              </a:rPr>
              <a:t>hipotesis</a:t>
            </a:r>
            <a:r>
              <a:rPr lang="en-US" sz="2800" b="1" u="sng" dirty="0">
                <a:hlinkClick r:id="rId2" action="ppaction://hlinksldjump"/>
              </a:rPr>
              <a:t> yang </a:t>
            </a:r>
            <a:r>
              <a:rPr lang="en-US" sz="2800" b="1" u="sng" dirty="0" err="1">
                <a:hlinkClick r:id="rId2" action="ppaction://hlinksldjump"/>
              </a:rPr>
              <a:t>akan</a:t>
            </a:r>
            <a:r>
              <a:rPr lang="en-US" sz="2800" b="1" u="sng" dirty="0">
                <a:hlinkClick r:id="rId2" action="ppaction://hlinksldjump"/>
              </a:rPr>
              <a:t> </a:t>
            </a:r>
            <a:r>
              <a:rPr lang="en-US" sz="2800" b="1" u="sng" dirty="0" err="1">
                <a:hlinkClick r:id="rId2" action="ppaction://hlinksldjump"/>
              </a:rPr>
              <a:t>diuji</a:t>
            </a:r>
            <a:r>
              <a:rPr lang="en-US" sz="2800" b="1" u="sng" dirty="0">
                <a:hlinkClick r:id="rId2" action="ppaction://hlinksldjump"/>
              </a:rPr>
              <a:t> : H</a:t>
            </a:r>
            <a:r>
              <a:rPr lang="en-US" sz="2800" b="1" u="sng" baseline="-25000" dirty="0">
                <a:hlinkClick r:id="rId2" action="ppaction://hlinksldjump"/>
              </a:rPr>
              <a:t>0</a:t>
            </a:r>
            <a:r>
              <a:rPr lang="en-US" sz="2800" b="1" u="sng" dirty="0">
                <a:hlinkClick r:id="rId2" action="ppaction://hlinksldjump"/>
              </a:rPr>
              <a:t> </a:t>
            </a:r>
            <a:r>
              <a:rPr lang="en-US" sz="2800" b="1" u="sng" dirty="0" err="1">
                <a:hlinkClick r:id="rId2" action="ppaction://hlinksldjump"/>
              </a:rPr>
              <a:t>dan</a:t>
            </a:r>
            <a:r>
              <a:rPr lang="en-US" sz="2800" b="1" u="sng" dirty="0">
                <a:hlinkClick r:id="rId2" action="ppaction://hlinksldjump"/>
              </a:rPr>
              <a:t> Ha</a:t>
            </a:r>
          </a:p>
        </p:txBody>
      </p:sp>
      <p:sp>
        <p:nvSpPr>
          <p:cNvPr id="15364" name="Rectangle 4">
            <a:hlinkClick r:id="rId3" action="ppaction://hlinksldjump"/>
          </p:cNvPr>
          <p:cNvSpPr>
            <a:spLocks noChangeArrowheads="1"/>
          </p:cNvSpPr>
          <p:nvPr/>
        </p:nvSpPr>
        <p:spPr bwMode="auto">
          <a:xfrm>
            <a:off x="457200" y="1676400"/>
            <a:ext cx="8229600" cy="914400"/>
          </a:xfrm>
          <a:prstGeom prst="rect">
            <a:avLst/>
          </a:prstGeom>
          <a:noFill/>
          <a:ln w="9525">
            <a:noFill/>
            <a:miter lim="800000"/>
            <a:headEnd/>
            <a:tailEnd/>
          </a:ln>
          <a:effectLst/>
        </p:spPr>
        <p:txBody>
          <a:bodyPr/>
          <a:lstStyle/>
          <a:p>
            <a:pPr marL="609600" indent="-609600">
              <a:spcBef>
                <a:spcPct val="20000"/>
              </a:spcBef>
              <a:buFontTx/>
              <a:buAutoNum type="arabicPeriod" startAt="2"/>
            </a:pPr>
            <a:r>
              <a:rPr lang="en-US" sz="2800" b="1" dirty="0" err="1"/>
              <a:t>Tentukan</a:t>
            </a:r>
            <a:r>
              <a:rPr lang="en-US" sz="2800" b="1" dirty="0"/>
              <a:t> </a:t>
            </a:r>
            <a:r>
              <a:rPr lang="en-US" sz="2800" b="1" dirty="0" err="1" smtClean="0"/>
              <a:t>tingkat</a:t>
            </a:r>
            <a:r>
              <a:rPr lang="en-US" sz="2800" b="1" dirty="0" smtClean="0"/>
              <a:t> </a:t>
            </a:r>
            <a:r>
              <a:rPr lang="en-US" sz="2800" b="1" dirty="0" err="1" smtClean="0"/>
              <a:t>signifikansi</a:t>
            </a:r>
            <a:r>
              <a:rPr lang="en-US" sz="2800" b="1" dirty="0" smtClean="0"/>
              <a:t> (</a:t>
            </a:r>
            <a:r>
              <a:rPr lang="el-GR" sz="2800" b="1" dirty="0">
                <a:cs typeface="Arial" pitchFamily="34" charset="0"/>
              </a:rPr>
              <a:t>α</a:t>
            </a:r>
            <a:r>
              <a:rPr lang="en-US" sz="2800" b="1" dirty="0">
                <a:cs typeface="Arial" pitchFamily="34" charset="0"/>
              </a:rPr>
              <a:t>) </a:t>
            </a:r>
            <a:r>
              <a:rPr lang="en-US" sz="2800" b="1" dirty="0" err="1">
                <a:cs typeface="Arial" pitchFamily="34" charset="0"/>
              </a:rPr>
              <a:t>atau</a:t>
            </a:r>
            <a:r>
              <a:rPr lang="en-US" sz="2800" b="1" dirty="0">
                <a:cs typeface="Arial" pitchFamily="34" charset="0"/>
              </a:rPr>
              <a:t> </a:t>
            </a:r>
            <a:r>
              <a:rPr lang="en-US" sz="2800" b="1" dirty="0" err="1">
                <a:cs typeface="Arial" pitchFamily="34" charset="0"/>
              </a:rPr>
              <a:t>kesalahan</a:t>
            </a:r>
            <a:r>
              <a:rPr lang="en-US" sz="2800" b="1" dirty="0">
                <a:cs typeface="Arial" pitchFamily="34" charset="0"/>
              </a:rPr>
              <a:t> </a:t>
            </a:r>
            <a:r>
              <a:rPr lang="en-US" sz="2800" b="1" dirty="0" err="1">
                <a:cs typeface="Arial" pitchFamily="34" charset="0"/>
              </a:rPr>
              <a:t>tipe</a:t>
            </a:r>
            <a:r>
              <a:rPr lang="en-US" sz="2800" b="1" dirty="0">
                <a:cs typeface="Arial" pitchFamily="34" charset="0"/>
              </a:rPr>
              <a:t> 1  </a:t>
            </a:r>
            <a:endParaRPr lang="en-US" sz="2800" b="1" dirty="0"/>
          </a:p>
        </p:txBody>
      </p:sp>
      <p:sp>
        <p:nvSpPr>
          <p:cNvPr id="15365" name="Rectangle 5">
            <a:hlinkClick r:id="rId4" action="ppaction://hlinksldjump"/>
          </p:cNvPr>
          <p:cNvSpPr>
            <a:spLocks noChangeArrowheads="1"/>
          </p:cNvSpPr>
          <p:nvPr/>
        </p:nvSpPr>
        <p:spPr bwMode="auto">
          <a:xfrm>
            <a:off x="457200" y="3429000"/>
            <a:ext cx="8229600" cy="914400"/>
          </a:xfrm>
          <a:prstGeom prst="rect">
            <a:avLst/>
          </a:prstGeom>
          <a:noFill/>
          <a:ln w="9525">
            <a:noFill/>
            <a:miter lim="800000"/>
            <a:headEnd/>
            <a:tailEnd/>
          </a:ln>
          <a:effectLst/>
        </p:spPr>
        <p:txBody>
          <a:bodyPr/>
          <a:lstStyle/>
          <a:p>
            <a:pPr marL="609600" indent="-609600">
              <a:spcBef>
                <a:spcPct val="20000"/>
              </a:spcBef>
              <a:buFontTx/>
              <a:buAutoNum type="arabicPeriod" startAt="4"/>
            </a:pPr>
            <a:r>
              <a:rPr lang="en-US" sz="2800" b="1" dirty="0" err="1"/>
              <a:t>Tentukan</a:t>
            </a:r>
            <a:r>
              <a:rPr lang="en-US" sz="2800" b="1" dirty="0"/>
              <a:t> </a:t>
            </a:r>
            <a:r>
              <a:rPr lang="en-US" sz="2800" b="1" dirty="0" err="1"/>
              <a:t>nilai</a:t>
            </a:r>
            <a:r>
              <a:rPr lang="en-US" sz="2800" b="1" dirty="0"/>
              <a:t> </a:t>
            </a:r>
            <a:r>
              <a:rPr lang="en-US" sz="2800" b="1" dirty="0" err="1"/>
              <a:t>titik</a:t>
            </a:r>
            <a:r>
              <a:rPr lang="en-US" sz="2800" b="1" dirty="0"/>
              <a:t> </a:t>
            </a:r>
            <a:r>
              <a:rPr lang="en-US" sz="2800" b="1" dirty="0" err="1"/>
              <a:t>kritis</a:t>
            </a:r>
            <a:r>
              <a:rPr lang="en-US" sz="2800" b="1" dirty="0"/>
              <a:t> </a:t>
            </a:r>
            <a:r>
              <a:rPr lang="en-US" sz="2800" b="1" dirty="0" err="1"/>
              <a:t>atau</a:t>
            </a:r>
            <a:r>
              <a:rPr lang="en-US" sz="2800" b="1" dirty="0"/>
              <a:t> </a:t>
            </a:r>
            <a:r>
              <a:rPr lang="en-US" sz="2800" b="1" dirty="0" err="1"/>
              <a:t>daerah</a:t>
            </a:r>
            <a:r>
              <a:rPr lang="en-US" sz="2800" b="1" dirty="0"/>
              <a:t> </a:t>
            </a:r>
            <a:r>
              <a:rPr lang="en-US" sz="2800" b="1" dirty="0" err="1"/>
              <a:t>penerimaan</a:t>
            </a:r>
            <a:r>
              <a:rPr lang="en-US" sz="2800" b="1" dirty="0"/>
              <a:t> – </a:t>
            </a:r>
            <a:r>
              <a:rPr lang="en-US" sz="2800" b="1" dirty="0" err="1"/>
              <a:t>penolakan</a:t>
            </a:r>
            <a:r>
              <a:rPr lang="en-US" sz="2800" b="1" dirty="0"/>
              <a:t> H</a:t>
            </a:r>
            <a:r>
              <a:rPr lang="en-US" sz="2800" b="1" baseline="-25000" dirty="0"/>
              <a:t>0</a:t>
            </a:r>
          </a:p>
        </p:txBody>
      </p:sp>
      <p:sp>
        <p:nvSpPr>
          <p:cNvPr id="15366" name="Rectangle 6"/>
          <p:cNvSpPr>
            <a:spLocks noChangeArrowheads="1"/>
          </p:cNvSpPr>
          <p:nvPr/>
        </p:nvSpPr>
        <p:spPr bwMode="auto">
          <a:xfrm>
            <a:off x="457200" y="4343400"/>
            <a:ext cx="8229600" cy="914400"/>
          </a:xfrm>
          <a:prstGeom prst="rect">
            <a:avLst/>
          </a:prstGeom>
          <a:noFill/>
          <a:ln w="9525">
            <a:noFill/>
            <a:miter lim="800000"/>
            <a:headEnd/>
            <a:tailEnd/>
          </a:ln>
          <a:effectLst/>
        </p:spPr>
        <p:txBody>
          <a:bodyPr/>
          <a:lstStyle/>
          <a:p>
            <a:pPr marL="609600" indent="-609600">
              <a:spcBef>
                <a:spcPct val="20000"/>
              </a:spcBef>
              <a:buFontTx/>
              <a:buAutoNum type="arabicPeriod" startAt="5"/>
            </a:pPr>
            <a:r>
              <a:rPr lang="en-US" sz="2800" b="1" dirty="0" err="1"/>
              <a:t>Hitung</a:t>
            </a:r>
            <a:r>
              <a:rPr lang="en-US" sz="2800" b="1" dirty="0"/>
              <a:t> </a:t>
            </a:r>
            <a:r>
              <a:rPr lang="en-US" sz="2800" b="1" dirty="0" err="1"/>
              <a:t>nilai</a:t>
            </a:r>
            <a:r>
              <a:rPr lang="en-US" sz="2800" b="1" dirty="0"/>
              <a:t> </a:t>
            </a:r>
            <a:r>
              <a:rPr lang="en-US" sz="2800" b="1" dirty="0" err="1"/>
              <a:t>statistik</a:t>
            </a:r>
            <a:r>
              <a:rPr lang="en-US" sz="2800" b="1" dirty="0"/>
              <a:t> </a:t>
            </a:r>
            <a:r>
              <a:rPr lang="en-US" sz="2800" b="1" dirty="0" err="1"/>
              <a:t>sampel</a:t>
            </a:r>
            <a:r>
              <a:rPr lang="en-US" sz="2800" b="1" dirty="0"/>
              <a:t> </a:t>
            </a:r>
            <a:r>
              <a:rPr lang="en-US" sz="2800" b="1" dirty="0" err="1"/>
              <a:t>dengan</a:t>
            </a:r>
            <a:r>
              <a:rPr lang="en-US" sz="2800" b="1" dirty="0"/>
              <a:t> </a:t>
            </a:r>
            <a:r>
              <a:rPr lang="en-US" sz="2800" b="1" dirty="0" err="1"/>
              <a:t>uji</a:t>
            </a:r>
            <a:r>
              <a:rPr lang="en-US" sz="2800" b="1" dirty="0"/>
              <a:t> </a:t>
            </a:r>
            <a:r>
              <a:rPr lang="en-US" sz="2800" b="1" dirty="0" err="1"/>
              <a:t>statistik</a:t>
            </a:r>
            <a:r>
              <a:rPr lang="en-US" sz="2800" b="1" dirty="0"/>
              <a:t> </a:t>
            </a:r>
            <a:r>
              <a:rPr lang="en-US" sz="2800" b="1" dirty="0" err="1"/>
              <a:t>pada</a:t>
            </a:r>
            <a:r>
              <a:rPr lang="en-US" sz="2800" b="1" dirty="0"/>
              <a:t> </a:t>
            </a:r>
            <a:r>
              <a:rPr lang="en-US" sz="2800" b="1" dirty="0" err="1" smtClean="0"/>
              <a:t>tingkat</a:t>
            </a:r>
            <a:r>
              <a:rPr lang="en-US" sz="2800" b="1" dirty="0" smtClean="0"/>
              <a:t> </a:t>
            </a:r>
            <a:r>
              <a:rPr lang="en-US" sz="2800" b="1" dirty="0" err="1" smtClean="0"/>
              <a:t>signifikansi</a:t>
            </a:r>
            <a:r>
              <a:rPr lang="en-US" sz="2800" b="1" dirty="0" smtClean="0"/>
              <a:t> </a:t>
            </a:r>
            <a:r>
              <a:rPr lang="en-US" sz="2800" b="1" dirty="0" err="1" smtClean="0"/>
              <a:t>yg</a:t>
            </a:r>
            <a:r>
              <a:rPr lang="en-US" sz="2800" b="1" dirty="0" smtClean="0"/>
              <a:t> </a:t>
            </a:r>
            <a:r>
              <a:rPr lang="en-US" sz="2800" b="1" dirty="0" err="1"/>
              <a:t>telah</a:t>
            </a:r>
            <a:r>
              <a:rPr lang="en-US" sz="2800" b="1" dirty="0"/>
              <a:t> </a:t>
            </a:r>
            <a:r>
              <a:rPr lang="en-US" sz="2800" b="1" dirty="0" err="1"/>
              <a:t>ditentukan</a:t>
            </a:r>
            <a:endParaRPr lang="en-US" sz="2800" b="1" dirty="0"/>
          </a:p>
        </p:txBody>
      </p:sp>
      <p:sp>
        <p:nvSpPr>
          <p:cNvPr id="15367" name="Rectangle 7"/>
          <p:cNvSpPr>
            <a:spLocks noChangeArrowheads="1"/>
          </p:cNvSpPr>
          <p:nvPr/>
        </p:nvSpPr>
        <p:spPr bwMode="auto">
          <a:xfrm>
            <a:off x="457200" y="5334000"/>
            <a:ext cx="8229600" cy="914400"/>
          </a:xfrm>
          <a:prstGeom prst="rect">
            <a:avLst/>
          </a:prstGeom>
          <a:noFill/>
          <a:ln w="9525">
            <a:noFill/>
            <a:miter lim="800000"/>
            <a:headEnd/>
            <a:tailEnd/>
          </a:ln>
          <a:effectLst/>
        </p:spPr>
        <p:txBody>
          <a:bodyPr/>
          <a:lstStyle/>
          <a:p>
            <a:pPr marL="609600" indent="-609600">
              <a:spcBef>
                <a:spcPct val="20000"/>
              </a:spcBef>
              <a:buFontTx/>
              <a:buAutoNum type="arabicPeriod" startAt="6"/>
            </a:pPr>
            <a:r>
              <a:rPr lang="en-US" sz="2800" b="1" dirty="0" err="1"/>
              <a:t>Buatlah</a:t>
            </a:r>
            <a:r>
              <a:rPr lang="en-US" sz="2800" b="1" dirty="0"/>
              <a:t> </a:t>
            </a:r>
            <a:r>
              <a:rPr lang="en-US" sz="2800" b="1" dirty="0" err="1"/>
              <a:t>kesimpulan</a:t>
            </a:r>
            <a:r>
              <a:rPr lang="en-US" sz="2800" b="1" dirty="0"/>
              <a:t> yang </a:t>
            </a:r>
            <a:r>
              <a:rPr lang="en-US" sz="2800" b="1" dirty="0" err="1"/>
              <a:t>tepat</a:t>
            </a:r>
            <a:r>
              <a:rPr lang="en-US" sz="2800" b="1" dirty="0"/>
              <a:t> </a:t>
            </a:r>
            <a:r>
              <a:rPr lang="en-US" sz="2800" b="1" dirty="0" err="1"/>
              <a:t>pada</a:t>
            </a:r>
            <a:r>
              <a:rPr lang="en-US" sz="2800" b="1" dirty="0"/>
              <a:t> </a:t>
            </a:r>
            <a:r>
              <a:rPr lang="en-US" sz="2800" b="1" dirty="0" err="1"/>
              <a:t>populasi</a:t>
            </a:r>
            <a:r>
              <a:rPr lang="en-US" sz="2800" b="1" dirty="0"/>
              <a:t> </a:t>
            </a:r>
            <a:r>
              <a:rPr lang="en-US" sz="2800" b="1" dirty="0" err="1"/>
              <a:t>bersangkutan</a:t>
            </a:r>
            <a:r>
              <a:rPr lang="en-US" sz="2800" b="1" dirty="0"/>
              <a:t> </a:t>
            </a:r>
            <a:r>
              <a:rPr lang="en-US" sz="2800" b="1" dirty="0">
                <a:sym typeface="Wingdings" pitchFamily="2" charset="2"/>
              </a:rPr>
              <a:t> </a:t>
            </a:r>
            <a:r>
              <a:rPr lang="en-US" sz="2800" b="1" dirty="0" err="1">
                <a:sym typeface="Wingdings" pitchFamily="2" charset="2"/>
              </a:rPr>
              <a:t>menerima</a:t>
            </a:r>
            <a:r>
              <a:rPr lang="en-US" sz="2800" b="1" dirty="0">
                <a:sym typeface="Wingdings" pitchFamily="2" charset="2"/>
              </a:rPr>
              <a:t> </a:t>
            </a:r>
            <a:r>
              <a:rPr lang="en-US" sz="2800" b="1" dirty="0" err="1">
                <a:sym typeface="Wingdings" pitchFamily="2" charset="2"/>
              </a:rPr>
              <a:t>atau</a:t>
            </a:r>
            <a:r>
              <a:rPr lang="en-US" sz="2800" b="1" dirty="0">
                <a:sym typeface="Wingdings" pitchFamily="2" charset="2"/>
              </a:rPr>
              <a:t> </a:t>
            </a:r>
            <a:r>
              <a:rPr lang="en-US" sz="2800" b="1" dirty="0" err="1">
                <a:sym typeface="Wingdings" pitchFamily="2" charset="2"/>
              </a:rPr>
              <a:t>menolak</a:t>
            </a:r>
            <a:r>
              <a:rPr lang="en-US" sz="2800" b="1" dirty="0">
                <a:sym typeface="Wingdings" pitchFamily="2" charset="2"/>
              </a:rPr>
              <a:t> H</a:t>
            </a:r>
            <a:r>
              <a:rPr lang="en-US" sz="2800" b="1" baseline="-25000" dirty="0">
                <a:sym typeface="Wingdings" pitchFamily="2" charset="2"/>
              </a:rPr>
              <a:t>0</a:t>
            </a:r>
            <a:endParaRPr lang="en-US" sz="2800" b="1" baseline="-25000" dirty="0"/>
          </a:p>
        </p:txBody>
      </p:sp>
      <p:sp>
        <p:nvSpPr>
          <p:cNvPr id="15368" name="Rectangle 8">
            <a:hlinkClick r:id="rId5" action="ppaction://hlinksldjump"/>
          </p:cNvPr>
          <p:cNvSpPr>
            <a:spLocks noChangeArrowheads="1"/>
          </p:cNvSpPr>
          <p:nvPr/>
        </p:nvSpPr>
        <p:spPr bwMode="auto">
          <a:xfrm>
            <a:off x="457200" y="2667000"/>
            <a:ext cx="8229600" cy="838200"/>
          </a:xfrm>
          <a:prstGeom prst="rect">
            <a:avLst/>
          </a:prstGeom>
          <a:noFill/>
          <a:ln w="9525">
            <a:noFill/>
            <a:miter lim="800000"/>
            <a:headEnd/>
            <a:tailEnd/>
          </a:ln>
          <a:effectLst/>
        </p:spPr>
        <p:txBody>
          <a:bodyPr/>
          <a:lstStyle/>
          <a:p>
            <a:pPr marL="609600" indent="-609600">
              <a:spcBef>
                <a:spcPct val="20000"/>
              </a:spcBef>
              <a:buFontTx/>
              <a:buAutoNum type="arabicPeriod" startAt="3"/>
            </a:pPr>
            <a:r>
              <a:rPr lang="en-US" sz="2800" b="1" dirty="0" err="1"/>
              <a:t>Tentukan</a:t>
            </a:r>
            <a:r>
              <a:rPr lang="en-US" sz="2800" b="1" dirty="0"/>
              <a:t> </a:t>
            </a:r>
            <a:r>
              <a:rPr lang="en-US" sz="2800" b="1" dirty="0" err="1"/>
              <a:t>uji</a:t>
            </a:r>
            <a:r>
              <a:rPr lang="en-US" sz="2800" b="1" dirty="0"/>
              <a:t> </a:t>
            </a:r>
            <a:r>
              <a:rPr lang="en-US" sz="2800" b="1" dirty="0" err="1"/>
              <a:t>statistik</a:t>
            </a:r>
            <a:r>
              <a:rPr lang="en-US" sz="2800" b="1" dirty="0"/>
              <a:t> yang </a:t>
            </a:r>
            <a:r>
              <a:rPr lang="en-US" sz="2800" b="1" dirty="0" err="1"/>
              <a:t>akan</a:t>
            </a:r>
            <a:r>
              <a:rPr lang="en-US" sz="2800" b="1" dirty="0"/>
              <a:t> </a:t>
            </a:r>
            <a:r>
              <a:rPr lang="en-US" sz="2800" b="1" dirty="0" err="1"/>
              <a:t>digunakan</a:t>
            </a:r>
            <a:r>
              <a:rPr lang="en-US" sz="2800" b="1" dirty="0"/>
              <a:t> (z </a:t>
            </a:r>
            <a:r>
              <a:rPr lang="en-US" sz="2800" b="1" dirty="0" err="1"/>
              <a:t>atau</a:t>
            </a:r>
            <a:r>
              <a:rPr lang="en-US" sz="2800" b="1" dirty="0"/>
              <a:t> t)</a:t>
            </a:r>
          </a:p>
        </p:txBody>
      </p:sp>
      <p:sp>
        <p:nvSpPr>
          <p:cNvPr id="9" name="TextBox 8"/>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childTnLst>
                                </p:cTn>
                              </p:par>
                              <p:par>
                                <p:cTn id="7" presetID="4" presetClass="entr" presetSubtype="16" fill="hold" grpId="0" nodeType="withEffect">
                                  <p:stCondLst>
                                    <p:cond delay="0"/>
                                  </p:stCondLst>
                                  <p:childTnLst>
                                    <p:set>
                                      <p:cBhvr>
                                        <p:cTn id="8" dur="1" fill="hold">
                                          <p:stCondLst>
                                            <p:cond delay="0"/>
                                          </p:stCondLst>
                                        </p:cTn>
                                        <p:tgtEl>
                                          <p:spTgt spid="15363">
                                            <p:txEl>
                                              <p:pRg st="0" end="0"/>
                                            </p:txEl>
                                          </p:spTgt>
                                        </p:tgtEl>
                                        <p:attrNameLst>
                                          <p:attrName>style.visibility</p:attrName>
                                        </p:attrNameLst>
                                      </p:cBhvr>
                                      <p:to>
                                        <p:strVal val="visible"/>
                                      </p:to>
                                    </p:set>
                                    <p:animEffect transition="in" filter="box(in)">
                                      <p:cBhvr>
                                        <p:cTn id="9" dur="2000"/>
                                        <p:tgtEl>
                                          <p:spTgt spid="15363">
                                            <p:txEl>
                                              <p:pRg st="0" end="0"/>
                                            </p:txEl>
                                          </p:spTgt>
                                        </p:tgtEl>
                                      </p:cBhvr>
                                    </p:animEffect>
                                  </p:childTnLst>
                                </p:cTn>
                              </p:par>
                              <p:par>
                                <p:cTn id="10" presetID="4" presetClass="entr" presetSubtype="16" fill="hold" grpId="0" nodeType="with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box(in)">
                                      <p:cBhvr>
                                        <p:cTn id="12" dur="2000"/>
                                        <p:tgtEl>
                                          <p:spTgt spid="15364"/>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5368"/>
                                        </p:tgtEl>
                                        <p:attrNameLst>
                                          <p:attrName>style.visibility</p:attrName>
                                        </p:attrNameLst>
                                      </p:cBhvr>
                                      <p:to>
                                        <p:strVal val="visible"/>
                                      </p:to>
                                    </p:set>
                                    <p:animEffect transition="in" filter="box(in)">
                                      <p:cBhvr>
                                        <p:cTn id="15" dur="2000"/>
                                        <p:tgtEl>
                                          <p:spTgt spid="15368"/>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5365"/>
                                        </p:tgtEl>
                                        <p:attrNameLst>
                                          <p:attrName>style.visibility</p:attrName>
                                        </p:attrNameLst>
                                      </p:cBhvr>
                                      <p:to>
                                        <p:strVal val="visible"/>
                                      </p:to>
                                    </p:set>
                                    <p:animEffect transition="in" filter="box(in)">
                                      <p:cBhvr>
                                        <p:cTn id="18" dur="2000"/>
                                        <p:tgtEl>
                                          <p:spTgt spid="15365"/>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5366"/>
                                        </p:tgtEl>
                                        <p:attrNameLst>
                                          <p:attrName>style.visibility</p:attrName>
                                        </p:attrNameLst>
                                      </p:cBhvr>
                                      <p:to>
                                        <p:strVal val="visible"/>
                                      </p:to>
                                    </p:set>
                                    <p:animEffect transition="in" filter="box(in)">
                                      <p:cBhvr>
                                        <p:cTn id="21" dur="2000"/>
                                        <p:tgtEl>
                                          <p:spTgt spid="1536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5367"/>
                                        </p:tgtEl>
                                        <p:attrNameLst>
                                          <p:attrName>style.visibility</p:attrName>
                                        </p:attrNameLst>
                                      </p:cBhvr>
                                      <p:to>
                                        <p:strVal val="visible"/>
                                      </p:to>
                                    </p:set>
                                    <p:animEffect transition="in" filter="box(in)">
                                      <p:cBhvr>
                                        <p:cTn id="24" dur="2000"/>
                                        <p:tgtEl>
                                          <p:spTgt spid="15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P spid="15363" grpId="0" build="p"/>
      <p:bldP spid="15364" grpId="0"/>
      <p:bldP spid="15365" grpId="0"/>
      <p:bldP spid="15366" grpId="0"/>
      <p:bldP spid="15367" grpId="0"/>
      <p:bldP spid="15368" grpId="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39762"/>
          </a:xfrm>
          <a:solidFill>
            <a:schemeClr val="tx1"/>
          </a:solidFill>
          <a:ln>
            <a:solidFill>
              <a:schemeClr val="tx1"/>
            </a:solidFill>
          </a:ln>
        </p:spPr>
        <p:txBody>
          <a:bodyPr>
            <a:normAutofit fontScale="90000"/>
          </a:bodyPr>
          <a:lstStyle/>
          <a:p>
            <a:r>
              <a:rPr lang="en-US" sz="3200" b="1">
                <a:solidFill>
                  <a:schemeClr val="bg1"/>
                </a:solidFill>
              </a:rPr>
              <a:t>Step 1 : Rumuskan Hipotesis Uji (H</a:t>
            </a:r>
            <a:r>
              <a:rPr lang="en-US" sz="3200" b="1" baseline="-25000">
                <a:solidFill>
                  <a:schemeClr val="bg1"/>
                </a:solidFill>
              </a:rPr>
              <a:t>0</a:t>
            </a:r>
            <a:r>
              <a:rPr lang="en-US" sz="3200" b="1">
                <a:solidFill>
                  <a:schemeClr val="bg1"/>
                </a:solidFill>
              </a:rPr>
              <a:t> dan H</a:t>
            </a:r>
            <a:r>
              <a:rPr lang="en-US" sz="3200" b="1" baseline="-25000">
                <a:solidFill>
                  <a:schemeClr val="bg1"/>
                </a:solidFill>
              </a:rPr>
              <a:t>a</a:t>
            </a:r>
            <a:r>
              <a:rPr lang="en-US" sz="3200" b="1">
                <a:solidFill>
                  <a:schemeClr val="bg1"/>
                </a:solidFill>
              </a:rPr>
              <a:t>)</a:t>
            </a:r>
          </a:p>
        </p:txBody>
      </p:sp>
      <p:sp>
        <p:nvSpPr>
          <p:cNvPr id="13315" name="Rectangle 3"/>
          <p:cNvSpPr>
            <a:spLocks noGrp="1" noChangeArrowheads="1"/>
          </p:cNvSpPr>
          <p:nvPr>
            <p:ph idx="1"/>
          </p:nvPr>
        </p:nvSpPr>
        <p:spPr>
          <a:xfrm>
            <a:off x="228600" y="838200"/>
            <a:ext cx="8686800" cy="2514600"/>
          </a:xfrm>
          <a:ln>
            <a:solidFill>
              <a:schemeClr val="accent1"/>
            </a:solidFill>
          </a:ln>
        </p:spPr>
        <p:txBody>
          <a:bodyPr/>
          <a:lstStyle/>
          <a:p>
            <a:pPr>
              <a:buNone/>
            </a:pPr>
            <a:r>
              <a:rPr lang="en-US" sz="2400" b="1" dirty="0" err="1"/>
              <a:t>Pada</a:t>
            </a:r>
            <a:r>
              <a:rPr lang="en-US" sz="2400" b="1" dirty="0"/>
              <a:t> </a:t>
            </a:r>
            <a:r>
              <a:rPr lang="en-US" sz="2400" b="1" dirty="0" err="1" smtClean="0"/>
              <a:t>uji</a:t>
            </a:r>
            <a:r>
              <a:rPr lang="en-US" sz="2400" b="1" dirty="0" smtClean="0"/>
              <a:t> </a:t>
            </a:r>
            <a:r>
              <a:rPr lang="en-US" sz="2400" b="1" dirty="0" err="1"/>
              <a:t>hipotesis</a:t>
            </a:r>
            <a:r>
              <a:rPr lang="en-US" sz="2400" b="1" dirty="0"/>
              <a:t>, parameter yang </a:t>
            </a:r>
            <a:r>
              <a:rPr lang="en-US" sz="2400" b="1" dirty="0" err="1"/>
              <a:t>akan</a:t>
            </a:r>
            <a:r>
              <a:rPr lang="en-US" sz="2400" b="1" dirty="0"/>
              <a:t> </a:t>
            </a:r>
            <a:r>
              <a:rPr lang="en-US" sz="2400" b="1" dirty="0" err="1" smtClean="0"/>
              <a:t>diuji</a:t>
            </a:r>
            <a:r>
              <a:rPr lang="en-US" sz="2400" b="1" dirty="0" smtClean="0"/>
              <a:t> </a:t>
            </a:r>
            <a:r>
              <a:rPr lang="en-US" sz="2400" b="1" dirty="0" err="1"/>
              <a:t>disebut</a:t>
            </a:r>
            <a:r>
              <a:rPr lang="en-US" sz="2400" b="1" dirty="0"/>
              <a:t> </a:t>
            </a:r>
            <a:r>
              <a:rPr lang="en-US" sz="2400" b="1" u="sng" dirty="0" err="1"/>
              <a:t>hipotesis</a:t>
            </a:r>
            <a:r>
              <a:rPr lang="en-US" sz="2400" b="1" u="sng" dirty="0"/>
              <a:t> </a:t>
            </a:r>
            <a:r>
              <a:rPr lang="en-US" sz="2400" b="1" u="sng" dirty="0" err="1"/>
              <a:t>nol</a:t>
            </a:r>
            <a:r>
              <a:rPr lang="en-US" sz="2400" b="1" u="sng" dirty="0"/>
              <a:t> </a:t>
            </a:r>
            <a:r>
              <a:rPr lang="en-US" sz="2400" b="1" u="sng" dirty="0">
                <a:sym typeface="Wingdings" pitchFamily="2" charset="2"/>
              </a:rPr>
              <a:t> H</a:t>
            </a:r>
            <a:r>
              <a:rPr lang="en-US" sz="2400" b="1" u="sng" baseline="-25000" dirty="0">
                <a:sym typeface="Wingdings" pitchFamily="2" charset="2"/>
              </a:rPr>
              <a:t>0 </a:t>
            </a:r>
            <a:r>
              <a:rPr lang="en-US" sz="2400" b="1" dirty="0">
                <a:sym typeface="Wingdings" pitchFamily="2" charset="2"/>
              </a:rPr>
              <a:t>yang </a:t>
            </a:r>
            <a:r>
              <a:rPr lang="en-US" sz="2400" b="1" dirty="0" err="1">
                <a:sym typeface="Wingdings" pitchFamily="2" charset="2"/>
              </a:rPr>
              <a:t>secara</a:t>
            </a:r>
            <a:r>
              <a:rPr lang="en-US" sz="2400" b="1" dirty="0">
                <a:sym typeface="Wingdings" pitchFamily="2" charset="2"/>
              </a:rPr>
              <a:t> </a:t>
            </a:r>
            <a:r>
              <a:rPr lang="en-US" sz="2400" b="1" dirty="0" err="1">
                <a:sym typeface="Wingdings" pitchFamily="2" charset="2"/>
              </a:rPr>
              <a:t>statistik</a:t>
            </a:r>
            <a:r>
              <a:rPr lang="en-US" sz="2400" b="1" dirty="0">
                <a:sym typeface="Wingdings" pitchFamily="2" charset="2"/>
              </a:rPr>
              <a:t> </a:t>
            </a:r>
            <a:r>
              <a:rPr lang="en-US" sz="2400" b="1" dirty="0" err="1">
                <a:sym typeface="Wingdings" pitchFamily="2" charset="2"/>
              </a:rPr>
              <a:t>berarti</a:t>
            </a:r>
            <a:r>
              <a:rPr lang="en-US" sz="2400" b="1" dirty="0">
                <a:sym typeface="Wingdings" pitchFamily="2" charset="2"/>
              </a:rPr>
              <a:t> </a:t>
            </a:r>
            <a:r>
              <a:rPr lang="en-US" sz="2400" b="1" dirty="0" err="1">
                <a:sym typeface="Wingdings" pitchFamily="2" charset="2"/>
              </a:rPr>
              <a:t>tidak</a:t>
            </a:r>
            <a:r>
              <a:rPr lang="en-US" sz="2400" b="1" dirty="0">
                <a:sym typeface="Wingdings" pitchFamily="2" charset="2"/>
              </a:rPr>
              <a:t> </a:t>
            </a:r>
            <a:r>
              <a:rPr lang="en-US" sz="2400" b="1" dirty="0" err="1">
                <a:sym typeface="Wingdings" pitchFamily="2" charset="2"/>
              </a:rPr>
              <a:t>ada</a:t>
            </a:r>
            <a:r>
              <a:rPr lang="en-US" sz="2400" b="1" dirty="0">
                <a:sym typeface="Wingdings" pitchFamily="2" charset="2"/>
              </a:rPr>
              <a:t> </a:t>
            </a:r>
            <a:r>
              <a:rPr lang="en-US" sz="2400" b="1" dirty="0" err="1">
                <a:sym typeface="Wingdings" pitchFamily="2" charset="2"/>
              </a:rPr>
              <a:t>perbedaan</a:t>
            </a:r>
            <a:r>
              <a:rPr lang="en-US" sz="2400" b="1" dirty="0">
                <a:sym typeface="Wingdings" pitchFamily="2" charset="2"/>
              </a:rPr>
              <a:t> </a:t>
            </a:r>
            <a:r>
              <a:rPr lang="en-US" sz="2400" b="1" dirty="0" err="1">
                <a:sym typeface="Wingdings" pitchFamily="2" charset="2"/>
              </a:rPr>
              <a:t>antara</a:t>
            </a:r>
            <a:r>
              <a:rPr lang="en-US" sz="2400" b="1" dirty="0">
                <a:sym typeface="Wingdings" pitchFamily="2" charset="2"/>
              </a:rPr>
              <a:t> </a:t>
            </a:r>
            <a:r>
              <a:rPr lang="en-US" sz="2400" b="1" dirty="0" err="1">
                <a:sym typeface="Wingdings" pitchFamily="2" charset="2"/>
              </a:rPr>
              <a:t>kedua</a:t>
            </a:r>
            <a:r>
              <a:rPr lang="en-US" sz="2400" b="1" dirty="0">
                <a:sym typeface="Wingdings" pitchFamily="2" charset="2"/>
              </a:rPr>
              <a:t> </a:t>
            </a:r>
            <a:r>
              <a:rPr lang="en-US" sz="2400" b="1" dirty="0" err="1">
                <a:sym typeface="Wingdings" pitchFamily="2" charset="2"/>
              </a:rPr>
              <a:t>variabel</a:t>
            </a:r>
            <a:r>
              <a:rPr lang="en-US" sz="2400" b="1" dirty="0">
                <a:sym typeface="Wingdings" pitchFamily="2" charset="2"/>
              </a:rPr>
              <a:t> yang </a:t>
            </a:r>
            <a:r>
              <a:rPr lang="en-US" sz="2400" b="1" dirty="0" err="1">
                <a:sym typeface="Wingdings" pitchFamily="2" charset="2"/>
              </a:rPr>
              <a:t>dibandingkan</a:t>
            </a:r>
            <a:r>
              <a:rPr lang="en-US" sz="2400" b="1" dirty="0">
                <a:sym typeface="Wingdings" pitchFamily="2" charset="2"/>
              </a:rPr>
              <a:t>.</a:t>
            </a:r>
          </a:p>
          <a:p>
            <a:pPr algn="ctr">
              <a:buNone/>
            </a:pPr>
            <a:r>
              <a:rPr lang="en-US" sz="2400" b="1" dirty="0"/>
              <a:t>H</a:t>
            </a:r>
            <a:r>
              <a:rPr lang="en-US" sz="2400" b="1" baseline="-25000" dirty="0"/>
              <a:t>0 </a:t>
            </a:r>
            <a:r>
              <a:rPr lang="en-US" sz="2400" b="1" dirty="0"/>
              <a:t>: μ = 500 (</a:t>
            </a:r>
            <a:r>
              <a:rPr lang="en-US" sz="2400" b="1" dirty="0" err="1"/>
              <a:t>satu</a:t>
            </a:r>
            <a:r>
              <a:rPr lang="en-US" sz="2400" b="1" dirty="0"/>
              <a:t> </a:t>
            </a:r>
            <a:r>
              <a:rPr lang="en-US" sz="2400" b="1" dirty="0" err="1"/>
              <a:t>populasi</a:t>
            </a:r>
            <a:r>
              <a:rPr lang="en-US" sz="2400" b="1" dirty="0"/>
              <a:t>)</a:t>
            </a:r>
          </a:p>
          <a:p>
            <a:pPr algn="ctr">
              <a:buNone/>
            </a:pPr>
            <a:r>
              <a:rPr lang="en-US" sz="2400" b="1" dirty="0"/>
              <a:t>H</a:t>
            </a:r>
            <a:r>
              <a:rPr lang="en-US" sz="2400" b="1" baseline="-25000" dirty="0"/>
              <a:t>0 </a:t>
            </a:r>
            <a:r>
              <a:rPr lang="en-US" sz="2400" b="1" dirty="0"/>
              <a:t>: μ</a:t>
            </a:r>
            <a:r>
              <a:rPr lang="en-US" sz="2400" b="1" baseline="-25000" dirty="0"/>
              <a:t>1</a:t>
            </a:r>
            <a:r>
              <a:rPr lang="en-US" sz="2400" b="1" dirty="0"/>
              <a:t> = μ</a:t>
            </a:r>
            <a:r>
              <a:rPr lang="en-US" sz="2400" b="1" baseline="-25000" dirty="0"/>
              <a:t>2 </a:t>
            </a:r>
            <a:r>
              <a:rPr lang="en-US" sz="2400" b="1" dirty="0"/>
              <a:t>(</a:t>
            </a:r>
            <a:r>
              <a:rPr lang="en-US" sz="2400" b="1" dirty="0" err="1"/>
              <a:t>dua</a:t>
            </a:r>
            <a:r>
              <a:rPr lang="en-US" sz="2400" b="1" dirty="0"/>
              <a:t> </a:t>
            </a:r>
            <a:r>
              <a:rPr lang="en-US" sz="2400" b="1" dirty="0" err="1"/>
              <a:t>populasi</a:t>
            </a:r>
            <a:r>
              <a:rPr lang="en-US" sz="2400" b="1" dirty="0"/>
              <a:t>)</a:t>
            </a:r>
          </a:p>
        </p:txBody>
      </p:sp>
      <p:sp>
        <p:nvSpPr>
          <p:cNvPr id="13316" name="Rectangle 4"/>
          <p:cNvSpPr>
            <a:spLocks noChangeArrowheads="1"/>
          </p:cNvSpPr>
          <p:nvPr/>
        </p:nvSpPr>
        <p:spPr bwMode="auto">
          <a:xfrm>
            <a:off x="381000" y="3505200"/>
            <a:ext cx="8229600" cy="2819400"/>
          </a:xfrm>
          <a:prstGeom prst="rect">
            <a:avLst/>
          </a:prstGeom>
          <a:noFill/>
          <a:ln w="9525">
            <a:noFill/>
            <a:miter lim="800000"/>
            <a:headEnd/>
            <a:tailEnd/>
          </a:ln>
          <a:effectLst/>
        </p:spPr>
        <p:txBody>
          <a:bodyPr/>
          <a:lstStyle/>
          <a:p>
            <a:pPr marL="342900" indent="-342900" algn="ctr">
              <a:spcBef>
                <a:spcPct val="20000"/>
              </a:spcBef>
            </a:pPr>
            <a:r>
              <a:rPr lang="en-US" sz="2400" b="1" dirty="0" err="1"/>
              <a:t>Bila</a:t>
            </a:r>
            <a:r>
              <a:rPr lang="en-US" sz="2400" b="1" dirty="0"/>
              <a:t> </a:t>
            </a:r>
            <a:r>
              <a:rPr lang="en-US" sz="2400" b="1" dirty="0" err="1" smtClean="0"/>
              <a:t>uji</a:t>
            </a:r>
            <a:r>
              <a:rPr lang="en-US" sz="2400" b="1" dirty="0" smtClean="0"/>
              <a:t> </a:t>
            </a:r>
            <a:r>
              <a:rPr lang="en-US" sz="2400" b="1" dirty="0" err="1"/>
              <a:t>statistik</a:t>
            </a:r>
            <a:r>
              <a:rPr lang="en-US" sz="2400" b="1" dirty="0"/>
              <a:t> </a:t>
            </a:r>
            <a:r>
              <a:rPr lang="en-US" sz="2400" b="1" dirty="0" err="1" smtClean="0"/>
              <a:t>menolak</a:t>
            </a:r>
            <a:r>
              <a:rPr lang="en-US" sz="2400" b="1" dirty="0" smtClean="0"/>
              <a:t> </a:t>
            </a:r>
            <a:r>
              <a:rPr lang="en-US" sz="2400" b="1" dirty="0" err="1"/>
              <a:t>hipotesis</a:t>
            </a:r>
            <a:r>
              <a:rPr lang="en-US" sz="2400" b="1" dirty="0"/>
              <a:t> </a:t>
            </a:r>
            <a:r>
              <a:rPr lang="en-US" sz="2400" b="1" dirty="0" err="1"/>
              <a:t>nol</a:t>
            </a:r>
            <a:r>
              <a:rPr lang="en-US" sz="2400" b="1" dirty="0"/>
              <a:t>, </a:t>
            </a:r>
            <a:r>
              <a:rPr lang="en-US" sz="2400" b="1" dirty="0" err="1"/>
              <a:t>berarti</a:t>
            </a:r>
            <a:r>
              <a:rPr lang="en-US" sz="2400" b="1" dirty="0"/>
              <a:t> </a:t>
            </a:r>
            <a:r>
              <a:rPr lang="en-US" sz="2400" b="1" dirty="0" err="1"/>
              <a:t>ada</a:t>
            </a:r>
            <a:r>
              <a:rPr lang="en-US" sz="2400" b="1" dirty="0"/>
              <a:t> </a:t>
            </a:r>
            <a:r>
              <a:rPr lang="en-US" sz="2400" b="1" dirty="0" err="1"/>
              <a:t>hipotesis</a:t>
            </a:r>
            <a:r>
              <a:rPr lang="en-US" sz="2400" b="1" dirty="0"/>
              <a:t> lain yang </a:t>
            </a:r>
            <a:r>
              <a:rPr lang="en-US" sz="2400" b="1" dirty="0" err="1"/>
              <a:t>diterima</a:t>
            </a:r>
            <a:r>
              <a:rPr lang="en-US" sz="2400" b="1" dirty="0"/>
              <a:t>. </a:t>
            </a:r>
            <a:endParaRPr lang="en-US" sz="2400" b="1" dirty="0" smtClean="0"/>
          </a:p>
          <a:p>
            <a:pPr marL="342900" indent="-342900" algn="ctr">
              <a:spcBef>
                <a:spcPct val="20000"/>
              </a:spcBef>
            </a:pPr>
            <a:r>
              <a:rPr lang="en-US" sz="2400" b="1" dirty="0" err="1" smtClean="0"/>
              <a:t>Hipotesis</a:t>
            </a:r>
            <a:r>
              <a:rPr lang="en-US" sz="2400" b="1" dirty="0" smtClean="0"/>
              <a:t> </a:t>
            </a:r>
            <a:r>
              <a:rPr lang="en-US" sz="2400" b="1" dirty="0" err="1"/>
              <a:t>ini</a:t>
            </a:r>
            <a:r>
              <a:rPr lang="en-US" sz="2400" b="1" dirty="0"/>
              <a:t> </a:t>
            </a:r>
            <a:r>
              <a:rPr lang="en-US" sz="2400" b="1" dirty="0" err="1"/>
              <a:t>disebut</a:t>
            </a:r>
            <a:r>
              <a:rPr lang="en-US" sz="2400" b="1" dirty="0"/>
              <a:t> </a:t>
            </a:r>
            <a:r>
              <a:rPr lang="en-US" sz="2400" b="1" u="sng" dirty="0" err="1"/>
              <a:t>hipotesis</a:t>
            </a:r>
            <a:r>
              <a:rPr lang="en-US" sz="2400" b="1" u="sng" dirty="0"/>
              <a:t> </a:t>
            </a:r>
            <a:r>
              <a:rPr lang="en-US" sz="2400" b="1" u="sng" dirty="0" err="1"/>
              <a:t>alternatif</a:t>
            </a:r>
            <a:r>
              <a:rPr lang="en-US" sz="2400" b="1" u="sng" dirty="0"/>
              <a:t> </a:t>
            </a:r>
            <a:r>
              <a:rPr lang="en-US" sz="2400" b="1" u="sng" dirty="0">
                <a:sym typeface="Wingdings" pitchFamily="2" charset="2"/>
              </a:rPr>
              <a:t> H</a:t>
            </a:r>
            <a:r>
              <a:rPr lang="en-US" sz="2400" b="1" u="sng" baseline="-25000" dirty="0">
                <a:sym typeface="Wingdings" pitchFamily="2" charset="2"/>
              </a:rPr>
              <a:t>a </a:t>
            </a:r>
            <a:r>
              <a:rPr lang="en-US" sz="2400" b="1" dirty="0">
                <a:sym typeface="Wingdings" pitchFamily="2" charset="2"/>
              </a:rPr>
              <a:t>yang </a:t>
            </a:r>
            <a:r>
              <a:rPr lang="en-US" sz="2400" b="1" dirty="0" err="1">
                <a:sym typeface="Wingdings" pitchFamily="2" charset="2"/>
              </a:rPr>
              <a:t>sifatnya</a:t>
            </a:r>
            <a:r>
              <a:rPr lang="en-US" sz="2400" b="1" dirty="0">
                <a:sym typeface="Wingdings" pitchFamily="2" charset="2"/>
              </a:rPr>
              <a:t> </a:t>
            </a:r>
            <a:r>
              <a:rPr lang="en-US" sz="2400" b="1" dirty="0" err="1">
                <a:sym typeface="Wingdings" pitchFamily="2" charset="2"/>
              </a:rPr>
              <a:t>berlawanan</a:t>
            </a:r>
            <a:r>
              <a:rPr lang="en-US" sz="2400" b="1" dirty="0">
                <a:sym typeface="Wingdings" pitchFamily="2" charset="2"/>
              </a:rPr>
              <a:t> </a:t>
            </a:r>
            <a:r>
              <a:rPr lang="en-US" sz="2400" b="1" dirty="0" err="1">
                <a:sym typeface="Wingdings" pitchFamily="2" charset="2"/>
              </a:rPr>
              <a:t>dengan</a:t>
            </a:r>
            <a:r>
              <a:rPr lang="en-US" sz="2400" b="1" dirty="0">
                <a:sym typeface="Wingdings" pitchFamily="2" charset="2"/>
              </a:rPr>
              <a:t> </a:t>
            </a:r>
            <a:r>
              <a:rPr lang="en-US" sz="2400" b="1" dirty="0" err="1">
                <a:sym typeface="Wingdings" pitchFamily="2" charset="2"/>
              </a:rPr>
              <a:t>hipotesis</a:t>
            </a:r>
            <a:r>
              <a:rPr lang="en-US" sz="2400" b="1" dirty="0">
                <a:sym typeface="Wingdings" pitchFamily="2" charset="2"/>
              </a:rPr>
              <a:t> nol.</a:t>
            </a:r>
          </a:p>
        </p:txBody>
      </p:sp>
      <p:sp>
        <p:nvSpPr>
          <p:cNvPr id="13317" name="Rectangle 5"/>
          <p:cNvSpPr>
            <a:spLocks noChangeArrowheads="1"/>
          </p:cNvSpPr>
          <p:nvPr/>
        </p:nvSpPr>
        <p:spPr bwMode="auto">
          <a:xfrm>
            <a:off x="609600" y="5334000"/>
            <a:ext cx="8229600" cy="990600"/>
          </a:xfrm>
          <a:prstGeom prst="rect">
            <a:avLst/>
          </a:prstGeom>
          <a:noFill/>
          <a:ln w="9525">
            <a:noFill/>
            <a:miter lim="800000"/>
            <a:headEnd/>
            <a:tailEnd/>
          </a:ln>
          <a:effectLst/>
        </p:spPr>
        <p:txBody>
          <a:bodyPr/>
          <a:lstStyle/>
          <a:p>
            <a:pPr marL="342900" indent="-342900" algn="ctr">
              <a:spcBef>
                <a:spcPct val="20000"/>
              </a:spcBef>
            </a:pPr>
            <a:r>
              <a:rPr lang="en-US" sz="2400" b="1" dirty="0"/>
              <a:t>H</a:t>
            </a:r>
            <a:r>
              <a:rPr lang="en-US" sz="2400" b="1" baseline="-25000" dirty="0"/>
              <a:t>a </a:t>
            </a:r>
            <a:r>
              <a:rPr lang="en-US" sz="2400" b="1" dirty="0"/>
              <a:t>: </a:t>
            </a:r>
            <a:r>
              <a:rPr lang="en-US" sz="2400" dirty="0"/>
              <a:t>μ </a:t>
            </a:r>
            <a:r>
              <a:rPr lang="en-US" sz="2400" dirty="0">
                <a:cs typeface="Arial" pitchFamily="34" charset="0"/>
              </a:rPr>
              <a:t>#</a:t>
            </a:r>
            <a:r>
              <a:rPr lang="en-US" sz="2400" dirty="0"/>
              <a:t> 500 (</a:t>
            </a:r>
            <a:r>
              <a:rPr lang="en-US" sz="2400" dirty="0" err="1"/>
              <a:t>satu</a:t>
            </a:r>
            <a:r>
              <a:rPr lang="en-US" sz="2400" dirty="0"/>
              <a:t> </a:t>
            </a:r>
            <a:r>
              <a:rPr lang="en-US" sz="2400" dirty="0" err="1"/>
              <a:t>populasi</a:t>
            </a:r>
            <a:r>
              <a:rPr lang="en-US" sz="2400" dirty="0"/>
              <a:t>)</a:t>
            </a:r>
          </a:p>
          <a:p>
            <a:pPr marL="342900" indent="-342900" algn="ctr">
              <a:spcBef>
                <a:spcPct val="20000"/>
              </a:spcBef>
            </a:pPr>
            <a:r>
              <a:rPr lang="en-US" sz="2400" b="1" dirty="0"/>
              <a:t>H</a:t>
            </a:r>
            <a:r>
              <a:rPr lang="en-US" sz="2400" b="1" baseline="-25000" dirty="0"/>
              <a:t>a </a:t>
            </a:r>
            <a:r>
              <a:rPr lang="en-US" sz="2400" b="1" dirty="0"/>
              <a:t>: </a:t>
            </a:r>
            <a:r>
              <a:rPr lang="en-US" sz="2400" dirty="0"/>
              <a:t>μ</a:t>
            </a:r>
            <a:r>
              <a:rPr lang="en-US" sz="2400" baseline="-25000" dirty="0"/>
              <a:t>1</a:t>
            </a:r>
            <a:r>
              <a:rPr lang="en-US" sz="2400" dirty="0"/>
              <a:t> </a:t>
            </a:r>
            <a:r>
              <a:rPr lang="en-US" sz="2400" dirty="0" smtClean="0">
                <a:cs typeface="Arial" pitchFamily="34" charset="0"/>
              </a:rPr>
              <a:t># </a:t>
            </a:r>
            <a:r>
              <a:rPr lang="en-US" sz="2400" dirty="0" smtClean="0"/>
              <a:t> </a:t>
            </a:r>
            <a:r>
              <a:rPr lang="en-US" sz="2400" dirty="0"/>
              <a:t>μ</a:t>
            </a:r>
            <a:r>
              <a:rPr lang="en-US" sz="2400" baseline="-25000" dirty="0"/>
              <a:t>2 </a:t>
            </a:r>
            <a:r>
              <a:rPr lang="en-US" sz="2400" dirty="0"/>
              <a:t>(</a:t>
            </a:r>
            <a:r>
              <a:rPr lang="en-US" sz="2400" dirty="0" err="1"/>
              <a:t>dua</a:t>
            </a:r>
            <a:r>
              <a:rPr lang="en-US" sz="2400" dirty="0"/>
              <a:t> </a:t>
            </a:r>
            <a:r>
              <a:rPr lang="en-US" sz="2400" dirty="0" err="1"/>
              <a:t>populasi</a:t>
            </a:r>
            <a:r>
              <a:rPr lang="en-US" sz="2400" dirty="0"/>
              <a:t>)</a:t>
            </a:r>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box(in)">
                                      <p:cBhvr>
                                        <p:cTn id="7" dur="1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13315">
                                            <p:bg/>
                                          </p:spTgt>
                                        </p:tgtEl>
                                        <p:attrNameLst>
                                          <p:attrName>style.visibility</p:attrName>
                                        </p:attrNameLst>
                                      </p:cBhvr>
                                      <p:to>
                                        <p:strVal val="visible"/>
                                      </p:to>
                                    </p:set>
                                    <p:animEffect transition="in" filter="fade">
                                      <p:cBhvr>
                                        <p:cTn id="12" dur="500"/>
                                        <p:tgtEl>
                                          <p:spTgt spid="13315">
                                            <p:bg/>
                                          </p:spTgt>
                                        </p:tgtEl>
                                      </p:cBhvr>
                                    </p:animEffect>
                                    <p:anim calcmode="lin" valueType="num">
                                      <p:cBhvr>
                                        <p:cTn id="13" dur="500" fill="hold"/>
                                        <p:tgtEl>
                                          <p:spTgt spid="13315">
                                            <p:bg/>
                                          </p:spTgt>
                                        </p:tgtEl>
                                        <p:attrNameLst>
                                          <p:attrName>ppt_x</p:attrName>
                                        </p:attrNameLst>
                                      </p:cBhvr>
                                      <p:tavLst>
                                        <p:tav tm="0">
                                          <p:val>
                                            <p:strVal val="#ppt_x-.1"/>
                                          </p:val>
                                        </p:tav>
                                        <p:tav tm="100000">
                                          <p:val>
                                            <p:strVal val="#ppt_x"/>
                                          </p:val>
                                        </p:tav>
                                      </p:tavLst>
                                    </p:anim>
                                    <p:anim calcmode="lin" valueType="num">
                                      <p:cBhvr>
                                        <p:cTn id="14" dur="500" fill="hold"/>
                                        <p:tgtEl>
                                          <p:spTgt spid="13315">
                                            <p:bg/>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13315">
                                            <p:txEl>
                                              <p:pRg st="0" end="0"/>
                                            </p:txEl>
                                          </p:spTgt>
                                        </p:tgtEl>
                                        <p:attrNameLst>
                                          <p:attrName>style.visibility</p:attrName>
                                        </p:attrNameLst>
                                      </p:cBhvr>
                                      <p:to>
                                        <p:strVal val="visible"/>
                                      </p:to>
                                    </p:set>
                                    <p:animEffect transition="in" filter="fade">
                                      <p:cBhvr>
                                        <p:cTn id="19" dur="500"/>
                                        <p:tgtEl>
                                          <p:spTgt spid="13315">
                                            <p:txEl>
                                              <p:pRg st="0" end="0"/>
                                            </p:txEl>
                                          </p:spTgt>
                                        </p:tgtEl>
                                      </p:cBhvr>
                                    </p:animEffect>
                                    <p:anim calcmode="lin" valueType="num">
                                      <p:cBhvr>
                                        <p:cTn id="20" dur="500" fill="hold"/>
                                        <p:tgtEl>
                                          <p:spTgt spid="13315">
                                            <p:txEl>
                                              <p:pRg st="0" end="0"/>
                                            </p:txEl>
                                          </p:spTgt>
                                        </p:tgtEl>
                                        <p:attrNameLst>
                                          <p:attrName>ppt_x</p:attrName>
                                        </p:attrNameLst>
                                      </p:cBhvr>
                                      <p:tavLst>
                                        <p:tav tm="0">
                                          <p:val>
                                            <p:strVal val="#ppt_x-.1"/>
                                          </p:val>
                                        </p:tav>
                                        <p:tav tm="100000">
                                          <p:val>
                                            <p:strVal val="#ppt_x"/>
                                          </p:val>
                                        </p:tav>
                                      </p:tavLst>
                                    </p:anim>
                                    <p:anim calcmode="lin" valueType="num">
                                      <p:cBhvr>
                                        <p:cTn id="21"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13315">
                                            <p:txEl>
                                              <p:pRg st="1" end="1"/>
                                            </p:txEl>
                                          </p:spTgt>
                                        </p:tgtEl>
                                        <p:attrNameLst>
                                          <p:attrName>style.visibility</p:attrName>
                                        </p:attrNameLst>
                                      </p:cBhvr>
                                      <p:to>
                                        <p:strVal val="visible"/>
                                      </p:to>
                                    </p:set>
                                    <p:animEffect transition="in" filter="fade">
                                      <p:cBhvr>
                                        <p:cTn id="26" dur="500"/>
                                        <p:tgtEl>
                                          <p:spTgt spid="13315">
                                            <p:txEl>
                                              <p:pRg st="1" end="1"/>
                                            </p:txEl>
                                          </p:spTgt>
                                        </p:tgtEl>
                                      </p:cBhvr>
                                    </p:animEffect>
                                    <p:anim calcmode="lin" valueType="num">
                                      <p:cBhvr>
                                        <p:cTn id="27" dur="500" fill="hold"/>
                                        <p:tgtEl>
                                          <p:spTgt spid="13315">
                                            <p:txEl>
                                              <p:pRg st="1" end="1"/>
                                            </p:txEl>
                                          </p:spTgt>
                                        </p:tgtEl>
                                        <p:attrNameLst>
                                          <p:attrName>ppt_x</p:attrName>
                                        </p:attrNameLst>
                                      </p:cBhvr>
                                      <p:tavLst>
                                        <p:tav tm="0">
                                          <p:val>
                                            <p:strVal val="#ppt_x-.1"/>
                                          </p:val>
                                        </p:tav>
                                        <p:tav tm="100000">
                                          <p:val>
                                            <p:strVal val="#ppt_x"/>
                                          </p:val>
                                        </p:tav>
                                      </p:tavLst>
                                    </p:anim>
                                    <p:anim calcmode="lin" valueType="num">
                                      <p:cBhvr>
                                        <p:cTn id="2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13315">
                                            <p:txEl>
                                              <p:pRg st="2" end="2"/>
                                            </p:txEl>
                                          </p:spTgt>
                                        </p:tgtEl>
                                        <p:attrNameLst>
                                          <p:attrName>style.visibility</p:attrName>
                                        </p:attrNameLst>
                                      </p:cBhvr>
                                      <p:to>
                                        <p:strVal val="visible"/>
                                      </p:to>
                                    </p:set>
                                    <p:animEffect transition="in" filter="fade">
                                      <p:cBhvr>
                                        <p:cTn id="33" dur="500"/>
                                        <p:tgtEl>
                                          <p:spTgt spid="13315">
                                            <p:txEl>
                                              <p:pRg st="2" end="2"/>
                                            </p:txEl>
                                          </p:spTgt>
                                        </p:tgtEl>
                                      </p:cBhvr>
                                    </p:animEffect>
                                    <p:anim calcmode="lin" valueType="num">
                                      <p:cBhvr>
                                        <p:cTn id="34" dur="500" fill="hold"/>
                                        <p:tgtEl>
                                          <p:spTgt spid="13315">
                                            <p:txEl>
                                              <p:pRg st="2" end="2"/>
                                            </p:txEl>
                                          </p:spTgt>
                                        </p:tgtEl>
                                        <p:attrNameLst>
                                          <p:attrName>ppt_x</p:attrName>
                                        </p:attrNameLst>
                                      </p:cBhvr>
                                      <p:tavLst>
                                        <p:tav tm="0">
                                          <p:val>
                                            <p:strVal val="#ppt_x-.1"/>
                                          </p:val>
                                        </p:tav>
                                        <p:tav tm="100000">
                                          <p:val>
                                            <p:strVal val="#ppt_x"/>
                                          </p:val>
                                        </p:tav>
                                      </p:tavLst>
                                    </p:anim>
                                    <p:anim calcmode="lin" valueType="num">
                                      <p:cBhvr>
                                        <p:cTn id="35"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13316"/>
                                        </p:tgtEl>
                                        <p:attrNameLst>
                                          <p:attrName>style.visibility</p:attrName>
                                        </p:attrNameLst>
                                      </p:cBhvr>
                                      <p:to>
                                        <p:strVal val="visible"/>
                                      </p:to>
                                    </p:set>
                                    <p:animEffect transition="in" filter="box(in)">
                                      <p:cBhvr>
                                        <p:cTn id="40" dur="2000"/>
                                        <p:tgtEl>
                                          <p:spTgt spid="13316"/>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3317"/>
                                        </p:tgtEl>
                                        <p:attrNameLst>
                                          <p:attrName>style.visibility</p:attrName>
                                        </p:attrNameLst>
                                      </p:cBhvr>
                                      <p:to>
                                        <p:strVal val="visible"/>
                                      </p:to>
                                    </p:set>
                                    <p:animEffect transition="in" filter="box(in)">
                                      <p:cBhvr>
                                        <p:cTn id="45" dur="20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13315" grpId="0" build="p" animBg="1"/>
      <p:bldP spid="13316" grpId="0"/>
      <p:bldP spid="13317" grpId="0"/>
    </p:bld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914400"/>
          </a:xfrm>
          <a:solidFill>
            <a:schemeClr val="tx1"/>
          </a:solidFill>
        </p:spPr>
        <p:txBody>
          <a:bodyPr>
            <a:normAutofit fontScale="90000"/>
          </a:bodyPr>
          <a:lstStyle/>
          <a:p>
            <a:r>
              <a:rPr lang="en-US" sz="3600" b="1" dirty="0" err="1">
                <a:solidFill>
                  <a:schemeClr val="bg1"/>
                </a:solidFill>
              </a:rPr>
              <a:t>Hipotesis</a:t>
            </a:r>
            <a:r>
              <a:rPr lang="en-US" sz="3600" b="1" dirty="0">
                <a:solidFill>
                  <a:schemeClr val="bg1"/>
                </a:solidFill>
              </a:rPr>
              <a:t> </a:t>
            </a:r>
            <a:r>
              <a:rPr lang="en-US" sz="3600" b="1" dirty="0" err="1">
                <a:solidFill>
                  <a:schemeClr val="bg1"/>
                </a:solidFill>
              </a:rPr>
              <a:t>Nol</a:t>
            </a:r>
            <a:r>
              <a:rPr lang="en-US" sz="3600" b="1" dirty="0">
                <a:solidFill>
                  <a:schemeClr val="bg1"/>
                </a:solidFill>
              </a:rPr>
              <a:t> </a:t>
            </a:r>
            <a:r>
              <a:rPr lang="en-US" sz="3600" b="1" dirty="0" err="1">
                <a:solidFill>
                  <a:schemeClr val="bg1"/>
                </a:solidFill>
              </a:rPr>
              <a:t>dan</a:t>
            </a:r>
            <a:r>
              <a:rPr lang="en-US" sz="3600" b="1" dirty="0">
                <a:solidFill>
                  <a:schemeClr val="bg1"/>
                </a:solidFill>
              </a:rPr>
              <a:t> </a:t>
            </a:r>
            <a:r>
              <a:rPr lang="en-US" sz="3600" b="1" dirty="0" err="1">
                <a:solidFill>
                  <a:schemeClr val="bg1"/>
                </a:solidFill>
              </a:rPr>
              <a:t>Hipotesis</a:t>
            </a:r>
            <a:r>
              <a:rPr lang="en-US" sz="3600" b="1" dirty="0">
                <a:solidFill>
                  <a:schemeClr val="bg1"/>
                </a:solidFill>
              </a:rPr>
              <a:t> </a:t>
            </a:r>
            <a:r>
              <a:rPr lang="en-US" sz="3600" b="1" dirty="0" err="1">
                <a:solidFill>
                  <a:schemeClr val="bg1"/>
                </a:solidFill>
              </a:rPr>
              <a:t>Alternatif</a:t>
            </a:r>
            <a:endParaRPr lang="en-US" sz="3600" b="1" dirty="0">
              <a:solidFill>
                <a:schemeClr val="bg1"/>
              </a:solidFill>
            </a:endParaRPr>
          </a:p>
        </p:txBody>
      </p:sp>
      <p:sp>
        <p:nvSpPr>
          <p:cNvPr id="33795" name="Rectangle 3"/>
          <p:cNvSpPr>
            <a:spLocks noGrp="1" noChangeArrowheads="1"/>
          </p:cNvSpPr>
          <p:nvPr>
            <p:ph idx="1"/>
          </p:nvPr>
        </p:nvSpPr>
        <p:spPr>
          <a:xfrm>
            <a:off x="228600" y="1143000"/>
            <a:ext cx="8610600" cy="4525963"/>
          </a:xfrm>
        </p:spPr>
        <p:txBody>
          <a:bodyPr/>
          <a:lstStyle/>
          <a:p>
            <a:pPr>
              <a:buFontTx/>
              <a:buNone/>
            </a:pPr>
            <a:r>
              <a:rPr lang="en-US" sz="2800" b="1" i="1" noProof="1"/>
              <a:t>H</a:t>
            </a:r>
            <a:r>
              <a:rPr lang="en-US" sz="2800" b="1" i="1" baseline="-25000" noProof="1"/>
              <a:t>0</a:t>
            </a:r>
            <a:r>
              <a:rPr lang="en-US" sz="2800" b="1" noProof="1"/>
              <a:t> -&gt; </a:t>
            </a:r>
            <a:r>
              <a:rPr lang="en-US" sz="2800" b="1" dirty="0" err="1"/>
              <a:t>Hipotesis</a:t>
            </a:r>
            <a:r>
              <a:rPr lang="en-US" sz="2800" b="1" dirty="0"/>
              <a:t> </a:t>
            </a:r>
            <a:r>
              <a:rPr lang="en-US" sz="2800" b="1" dirty="0" err="1"/>
              <a:t>Nol</a:t>
            </a:r>
            <a:endParaRPr lang="en-US" sz="2800" b="1" noProof="1"/>
          </a:p>
          <a:p>
            <a:pPr>
              <a:buFontTx/>
              <a:buNone/>
            </a:pPr>
            <a:r>
              <a:rPr lang="en-US" sz="2800" b="1" i="1" noProof="1"/>
              <a:t>H</a:t>
            </a:r>
            <a:r>
              <a:rPr lang="en-US" sz="2800" b="1" i="1" baseline="-25000" noProof="1"/>
              <a:t>a</a:t>
            </a:r>
            <a:r>
              <a:rPr lang="en-US" sz="2800" b="1" noProof="1"/>
              <a:t> -&gt; </a:t>
            </a:r>
            <a:r>
              <a:rPr lang="en-US" sz="2800" b="1" dirty="0" err="1"/>
              <a:t>Hipotesis</a:t>
            </a:r>
            <a:r>
              <a:rPr lang="en-US" sz="2800" b="1" dirty="0"/>
              <a:t> </a:t>
            </a:r>
            <a:r>
              <a:rPr lang="en-US" sz="2800" b="1" dirty="0" err="1" smtClean="0"/>
              <a:t>Alternatif</a:t>
            </a:r>
            <a:endParaRPr lang="en-US" sz="2800" b="1" dirty="0" smtClean="0"/>
          </a:p>
          <a:p>
            <a:pPr>
              <a:buFontTx/>
              <a:buNone/>
            </a:pPr>
            <a:endParaRPr lang="en-US" sz="2800" b="1" noProof="1"/>
          </a:p>
          <a:p>
            <a:r>
              <a:rPr lang="en-US" sz="2800" b="1" noProof="1"/>
              <a:t>H</a:t>
            </a:r>
            <a:r>
              <a:rPr lang="en-US" sz="2800" b="1" dirty="0" err="1"/>
              <a:t>ipotesis</a:t>
            </a:r>
            <a:r>
              <a:rPr lang="en-US" sz="2800" b="1" dirty="0"/>
              <a:t> </a:t>
            </a:r>
            <a:r>
              <a:rPr lang="en-US" sz="2800" b="1" dirty="0" err="1"/>
              <a:t>selalu</a:t>
            </a:r>
            <a:r>
              <a:rPr lang="en-US" sz="2800" b="1" dirty="0"/>
              <a:t> </a:t>
            </a:r>
            <a:r>
              <a:rPr lang="en-US" sz="2800" b="1" dirty="0" err="1"/>
              <a:t>menyinggung</a:t>
            </a:r>
            <a:r>
              <a:rPr lang="en-US" sz="2800" b="1" dirty="0"/>
              <a:t> parameter </a:t>
            </a:r>
            <a:r>
              <a:rPr lang="en-US" sz="2800" b="1" dirty="0" err="1"/>
              <a:t>atau</a:t>
            </a:r>
            <a:r>
              <a:rPr lang="en-US" sz="2800" b="1" dirty="0"/>
              <a:t> </a:t>
            </a:r>
            <a:r>
              <a:rPr lang="en-US" sz="2800" b="1" dirty="0" err="1"/>
              <a:t>karakteristik</a:t>
            </a:r>
            <a:r>
              <a:rPr lang="en-US" sz="2800" b="1" dirty="0"/>
              <a:t> </a:t>
            </a:r>
            <a:r>
              <a:rPr lang="en-US" sz="2800" b="1" dirty="0" err="1"/>
              <a:t>populasi</a:t>
            </a:r>
            <a:r>
              <a:rPr lang="en-US" sz="2800" b="1" dirty="0"/>
              <a:t> </a:t>
            </a:r>
            <a:r>
              <a:rPr lang="en-US" sz="2800" b="1" dirty="0" err="1" smtClean="0"/>
              <a:t>dan</a:t>
            </a:r>
            <a:r>
              <a:rPr lang="en-US" sz="2800" b="1" dirty="0" smtClean="0"/>
              <a:t> </a:t>
            </a:r>
            <a:r>
              <a:rPr lang="en-US" sz="2800" b="1" dirty="0" err="1" smtClean="0"/>
              <a:t>bukan</a:t>
            </a:r>
            <a:r>
              <a:rPr lang="en-US" sz="2800" b="1" dirty="0" smtClean="0"/>
              <a:t> </a:t>
            </a:r>
            <a:r>
              <a:rPr lang="en-US" sz="2800" b="1" dirty="0" err="1" smtClean="0"/>
              <a:t>karakteristik</a:t>
            </a:r>
            <a:r>
              <a:rPr lang="en-US" sz="2800" b="1" dirty="0" smtClean="0"/>
              <a:t> </a:t>
            </a:r>
            <a:r>
              <a:rPr lang="en-US" sz="2800" b="1" dirty="0" err="1"/>
              <a:t>sampel</a:t>
            </a:r>
            <a:r>
              <a:rPr lang="en-US" sz="2800" b="1" noProof="1"/>
              <a:t>. </a:t>
            </a:r>
            <a:endParaRPr lang="en-US" sz="2800" b="1" dirty="0"/>
          </a:p>
          <a:p>
            <a:r>
              <a:rPr lang="en-US" sz="2800" b="1" dirty="0" err="1"/>
              <a:t>Artinya</a:t>
            </a:r>
            <a:r>
              <a:rPr lang="en-US" sz="2800" b="1" dirty="0"/>
              <a:t> </a:t>
            </a:r>
            <a:r>
              <a:rPr lang="en-US" sz="2800" b="1" dirty="0" err="1"/>
              <a:t>populasi</a:t>
            </a:r>
            <a:r>
              <a:rPr lang="en-US" sz="2800" b="1" noProof="1"/>
              <a:t>, </a:t>
            </a:r>
            <a:r>
              <a:rPr lang="en-US" sz="2800" b="1" dirty="0" err="1"/>
              <a:t>bukan</a:t>
            </a:r>
            <a:r>
              <a:rPr lang="en-US" sz="2800" b="1" dirty="0"/>
              <a:t> </a:t>
            </a:r>
            <a:r>
              <a:rPr lang="en-US" sz="2800" b="1" dirty="0" err="1" smtClean="0"/>
              <a:t>sampel</a:t>
            </a:r>
            <a:r>
              <a:rPr lang="en-US" sz="2800" b="1" dirty="0" smtClean="0"/>
              <a:t>; </a:t>
            </a:r>
            <a:r>
              <a:rPr lang="en-US" sz="2800" b="1" noProof="1" smtClean="0"/>
              <a:t> </a:t>
            </a:r>
            <a:r>
              <a:rPr lang="en-US" sz="2800" b="1" dirty="0" err="1"/>
              <a:t>bahwa</a:t>
            </a:r>
            <a:r>
              <a:rPr lang="en-US" sz="2800" b="1" dirty="0"/>
              <a:t> </a:t>
            </a:r>
            <a:r>
              <a:rPr lang="en-US" sz="2800" b="1" dirty="0" err="1" smtClean="0"/>
              <a:t>peneliti</a:t>
            </a:r>
            <a:r>
              <a:rPr lang="en-US" sz="2800" b="1" dirty="0" smtClean="0"/>
              <a:t> </a:t>
            </a:r>
            <a:r>
              <a:rPr lang="en-US" sz="2800" b="1" dirty="0" err="1" smtClean="0"/>
              <a:t>akan</a:t>
            </a:r>
            <a:r>
              <a:rPr lang="en-US" sz="2800" b="1" dirty="0" smtClean="0"/>
              <a:t> </a:t>
            </a:r>
            <a:r>
              <a:rPr lang="en-US" sz="2800" b="1" dirty="0" err="1" smtClean="0"/>
              <a:t>membuat</a:t>
            </a:r>
            <a:r>
              <a:rPr lang="en-US" sz="2800" b="1" dirty="0" smtClean="0"/>
              <a:t> </a:t>
            </a:r>
            <a:r>
              <a:rPr lang="en-US" sz="2800" b="1" dirty="0" err="1" smtClean="0"/>
              <a:t>kesimpulan</a:t>
            </a:r>
            <a:r>
              <a:rPr lang="en-US" sz="2800" b="1" dirty="0" smtClean="0"/>
              <a:t> </a:t>
            </a:r>
            <a:r>
              <a:rPr lang="en-US" sz="2800" b="1" dirty="0"/>
              <a:t>(</a:t>
            </a:r>
            <a:r>
              <a:rPr lang="en-US" sz="2800" b="1" i="1" dirty="0"/>
              <a:t>inference</a:t>
            </a:r>
            <a:r>
              <a:rPr lang="en-US" sz="2800" b="1" dirty="0"/>
              <a:t>) </a:t>
            </a:r>
            <a:r>
              <a:rPr lang="en-US" sz="2800" b="1" dirty="0" err="1"/>
              <a:t>dari</a:t>
            </a:r>
            <a:r>
              <a:rPr lang="en-US" sz="2800" b="1" dirty="0"/>
              <a:t> data yang </a:t>
            </a:r>
            <a:r>
              <a:rPr lang="en-US" sz="2800" b="1" dirty="0" err="1"/>
              <a:t>terbatas</a:t>
            </a:r>
            <a:r>
              <a:rPr lang="en-US" sz="2800" b="1" dirty="0"/>
              <a:t>.</a:t>
            </a: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wipe(left)">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wipe(left)">
                                      <p:cBhvr>
                                        <p:cTn id="12" dur="500"/>
                                        <p:tgtEl>
                                          <p:spTgt spid="33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Effect transition="in" filter="wipe(left)">
                                      <p:cBhvr>
                                        <p:cTn id="17" dur="500"/>
                                        <p:tgtEl>
                                          <p:spTgt spid="3379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5">
                                            <p:txEl>
                                              <p:pRg st="4" end="4"/>
                                            </p:txEl>
                                          </p:spTgt>
                                        </p:tgtEl>
                                        <p:attrNameLst>
                                          <p:attrName>style.visibility</p:attrName>
                                        </p:attrNameLst>
                                      </p:cBhvr>
                                      <p:to>
                                        <p:strVal val="visible"/>
                                      </p:to>
                                    </p:set>
                                    <p:animEffect transition="in" filter="wipe(left)">
                                      <p:cBhvr>
                                        <p:cTn id="22" dur="500"/>
                                        <p:tgtEl>
                                          <p:spTgt spid="337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0" y="685800"/>
            <a:ext cx="8686800" cy="1295400"/>
          </a:xfrm>
        </p:spPr>
        <p:txBody>
          <a:bodyPr>
            <a:normAutofit lnSpcReduction="10000"/>
          </a:bodyPr>
          <a:lstStyle/>
          <a:p>
            <a:pPr algn="ctr">
              <a:buNone/>
            </a:pPr>
            <a:r>
              <a:rPr lang="en-US" sz="2800" b="1" dirty="0" err="1"/>
              <a:t>Untuk</a:t>
            </a:r>
            <a:r>
              <a:rPr lang="en-US" sz="2800" b="1" dirty="0"/>
              <a:t> </a:t>
            </a:r>
            <a:r>
              <a:rPr lang="en-US" sz="2800" b="1" dirty="0" err="1"/>
              <a:t>menguji</a:t>
            </a:r>
            <a:r>
              <a:rPr lang="en-US" sz="2800" b="1" dirty="0"/>
              <a:t> </a:t>
            </a:r>
            <a:r>
              <a:rPr lang="en-US" sz="2800" b="1" dirty="0" err="1"/>
              <a:t>apakah</a:t>
            </a:r>
            <a:r>
              <a:rPr lang="en-US" sz="2800" b="1" dirty="0"/>
              <a:t> </a:t>
            </a:r>
            <a:r>
              <a:rPr lang="en-US" sz="2800" b="1" dirty="0" smtClean="0"/>
              <a:t>“</a:t>
            </a:r>
            <a:r>
              <a:rPr lang="en-US" sz="2800" b="1" dirty="0" err="1" smtClean="0"/>
              <a:t>ada</a:t>
            </a:r>
            <a:r>
              <a:rPr lang="en-US" sz="2800" b="1" dirty="0" smtClean="0"/>
              <a:t> </a:t>
            </a:r>
            <a:r>
              <a:rPr lang="en-US" sz="2800" b="1" dirty="0" err="1"/>
              <a:t>perbedaan</a:t>
            </a:r>
            <a:r>
              <a:rPr lang="en-US" sz="2800" b="1" dirty="0"/>
              <a:t> rata-rata </a:t>
            </a:r>
            <a:r>
              <a:rPr lang="en-US" sz="2800" b="1" dirty="0" err="1"/>
              <a:t>hasil</a:t>
            </a:r>
            <a:r>
              <a:rPr lang="en-US" sz="2800" b="1" dirty="0"/>
              <a:t> </a:t>
            </a:r>
            <a:r>
              <a:rPr lang="en-US" sz="2800" b="1" dirty="0" err="1" smtClean="0"/>
              <a:t>Ujian</a:t>
            </a:r>
            <a:r>
              <a:rPr lang="en-US" sz="2800" b="1" dirty="0" smtClean="0"/>
              <a:t> </a:t>
            </a:r>
            <a:r>
              <a:rPr lang="en-US" sz="2800" b="1" dirty="0" err="1" smtClean="0"/>
              <a:t>Biostatistik</a:t>
            </a:r>
            <a:r>
              <a:rPr lang="en-US" sz="2800" b="1" dirty="0" smtClean="0"/>
              <a:t> </a:t>
            </a:r>
            <a:r>
              <a:rPr lang="en-US" sz="2800" b="1" dirty="0" err="1"/>
              <a:t>mahasiswa</a:t>
            </a:r>
            <a:r>
              <a:rPr lang="en-US" sz="2800" b="1" dirty="0"/>
              <a:t> </a:t>
            </a:r>
            <a:r>
              <a:rPr lang="en-US" sz="2800" b="1" dirty="0" err="1" smtClean="0"/>
              <a:t>Kelas</a:t>
            </a:r>
            <a:r>
              <a:rPr lang="en-US" sz="2800" b="1" dirty="0" smtClean="0"/>
              <a:t> A </a:t>
            </a:r>
            <a:r>
              <a:rPr lang="en-US" sz="2800" b="1" dirty="0" err="1"/>
              <a:t>dan</a:t>
            </a:r>
            <a:r>
              <a:rPr lang="en-US" sz="2800" b="1" dirty="0"/>
              <a:t> </a:t>
            </a:r>
            <a:r>
              <a:rPr lang="en-US" sz="2800" b="1" dirty="0" err="1" smtClean="0"/>
              <a:t>Kelas</a:t>
            </a:r>
            <a:r>
              <a:rPr lang="en-US" sz="2800" b="1" dirty="0" smtClean="0"/>
              <a:t> B”.</a:t>
            </a:r>
            <a:endParaRPr lang="en-US" sz="2800" b="1" dirty="0"/>
          </a:p>
        </p:txBody>
      </p:sp>
      <p:sp>
        <p:nvSpPr>
          <p:cNvPr id="14339" name="Rectangle 3"/>
          <p:cNvSpPr>
            <a:spLocks noChangeArrowheads="1"/>
          </p:cNvSpPr>
          <p:nvPr/>
        </p:nvSpPr>
        <p:spPr bwMode="auto">
          <a:xfrm>
            <a:off x="457200" y="1828800"/>
            <a:ext cx="8229600" cy="1600200"/>
          </a:xfrm>
          <a:prstGeom prst="rect">
            <a:avLst/>
          </a:prstGeom>
          <a:noFill/>
          <a:ln w="9525">
            <a:solidFill>
              <a:schemeClr val="accent1"/>
            </a:solidFill>
            <a:miter lim="800000"/>
            <a:headEnd/>
            <a:tailEnd/>
          </a:ln>
          <a:effectLst/>
        </p:spPr>
        <p:txBody>
          <a:bodyPr/>
          <a:lstStyle/>
          <a:p>
            <a:pPr marL="342900" indent="-342900">
              <a:spcBef>
                <a:spcPct val="20000"/>
              </a:spcBef>
            </a:pPr>
            <a:r>
              <a:rPr lang="en-US" sz="2800" dirty="0"/>
              <a:t>	H</a:t>
            </a:r>
            <a:r>
              <a:rPr lang="en-US" sz="2800" baseline="-25000" dirty="0"/>
              <a:t>0 </a:t>
            </a:r>
            <a:r>
              <a:rPr lang="en-US" sz="2800" dirty="0">
                <a:sym typeface="Wingdings" pitchFamily="2" charset="2"/>
              </a:rPr>
              <a:t> </a:t>
            </a:r>
            <a:r>
              <a:rPr lang="en-US" sz="2800" dirty="0">
                <a:cs typeface="Arial" pitchFamily="34" charset="0"/>
                <a:sym typeface="Wingdings" pitchFamily="2" charset="2"/>
              </a:rPr>
              <a:t>u</a:t>
            </a:r>
            <a:r>
              <a:rPr lang="en-US" sz="2800" baseline="-25000" dirty="0">
                <a:cs typeface="Arial" pitchFamily="34" charset="0"/>
                <a:sym typeface="Wingdings" pitchFamily="2" charset="2"/>
              </a:rPr>
              <a:t>1 </a:t>
            </a:r>
            <a:r>
              <a:rPr lang="en-US" sz="2800" dirty="0">
                <a:cs typeface="Arial" pitchFamily="34" charset="0"/>
                <a:sym typeface="Wingdings" pitchFamily="2" charset="2"/>
              </a:rPr>
              <a:t>= u</a:t>
            </a:r>
            <a:r>
              <a:rPr lang="en-US" sz="2800" baseline="-25000" dirty="0">
                <a:cs typeface="Arial" pitchFamily="34" charset="0"/>
                <a:sym typeface="Wingdings" pitchFamily="2" charset="2"/>
              </a:rPr>
              <a:t>2</a:t>
            </a:r>
            <a:r>
              <a:rPr lang="en-US" sz="2800" dirty="0">
                <a:sym typeface="Wingdings" pitchFamily="2" charset="2"/>
              </a:rPr>
              <a:t> </a:t>
            </a:r>
          </a:p>
          <a:p>
            <a:pPr marL="342900" indent="-342900">
              <a:spcBef>
                <a:spcPct val="20000"/>
              </a:spcBef>
            </a:pPr>
            <a:r>
              <a:rPr lang="en-US" sz="2800" dirty="0">
                <a:sym typeface="Wingdings" pitchFamily="2" charset="2"/>
              </a:rPr>
              <a:t>		</a:t>
            </a:r>
            <a:r>
              <a:rPr lang="en-US" sz="2400" dirty="0" err="1">
                <a:sym typeface="Wingdings" pitchFamily="2" charset="2"/>
              </a:rPr>
              <a:t>Tidak</a:t>
            </a:r>
            <a:r>
              <a:rPr lang="en-US" sz="2400" dirty="0">
                <a:sym typeface="Wingdings" pitchFamily="2" charset="2"/>
              </a:rPr>
              <a:t> </a:t>
            </a:r>
            <a:r>
              <a:rPr lang="en-US" sz="2400" dirty="0" err="1">
                <a:sym typeface="Wingdings" pitchFamily="2" charset="2"/>
              </a:rPr>
              <a:t>ada</a:t>
            </a:r>
            <a:r>
              <a:rPr lang="en-US" sz="2400" dirty="0">
                <a:sym typeface="Wingdings" pitchFamily="2" charset="2"/>
              </a:rPr>
              <a:t> </a:t>
            </a:r>
            <a:r>
              <a:rPr lang="en-US" sz="2400" dirty="0" err="1">
                <a:sym typeface="Wingdings" pitchFamily="2" charset="2"/>
              </a:rPr>
              <a:t>perbedaan</a:t>
            </a:r>
            <a:r>
              <a:rPr lang="en-US" sz="2400" dirty="0">
                <a:sym typeface="Wingdings" pitchFamily="2" charset="2"/>
              </a:rPr>
              <a:t> </a:t>
            </a:r>
            <a:r>
              <a:rPr lang="en-US" sz="2400" dirty="0"/>
              <a:t>rata-rata </a:t>
            </a:r>
            <a:r>
              <a:rPr lang="en-US" sz="2400" dirty="0" err="1"/>
              <a:t>hasil</a:t>
            </a:r>
            <a:r>
              <a:rPr lang="en-US" sz="2400" dirty="0"/>
              <a:t> </a:t>
            </a:r>
            <a:r>
              <a:rPr lang="en-US" sz="2400" dirty="0" smtClean="0"/>
              <a:t> </a:t>
            </a:r>
            <a:r>
              <a:rPr lang="en-US" sz="2400" dirty="0" err="1" smtClean="0"/>
              <a:t>ujian</a:t>
            </a:r>
            <a:r>
              <a:rPr lang="en-US" sz="2400" dirty="0" smtClean="0"/>
              <a:t> </a:t>
            </a:r>
            <a:r>
              <a:rPr lang="en-US" sz="2400" dirty="0" err="1" smtClean="0"/>
              <a:t>Biostatistik</a:t>
            </a:r>
            <a:r>
              <a:rPr lang="en-US" sz="2400" dirty="0" smtClean="0"/>
              <a:t> </a:t>
            </a:r>
            <a:r>
              <a:rPr lang="en-US" sz="2400" dirty="0" err="1"/>
              <a:t>antara</a:t>
            </a:r>
            <a:r>
              <a:rPr lang="en-US" sz="2400" dirty="0"/>
              <a:t> </a:t>
            </a:r>
            <a:r>
              <a:rPr lang="en-US" sz="2400" dirty="0" err="1"/>
              <a:t>mahasiswa</a:t>
            </a:r>
            <a:r>
              <a:rPr lang="en-US" sz="2400" dirty="0"/>
              <a:t> </a:t>
            </a:r>
            <a:r>
              <a:rPr lang="en-US" sz="2400" dirty="0" err="1" smtClean="0"/>
              <a:t>Kelas</a:t>
            </a:r>
            <a:r>
              <a:rPr lang="en-US" sz="2400" dirty="0" smtClean="0"/>
              <a:t> A </a:t>
            </a:r>
            <a:r>
              <a:rPr lang="en-US" sz="2400" dirty="0" err="1" smtClean="0"/>
              <a:t>dan</a:t>
            </a:r>
            <a:r>
              <a:rPr lang="en-US" sz="2400" dirty="0" smtClean="0"/>
              <a:t> </a:t>
            </a:r>
            <a:r>
              <a:rPr lang="en-US" sz="2400" dirty="0" err="1" smtClean="0"/>
              <a:t>Kelas</a:t>
            </a:r>
            <a:r>
              <a:rPr lang="en-US" sz="2400" dirty="0" smtClean="0"/>
              <a:t> B.</a:t>
            </a:r>
            <a:endParaRPr lang="en-US" sz="2400" dirty="0"/>
          </a:p>
        </p:txBody>
      </p:sp>
      <p:sp>
        <p:nvSpPr>
          <p:cNvPr id="14340" name="Rectangle 4"/>
          <p:cNvSpPr>
            <a:spLocks noChangeArrowheads="1"/>
          </p:cNvSpPr>
          <p:nvPr/>
        </p:nvSpPr>
        <p:spPr bwMode="auto">
          <a:xfrm>
            <a:off x="457200" y="3581400"/>
            <a:ext cx="8229600" cy="1600200"/>
          </a:xfrm>
          <a:prstGeom prst="rect">
            <a:avLst/>
          </a:prstGeom>
          <a:noFill/>
          <a:ln w="9525">
            <a:solidFill>
              <a:schemeClr val="accent1"/>
            </a:solidFill>
            <a:miter lim="800000"/>
            <a:headEnd/>
            <a:tailEnd/>
          </a:ln>
          <a:effectLst/>
        </p:spPr>
        <p:txBody>
          <a:bodyPr/>
          <a:lstStyle/>
          <a:p>
            <a:pPr marL="342900" indent="-342900">
              <a:spcBef>
                <a:spcPct val="20000"/>
              </a:spcBef>
            </a:pPr>
            <a:r>
              <a:rPr lang="en-US" sz="2800" dirty="0"/>
              <a:t>	H</a:t>
            </a:r>
            <a:r>
              <a:rPr lang="en-US" sz="2800" baseline="-25000" dirty="0"/>
              <a:t>a </a:t>
            </a:r>
            <a:r>
              <a:rPr lang="en-US" sz="2800" dirty="0">
                <a:sym typeface="Wingdings" pitchFamily="2" charset="2"/>
              </a:rPr>
              <a:t> </a:t>
            </a:r>
            <a:r>
              <a:rPr lang="en-US" sz="2800" dirty="0">
                <a:cs typeface="Arial" pitchFamily="34" charset="0"/>
                <a:sym typeface="Wingdings" pitchFamily="2" charset="2"/>
              </a:rPr>
              <a:t>u</a:t>
            </a:r>
            <a:r>
              <a:rPr lang="en-US" sz="2800" baseline="-25000" dirty="0">
                <a:cs typeface="Arial" pitchFamily="34" charset="0"/>
                <a:sym typeface="Wingdings" pitchFamily="2" charset="2"/>
              </a:rPr>
              <a:t>1 #</a:t>
            </a:r>
            <a:r>
              <a:rPr lang="en-US" sz="2800" dirty="0">
                <a:cs typeface="Arial" pitchFamily="34" charset="0"/>
                <a:sym typeface="Wingdings" pitchFamily="2" charset="2"/>
              </a:rPr>
              <a:t> u</a:t>
            </a:r>
            <a:r>
              <a:rPr lang="en-US" sz="2800" baseline="-25000" dirty="0">
                <a:cs typeface="Arial" pitchFamily="34" charset="0"/>
                <a:sym typeface="Wingdings" pitchFamily="2" charset="2"/>
              </a:rPr>
              <a:t>2</a:t>
            </a:r>
            <a:r>
              <a:rPr lang="en-US" sz="2800" dirty="0">
                <a:sym typeface="Wingdings" pitchFamily="2" charset="2"/>
              </a:rPr>
              <a:t> (</a:t>
            </a:r>
            <a:r>
              <a:rPr lang="en-US" sz="2800" b="1" dirty="0" err="1">
                <a:sym typeface="Wingdings" pitchFamily="2" charset="2"/>
              </a:rPr>
              <a:t>dua</a:t>
            </a:r>
            <a:r>
              <a:rPr lang="en-US" sz="2800" b="1" dirty="0">
                <a:sym typeface="Wingdings" pitchFamily="2" charset="2"/>
              </a:rPr>
              <a:t> </a:t>
            </a:r>
            <a:r>
              <a:rPr lang="en-US" sz="2800" b="1" dirty="0" err="1">
                <a:sym typeface="Wingdings" pitchFamily="2" charset="2"/>
              </a:rPr>
              <a:t>arah</a:t>
            </a:r>
            <a:r>
              <a:rPr lang="en-US" sz="2800" dirty="0">
                <a:sym typeface="Wingdings" pitchFamily="2" charset="2"/>
              </a:rPr>
              <a:t>)</a:t>
            </a:r>
          </a:p>
          <a:p>
            <a:pPr marL="342900" indent="-342900">
              <a:spcBef>
                <a:spcPct val="20000"/>
              </a:spcBef>
            </a:pPr>
            <a:r>
              <a:rPr lang="en-US" sz="2800" dirty="0">
                <a:sym typeface="Wingdings" pitchFamily="2" charset="2"/>
              </a:rPr>
              <a:t>		</a:t>
            </a:r>
            <a:r>
              <a:rPr lang="en-US" sz="2800" dirty="0" err="1">
                <a:sym typeface="Wingdings" pitchFamily="2" charset="2"/>
              </a:rPr>
              <a:t>A</a:t>
            </a:r>
            <a:r>
              <a:rPr lang="en-US" sz="2400" dirty="0" err="1">
                <a:sym typeface="Wingdings" pitchFamily="2" charset="2"/>
              </a:rPr>
              <a:t>da</a:t>
            </a:r>
            <a:r>
              <a:rPr lang="en-US" sz="2400" dirty="0">
                <a:sym typeface="Wingdings" pitchFamily="2" charset="2"/>
              </a:rPr>
              <a:t> </a:t>
            </a:r>
            <a:r>
              <a:rPr lang="en-US" sz="2400" dirty="0" err="1">
                <a:sym typeface="Wingdings" pitchFamily="2" charset="2"/>
              </a:rPr>
              <a:t>perbedaan</a:t>
            </a:r>
            <a:r>
              <a:rPr lang="en-US" sz="2400" dirty="0">
                <a:sym typeface="Wingdings" pitchFamily="2" charset="2"/>
              </a:rPr>
              <a:t> </a:t>
            </a:r>
            <a:r>
              <a:rPr lang="en-US" sz="2400" dirty="0"/>
              <a:t>rata-rata </a:t>
            </a:r>
            <a:r>
              <a:rPr lang="en-US" sz="2400" dirty="0" err="1"/>
              <a:t>hasil</a:t>
            </a:r>
            <a:r>
              <a:rPr lang="en-US" sz="2400" dirty="0"/>
              <a:t> </a:t>
            </a:r>
            <a:r>
              <a:rPr lang="en-US" sz="2400" dirty="0" err="1" smtClean="0"/>
              <a:t>ujian</a:t>
            </a:r>
            <a:r>
              <a:rPr lang="en-US" sz="2400" dirty="0" smtClean="0"/>
              <a:t> </a:t>
            </a:r>
            <a:r>
              <a:rPr lang="en-US" sz="2400" dirty="0" err="1"/>
              <a:t>Biostatistik</a:t>
            </a:r>
            <a:r>
              <a:rPr lang="en-US" sz="2400" dirty="0"/>
              <a:t> 	</a:t>
            </a:r>
            <a:r>
              <a:rPr lang="en-US" sz="2400" dirty="0" err="1"/>
              <a:t>antara</a:t>
            </a:r>
            <a:r>
              <a:rPr lang="en-US" sz="2400" dirty="0"/>
              <a:t> </a:t>
            </a:r>
            <a:r>
              <a:rPr lang="en-US" sz="2400" dirty="0" err="1" smtClean="0"/>
              <a:t>mahasiswa</a:t>
            </a:r>
            <a:r>
              <a:rPr lang="en-US" sz="2400" dirty="0" smtClean="0"/>
              <a:t> </a:t>
            </a:r>
            <a:r>
              <a:rPr lang="en-US" sz="2400" dirty="0" err="1" smtClean="0"/>
              <a:t>Kelas</a:t>
            </a:r>
            <a:r>
              <a:rPr lang="en-US" sz="2400" dirty="0" smtClean="0"/>
              <a:t> A </a:t>
            </a:r>
            <a:r>
              <a:rPr lang="en-US" sz="2400" dirty="0" err="1" smtClean="0"/>
              <a:t>dan</a:t>
            </a:r>
            <a:r>
              <a:rPr lang="en-US" sz="2400" dirty="0" smtClean="0"/>
              <a:t> </a:t>
            </a:r>
            <a:r>
              <a:rPr lang="en-US" sz="2400" dirty="0" err="1" smtClean="0"/>
              <a:t>Kelas</a:t>
            </a:r>
            <a:r>
              <a:rPr lang="en-US" sz="2400" dirty="0" smtClean="0"/>
              <a:t> B..</a:t>
            </a:r>
            <a:endParaRPr lang="en-US" sz="2400" dirty="0"/>
          </a:p>
        </p:txBody>
      </p:sp>
      <p:sp>
        <p:nvSpPr>
          <p:cNvPr id="14341" name="Rectangle 5"/>
          <p:cNvSpPr>
            <a:spLocks noChangeArrowheads="1"/>
          </p:cNvSpPr>
          <p:nvPr/>
        </p:nvSpPr>
        <p:spPr bwMode="auto">
          <a:xfrm>
            <a:off x="457200" y="5029200"/>
            <a:ext cx="8229600" cy="1524000"/>
          </a:xfrm>
          <a:prstGeom prst="rect">
            <a:avLst/>
          </a:prstGeom>
          <a:noFill/>
          <a:ln w="9525">
            <a:noFill/>
            <a:miter lim="800000"/>
            <a:headEnd/>
            <a:tailEnd/>
          </a:ln>
          <a:effectLst/>
        </p:spPr>
        <p:txBody>
          <a:bodyPr/>
          <a:lstStyle/>
          <a:p>
            <a:pPr marL="342900" indent="-342900">
              <a:spcBef>
                <a:spcPct val="20000"/>
              </a:spcBef>
            </a:pPr>
            <a:r>
              <a:rPr lang="en-US" sz="2800" dirty="0"/>
              <a:t>	H</a:t>
            </a:r>
            <a:r>
              <a:rPr lang="en-US" sz="2800" baseline="-25000" dirty="0"/>
              <a:t>a </a:t>
            </a:r>
            <a:r>
              <a:rPr lang="en-US" sz="2800" dirty="0">
                <a:sym typeface="Wingdings" pitchFamily="2" charset="2"/>
              </a:rPr>
              <a:t> </a:t>
            </a:r>
            <a:r>
              <a:rPr lang="en-US" sz="2800" dirty="0">
                <a:cs typeface="Arial" pitchFamily="34" charset="0"/>
                <a:sym typeface="Wingdings" pitchFamily="2" charset="2"/>
              </a:rPr>
              <a:t>u</a:t>
            </a:r>
            <a:r>
              <a:rPr lang="en-US" sz="2800" baseline="-25000" dirty="0">
                <a:cs typeface="Arial" pitchFamily="34" charset="0"/>
                <a:sym typeface="Wingdings" pitchFamily="2" charset="2"/>
              </a:rPr>
              <a:t>1 </a:t>
            </a:r>
            <a:r>
              <a:rPr lang="en-US" sz="2800" dirty="0">
                <a:cs typeface="Arial" pitchFamily="34" charset="0"/>
                <a:sym typeface="Wingdings" pitchFamily="2" charset="2"/>
              </a:rPr>
              <a:t>&gt; u</a:t>
            </a:r>
            <a:r>
              <a:rPr lang="en-US" sz="2800" baseline="-25000" dirty="0">
                <a:cs typeface="Arial" pitchFamily="34" charset="0"/>
                <a:sym typeface="Wingdings" pitchFamily="2" charset="2"/>
              </a:rPr>
              <a:t>2</a:t>
            </a:r>
            <a:r>
              <a:rPr lang="en-US" sz="2800" dirty="0">
                <a:sym typeface="Wingdings" pitchFamily="2" charset="2"/>
              </a:rPr>
              <a:t> </a:t>
            </a:r>
            <a:r>
              <a:rPr lang="en-US" sz="2800" dirty="0" err="1">
                <a:sym typeface="Wingdings" pitchFamily="2" charset="2"/>
              </a:rPr>
              <a:t>atau</a:t>
            </a:r>
            <a:r>
              <a:rPr lang="en-US" sz="2800" dirty="0">
                <a:sym typeface="Wingdings" pitchFamily="2" charset="2"/>
              </a:rPr>
              <a:t> </a:t>
            </a:r>
            <a:r>
              <a:rPr lang="en-US" sz="2800" dirty="0">
                <a:cs typeface="Arial" pitchFamily="34" charset="0"/>
                <a:sym typeface="Wingdings" pitchFamily="2" charset="2"/>
              </a:rPr>
              <a:t>u</a:t>
            </a:r>
            <a:r>
              <a:rPr lang="en-US" sz="2800" baseline="-25000" dirty="0">
                <a:cs typeface="Arial" pitchFamily="34" charset="0"/>
                <a:sym typeface="Wingdings" pitchFamily="2" charset="2"/>
              </a:rPr>
              <a:t>1 </a:t>
            </a:r>
            <a:r>
              <a:rPr lang="en-US" sz="2800" dirty="0">
                <a:cs typeface="Arial" pitchFamily="34" charset="0"/>
                <a:sym typeface="Wingdings" pitchFamily="2" charset="2"/>
              </a:rPr>
              <a:t>&lt; u</a:t>
            </a:r>
            <a:r>
              <a:rPr lang="en-US" sz="2800" baseline="-25000" dirty="0">
                <a:cs typeface="Arial" pitchFamily="34" charset="0"/>
                <a:sym typeface="Wingdings" pitchFamily="2" charset="2"/>
              </a:rPr>
              <a:t>2</a:t>
            </a:r>
            <a:r>
              <a:rPr lang="en-US" sz="2800" dirty="0">
                <a:sym typeface="Wingdings" pitchFamily="2" charset="2"/>
              </a:rPr>
              <a:t> (</a:t>
            </a:r>
            <a:r>
              <a:rPr lang="en-US" sz="2800" b="1" dirty="0" err="1">
                <a:sym typeface="Wingdings" pitchFamily="2" charset="2"/>
              </a:rPr>
              <a:t>satu</a:t>
            </a:r>
            <a:r>
              <a:rPr lang="en-US" sz="2800" b="1" dirty="0">
                <a:sym typeface="Wingdings" pitchFamily="2" charset="2"/>
              </a:rPr>
              <a:t> </a:t>
            </a:r>
            <a:r>
              <a:rPr lang="en-US" sz="2800" b="1" dirty="0" err="1">
                <a:sym typeface="Wingdings" pitchFamily="2" charset="2"/>
              </a:rPr>
              <a:t>arah</a:t>
            </a:r>
            <a:r>
              <a:rPr lang="en-US" sz="2800" dirty="0">
                <a:sym typeface="Wingdings" pitchFamily="2" charset="2"/>
              </a:rPr>
              <a:t>)</a:t>
            </a:r>
          </a:p>
          <a:p>
            <a:pPr marL="342900" indent="-342900">
              <a:spcBef>
                <a:spcPct val="20000"/>
              </a:spcBef>
            </a:pPr>
            <a:r>
              <a:rPr lang="en-US" sz="2800" dirty="0">
                <a:sym typeface="Wingdings" pitchFamily="2" charset="2"/>
              </a:rPr>
              <a:t>		R</a:t>
            </a:r>
            <a:r>
              <a:rPr lang="en-US" sz="2400" dirty="0"/>
              <a:t>ata-rata </a:t>
            </a:r>
            <a:r>
              <a:rPr lang="en-US" sz="2400" dirty="0" err="1"/>
              <a:t>hasil</a:t>
            </a:r>
            <a:r>
              <a:rPr lang="en-US" sz="2400" dirty="0"/>
              <a:t> </a:t>
            </a:r>
            <a:r>
              <a:rPr lang="en-US" sz="2400" dirty="0" err="1" smtClean="0"/>
              <a:t>ujian</a:t>
            </a:r>
            <a:r>
              <a:rPr lang="en-US" sz="2400" dirty="0" smtClean="0"/>
              <a:t> </a:t>
            </a:r>
            <a:r>
              <a:rPr lang="en-US" sz="2400" dirty="0" err="1"/>
              <a:t>Biostatistik</a:t>
            </a:r>
            <a:r>
              <a:rPr lang="en-US" sz="2400" dirty="0"/>
              <a:t> </a:t>
            </a:r>
            <a:r>
              <a:rPr lang="en-US" sz="2400" dirty="0" err="1"/>
              <a:t>mahasiswa</a:t>
            </a:r>
            <a:r>
              <a:rPr lang="en-US" sz="2400" dirty="0"/>
              <a:t> </a:t>
            </a:r>
            <a:r>
              <a:rPr lang="en-US" sz="2400" dirty="0" err="1" smtClean="0"/>
              <a:t>Kelas</a:t>
            </a:r>
            <a:r>
              <a:rPr lang="en-US" sz="2400" dirty="0" smtClean="0"/>
              <a:t> A </a:t>
            </a:r>
            <a:r>
              <a:rPr lang="en-US" sz="2400" dirty="0" err="1" smtClean="0"/>
              <a:t>lebih</a:t>
            </a:r>
            <a:r>
              <a:rPr lang="en-US" sz="2400" dirty="0" smtClean="0"/>
              <a:t> </a:t>
            </a:r>
            <a:r>
              <a:rPr lang="en-US" sz="2400" dirty="0" err="1"/>
              <a:t>besar</a:t>
            </a:r>
            <a:r>
              <a:rPr lang="en-US" sz="2400" dirty="0"/>
              <a:t> </a:t>
            </a:r>
            <a:r>
              <a:rPr lang="en-US" sz="2400" dirty="0" err="1"/>
              <a:t>dari</a:t>
            </a:r>
            <a:r>
              <a:rPr lang="en-US" sz="2400" dirty="0"/>
              <a:t> </a:t>
            </a:r>
            <a:r>
              <a:rPr lang="en-US" sz="2400" dirty="0" err="1" smtClean="0"/>
              <a:t>Kelas</a:t>
            </a:r>
            <a:r>
              <a:rPr lang="en-US" sz="2400" dirty="0" smtClean="0"/>
              <a:t> B </a:t>
            </a:r>
            <a:r>
              <a:rPr lang="en-US" sz="2400" dirty="0" err="1"/>
              <a:t>atau</a:t>
            </a:r>
            <a:r>
              <a:rPr lang="en-US" sz="2400" dirty="0"/>
              <a:t> </a:t>
            </a:r>
            <a:r>
              <a:rPr lang="en-US" sz="2400" dirty="0" err="1"/>
              <a:t>sebaliknya</a:t>
            </a:r>
            <a:r>
              <a:rPr lang="en-US" sz="2400" dirty="0"/>
              <a:t>.</a:t>
            </a:r>
          </a:p>
        </p:txBody>
      </p:sp>
      <p:sp>
        <p:nvSpPr>
          <p:cNvPr id="14342" name="Text Box 6"/>
          <p:cNvSpPr txBox="1">
            <a:spLocks noChangeArrowheads="1"/>
          </p:cNvSpPr>
          <p:nvPr/>
        </p:nvSpPr>
        <p:spPr bwMode="auto">
          <a:xfrm>
            <a:off x="0" y="0"/>
            <a:ext cx="9144000" cy="523220"/>
          </a:xfrm>
          <a:prstGeom prst="rect">
            <a:avLst/>
          </a:prstGeom>
          <a:solidFill>
            <a:schemeClr val="tx1"/>
          </a:solidFill>
          <a:ln w="9525">
            <a:noFill/>
            <a:miter lim="800000"/>
            <a:headEnd/>
            <a:tailEnd/>
          </a:ln>
          <a:effectLst/>
        </p:spPr>
        <p:txBody>
          <a:bodyPr wrap="square">
            <a:spAutoFit/>
          </a:bodyPr>
          <a:lstStyle/>
          <a:p>
            <a:pPr algn="ctr">
              <a:spcBef>
                <a:spcPct val="50000"/>
              </a:spcBef>
            </a:pPr>
            <a:r>
              <a:rPr lang="en-US" sz="2800" b="1" dirty="0" smtClean="0">
                <a:solidFill>
                  <a:schemeClr val="bg1"/>
                </a:solidFill>
              </a:rPr>
              <a:t>CONTOH  HIPOTESIS</a:t>
            </a:r>
            <a:endParaRPr lang="en-US" sz="2800" b="1" dirty="0">
              <a:solidFill>
                <a:schemeClr val="bg1"/>
              </a:solidFill>
            </a:endParaRPr>
          </a:p>
        </p:txBody>
      </p:sp>
      <p:sp>
        <p:nvSpPr>
          <p:cNvPr id="7" name="TextBox 6"/>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0" presetClass="entr" presetSubtype="0" fill="hold" grpId="0" nodeType="clickEffect">
                                  <p:stCondLst>
                                    <p:cond delay="0"/>
                                  </p:stCondLst>
                                  <p:iterate type="lt">
                                    <p:tmPct val="10000"/>
                                  </p:iterate>
                                  <p:childTnLst>
                                    <p:set>
                                      <p:cBhvr>
                                        <p:cTn id="10" dur="1" fill="hold">
                                          <p:stCondLst>
                                            <p:cond delay="0"/>
                                          </p:stCondLst>
                                        </p:cTn>
                                        <p:tgtEl>
                                          <p:spTgt spid="14338">
                                            <p:txEl>
                                              <p:pRg st="0" end="0"/>
                                            </p:txEl>
                                          </p:spTgt>
                                        </p:tgtEl>
                                        <p:attrNameLst>
                                          <p:attrName>style.visibility</p:attrName>
                                        </p:attrNameLst>
                                      </p:cBhvr>
                                      <p:to>
                                        <p:strVal val="visible"/>
                                      </p:to>
                                    </p:set>
                                    <p:animEffect transition="in" filter="fade">
                                      <p:cBhvr>
                                        <p:cTn id="11" dur="500"/>
                                        <p:tgtEl>
                                          <p:spTgt spid="14338">
                                            <p:txEl>
                                              <p:pRg st="0" end="0"/>
                                            </p:txEl>
                                          </p:spTgt>
                                        </p:tgtEl>
                                      </p:cBhvr>
                                    </p:animEffect>
                                    <p:anim calcmode="lin" valueType="num">
                                      <p:cBhvr>
                                        <p:cTn id="12" dur="500" fill="hold"/>
                                        <p:tgtEl>
                                          <p:spTgt spid="14338">
                                            <p:txEl>
                                              <p:pRg st="0" end="0"/>
                                            </p:txEl>
                                          </p:spTgt>
                                        </p:tgtEl>
                                        <p:attrNameLst>
                                          <p:attrName>ppt_x</p:attrName>
                                        </p:attrNameLst>
                                      </p:cBhvr>
                                      <p:tavLst>
                                        <p:tav tm="0">
                                          <p:val>
                                            <p:strVal val="#ppt_x-.1"/>
                                          </p:val>
                                        </p:tav>
                                        <p:tav tm="100000">
                                          <p:val>
                                            <p:strVal val="#ppt_x"/>
                                          </p:val>
                                        </p:tav>
                                      </p:tavLst>
                                    </p:anim>
                                    <p:anim calcmode="lin" valueType="num">
                                      <p:cBhvr>
                                        <p:cTn id="13" dur="500" fill="hold"/>
                                        <p:tgtEl>
                                          <p:spTgt spid="1433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4339"/>
                                        </p:tgtEl>
                                        <p:attrNameLst>
                                          <p:attrName>style.visibility</p:attrName>
                                        </p:attrNameLst>
                                      </p:cBhvr>
                                      <p:to>
                                        <p:strVal val="visible"/>
                                      </p:to>
                                    </p:set>
                                    <p:animEffect transition="in" filter="checkerboard(across)">
                                      <p:cBhvr>
                                        <p:cTn id="18" dur="2000"/>
                                        <p:tgtEl>
                                          <p:spTgt spid="1433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4340"/>
                                        </p:tgtEl>
                                        <p:attrNameLst>
                                          <p:attrName>style.visibility</p:attrName>
                                        </p:attrNameLst>
                                      </p:cBhvr>
                                      <p:to>
                                        <p:strVal val="visible"/>
                                      </p:to>
                                    </p:set>
                                    <p:animEffect transition="in" filter="checkerboard(across)">
                                      <p:cBhvr>
                                        <p:cTn id="23" dur="2000"/>
                                        <p:tgtEl>
                                          <p:spTgt spid="14340"/>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4341"/>
                                        </p:tgtEl>
                                        <p:attrNameLst>
                                          <p:attrName>style.visibility</p:attrName>
                                        </p:attrNameLst>
                                      </p:cBhvr>
                                      <p:to>
                                        <p:strVal val="visible"/>
                                      </p:to>
                                    </p:set>
                                    <p:animEffect transition="in" filter="checkerboard(across)">
                                      <p:cBhvr>
                                        <p:cTn id="28" dur="20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P spid="14339" grpId="0" animBg="1"/>
      <p:bldP spid="14340" grpId="0" animBg="1"/>
      <p:bldP spid="14341" grpId="0"/>
      <p:bldP spid="14342" grpId="0" animBg="1"/>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0482" name="Group 2"/>
          <p:cNvGraphicFramePr>
            <a:graphicFrameLocks noGrp="1"/>
          </p:cNvGraphicFramePr>
          <p:nvPr>
            <p:ph/>
          </p:nvPr>
        </p:nvGraphicFramePr>
        <p:xfrm>
          <a:off x="468313" y="1235075"/>
          <a:ext cx="8229600" cy="1889125"/>
        </p:xfrm>
        <a:graphic>
          <a:graphicData uri="http://schemas.openxmlformats.org/drawingml/2006/table">
            <a:tbl>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628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rPr>
                        <a:t>Keputusan</a:t>
                      </a: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Ho benar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Ho salah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31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Terima Ho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Tepat (1-</a:t>
                      </a:r>
                      <a:r>
                        <a:rPr kumimoji="0" lang="el-GR" sz="2000" b="0" i="0" u="none" strike="noStrike" cap="none" normalizeH="0" baseline="0" smtClean="0">
                          <a:ln>
                            <a:noFill/>
                          </a:ln>
                          <a:solidFill>
                            <a:schemeClr val="tx1"/>
                          </a:solidFill>
                          <a:effectLst/>
                          <a:latin typeface="Arial" pitchFamily="34" charset="0"/>
                          <a:cs typeface="Arial" pitchFamily="34" charset="0"/>
                        </a:rPr>
                        <a:t>α</a:t>
                      </a:r>
                      <a:r>
                        <a:rPr kumimoji="0" lang="en-US" sz="2000" b="0" i="0" u="none" strike="noStrike" cap="none" normalizeH="0" baseline="0" smtClean="0">
                          <a:ln>
                            <a:noFill/>
                          </a:ln>
                          <a:solidFill>
                            <a:schemeClr val="tx1"/>
                          </a:solidFill>
                          <a:effectLst/>
                          <a:latin typeface="Arial" pitchFamily="34" charset="0"/>
                          <a:cs typeface="Arial" pitchFamily="34" charset="0"/>
                        </a:rPr>
                        <a:t>)</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Salah tipe II (</a:t>
                      </a:r>
                      <a:r>
                        <a:rPr kumimoji="0" lang="el-GR" sz="2000" b="1" i="0" u="none" strike="noStrike" cap="none" normalizeH="0" baseline="0" smtClean="0">
                          <a:ln>
                            <a:noFill/>
                          </a:ln>
                          <a:solidFill>
                            <a:schemeClr val="tx1"/>
                          </a:solidFill>
                          <a:effectLst/>
                          <a:latin typeface="Arial" pitchFamily="34" charset="0"/>
                          <a:cs typeface="Arial" pitchFamily="34" charset="0"/>
                        </a:rPr>
                        <a:t>β</a:t>
                      </a:r>
                      <a:r>
                        <a:rPr kumimoji="0" lang="en-US" sz="2000" b="1" i="0" u="none" strike="noStrike" cap="none" normalizeH="0" baseline="0" smtClean="0">
                          <a:ln>
                            <a:noFill/>
                          </a:ln>
                          <a:solidFill>
                            <a:schemeClr val="tx1"/>
                          </a:solidFill>
                          <a:effectLst/>
                          <a:latin typeface="Arial" pitchFamily="34" charset="0"/>
                          <a:cs typeface="Arial" pitchFamily="34" charset="0"/>
                        </a:rPr>
                        <a:t>)</a:t>
                      </a:r>
                      <a:endParaRPr kumimoji="0" lang="el-GR" sz="2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28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Tolak Ho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Salah tipe I (</a:t>
                      </a:r>
                      <a:r>
                        <a:rPr kumimoji="0" lang="el-GR" sz="2000" b="1" i="0" u="none" strike="noStrike" cap="none" normalizeH="0" baseline="0" smtClean="0">
                          <a:ln>
                            <a:noFill/>
                          </a:ln>
                          <a:solidFill>
                            <a:schemeClr val="tx1"/>
                          </a:solidFill>
                          <a:effectLst/>
                          <a:latin typeface="Arial" pitchFamily="34" charset="0"/>
                          <a:cs typeface="Arial" pitchFamily="34" charset="0"/>
                        </a:rPr>
                        <a:t>α</a:t>
                      </a:r>
                      <a:r>
                        <a:rPr kumimoji="0" lang="en-US" sz="2000" b="1" i="0" u="none" strike="noStrike" cap="none" normalizeH="0" baseline="0" smtClean="0">
                          <a:ln>
                            <a:noFill/>
                          </a:ln>
                          <a:solidFill>
                            <a:schemeClr val="tx1"/>
                          </a:solidFill>
                          <a:effectLst/>
                          <a:latin typeface="Arial" pitchFamily="34" charset="0"/>
                          <a:cs typeface="Arial" pitchFamily="34" charset="0"/>
                        </a:rPr>
                        <a:t>)</a:t>
                      </a:r>
                      <a:endParaRPr kumimoji="0" lang="el-GR" sz="2000" b="1"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Tepat (1-</a:t>
                      </a:r>
                      <a:r>
                        <a:rPr kumimoji="0" lang="en-US" sz="2000" b="0" i="0" u="none" strike="noStrike" cap="none" normalizeH="0" baseline="0" smtClean="0">
                          <a:ln>
                            <a:noFill/>
                          </a:ln>
                          <a:solidFill>
                            <a:schemeClr val="tx1"/>
                          </a:solidFill>
                          <a:effectLst/>
                          <a:latin typeface="Arial" pitchFamily="34" charset="0"/>
                          <a:cs typeface="Arial" pitchFamily="34" charset="0"/>
                        </a:rPr>
                        <a:t>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20500" name="Text Box 20"/>
          <p:cNvSpPr txBox="1">
            <a:spLocks noChangeArrowheads="1"/>
          </p:cNvSpPr>
          <p:nvPr/>
        </p:nvSpPr>
        <p:spPr bwMode="auto">
          <a:xfrm>
            <a:off x="152400" y="3521075"/>
            <a:ext cx="8763000" cy="830997"/>
          </a:xfrm>
          <a:prstGeom prst="rect">
            <a:avLst/>
          </a:prstGeom>
          <a:noFill/>
          <a:ln w="9525">
            <a:solidFill>
              <a:schemeClr val="accent1"/>
            </a:solidFill>
            <a:miter lim="800000"/>
            <a:headEnd/>
            <a:tailEnd/>
          </a:ln>
          <a:effectLst/>
        </p:spPr>
        <p:txBody>
          <a:bodyPr wrap="square">
            <a:spAutoFit/>
          </a:bodyPr>
          <a:lstStyle/>
          <a:p>
            <a:pPr algn="ctr">
              <a:spcBef>
                <a:spcPct val="50000"/>
              </a:spcBef>
            </a:pPr>
            <a:r>
              <a:rPr lang="en-US" sz="2400" b="1" dirty="0" err="1"/>
              <a:t>Probabilitas</a:t>
            </a:r>
            <a:r>
              <a:rPr lang="en-US" sz="2400" b="1" dirty="0"/>
              <a:t> </a:t>
            </a:r>
            <a:r>
              <a:rPr lang="en-US" sz="2400" b="1" dirty="0" err="1"/>
              <a:t>Kesalahan</a:t>
            </a:r>
            <a:r>
              <a:rPr lang="en-US" sz="2400" b="1" dirty="0"/>
              <a:t> </a:t>
            </a:r>
            <a:r>
              <a:rPr lang="en-US" sz="2400" b="1" dirty="0" err="1"/>
              <a:t>Tipe</a:t>
            </a:r>
            <a:r>
              <a:rPr lang="en-US" sz="2400" b="1" dirty="0"/>
              <a:t>  I (</a:t>
            </a:r>
            <a:r>
              <a:rPr lang="el-GR" sz="2400" b="1" dirty="0">
                <a:cs typeface="Arial" pitchFamily="34" charset="0"/>
              </a:rPr>
              <a:t>α</a:t>
            </a:r>
            <a:r>
              <a:rPr lang="en-US" sz="2400" b="1" dirty="0">
                <a:cs typeface="Arial" pitchFamily="34" charset="0"/>
              </a:rPr>
              <a:t>)</a:t>
            </a:r>
            <a:r>
              <a:rPr lang="en-US" sz="2400" b="1" dirty="0"/>
              <a:t> </a:t>
            </a:r>
            <a:r>
              <a:rPr lang="en-US" sz="2400" b="1" dirty="0">
                <a:sym typeface="Wingdings" pitchFamily="2" charset="2"/>
              </a:rPr>
              <a:t></a:t>
            </a:r>
            <a:r>
              <a:rPr lang="en-US" sz="2400" b="1" dirty="0"/>
              <a:t> </a:t>
            </a:r>
            <a:r>
              <a:rPr lang="en-US" sz="2400" b="1" dirty="0" err="1"/>
              <a:t>adalah</a:t>
            </a:r>
            <a:r>
              <a:rPr lang="en-US" sz="2400" b="1" dirty="0"/>
              <a:t> </a:t>
            </a:r>
            <a:r>
              <a:rPr lang="en-US" sz="2400" b="1" dirty="0" err="1"/>
              <a:t>probabilitas</a:t>
            </a:r>
            <a:r>
              <a:rPr lang="en-US" sz="2400" b="1" dirty="0"/>
              <a:t> </a:t>
            </a:r>
            <a:r>
              <a:rPr lang="en-US" sz="2400" b="1" dirty="0" err="1"/>
              <a:t>menolak</a:t>
            </a:r>
            <a:r>
              <a:rPr lang="en-US" sz="2400" b="1" dirty="0"/>
              <a:t> H</a:t>
            </a:r>
            <a:r>
              <a:rPr lang="en-US" sz="2400" b="1" baseline="-25000" dirty="0"/>
              <a:t>0</a:t>
            </a:r>
            <a:r>
              <a:rPr lang="en-US" sz="2400" b="1" dirty="0"/>
              <a:t> </a:t>
            </a:r>
            <a:r>
              <a:rPr lang="en-US" sz="2400" b="1" dirty="0" err="1"/>
              <a:t>ketika</a:t>
            </a:r>
            <a:r>
              <a:rPr lang="en-US" sz="2400" b="1" dirty="0"/>
              <a:t> H</a:t>
            </a:r>
            <a:r>
              <a:rPr lang="en-US" sz="2400" b="1" baseline="-25000" dirty="0"/>
              <a:t>0</a:t>
            </a:r>
            <a:r>
              <a:rPr lang="en-US" sz="2400" b="1" dirty="0"/>
              <a:t> </a:t>
            </a:r>
            <a:r>
              <a:rPr lang="en-US" sz="2400" b="1" dirty="0" err="1"/>
              <a:t>benar</a:t>
            </a:r>
            <a:r>
              <a:rPr lang="en-US" sz="2400" b="1" dirty="0"/>
              <a:t> (</a:t>
            </a:r>
            <a:r>
              <a:rPr lang="en-US" sz="2400" b="1" i="1" dirty="0"/>
              <a:t>Significance level </a:t>
            </a:r>
            <a:r>
              <a:rPr lang="en-US" sz="2400" b="1" dirty="0"/>
              <a:t>/ </a:t>
            </a:r>
            <a:r>
              <a:rPr lang="en-US" sz="2400" b="1" dirty="0" smtClean="0"/>
              <a:t>Tingkat </a:t>
            </a:r>
            <a:r>
              <a:rPr lang="en-US" sz="2400" b="1" dirty="0" err="1" smtClean="0"/>
              <a:t>Signifikansi</a:t>
            </a:r>
            <a:r>
              <a:rPr lang="en-US" sz="2400" b="1" dirty="0" smtClean="0"/>
              <a:t>)</a:t>
            </a:r>
            <a:endParaRPr lang="en-US" sz="2400" b="1" dirty="0"/>
          </a:p>
        </p:txBody>
      </p:sp>
      <p:sp>
        <p:nvSpPr>
          <p:cNvPr id="20501" name="Text Box 21"/>
          <p:cNvSpPr txBox="1">
            <a:spLocks noChangeArrowheads="1"/>
          </p:cNvSpPr>
          <p:nvPr/>
        </p:nvSpPr>
        <p:spPr bwMode="auto">
          <a:xfrm>
            <a:off x="609600" y="4892675"/>
            <a:ext cx="7993063" cy="954107"/>
          </a:xfrm>
          <a:prstGeom prst="rect">
            <a:avLst/>
          </a:prstGeom>
          <a:noFill/>
          <a:ln w="9525">
            <a:solidFill>
              <a:schemeClr val="accent1"/>
            </a:solidFill>
            <a:miter lim="800000"/>
            <a:headEnd/>
            <a:tailEnd/>
          </a:ln>
          <a:effectLst/>
        </p:spPr>
        <p:txBody>
          <a:bodyPr>
            <a:spAutoFit/>
          </a:bodyPr>
          <a:lstStyle/>
          <a:p>
            <a:pPr algn="ctr">
              <a:spcBef>
                <a:spcPct val="50000"/>
              </a:spcBef>
            </a:pPr>
            <a:r>
              <a:rPr lang="en-US" sz="2800" b="1" dirty="0" err="1"/>
              <a:t>Probabilitas</a:t>
            </a:r>
            <a:r>
              <a:rPr lang="en-US" sz="2800" b="1" dirty="0"/>
              <a:t> </a:t>
            </a:r>
            <a:r>
              <a:rPr lang="en-US" sz="2800" b="1" dirty="0" err="1"/>
              <a:t>Kesalahan</a:t>
            </a:r>
            <a:r>
              <a:rPr lang="en-US" sz="2800" b="1" dirty="0"/>
              <a:t> </a:t>
            </a:r>
            <a:r>
              <a:rPr lang="en-US" sz="2800" b="1" dirty="0" err="1"/>
              <a:t>Tipe</a:t>
            </a:r>
            <a:r>
              <a:rPr lang="en-US" sz="2800" b="1" dirty="0"/>
              <a:t> II (</a:t>
            </a:r>
            <a:r>
              <a:rPr lang="en-US" sz="2800" b="1" dirty="0">
                <a:cs typeface="Arial" pitchFamily="34" charset="0"/>
              </a:rPr>
              <a:t>ß) </a:t>
            </a:r>
            <a:r>
              <a:rPr lang="en-US" sz="2800" b="1" dirty="0">
                <a:sym typeface="Wingdings" pitchFamily="2" charset="2"/>
              </a:rPr>
              <a:t></a:t>
            </a:r>
            <a:r>
              <a:rPr lang="en-US" sz="2800" b="1" dirty="0"/>
              <a:t> </a:t>
            </a:r>
            <a:r>
              <a:rPr lang="en-US" sz="2800" b="1" dirty="0" err="1"/>
              <a:t>adalah</a:t>
            </a:r>
            <a:r>
              <a:rPr lang="en-US" sz="2800" b="1" dirty="0"/>
              <a:t> </a:t>
            </a:r>
            <a:r>
              <a:rPr lang="en-US" sz="2800" b="1" dirty="0" err="1"/>
              <a:t>probabilitas</a:t>
            </a:r>
            <a:r>
              <a:rPr lang="en-US" sz="2800" b="1" dirty="0"/>
              <a:t> </a:t>
            </a:r>
            <a:r>
              <a:rPr lang="en-US" sz="2800" b="1" dirty="0" err="1"/>
              <a:t>menerima</a:t>
            </a:r>
            <a:r>
              <a:rPr lang="en-US" sz="2800" b="1" dirty="0"/>
              <a:t> H</a:t>
            </a:r>
            <a:r>
              <a:rPr lang="en-US" sz="2800" b="1" baseline="-25000" dirty="0"/>
              <a:t>0</a:t>
            </a:r>
            <a:r>
              <a:rPr lang="en-US" sz="2800" b="1" dirty="0"/>
              <a:t> </a:t>
            </a:r>
            <a:r>
              <a:rPr lang="en-US" sz="2800" b="1" dirty="0" err="1"/>
              <a:t>ketika</a:t>
            </a:r>
            <a:r>
              <a:rPr lang="en-US" sz="2800" b="1" dirty="0"/>
              <a:t> H</a:t>
            </a:r>
            <a:r>
              <a:rPr lang="en-US" sz="2800" b="1" baseline="-25000" dirty="0"/>
              <a:t>0</a:t>
            </a:r>
            <a:r>
              <a:rPr lang="en-US" sz="2800" b="1" dirty="0"/>
              <a:t> </a:t>
            </a:r>
            <a:r>
              <a:rPr lang="en-US" sz="2800" b="1" dirty="0" err="1"/>
              <a:t>salah</a:t>
            </a:r>
            <a:endParaRPr lang="en-US" sz="2800" b="1" dirty="0"/>
          </a:p>
        </p:txBody>
      </p:sp>
      <p:sp>
        <p:nvSpPr>
          <p:cNvPr id="20502" name="Rectangle 22"/>
          <p:cNvSpPr>
            <a:spLocks noChangeArrowheads="1"/>
          </p:cNvSpPr>
          <p:nvPr/>
        </p:nvSpPr>
        <p:spPr bwMode="auto">
          <a:xfrm>
            <a:off x="0" y="0"/>
            <a:ext cx="9144000" cy="685800"/>
          </a:xfrm>
          <a:prstGeom prst="rect">
            <a:avLst/>
          </a:prstGeom>
          <a:solidFill>
            <a:schemeClr val="tx1"/>
          </a:solidFill>
          <a:ln w="9525">
            <a:solidFill>
              <a:schemeClr val="tx1"/>
            </a:solidFill>
            <a:miter lim="800000"/>
            <a:headEnd/>
            <a:tailEnd/>
          </a:ln>
          <a:effectLst/>
        </p:spPr>
        <p:txBody>
          <a:bodyPr anchor="ctr"/>
          <a:lstStyle/>
          <a:p>
            <a:pPr algn="ctr"/>
            <a:r>
              <a:rPr lang="en-US" sz="3200" b="1" dirty="0">
                <a:solidFill>
                  <a:schemeClr val="bg1"/>
                </a:solidFill>
              </a:rPr>
              <a:t>Step 2 : </a:t>
            </a:r>
            <a:r>
              <a:rPr lang="en-US" sz="3200" b="1" dirty="0" err="1" smtClean="0">
                <a:solidFill>
                  <a:schemeClr val="bg1"/>
                </a:solidFill>
              </a:rPr>
              <a:t>Penentuan</a:t>
            </a:r>
            <a:r>
              <a:rPr lang="en-US" sz="3200" b="1" dirty="0" smtClean="0">
                <a:solidFill>
                  <a:schemeClr val="bg1"/>
                </a:solidFill>
              </a:rPr>
              <a:t> Tingkat </a:t>
            </a:r>
            <a:r>
              <a:rPr lang="en-US" sz="3200" b="1" dirty="0" err="1" smtClean="0">
                <a:solidFill>
                  <a:schemeClr val="bg1"/>
                </a:solidFill>
              </a:rPr>
              <a:t>Signifikansi</a:t>
            </a:r>
            <a:endParaRPr lang="en-US" sz="3200" b="1" dirty="0">
              <a:solidFill>
                <a:schemeClr val="bg1"/>
              </a:solidFill>
            </a:endParaRPr>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500"/>
                                        </p:tgtEl>
                                        <p:attrNameLst>
                                          <p:attrName>style.visibility</p:attrName>
                                        </p:attrNameLst>
                                      </p:cBhvr>
                                      <p:to>
                                        <p:strVal val="visible"/>
                                      </p:to>
                                    </p:set>
                                    <p:animEffect transition="in" filter="diamond(in)">
                                      <p:cBhvr>
                                        <p:cTn id="7" dur="2000"/>
                                        <p:tgtEl>
                                          <p:spTgt spid="2050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0501"/>
                                        </p:tgtEl>
                                        <p:attrNameLst>
                                          <p:attrName>style.visibility</p:attrName>
                                        </p:attrNameLst>
                                      </p:cBhvr>
                                      <p:to>
                                        <p:strVal val="visible"/>
                                      </p:to>
                                    </p:set>
                                    <p:animEffect transition="in" filter="diamond(in)">
                                      <p:cBhvr>
                                        <p:cTn id="12" dur="2000"/>
                                        <p:tgtEl>
                                          <p:spTgt spid="20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0" grpId="0" animBg="1"/>
      <p:bldP spid="20501" grpId="0" animBg="1"/>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838200"/>
          </a:xfrm>
          <a:solidFill>
            <a:schemeClr val="tx1"/>
          </a:solidFill>
        </p:spPr>
        <p:txBody>
          <a:bodyPr>
            <a:normAutofit fontScale="90000"/>
          </a:bodyPr>
          <a:lstStyle/>
          <a:p>
            <a:r>
              <a:rPr lang="en-US" sz="2800" b="1" dirty="0" smtClean="0">
                <a:solidFill>
                  <a:schemeClr val="bg1"/>
                </a:solidFill>
                <a:latin typeface="Arial Black" pitchFamily="34" charset="0"/>
              </a:rPr>
              <a:t>TINGKAT  SIGNIFIKANSI (</a:t>
            </a:r>
            <a:r>
              <a:rPr lang="en-US" sz="2800" b="1" i="1" dirty="0" err="1">
                <a:solidFill>
                  <a:schemeClr val="bg1"/>
                </a:solidFill>
                <a:latin typeface="Arial Black" pitchFamily="34" charset="0"/>
              </a:rPr>
              <a:t>Significancy</a:t>
            </a:r>
            <a:r>
              <a:rPr lang="en-US" sz="2800" b="1" i="1" dirty="0">
                <a:solidFill>
                  <a:schemeClr val="bg1"/>
                </a:solidFill>
                <a:latin typeface="Arial Black" pitchFamily="34" charset="0"/>
              </a:rPr>
              <a:t> Level</a:t>
            </a:r>
            <a:r>
              <a:rPr lang="en-US" sz="2800" b="1" dirty="0">
                <a:solidFill>
                  <a:schemeClr val="bg1"/>
                </a:solidFill>
                <a:latin typeface="Arial Black" pitchFamily="34" charset="0"/>
              </a:rPr>
              <a:t>)</a:t>
            </a:r>
          </a:p>
        </p:txBody>
      </p:sp>
      <p:sp>
        <p:nvSpPr>
          <p:cNvPr id="21507" name="Rectangle 3"/>
          <p:cNvSpPr>
            <a:spLocks noGrp="1" noChangeArrowheads="1"/>
          </p:cNvSpPr>
          <p:nvPr>
            <p:ph idx="1"/>
          </p:nvPr>
        </p:nvSpPr>
        <p:spPr>
          <a:xfrm>
            <a:off x="304800" y="1143000"/>
            <a:ext cx="8229600" cy="1066800"/>
          </a:xfrm>
        </p:spPr>
        <p:txBody>
          <a:bodyPr/>
          <a:lstStyle/>
          <a:p>
            <a:r>
              <a:rPr lang="en-US" sz="2800" dirty="0" err="1"/>
              <a:t>Tidak</a:t>
            </a:r>
            <a:r>
              <a:rPr lang="en-US" sz="2800" dirty="0"/>
              <a:t> </a:t>
            </a:r>
            <a:r>
              <a:rPr lang="en-US" sz="2800" dirty="0" err="1"/>
              <a:t>ada</a:t>
            </a:r>
            <a:r>
              <a:rPr lang="en-US" sz="2800" dirty="0"/>
              <a:t> </a:t>
            </a:r>
            <a:r>
              <a:rPr lang="en-US" sz="2800" dirty="0" err="1"/>
              <a:t>ketentuan</a:t>
            </a:r>
            <a:r>
              <a:rPr lang="en-US" sz="2800" dirty="0"/>
              <a:t> yang </a:t>
            </a:r>
            <a:r>
              <a:rPr lang="en-US" sz="2800" dirty="0" err="1"/>
              <a:t>baku</a:t>
            </a:r>
            <a:r>
              <a:rPr lang="en-US" sz="2800" dirty="0"/>
              <a:t> </a:t>
            </a:r>
            <a:r>
              <a:rPr lang="en-US" sz="2800" dirty="0" err="1"/>
              <a:t>untuk</a:t>
            </a:r>
            <a:r>
              <a:rPr lang="en-US" sz="2800" dirty="0"/>
              <a:t> </a:t>
            </a:r>
            <a:r>
              <a:rPr lang="en-US" sz="2800" dirty="0" err="1"/>
              <a:t>besarnya</a:t>
            </a:r>
            <a:r>
              <a:rPr lang="en-US" sz="2800" dirty="0"/>
              <a:t> </a:t>
            </a:r>
            <a:r>
              <a:rPr lang="en-US" sz="2800" dirty="0" err="1" smtClean="0"/>
              <a:t>tingkat</a:t>
            </a:r>
            <a:r>
              <a:rPr lang="en-US" sz="2800" dirty="0" smtClean="0"/>
              <a:t> </a:t>
            </a:r>
            <a:r>
              <a:rPr lang="en-US" sz="2800" dirty="0" err="1" smtClean="0"/>
              <a:t>signifikansi</a:t>
            </a:r>
            <a:r>
              <a:rPr lang="en-US" sz="2800" dirty="0" smtClean="0"/>
              <a:t>.</a:t>
            </a:r>
            <a:endParaRPr lang="en-US" sz="2800" dirty="0"/>
          </a:p>
        </p:txBody>
      </p:sp>
      <p:sp>
        <p:nvSpPr>
          <p:cNvPr id="21508" name="Rectangle 4"/>
          <p:cNvSpPr>
            <a:spLocks noChangeArrowheads="1"/>
          </p:cNvSpPr>
          <p:nvPr/>
        </p:nvSpPr>
        <p:spPr bwMode="auto">
          <a:xfrm>
            <a:off x="381000" y="2286000"/>
            <a:ext cx="8229600" cy="1219200"/>
          </a:xfrm>
          <a:prstGeom prst="rect">
            <a:avLst/>
          </a:prstGeom>
          <a:noFill/>
          <a:ln w="9525">
            <a:noFill/>
            <a:miter lim="800000"/>
            <a:headEnd/>
            <a:tailEnd/>
          </a:ln>
          <a:effectLst/>
        </p:spPr>
        <p:txBody>
          <a:bodyPr/>
          <a:lstStyle/>
          <a:p>
            <a:pPr marL="342900" indent="-342900">
              <a:spcBef>
                <a:spcPct val="20000"/>
              </a:spcBef>
              <a:spcAft>
                <a:spcPct val="20000"/>
              </a:spcAft>
              <a:buFontTx/>
              <a:buChar char="•"/>
            </a:pPr>
            <a:r>
              <a:rPr lang="en-US" sz="2800" dirty="0" err="1"/>
              <a:t>Tetapi</a:t>
            </a:r>
            <a:r>
              <a:rPr lang="en-US" sz="2800" dirty="0"/>
              <a:t> yang </a:t>
            </a:r>
            <a:r>
              <a:rPr lang="en-US" sz="2800" dirty="0" err="1"/>
              <a:t>lazim</a:t>
            </a:r>
            <a:r>
              <a:rPr lang="en-US" sz="2800" dirty="0"/>
              <a:t> </a:t>
            </a:r>
            <a:r>
              <a:rPr lang="en-US" sz="2800" dirty="0" err="1"/>
              <a:t>digunakan</a:t>
            </a:r>
            <a:r>
              <a:rPr lang="en-US" sz="2800" dirty="0"/>
              <a:t> </a:t>
            </a:r>
            <a:r>
              <a:rPr lang="en-US" sz="2800" dirty="0" err="1"/>
              <a:t>adalah</a:t>
            </a:r>
            <a:r>
              <a:rPr lang="en-US" sz="2800" dirty="0"/>
              <a:t> :</a:t>
            </a:r>
          </a:p>
          <a:p>
            <a:pPr marL="342900" indent="-342900">
              <a:spcBef>
                <a:spcPct val="20000"/>
              </a:spcBef>
            </a:pPr>
            <a:r>
              <a:rPr lang="en-US" sz="2800" dirty="0"/>
              <a:t>		</a:t>
            </a:r>
            <a:r>
              <a:rPr lang="el-GR" sz="2800" b="1" dirty="0">
                <a:cs typeface="Arial" pitchFamily="34" charset="0"/>
              </a:rPr>
              <a:t>α</a:t>
            </a:r>
            <a:r>
              <a:rPr lang="en-US" sz="2800" b="1" dirty="0">
                <a:cs typeface="Arial" pitchFamily="34" charset="0"/>
              </a:rPr>
              <a:t> = 0,05 (CI=95%) </a:t>
            </a:r>
            <a:r>
              <a:rPr lang="en-US" sz="2800" dirty="0" err="1">
                <a:cs typeface="Arial" pitchFamily="34" charset="0"/>
              </a:rPr>
              <a:t>atau</a:t>
            </a:r>
            <a:r>
              <a:rPr lang="en-US" sz="2800" dirty="0">
                <a:cs typeface="Arial" pitchFamily="34" charset="0"/>
              </a:rPr>
              <a:t> </a:t>
            </a:r>
            <a:r>
              <a:rPr lang="el-GR" sz="2800" b="1" dirty="0">
                <a:cs typeface="Arial" pitchFamily="34" charset="0"/>
              </a:rPr>
              <a:t>α</a:t>
            </a:r>
            <a:r>
              <a:rPr lang="en-US" sz="2800" b="1" dirty="0">
                <a:cs typeface="Arial" pitchFamily="34" charset="0"/>
              </a:rPr>
              <a:t> = 0,01 (CI=99%)</a:t>
            </a:r>
            <a:endParaRPr lang="en-US" sz="2800" b="1" dirty="0"/>
          </a:p>
        </p:txBody>
      </p:sp>
      <p:sp>
        <p:nvSpPr>
          <p:cNvPr id="21509" name="Text Box 5"/>
          <p:cNvSpPr txBox="1">
            <a:spLocks noChangeArrowheads="1"/>
          </p:cNvSpPr>
          <p:nvPr/>
        </p:nvSpPr>
        <p:spPr bwMode="auto">
          <a:xfrm>
            <a:off x="457200" y="3810000"/>
            <a:ext cx="8153400" cy="1569660"/>
          </a:xfrm>
          <a:prstGeom prst="rect">
            <a:avLst/>
          </a:prstGeom>
          <a:noFill/>
          <a:ln w="9525">
            <a:solidFill>
              <a:schemeClr val="accent1"/>
            </a:solidFill>
            <a:miter lim="800000"/>
            <a:headEnd/>
            <a:tailEnd/>
          </a:ln>
          <a:effectLst/>
        </p:spPr>
        <p:txBody>
          <a:bodyPr wrap="square">
            <a:spAutoFit/>
          </a:bodyPr>
          <a:lstStyle/>
          <a:p>
            <a:pPr>
              <a:spcBef>
                <a:spcPct val="50000"/>
              </a:spcBef>
            </a:pPr>
            <a:r>
              <a:rPr lang="en-US" sz="2400" dirty="0"/>
              <a:t>CI 	= Confidence Interval (Tingkat </a:t>
            </a:r>
            <a:r>
              <a:rPr lang="en-US" sz="2400" dirty="0" err="1" smtClean="0"/>
              <a:t>Signifikansi</a:t>
            </a:r>
            <a:r>
              <a:rPr lang="en-US" sz="2400" dirty="0" smtClean="0"/>
              <a:t>)</a:t>
            </a:r>
            <a:endParaRPr lang="en-US" sz="2400" dirty="0"/>
          </a:p>
          <a:p>
            <a:pPr>
              <a:spcBef>
                <a:spcPct val="50000"/>
              </a:spcBef>
            </a:pPr>
            <a:r>
              <a:rPr lang="en-US" sz="2400" dirty="0"/>
              <a:t>	= </a:t>
            </a:r>
            <a:r>
              <a:rPr lang="en-US" sz="2400" dirty="0" err="1"/>
              <a:t>komplemen</a:t>
            </a:r>
            <a:r>
              <a:rPr lang="en-US" sz="2400" dirty="0"/>
              <a:t> </a:t>
            </a:r>
            <a:r>
              <a:rPr lang="en-US" sz="2400" dirty="0" err="1"/>
              <a:t>dari</a:t>
            </a:r>
            <a:r>
              <a:rPr lang="en-US" sz="2400" dirty="0"/>
              <a:t> </a:t>
            </a:r>
            <a:r>
              <a:rPr lang="el-GR" sz="2400" dirty="0">
                <a:cs typeface="Arial" pitchFamily="34" charset="0"/>
              </a:rPr>
              <a:t>α</a:t>
            </a:r>
          </a:p>
          <a:p>
            <a:pPr>
              <a:spcBef>
                <a:spcPct val="50000"/>
              </a:spcBef>
            </a:pPr>
            <a:r>
              <a:rPr lang="en-US" sz="2400" dirty="0"/>
              <a:t>	= 1 - </a:t>
            </a:r>
            <a:r>
              <a:rPr lang="el-GR" sz="2400" dirty="0">
                <a:cs typeface="Arial" pitchFamily="34" charset="0"/>
              </a:rPr>
              <a:t>α</a:t>
            </a:r>
          </a:p>
        </p:txBody>
      </p:sp>
      <p:sp>
        <p:nvSpPr>
          <p:cNvPr id="6" name="TextBox 5"/>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ppt_x</p:attrName>
                                        </p:attrNameLst>
                                      </p:cBhvr>
                                      <p:tavLst>
                                        <p:tav tm="0">
                                          <p:val>
                                            <p:strVal val="#ppt_x-.2"/>
                                          </p:val>
                                        </p:tav>
                                        <p:tav tm="100000">
                                          <p:val>
                                            <p:strVal val="#ppt_x"/>
                                          </p:val>
                                        </p:tav>
                                      </p:tavLst>
                                    </p:anim>
                                    <p:anim calcmode="lin" valueType="num">
                                      <p:cBhvr>
                                        <p:cTn id="8" dur="1000" fill="hold"/>
                                        <p:tgtEl>
                                          <p:spTgt spid="215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50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animEffect transition="in" filter="fade">
                                      <p:cBhvr>
                                        <p:cTn id="14" dur="500"/>
                                        <p:tgtEl>
                                          <p:spTgt spid="21507">
                                            <p:txEl>
                                              <p:pRg st="0" end="0"/>
                                            </p:txEl>
                                          </p:spTgt>
                                        </p:tgtEl>
                                      </p:cBhvr>
                                    </p:animEffect>
                                    <p:anim calcmode="lin" valueType="num">
                                      <p:cBhvr>
                                        <p:cTn id="15"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150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21508"/>
                                        </p:tgtEl>
                                        <p:attrNameLst>
                                          <p:attrName>style.visibility</p:attrName>
                                        </p:attrNameLst>
                                      </p:cBhvr>
                                      <p:to>
                                        <p:strVal val="visible"/>
                                      </p:to>
                                    </p:set>
                                    <p:animEffect transition="in" filter="box(in)">
                                      <p:cBhvr>
                                        <p:cTn id="21" dur="500"/>
                                        <p:tgtEl>
                                          <p:spTgt spid="21508"/>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21509"/>
                                        </p:tgtEl>
                                        <p:attrNameLst>
                                          <p:attrName>style.visibility</p:attrName>
                                        </p:attrNameLst>
                                      </p:cBhvr>
                                      <p:to>
                                        <p:strVal val="visible"/>
                                      </p:to>
                                    </p:set>
                                    <p:animEffect transition="in" filter="box(in)">
                                      <p:cBhvr>
                                        <p:cTn id="26" dur="20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build="p"/>
      <p:bldP spid="21508" grpId="0"/>
      <p:bldP spid="21509" grpId="0" animBg="1"/>
    </p:bldLst>
  </p:timing>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0"/>
            <a:ext cx="9144000" cy="1143000"/>
          </a:xfrm>
          <a:solidFill>
            <a:schemeClr val="tx1"/>
          </a:solidFill>
        </p:spPr>
        <p:txBody>
          <a:bodyPr>
            <a:normAutofit fontScale="90000"/>
          </a:bodyPr>
          <a:lstStyle/>
          <a:p>
            <a:r>
              <a:rPr lang="en-US" sz="3600" b="1" dirty="0">
                <a:solidFill>
                  <a:schemeClr val="bg1"/>
                </a:solidFill>
              </a:rPr>
              <a:t>P-value </a:t>
            </a:r>
            <a:br>
              <a:rPr lang="en-US" sz="3600" b="1" dirty="0">
                <a:solidFill>
                  <a:schemeClr val="bg1"/>
                </a:solidFill>
              </a:rPr>
            </a:br>
            <a:r>
              <a:rPr lang="en-US" sz="3600" b="1" dirty="0">
                <a:solidFill>
                  <a:schemeClr val="bg1"/>
                </a:solidFill>
              </a:rPr>
              <a:t>(</a:t>
            </a:r>
            <a:r>
              <a:rPr lang="en-US" sz="3600" b="1" i="1" dirty="0">
                <a:solidFill>
                  <a:schemeClr val="bg1"/>
                </a:solidFill>
              </a:rPr>
              <a:t>observed </a:t>
            </a:r>
            <a:r>
              <a:rPr lang="en-US" sz="3600" b="1" i="1" dirty="0" err="1">
                <a:solidFill>
                  <a:schemeClr val="bg1"/>
                </a:solidFill>
              </a:rPr>
              <a:t>signivicance</a:t>
            </a:r>
            <a:r>
              <a:rPr lang="en-US" sz="3600" b="1" i="1" dirty="0">
                <a:solidFill>
                  <a:schemeClr val="bg1"/>
                </a:solidFill>
              </a:rPr>
              <a:t> level</a:t>
            </a:r>
            <a:r>
              <a:rPr lang="en-US" sz="3600" b="1" dirty="0">
                <a:solidFill>
                  <a:schemeClr val="bg1"/>
                </a:solidFill>
              </a:rPr>
              <a:t>)</a:t>
            </a:r>
          </a:p>
        </p:txBody>
      </p:sp>
      <p:sp>
        <p:nvSpPr>
          <p:cNvPr id="36867" name="Rectangle 3"/>
          <p:cNvSpPr>
            <a:spLocks noGrp="1" noChangeArrowheads="1"/>
          </p:cNvSpPr>
          <p:nvPr>
            <p:ph idx="1"/>
          </p:nvPr>
        </p:nvSpPr>
        <p:spPr>
          <a:xfrm>
            <a:off x="304800" y="1371600"/>
            <a:ext cx="8534400" cy="1371600"/>
          </a:xfrm>
          <a:ln>
            <a:solidFill>
              <a:schemeClr val="accent1"/>
            </a:solidFill>
          </a:ln>
        </p:spPr>
        <p:txBody>
          <a:bodyPr>
            <a:normAutofit fontScale="92500" lnSpcReduction="20000"/>
          </a:bodyPr>
          <a:lstStyle/>
          <a:p>
            <a:pPr algn="ctr">
              <a:buNone/>
            </a:pPr>
            <a:r>
              <a:rPr lang="en-US" sz="2800" b="1" dirty="0" err="1"/>
              <a:t>Peluang</a:t>
            </a:r>
            <a:r>
              <a:rPr lang="en-US" sz="2800" b="1" dirty="0"/>
              <a:t> </a:t>
            </a:r>
            <a:r>
              <a:rPr lang="en-US" sz="2800" b="1" dirty="0" err="1"/>
              <a:t>variabel</a:t>
            </a:r>
            <a:r>
              <a:rPr lang="en-US" sz="2800" b="1" dirty="0"/>
              <a:t> yang </a:t>
            </a:r>
            <a:r>
              <a:rPr lang="en-US" sz="2800" b="1" dirty="0" err="1"/>
              <a:t>dibandingkan</a:t>
            </a:r>
            <a:r>
              <a:rPr lang="en-US" sz="2800" b="1" dirty="0"/>
              <a:t> </a:t>
            </a:r>
            <a:r>
              <a:rPr lang="en-US" sz="2800" b="1" dirty="0" err="1"/>
              <a:t>pada</a:t>
            </a:r>
            <a:r>
              <a:rPr lang="en-US" sz="2800" b="1" dirty="0"/>
              <a:t> </a:t>
            </a:r>
            <a:r>
              <a:rPr lang="en-US" sz="2800" b="1" dirty="0" err="1"/>
              <a:t>sampel</a:t>
            </a:r>
            <a:r>
              <a:rPr lang="en-US" sz="2800" b="1" dirty="0"/>
              <a:t> </a:t>
            </a:r>
            <a:r>
              <a:rPr lang="en-US" sz="2800" b="1" dirty="0" err="1"/>
              <a:t>berbeda</a:t>
            </a:r>
            <a:r>
              <a:rPr lang="en-US" sz="2800" b="1" dirty="0"/>
              <a:t> </a:t>
            </a:r>
            <a:r>
              <a:rPr lang="en-US" sz="2800" b="1" dirty="0" err="1"/>
              <a:t>secara</a:t>
            </a:r>
            <a:r>
              <a:rPr lang="en-US" sz="2800" b="1" dirty="0"/>
              <a:t> </a:t>
            </a:r>
            <a:r>
              <a:rPr lang="en-US" sz="2800" b="1" dirty="0" err="1"/>
              <a:t>bermakna</a:t>
            </a:r>
            <a:r>
              <a:rPr lang="en-US" sz="2800" b="1" dirty="0"/>
              <a:t> </a:t>
            </a:r>
            <a:r>
              <a:rPr lang="en-US" sz="2800" b="1" dirty="0" err="1"/>
              <a:t>pada</a:t>
            </a:r>
            <a:r>
              <a:rPr lang="en-US" sz="2800" b="1" dirty="0"/>
              <a:t> </a:t>
            </a:r>
            <a:r>
              <a:rPr lang="en-US" sz="2800" b="1" dirty="0" err="1" smtClean="0"/>
              <a:t>tingkat</a:t>
            </a:r>
            <a:r>
              <a:rPr lang="en-US" sz="2800" b="1" dirty="0" smtClean="0"/>
              <a:t> </a:t>
            </a:r>
            <a:r>
              <a:rPr lang="en-US" sz="2800" b="1" dirty="0" err="1" smtClean="0"/>
              <a:t>kepercayaan</a:t>
            </a:r>
            <a:r>
              <a:rPr lang="en-US" sz="2800" b="1" dirty="0" smtClean="0"/>
              <a:t> </a:t>
            </a:r>
            <a:r>
              <a:rPr lang="en-US" sz="2800" b="1" dirty="0"/>
              <a:t>yang </a:t>
            </a:r>
            <a:r>
              <a:rPr lang="en-US" sz="2800" b="1" dirty="0" err="1"/>
              <a:t>telah</a:t>
            </a:r>
            <a:r>
              <a:rPr lang="en-US" sz="2800" b="1" dirty="0"/>
              <a:t> </a:t>
            </a:r>
            <a:r>
              <a:rPr lang="en-US" sz="2800" b="1" dirty="0" err="1"/>
              <a:t>ditetapkan</a:t>
            </a:r>
            <a:r>
              <a:rPr lang="en-US" sz="2800" b="1" dirty="0"/>
              <a:t> </a:t>
            </a:r>
            <a:r>
              <a:rPr lang="en-US" sz="2800" b="1" dirty="0">
                <a:sym typeface="Wingdings" pitchFamily="2" charset="2"/>
              </a:rPr>
              <a:t> </a:t>
            </a:r>
            <a:r>
              <a:rPr lang="en-US" sz="2800" b="1" dirty="0" err="1">
                <a:sym typeface="Wingdings" pitchFamily="2" charset="2"/>
              </a:rPr>
              <a:t>simbol</a:t>
            </a:r>
            <a:r>
              <a:rPr lang="en-US" sz="2800" b="1" dirty="0">
                <a:sym typeface="Wingdings" pitchFamily="2" charset="2"/>
              </a:rPr>
              <a:t> (p) value  actual </a:t>
            </a:r>
            <a:r>
              <a:rPr lang="en-US" sz="2800" b="1" dirty="0" err="1">
                <a:sym typeface="Wingdings" pitchFamily="2" charset="2"/>
              </a:rPr>
              <a:t>signicance</a:t>
            </a:r>
            <a:r>
              <a:rPr lang="en-US" sz="2800" b="1" dirty="0">
                <a:sym typeface="Wingdings" pitchFamily="2" charset="2"/>
              </a:rPr>
              <a:t> level.</a:t>
            </a:r>
            <a:endParaRPr lang="en-US" sz="2800" b="1" dirty="0"/>
          </a:p>
        </p:txBody>
      </p:sp>
      <p:sp>
        <p:nvSpPr>
          <p:cNvPr id="36868" name="Rectangle 4"/>
          <p:cNvSpPr>
            <a:spLocks noChangeArrowheads="1"/>
          </p:cNvSpPr>
          <p:nvPr/>
        </p:nvSpPr>
        <p:spPr bwMode="auto">
          <a:xfrm>
            <a:off x="457200" y="3505200"/>
            <a:ext cx="8229600" cy="685800"/>
          </a:xfrm>
          <a:prstGeom prst="rect">
            <a:avLst/>
          </a:prstGeom>
          <a:noFill/>
          <a:ln w="9525">
            <a:noFill/>
            <a:miter lim="800000"/>
            <a:headEnd/>
            <a:tailEnd/>
          </a:ln>
          <a:effectLst/>
        </p:spPr>
        <p:txBody>
          <a:bodyPr/>
          <a:lstStyle/>
          <a:p>
            <a:pPr marL="342900" indent="-342900">
              <a:spcBef>
                <a:spcPct val="20000"/>
              </a:spcBef>
              <a:buFontTx/>
              <a:buChar char="•"/>
            </a:pPr>
            <a:r>
              <a:rPr lang="en-US" sz="2800"/>
              <a:t>Bandingkan </a:t>
            </a:r>
            <a:r>
              <a:rPr lang="en-US" sz="2800" b="1"/>
              <a:t>p</a:t>
            </a:r>
            <a:r>
              <a:rPr lang="en-US" sz="2800"/>
              <a:t> –value hasil uji statistik dengan </a:t>
            </a:r>
            <a:r>
              <a:rPr lang="el-GR" sz="2800" b="1">
                <a:cs typeface="Arial" pitchFamily="34" charset="0"/>
              </a:rPr>
              <a:t>α</a:t>
            </a:r>
            <a:endParaRPr lang="en-US" sz="2800" b="1"/>
          </a:p>
        </p:txBody>
      </p:sp>
      <p:sp>
        <p:nvSpPr>
          <p:cNvPr id="36869" name="Text Box 5"/>
          <p:cNvSpPr txBox="1">
            <a:spLocks noChangeArrowheads="1"/>
          </p:cNvSpPr>
          <p:nvPr/>
        </p:nvSpPr>
        <p:spPr bwMode="auto">
          <a:xfrm>
            <a:off x="990600" y="4343400"/>
            <a:ext cx="7543800" cy="457200"/>
          </a:xfrm>
          <a:prstGeom prst="rect">
            <a:avLst/>
          </a:prstGeom>
          <a:noFill/>
          <a:ln w="9525">
            <a:noFill/>
            <a:miter lim="800000"/>
            <a:headEnd/>
            <a:tailEnd/>
          </a:ln>
          <a:effectLst/>
        </p:spPr>
        <p:txBody>
          <a:bodyPr>
            <a:spAutoFit/>
          </a:bodyPr>
          <a:lstStyle/>
          <a:p>
            <a:pPr>
              <a:spcBef>
                <a:spcPct val="50000"/>
              </a:spcBef>
            </a:pPr>
            <a:r>
              <a:rPr lang="en-US" sz="2400"/>
              <a:t>Jika 		: P &lt; </a:t>
            </a:r>
            <a:r>
              <a:rPr lang="el-GR" sz="2400">
                <a:cs typeface="Arial" pitchFamily="34" charset="0"/>
              </a:rPr>
              <a:t>α</a:t>
            </a:r>
            <a:r>
              <a:rPr lang="en-US" sz="2400">
                <a:cs typeface="Arial" pitchFamily="34" charset="0"/>
              </a:rPr>
              <a:t> </a:t>
            </a:r>
            <a:r>
              <a:rPr lang="en-US" sz="2400">
                <a:cs typeface="Arial" pitchFamily="34" charset="0"/>
                <a:sym typeface="Wingdings" pitchFamily="2" charset="2"/>
              </a:rPr>
              <a:t></a:t>
            </a:r>
            <a:r>
              <a:rPr lang="en-US" sz="2400">
                <a:cs typeface="Arial" pitchFamily="34" charset="0"/>
              </a:rPr>
              <a:t> Tolak H</a:t>
            </a:r>
            <a:r>
              <a:rPr lang="en-US" sz="2400" baseline="-25000">
                <a:cs typeface="Arial" pitchFamily="34" charset="0"/>
              </a:rPr>
              <a:t>0 </a:t>
            </a:r>
            <a:r>
              <a:rPr lang="en-US" sz="2400">
                <a:cs typeface="Arial" pitchFamily="34" charset="0"/>
              </a:rPr>
              <a:t>  </a:t>
            </a:r>
            <a:endParaRPr lang="el-GR" sz="2400">
              <a:cs typeface="Arial" pitchFamily="34" charset="0"/>
            </a:endParaRPr>
          </a:p>
        </p:txBody>
      </p:sp>
      <p:sp>
        <p:nvSpPr>
          <p:cNvPr id="36870" name="Text Box 6"/>
          <p:cNvSpPr txBox="1">
            <a:spLocks noChangeArrowheads="1"/>
          </p:cNvSpPr>
          <p:nvPr/>
        </p:nvSpPr>
        <p:spPr bwMode="auto">
          <a:xfrm>
            <a:off x="990600" y="4953000"/>
            <a:ext cx="7543800" cy="457200"/>
          </a:xfrm>
          <a:prstGeom prst="rect">
            <a:avLst/>
          </a:prstGeom>
          <a:noFill/>
          <a:ln w="9525">
            <a:noFill/>
            <a:miter lim="800000"/>
            <a:headEnd/>
            <a:tailEnd/>
          </a:ln>
          <a:effectLst/>
        </p:spPr>
        <p:txBody>
          <a:bodyPr>
            <a:spAutoFit/>
          </a:bodyPr>
          <a:lstStyle/>
          <a:p>
            <a:pPr>
              <a:spcBef>
                <a:spcPct val="50000"/>
              </a:spcBef>
            </a:pPr>
            <a:r>
              <a:rPr lang="en-US" sz="2400"/>
              <a:t>Dan jika 	: P </a:t>
            </a:r>
            <a:r>
              <a:rPr lang="en-US" sz="2400">
                <a:latin typeface="Trebuchet MS" pitchFamily="34" charset="0"/>
              </a:rPr>
              <a:t>≥</a:t>
            </a:r>
            <a:r>
              <a:rPr lang="en-US" sz="2400"/>
              <a:t> </a:t>
            </a:r>
            <a:r>
              <a:rPr lang="el-GR" sz="2400">
                <a:cs typeface="Arial" pitchFamily="34" charset="0"/>
              </a:rPr>
              <a:t>α</a:t>
            </a:r>
            <a:r>
              <a:rPr lang="en-US" sz="2400">
                <a:cs typeface="Arial" pitchFamily="34" charset="0"/>
              </a:rPr>
              <a:t> </a:t>
            </a:r>
            <a:r>
              <a:rPr lang="en-US" sz="2400">
                <a:cs typeface="Arial" pitchFamily="34" charset="0"/>
                <a:sym typeface="Wingdings" pitchFamily="2" charset="2"/>
              </a:rPr>
              <a:t></a:t>
            </a:r>
            <a:r>
              <a:rPr lang="en-US" sz="2400">
                <a:cs typeface="Arial" pitchFamily="34" charset="0"/>
              </a:rPr>
              <a:t> Gagal tolak H</a:t>
            </a:r>
            <a:r>
              <a:rPr lang="en-US" sz="2400" baseline="-25000">
                <a:cs typeface="Arial" pitchFamily="34" charset="0"/>
              </a:rPr>
              <a:t>0</a:t>
            </a:r>
            <a:r>
              <a:rPr lang="en-US" sz="2400">
                <a:cs typeface="Arial" pitchFamily="34" charset="0"/>
              </a:rPr>
              <a:t>  </a:t>
            </a:r>
            <a:endParaRPr lang="el-GR" sz="2400">
              <a:cs typeface="Arial" pitchFamily="34" charset="0"/>
            </a:endParaRPr>
          </a:p>
        </p:txBody>
      </p:sp>
      <p:sp>
        <p:nvSpPr>
          <p:cNvPr id="7" name="TextBox 6"/>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1000" fill="hold"/>
                                        <p:tgtEl>
                                          <p:spTgt spid="36866"/>
                                        </p:tgtEl>
                                        <p:attrNameLst>
                                          <p:attrName>ppt_x</p:attrName>
                                        </p:attrNameLst>
                                      </p:cBhvr>
                                      <p:tavLst>
                                        <p:tav tm="0">
                                          <p:val>
                                            <p:strVal val="#ppt_x-.2"/>
                                          </p:val>
                                        </p:tav>
                                        <p:tav tm="100000">
                                          <p:val>
                                            <p:strVal val="#ppt_x"/>
                                          </p:val>
                                        </p:tav>
                                      </p:tavLst>
                                    </p:anim>
                                    <p:anim calcmode="lin" valueType="num">
                                      <p:cBhvr>
                                        <p:cTn id="8" dur="1000" fill="hold"/>
                                        <p:tgtEl>
                                          <p:spTgt spid="368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6866"/>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6867">
                                            <p:bg/>
                                          </p:spTgt>
                                        </p:tgtEl>
                                        <p:attrNameLst>
                                          <p:attrName>style.visibility</p:attrName>
                                        </p:attrNameLst>
                                      </p:cBhvr>
                                      <p:to>
                                        <p:strVal val="visible"/>
                                      </p:to>
                                    </p:set>
                                    <p:animEffect transition="in" filter="fade">
                                      <p:cBhvr>
                                        <p:cTn id="14" dur="500"/>
                                        <p:tgtEl>
                                          <p:spTgt spid="36867">
                                            <p:bg/>
                                          </p:spTgt>
                                        </p:tgtEl>
                                      </p:cBhvr>
                                    </p:animEffect>
                                    <p:anim calcmode="lin" valueType="num">
                                      <p:cBhvr>
                                        <p:cTn id="15" dur="500" fill="hold"/>
                                        <p:tgtEl>
                                          <p:spTgt spid="36867">
                                            <p:bg/>
                                          </p:spTgt>
                                        </p:tgtEl>
                                        <p:attrNameLst>
                                          <p:attrName>ppt_x</p:attrName>
                                        </p:attrNameLst>
                                      </p:cBhvr>
                                      <p:tavLst>
                                        <p:tav tm="0">
                                          <p:val>
                                            <p:strVal val="#ppt_x"/>
                                          </p:val>
                                        </p:tav>
                                        <p:tav tm="100000">
                                          <p:val>
                                            <p:strVal val="#ppt_x"/>
                                          </p:val>
                                        </p:tav>
                                      </p:tavLst>
                                    </p:anim>
                                    <p:anim calcmode="lin" valueType="num">
                                      <p:cBhvr>
                                        <p:cTn id="16" dur="500" fill="hold"/>
                                        <p:tgtEl>
                                          <p:spTgt spid="36867">
                                            <p:bg/>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6867">
                                            <p:txEl>
                                              <p:pRg st="0" end="0"/>
                                            </p:txEl>
                                          </p:spTgt>
                                        </p:tgtEl>
                                        <p:attrNameLst>
                                          <p:attrName>style.visibility</p:attrName>
                                        </p:attrNameLst>
                                      </p:cBhvr>
                                      <p:to>
                                        <p:strVal val="visible"/>
                                      </p:to>
                                    </p:set>
                                    <p:animEffect transition="in" filter="fade">
                                      <p:cBhvr>
                                        <p:cTn id="21" dur="500"/>
                                        <p:tgtEl>
                                          <p:spTgt spid="36867">
                                            <p:txEl>
                                              <p:pRg st="0" end="0"/>
                                            </p:txEl>
                                          </p:spTgt>
                                        </p:tgtEl>
                                      </p:cBhvr>
                                    </p:animEffect>
                                    <p:anim calcmode="lin" valueType="num">
                                      <p:cBhvr>
                                        <p:cTn id="22"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368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6868"/>
                                        </p:tgtEl>
                                        <p:attrNameLst>
                                          <p:attrName>style.visibility</p:attrName>
                                        </p:attrNameLst>
                                      </p:cBhvr>
                                      <p:to>
                                        <p:strVal val="visible"/>
                                      </p:to>
                                    </p:set>
                                    <p:animEffect transition="in" filter="box(in)">
                                      <p:cBhvr>
                                        <p:cTn id="28" dur="500"/>
                                        <p:tgtEl>
                                          <p:spTgt spid="36868"/>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6869"/>
                                        </p:tgtEl>
                                        <p:attrNameLst>
                                          <p:attrName>style.visibility</p:attrName>
                                        </p:attrNameLst>
                                      </p:cBhvr>
                                      <p:to>
                                        <p:strVal val="visible"/>
                                      </p:to>
                                    </p:set>
                                    <p:animEffect transition="in" filter="box(in)">
                                      <p:cBhvr>
                                        <p:cTn id="33" dur="2000"/>
                                        <p:tgtEl>
                                          <p:spTgt spid="36869"/>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6870"/>
                                        </p:tgtEl>
                                        <p:attrNameLst>
                                          <p:attrName>style.visibility</p:attrName>
                                        </p:attrNameLst>
                                      </p:cBhvr>
                                      <p:to>
                                        <p:strVal val="visible"/>
                                      </p:to>
                                    </p:set>
                                    <p:animEffect transition="in" filter="box(in)">
                                      <p:cBhvr>
                                        <p:cTn id="38" dur="2000"/>
                                        <p:tgtEl>
                                          <p:spTgt spid="36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nimBg="1"/>
      <p:bldP spid="36867" grpId="0" build="p" animBg="1"/>
      <p:bldP spid="36868" grpId="0"/>
      <p:bldP spid="36869" grpId="0"/>
      <p:bldP spid="36870"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0" y="609600"/>
            <a:ext cx="9144000" cy="5867400"/>
          </a:xfrm>
        </p:spPr>
        <p:txBody>
          <a:bodyPr>
            <a:normAutofit fontScale="92500" lnSpcReduction="10000"/>
          </a:bodyPr>
          <a:lstStyle/>
          <a:p>
            <a:pPr algn="ctr">
              <a:lnSpc>
                <a:spcPct val="80000"/>
              </a:lnSpc>
              <a:buFontTx/>
              <a:buNone/>
              <a:tabLst>
                <a:tab pos="577850" algn="l"/>
              </a:tabLst>
            </a:pPr>
            <a:endParaRPr lang="en-US" sz="2400" b="1" dirty="0" smtClean="0"/>
          </a:p>
          <a:p>
            <a:pPr algn="ctr">
              <a:lnSpc>
                <a:spcPct val="80000"/>
              </a:lnSpc>
              <a:buFontTx/>
              <a:buNone/>
              <a:tabLst>
                <a:tab pos="577850" algn="l"/>
              </a:tabLst>
            </a:pPr>
            <a:endParaRPr lang="en-US" sz="2800" b="1" dirty="0" smtClean="0"/>
          </a:p>
          <a:p>
            <a:pPr algn="ctr">
              <a:lnSpc>
                <a:spcPct val="80000"/>
              </a:lnSpc>
              <a:buFontTx/>
              <a:buNone/>
              <a:tabLst>
                <a:tab pos="577850" algn="l"/>
              </a:tabLst>
            </a:pPr>
            <a:r>
              <a:rPr lang="en-US" sz="2800" b="1" dirty="0" err="1" smtClean="0"/>
              <a:t>Beberapa</a:t>
            </a:r>
            <a:r>
              <a:rPr lang="en-US" sz="2800" b="1" dirty="0" smtClean="0"/>
              <a:t> </a:t>
            </a:r>
            <a:r>
              <a:rPr lang="en-US" sz="2800" b="1" dirty="0" err="1"/>
              <a:t>Uji</a:t>
            </a:r>
            <a:r>
              <a:rPr lang="en-US" sz="2800" b="1" dirty="0"/>
              <a:t> </a:t>
            </a:r>
            <a:r>
              <a:rPr lang="en-US" sz="2800" b="1" dirty="0" err="1"/>
              <a:t>Hipotesis</a:t>
            </a:r>
            <a:r>
              <a:rPr lang="en-US" sz="2800" b="1" dirty="0"/>
              <a:t> </a:t>
            </a:r>
            <a:r>
              <a:rPr lang="en-US" sz="2800" b="1" dirty="0" err="1"/>
              <a:t>pada</a:t>
            </a:r>
            <a:r>
              <a:rPr lang="en-US" sz="2800" b="1" dirty="0"/>
              <a:t> </a:t>
            </a:r>
            <a:r>
              <a:rPr lang="en-US" sz="2800" b="1" dirty="0" err="1"/>
              <a:t>Statistika</a:t>
            </a:r>
            <a:r>
              <a:rPr lang="en-US" sz="2800" b="1" dirty="0"/>
              <a:t> </a:t>
            </a:r>
            <a:r>
              <a:rPr lang="en-US" sz="2800" b="1" dirty="0" err="1"/>
              <a:t>Parametrik</a:t>
            </a:r>
            <a:endParaRPr lang="en-US" sz="2800" b="1" dirty="0"/>
          </a:p>
          <a:p>
            <a:pPr>
              <a:lnSpc>
                <a:spcPct val="80000"/>
              </a:lnSpc>
              <a:buFontTx/>
              <a:buNone/>
              <a:tabLst>
                <a:tab pos="577850" algn="l"/>
              </a:tabLst>
            </a:pPr>
            <a:endParaRPr lang="en-US" sz="2400" b="1" dirty="0"/>
          </a:p>
          <a:p>
            <a:pPr>
              <a:lnSpc>
                <a:spcPct val="80000"/>
              </a:lnSpc>
              <a:buFontTx/>
              <a:buNone/>
              <a:tabLst>
                <a:tab pos="577850" algn="l"/>
              </a:tabLst>
            </a:pPr>
            <a:r>
              <a:rPr lang="en-US" sz="2800" b="1" dirty="0"/>
              <a:t>1. </a:t>
            </a:r>
            <a:r>
              <a:rPr lang="en-US" sz="2800" b="1" dirty="0" err="1"/>
              <a:t>Uji</a:t>
            </a:r>
            <a:r>
              <a:rPr lang="en-US" sz="2800" b="1" dirty="0"/>
              <a:t> rata-rata </a:t>
            </a:r>
            <a:r>
              <a:rPr lang="en-US" sz="2800" b="1" dirty="0" err="1"/>
              <a:t>dari</a:t>
            </a:r>
            <a:r>
              <a:rPr lang="en-US" sz="2800" b="1" dirty="0"/>
              <a:t> </a:t>
            </a:r>
            <a:r>
              <a:rPr lang="en-US" sz="2800" b="1" dirty="0" err="1"/>
              <a:t>sampel</a:t>
            </a:r>
            <a:r>
              <a:rPr lang="en-US" sz="2800" b="1" dirty="0"/>
              <a:t> </a:t>
            </a:r>
            <a:r>
              <a:rPr lang="en-US" sz="2800" b="1" dirty="0" err="1"/>
              <a:t>besar</a:t>
            </a:r>
            <a:r>
              <a:rPr lang="en-US" sz="2800" b="1" dirty="0"/>
              <a:t> </a:t>
            </a:r>
            <a:r>
              <a:rPr lang="en-US" sz="2800" b="1" dirty="0">
                <a:sym typeface="Wingdings" pitchFamily="2" charset="2"/>
              </a:rPr>
              <a:t></a:t>
            </a:r>
            <a:r>
              <a:rPr lang="en-US" sz="2800" b="1" dirty="0"/>
              <a:t> </a:t>
            </a:r>
            <a:r>
              <a:rPr lang="en-US" sz="2800" b="1" dirty="0" err="1"/>
              <a:t>Uji</a:t>
            </a:r>
            <a:r>
              <a:rPr lang="en-US" sz="2800" b="1" dirty="0"/>
              <a:t> </a:t>
            </a:r>
            <a:r>
              <a:rPr lang="en-US" sz="2800" b="1" dirty="0" smtClean="0"/>
              <a:t>Z </a:t>
            </a:r>
            <a:r>
              <a:rPr lang="en-US" sz="2800" b="1" dirty="0"/>
              <a:t>1 </a:t>
            </a:r>
            <a:r>
              <a:rPr lang="en-US" sz="2800" b="1" dirty="0" err="1"/>
              <a:t>sampel</a:t>
            </a:r>
            <a:endParaRPr lang="en-US" sz="2800" b="1" dirty="0"/>
          </a:p>
          <a:p>
            <a:pPr>
              <a:lnSpc>
                <a:spcPct val="80000"/>
              </a:lnSpc>
              <a:tabLst>
                <a:tab pos="577850" algn="l"/>
              </a:tabLst>
            </a:pPr>
            <a:endParaRPr lang="en-US" sz="2800" b="1" dirty="0"/>
          </a:p>
          <a:p>
            <a:pPr>
              <a:lnSpc>
                <a:spcPct val="80000"/>
              </a:lnSpc>
              <a:buFontTx/>
              <a:buNone/>
              <a:tabLst>
                <a:tab pos="577850" algn="l"/>
              </a:tabLst>
            </a:pPr>
            <a:r>
              <a:rPr lang="en-US" sz="2800" b="1" dirty="0"/>
              <a:t>2. </a:t>
            </a:r>
            <a:r>
              <a:rPr lang="en-US" sz="2800" b="1" dirty="0" err="1"/>
              <a:t>Uji</a:t>
            </a:r>
            <a:r>
              <a:rPr lang="en-US" sz="2800" b="1" dirty="0"/>
              <a:t> rata-rata </a:t>
            </a:r>
            <a:r>
              <a:rPr lang="en-US" sz="2800" b="1" dirty="0" err="1"/>
              <a:t>dari</a:t>
            </a:r>
            <a:r>
              <a:rPr lang="en-US" sz="2800" b="1" dirty="0"/>
              <a:t> </a:t>
            </a:r>
            <a:r>
              <a:rPr lang="en-US" sz="2800" b="1" dirty="0" err="1"/>
              <a:t>sampel</a:t>
            </a:r>
            <a:r>
              <a:rPr lang="en-US" sz="2800" b="1" dirty="0"/>
              <a:t> </a:t>
            </a:r>
            <a:r>
              <a:rPr lang="en-US" sz="2800" b="1" dirty="0" err="1"/>
              <a:t>kecil</a:t>
            </a:r>
            <a:r>
              <a:rPr lang="en-US" sz="2800" b="1" dirty="0"/>
              <a:t> </a:t>
            </a:r>
            <a:r>
              <a:rPr lang="en-US" sz="2800" b="1" dirty="0">
                <a:sym typeface="Wingdings" pitchFamily="2" charset="2"/>
              </a:rPr>
              <a:t> </a:t>
            </a:r>
            <a:r>
              <a:rPr lang="en-US" sz="2800" b="1" dirty="0" err="1"/>
              <a:t>Uji</a:t>
            </a:r>
            <a:r>
              <a:rPr lang="en-US" sz="2800" b="1" dirty="0"/>
              <a:t> t 1 </a:t>
            </a:r>
            <a:r>
              <a:rPr lang="en-US" sz="2800" b="1" dirty="0" err="1"/>
              <a:t>sampel</a:t>
            </a:r>
            <a:endParaRPr lang="en-US" sz="2800" b="1" dirty="0"/>
          </a:p>
          <a:p>
            <a:pPr>
              <a:lnSpc>
                <a:spcPct val="80000"/>
              </a:lnSpc>
              <a:buFontTx/>
              <a:buNone/>
              <a:tabLst>
                <a:tab pos="577850" algn="l"/>
              </a:tabLst>
            </a:pPr>
            <a:endParaRPr lang="en-US" sz="2800" b="1" dirty="0"/>
          </a:p>
          <a:p>
            <a:pPr>
              <a:lnSpc>
                <a:spcPct val="80000"/>
              </a:lnSpc>
              <a:buFontTx/>
              <a:buNone/>
              <a:tabLst>
                <a:tab pos="577850" algn="l"/>
              </a:tabLst>
            </a:pPr>
            <a:r>
              <a:rPr lang="en-US" sz="2800" b="1" dirty="0"/>
              <a:t>3. </a:t>
            </a:r>
            <a:r>
              <a:rPr lang="en-US" sz="2800" b="1" dirty="0" err="1"/>
              <a:t>Uji</a:t>
            </a:r>
            <a:r>
              <a:rPr lang="en-US" sz="2800" b="1" dirty="0"/>
              <a:t> </a:t>
            </a:r>
            <a:r>
              <a:rPr lang="en-US" sz="2800" b="1" dirty="0" err="1"/>
              <a:t>beda</a:t>
            </a:r>
            <a:r>
              <a:rPr lang="en-US" sz="2800" b="1" dirty="0"/>
              <a:t> rata-rata </a:t>
            </a:r>
            <a:r>
              <a:rPr lang="en-US" sz="2800" b="1" dirty="0" err="1"/>
              <a:t>dari</a:t>
            </a:r>
            <a:r>
              <a:rPr lang="en-US" sz="2800" b="1" dirty="0"/>
              <a:t> 2 </a:t>
            </a:r>
            <a:r>
              <a:rPr lang="en-US" sz="2800" b="1" dirty="0" err="1"/>
              <a:t>sampel</a:t>
            </a:r>
            <a:r>
              <a:rPr lang="en-US" sz="2800" b="1" dirty="0"/>
              <a:t> </a:t>
            </a:r>
            <a:r>
              <a:rPr lang="en-US" sz="2800" b="1" dirty="0" err="1"/>
              <a:t>besar</a:t>
            </a:r>
            <a:r>
              <a:rPr lang="en-US" sz="2800" b="1" dirty="0"/>
              <a:t> </a:t>
            </a:r>
            <a:r>
              <a:rPr lang="en-US" sz="2800" b="1" dirty="0">
                <a:sym typeface="Wingdings" pitchFamily="2" charset="2"/>
              </a:rPr>
              <a:t> </a:t>
            </a:r>
            <a:r>
              <a:rPr lang="en-US" sz="2800" b="1" dirty="0" err="1"/>
              <a:t>Uji</a:t>
            </a:r>
            <a:r>
              <a:rPr lang="en-US" sz="2800" b="1" dirty="0"/>
              <a:t> </a:t>
            </a:r>
            <a:r>
              <a:rPr lang="en-US" sz="2800" b="1" dirty="0" smtClean="0"/>
              <a:t>Z </a:t>
            </a:r>
            <a:r>
              <a:rPr lang="en-US" sz="2800" b="1" dirty="0"/>
              <a:t>2 </a:t>
            </a:r>
            <a:r>
              <a:rPr lang="en-US" sz="2800" b="1" dirty="0" err="1"/>
              <a:t>sampel</a:t>
            </a:r>
            <a:endParaRPr lang="en-US" sz="2800" b="1" dirty="0"/>
          </a:p>
          <a:p>
            <a:pPr>
              <a:lnSpc>
                <a:spcPct val="80000"/>
              </a:lnSpc>
              <a:buFontTx/>
              <a:buNone/>
              <a:tabLst>
                <a:tab pos="577850" algn="l"/>
              </a:tabLst>
            </a:pPr>
            <a:endParaRPr lang="en-US" sz="2800" b="1" dirty="0"/>
          </a:p>
          <a:p>
            <a:pPr>
              <a:lnSpc>
                <a:spcPct val="80000"/>
              </a:lnSpc>
              <a:buFontTx/>
              <a:buNone/>
              <a:tabLst>
                <a:tab pos="577850" algn="l"/>
              </a:tabLst>
            </a:pPr>
            <a:r>
              <a:rPr lang="en-US" sz="2800" b="1" dirty="0"/>
              <a:t>4. </a:t>
            </a:r>
            <a:r>
              <a:rPr lang="en-US" sz="2800" b="1" dirty="0" err="1"/>
              <a:t>Uji</a:t>
            </a:r>
            <a:r>
              <a:rPr lang="en-US" sz="2800" b="1" dirty="0"/>
              <a:t> </a:t>
            </a:r>
            <a:r>
              <a:rPr lang="en-US" sz="2800" b="1" dirty="0" err="1"/>
              <a:t>beda</a:t>
            </a:r>
            <a:r>
              <a:rPr lang="en-US" sz="2800" b="1" dirty="0"/>
              <a:t> rata-rata </a:t>
            </a:r>
            <a:r>
              <a:rPr lang="en-US" sz="2800" b="1" dirty="0" err="1"/>
              <a:t>dari</a:t>
            </a:r>
            <a:r>
              <a:rPr lang="en-US" sz="2800" b="1" dirty="0"/>
              <a:t> 2 </a:t>
            </a:r>
            <a:r>
              <a:rPr lang="en-US" sz="2800" b="1" dirty="0" err="1"/>
              <a:t>sampel</a:t>
            </a:r>
            <a:r>
              <a:rPr lang="en-US" sz="2800" b="1" dirty="0"/>
              <a:t> </a:t>
            </a:r>
            <a:r>
              <a:rPr lang="en-US" sz="2800" b="1" dirty="0" err="1"/>
              <a:t>kecil</a:t>
            </a:r>
            <a:r>
              <a:rPr lang="en-US" sz="2800" b="1" dirty="0"/>
              <a:t> </a:t>
            </a:r>
            <a:r>
              <a:rPr lang="en-US" sz="2800" b="1" dirty="0">
                <a:sym typeface="Wingdings" pitchFamily="2" charset="2"/>
              </a:rPr>
              <a:t> </a:t>
            </a:r>
            <a:r>
              <a:rPr lang="en-US" sz="2800" b="1" dirty="0" err="1">
                <a:sym typeface="Wingdings" pitchFamily="2" charset="2"/>
              </a:rPr>
              <a:t>Uji</a:t>
            </a:r>
            <a:r>
              <a:rPr lang="en-US" sz="2800" b="1" dirty="0">
                <a:sym typeface="Wingdings" pitchFamily="2" charset="2"/>
              </a:rPr>
              <a:t> t </a:t>
            </a:r>
            <a:r>
              <a:rPr lang="en-US" sz="2800" b="1" dirty="0" smtClean="0">
                <a:sym typeface="Wingdings" pitchFamily="2" charset="2"/>
              </a:rPr>
              <a:t> 2 </a:t>
            </a:r>
            <a:r>
              <a:rPr lang="en-US" sz="2800" b="1" dirty="0" err="1">
                <a:sym typeface="Wingdings" pitchFamily="2" charset="2"/>
              </a:rPr>
              <a:t>sampel</a:t>
            </a:r>
            <a:endParaRPr lang="en-US" sz="2800" b="1" dirty="0">
              <a:sym typeface="Wingdings" pitchFamily="2" charset="2"/>
            </a:endParaRPr>
          </a:p>
          <a:p>
            <a:pPr>
              <a:lnSpc>
                <a:spcPct val="80000"/>
              </a:lnSpc>
              <a:buFontTx/>
              <a:buNone/>
              <a:tabLst>
                <a:tab pos="577850" algn="l"/>
              </a:tabLst>
            </a:pPr>
            <a:endParaRPr lang="en-US" sz="2800" b="1" dirty="0">
              <a:sym typeface="Wingdings" pitchFamily="2" charset="2"/>
            </a:endParaRPr>
          </a:p>
          <a:p>
            <a:pPr>
              <a:lnSpc>
                <a:spcPct val="80000"/>
              </a:lnSpc>
              <a:buFontTx/>
              <a:buNone/>
              <a:tabLst>
                <a:tab pos="577850" algn="l"/>
              </a:tabLst>
            </a:pPr>
            <a:r>
              <a:rPr lang="en-US" sz="2800" b="1" dirty="0">
                <a:sym typeface="Wingdings" pitchFamily="2" charset="2"/>
              </a:rPr>
              <a:t>5. </a:t>
            </a:r>
            <a:r>
              <a:rPr lang="en-US" sz="2800" b="1" dirty="0" err="1">
                <a:sym typeface="Wingdings" pitchFamily="2" charset="2"/>
              </a:rPr>
              <a:t>Uji</a:t>
            </a:r>
            <a:r>
              <a:rPr lang="en-US" sz="2800" b="1" dirty="0">
                <a:sym typeface="Wingdings" pitchFamily="2" charset="2"/>
              </a:rPr>
              <a:t> </a:t>
            </a:r>
            <a:r>
              <a:rPr lang="en-US" sz="2800" b="1" dirty="0" err="1">
                <a:sym typeface="Wingdings" pitchFamily="2" charset="2"/>
              </a:rPr>
              <a:t>korelasi</a:t>
            </a:r>
            <a:r>
              <a:rPr lang="en-US" sz="2800" b="1" dirty="0">
                <a:sym typeface="Wingdings" pitchFamily="2" charset="2"/>
              </a:rPr>
              <a:t>  </a:t>
            </a:r>
            <a:r>
              <a:rPr lang="en-US" sz="2800" b="1" dirty="0" err="1">
                <a:sym typeface="Wingdings" pitchFamily="2" charset="2"/>
              </a:rPr>
              <a:t>Uji</a:t>
            </a:r>
            <a:r>
              <a:rPr lang="en-US" sz="2800" b="1" dirty="0">
                <a:sym typeface="Wingdings" pitchFamily="2" charset="2"/>
              </a:rPr>
              <a:t> </a:t>
            </a:r>
            <a:r>
              <a:rPr lang="en-US" sz="2800" b="1" dirty="0" err="1">
                <a:sym typeface="Wingdings" pitchFamily="2" charset="2"/>
              </a:rPr>
              <a:t>Korelasi</a:t>
            </a:r>
            <a:r>
              <a:rPr lang="en-US" sz="2800" b="1" dirty="0">
                <a:sym typeface="Wingdings" pitchFamily="2" charset="2"/>
              </a:rPr>
              <a:t> Pearson</a:t>
            </a:r>
          </a:p>
          <a:p>
            <a:pPr>
              <a:lnSpc>
                <a:spcPct val="80000"/>
              </a:lnSpc>
              <a:buFontTx/>
              <a:buNone/>
              <a:tabLst>
                <a:tab pos="577850" algn="l"/>
              </a:tabLst>
            </a:pPr>
            <a:endParaRPr lang="en-US" sz="2800" b="1" dirty="0">
              <a:sym typeface="Wingdings" pitchFamily="2" charset="2"/>
            </a:endParaRPr>
          </a:p>
          <a:p>
            <a:pPr>
              <a:lnSpc>
                <a:spcPct val="80000"/>
              </a:lnSpc>
              <a:buFontTx/>
              <a:buNone/>
              <a:tabLst>
                <a:tab pos="577850" algn="l"/>
              </a:tabLst>
            </a:pPr>
            <a:r>
              <a:rPr lang="en-US" sz="2800" b="1" dirty="0">
                <a:sym typeface="Wingdings" pitchFamily="2" charset="2"/>
              </a:rPr>
              <a:t>6. </a:t>
            </a:r>
            <a:r>
              <a:rPr lang="en-US" sz="2800" b="1" dirty="0" err="1">
                <a:sym typeface="Wingdings" pitchFamily="2" charset="2"/>
              </a:rPr>
              <a:t>Uji</a:t>
            </a:r>
            <a:r>
              <a:rPr lang="en-US" sz="2800" b="1" dirty="0">
                <a:sym typeface="Wingdings" pitchFamily="2" charset="2"/>
              </a:rPr>
              <a:t> </a:t>
            </a:r>
            <a:r>
              <a:rPr lang="en-US" sz="2800" b="1" dirty="0" err="1">
                <a:sym typeface="Wingdings" pitchFamily="2" charset="2"/>
              </a:rPr>
              <a:t>regresi</a:t>
            </a:r>
            <a:r>
              <a:rPr lang="en-US" sz="2800" b="1" dirty="0">
                <a:sym typeface="Wingdings" pitchFamily="2" charset="2"/>
              </a:rPr>
              <a:t>  </a:t>
            </a:r>
            <a:r>
              <a:rPr lang="en-US" sz="2800" b="1" dirty="0" err="1">
                <a:sym typeface="Wingdings" pitchFamily="2" charset="2"/>
              </a:rPr>
              <a:t>Uji</a:t>
            </a:r>
            <a:r>
              <a:rPr lang="en-US" sz="2800" b="1" dirty="0">
                <a:sym typeface="Wingdings" pitchFamily="2" charset="2"/>
              </a:rPr>
              <a:t> </a:t>
            </a:r>
            <a:r>
              <a:rPr lang="en-US" sz="2800" b="1" dirty="0" err="1">
                <a:sym typeface="Wingdings" pitchFamily="2" charset="2"/>
              </a:rPr>
              <a:t>regresi</a:t>
            </a:r>
            <a:r>
              <a:rPr lang="en-US" sz="2800" b="1" dirty="0">
                <a:sym typeface="Wingdings" pitchFamily="2" charset="2"/>
              </a:rPr>
              <a:t> linear</a:t>
            </a:r>
          </a:p>
          <a:p>
            <a:pPr>
              <a:lnSpc>
                <a:spcPct val="80000"/>
              </a:lnSpc>
              <a:buFontTx/>
              <a:buNone/>
              <a:tabLst>
                <a:tab pos="577850" algn="l"/>
              </a:tabLst>
            </a:pPr>
            <a:endParaRPr lang="en-US" sz="2400" b="1" dirty="0">
              <a:sym typeface="Wingdings" pitchFamily="2" charset="2"/>
            </a:endParaRPr>
          </a:p>
        </p:txBody>
      </p:sp>
      <p:sp>
        <p:nvSpPr>
          <p:cNvPr id="40964" name="Rectangle 4"/>
          <p:cNvSpPr>
            <a:spLocks noChangeArrowheads="1"/>
          </p:cNvSpPr>
          <p:nvPr/>
        </p:nvSpPr>
        <p:spPr bwMode="auto">
          <a:xfrm>
            <a:off x="0" y="0"/>
            <a:ext cx="9144000" cy="639762"/>
          </a:xfrm>
          <a:prstGeom prst="rect">
            <a:avLst/>
          </a:prstGeom>
          <a:solidFill>
            <a:schemeClr val="tx1"/>
          </a:solidFill>
          <a:ln w="9525">
            <a:solidFill>
              <a:schemeClr val="tx1"/>
            </a:solidFill>
            <a:miter lim="800000"/>
            <a:headEnd/>
            <a:tailEnd/>
          </a:ln>
          <a:effectLst/>
        </p:spPr>
        <p:txBody>
          <a:bodyPr anchor="ctr"/>
          <a:lstStyle/>
          <a:p>
            <a:pPr algn="ctr"/>
            <a:r>
              <a:rPr lang="en-US" sz="3200" b="1">
                <a:solidFill>
                  <a:schemeClr val="bg1"/>
                </a:solidFill>
              </a:rPr>
              <a:t>Step 3 : Tentukan Uji Statistik</a:t>
            </a:r>
          </a:p>
        </p:txBody>
      </p:sp>
      <p:sp>
        <p:nvSpPr>
          <p:cNvPr id="4" name="TextBox 3"/>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57" name="Group 49"/>
          <p:cNvGraphicFramePr>
            <a:graphicFrameLocks noGrp="1"/>
          </p:cNvGraphicFramePr>
          <p:nvPr>
            <p:ph/>
          </p:nvPr>
        </p:nvGraphicFramePr>
        <p:xfrm>
          <a:off x="152400" y="838200"/>
          <a:ext cx="8763000" cy="5379085"/>
        </p:xfrm>
        <a:graphic>
          <a:graphicData uri="http://schemas.openxmlformats.org/drawingml/2006/table">
            <a:tbl>
              <a:tblPr/>
              <a:tblGrid>
                <a:gridCol w="2190750">
                  <a:extLst>
                    <a:ext uri="{9D8B030D-6E8A-4147-A177-3AD203B41FA5}">
                      <a16:colId xmlns:a16="http://schemas.microsoft.com/office/drawing/2014/main" xmlns="" val="20000"/>
                    </a:ext>
                  </a:extLst>
                </a:gridCol>
                <a:gridCol w="2190750">
                  <a:extLst>
                    <a:ext uri="{9D8B030D-6E8A-4147-A177-3AD203B41FA5}">
                      <a16:colId xmlns:a16="http://schemas.microsoft.com/office/drawing/2014/main" xmlns="" val="20001"/>
                    </a:ext>
                  </a:extLst>
                </a:gridCol>
                <a:gridCol w="1943100">
                  <a:extLst>
                    <a:ext uri="{9D8B030D-6E8A-4147-A177-3AD203B41FA5}">
                      <a16:colId xmlns:a16="http://schemas.microsoft.com/office/drawing/2014/main" xmlns="" val="20002"/>
                    </a:ext>
                  </a:extLst>
                </a:gridCol>
                <a:gridCol w="2438400">
                  <a:extLst>
                    <a:ext uri="{9D8B030D-6E8A-4147-A177-3AD203B41FA5}">
                      <a16:colId xmlns:a16="http://schemas.microsoft.com/office/drawing/2014/main" xmlns="" val="20003"/>
                    </a:ext>
                  </a:extLst>
                </a:gridCol>
              </a:tblGrid>
              <a:tr h="639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H</a:t>
                      </a:r>
                      <a:r>
                        <a:rPr kumimoji="0" lang="en-US" sz="2400" b="0" i="0" u="none" strike="noStrike" cap="none" normalizeH="0" baseline="-25000" dirty="0" smtClean="0">
                          <a:ln>
                            <a:noFill/>
                          </a:ln>
                          <a:solidFill>
                            <a:schemeClr val="tx1"/>
                          </a:solidFill>
                          <a:effectLst/>
                          <a:latin typeface="Arial" pitchFamily="34" charset="0"/>
                        </a:rPr>
                        <a:t>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Nilai uji statistik</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Ha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Wilayah kritis</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946275">
                <a:tc>
                  <a:txBody>
                    <a:bodyPr/>
                    <a:lstStyle/>
                    <a:p>
                      <a:pPr marL="0" marR="0" lvl="0" indent="0" algn="l" defTabSz="914400" rtl="0" eaLnBrk="1" fontAlgn="base" latinLnBrk="0" hangingPunct="1">
                        <a:lnSpc>
                          <a:spcPct val="100000"/>
                        </a:lnSpc>
                        <a:spcBef>
                          <a:spcPct val="20000"/>
                        </a:spcBef>
                        <a:spcAft>
                          <a:spcPct val="0"/>
                        </a:spcAft>
                        <a:buClrTx/>
                        <a:buSzTx/>
                        <a:buFontTx/>
                        <a:buAutoNum type="arabicPeriod"/>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r>
                        <a:rPr kumimoji="0" lang="en-US" sz="20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Sampel besar n&gt;30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_</a:t>
                      </a:r>
                      <a:r>
                        <a:rPr kumimoji="0" lang="en-US" sz="2000" b="0" i="0" u="none" strike="noStrike" cap="none" normalizeH="0" baseline="0" smtClean="0">
                          <a:ln>
                            <a:noFill/>
                          </a:ln>
                          <a:solidFill>
                            <a:schemeClr val="tx1"/>
                          </a:solidFill>
                          <a:effectLst/>
                          <a:latin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 </a:t>
                      </a:r>
                      <a:r>
                        <a:rPr kumimoji="0" lang="en-US" sz="2000" b="0" i="0" u="sng" strike="noStrike" cap="none" normalizeH="0" baseline="0" smtClean="0">
                          <a:ln>
                            <a:noFill/>
                          </a:ln>
                          <a:solidFill>
                            <a:schemeClr val="tx1"/>
                          </a:solidFill>
                          <a:effectLst/>
                          <a:latin typeface="Arial" pitchFamily="34" charset="0"/>
                        </a:rPr>
                        <a:t>x - </a:t>
                      </a:r>
                      <a:r>
                        <a:rPr kumimoji="0" lang="el-GR" sz="2000" b="0" i="0" u="sng" strike="noStrike" cap="none" normalizeH="0" baseline="0" smtClean="0">
                          <a:ln>
                            <a:noFill/>
                          </a:ln>
                          <a:solidFill>
                            <a:schemeClr val="tx1"/>
                          </a:solidFill>
                          <a:effectLst/>
                          <a:latin typeface="Arial" pitchFamily="34" charset="0"/>
                          <a:cs typeface="Arial" pitchFamily="34" charset="0"/>
                        </a:rPr>
                        <a:t>μ</a:t>
                      </a:r>
                      <a:r>
                        <a:rPr kumimoji="0" lang="en-US" sz="2000" b="0" i="0" u="sng" strike="noStrike" cap="none" normalizeH="0" baseline="-25000" smtClean="0">
                          <a:ln>
                            <a:noFill/>
                          </a:ln>
                          <a:solidFill>
                            <a:schemeClr val="tx1"/>
                          </a:solidFill>
                          <a:effectLst/>
                          <a:latin typeface="Arial" pitchFamily="34" charset="0"/>
                          <a:cs typeface="Arial" pitchFamily="34" charset="0"/>
                        </a:rPr>
                        <a:t>0</a:t>
                      </a:r>
                      <a:endParaRPr kumimoji="0" lang="en-US" sz="2000" b="0" i="0" u="sng"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s/√n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&lt;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&gt;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&lt;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&gt;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z &lt;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r>
                        <a:rPr kumimoji="0" lang="en-US" sz="2000" b="0" i="0" u="none" strike="noStrike" cap="none" normalizeH="0" baseline="-25000" smtClean="0">
                          <a:ln>
                            <a:noFill/>
                          </a:ln>
                          <a:solidFill>
                            <a:schemeClr val="tx1"/>
                          </a:solidFill>
                          <a:effectLst/>
                          <a:latin typeface="Arial" pitchFamily="34" charset="0"/>
                          <a:cs typeface="Arial" pitchFamily="34" charset="0"/>
                        </a:rPr>
                        <a:t>/2 </a:t>
                      </a:r>
                      <a:r>
                        <a:rPr kumimoji="0" lang="en-US" sz="2000" b="0" i="0" u="none" strike="noStrike" cap="none" normalizeH="0" baseline="0" smtClean="0">
                          <a:ln>
                            <a:noFill/>
                          </a:ln>
                          <a:solidFill>
                            <a:schemeClr val="tx1"/>
                          </a:solidFill>
                          <a:effectLst/>
                          <a:latin typeface="Arial" pitchFamily="34" charset="0"/>
                          <a:cs typeface="Arial" pitchFamily="34" charset="0"/>
                        </a:rPr>
                        <a:t>dan </a:t>
                      </a:r>
                      <a:r>
                        <a:rPr kumimoji="0" lang="en-US" sz="2000" b="0" i="0" u="none" strike="noStrike" cap="none" normalizeH="0" baseline="0" smtClean="0">
                          <a:ln>
                            <a:noFill/>
                          </a:ln>
                          <a:solidFill>
                            <a:schemeClr val="tx1"/>
                          </a:solidFill>
                          <a:effectLst/>
                          <a:latin typeface="Arial" pitchFamily="34" charset="0"/>
                        </a:rPr>
                        <a:t>z &gt; z</a:t>
                      </a:r>
                      <a:r>
                        <a:rPr kumimoji="0" lang="el-GR" sz="2000" b="0" i="0" u="none" strike="noStrike" cap="none" normalizeH="0" baseline="-25000" smtClean="0">
                          <a:ln>
                            <a:noFill/>
                          </a:ln>
                          <a:solidFill>
                            <a:schemeClr val="tx1"/>
                          </a:solidFill>
                          <a:effectLst/>
                          <a:latin typeface="Arial" pitchFamily="34" charset="0"/>
                          <a:cs typeface="Arial" pitchFamily="34" charset="0"/>
                        </a:rPr>
                        <a:t>α</a:t>
                      </a:r>
                      <a:r>
                        <a:rPr kumimoji="0" lang="en-US" sz="2000" b="0" i="0" u="none" strike="noStrike" cap="none" normalizeH="0" baseline="-25000" smtClean="0">
                          <a:ln>
                            <a:noFill/>
                          </a:ln>
                          <a:solidFill>
                            <a:schemeClr val="tx1"/>
                          </a:solidFill>
                          <a:effectLst/>
                          <a:latin typeface="Arial" pitchFamily="34" charset="0"/>
                          <a:cs typeface="Arial" pitchFamily="34" charset="0"/>
                        </a:rPr>
                        <a:t>/2</a:t>
                      </a:r>
                      <a:endParaRPr kumimoji="0" lang="el-GR" sz="2000" b="0" i="0" u="none" strike="noStrike" cap="none" normalizeH="0" baseline="-2500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609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2. </a:t>
                      </a:r>
                      <a:r>
                        <a:rPr kumimoji="0" lang="el-GR" sz="2000" b="0" i="0" u="none" strike="noStrike" cap="none" normalizeH="0" baseline="0" dirty="0" smtClean="0">
                          <a:ln>
                            <a:noFill/>
                          </a:ln>
                          <a:solidFill>
                            <a:schemeClr val="tx1"/>
                          </a:solidFill>
                          <a:effectLst/>
                          <a:latin typeface="Arial" pitchFamily="34" charset="0"/>
                          <a:cs typeface="Arial" pitchFamily="34" charset="0"/>
                        </a:rPr>
                        <a:t>μ</a:t>
                      </a:r>
                      <a:r>
                        <a:rPr kumimoji="0" lang="en-US" sz="2000" b="0" i="0" u="none" strike="noStrike" cap="none" normalizeH="0" baseline="0" dirty="0" smtClean="0">
                          <a:ln>
                            <a:noFill/>
                          </a:ln>
                          <a:solidFill>
                            <a:schemeClr val="tx1"/>
                          </a:solidFill>
                          <a:effectLst/>
                          <a:latin typeface="Arial" pitchFamily="34" charset="0"/>
                          <a:cs typeface="Arial" pitchFamily="34" charset="0"/>
                        </a:rPr>
                        <a:t> = </a:t>
                      </a:r>
                      <a:r>
                        <a:rPr kumimoji="0" lang="el-GR" sz="2000" b="0" i="0" u="none" strike="noStrike" cap="none" normalizeH="0" baseline="0" dirty="0" smtClean="0">
                          <a:ln>
                            <a:noFill/>
                          </a:ln>
                          <a:solidFill>
                            <a:schemeClr val="tx1"/>
                          </a:solidFill>
                          <a:effectLst/>
                          <a:latin typeface="Arial" pitchFamily="34" charset="0"/>
                          <a:cs typeface="Arial" pitchFamily="34" charset="0"/>
                        </a:rPr>
                        <a:t>μ</a:t>
                      </a:r>
                      <a:r>
                        <a:rPr kumimoji="0" lang="en-US" sz="2000" b="0" i="0" u="none" strike="noStrike" cap="none" normalizeH="0" baseline="-25000" dirty="0" smtClean="0">
                          <a:ln>
                            <a:noFill/>
                          </a:ln>
                          <a:solidFill>
                            <a:schemeClr val="tx1"/>
                          </a:solidFill>
                          <a:effectLst/>
                          <a:latin typeface="Arial" pitchFamily="34" charset="0"/>
                          <a:cs typeface="Arial" pitchFamily="34" charset="0"/>
                        </a:rPr>
                        <a:t>0</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Sampel</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cs typeface="Arial" pitchFamily="34" charset="0"/>
                        </a:rPr>
                        <a:t>kecil</a:t>
                      </a:r>
                      <a:r>
                        <a:rPr kumimoji="0" lang="en-US" sz="2000" b="0" i="0" u="none" strike="noStrike" cap="none" normalizeH="0" baseline="0" dirty="0" smtClean="0">
                          <a:ln>
                            <a:noFill/>
                          </a:ln>
                          <a:solidFill>
                            <a:schemeClr val="tx1"/>
                          </a:solidFill>
                          <a:effectLst/>
                          <a:latin typeface="Arial" pitchFamily="34" charset="0"/>
                          <a:cs typeface="Arial" pitchFamily="34" charset="0"/>
                        </a:rPr>
                        <a:t> n&lt;30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_</a:t>
                      </a:r>
                      <a:r>
                        <a:rPr kumimoji="0" lang="en-US" sz="2000" b="0" i="0" u="none" strike="noStrike" cap="none" normalizeH="0" baseline="0" smtClean="0">
                          <a:ln>
                            <a:noFill/>
                          </a:ln>
                          <a:solidFill>
                            <a:schemeClr val="tx1"/>
                          </a:solidFill>
                          <a:effectLst/>
                          <a:latin typeface="Arial" pitchFamily="34" charset="0"/>
                        </a:rPr>
                        <a:t>    </a:t>
                      </a:r>
                    </a:p>
                    <a:p>
                      <a:pPr marL="0" marR="0" lvl="0" indent="0" algn="l" defTabSz="914400" rtl="0" eaLnBrk="1" fontAlgn="base" latinLnBrk="0" hangingPunct="1">
                        <a:lnSpc>
                          <a:spcPct val="9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rPr>
                        <a:t> t = </a:t>
                      </a:r>
                      <a:r>
                        <a:rPr kumimoji="0" lang="en-US" sz="2000" b="0" i="0" u="sng" strike="noStrike" cap="none" normalizeH="0" baseline="0" smtClean="0">
                          <a:ln>
                            <a:noFill/>
                          </a:ln>
                          <a:solidFill>
                            <a:schemeClr val="tx1"/>
                          </a:solidFill>
                          <a:effectLst/>
                          <a:latin typeface="Arial" pitchFamily="34" charset="0"/>
                        </a:rPr>
                        <a:t>x - </a:t>
                      </a:r>
                      <a:r>
                        <a:rPr kumimoji="0" lang="el-GR" sz="2000" b="0" i="0" u="sng" strike="noStrike" cap="none" normalizeH="0" baseline="0" smtClean="0">
                          <a:ln>
                            <a:noFill/>
                          </a:ln>
                          <a:solidFill>
                            <a:schemeClr val="tx1"/>
                          </a:solidFill>
                          <a:effectLst/>
                          <a:latin typeface="Arial" pitchFamily="34" charset="0"/>
                          <a:cs typeface="Arial" pitchFamily="34" charset="0"/>
                        </a:rPr>
                        <a:t>μ</a:t>
                      </a:r>
                      <a:r>
                        <a:rPr kumimoji="0" lang="en-US" sz="2000" b="0" i="0" u="sng" strike="noStrike" cap="none" normalizeH="0" baseline="-25000" smtClean="0">
                          <a:ln>
                            <a:noFill/>
                          </a:ln>
                          <a:solidFill>
                            <a:schemeClr val="tx1"/>
                          </a:solidFill>
                          <a:effectLst/>
                          <a:latin typeface="Arial" pitchFamily="34" charset="0"/>
                          <a:cs typeface="Arial" pitchFamily="34" charset="0"/>
                        </a:rPr>
                        <a:t>0</a:t>
                      </a:r>
                      <a:endParaRPr kumimoji="0" lang="en-US" sz="2000" b="0" i="0" u="sng"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       s/√n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&lt;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&gt;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0" smtClean="0">
                          <a:ln>
                            <a:noFill/>
                          </a:ln>
                          <a:solidFill>
                            <a:schemeClr val="tx1"/>
                          </a:solidFill>
                          <a:effectLst/>
                          <a:latin typeface="Arial" pitchFamily="34" charset="0"/>
                          <a:cs typeface="Arial" pitchFamily="34" charset="0"/>
                        </a:rPr>
                        <a:t> = </a:t>
                      </a:r>
                      <a:r>
                        <a:rPr kumimoji="0" lang="el-GR" sz="2000" b="0" i="0" u="none" strike="noStrike" cap="none" normalizeH="0" baseline="0" smtClean="0">
                          <a:ln>
                            <a:noFill/>
                          </a:ln>
                          <a:solidFill>
                            <a:schemeClr val="tx1"/>
                          </a:solidFill>
                          <a:effectLst/>
                          <a:latin typeface="Arial" pitchFamily="34" charset="0"/>
                          <a:cs typeface="Arial" pitchFamily="34" charset="0"/>
                        </a:rPr>
                        <a:t>μ</a:t>
                      </a:r>
                      <a:r>
                        <a:rPr kumimoji="0" lang="en-US" sz="2000" b="0" i="0" u="none" strike="noStrike" cap="none" normalizeH="0" baseline="-25000" smtClean="0">
                          <a:ln>
                            <a:noFill/>
                          </a:ln>
                          <a:solidFill>
                            <a:schemeClr val="tx1"/>
                          </a:solidFill>
                          <a:effectLst/>
                          <a:latin typeface="Arial" pitchFamily="34" charset="0"/>
                          <a:cs typeface="Arial"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z &lt; -z</a:t>
                      </a:r>
                      <a:r>
                        <a:rPr kumimoji="0" lang="en-US" sz="2000" b="0" i="0" u="none" strike="noStrike" cap="none" normalizeH="0" baseline="-25000" dirty="0" smtClean="0">
                          <a:ln>
                            <a:noFill/>
                          </a:ln>
                          <a:solidFill>
                            <a:schemeClr val="tx1"/>
                          </a:solidFill>
                          <a:effectLst/>
                          <a:latin typeface="Arial" pitchFamily="34" charset="0"/>
                        </a:rPr>
                        <a:t>(db;</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z &gt; z</a:t>
                      </a:r>
                      <a:r>
                        <a:rPr kumimoji="0" lang="en-US" sz="2000" b="0" i="0" u="none" strike="noStrike" cap="none" normalizeH="0" baseline="-25000" dirty="0" smtClean="0">
                          <a:ln>
                            <a:noFill/>
                          </a:ln>
                          <a:solidFill>
                            <a:schemeClr val="tx1"/>
                          </a:solidFill>
                          <a:effectLst/>
                          <a:latin typeface="Arial" pitchFamily="34" charset="0"/>
                        </a:rPr>
                        <a:t>(db;</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z &lt; -z</a:t>
                      </a:r>
                      <a:r>
                        <a:rPr kumimoji="0" lang="en-US" sz="2000" b="0" i="0" u="none" strike="noStrike" cap="none" normalizeH="0" baseline="-25000" dirty="0" smtClean="0">
                          <a:ln>
                            <a:noFill/>
                          </a:ln>
                          <a:solidFill>
                            <a:schemeClr val="tx1"/>
                          </a:solidFill>
                          <a:effectLst/>
                          <a:latin typeface="Arial" pitchFamily="34" charset="0"/>
                        </a:rPr>
                        <a:t>(db;</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/2) </a:t>
                      </a:r>
                      <a:r>
                        <a:rPr kumimoji="0" lang="en-US" sz="2000" b="0" i="0" u="none" strike="noStrike" cap="none" normalizeH="0" baseline="0" dirty="0" err="1" smtClean="0">
                          <a:ln>
                            <a:noFill/>
                          </a:ln>
                          <a:solidFill>
                            <a:schemeClr val="tx1"/>
                          </a:solidFill>
                          <a:effectLst/>
                          <a:latin typeface="Arial" pitchFamily="34" charset="0"/>
                          <a:cs typeface="Arial" pitchFamily="34" charset="0"/>
                        </a:rPr>
                        <a:t>dan</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rPr>
                        <a:t>z &gt; z</a:t>
                      </a:r>
                      <a:r>
                        <a:rPr kumimoji="0" lang="en-US" sz="2000" b="0" i="0" u="none" strike="noStrike" cap="none" normalizeH="0" baseline="-25000" dirty="0" smtClean="0">
                          <a:ln>
                            <a:noFill/>
                          </a:ln>
                          <a:solidFill>
                            <a:schemeClr val="tx1"/>
                          </a:solidFill>
                          <a:effectLst/>
                          <a:latin typeface="Arial" pitchFamily="34" charset="0"/>
                        </a:rPr>
                        <a:t>(db;</a:t>
                      </a:r>
                      <a:r>
                        <a:rPr kumimoji="0" lang="el-GR" sz="2000" b="0" i="0" u="none" strike="noStrike" cap="none" normalizeH="0" baseline="-25000" dirty="0" smtClean="0">
                          <a:ln>
                            <a:noFill/>
                          </a:ln>
                          <a:solidFill>
                            <a:schemeClr val="tx1"/>
                          </a:solidFill>
                          <a:effectLst/>
                          <a:latin typeface="Arial" pitchFamily="34" charset="0"/>
                          <a:cs typeface="Arial" pitchFamily="34" charset="0"/>
                        </a:rPr>
                        <a:t>α</a:t>
                      </a:r>
                      <a:r>
                        <a:rPr kumimoji="0" lang="en-US" sz="2000" b="0" i="0" u="none" strike="noStrike" cap="none" normalizeH="0" baseline="-25000" dirty="0" smtClean="0">
                          <a:ln>
                            <a:noFill/>
                          </a:ln>
                          <a:solidFill>
                            <a:schemeClr val="tx1"/>
                          </a:solidFill>
                          <a:effectLst/>
                          <a:latin typeface="Arial" pitchFamily="34" charset="0"/>
                          <a:cs typeface="Arial" pitchFamily="34" charset="0"/>
                        </a:rPr>
                        <a:t>/2)</a:t>
                      </a:r>
                      <a:endParaRPr kumimoji="0" lang="el-GR" sz="2000" b="0" i="0" u="none" strike="noStrike" cap="none" normalizeH="0" baseline="-2500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3" name="TextBox 2"/>
          <p:cNvSpPr txBox="1"/>
          <p:nvPr/>
        </p:nvSpPr>
        <p:spPr>
          <a:xfrm>
            <a:off x="0" y="6488668"/>
            <a:ext cx="9144000" cy="369332"/>
          </a:xfrm>
          <a:prstGeom prst="rect">
            <a:avLst/>
          </a:prstGeom>
          <a:solidFill>
            <a:srgbClr val="FFFF00"/>
          </a:solidFill>
          <a:ln>
            <a:solidFill>
              <a:srgbClr val="FF0000"/>
            </a:solidFill>
          </a:ln>
        </p:spPr>
        <p:txBody>
          <a:bodyPr wrap="square" rtlCol="0">
            <a:spAutoFit/>
          </a:bodyPr>
          <a:lstStyle/>
          <a:p>
            <a:pPr algn="ctr"/>
            <a:r>
              <a:rPr lang="en-US" b="1" dirty="0" err="1" smtClean="0"/>
              <a:t>Diunduh</a:t>
            </a:r>
            <a:r>
              <a:rPr lang="en-US" b="1" dirty="0" smtClean="0"/>
              <a:t> </a:t>
            </a:r>
            <a:r>
              <a:rPr lang="en-US" b="1" dirty="0" err="1" smtClean="0"/>
              <a:t>dari</a:t>
            </a:r>
            <a:r>
              <a:rPr lang="en-US" b="1" dirty="0" smtClean="0"/>
              <a:t>:  </a:t>
            </a:r>
            <a:r>
              <a:rPr lang="en-US" dirty="0" smtClean="0"/>
              <a:t>ariagusti.files.wordpress.com/2011/04/bi-01-</a:t>
            </a:r>
            <a:r>
              <a:rPr lang="en-US" b="1" dirty="0" smtClean="0"/>
              <a:t>uji</a:t>
            </a:r>
            <a:r>
              <a:rPr lang="en-US" dirty="0" smtClean="0"/>
              <a:t>-</a:t>
            </a:r>
            <a:r>
              <a:rPr lang="en-US" b="1" dirty="0" smtClean="0"/>
              <a:t>hipotesis</a:t>
            </a:r>
            <a:r>
              <a:rPr lang="en-US" dirty="0" smtClean="0"/>
              <a:t>.ppt</a:t>
            </a:r>
            <a:r>
              <a:rPr lang="en-US" b="1" dirty="0" smtClean="0"/>
              <a:t>…… 4/10/2012</a:t>
            </a:r>
            <a:endParaRPr lang="en-US" b="1" dirty="0"/>
          </a:p>
        </p:txBody>
      </p:sp>
      <p:sp>
        <p:nvSpPr>
          <p:cNvPr id="4" name="Rectangle 4"/>
          <p:cNvSpPr>
            <a:spLocks noChangeArrowheads="1"/>
          </p:cNvSpPr>
          <p:nvPr/>
        </p:nvSpPr>
        <p:spPr bwMode="auto">
          <a:xfrm>
            <a:off x="0" y="0"/>
            <a:ext cx="9144000" cy="639762"/>
          </a:xfrm>
          <a:prstGeom prst="rect">
            <a:avLst/>
          </a:prstGeom>
          <a:solidFill>
            <a:schemeClr val="tx1"/>
          </a:solidFill>
          <a:ln w="9525">
            <a:solidFill>
              <a:schemeClr val="tx1"/>
            </a:solidFill>
            <a:miter lim="800000"/>
            <a:headEnd/>
            <a:tailEnd/>
          </a:ln>
          <a:effectLst/>
        </p:spPr>
        <p:txBody>
          <a:bodyPr anchor="ctr"/>
          <a:lstStyle/>
          <a:p>
            <a:pPr algn="ctr"/>
            <a:r>
              <a:rPr lang="en-US" sz="3200" b="1" dirty="0" err="1" smtClean="0">
                <a:solidFill>
                  <a:schemeClr val="bg1"/>
                </a:solidFill>
              </a:rPr>
              <a:t>Uji</a:t>
            </a:r>
            <a:r>
              <a:rPr lang="en-US" sz="3200" b="1" dirty="0" smtClean="0">
                <a:solidFill>
                  <a:schemeClr val="bg1"/>
                </a:solidFill>
              </a:rPr>
              <a:t> </a:t>
            </a:r>
            <a:r>
              <a:rPr lang="en-US" sz="3200" b="1" dirty="0" err="1">
                <a:solidFill>
                  <a:schemeClr val="bg1"/>
                </a:solidFill>
              </a:rPr>
              <a:t>Statistik</a:t>
            </a:r>
            <a:endParaRPr lang="en-US" sz="3200" b="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858</TotalTime>
  <Words>6298</Words>
  <Application>Microsoft Office PowerPoint</Application>
  <PresentationFormat>On-screen Show (4:3)</PresentationFormat>
  <Paragraphs>1207</Paragraphs>
  <Slides>136</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136</vt:i4>
      </vt:variant>
    </vt:vector>
  </HeadingPairs>
  <TitlesOfParts>
    <vt:vector size="138" baseType="lpstr">
      <vt:lpstr>Apothecary</vt:lpstr>
      <vt:lpstr>Equation</vt:lpstr>
      <vt:lpstr>PowerPoint Presentation</vt:lpstr>
      <vt:lpstr>PowerPoint Presentation</vt:lpstr>
      <vt:lpstr>PowerPoint Presentation</vt:lpstr>
      <vt:lpstr>Berkaitan dengan perumusan hipotesis </vt:lpstr>
      <vt:lpstr>PENGERTIAN  HIPOTESIS</vt:lpstr>
      <vt:lpstr>MANFAAT  HIPOTESIS</vt:lpstr>
      <vt:lpstr>CONTOH  HIPOTESIS</vt:lpstr>
      <vt:lpstr>DASAR MERUMUSKAN HIPOTESIS</vt:lpstr>
      <vt:lpstr>KONSEP   PERUMUSAN   HIPOTESIS</vt:lpstr>
      <vt:lpstr>MACAM  -   HIPOTESIS</vt:lpstr>
      <vt:lpstr>PowerPoint Presentation</vt:lpstr>
      <vt:lpstr>PowerPoint Presentation</vt:lpstr>
      <vt:lpstr>PowerPoint Presentation</vt:lpstr>
      <vt:lpstr>DALAM SEBUAH PENELITIAN HIPOTESIS DAPAT DINYATAKAN DALAM BEBERAPA BENTUK</vt:lpstr>
      <vt:lpstr>Ciri-Ciri Hipotesis Yang Baik:</vt:lpstr>
      <vt:lpstr>HIPOTESA dalam PENELITIAN KUALITATIF muncul setelah ada PENELITIAN EMPIRIS</vt:lpstr>
      <vt:lpstr>MENYUSUN HIPOTESIS </vt:lpstr>
      <vt:lpstr>ASAL DAN FUNGSI HIPOTESIS </vt:lpstr>
      <vt:lpstr>FUNGSI  HIPOTESIS</vt:lpstr>
      <vt:lpstr>FUNGSI  HIPOTESIS</vt:lpstr>
      <vt:lpstr>Pertimbangan dalam  Merumuskan Hipoptesis</vt:lpstr>
      <vt:lpstr>PERTIMBANGAN DALAM  MERUMUSKAN HIPOPTESIS</vt:lpstr>
      <vt:lpstr>Pertimbangan dlm  Merumuskan Hipoptesis</vt:lpstr>
      <vt:lpstr>JENIS-JENIS HIPOTESIS  (Menurut tingkat abstraksinya hipotesis dibagi menjadi 3)</vt:lpstr>
      <vt:lpstr>JENIS-JENIS HIPOTESIS  (Menurut tingkat abstraksinya hipotesis dibagi menjadi 3)</vt:lpstr>
      <vt:lpstr>JENIS-JENIS HIPOTESIS  (Menurut tingkat abstraksinya hipotesis dibagi menjadi 3)</vt:lpstr>
      <vt:lpstr>Menurut bentuknya, Hipotesis  dibagi menjadi tiga</vt:lpstr>
      <vt:lpstr>Menurut bentuknya, Hipotesis  dibagi menjadi tiga</vt:lpstr>
      <vt:lpstr>Menurut bentuknya Hipotesis  dibagi menjadi tiga:</vt:lpstr>
      <vt:lpstr>CARA  MERUMUSKAN  HIPOTESIS </vt:lpstr>
      <vt:lpstr>HIPOTESIS PENELITIAN</vt:lpstr>
      <vt:lpstr>HIPOTESIS  OPERASIONAL</vt:lpstr>
      <vt:lpstr>Hipotesis operasional</vt:lpstr>
      <vt:lpstr>HIPOTESIS  STATISTIK </vt:lpstr>
      <vt:lpstr>UJI  HIPOTESIS </vt:lpstr>
      <vt:lpstr>Dua jenis kesalahan yang dapat dilakukan oleh peneliti, yaitu: </vt:lpstr>
      <vt:lpstr>HIPOTESIS</vt:lpstr>
      <vt:lpstr>Tugas 5</vt:lpstr>
      <vt:lpstr>CONTOH RUMUSAN HIPOTESIS</vt:lpstr>
      <vt:lpstr> DUA TIPE HIPOTESIS </vt:lpstr>
      <vt:lpstr>LIMA LANGKAH UJI HIPOTESIS</vt:lpstr>
      <vt:lpstr>TIPE KESALAHAN DALAM UJI HIPOTESIS </vt:lpstr>
      <vt:lpstr>UJI DUA SISI  &amp;  UJI SATU SISI</vt:lpstr>
      <vt:lpstr>RUMUSAN  HIPOTESIS</vt:lpstr>
      <vt:lpstr>MENENTUKAN  BATAS KRITIS</vt:lpstr>
      <vt:lpstr>MENENTUKAN KEPUTUSAN</vt:lpstr>
      <vt:lpstr>UJI  DUA SISI</vt:lpstr>
      <vt:lpstr>UJI  SATU SISI:   SISI KANAN</vt:lpstr>
      <vt:lpstr>UJI SATU SISI: SISI KIRI</vt:lpstr>
      <vt:lpstr>Uji hipotesis rata-rata, RAGAM diketahui</vt:lpstr>
      <vt:lpstr>ilustrasi</vt:lpstr>
      <vt:lpstr>Langkah-langkah uji hipotesis</vt:lpstr>
      <vt:lpstr>H1:  SALAH SATU DARI METODE PEMBELAJARAN  LEBIH UNGGUL DARIPADA METODE PEMBELAJARAN YANG LAIN</vt:lpstr>
      <vt:lpstr>H1: METODE PEMBELAJARAN A LEBIH UNGGUL DARI PADA METODE PEMBELAJARAN B </vt:lpstr>
      <vt:lpstr>H1: DENGAN SISTEM INJEKSI PENGGUNAAN BAHAN BAKAR LEBIH IRIT DARIPADA SISTEM BIASA</vt:lpstr>
      <vt:lpstr>PowerPoint Presentation</vt:lpstr>
      <vt:lpstr>Contoh Uji Hipotesis</vt:lpstr>
      <vt:lpstr>Penyelesaian</vt:lpstr>
      <vt:lpstr>PowerPoint Presentation</vt:lpstr>
      <vt:lpstr>Uji Hipotesis rata-rata berdistribusi Normal,  ragam tidak diketahui</vt:lpstr>
      <vt:lpstr>Ilustrasi</vt:lpstr>
      <vt:lpstr> Contoh </vt:lpstr>
      <vt:lpstr>UJI HIPOTESIS PROPORSI</vt:lpstr>
      <vt:lpstr>PowerPoint Presentation</vt:lpstr>
      <vt:lpstr>Contoh 2</vt:lpstr>
      <vt:lpstr>Penyelesaian</vt:lpstr>
      <vt:lpstr>PowerPoint Presentation</vt:lpstr>
      <vt:lpstr>PowerPoint Presentation</vt:lpstr>
      <vt:lpstr>PowerPoint Presentation</vt:lpstr>
      <vt:lpstr>PowerPoint Presentation</vt:lpstr>
      <vt:lpstr>PowerPoint Presentation</vt:lpstr>
      <vt:lpstr>PowerPoint Presentation</vt:lpstr>
      <vt:lpstr>UJI  HIPOTESIS</vt:lpstr>
      <vt:lpstr>UJI  HIPOTESIS</vt:lpstr>
      <vt:lpstr>UJI  HIPOTESIS</vt:lpstr>
      <vt:lpstr>UJI  HIPOTESIS</vt:lpstr>
      <vt:lpstr>UJI  HIPOTESIS</vt:lpstr>
      <vt:lpstr>UJI  HIPOTESIS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UJI  HIPOTESIS</vt:lpstr>
      <vt:lpstr>UJI  HIPOTESIS</vt:lpstr>
      <vt:lpstr>UJI  HIPOTESIS</vt:lpstr>
      <vt:lpstr>Contoh: UJI HIPOTESIS</vt:lpstr>
      <vt:lpstr>Contoh: UJI HIPOTESIS</vt:lpstr>
      <vt:lpstr>PROSEDUR  UJI  HIPOTESIS</vt:lpstr>
      <vt:lpstr>Step 1 : Rumuskan Hipotesis Uji (H0 dan Ha)</vt:lpstr>
      <vt:lpstr>Hipotesis Nol dan Hipotesis Alternatif</vt:lpstr>
      <vt:lpstr>PowerPoint Presentation</vt:lpstr>
      <vt:lpstr>PowerPoint Presentation</vt:lpstr>
      <vt:lpstr>TINGKAT  SIGNIFIKANSI (Significancy Level)</vt:lpstr>
      <vt:lpstr>P-value  (observed signivicance level)</vt:lpstr>
      <vt:lpstr>PowerPoint Presentation</vt:lpstr>
      <vt:lpstr>PowerPoint Presentation</vt:lpstr>
      <vt:lpstr>PowerPoint Presentation</vt:lpstr>
      <vt:lpstr>Penentuan daerah penerimaan-penolakan H0</vt:lpstr>
      <vt:lpstr>ARAH UJI HIPOTESIS</vt:lpstr>
      <vt:lpstr>ARAH UJI HIPOTESIS</vt:lpstr>
      <vt:lpstr>Nilai Z-tabel</vt:lpstr>
      <vt:lpstr>Nilai t-tabel</vt:lpstr>
      <vt:lpstr>PowerPoint Presentation</vt:lpstr>
      <vt:lpstr>Nilai  t-tabel</vt:lpstr>
      <vt:lpstr>CONTOH RUMUSAN HIPOTESIS</vt:lpstr>
      <vt:lpstr>UJI HIPOTESIS: RATA-RATA</vt:lpstr>
      <vt:lpstr>Hipotesis Rata-rata</vt:lpstr>
      <vt:lpstr>HIPOTESIS  RATA-RATA</vt:lpstr>
      <vt:lpstr>Hasil analisis</vt:lpstr>
      <vt:lpstr>UJI HIPOTESIS BEDA DUA RATA-RATA:  SAMPEL INDEPENDEN</vt:lpstr>
      <vt:lpstr>PROSEDUR UJI HIPOTESIS BEDA DUA RATA-RATA</vt:lpstr>
      <vt:lpstr>RUMUS NILAI t-HITUNG:  SAMPEL KECIL</vt:lpstr>
      <vt:lpstr>RUMUS NILAI  Z-HITUNG:  SAMPEL BESAR</vt:lpstr>
      <vt:lpstr>Soal:  Hipotesis Beda Dua Rata-rata Populasi: Sampel Independen</vt:lpstr>
      <vt:lpstr>HASIL ANALISIS</vt:lpstr>
      <vt:lpstr>Soal.  Uji Hipotesis Beda Dua Rata-rata Populasi:  Sampel Independen</vt:lpstr>
      <vt:lpstr>HASIL  ANALISIS</vt:lpstr>
      <vt:lpstr>UJI HIPOTESIS BEDA DUA RATA-RATA:  OBSERVASI BERPASANGAN</vt:lpstr>
      <vt:lpstr>HASIL  ANALISIS</vt:lpstr>
      <vt:lpstr>RUMUS NILAI HITUNG</vt:lpstr>
      <vt:lpstr>Soal. Uji  Hipotesis Beda Dua Rata-rata:  Observasi Berpasangan</vt:lpstr>
      <vt:lpstr>HASIL  ANALISIS</vt:lpstr>
      <vt:lpstr>UJI HIPOTESIS PROPORSI POPULASI</vt:lpstr>
      <vt:lpstr>PROSEDUR UJI HIPOTESIS PROPORSI POPULASI</vt:lpstr>
      <vt:lpstr>RUMUS NILAI Z-HITUNG</vt:lpstr>
      <vt:lpstr>Soal.   Uji Hipotesis Proporsi</vt:lpstr>
      <vt:lpstr>HASIL  ANALISIS</vt:lpstr>
      <vt:lpstr>UJI HIPOTESIS BEDA DUA PROPORSI POPULASI</vt:lpstr>
      <vt:lpstr>HASIL  ANALISIS</vt:lpstr>
      <vt:lpstr>RUMUS NILAI  Z-HITUNG</vt:lpstr>
      <vt:lpstr>Soal. Uji Hipotesis Beda Dua Proporsi Populasi</vt:lpstr>
      <vt:lpstr>HASIL  ANALISIS</vt:lpstr>
      <vt:lpstr>HIPOTESIS &amp; UJINYA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95</cp:revision>
  <dcterms:created xsi:type="dcterms:W3CDTF">2012-09-28T18:40:07Z</dcterms:created>
  <dcterms:modified xsi:type="dcterms:W3CDTF">2023-10-05T14:56:55Z</dcterms:modified>
</cp:coreProperties>
</file>