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64" r:id="rId3"/>
    <p:sldId id="270" r:id="rId4"/>
    <p:sldId id="257" r:id="rId5"/>
    <p:sldId id="271" r:id="rId6"/>
    <p:sldId id="258" r:id="rId7"/>
    <p:sldId id="259" r:id="rId8"/>
    <p:sldId id="260" r:id="rId9"/>
    <p:sldId id="261" r:id="rId10"/>
    <p:sldId id="262" r:id="rId11"/>
    <p:sldId id="263" r:id="rId12"/>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2" d="100"/>
          <a:sy n="72" d="100"/>
        </p:scale>
        <p:origin x="523"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0469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5893415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27463459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418310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w="13811">
            <a:solidFill>
              <a:srgbClr val="FFFFFF">
                <a:alpha val="64000"/>
              </a:srgbClr>
            </a:solidFill>
            <a:prstDash val="solid"/>
          </a:ln>
        </p:spPr>
        <p:txBody>
          <a:bodyPr/>
          <a:lstStyle/>
          <a:p>
            <a:endParaRPr lang="en-ID"/>
          </a:p>
        </p:txBody>
      </p:sp>
      <p:sp>
        <p:nvSpPr>
          <p:cNvPr id="4" name="Text 1"/>
          <p:cNvSpPr/>
          <p:nvPr/>
        </p:nvSpPr>
        <p:spPr>
          <a:xfrm>
            <a:off x="833199" y="1845826"/>
            <a:ext cx="7477601" cy="2499598"/>
          </a:xfrm>
          <a:prstGeom prst="rect">
            <a:avLst/>
          </a:prstGeom>
          <a:noFill/>
          <a:ln/>
        </p:spPr>
        <p:txBody>
          <a:bodyPr wrap="square" rtlCol="0" anchor="t"/>
          <a:lstStyle/>
          <a:p>
            <a:pPr marL="0" indent="0">
              <a:lnSpc>
                <a:spcPts val="6561"/>
              </a:lnSpc>
              <a:buNone/>
            </a:pPr>
            <a:r>
              <a:rPr lang="en-US" sz="5249" b="1" kern="0" spc="-105" dirty="0">
                <a:solidFill>
                  <a:srgbClr val="FF75D3"/>
                </a:solidFill>
                <a:latin typeface="adonis-web" pitchFamily="34" charset="0"/>
                <a:ea typeface="adonis-web" pitchFamily="34" charset="-122"/>
                <a:cs typeface="adonis-web" pitchFamily="34" charset="-120"/>
              </a:rPr>
              <a:t>PERANCANGAN KOTA</a:t>
            </a:r>
            <a:endParaRPr lang="en-US" sz="5249" dirty="0"/>
          </a:p>
        </p:txBody>
      </p:sp>
      <p:sp>
        <p:nvSpPr>
          <p:cNvPr id="5" name="Text 2"/>
          <p:cNvSpPr/>
          <p:nvPr/>
        </p:nvSpPr>
        <p:spPr>
          <a:xfrm>
            <a:off x="833199" y="4678680"/>
            <a:ext cx="7477601" cy="1066205"/>
          </a:xfrm>
          <a:prstGeom prst="rect">
            <a:avLst/>
          </a:prstGeom>
          <a:noFill/>
          <a:ln/>
        </p:spPr>
        <p:txBody>
          <a:bodyPr wrap="square" rtlCol="0" anchor="t"/>
          <a:lstStyle/>
          <a:p>
            <a:pPr marL="0" indent="0">
              <a:lnSpc>
                <a:spcPts val="2799"/>
              </a:lnSpc>
              <a:buNone/>
            </a:pPr>
            <a:r>
              <a:rPr lang="en-US" sz="1750" kern="0" spc="-35" dirty="0">
                <a:solidFill>
                  <a:srgbClr val="272525"/>
                </a:solidFill>
                <a:latin typeface="Source Sans Pro" pitchFamily="34" charset="0"/>
                <a:ea typeface="Source Sans Pro" pitchFamily="34" charset="-122"/>
                <a:cs typeface="Source Sans Pro" pitchFamily="34" charset="-120"/>
              </a:rPr>
              <a:t>Ar. Dian Puteri Nurbaity, S.T., M.T.</a:t>
            </a:r>
            <a:endParaRPr lang="en-US" sz="1750" dirty="0"/>
          </a:p>
        </p:txBody>
      </p:sp>
      <p:pic>
        <p:nvPicPr>
          <p:cNvPr id="9" name="Image 1" descr="preencoded.png"/>
          <p:cNvPicPr>
            <a:picLocks noChangeAspect="1"/>
          </p:cNvPicPr>
          <p:nvPr/>
        </p:nvPicPr>
        <p:blipFill>
          <a:blip r:embed="rId4"/>
          <a:stretch>
            <a:fillRect/>
          </a:stretch>
        </p:blipFill>
        <p:spPr>
          <a:xfrm>
            <a:off x="9144000" y="0"/>
            <a:ext cx="5486400" cy="82296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w="13811">
            <a:solidFill>
              <a:srgbClr val="FFFFFF">
                <a:alpha val="64000"/>
              </a:srgbClr>
            </a:solidFill>
            <a:prstDash val="solid"/>
          </a:ln>
        </p:spPr>
        <p:txBody>
          <a:bodyPr/>
          <a:lstStyle/>
          <a:p>
            <a:endParaRPr lang="en-ID"/>
          </a:p>
        </p:txBody>
      </p:sp>
      <p:sp>
        <p:nvSpPr>
          <p:cNvPr id="4" name="Text 1"/>
          <p:cNvSpPr/>
          <p:nvPr/>
        </p:nvSpPr>
        <p:spPr>
          <a:xfrm>
            <a:off x="1501049" y="868442"/>
            <a:ext cx="11523609" cy="1388745"/>
          </a:xfrm>
          <a:prstGeom prst="rect">
            <a:avLst/>
          </a:prstGeom>
          <a:noFill/>
          <a:ln/>
        </p:spPr>
        <p:txBody>
          <a:bodyPr wrap="square" rtlCol="0" anchor="t"/>
          <a:lstStyle/>
          <a:p>
            <a:pPr marL="0" indent="0">
              <a:lnSpc>
                <a:spcPts val="5468"/>
              </a:lnSpc>
              <a:buNone/>
            </a:pPr>
            <a:r>
              <a:rPr lang="en-US" sz="4374" b="1" kern="0" spc="-87" dirty="0">
                <a:solidFill>
                  <a:srgbClr val="FF75D3"/>
                </a:solidFill>
                <a:latin typeface="adonis-web" pitchFamily="34" charset="0"/>
                <a:ea typeface="adonis-web" pitchFamily="34" charset="-122"/>
                <a:cs typeface="adonis-web" pitchFamily="34" charset="-120"/>
              </a:rPr>
              <a:t>Peran Kota dalam Pengembangan Arsitektur</a:t>
            </a:r>
            <a:endParaRPr lang="en-US" sz="4374" dirty="0"/>
          </a:p>
        </p:txBody>
      </p:sp>
      <p:sp>
        <p:nvSpPr>
          <p:cNvPr id="5" name="Text 2"/>
          <p:cNvSpPr/>
          <p:nvPr/>
        </p:nvSpPr>
        <p:spPr>
          <a:xfrm>
            <a:off x="1501050" y="2281380"/>
            <a:ext cx="2666286" cy="416481"/>
          </a:xfrm>
          <a:prstGeom prst="rect">
            <a:avLst/>
          </a:prstGeom>
          <a:noFill/>
          <a:ln/>
        </p:spPr>
        <p:txBody>
          <a:bodyPr wrap="none" rtlCol="0" anchor="t"/>
          <a:lstStyle/>
          <a:p>
            <a:pPr marL="0" indent="0">
              <a:lnSpc>
                <a:spcPts val="3281"/>
              </a:lnSpc>
              <a:buNone/>
            </a:pPr>
            <a:r>
              <a:rPr lang="en-US" sz="2624" b="1" kern="0" spc="-52" dirty="0">
                <a:solidFill>
                  <a:srgbClr val="FF75D3"/>
                </a:solidFill>
                <a:latin typeface="adonis-web" pitchFamily="34" charset="0"/>
                <a:ea typeface="adonis-web" pitchFamily="34" charset="-122"/>
                <a:cs typeface="adonis-web" pitchFamily="34" charset="-120"/>
              </a:rPr>
              <a:t>Pusat Kreativitas</a:t>
            </a:r>
            <a:endParaRPr lang="en-US" sz="2624" dirty="0"/>
          </a:p>
        </p:txBody>
      </p:sp>
      <p:sp>
        <p:nvSpPr>
          <p:cNvPr id="6" name="Text 3"/>
          <p:cNvSpPr/>
          <p:nvPr/>
        </p:nvSpPr>
        <p:spPr>
          <a:xfrm>
            <a:off x="1477817" y="3226296"/>
            <a:ext cx="2949417" cy="1777008"/>
          </a:xfrm>
          <a:prstGeom prst="rect">
            <a:avLst/>
          </a:prstGeom>
          <a:noFill/>
          <a:ln/>
        </p:spPr>
        <p:txBody>
          <a:bodyPr wrap="square" rtlCol="0" anchor="t"/>
          <a:lstStyle/>
          <a:p>
            <a:pPr marL="342900" indent="-342900" algn="l">
              <a:lnSpc>
                <a:spcPts val="2799"/>
              </a:lnSpc>
              <a:buSzPct val="100000"/>
              <a:buChar char="•"/>
            </a:pPr>
            <a:r>
              <a:rPr lang="en-US" sz="1750" kern="0" spc="-35" dirty="0">
                <a:solidFill>
                  <a:srgbClr val="272525"/>
                </a:solidFill>
                <a:latin typeface="Source Sans Pro" pitchFamily="34" charset="0"/>
                <a:ea typeface="Source Sans Pro" pitchFamily="34" charset="-122"/>
                <a:cs typeface="Source Sans Pro" pitchFamily="34" charset="-120"/>
              </a:rPr>
              <a:t>Pusat kota menjadi tempat berkumpul para arsitek, desainer, dan budayawan untuk berkolaborasi dan memicu inovasi.</a:t>
            </a:r>
            <a:endParaRPr lang="en-US" sz="1750" dirty="0"/>
          </a:p>
        </p:txBody>
      </p:sp>
      <p:sp>
        <p:nvSpPr>
          <p:cNvPr id="7" name="Text 4"/>
          <p:cNvSpPr/>
          <p:nvPr/>
        </p:nvSpPr>
        <p:spPr>
          <a:xfrm>
            <a:off x="1525082" y="5169002"/>
            <a:ext cx="2963228" cy="1421606"/>
          </a:xfrm>
          <a:prstGeom prst="rect">
            <a:avLst/>
          </a:prstGeom>
          <a:noFill/>
          <a:ln/>
        </p:spPr>
        <p:txBody>
          <a:bodyPr wrap="square" rtlCol="0" anchor="t"/>
          <a:lstStyle/>
          <a:p>
            <a:pPr marL="342900" indent="-342900" algn="l">
              <a:lnSpc>
                <a:spcPts val="2799"/>
              </a:lnSpc>
              <a:buSzPct val="100000"/>
              <a:buChar char="•"/>
            </a:pPr>
            <a:r>
              <a:rPr lang="en-US" sz="1750" kern="0" spc="-35" dirty="0">
                <a:solidFill>
                  <a:srgbClr val="272525"/>
                </a:solidFill>
                <a:latin typeface="Source Sans Pro" pitchFamily="34" charset="0"/>
                <a:ea typeface="Source Sans Pro" pitchFamily="34" charset="-122"/>
                <a:cs typeface="Source Sans Pro" pitchFamily="34" charset="-120"/>
              </a:rPr>
              <a:t>Inisiatif pemerintah dan komunitas dapat menghasilkan proyek-proyek arsitektur yang menarik.</a:t>
            </a:r>
            <a:endParaRPr lang="en-US" sz="1750" dirty="0"/>
          </a:p>
        </p:txBody>
      </p:sp>
      <p:sp>
        <p:nvSpPr>
          <p:cNvPr id="8" name="Text 5"/>
          <p:cNvSpPr/>
          <p:nvPr/>
        </p:nvSpPr>
        <p:spPr>
          <a:xfrm>
            <a:off x="5000059" y="2281380"/>
            <a:ext cx="3499008" cy="832961"/>
          </a:xfrm>
          <a:prstGeom prst="rect">
            <a:avLst/>
          </a:prstGeom>
          <a:noFill/>
          <a:ln/>
        </p:spPr>
        <p:txBody>
          <a:bodyPr wrap="square" rtlCol="0" anchor="t"/>
          <a:lstStyle/>
          <a:p>
            <a:pPr marL="0" indent="0">
              <a:lnSpc>
                <a:spcPts val="3281"/>
              </a:lnSpc>
              <a:buNone/>
            </a:pPr>
            <a:r>
              <a:rPr lang="en-US" sz="2624" b="1" kern="0" spc="-52" dirty="0">
                <a:solidFill>
                  <a:srgbClr val="FF75D3"/>
                </a:solidFill>
                <a:latin typeface="adonis-web" pitchFamily="34" charset="0"/>
                <a:ea typeface="adonis-web" pitchFamily="34" charset="-122"/>
                <a:cs typeface="adonis-web" pitchFamily="34" charset="-120"/>
              </a:rPr>
              <a:t>Pelaksanaan Kebijakan</a:t>
            </a:r>
            <a:endParaRPr lang="en-US" sz="2624" dirty="0"/>
          </a:p>
        </p:txBody>
      </p:sp>
      <p:sp>
        <p:nvSpPr>
          <p:cNvPr id="9" name="Text 6"/>
          <p:cNvSpPr/>
          <p:nvPr/>
        </p:nvSpPr>
        <p:spPr>
          <a:xfrm>
            <a:off x="5000058" y="3253167"/>
            <a:ext cx="3196087" cy="1777008"/>
          </a:xfrm>
          <a:prstGeom prst="rect">
            <a:avLst/>
          </a:prstGeom>
          <a:noFill/>
          <a:ln/>
        </p:spPr>
        <p:txBody>
          <a:bodyPr wrap="square" rtlCol="0" anchor="t"/>
          <a:lstStyle/>
          <a:p>
            <a:pPr marL="342900" indent="-342900" algn="l">
              <a:lnSpc>
                <a:spcPts val="2799"/>
              </a:lnSpc>
              <a:buSzPct val="100000"/>
              <a:buChar char="•"/>
            </a:pPr>
            <a:r>
              <a:rPr lang="en-US" sz="1750" kern="0" spc="-35" dirty="0">
                <a:solidFill>
                  <a:srgbClr val="272525"/>
                </a:solidFill>
                <a:latin typeface="Source Sans Pro" pitchFamily="34" charset="0"/>
                <a:ea typeface="Source Sans Pro" pitchFamily="34" charset="-122"/>
                <a:cs typeface="Source Sans Pro" pitchFamily="34" charset="-120"/>
              </a:rPr>
              <a:t>Pemerintah kota memiliki peran penting dalam mengatur tata kota, regulasi bangunan, dan pengembangan area publik.</a:t>
            </a:r>
            <a:endParaRPr lang="en-US" sz="1750" dirty="0"/>
          </a:p>
        </p:txBody>
      </p:sp>
      <p:sp>
        <p:nvSpPr>
          <p:cNvPr id="10" name="Text 7"/>
          <p:cNvSpPr/>
          <p:nvPr/>
        </p:nvSpPr>
        <p:spPr>
          <a:xfrm>
            <a:off x="5000059" y="5169002"/>
            <a:ext cx="2830912" cy="1066205"/>
          </a:xfrm>
          <a:prstGeom prst="rect">
            <a:avLst/>
          </a:prstGeom>
          <a:noFill/>
          <a:ln/>
        </p:spPr>
        <p:txBody>
          <a:bodyPr wrap="square" rtlCol="0" anchor="t"/>
          <a:lstStyle/>
          <a:p>
            <a:pPr marL="342900" indent="-342900" algn="l">
              <a:lnSpc>
                <a:spcPts val="2799"/>
              </a:lnSpc>
              <a:buSzPct val="100000"/>
              <a:buChar char="•"/>
            </a:pPr>
            <a:r>
              <a:rPr lang="en-US" sz="1750" kern="0" spc="-35" dirty="0">
                <a:solidFill>
                  <a:srgbClr val="272525"/>
                </a:solidFill>
                <a:latin typeface="Source Sans Pro" pitchFamily="34" charset="0"/>
                <a:ea typeface="Source Sans Pro" pitchFamily="34" charset="-122"/>
                <a:cs typeface="Source Sans Pro" pitchFamily="34" charset="-120"/>
              </a:rPr>
              <a:t>Kebijakan yang baik dapat menghasilkan kualitas lingkungan yang lebih baik.</a:t>
            </a:r>
            <a:endParaRPr lang="en-US" sz="1750" dirty="0"/>
          </a:p>
        </p:txBody>
      </p:sp>
      <p:sp>
        <p:nvSpPr>
          <p:cNvPr id="11" name="Text 8"/>
          <p:cNvSpPr/>
          <p:nvPr/>
        </p:nvSpPr>
        <p:spPr>
          <a:xfrm>
            <a:off x="8499066" y="2281380"/>
            <a:ext cx="5161331" cy="1249442"/>
          </a:xfrm>
          <a:prstGeom prst="rect">
            <a:avLst/>
          </a:prstGeom>
          <a:noFill/>
          <a:ln/>
        </p:spPr>
        <p:txBody>
          <a:bodyPr wrap="square" rtlCol="0" anchor="t"/>
          <a:lstStyle/>
          <a:p>
            <a:pPr marL="0" indent="0">
              <a:lnSpc>
                <a:spcPts val="3281"/>
              </a:lnSpc>
              <a:buNone/>
            </a:pPr>
            <a:r>
              <a:rPr lang="en-US" sz="2624" b="1" kern="0" spc="-52" dirty="0" err="1">
                <a:solidFill>
                  <a:srgbClr val="FF75D3"/>
                </a:solidFill>
                <a:latin typeface="adonis-web" pitchFamily="34" charset="0"/>
                <a:ea typeface="adonis-web" pitchFamily="34" charset="-122"/>
                <a:cs typeface="adonis-web" pitchFamily="34" charset="-120"/>
              </a:rPr>
              <a:t>Mendorong</a:t>
            </a:r>
            <a:r>
              <a:rPr lang="en-US" sz="2624" b="1" kern="0" spc="-52" dirty="0">
                <a:solidFill>
                  <a:srgbClr val="FF75D3"/>
                </a:solidFill>
                <a:latin typeface="adonis-web" pitchFamily="34" charset="0"/>
                <a:ea typeface="adonis-web" pitchFamily="34" charset="-122"/>
                <a:cs typeface="adonis-web" pitchFamily="34" charset="-120"/>
              </a:rPr>
              <a:t> </a:t>
            </a:r>
            <a:r>
              <a:rPr lang="en-US" sz="2624" b="1" kern="0" spc="-52" dirty="0" err="1">
                <a:solidFill>
                  <a:srgbClr val="FF75D3"/>
                </a:solidFill>
                <a:latin typeface="adonis-web" pitchFamily="34" charset="0"/>
                <a:ea typeface="adonis-web" pitchFamily="34" charset="-122"/>
                <a:cs typeface="adonis-web" pitchFamily="34" charset="-120"/>
              </a:rPr>
              <a:t>Partisipasi</a:t>
            </a:r>
            <a:r>
              <a:rPr lang="en-US" sz="2624" b="1" kern="0" spc="-52" dirty="0">
                <a:solidFill>
                  <a:srgbClr val="FF75D3"/>
                </a:solidFill>
                <a:latin typeface="adonis-web" pitchFamily="34" charset="0"/>
                <a:ea typeface="adonis-web" pitchFamily="34" charset="-122"/>
                <a:cs typeface="adonis-web" pitchFamily="34" charset="-120"/>
              </a:rPr>
              <a:t> Masyarakat</a:t>
            </a:r>
            <a:endParaRPr lang="en-US" sz="2624" dirty="0"/>
          </a:p>
        </p:txBody>
      </p:sp>
      <p:sp>
        <p:nvSpPr>
          <p:cNvPr id="12" name="Text 9"/>
          <p:cNvSpPr/>
          <p:nvPr/>
        </p:nvSpPr>
        <p:spPr>
          <a:xfrm>
            <a:off x="8560142" y="3226767"/>
            <a:ext cx="2594015" cy="2132409"/>
          </a:xfrm>
          <a:prstGeom prst="rect">
            <a:avLst/>
          </a:prstGeom>
          <a:noFill/>
          <a:ln/>
        </p:spPr>
        <p:txBody>
          <a:bodyPr wrap="square" rtlCol="0" anchor="t"/>
          <a:lstStyle/>
          <a:p>
            <a:pPr marL="342900" indent="-342900" algn="l">
              <a:lnSpc>
                <a:spcPts val="2799"/>
              </a:lnSpc>
              <a:buSzPct val="100000"/>
              <a:buChar char="•"/>
            </a:pPr>
            <a:r>
              <a:rPr lang="en-US" sz="1750" kern="0" spc="-35" dirty="0">
                <a:solidFill>
                  <a:srgbClr val="272525"/>
                </a:solidFill>
                <a:latin typeface="Source Sans Pro" pitchFamily="34" charset="0"/>
                <a:ea typeface="Source Sans Pro" pitchFamily="34" charset="-122"/>
                <a:cs typeface="Source Sans Pro" pitchFamily="34" charset="-120"/>
              </a:rPr>
              <a:t>Masyarakat dapat berperan aktif dalam pengembangan arsitektur kota melalui partisipasi dalam diskusi, pemilihan desain, dan penggunaan ruang publik.</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w="13811">
            <a:solidFill>
              <a:srgbClr val="FFFFFF">
                <a:alpha val="64000"/>
              </a:srgbClr>
            </a:solidFill>
            <a:prstDash val="solid"/>
          </a:ln>
        </p:spPr>
        <p:txBody>
          <a:bodyPr/>
          <a:lstStyle/>
          <a:p>
            <a:endParaRPr lang="en-ID"/>
          </a:p>
        </p:txBody>
      </p:sp>
      <p:sp>
        <p:nvSpPr>
          <p:cNvPr id="4" name="Text 1"/>
          <p:cNvSpPr/>
          <p:nvPr/>
        </p:nvSpPr>
        <p:spPr>
          <a:xfrm>
            <a:off x="2348389" y="4028956"/>
            <a:ext cx="4443889" cy="694373"/>
          </a:xfrm>
          <a:prstGeom prst="rect">
            <a:avLst/>
          </a:prstGeom>
          <a:noFill/>
          <a:ln/>
        </p:spPr>
        <p:txBody>
          <a:bodyPr wrap="none" rtlCol="0" anchor="t"/>
          <a:lstStyle/>
          <a:p>
            <a:pPr marL="0" indent="0">
              <a:lnSpc>
                <a:spcPts val="5468"/>
              </a:lnSpc>
              <a:buNone/>
            </a:pPr>
            <a:r>
              <a:rPr lang="en-US" sz="4374" b="1" kern="0" spc="-87" dirty="0">
                <a:solidFill>
                  <a:srgbClr val="FF75D3"/>
                </a:solidFill>
                <a:latin typeface="adonis-web" pitchFamily="34" charset="0"/>
                <a:ea typeface="adonis-web" pitchFamily="34" charset="-122"/>
                <a:cs typeface="adonis-web" pitchFamily="34" charset="-120"/>
              </a:rPr>
              <a:t>Conclusion</a:t>
            </a:r>
            <a:endParaRPr lang="en-US" sz="4374" dirty="0"/>
          </a:p>
        </p:txBody>
      </p:sp>
      <p:sp>
        <p:nvSpPr>
          <p:cNvPr id="5" name="Text 2"/>
          <p:cNvSpPr/>
          <p:nvPr/>
        </p:nvSpPr>
        <p:spPr>
          <a:xfrm>
            <a:off x="2681645" y="5306497"/>
            <a:ext cx="9600248" cy="1421606"/>
          </a:xfrm>
          <a:prstGeom prst="rect">
            <a:avLst/>
          </a:prstGeom>
          <a:noFill/>
          <a:ln/>
        </p:spPr>
        <p:txBody>
          <a:bodyPr wrap="square" rtlCol="0" anchor="t"/>
          <a:lstStyle/>
          <a:p>
            <a:pPr marL="0" indent="0">
              <a:lnSpc>
                <a:spcPts val="2799"/>
              </a:lnSpc>
              <a:buNone/>
            </a:pPr>
            <a:r>
              <a:rPr lang="en-US" sz="1750" kern="0" spc="-35" dirty="0">
                <a:solidFill>
                  <a:srgbClr val="272525"/>
                </a:solidFill>
                <a:latin typeface="Source Sans Pro" pitchFamily="34" charset="0"/>
                <a:ea typeface="Source Sans Pro" pitchFamily="34" charset="-122"/>
                <a:cs typeface="Source Sans Pro" pitchFamily="34" charset="-120"/>
              </a:rPr>
              <a:t>Kota dan arsitektur saling berkaitan erat. Arsitektur mencerminkan karakter dan kebutuhan kota, sementara kota memberi konteks dan inspirasi bagi keberadaan arsitektur. Pengembangan kota yang baik membutuhkan peran arsitektur yang berkelanjutan, fungsional, dan memperhatikan aspek sosial, budaya, dan lingkungan.</a:t>
            </a:r>
            <a:endParaRPr lang="en-US" sz="1750" dirty="0"/>
          </a:p>
        </p:txBody>
      </p:sp>
      <p:sp>
        <p:nvSpPr>
          <p:cNvPr id="6" name="Shape 3"/>
          <p:cNvSpPr/>
          <p:nvPr/>
        </p:nvSpPr>
        <p:spPr>
          <a:xfrm>
            <a:off x="2348389" y="5056584"/>
            <a:ext cx="44410" cy="1921431"/>
          </a:xfrm>
          <a:prstGeom prst="rect">
            <a:avLst/>
          </a:prstGeom>
          <a:solidFill>
            <a:srgbClr val="AF41F0"/>
          </a:solidFill>
          <a:ln/>
        </p:spPr>
        <p:txBody>
          <a:bodyPr/>
          <a:lstStyle/>
          <a:p>
            <a:endParaRPr lang="en-ID"/>
          </a:p>
        </p:txBody>
      </p:sp>
      <p:pic>
        <p:nvPicPr>
          <p:cNvPr id="7" name="Image 1" descr="preencoded.png"/>
          <p:cNvPicPr>
            <a:picLocks noChangeAspect="1"/>
          </p:cNvPicPr>
          <p:nvPr/>
        </p:nvPicPr>
        <p:blipFill>
          <a:blip r:embed="rId4"/>
          <a:stretch>
            <a:fillRect/>
          </a:stretch>
        </p:blipFill>
        <p:spPr>
          <a:xfrm>
            <a:off x="0" y="0"/>
            <a:ext cx="14630400" cy="277749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w="13811">
            <a:solidFill>
              <a:srgbClr val="FFFFFF">
                <a:alpha val="64000"/>
              </a:srgbClr>
            </a:solidFill>
            <a:prstDash val="solid"/>
          </a:ln>
        </p:spPr>
        <p:txBody>
          <a:bodyPr/>
          <a:lstStyle/>
          <a:p>
            <a:endParaRPr lang="en-ID"/>
          </a:p>
        </p:txBody>
      </p:sp>
      <p:sp>
        <p:nvSpPr>
          <p:cNvPr id="4" name="Text 1"/>
          <p:cNvSpPr/>
          <p:nvPr/>
        </p:nvSpPr>
        <p:spPr>
          <a:xfrm>
            <a:off x="833199" y="1845826"/>
            <a:ext cx="7477601" cy="2499598"/>
          </a:xfrm>
          <a:prstGeom prst="rect">
            <a:avLst/>
          </a:prstGeom>
          <a:noFill/>
          <a:ln/>
        </p:spPr>
        <p:txBody>
          <a:bodyPr wrap="square" rtlCol="0" anchor="t"/>
          <a:lstStyle/>
          <a:p>
            <a:pPr marL="0" indent="0">
              <a:lnSpc>
                <a:spcPts val="6561"/>
              </a:lnSpc>
              <a:buNone/>
            </a:pPr>
            <a:r>
              <a:rPr lang="en-US" sz="5249" b="1" kern="0" spc="-105" dirty="0">
                <a:solidFill>
                  <a:srgbClr val="FF75D3"/>
                </a:solidFill>
                <a:latin typeface="adonis-web" pitchFamily="34" charset="0"/>
                <a:ea typeface="adonis-web" pitchFamily="34" charset="-122"/>
                <a:cs typeface="adonis-web" pitchFamily="34" charset="-120"/>
              </a:rPr>
              <a:t>Apa yang Dimaksud dengan Kota dan Arsitektur?</a:t>
            </a:r>
            <a:endParaRPr lang="en-US" sz="5249" dirty="0"/>
          </a:p>
        </p:txBody>
      </p:sp>
      <p:sp>
        <p:nvSpPr>
          <p:cNvPr id="5" name="Text 2"/>
          <p:cNvSpPr/>
          <p:nvPr/>
        </p:nvSpPr>
        <p:spPr>
          <a:xfrm>
            <a:off x="833199" y="4678680"/>
            <a:ext cx="7477601" cy="1066205"/>
          </a:xfrm>
          <a:prstGeom prst="rect">
            <a:avLst/>
          </a:prstGeom>
          <a:noFill/>
          <a:ln/>
        </p:spPr>
        <p:txBody>
          <a:bodyPr wrap="square" rtlCol="0" anchor="t"/>
          <a:lstStyle/>
          <a:p>
            <a:pPr marL="0" indent="0">
              <a:lnSpc>
                <a:spcPts val="2799"/>
              </a:lnSpc>
              <a:buNone/>
            </a:pPr>
            <a:r>
              <a:rPr lang="en-US" sz="1750" kern="0" spc="-35" dirty="0">
                <a:solidFill>
                  <a:srgbClr val="272525"/>
                </a:solidFill>
                <a:latin typeface="Source Sans Pro" pitchFamily="34" charset="0"/>
                <a:ea typeface="Source Sans Pro" pitchFamily="34" charset="-122"/>
                <a:cs typeface="Source Sans Pro" pitchFamily="34" charset="-120"/>
              </a:rPr>
              <a:t>Kota adalah </a:t>
            </a:r>
            <a:r>
              <a:rPr lang="en-US" sz="1750" kern="0" spc="-35" dirty="0" err="1">
                <a:solidFill>
                  <a:srgbClr val="272525"/>
                </a:solidFill>
                <a:latin typeface="Source Sans Pro" pitchFamily="34" charset="0"/>
                <a:ea typeface="Source Sans Pro" pitchFamily="34" charset="-122"/>
                <a:cs typeface="Source Sans Pro" pitchFamily="34" charset="-120"/>
              </a:rPr>
              <a:t>suatu</a:t>
            </a:r>
            <a:r>
              <a:rPr lang="en-US" sz="1750" kern="0" spc="-35" dirty="0">
                <a:solidFill>
                  <a:srgbClr val="272525"/>
                </a:solidFill>
                <a:latin typeface="Source Sans Pro" pitchFamily="34" charset="0"/>
                <a:ea typeface="Source Sans Pro" pitchFamily="34" charset="-122"/>
                <a:cs typeface="Source Sans Pro" pitchFamily="34" charset="-120"/>
              </a:rPr>
              <a:t> </a:t>
            </a:r>
            <a:r>
              <a:rPr lang="en-US" sz="1750" kern="0" spc="-35" dirty="0" err="1">
                <a:solidFill>
                  <a:srgbClr val="272525"/>
                </a:solidFill>
                <a:latin typeface="Source Sans Pro" pitchFamily="34" charset="0"/>
                <a:ea typeface="Source Sans Pro" pitchFamily="34" charset="-122"/>
                <a:cs typeface="Source Sans Pro" pitchFamily="34" charset="-120"/>
              </a:rPr>
              <a:t>permukiman</a:t>
            </a:r>
            <a:r>
              <a:rPr lang="en-US" sz="1750" kern="0" spc="-35" dirty="0">
                <a:solidFill>
                  <a:srgbClr val="272525"/>
                </a:solidFill>
                <a:latin typeface="Source Sans Pro" pitchFamily="34" charset="0"/>
                <a:ea typeface="Source Sans Pro" pitchFamily="34" charset="-122"/>
                <a:cs typeface="Source Sans Pro" pitchFamily="34" charset="-120"/>
              </a:rPr>
              <a:t> yang padat penduduk dan memiliki beragam aktivitas sosial, budaya, dan ekonomi. </a:t>
            </a:r>
          </a:p>
          <a:p>
            <a:pPr marL="0" indent="0">
              <a:lnSpc>
                <a:spcPts val="2799"/>
              </a:lnSpc>
              <a:buNone/>
            </a:pPr>
            <a:r>
              <a:rPr lang="en-US" sz="1750" kern="0" spc="-35" dirty="0" err="1">
                <a:solidFill>
                  <a:srgbClr val="272525"/>
                </a:solidFill>
                <a:latin typeface="Source Sans Pro" pitchFamily="34" charset="0"/>
                <a:ea typeface="Source Sans Pro" pitchFamily="34" charset="-122"/>
                <a:cs typeface="Source Sans Pro" pitchFamily="34" charset="-120"/>
              </a:rPr>
              <a:t>Arsitektur</a:t>
            </a:r>
            <a:r>
              <a:rPr lang="en-US" sz="1750" kern="0" spc="-35" dirty="0">
                <a:solidFill>
                  <a:srgbClr val="272525"/>
                </a:solidFill>
                <a:latin typeface="Source Sans Pro" pitchFamily="34" charset="0"/>
                <a:ea typeface="Source Sans Pro" pitchFamily="34" charset="-122"/>
                <a:cs typeface="Source Sans Pro" pitchFamily="34" charset="-120"/>
              </a:rPr>
              <a:t> merupakan seni dan ilmu merancang bangunan dan ruang di dalamnya.</a:t>
            </a:r>
            <a:endParaRPr lang="en-US" sz="1750" dirty="0"/>
          </a:p>
        </p:txBody>
      </p:sp>
      <p:pic>
        <p:nvPicPr>
          <p:cNvPr id="9" name="Image 1" descr="preencoded.png"/>
          <p:cNvPicPr>
            <a:picLocks noChangeAspect="1"/>
          </p:cNvPicPr>
          <p:nvPr/>
        </p:nvPicPr>
        <p:blipFill>
          <a:blip r:embed="rId4"/>
          <a:stretch>
            <a:fillRect/>
          </a:stretch>
        </p:blipFill>
        <p:spPr>
          <a:xfrm>
            <a:off x="9144000" y="0"/>
            <a:ext cx="5486400" cy="8229600"/>
          </a:xfrm>
          <a:prstGeom prst="rect">
            <a:avLst/>
          </a:prstGeom>
        </p:spPr>
      </p:pic>
    </p:spTree>
    <p:extLst>
      <p:ext uri="{BB962C8B-B14F-4D97-AF65-F5344CB8AC3E}">
        <p14:creationId xmlns:p14="http://schemas.microsoft.com/office/powerpoint/2010/main" val="39368668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w="13811">
            <a:solidFill>
              <a:srgbClr val="FFFFFF">
                <a:alpha val="64000"/>
              </a:srgbClr>
            </a:solidFill>
            <a:prstDash val="solid"/>
          </a:ln>
        </p:spPr>
        <p:txBody>
          <a:bodyPr/>
          <a:lstStyle/>
          <a:p>
            <a:endParaRPr lang="en-ID"/>
          </a:p>
        </p:txBody>
      </p:sp>
      <p:pic>
        <p:nvPicPr>
          <p:cNvPr id="9" name="Image 1" descr="preencoded.png"/>
          <p:cNvPicPr>
            <a:picLocks noChangeAspect="1"/>
          </p:cNvPicPr>
          <p:nvPr/>
        </p:nvPicPr>
        <p:blipFill>
          <a:blip r:embed="rId4"/>
          <a:stretch>
            <a:fillRect/>
          </a:stretch>
        </p:blipFill>
        <p:spPr>
          <a:xfrm>
            <a:off x="9144000" y="0"/>
            <a:ext cx="5486400" cy="8229600"/>
          </a:xfrm>
          <a:prstGeom prst="rect">
            <a:avLst/>
          </a:prstGeom>
        </p:spPr>
      </p:pic>
      <p:sp>
        <p:nvSpPr>
          <p:cNvPr id="6" name="Oval 5">
            <a:extLst>
              <a:ext uri="{FF2B5EF4-FFF2-40B4-BE49-F238E27FC236}">
                <a16:creationId xmlns:a16="http://schemas.microsoft.com/office/drawing/2014/main" id="{4A6CE360-4FD5-EB80-9154-EF8870D0D225}"/>
              </a:ext>
            </a:extLst>
          </p:cNvPr>
          <p:cNvSpPr/>
          <p:nvPr/>
        </p:nvSpPr>
        <p:spPr>
          <a:xfrm>
            <a:off x="1021319" y="2087509"/>
            <a:ext cx="2990890" cy="299089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160"/>
          </a:p>
        </p:txBody>
      </p:sp>
      <p:sp>
        <p:nvSpPr>
          <p:cNvPr id="7" name="Rectangle 6">
            <a:extLst>
              <a:ext uri="{FF2B5EF4-FFF2-40B4-BE49-F238E27FC236}">
                <a16:creationId xmlns:a16="http://schemas.microsoft.com/office/drawing/2014/main" id="{C7941A35-54CA-E50C-DAA3-6A3E3A802CC0}"/>
              </a:ext>
            </a:extLst>
          </p:cNvPr>
          <p:cNvSpPr/>
          <p:nvPr/>
        </p:nvSpPr>
        <p:spPr>
          <a:xfrm>
            <a:off x="913656" y="2364158"/>
            <a:ext cx="3265210" cy="2419124"/>
          </a:xfrm>
          <a:prstGeom prst="rect">
            <a:avLst/>
          </a:prstGeom>
        </p:spPr>
        <p:txBody>
          <a:bodyPr wrap="square">
            <a:spAutoFit/>
          </a:bodyPr>
          <a:lstStyle/>
          <a:p>
            <a:pPr algn="ctr"/>
            <a:r>
              <a:rPr lang="en-US" sz="2160" dirty="0">
                <a:latin typeface="Tw Cen MT" panose="020B0602020104020603" pitchFamily="34" charset="0"/>
              </a:rPr>
              <a:t>Kota </a:t>
            </a:r>
            <a:r>
              <a:rPr lang="en-US" sz="2160" dirty="0" err="1">
                <a:latin typeface="Tw Cen MT" panose="020B0602020104020603" pitchFamily="34" charset="0"/>
              </a:rPr>
              <a:t>sebagai</a:t>
            </a:r>
            <a:r>
              <a:rPr lang="en-US" sz="2160" dirty="0">
                <a:latin typeface="Tw Cen MT" panose="020B0602020104020603" pitchFamily="34" charset="0"/>
              </a:rPr>
              <a:t> </a:t>
            </a:r>
            <a:r>
              <a:rPr lang="en-US" sz="2160" dirty="0" err="1">
                <a:latin typeface="Tw Cen MT" panose="020B0602020104020603" pitchFamily="34" charset="0"/>
              </a:rPr>
              <a:t>tempat</a:t>
            </a:r>
            <a:r>
              <a:rPr lang="en-US" sz="2160" dirty="0">
                <a:latin typeface="Tw Cen MT" panose="020B0602020104020603" pitchFamily="34" charset="0"/>
              </a:rPr>
              <a:t> </a:t>
            </a:r>
            <a:r>
              <a:rPr lang="en-US" sz="2160" dirty="0" err="1">
                <a:latin typeface="Tw Cen MT" panose="020B0602020104020603" pitchFamily="34" charset="0"/>
              </a:rPr>
              <a:t>terpusatnya</a:t>
            </a:r>
            <a:r>
              <a:rPr lang="en-US" sz="2160" dirty="0">
                <a:latin typeface="Tw Cen MT" panose="020B0602020104020603" pitchFamily="34" charset="0"/>
              </a:rPr>
              <a:t> </a:t>
            </a:r>
            <a:r>
              <a:rPr lang="en-US" sz="2160" dirty="0" err="1">
                <a:latin typeface="Tw Cen MT" panose="020B0602020104020603" pitchFamily="34" charset="0"/>
              </a:rPr>
              <a:t>kegiatan</a:t>
            </a:r>
            <a:r>
              <a:rPr lang="en-US" sz="2160" dirty="0">
                <a:latin typeface="Tw Cen MT" panose="020B0602020104020603" pitchFamily="34" charset="0"/>
              </a:rPr>
              <a:t> </a:t>
            </a:r>
            <a:r>
              <a:rPr lang="en-US" sz="2160" dirty="0" err="1">
                <a:latin typeface="Tw Cen MT" panose="020B0602020104020603" pitchFamily="34" charset="0"/>
              </a:rPr>
              <a:t>masyarakat</a:t>
            </a:r>
            <a:r>
              <a:rPr lang="en-US" sz="2160" dirty="0">
                <a:latin typeface="Tw Cen MT" panose="020B0602020104020603" pitchFamily="34" charset="0"/>
              </a:rPr>
              <a:t>, </a:t>
            </a:r>
            <a:r>
              <a:rPr lang="en-US" sz="2160" dirty="0" err="1">
                <a:latin typeface="Tw Cen MT" panose="020B0602020104020603" pitchFamily="34" charset="0"/>
              </a:rPr>
              <a:t>senantiasa</a:t>
            </a:r>
            <a:r>
              <a:rPr lang="en-US" sz="2160" dirty="0">
                <a:latin typeface="Tw Cen MT" panose="020B0602020104020603" pitchFamily="34" charset="0"/>
              </a:rPr>
              <a:t> </a:t>
            </a:r>
            <a:r>
              <a:rPr lang="en-US" sz="2160" dirty="0" err="1">
                <a:latin typeface="Tw Cen MT" panose="020B0602020104020603" pitchFamily="34" charset="0"/>
              </a:rPr>
              <a:t>berkembang</a:t>
            </a:r>
            <a:r>
              <a:rPr lang="en-US" sz="2160" dirty="0">
                <a:latin typeface="Tw Cen MT" panose="020B0602020104020603" pitchFamily="34" charset="0"/>
              </a:rPr>
              <a:t> </a:t>
            </a:r>
            <a:r>
              <a:rPr lang="en-US" sz="2160" dirty="0" err="1">
                <a:latin typeface="Tw Cen MT" panose="020B0602020104020603" pitchFamily="34" charset="0"/>
              </a:rPr>
              <a:t>baik</a:t>
            </a:r>
            <a:r>
              <a:rPr lang="en-US" sz="2160" dirty="0">
                <a:latin typeface="Tw Cen MT" panose="020B0602020104020603" pitchFamily="34" charset="0"/>
              </a:rPr>
              <a:t> </a:t>
            </a:r>
            <a:r>
              <a:rPr lang="en-US" sz="2160" dirty="0" err="1">
                <a:latin typeface="Tw Cen MT" panose="020B0602020104020603" pitchFamily="34" charset="0"/>
              </a:rPr>
              <a:t>kuantitas</a:t>
            </a:r>
            <a:r>
              <a:rPr lang="en-US" sz="2160" dirty="0">
                <a:latin typeface="Tw Cen MT" panose="020B0602020104020603" pitchFamily="34" charset="0"/>
              </a:rPr>
              <a:t> </a:t>
            </a:r>
            <a:r>
              <a:rPr lang="en-US" sz="2160" dirty="0" err="1">
                <a:latin typeface="Tw Cen MT" panose="020B0602020104020603" pitchFamily="34" charset="0"/>
              </a:rPr>
              <a:t>maupun</a:t>
            </a:r>
            <a:r>
              <a:rPr lang="en-US" sz="2160" dirty="0">
                <a:latin typeface="Tw Cen MT" panose="020B0602020104020603" pitchFamily="34" charset="0"/>
              </a:rPr>
              <a:t> </a:t>
            </a:r>
            <a:r>
              <a:rPr lang="en-US" sz="2160" dirty="0" err="1">
                <a:latin typeface="Tw Cen MT" panose="020B0602020104020603" pitchFamily="34" charset="0"/>
              </a:rPr>
              <a:t>kualitasnya</a:t>
            </a:r>
            <a:r>
              <a:rPr lang="en-US" sz="2160" dirty="0">
                <a:latin typeface="Tw Cen MT" panose="020B0602020104020603" pitchFamily="34" charset="0"/>
              </a:rPr>
              <a:t>, </a:t>
            </a:r>
            <a:r>
              <a:rPr lang="en-US" sz="2160" dirty="0" err="1">
                <a:latin typeface="Tw Cen MT" panose="020B0602020104020603" pitchFamily="34" charset="0"/>
              </a:rPr>
              <a:t>sesuai</a:t>
            </a:r>
            <a:r>
              <a:rPr lang="en-US" sz="2160" dirty="0">
                <a:latin typeface="Tw Cen MT" panose="020B0602020104020603" pitchFamily="34" charset="0"/>
              </a:rPr>
              <a:t> </a:t>
            </a:r>
            <a:r>
              <a:rPr lang="en-US" sz="2160" dirty="0" err="1">
                <a:latin typeface="Tw Cen MT" panose="020B0602020104020603" pitchFamily="34" charset="0"/>
              </a:rPr>
              <a:t>perkembangan</a:t>
            </a:r>
            <a:r>
              <a:rPr lang="en-US" sz="2160" dirty="0">
                <a:latin typeface="Tw Cen MT" panose="020B0602020104020603" pitchFamily="34" charset="0"/>
              </a:rPr>
              <a:t> </a:t>
            </a:r>
            <a:r>
              <a:rPr lang="en-US" sz="2160" dirty="0" err="1">
                <a:latin typeface="Tw Cen MT" panose="020B0602020104020603" pitchFamily="34" charset="0"/>
              </a:rPr>
              <a:t>kuantitas</a:t>
            </a:r>
            <a:r>
              <a:rPr lang="en-US" sz="2160" dirty="0">
                <a:latin typeface="Tw Cen MT" panose="020B0602020104020603" pitchFamily="34" charset="0"/>
              </a:rPr>
              <a:t> </a:t>
            </a:r>
            <a:r>
              <a:rPr lang="en-US" sz="2160" dirty="0" err="1">
                <a:latin typeface="Tw Cen MT" panose="020B0602020104020603" pitchFamily="34" charset="0"/>
              </a:rPr>
              <a:t>dan</a:t>
            </a:r>
            <a:r>
              <a:rPr lang="en-US" sz="2160" dirty="0">
                <a:latin typeface="Tw Cen MT" panose="020B0602020104020603" pitchFamily="34" charset="0"/>
              </a:rPr>
              <a:t> </a:t>
            </a:r>
            <a:r>
              <a:rPr lang="en-US" sz="2160" dirty="0" err="1">
                <a:latin typeface="Tw Cen MT" panose="020B0602020104020603" pitchFamily="34" charset="0"/>
              </a:rPr>
              <a:t>kualitas</a:t>
            </a:r>
            <a:r>
              <a:rPr lang="en-US" sz="2160" dirty="0">
                <a:latin typeface="Tw Cen MT" panose="020B0602020104020603" pitchFamily="34" charset="0"/>
              </a:rPr>
              <a:t> </a:t>
            </a:r>
            <a:r>
              <a:rPr lang="en-US" sz="2160" dirty="0" err="1">
                <a:latin typeface="Tw Cen MT" panose="020B0602020104020603" pitchFamily="34" charset="0"/>
              </a:rPr>
              <a:t>masyarakat</a:t>
            </a:r>
            <a:r>
              <a:rPr lang="id-ID" sz="2160" dirty="0">
                <a:latin typeface="Tw Cen MT" panose="020B0602020104020603" pitchFamily="34" charset="0"/>
              </a:rPr>
              <a:t>.</a:t>
            </a:r>
          </a:p>
        </p:txBody>
      </p:sp>
      <p:sp>
        <p:nvSpPr>
          <p:cNvPr id="8" name="Oval 7">
            <a:extLst>
              <a:ext uri="{FF2B5EF4-FFF2-40B4-BE49-F238E27FC236}">
                <a16:creationId xmlns:a16="http://schemas.microsoft.com/office/drawing/2014/main" id="{A4BC4DF0-DF9F-967A-E15E-F2E4FA864141}"/>
              </a:ext>
            </a:extLst>
          </p:cNvPr>
          <p:cNvSpPr/>
          <p:nvPr/>
        </p:nvSpPr>
        <p:spPr>
          <a:xfrm>
            <a:off x="4587478" y="2959698"/>
            <a:ext cx="2990890" cy="299089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160"/>
          </a:p>
        </p:txBody>
      </p:sp>
      <p:sp>
        <p:nvSpPr>
          <p:cNvPr id="10" name="Rectangle 9">
            <a:extLst>
              <a:ext uri="{FF2B5EF4-FFF2-40B4-BE49-F238E27FC236}">
                <a16:creationId xmlns:a16="http://schemas.microsoft.com/office/drawing/2014/main" id="{5BD6F281-E76F-1482-B38D-677B5BA10A0B}"/>
              </a:ext>
            </a:extLst>
          </p:cNvPr>
          <p:cNvSpPr/>
          <p:nvPr/>
        </p:nvSpPr>
        <p:spPr>
          <a:xfrm>
            <a:off x="4569781" y="3568746"/>
            <a:ext cx="3008587" cy="1754326"/>
          </a:xfrm>
          <a:prstGeom prst="rect">
            <a:avLst/>
          </a:prstGeom>
        </p:spPr>
        <p:txBody>
          <a:bodyPr wrap="square">
            <a:spAutoFit/>
          </a:bodyPr>
          <a:lstStyle/>
          <a:p>
            <a:pPr algn="ctr"/>
            <a:r>
              <a:rPr lang="en-US" sz="2160" dirty="0" err="1"/>
              <a:t>Perkembangan</a:t>
            </a:r>
            <a:r>
              <a:rPr lang="en-US" sz="2160" dirty="0"/>
              <a:t> </a:t>
            </a:r>
            <a:r>
              <a:rPr lang="en-US" sz="2160" dirty="0" err="1"/>
              <a:t>kota</a:t>
            </a:r>
            <a:r>
              <a:rPr lang="en-US" sz="2160" dirty="0"/>
              <a:t> </a:t>
            </a:r>
            <a:r>
              <a:rPr lang="en-US" sz="2160" dirty="0" err="1"/>
              <a:t>perlu</a:t>
            </a:r>
            <a:r>
              <a:rPr lang="en-US" sz="2160" dirty="0"/>
              <a:t> </a:t>
            </a:r>
            <a:r>
              <a:rPr lang="en-US" sz="2160" dirty="0" err="1"/>
              <a:t>dikelola</a:t>
            </a:r>
            <a:r>
              <a:rPr lang="en-US" sz="2160" dirty="0"/>
              <a:t> </a:t>
            </a:r>
            <a:r>
              <a:rPr lang="en-US" sz="2160" dirty="0" err="1"/>
              <a:t>secara</a:t>
            </a:r>
            <a:r>
              <a:rPr lang="en-US" sz="2160" dirty="0"/>
              <a:t> </a:t>
            </a:r>
            <a:r>
              <a:rPr lang="en-US" sz="2160" dirty="0" err="1"/>
              <a:t>baik</a:t>
            </a:r>
            <a:r>
              <a:rPr lang="en-US" sz="2160" dirty="0"/>
              <a:t> agar </a:t>
            </a:r>
            <a:r>
              <a:rPr lang="en-US" sz="2160" dirty="0" err="1"/>
              <a:t>tidak</a:t>
            </a:r>
            <a:r>
              <a:rPr lang="en-US" sz="2160" dirty="0"/>
              <a:t> </a:t>
            </a:r>
            <a:r>
              <a:rPr lang="en-US" sz="2160" dirty="0" err="1"/>
              <a:t>terjadi</a:t>
            </a:r>
            <a:r>
              <a:rPr lang="en-US" sz="2160" dirty="0"/>
              <a:t> </a:t>
            </a:r>
            <a:r>
              <a:rPr lang="en-US" sz="2160" dirty="0" err="1"/>
              <a:t>hal-hal</a:t>
            </a:r>
            <a:r>
              <a:rPr lang="en-US" sz="2160" dirty="0"/>
              <a:t> yang </a:t>
            </a:r>
            <a:r>
              <a:rPr lang="en-US" sz="2160" dirty="0" err="1"/>
              <a:t>merugikan</a:t>
            </a:r>
            <a:r>
              <a:rPr lang="en-US" sz="2160" dirty="0"/>
              <a:t> </a:t>
            </a:r>
            <a:r>
              <a:rPr lang="en-US" sz="2160" dirty="0" err="1"/>
              <a:t>masyarakat</a:t>
            </a:r>
            <a:r>
              <a:rPr lang="id-ID" sz="2160" dirty="0"/>
              <a:t>.</a:t>
            </a:r>
          </a:p>
        </p:txBody>
      </p:sp>
      <p:sp>
        <p:nvSpPr>
          <p:cNvPr id="11" name="Oval 10">
            <a:extLst>
              <a:ext uri="{FF2B5EF4-FFF2-40B4-BE49-F238E27FC236}">
                <a16:creationId xmlns:a16="http://schemas.microsoft.com/office/drawing/2014/main" id="{C4A582E9-0CD2-DED9-56BF-EFF19B98EAB2}"/>
              </a:ext>
            </a:extLst>
          </p:cNvPr>
          <p:cNvSpPr/>
          <p:nvPr/>
        </p:nvSpPr>
        <p:spPr>
          <a:xfrm>
            <a:off x="7578368" y="2198598"/>
            <a:ext cx="3657600" cy="36576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160"/>
          </a:p>
        </p:txBody>
      </p:sp>
      <p:sp>
        <p:nvSpPr>
          <p:cNvPr id="12" name="Rectangle 11">
            <a:extLst>
              <a:ext uri="{FF2B5EF4-FFF2-40B4-BE49-F238E27FC236}">
                <a16:creationId xmlns:a16="http://schemas.microsoft.com/office/drawing/2014/main" id="{ABDB4DB3-BA79-E6D6-4597-AC4CA5229860}"/>
              </a:ext>
            </a:extLst>
          </p:cNvPr>
          <p:cNvSpPr/>
          <p:nvPr/>
        </p:nvSpPr>
        <p:spPr>
          <a:xfrm>
            <a:off x="7761249" y="2409537"/>
            <a:ext cx="3657600" cy="3416320"/>
          </a:xfrm>
          <a:prstGeom prst="rect">
            <a:avLst/>
          </a:prstGeom>
        </p:spPr>
        <p:txBody>
          <a:bodyPr wrap="square">
            <a:spAutoFit/>
          </a:bodyPr>
          <a:lstStyle/>
          <a:p>
            <a:pPr algn="ctr"/>
            <a:r>
              <a:rPr lang="en-US" sz="2160" dirty="0" err="1"/>
              <a:t>fenomena</a:t>
            </a:r>
            <a:r>
              <a:rPr lang="en-US" sz="2160" dirty="0"/>
              <a:t> yang </a:t>
            </a:r>
            <a:r>
              <a:rPr lang="en-US" sz="2160" dirty="0" err="1"/>
              <a:t>terjadi</a:t>
            </a:r>
            <a:r>
              <a:rPr lang="en-US" sz="2160" dirty="0"/>
              <a:t> </a:t>
            </a:r>
            <a:r>
              <a:rPr lang="en-US" sz="2160" dirty="0" err="1"/>
              <a:t>akibat</a:t>
            </a:r>
            <a:r>
              <a:rPr lang="en-US" sz="2160" dirty="0"/>
              <a:t> </a:t>
            </a:r>
            <a:r>
              <a:rPr lang="en-US" sz="2160" dirty="0" err="1"/>
              <a:t>perkembangan</a:t>
            </a:r>
            <a:r>
              <a:rPr lang="en-US" sz="2160" dirty="0"/>
              <a:t> </a:t>
            </a:r>
            <a:r>
              <a:rPr lang="en-US" sz="2160" dirty="0" err="1"/>
              <a:t>kota</a:t>
            </a:r>
            <a:r>
              <a:rPr lang="en-US" sz="2160" dirty="0"/>
              <a:t> yang </a:t>
            </a:r>
            <a:r>
              <a:rPr lang="en-US" sz="2160" dirty="0" err="1"/>
              <a:t>tidak</a:t>
            </a:r>
            <a:r>
              <a:rPr lang="en-US" sz="2160" dirty="0"/>
              <a:t> </a:t>
            </a:r>
            <a:r>
              <a:rPr lang="en-US" sz="2160" dirty="0" err="1"/>
              <a:t>dikelola</a:t>
            </a:r>
            <a:r>
              <a:rPr lang="en-US" sz="2160" dirty="0"/>
              <a:t> </a:t>
            </a:r>
            <a:r>
              <a:rPr lang="en-US" sz="2160" dirty="0" err="1"/>
              <a:t>secara</a:t>
            </a:r>
            <a:r>
              <a:rPr lang="en-US" sz="2160" dirty="0"/>
              <a:t> </a:t>
            </a:r>
            <a:r>
              <a:rPr lang="en-US" sz="2160" dirty="0" err="1"/>
              <a:t>baik</a:t>
            </a:r>
            <a:r>
              <a:rPr lang="en-US" sz="2160" dirty="0"/>
              <a:t> </a:t>
            </a:r>
            <a:r>
              <a:rPr lang="en-US" sz="2160" dirty="0" err="1"/>
              <a:t>contoh</a:t>
            </a:r>
            <a:r>
              <a:rPr lang="id-ID" sz="2160" dirty="0"/>
              <a:t>:</a:t>
            </a:r>
            <a:r>
              <a:rPr lang="en-US" sz="2160" dirty="0"/>
              <a:t> </a:t>
            </a:r>
            <a:r>
              <a:rPr lang="en-US" sz="2160" b="1" dirty="0" err="1"/>
              <a:t>banjir</a:t>
            </a:r>
            <a:r>
              <a:rPr lang="en-US" sz="2160" b="1" dirty="0"/>
              <a:t> </a:t>
            </a:r>
            <a:r>
              <a:rPr lang="en-US" sz="2160" b="1" dirty="0" err="1"/>
              <a:t>lokal</a:t>
            </a:r>
            <a:r>
              <a:rPr lang="en-US" sz="2160" b="1" dirty="0"/>
              <a:t> </a:t>
            </a:r>
            <a:r>
              <a:rPr lang="en-US" sz="2160" dirty="0" err="1"/>
              <a:t>karena</a:t>
            </a:r>
            <a:r>
              <a:rPr lang="en-US" sz="2160" dirty="0"/>
              <a:t> </a:t>
            </a:r>
            <a:r>
              <a:rPr lang="en-US" sz="2160" dirty="0" err="1"/>
              <a:t>tersumbatnya</a:t>
            </a:r>
            <a:r>
              <a:rPr lang="en-US" sz="2160" dirty="0"/>
              <a:t> </a:t>
            </a:r>
            <a:r>
              <a:rPr lang="en-US" sz="2160" dirty="0" err="1"/>
              <a:t>saluran</a:t>
            </a:r>
            <a:r>
              <a:rPr lang="en-US" sz="2160" dirty="0"/>
              <a:t> </a:t>
            </a:r>
            <a:r>
              <a:rPr lang="en-US" sz="2160" dirty="0" err="1"/>
              <a:t>drainase</a:t>
            </a:r>
            <a:r>
              <a:rPr lang="en-US" sz="2160" dirty="0"/>
              <a:t> </a:t>
            </a:r>
            <a:r>
              <a:rPr lang="en-US" sz="2160" dirty="0" err="1"/>
              <a:t>oleh</a:t>
            </a:r>
            <a:r>
              <a:rPr lang="en-US" sz="2160" dirty="0"/>
              <a:t> </a:t>
            </a:r>
            <a:r>
              <a:rPr lang="en-US" sz="2160" dirty="0" err="1"/>
              <a:t>sampah</a:t>
            </a:r>
            <a:r>
              <a:rPr lang="en-US" sz="2160" dirty="0"/>
              <a:t>, </a:t>
            </a:r>
            <a:r>
              <a:rPr lang="en-US" sz="2160" dirty="0" err="1"/>
              <a:t>galian-galian</a:t>
            </a:r>
            <a:r>
              <a:rPr lang="en-US" sz="2160" dirty="0"/>
              <a:t> </a:t>
            </a:r>
            <a:r>
              <a:rPr lang="en-US" sz="2160" dirty="0" err="1"/>
              <a:t>pipa</a:t>
            </a:r>
            <a:r>
              <a:rPr lang="en-US" sz="2160" dirty="0"/>
              <a:t> </a:t>
            </a:r>
            <a:r>
              <a:rPr lang="en-US" sz="2160" dirty="0" err="1"/>
              <a:t>dan</a:t>
            </a:r>
            <a:r>
              <a:rPr lang="en-US" sz="2160" dirty="0"/>
              <a:t> </a:t>
            </a:r>
            <a:r>
              <a:rPr lang="en-US" sz="2160" dirty="0" err="1"/>
              <a:t>kabel</a:t>
            </a:r>
            <a:r>
              <a:rPr lang="en-US" sz="2160" dirty="0"/>
              <a:t> yang </a:t>
            </a:r>
            <a:r>
              <a:rPr lang="en-US" sz="2160" dirty="0" err="1"/>
              <a:t>tidak</a:t>
            </a:r>
            <a:r>
              <a:rPr lang="en-US" sz="2160" dirty="0"/>
              <a:t> </a:t>
            </a:r>
            <a:r>
              <a:rPr lang="en-US" sz="2160" dirty="0" err="1"/>
              <a:t>kunjung</a:t>
            </a:r>
            <a:r>
              <a:rPr lang="en-US" sz="2160" dirty="0"/>
              <a:t> </a:t>
            </a:r>
            <a:r>
              <a:rPr lang="en-US" sz="2160" dirty="0" err="1"/>
              <a:t>selesai</a:t>
            </a:r>
            <a:r>
              <a:rPr lang="en-US" sz="2160" dirty="0"/>
              <a:t>, </a:t>
            </a:r>
            <a:r>
              <a:rPr lang="en-US" sz="2160" dirty="0" err="1"/>
              <a:t>perubahan</a:t>
            </a:r>
            <a:r>
              <a:rPr lang="en-US" sz="2160" dirty="0"/>
              <a:t> </a:t>
            </a:r>
            <a:r>
              <a:rPr lang="en-US" sz="2160" dirty="0" err="1"/>
              <a:t>lahan</a:t>
            </a:r>
            <a:r>
              <a:rPr lang="en-US" sz="2160" dirty="0"/>
              <a:t> </a:t>
            </a:r>
            <a:r>
              <a:rPr lang="en-US" sz="2160" dirty="0" err="1"/>
              <a:t>hijau</a:t>
            </a:r>
            <a:r>
              <a:rPr lang="en-US" sz="2160" dirty="0"/>
              <a:t> </a:t>
            </a:r>
            <a:r>
              <a:rPr lang="en-US" sz="2160" dirty="0" err="1"/>
              <a:t>menjadi</a:t>
            </a:r>
            <a:r>
              <a:rPr lang="en-US" sz="2160" dirty="0"/>
              <a:t> </a:t>
            </a:r>
            <a:r>
              <a:rPr lang="en-US" sz="2160" dirty="0" err="1"/>
              <a:t>lahan</a:t>
            </a:r>
            <a:r>
              <a:rPr lang="en-US" sz="2160" dirty="0"/>
              <a:t> </a:t>
            </a:r>
            <a:r>
              <a:rPr lang="en-US" sz="2160" dirty="0" err="1"/>
              <a:t>komersial</a:t>
            </a:r>
            <a:r>
              <a:rPr lang="en-US" sz="2160" dirty="0"/>
              <a:t>, </a:t>
            </a:r>
            <a:r>
              <a:rPr lang="en-US" sz="2160" dirty="0" err="1"/>
              <a:t>dan</a:t>
            </a:r>
            <a:r>
              <a:rPr lang="en-US" sz="2160" dirty="0"/>
              <a:t> </a:t>
            </a:r>
            <a:r>
              <a:rPr lang="en-US" sz="2160" dirty="0" err="1"/>
              <a:t>lainnya</a:t>
            </a:r>
            <a:endParaRPr lang="id-ID" sz="2160" dirty="0"/>
          </a:p>
        </p:txBody>
      </p:sp>
      <p:sp>
        <p:nvSpPr>
          <p:cNvPr id="13" name="TextBox 12">
            <a:extLst>
              <a:ext uri="{FF2B5EF4-FFF2-40B4-BE49-F238E27FC236}">
                <a16:creationId xmlns:a16="http://schemas.microsoft.com/office/drawing/2014/main" id="{224ABFC7-6406-1656-28A6-C1D739FE27CB}"/>
              </a:ext>
            </a:extLst>
          </p:cNvPr>
          <p:cNvSpPr txBox="1"/>
          <p:nvPr/>
        </p:nvSpPr>
        <p:spPr>
          <a:xfrm>
            <a:off x="1021319" y="489901"/>
            <a:ext cx="10123208" cy="609398"/>
          </a:xfrm>
          <a:prstGeom prst="rect">
            <a:avLst/>
          </a:prstGeom>
          <a:noFill/>
        </p:spPr>
        <p:txBody>
          <a:bodyPr wrap="square" rtlCol="0">
            <a:spAutoFit/>
          </a:bodyPr>
          <a:lstStyle/>
          <a:p>
            <a:r>
              <a:rPr lang="en-US" sz="3360" spc="720" dirty="0">
                <a:latin typeface="Aharoni" panose="02010803020104030203" pitchFamily="2" charset="-79"/>
                <a:cs typeface="Aharoni" panose="02010803020104030203" pitchFamily="2" charset="-79"/>
              </a:rPr>
              <a:t>KOTA</a:t>
            </a:r>
            <a:endParaRPr lang="id-ID" sz="3360" spc="720"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5307419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w="13811">
            <a:solidFill>
              <a:srgbClr val="FFFFFF">
                <a:alpha val="64000"/>
              </a:srgbClr>
            </a:solidFill>
            <a:prstDash val="solid"/>
          </a:ln>
        </p:spPr>
        <p:txBody>
          <a:bodyPr/>
          <a:lstStyle/>
          <a:p>
            <a:endParaRPr lang="en-ID"/>
          </a:p>
        </p:txBody>
      </p:sp>
      <p:sp>
        <p:nvSpPr>
          <p:cNvPr id="4" name="Text 1"/>
          <p:cNvSpPr/>
          <p:nvPr/>
        </p:nvSpPr>
        <p:spPr>
          <a:xfrm>
            <a:off x="2348389" y="1784985"/>
            <a:ext cx="4443889" cy="694373"/>
          </a:xfrm>
          <a:prstGeom prst="rect">
            <a:avLst/>
          </a:prstGeom>
          <a:noFill/>
          <a:ln/>
        </p:spPr>
        <p:txBody>
          <a:bodyPr wrap="none" rtlCol="0" anchor="t"/>
          <a:lstStyle/>
          <a:p>
            <a:pPr marL="0" indent="0">
              <a:lnSpc>
                <a:spcPts val="5468"/>
              </a:lnSpc>
              <a:buNone/>
            </a:pPr>
            <a:r>
              <a:rPr lang="en-US" sz="4374" b="1" kern="0" spc="-87" dirty="0">
                <a:solidFill>
                  <a:srgbClr val="FF75D3"/>
                </a:solidFill>
                <a:latin typeface="adonis-web" pitchFamily="34" charset="0"/>
                <a:ea typeface="adonis-web" pitchFamily="34" charset="-122"/>
                <a:cs typeface="adonis-web" pitchFamily="34" charset="-120"/>
              </a:rPr>
              <a:t>Apa Itu Kota?</a:t>
            </a:r>
            <a:endParaRPr lang="en-US" sz="4374" dirty="0"/>
          </a:p>
        </p:txBody>
      </p:sp>
      <p:sp>
        <p:nvSpPr>
          <p:cNvPr id="5" name="Shape 2"/>
          <p:cNvSpPr/>
          <p:nvPr/>
        </p:nvSpPr>
        <p:spPr>
          <a:xfrm>
            <a:off x="2348389" y="2923698"/>
            <a:ext cx="3163014" cy="3755881"/>
          </a:xfrm>
          <a:prstGeom prst="roundRect">
            <a:avLst>
              <a:gd name="adj" fmla="val 3161"/>
            </a:avLst>
          </a:prstGeom>
          <a:solidFill>
            <a:srgbClr val="EBD0FB"/>
          </a:solidFill>
          <a:ln w="13811">
            <a:solidFill>
              <a:srgbClr val="D7A1F7"/>
            </a:solidFill>
            <a:prstDash val="solid"/>
          </a:ln>
        </p:spPr>
        <p:txBody>
          <a:bodyPr/>
          <a:lstStyle/>
          <a:p>
            <a:endParaRPr lang="en-ID"/>
          </a:p>
        </p:txBody>
      </p:sp>
      <p:sp>
        <p:nvSpPr>
          <p:cNvPr id="6" name="Text 3"/>
          <p:cNvSpPr/>
          <p:nvPr/>
        </p:nvSpPr>
        <p:spPr>
          <a:xfrm>
            <a:off x="2584371" y="3159681"/>
            <a:ext cx="2691051" cy="694373"/>
          </a:xfrm>
          <a:prstGeom prst="rect">
            <a:avLst/>
          </a:prstGeom>
          <a:noFill/>
          <a:ln/>
        </p:spPr>
        <p:txBody>
          <a:bodyPr wrap="square" rtlCol="0" anchor="t"/>
          <a:lstStyle/>
          <a:p>
            <a:pPr marL="0" indent="0">
              <a:lnSpc>
                <a:spcPts val="2734"/>
              </a:lnSpc>
              <a:buNone/>
            </a:pPr>
            <a:r>
              <a:rPr lang="en-US" sz="2187" b="1" kern="0" spc="-44" dirty="0" err="1">
                <a:solidFill>
                  <a:srgbClr val="272525"/>
                </a:solidFill>
                <a:latin typeface="adonis-web" pitchFamily="34" charset="0"/>
                <a:ea typeface="adonis-web" pitchFamily="34" charset="-122"/>
                <a:cs typeface="adonis-web" pitchFamily="34" charset="-120"/>
              </a:rPr>
              <a:t>Permukiman</a:t>
            </a:r>
            <a:r>
              <a:rPr lang="en-US" sz="2187" b="1" kern="0" spc="-44" dirty="0">
                <a:solidFill>
                  <a:srgbClr val="272525"/>
                </a:solidFill>
                <a:latin typeface="adonis-web" pitchFamily="34" charset="0"/>
                <a:ea typeface="adonis-web" pitchFamily="34" charset="-122"/>
                <a:cs typeface="adonis-web" pitchFamily="34" charset="-120"/>
              </a:rPr>
              <a:t> Padat Penduduk</a:t>
            </a:r>
            <a:endParaRPr lang="en-US" sz="2187" dirty="0"/>
          </a:p>
        </p:txBody>
      </p:sp>
      <p:sp>
        <p:nvSpPr>
          <p:cNvPr id="7" name="Text 4"/>
          <p:cNvSpPr/>
          <p:nvPr/>
        </p:nvSpPr>
        <p:spPr>
          <a:xfrm>
            <a:off x="2584371" y="4076224"/>
            <a:ext cx="2691051" cy="2132409"/>
          </a:xfrm>
          <a:prstGeom prst="rect">
            <a:avLst/>
          </a:prstGeom>
          <a:noFill/>
          <a:ln/>
        </p:spPr>
        <p:txBody>
          <a:bodyPr wrap="square" rtlCol="0" anchor="t"/>
          <a:lstStyle/>
          <a:p>
            <a:pPr marL="0" indent="0">
              <a:lnSpc>
                <a:spcPts val="2799"/>
              </a:lnSpc>
              <a:buNone/>
            </a:pPr>
            <a:r>
              <a:rPr lang="en-US" sz="1750" kern="0" spc="-35" dirty="0">
                <a:solidFill>
                  <a:srgbClr val="272525"/>
                </a:solidFill>
                <a:latin typeface="Source Sans Pro" pitchFamily="34" charset="0"/>
                <a:ea typeface="Source Sans Pro" pitchFamily="34" charset="-122"/>
                <a:cs typeface="Source Sans Pro" pitchFamily="34" charset="-120"/>
              </a:rPr>
              <a:t>Sebuah kota merupakan sebuah wilayah dengan kepadatan penduduk yang tinggi, yang memiliki infrastruktur yang dibutuhkan oleh masyarakatnya.</a:t>
            </a:r>
            <a:endParaRPr lang="en-US" sz="1750" dirty="0"/>
          </a:p>
        </p:txBody>
      </p:sp>
      <p:sp>
        <p:nvSpPr>
          <p:cNvPr id="8" name="Shape 5"/>
          <p:cNvSpPr/>
          <p:nvPr/>
        </p:nvSpPr>
        <p:spPr>
          <a:xfrm>
            <a:off x="5733574" y="2923699"/>
            <a:ext cx="3163014" cy="3755880"/>
          </a:xfrm>
          <a:prstGeom prst="roundRect">
            <a:avLst>
              <a:gd name="adj" fmla="val 3161"/>
            </a:avLst>
          </a:prstGeom>
          <a:solidFill>
            <a:srgbClr val="EBD0FB"/>
          </a:solidFill>
          <a:ln w="13811">
            <a:solidFill>
              <a:srgbClr val="D7A1F7"/>
            </a:solidFill>
            <a:prstDash val="solid"/>
          </a:ln>
        </p:spPr>
        <p:txBody>
          <a:bodyPr/>
          <a:lstStyle/>
          <a:p>
            <a:endParaRPr lang="en-ID"/>
          </a:p>
        </p:txBody>
      </p:sp>
      <p:sp>
        <p:nvSpPr>
          <p:cNvPr id="9" name="Text 6"/>
          <p:cNvSpPr/>
          <p:nvPr/>
        </p:nvSpPr>
        <p:spPr>
          <a:xfrm>
            <a:off x="5969556" y="3159681"/>
            <a:ext cx="2221944" cy="347186"/>
          </a:xfrm>
          <a:prstGeom prst="rect">
            <a:avLst/>
          </a:prstGeom>
          <a:noFill/>
          <a:ln/>
        </p:spPr>
        <p:txBody>
          <a:bodyPr wrap="none" rtlCol="0" anchor="t"/>
          <a:lstStyle/>
          <a:p>
            <a:pPr marL="0" indent="0">
              <a:lnSpc>
                <a:spcPts val="2734"/>
              </a:lnSpc>
              <a:buNone/>
            </a:pPr>
            <a:r>
              <a:rPr lang="en-US" sz="2187" b="1" kern="0" spc="-44" dirty="0">
                <a:solidFill>
                  <a:srgbClr val="272525"/>
                </a:solidFill>
                <a:latin typeface="adonis-web" pitchFamily="34" charset="0"/>
                <a:ea typeface="adonis-web" pitchFamily="34" charset="-122"/>
                <a:cs typeface="adonis-web" pitchFamily="34" charset="-120"/>
              </a:rPr>
              <a:t>Pusat Aktivitas</a:t>
            </a:r>
            <a:endParaRPr lang="en-US" sz="2187" dirty="0"/>
          </a:p>
        </p:txBody>
      </p:sp>
      <p:sp>
        <p:nvSpPr>
          <p:cNvPr id="10" name="Text 7"/>
          <p:cNvSpPr/>
          <p:nvPr/>
        </p:nvSpPr>
        <p:spPr>
          <a:xfrm>
            <a:off x="5969556" y="3729038"/>
            <a:ext cx="2691051" cy="1777008"/>
          </a:xfrm>
          <a:prstGeom prst="rect">
            <a:avLst/>
          </a:prstGeom>
          <a:noFill/>
          <a:ln/>
        </p:spPr>
        <p:txBody>
          <a:bodyPr wrap="square" rtlCol="0" anchor="t"/>
          <a:lstStyle/>
          <a:p>
            <a:pPr marL="0" indent="0">
              <a:lnSpc>
                <a:spcPts val="2799"/>
              </a:lnSpc>
              <a:buNone/>
            </a:pPr>
            <a:r>
              <a:rPr lang="en-US" sz="1750" kern="0" spc="-35" dirty="0">
                <a:solidFill>
                  <a:srgbClr val="272525"/>
                </a:solidFill>
                <a:latin typeface="Source Sans Pro" pitchFamily="34" charset="0"/>
                <a:ea typeface="Source Sans Pro" pitchFamily="34" charset="-122"/>
                <a:cs typeface="Source Sans Pro" pitchFamily="34" charset="-120"/>
              </a:rPr>
              <a:t>Sebagai pusat kegiatan sosial, ekonomi, budaya, dan politik, kota menjalankan peran penting dalam kehidupan manusia.</a:t>
            </a:r>
            <a:endParaRPr lang="en-US" sz="1750" dirty="0"/>
          </a:p>
        </p:txBody>
      </p:sp>
      <p:sp>
        <p:nvSpPr>
          <p:cNvPr id="11" name="Shape 8"/>
          <p:cNvSpPr/>
          <p:nvPr/>
        </p:nvSpPr>
        <p:spPr>
          <a:xfrm>
            <a:off x="9118759" y="2923699"/>
            <a:ext cx="3163014" cy="3755880"/>
          </a:xfrm>
          <a:prstGeom prst="roundRect">
            <a:avLst>
              <a:gd name="adj" fmla="val 3161"/>
            </a:avLst>
          </a:prstGeom>
          <a:solidFill>
            <a:srgbClr val="EBD0FB"/>
          </a:solidFill>
          <a:ln w="13811">
            <a:solidFill>
              <a:srgbClr val="D7A1F7"/>
            </a:solidFill>
            <a:prstDash val="solid"/>
          </a:ln>
        </p:spPr>
        <p:txBody>
          <a:bodyPr/>
          <a:lstStyle/>
          <a:p>
            <a:endParaRPr lang="en-ID"/>
          </a:p>
        </p:txBody>
      </p:sp>
      <p:sp>
        <p:nvSpPr>
          <p:cNvPr id="12" name="Text 9"/>
          <p:cNvSpPr/>
          <p:nvPr/>
        </p:nvSpPr>
        <p:spPr>
          <a:xfrm>
            <a:off x="9354741" y="3159681"/>
            <a:ext cx="2691051" cy="694373"/>
          </a:xfrm>
          <a:prstGeom prst="rect">
            <a:avLst/>
          </a:prstGeom>
          <a:noFill/>
          <a:ln/>
        </p:spPr>
        <p:txBody>
          <a:bodyPr wrap="square" rtlCol="0" anchor="t"/>
          <a:lstStyle/>
          <a:p>
            <a:pPr marL="0" indent="0">
              <a:lnSpc>
                <a:spcPts val="2734"/>
              </a:lnSpc>
              <a:buNone/>
            </a:pPr>
            <a:r>
              <a:rPr lang="en-US" sz="2187" b="1" kern="0" spc="-44" dirty="0">
                <a:solidFill>
                  <a:srgbClr val="272525"/>
                </a:solidFill>
                <a:latin typeface="adonis-web" pitchFamily="34" charset="0"/>
                <a:ea typeface="adonis-web" pitchFamily="34" charset="-122"/>
                <a:cs typeface="adonis-web" pitchFamily="34" charset="-120"/>
              </a:rPr>
              <a:t>Kepadatan Fasilitas Umum</a:t>
            </a:r>
            <a:endParaRPr lang="en-US" sz="2187" dirty="0"/>
          </a:p>
        </p:txBody>
      </p:sp>
      <p:sp>
        <p:nvSpPr>
          <p:cNvPr id="13" name="Text 10"/>
          <p:cNvSpPr/>
          <p:nvPr/>
        </p:nvSpPr>
        <p:spPr>
          <a:xfrm>
            <a:off x="9354741" y="4076224"/>
            <a:ext cx="2691051" cy="2132409"/>
          </a:xfrm>
          <a:prstGeom prst="rect">
            <a:avLst/>
          </a:prstGeom>
          <a:noFill/>
          <a:ln/>
        </p:spPr>
        <p:txBody>
          <a:bodyPr wrap="square" rtlCol="0" anchor="t"/>
          <a:lstStyle/>
          <a:p>
            <a:pPr marL="0" indent="0">
              <a:lnSpc>
                <a:spcPts val="2799"/>
              </a:lnSpc>
              <a:buNone/>
            </a:pPr>
            <a:r>
              <a:rPr lang="en-US" sz="1750" kern="0" spc="-35" dirty="0">
                <a:solidFill>
                  <a:srgbClr val="272525"/>
                </a:solidFill>
                <a:latin typeface="Source Sans Pro" pitchFamily="34" charset="0"/>
                <a:ea typeface="Source Sans Pro" pitchFamily="34" charset="-122"/>
                <a:cs typeface="Source Sans Pro" pitchFamily="34" charset="-120"/>
              </a:rPr>
              <a:t>Kota menyediakan berbagai fasilitas umum seperti pendidikan, kesehatan, transportasi, dan rekreasi untuk memenuhi kebutuhan penduduknya.</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w="13811">
            <a:solidFill>
              <a:srgbClr val="FFFFFF">
                <a:alpha val="64000"/>
              </a:srgbClr>
            </a:solidFill>
            <a:prstDash val="solid"/>
          </a:ln>
        </p:spPr>
        <p:txBody>
          <a:bodyPr/>
          <a:lstStyle/>
          <a:p>
            <a:endParaRPr lang="en-ID"/>
          </a:p>
        </p:txBody>
      </p:sp>
      <p:pic>
        <p:nvPicPr>
          <p:cNvPr id="9" name="Image 1" descr="preencoded.png"/>
          <p:cNvPicPr>
            <a:picLocks noChangeAspect="1"/>
          </p:cNvPicPr>
          <p:nvPr/>
        </p:nvPicPr>
        <p:blipFill>
          <a:blip r:embed="rId4"/>
          <a:stretch>
            <a:fillRect/>
          </a:stretch>
        </p:blipFill>
        <p:spPr>
          <a:xfrm>
            <a:off x="9144000" y="0"/>
            <a:ext cx="5486400" cy="8229600"/>
          </a:xfrm>
          <a:prstGeom prst="rect">
            <a:avLst/>
          </a:prstGeom>
        </p:spPr>
      </p:pic>
      <p:sp>
        <p:nvSpPr>
          <p:cNvPr id="13" name="TextBox 12">
            <a:extLst>
              <a:ext uri="{FF2B5EF4-FFF2-40B4-BE49-F238E27FC236}">
                <a16:creationId xmlns:a16="http://schemas.microsoft.com/office/drawing/2014/main" id="{224ABFC7-6406-1656-28A6-C1D739FE27CB}"/>
              </a:ext>
            </a:extLst>
          </p:cNvPr>
          <p:cNvSpPr txBox="1"/>
          <p:nvPr/>
        </p:nvSpPr>
        <p:spPr>
          <a:xfrm>
            <a:off x="1021319" y="489901"/>
            <a:ext cx="10123208" cy="609398"/>
          </a:xfrm>
          <a:prstGeom prst="rect">
            <a:avLst/>
          </a:prstGeom>
          <a:noFill/>
        </p:spPr>
        <p:txBody>
          <a:bodyPr wrap="square" rtlCol="0">
            <a:spAutoFit/>
          </a:bodyPr>
          <a:lstStyle/>
          <a:p>
            <a:r>
              <a:rPr lang="en-US" sz="3360" spc="720" dirty="0">
                <a:latin typeface="Aharoni" panose="02010803020104030203" pitchFamily="2" charset="-79"/>
                <a:cs typeface="Aharoni" panose="02010803020104030203" pitchFamily="2" charset="-79"/>
              </a:rPr>
              <a:t>ARSITEKTUR KOTA</a:t>
            </a:r>
            <a:endParaRPr lang="id-ID" sz="3360" spc="720" dirty="0">
              <a:latin typeface="Aharoni" panose="02010803020104030203" pitchFamily="2" charset="-79"/>
              <a:cs typeface="Aharoni" panose="02010803020104030203" pitchFamily="2" charset="-79"/>
            </a:endParaRPr>
          </a:p>
        </p:txBody>
      </p:sp>
      <p:sp>
        <p:nvSpPr>
          <p:cNvPr id="4" name="Rectangle 3">
            <a:extLst>
              <a:ext uri="{FF2B5EF4-FFF2-40B4-BE49-F238E27FC236}">
                <a16:creationId xmlns:a16="http://schemas.microsoft.com/office/drawing/2014/main" id="{8931F4F8-5600-2510-A4CA-E0F9DED5EE00}"/>
              </a:ext>
            </a:extLst>
          </p:cNvPr>
          <p:cNvSpPr/>
          <p:nvPr/>
        </p:nvSpPr>
        <p:spPr>
          <a:xfrm>
            <a:off x="2044128" y="2351783"/>
            <a:ext cx="3265210" cy="3083921"/>
          </a:xfrm>
          <a:prstGeom prst="rect">
            <a:avLst/>
          </a:prstGeom>
        </p:spPr>
        <p:txBody>
          <a:bodyPr wrap="square">
            <a:spAutoFit/>
          </a:bodyPr>
          <a:lstStyle/>
          <a:p>
            <a:pPr algn="ctr"/>
            <a:r>
              <a:rPr lang="en-US" sz="2160" dirty="0">
                <a:latin typeface="Tw Cen MT" panose="020B0602020104020603" pitchFamily="34" charset="0"/>
              </a:rPr>
              <a:t>Kota </a:t>
            </a:r>
            <a:r>
              <a:rPr lang="en-US" sz="2160" dirty="0" err="1">
                <a:latin typeface="Tw Cen MT" panose="020B0602020104020603" pitchFamily="34" charset="0"/>
              </a:rPr>
              <a:t>sebagai</a:t>
            </a:r>
            <a:r>
              <a:rPr lang="en-US" sz="2160" dirty="0">
                <a:latin typeface="Tw Cen MT" panose="020B0602020104020603" pitchFamily="34" charset="0"/>
              </a:rPr>
              <a:t> </a:t>
            </a:r>
            <a:r>
              <a:rPr lang="en-US" sz="2160" dirty="0" err="1">
                <a:latin typeface="Tw Cen MT" panose="020B0602020104020603" pitchFamily="34" charset="0"/>
              </a:rPr>
              <a:t>ekspresi</a:t>
            </a:r>
            <a:r>
              <a:rPr lang="en-US" sz="2160" dirty="0">
                <a:latin typeface="Tw Cen MT" panose="020B0602020104020603" pitchFamily="34" charset="0"/>
              </a:rPr>
              <a:t> </a:t>
            </a:r>
            <a:r>
              <a:rPr lang="en-US" sz="2160" dirty="0" err="1">
                <a:latin typeface="Tw Cen MT" panose="020B0602020104020603" pitchFamily="34" charset="0"/>
              </a:rPr>
              <a:t>kehidupan</a:t>
            </a:r>
            <a:r>
              <a:rPr lang="en-US" sz="2160" dirty="0">
                <a:latin typeface="Tw Cen MT" panose="020B0602020104020603" pitchFamily="34" charset="0"/>
              </a:rPr>
              <a:t> orang </a:t>
            </a:r>
            <a:r>
              <a:rPr lang="en-US" sz="2160" dirty="0" err="1">
                <a:latin typeface="Tw Cen MT" panose="020B0602020104020603" pitchFamily="34" charset="0"/>
              </a:rPr>
              <a:t>sebagai</a:t>
            </a:r>
            <a:r>
              <a:rPr lang="en-US" sz="2160" dirty="0">
                <a:latin typeface="Tw Cen MT" panose="020B0602020104020603" pitchFamily="34" charset="0"/>
              </a:rPr>
              <a:t> </a:t>
            </a:r>
            <a:r>
              <a:rPr lang="en-US" sz="2160" dirty="0" err="1">
                <a:latin typeface="Tw Cen MT" panose="020B0602020104020603" pitchFamily="34" charset="0"/>
              </a:rPr>
              <a:t>pelaku</a:t>
            </a:r>
            <a:r>
              <a:rPr lang="en-US" sz="2160" dirty="0">
                <a:latin typeface="Tw Cen MT" panose="020B0602020104020603" pitchFamily="34" charset="0"/>
              </a:rPr>
              <a:t>,</a:t>
            </a:r>
          </a:p>
          <a:p>
            <a:pPr algn="ctr"/>
            <a:endParaRPr lang="en-US" sz="2160" dirty="0">
              <a:latin typeface="Tw Cen MT" panose="020B0602020104020603" pitchFamily="34" charset="0"/>
            </a:endParaRPr>
          </a:p>
          <a:p>
            <a:pPr algn="ctr"/>
            <a:r>
              <a:rPr lang="en-US" sz="2160" dirty="0" err="1">
                <a:latin typeface="Tw Cen MT" panose="020B0602020104020603" pitchFamily="34" charset="0"/>
              </a:rPr>
              <a:t>perkotaan</a:t>
            </a:r>
            <a:r>
              <a:rPr lang="en-US" sz="2160" dirty="0">
                <a:latin typeface="Tw Cen MT" panose="020B0602020104020603" pitchFamily="34" charset="0"/>
              </a:rPr>
              <a:t> </a:t>
            </a:r>
            <a:r>
              <a:rPr lang="en-US" sz="2160" dirty="0" err="1">
                <a:latin typeface="Tw Cen MT" panose="020B0602020104020603" pitchFamily="34" charset="0"/>
              </a:rPr>
              <a:t>tidak</a:t>
            </a:r>
            <a:r>
              <a:rPr lang="en-US" sz="2160" dirty="0">
                <a:latin typeface="Tw Cen MT" panose="020B0602020104020603" pitchFamily="34" charset="0"/>
              </a:rPr>
              <a:t> </a:t>
            </a:r>
            <a:r>
              <a:rPr lang="en-US" sz="2160" dirty="0" err="1">
                <a:latin typeface="Tw Cen MT" panose="020B0602020104020603" pitchFamily="34" charset="0"/>
              </a:rPr>
              <a:t>memiliki</a:t>
            </a:r>
            <a:r>
              <a:rPr lang="en-US" sz="2160" dirty="0">
                <a:latin typeface="Tw Cen MT" panose="020B0602020104020603" pitchFamily="34" charset="0"/>
              </a:rPr>
              <a:t> </a:t>
            </a:r>
            <a:r>
              <a:rPr lang="en-US" sz="2160" dirty="0" err="1">
                <a:latin typeface="Tw Cen MT" panose="020B0602020104020603" pitchFamily="34" charset="0"/>
              </a:rPr>
              <a:t>makna</a:t>
            </a:r>
            <a:r>
              <a:rPr lang="en-US" sz="2160" dirty="0">
                <a:latin typeface="Tw Cen MT" panose="020B0602020104020603" pitchFamily="34" charset="0"/>
              </a:rPr>
              <a:t> yang </a:t>
            </a:r>
            <a:r>
              <a:rPr lang="en-US" sz="2160" dirty="0" err="1">
                <a:latin typeface="Tw Cen MT" panose="020B0602020104020603" pitchFamily="34" charset="0"/>
              </a:rPr>
              <a:t>berasal</a:t>
            </a:r>
            <a:r>
              <a:rPr lang="en-US" sz="2160" dirty="0">
                <a:latin typeface="Tw Cen MT" panose="020B0602020104020603" pitchFamily="34" charset="0"/>
              </a:rPr>
              <a:t> </a:t>
            </a:r>
            <a:r>
              <a:rPr lang="en-US" sz="2160" dirty="0" err="1">
                <a:latin typeface="Tw Cen MT" panose="020B0602020104020603" pitchFamily="34" charset="0"/>
              </a:rPr>
              <a:t>dari</a:t>
            </a:r>
            <a:r>
              <a:rPr lang="en-US" sz="2160" dirty="0">
                <a:latin typeface="Tw Cen MT" panose="020B0602020104020603" pitchFamily="34" charset="0"/>
              </a:rPr>
              <a:t> </a:t>
            </a:r>
            <a:r>
              <a:rPr lang="en-US" sz="2160" dirty="0" err="1">
                <a:latin typeface="Tw Cen MT" panose="020B0602020104020603" pitchFamily="34" charset="0"/>
              </a:rPr>
              <a:t>dirinya</a:t>
            </a:r>
            <a:r>
              <a:rPr lang="en-US" sz="2160" dirty="0">
                <a:latin typeface="Tw Cen MT" panose="020B0602020104020603" pitchFamily="34" charset="0"/>
              </a:rPr>
              <a:t> </a:t>
            </a:r>
            <a:r>
              <a:rPr lang="en-US" sz="2160" dirty="0" err="1">
                <a:latin typeface="Tw Cen MT" panose="020B0602020104020603" pitchFamily="34" charset="0"/>
              </a:rPr>
              <a:t>sendiri</a:t>
            </a:r>
            <a:r>
              <a:rPr lang="en-US" sz="2160" dirty="0">
                <a:latin typeface="Tw Cen MT" panose="020B0602020104020603" pitchFamily="34" charset="0"/>
              </a:rPr>
              <a:t>, </a:t>
            </a:r>
            <a:r>
              <a:rPr lang="en-US" sz="2160" dirty="0" err="1">
                <a:latin typeface="Tw Cen MT" panose="020B0602020104020603" pitchFamily="34" charset="0"/>
              </a:rPr>
              <a:t>melainkan</a:t>
            </a:r>
            <a:r>
              <a:rPr lang="en-US" sz="2160" dirty="0">
                <a:latin typeface="Tw Cen MT" panose="020B0602020104020603" pitchFamily="34" charset="0"/>
              </a:rPr>
              <a:t> </a:t>
            </a:r>
            <a:r>
              <a:rPr lang="en-US" sz="2160" dirty="0" err="1">
                <a:latin typeface="Tw Cen MT" panose="020B0602020104020603" pitchFamily="34" charset="0"/>
              </a:rPr>
              <a:t>dari</a:t>
            </a:r>
            <a:r>
              <a:rPr lang="en-US" sz="2160" dirty="0">
                <a:latin typeface="Tw Cen MT" panose="020B0602020104020603" pitchFamily="34" charset="0"/>
              </a:rPr>
              <a:t> </a:t>
            </a:r>
            <a:r>
              <a:rPr lang="en-US" sz="2160" dirty="0" err="1">
                <a:latin typeface="Tw Cen MT" panose="020B0602020104020603" pitchFamily="34" charset="0"/>
              </a:rPr>
              <a:t>kehidupan</a:t>
            </a:r>
            <a:r>
              <a:rPr lang="en-US" sz="2160" dirty="0">
                <a:latin typeface="Tw Cen MT" panose="020B0602020104020603" pitchFamily="34" charset="0"/>
              </a:rPr>
              <a:t> di </a:t>
            </a:r>
            <a:r>
              <a:rPr lang="en-US" sz="2160" dirty="0" err="1">
                <a:latin typeface="Tw Cen MT" panose="020B0602020104020603" pitchFamily="34" charset="0"/>
              </a:rPr>
              <a:t>dalamnya</a:t>
            </a:r>
            <a:r>
              <a:rPr lang="en-US" sz="2160" dirty="0">
                <a:latin typeface="Tw Cen MT" panose="020B0602020104020603" pitchFamily="34" charset="0"/>
              </a:rPr>
              <a:t>.</a:t>
            </a:r>
            <a:endParaRPr lang="id-ID" sz="2160" dirty="0">
              <a:latin typeface="Tw Cen MT" panose="020B0602020104020603" pitchFamily="34" charset="0"/>
            </a:endParaRPr>
          </a:p>
        </p:txBody>
      </p:sp>
      <p:grpSp>
        <p:nvGrpSpPr>
          <p:cNvPr id="5" name="Group 4">
            <a:extLst>
              <a:ext uri="{FF2B5EF4-FFF2-40B4-BE49-F238E27FC236}">
                <a16:creationId xmlns:a16="http://schemas.microsoft.com/office/drawing/2014/main" id="{7D36B95A-5FFF-9EF3-840B-1E9A73118552}"/>
              </a:ext>
            </a:extLst>
          </p:cNvPr>
          <p:cNvGrpSpPr/>
          <p:nvPr/>
        </p:nvGrpSpPr>
        <p:grpSpPr>
          <a:xfrm>
            <a:off x="5527616" y="2407531"/>
            <a:ext cx="3110392" cy="2990890"/>
            <a:chOff x="3329483" y="1968574"/>
            <a:chExt cx="2591993" cy="2492408"/>
          </a:xfrm>
        </p:grpSpPr>
        <p:sp>
          <p:nvSpPr>
            <p:cNvPr id="14" name="Oval 13">
              <a:extLst>
                <a:ext uri="{FF2B5EF4-FFF2-40B4-BE49-F238E27FC236}">
                  <a16:creationId xmlns:a16="http://schemas.microsoft.com/office/drawing/2014/main" id="{C5AF2477-C06F-F89F-E00B-DCDA966F52B0}"/>
                </a:ext>
              </a:extLst>
            </p:cNvPr>
            <p:cNvSpPr/>
            <p:nvPr/>
          </p:nvSpPr>
          <p:spPr>
            <a:xfrm>
              <a:off x="3329483" y="1968574"/>
              <a:ext cx="2492408" cy="2492408"/>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160"/>
            </a:p>
          </p:txBody>
        </p:sp>
        <p:sp>
          <p:nvSpPr>
            <p:cNvPr id="15" name="Rectangle 14">
              <a:extLst>
                <a:ext uri="{FF2B5EF4-FFF2-40B4-BE49-F238E27FC236}">
                  <a16:creationId xmlns:a16="http://schemas.microsoft.com/office/drawing/2014/main" id="{02EE23B5-0E06-406C-45BB-C20BDBDDF592}"/>
                </a:ext>
              </a:extLst>
            </p:cNvPr>
            <p:cNvSpPr/>
            <p:nvPr/>
          </p:nvSpPr>
          <p:spPr>
            <a:xfrm>
              <a:off x="3414320" y="2592063"/>
              <a:ext cx="2507156" cy="1184940"/>
            </a:xfrm>
            <a:prstGeom prst="rect">
              <a:avLst/>
            </a:prstGeom>
          </p:spPr>
          <p:txBody>
            <a:bodyPr wrap="square">
              <a:spAutoFit/>
            </a:bodyPr>
            <a:lstStyle/>
            <a:p>
              <a:pPr algn="ctr"/>
              <a:r>
                <a:rPr lang="en-US" sz="2160" spc="720" dirty="0">
                  <a:latin typeface="Aharoni" panose="02010803020104030203" pitchFamily="2" charset="-79"/>
                  <a:cs typeface="Aharoni" panose="02010803020104030203" pitchFamily="2" charset="-79"/>
                </a:rPr>
                <a:t>BAGAIMANA ARTI ARSITEKTUR KOTA ?</a:t>
              </a:r>
              <a:endParaRPr lang="id-ID" sz="2160" spc="720" dirty="0">
                <a:latin typeface="Aharoni" panose="02010803020104030203" pitchFamily="2" charset="-79"/>
                <a:cs typeface="Aharoni" panose="02010803020104030203" pitchFamily="2" charset="-79"/>
              </a:endParaRPr>
            </a:p>
          </p:txBody>
        </p:sp>
      </p:grpSp>
      <p:grpSp>
        <p:nvGrpSpPr>
          <p:cNvPr id="16" name="Group 15">
            <a:extLst>
              <a:ext uri="{FF2B5EF4-FFF2-40B4-BE49-F238E27FC236}">
                <a16:creationId xmlns:a16="http://schemas.microsoft.com/office/drawing/2014/main" id="{C9EB237D-69A2-F443-C4AE-6E14E941CFEF}"/>
              </a:ext>
            </a:extLst>
          </p:cNvPr>
          <p:cNvGrpSpPr/>
          <p:nvPr/>
        </p:nvGrpSpPr>
        <p:grpSpPr>
          <a:xfrm>
            <a:off x="8964069" y="2001872"/>
            <a:ext cx="3837532" cy="3657600"/>
            <a:chOff x="5946057" y="1412982"/>
            <a:chExt cx="3197943" cy="3048000"/>
          </a:xfrm>
        </p:grpSpPr>
        <p:sp>
          <p:nvSpPr>
            <p:cNvPr id="17" name="Oval 16">
              <a:extLst>
                <a:ext uri="{FF2B5EF4-FFF2-40B4-BE49-F238E27FC236}">
                  <a16:creationId xmlns:a16="http://schemas.microsoft.com/office/drawing/2014/main" id="{0692769D-50FE-AEC2-6C3B-90738023198F}"/>
                </a:ext>
              </a:extLst>
            </p:cNvPr>
            <p:cNvSpPr/>
            <p:nvPr/>
          </p:nvSpPr>
          <p:spPr>
            <a:xfrm>
              <a:off x="5946057" y="1412982"/>
              <a:ext cx="3048000" cy="3048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160"/>
            </a:p>
          </p:txBody>
        </p:sp>
        <p:sp>
          <p:nvSpPr>
            <p:cNvPr id="18" name="Rectangle 17">
              <a:extLst>
                <a:ext uri="{FF2B5EF4-FFF2-40B4-BE49-F238E27FC236}">
                  <a16:creationId xmlns:a16="http://schemas.microsoft.com/office/drawing/2014/main" id="{877E0E5A-9531-3673-2042-163CBBA5024C}"/>
                </a:ext>
              </a:extLst>
            </p:cNvPr>
            <p:cNvSpPr/>
            <p:nvPr/>
          </p:nvSpPr>
          <p:spPr>
            <a:xfrm>
              <a:off x="6096000" y="1487556"/>
              <a:ext cx="3048000" cy="2846933"/>
            </a:xfrm>
            <a:prstGeom prst="rect">
              <a:avLst/>
            </a:prstGeom>
          </p:spPr>
          <p:txBody>
            <a:bodyPr wrap="square">
              <a:spAutoFit/>
            </a:bodyPr>
            <a:lstStyle/>
            <a:p>
              <a:pPr algn="ctr"/>
              <a:r>
                <a:rPr lang="en-US" sz="2160" dirty="0" err="1"/>
                <a:t>Kenyataan</a:t>
              </a:r>
              <a:r>
                <a:rPr lang="en-US" sz="2160" dirty="0"/>
                <a:t> </a:t>
              </a:r>
              <a:r>
                <a:rPr lang="en-US" sz="2160" dirty="0" err="1"/>
                <a:t>bahwa</a:t>
              </a:r>
              <a:r>
                <a:rPr lang="en-US" sz="2160" dirty="0"/>
                <a:t> </a:t>
              </a:r>
              <a:r>
                <a:rPr lang="en-US" sz="2160" dirty="0" err="1"/>
                <a:t>kawasan</a:t>
              </a:r>
              <a:r>
                <a:rPr lang="en-US" sz="2160" dirty="0"/>
                <a:t> </a:t>
              </a:r>
              <a:r>
                <a:rPr lang="en-US" sz="2160" dirty="0" err="1"/>
                <a:t>kota</a:t>
              </a:r>
              <a:r>
                <a:rPr lang="en-US" sz="2160" dirty="0"/>
                <a:t> </a:t>
              </a:r>
              <a:r>
                <a:rPr lang="en-US" sz="2160" dirty="0" err="1"/>
                <a:t>juga</a:t>
              </a:r>
              <a:r>
                <a:rPr lang="en-US" sz="2160" dirty="0"/>
                <a:t> </a:t>
              </a:r>
              <a:r>
                <a:rPr lang="en-US" sz="2160" dirty="0" err="1"/>
                <a:t>memiliki</a:t>
              </a:r>
              <a:r>
                <a:rPr lang="en-US" sz="2160" dirty="0"/>
                <a:t> </a:t>
              </a:r>
              <a:r>
                <a:rPr lang="en-US" sz="2160" dirty="0" err="1"/>
                <a:t>sifat</a:t>
              </a:r>
              <a:r>
                <a:rPr lang="en-US" sz="2160" dirty="0"/>
                <a:t> yang </a:t>
              </a:r>
              <a:r>
                <a:rPr lang="en-US" sz="2160" dirty="0" err="1"/>
                <a:t>sangat</a:t>
              </a:r>
              <a:r>
                <a:rPr lang="en-US" sz="2160" dirty="0"/>
                <a:t> </a:t>
              </a:r>
              <a:r>
                <a:rPr lang="en-US" sz="2160" b="1" dirty="0" err="1"/>
                <a:t>mempengaruhi</a:t>
              </a:r>
              <a:r>
                <a:rPr lang="en-US" sz="2160" b="1" dirty="0"/>
                <a:t> </a:t>
              </a:r>
              <a:r>
                <a:rPr lang="en-US" sz="2160" b="1" dirty="0" err="1"/>
                <a:t>kehidupan</a:t>
              </a:r>
              <a:r>
                <a:rPr lang="en-US" sz="2160" b="1" dirty="0"/>
                <a:t> </a:t>
              </a:r>
              <a:r>
                <a:rPr lang="en-US" sz="2160" b="1" dirty="0" err="1"/>
                <a:t>tempatnya</a:t>
              </a:r>
              <a:r>
                <a:rPr lang="en-US" sz="2160" b="1" dirty="0"/>
                <a:t> </a:t>
              </a:r>
              <a:r>
                <a:rPr lang="en-US" sz="2160" dirty="0"/>
                <a:t>(</a:t>
              </a:r>
              <a:r>
                <a:rPr lang="en-US" sz="2160" b="1" i="1" dirty="0"/>
                <a:t>place</a:t>
              </a:r>
              <a:r>
                <a:rPr lang="en-US" sz="2160" dirty="0"/>
                <a:t>). </a:t>
              </a:r>
              <a:r>
                <a:rPr lang="en-US" sz="2160" dirty="0" err="1"/>
                <a:t>Kenyataan</a:t>
              </a:r>
              <a:r>
                <a:rPr lang="en-US" sz="2160" dirty="0"/>
                <a:t> </a:t>
              </a:r>
              <a:r>
                <a:rPr lang="en-US" sz="2160" dirty="0" err="1"/>
                <a:t>tersebut</a:t>
              </a:r>
              <a:r>
                <a:rPr lang="en-US" sz="2160" dirty="0"/>
                <a:t> </a:t>
              </a:r>
              <a:r>
                <a:rPr lang="en-US" sz="2160" b="1" dirty="0" err="1"/>
                <a:t>dapat</a:t>
              </a:r>
              <a:r>
                <a:rPr lang="en-US" sz="2160" b="1" dirty="0"/>
                <a:t> </a:t>
              </a:r>
              <a:r>
                <a:rPr lang="en-US" sz="2160" b="1" dirty="0" err="1"/>
                <a:t>diamati</a:t>
              </a:r>
              <a:r>
                <a:rPr lang="en-US" sz="2160" b="1" dirty="0"/>
                <a:t> di </a:t>
              </a:r>
              <a:r>
                <a:rPr lang="en-US" sz="2160" b="1" dirty="0" err="1"/>
                <a:t>tempat</a:t>
              </a:r>
              <a:r>
                <a:rPr lang="en-US" sz="2160" b="1" dirty="0"/>
                <a:t> di </a:t>
              </a:r>
              <a:r>
                <a:rPr lang="en-US" sz="2160" b="1" dirty="0" err="1"/>
                <a:t>mana</a:t>
              </a:r>
              <a:r>
                <a:rPr lang="en-US" sz="2160" b="1" dirty="0"/>
                <a:t> </a:t>
              </a:r>
              <a:r>
                <a:rPr lang="en-US" sz="2160" b="1" dirty="0" err="1"/>
                <a:t>suasana</a:t>
              </a:r>
              <a:r>
                <a:rPr lang="en-US" sz="2160" b="1" dirty="0"/>
                <a:t> </a:t>
              </a:r>
              <a:r>
                <a:rPr lang="en-US" sz="2160" b="1" dirty="0" err="1"/>
                <a:t>kota</a:t>
              </a:r>
              <a:r>
                <a:rPr lang="en-US" sz="2160" b="1" dirty="0"/>
                <a:t> </a:t>
              </a:r>
              <a:r>
                <a:rPr lang="en-US" sz="2160" b="1" dirty="0" err="1"/>
                <a:t>kurang</a:t>
              </a:r>
              <a:r>
                <a:rPr lang="en-US" sz="2160" b="1" dirty="0"/>
                <a:t> </a:t>
              </a:r>
              <a:r>
                <a:rPr lang="en-US" sz="2160" b="1" dirty="0" err="1"/>
                <a:t>baik</a:t>
              </a:r>
              <a:r>
                <a:rPr lang="en-US" sz="2160" b="1" dirty="0"/>
                <a:t> </a:t>
              </a:r>
              <a:r>
                <a:rPr lang="en-US" sz="2160" b="1" dirty="0" err="1"/>
                <a:t>dan</a:t>
              </a:r>
              <a:r>
                <a:rPr lang="en-US" sz="2160" b="1" dirty="0"/>
                <a:t> di </a:t>
              </a:r>
              <a:r>
                <a:rPr lang="en-US" sz="2160" b="1" dirty="0" err="1"/>
                <a:t>mana</a:t>
              </a:r>
              <a:r>
                <a:rPr lang="en-US" sz="2160" b="1" dirty="0"/>
                <a:t> </a:t>
              </a:r>
              <a:r>
                <a:rPr lang="en-US" sz="2160" b="1" dirty="0" err="1"/>
                <a:t>masyarakatnya</a:t>
              </a:r>
              <a:r>
                <a:rPr lang="en-US" sz="2160" b="1" dirty="0"/>
                <a:t> </a:t>
              </a:r>
              <a:r>
                <a:rPr lang="en-US" sz="2160" b="1" dirty="0" err="1"/>
                <a:t>menderita</a:t>
              </a:r>
              <a:r>
                <a:rPr lang="en-US" sz="2160" b="1" dirty="0"/>
                <a:t> </a:t>
              </a:r>
              <a:r>
                <a:rPr lang="en-US" sz="2160" b="1" dirty="0" err="1"/>
                <a:t>oleh</a:t>
              </a:r>
              <a:r>
                <a:rPr lang="en-US" sz="2160" b="1" dirty="0"/>
                <a:t> </a:t>
              </a:r>
              <a:r>
                <a:rPr lang="en-US" sz="2160" b="1" dirty="0" err="1"/>
                <a:t>wujud</a:t>
              </a:r>
              <a:r>
                <a:rPr lang="en-US" sz="2160" b="1" dirty="0"/>
                <a:t> </a:t>
              </a:r>
              <a:r>
                <a:rPr lang="en-US" sz="2160" b="1" dirty="0" err="1"/>
                <a:t>dan</a:t>
              </a:r>
              <a:r>
                <a:rPr lang="en-US" sz="2160" b="1" dirty="0"/>
                <a:t> </a:t>
              </a:r>
              <a:r>
                <a:rPr lang="en-US" sz="2160" b="1" dirty="0" err="1"/>
                <a:t>ekspresi</a:t>
              </a:r>
              <a:r>
                <a:rPr lang="en-US" sz="2160" b="1" dirty="0"/>
                <a:t> </a:t>
              </a:r>
              <a:r>
                <a:rPr lang="en-US" sz="2160" b="1" dirty="0" err="1"/>
                <a:t>tempatnya</a:t>
              </a:r>
              <a:endParaRPr lang="id-ID" sz="2160" b="1" dirty="0"/>
            </a:p>
          </p:txBody>
        </p:sp>
      </p:grpSp>
    </p:spTree>
    <p:extLst>
      <p:ext uri="{BB962C8B-B14F-4D97-AF65-F5344CB8AC3E}">
        <p14:creationId xmlns:p14="http://schemas.microsoft.com/office/powerpoint/2010/main" val="30327924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w="13811">
            <a:solidFill>
              <a:srgbClr val="FFFFFF">
                <a:alpha val="64000"/>
              </a:srgbClr>
            </a:solidFill>
            <a:prstDash val="solid"/>
          </a:ln>
        </p:spPr>
        <p:txBody>
          <a:bodyPr/>
          <a:lstStyle/>
          <a:p>
            <a:endParaRPr lang="en-ID"/>
          </a:p>
        </p:txBody>
      </p:sp>
      <p:pic>
        <p:nvPicPr>
          <p:cNvPr id="4" name="Image 1" descr="preencoded.png"/>
          <p:cNvPicPr>
            <a:picLocks noChangeAspect="1"/>
          </p:cNvPicPr>
          <p:nvPr/>
        </p:nvPicPr>
        <p:blipFill>
          <a:blip r:embed="rId4"/>
          <a:stretch>
            <a:fillRect/>
          </a:stretch>
        </p:blipFill>
        <p:spPr>
          <a:xfrm>
            <a:off x="0" y="0"/>
            <a:ext cx="14630400" cy="8229600"/>
          </a:xfrm>
          <a:prstGeom prst="rect">
            <a:avLst/>
          </a:prstGeom>
        </p:spPr>
      </p:pic>
      <p:sp>
        <p:nvSpPr>
          <p:cNvPr id="5" name="Shape 1"/>
          <p:cNvSpPr/>
          <p:nvPr/>
        </p:nvSpPr>
        <p:spPr>
          <a:xfrm>
            <a:off x="0" y="0"/>
            <a:ext cx="14630400" cy="8229600"/>
          </a:xfrm>
          <a:prstGeom prst="rect">
            <a:avLst/>
          </a:prstGeom>
          <a:solidFill>
            <a:srgbClr val="FFFFFF">
              <a:alpha val="85000"/>
            </a:srgbClr>
          </a:solidFill>
          <a:ln/>
        </p:spPr>
        <p:txBody>
          <a:bodyPr/>
          <a:lstStyle/>
          <a:p>
            <a:endParaRPr lang="en-ID"/>
          </a:p>
        </p:txBody>
      </p:sp>
      <p:sp>
        <p:nvSpPr>
          <p:cNvPr id="6" name="Text 2"/>
          <p:cNvSpPr/>
          <p:nvPr/>
        </p:nvSpPr>
        <p:spPr>
          <a:xfrm>
            <a:off x="2348389" y="2125147"/>
            <a:ext cx="4443889" cy="694373"/>
          </a:xfrm>
          <a:prstGeom prst="rect">
            <a:avLst/>
          </a:prstGeom>
          <a:noFill/>
          <a:ln/>
        </p:spPr>
        <p:txBody>
          <a:bodyPr wrap="none" rtlCol="0" anchor="t"/>
          <a:lstStyle/>
          <a:p>
            <a:pPr marL="0" indent="0">
              <a:lnSpc>
                <a:spcPts val="5468"/>
              </a:lnSpc>
              <a:buNone/>
            </a:pPr>
            <a:r>
              <a:rPr lang="en-US" sz="4374" b="1" kern="0" spc="-87" dirty="0">
                <a:solidFill>
                  <a:srgbClr val="FF75D3"/>
                </a:solidFill>
                <a:latin typeface="adonis-web" pitchFamily="34" charset="0"/>
                <a:ea typeface="adonis-web" pitchFamily="34" charset="-122"/>
                <a:cs typeface="adonis-web" pitchFamily="34" charset="-120"/>
              </a:rPr>
              <a:t>Apa Itu Arsitektur?</a:t>
            </a:r>
            <a:endParaRPr lang="en-US" sz="4374" dirty="0"/>
          </a:p>
        </p:txBody>
      </p:sp>
      <p:sp>
        <p:nvSpPr>
          <p:cNvPr id="7" name="Shape 3"/>
          <p:cNvSpPr/>
          <p:nvPr/>
        </p:nvSpPr>
        <p:spPr>
          <a:xfrm>
            <a:off x="2348389" y="3326368"/>
            <a:ext cx="499943" cy="499943"/>
          </a:xfrm>
          <a:prstGeom prst="roundRect">
            <a:avLst>
              <a:gd name="adj" fmla="val 20000"/>
            </a:avLst>
          </a:prstGeom>
          <a:solidFill>
            <a:srgbClr val="EBD0FB"/>
          </a:solidFill>
          <a:ln w="13811">
            <a:solidFill>
              <a:srgbClr val="D7A1F7"/>
            </a:solidFill>
            <a:prstDash val="solid"/>
          </a:ln>
        </p:spPr>
        <p:txBody>
          <a:bodyPr/>
          <a:lstStyle/>
          <a:p>
            <a:endParaRPr lang="en-ID"/>
          </a:p>
        </p:txBody>
      </p:sp>
      <p:sp>
        <p:nvSpPr>
          <p:cNvPr id="8" name="Text 4"/>
          <p:cNvSpPr/>
          <p:nvPr/>
        </p:nvSpPr>
        <p:spPr>
          <a:xfrm>
            <a:off x="2506385" y="3368040"/>
            <a:ext cx="183952" cy="416481"/>
          </a:xfrm>
          <a:prstGeom prst="rect">
            <a:avLst/>
          </a:prstGeom>
          <a:noFill/>
          <a:ln/>
        </p:spPr>
        <p:txBody>
          <a:bodyPr wrap="none" rtlCol="0" anchor="t"/>
          <a:lstStyle/>
          <a:p>
            <a:pPr marL="0" indent="0" algn="ctr">
              <a:lnSpc>
                <a:spcPts val="3281"/>
              </a:lnSpc>
              <a:buNone/>
            </a:pPr>
            <a:r>
              <a:rPr lang="en-US" sz="2624" b="1" kern="0" spc="-52" dirty="0">
                <a:solidFill>
                  <a:srgbClr val="272525"/>
                </a:solidFill>
                <a:latin typeface="adonis-web" pitchFamily="34" charset="0"/>
                <a:ea typeface="adonis-web" pitchFamily="34" charset="-122"/>
                <a:cs typeface="adonis-web" pitchFamily="34" charset="-120"/>
              </a:rPr>
              <a:t>1</a:t>
            </a:r>
            <a:endParaRPr lang="en-US" sz="2624" dirty="0"/>
          </a:p>
        </p:txBody>
      </p:sp>
      <p:sp>
        <p:nvSpPr>
          <p:cNvPr id="9" name="Text 5"/>
          <p:cNvSpPr/>
          <p:nvPr/>
        </p:nvSpPr>
        <p:spPr>
          <a:xfrm>
            <a:off x="3070503" y="3402687"/>
            <a:ext cx="2440900" cy="694373"/>
          </a:xfrm>
          <a:prstGeom prst="rect">
            <a:avLst/>
          </a:prstGeom>
          <a:noFill/>
          <a:ln/>
        </p:spPr>
        <p:txBody>
          <a:bodyPr wrap="square" rtlCol="0" anchor="t"/>
          <a:lstStyle/>
          <a:p>
            <a:pPr marL="0" indent="0">
              <a:lnSpc>
                <a:spcPts val="2734"/>
              </a:lnSpc>
              <a:buNone/>
            </a:pPr>
            <a:r>
              <a:rPr lang="en-US" sz="2187" b="1" kern="0" spc="-44" dirty="0">
                <a:solidFill>
                  <a:srgbClr val="272525"/>
                </a:solidFill>
                <a:latin typeface="adonis-web" pitchFamily="34" charset="0"/>
                <a:ea typeface="adonis-web" pitchFamily="34" charset="-122"/>
                <a:cs typeface="adonis-web" pitchFamily="34" charset="-120"/>
              </a:rPr>
              <a:t>Rancangan Bangunan</a:t>
            </a:r>
            <a:endParaRPr lang="en-US" sz="2187" dirty="0"/>
          </a:p>
        </p:txBody>
      </p:sp>
      <p:sp>
        <p:nvSpPr>
          <p:cNvPr id="10" name="Text 6"/>
          <p:cNvSpPr/>
          <p:nvPr/>
        </p:nvSpPr>
        <p:spPr>
          <a:xfrm>
            <a:off x="3070503" y="4319230"/>
            <a:ext cx="2440900" cy="1777008"/>
          </a:xfrm>
          <a:prstGeom prst="rect">
            <a:avLst/>
          </a:prstGeom>
          <a:noFill/>
          <a:ln/>
        </p:spPr>
        <p:txBody>
          <a:bodyPr wrap="square" rtlCol="0" anchor="t"/>
          <a:lstStyle/>
          <a:p>
            <a:pPr marL="0" indent="0">
              <a:lnSpc>
                <a:spcPts val="2799"/>
              </a:lnSpc>
              <a:buNone/>
            </a:pPr>
            <a:r>
              <a:rPr lang="en-US" sz="1750" kern="0" spc="-35" dirty="0">
                <a:solidFill>
                  <a:srgbClr val="272525"/>
                </a:solidFill>
                <a:latin typeface="Source Sans Pro" pitchFamily="34" charset="0"/>
                <a:ea typeface="Source Sans Pro" pitchFamily="34" charset="-122"/>
                <a:cs typeface="Source Sans Pro" pitchFamily="34" charset="-120"/>
              </a:rPr>
              <a:t>Arsitektur adalah seni dan ilmu merancang bangunan yang melibatkan aspek estetika, fungsionalitas, dan keberlanjutan.</a:t>
            </a:r>
            <a:endParaRPr lang="en-US" sz="1750" dirty="0"/>
          </a:p>
        </p:txBody>
      </p:sp>
      <p:sp>
        <p:nvSpPr>
          <p:cNvPr id="11" name="Shape 7"/>
          <p:cNvSpPr/>
          <p:nvPr/>
        </p:nvSpPr>
        <p:spPr>
          <a:xfrm>
            <a:off x="5733574" y="3326368"/>
            <a:ext cx="499943" cy="499943"/>
          </a:xfrm>
          <a:prstGeom prst="roundRect">
            <a:avLst>
              <a:gd name="adj" fmla="val 20000"/>
            </a:avLst>
          </a:prstGeom>
          <a:solidFill>
            <a:srgbClr val="EBD0FB"/>
          </a:solidFill>
          <a:ln w="13811">
            <a:solidFill>
              <a:srgbClr val="D7A1F7"/>
            </a:solidFill>
            <a:prstDash val="solid"/>
          </a:ln>
        </p:spPr>
        <p:txBody>
          <a:bodyPr/>
          <a:lstStyle/>
          <a:p>
            <a:endParaRPr lang="en-ID"/>
          </a:p>
        </p:txBody>
      </p:sp>
      <p:sp>
        <p:nvSpPr>
          <p:cNvPr id="12" name="Text 8"/>
          <p:cNvSpPr/>
          <p:nvPr/>
        </p:nvSpPr>
        <p:spPr>
          <a:xfrm>
            <a:off x="5891570" y="3368040"/>
            <a:ext cx="183952" cy="416481"/>
          </a:xfrm>
          <a:prstGeom prst="rect">
            <a:avLst/>
          </a:prstGeom>
          <a:noFill/>
          <a:ln/>
        </p:spPr>
        <p:txBody>
          <a:bodyPr wrap="none" rtlCol="0" anchor="t"/>
          <a:lstStyle/>
          <a:p>
            <a:pPr marL="0" indent="0" algn="ctr">
              <a:lnSpc>
                <a:spcPts val="3281"/>
              </a:lnSpc>
              <a:buNone/>
            </a:pPr>
            <a:r>
              <a:rPr lang="en-US" sz="2624" b="1" kern="0" spc="-52" dirty="0">
                <a:solidFill>
                  <a:srgbClr val="272525"/>
                </a:solidFill>
                <a:latin typeface="adonis-web" pitchFamily="34" charset="0"/>
                <a:ea typeface="adonis-web" pitchFamily="34" charset="-122"/>
                <a:cs typeface="adonis-web" pitchFamily="34" charset="-120"/>
              </a:rPr>
              <a:t>2</a:t>
            </a:r>
            <a:endParaRPr lang="en-US" sz="2624" dirty="0"/>
          </a:p>
        </p:txBody>
      </p:sp>
      <p:sp>
        <p:nvSpPr>
          <p:cNvPr id="13" name="Text 9"/>
          <p:cNvSpPr/>
          <p:nvPr/>
        </p:nvSpPr>
        <p:spPr>
          <a:xfrm>
            <a:off x="6455688" y="3402687"/>
            <a:ext cx="2221944" cy="347186"/>
          </a:xfrm>
          <a:prstGeom prst="rect">
            <a:avLst/>
          </a:prstGeom>
          <a:noFill/>
          <a:ln/>
        </p:spPr>
        <p:txBody>
          <a:bodyPr wrap="none" rtlCol="0" anchor="t"/>
          <a:lstStyle/>
          <a:p>
            <a:pPr marL="0" indent="0">
              <a:lnSpc>
                <a:spcPts val="2734"/>
              </a:lnSpc>
              <a:buNone/>
            </a:pPr>
            <a:r>
              <a:rPr lang="en-US" sz="2187" b="1" kern="0" spc="-44" dirty="0">
                <a:solidFill>
                  <a:srgbClr val="272525"/>
                </a:solidFill>
                <a:latin typeface="adonis-web" pitchFamily="34" charset="0"/>
                <a:ea typeface="adonis-web" pitchFamily="34" charset="-122"/>
                <a:cs typeface="adonis-web" pitchFamily="34" charset="-120"/>
              </a:rPr>
              <a:t>Manipulasi Ruang</a:t>
            </a:r>
            <a:endParaRPr lang="en-US" sz="2187" dirty="0"/>
          </a:p>
        </p:txBody>
      </p:sp>
      <p:sp>
        <p:nvSpPr>
          <p:cNvPr id="14" name="Text 10"/>
          <p:cNvSpPr/>
          <p:nvPr/>
        </p:nvSpPr>
        <p:spPr>
          <a:xfrm>
            <a:off x="6455688" y="3972044"/>
            <a:ext cx="2440900" cy="2132409"/>
          </a:xfrm>
          <a:prstGeom prst="rect">
            <a:avLst/>
          </a:prstGeom>
          <a:noFill/>
          <a:ln/>
        </p:spPr>
        <p:txBody>
          <a:bodyPr wrap="square" rtlCol="0" anchor="t"/>
          <a:lstStyle/>
          <a:p>
            <a:pPr marL="0" indent="0">
              <a:lnSpc>
                <a:spcPts val="2799"/>
              </a:lnSpc>
              <a:buNone/>
            </a:pPr>
            <a:r>
              <a:rPr lang="en-US" sz="1750" kern="0" spc="-35" dirty="0">
                <a:solidFill>
                  <a:srgbClr val="272525"/>
                </a:solidFill>
                <a:latin typeface="Source Sans Pro" pitchFamily="34" charset="0"/>
                <a:ea typeface="Source Sans Pro" pitchFamily="34" charset="-122"/>
                <a:cs typeface="Source Sans Pro" pitchFamily="34" charset="-120"/>
              </a:rPr>
              <a:t>Arsitektur juga melibatkan manipulasi ruang dan material untuk menciptakan pengalaman visual, fisik, dan emosional bagi penggunanya.</a:t>
            </a:r>
            <a:endParaRPr lang="en-US" sz="1750" dirty="0"/>
          </a:p>
        </p:txBody>
      </p:sp>
      <p:sp>
        <p:nvSpPr>
          <p:cNvPr id="15" name="Shape 11"/>
          <p:cNvSpPr/>
          <p:nvPr/>
        </p:nvSpPr>
        <p:spPr>
          <a:xfrm>
            <a:off x="9118759" y="3326368"/>
            <a:ext cx="499943" cy="499943"/>
          </a:xfrm>
          <a:prstGeom prst="roundRect">
            <a:avLst>
              <a:gd name="adj" fmla="val 20000"/>
            </a:avLst>
          </a:prstGeom>
          <a:solidFill>
            <a:srgbClr val="EBD0FB"/>
          </a:solidFill>
          <a:ln w="13811">
            <a:solidFill>
              <a:srgbClr val="D7A1F7"/>
            </a:solidFill>
            <a:prstDash val="solid"/>
          </a:ln>
        </p:spPr>
        <p:txBody>
          <a:bodyPr/>
          <a:lstStyle/>
          <a:p>
            <a:endParaRPr lang="en-ID"/>
          </a:p>
        </p:txBody>
      </p:sp>
      <p:sp>
        <p:nvSpPr>
          <p:cNvPr id="16" name="Text 12"/>
          <p:cNvSpPr/>
          <p:nvPr/>
        </p:nvSpPr>
        <p:spPr>
          <a:xfrm>
            <a:off x="9276755" y="3368040"/>
            <a:ext cx="183952" cy="416481"/>
          </a:xfrm>
          <a:prstGeom prst="rect">
            <a:avLst/>
          </a:prstGeom>
          <a:noFill/>
          <a:ln/>
        </p:spPr>
        <p:txBody>
          <a:bodyPr wrap="none" rtlCol="0" anchor="t"/>
          <a:lstStyle/>
          <a:p>
            <a:pPr marL="0" indent="0" algn="ctr">
              <a:lnSpc>
                <a:spcPts val="3281"/>
              </a:lnSpc>
              <a:buNone/>
            </a:pPr>
            <a:r>
              <a:rPr lang="en-US" sz="2624" b="1" kern="0" spc="-52" dirty="0">
                <a:solidFill>
                  <a:srgbClr val="272525"/>
                </a:solidFill>
                <a:latin typeface="adonis-web" pitchFamily="34" charset="0"/>
                <a:ea typeface="adonis-web" pitchFamily="34" charset="-122"/>
                <a:cs typeface="adonis-web" pitchFamily="34" charset="-120"/>
              </a:rPr>
              <a:t>3</a:t>
            </a:r>
            <a:endParaRPr lang="en-US" sz="2624" dirty="0"/>
          </a:p>
        </p:txBody>
      </p:sp>
      <p:sp>
        <p:nvSpPr>
          <p:cNvPr id="17" name="Text 13"/>
          <p:cNvSpPr/>
          <p:nvPr/>
        </p:nvSpPr>
        <p:spPr>
          <a:xfrm>
            <a:off x="9840873" y="3402687"/>
            <a:ext cx="2440900" cy="694373"/>
          </a:xfrm>
          <a:prstGeom prst="rect">
            <a:avLst/>
          </a:prstGeom>
          <a:noFill/>
          <a:ln/>
        </p:spPr>
        <p:txBody>
          <a:bodyPr wrap="square" rtlCol="0" anchor="t"/>
          <a:lstStyle/>
          <a:p>
            <a:pPr marL="0" indent="0">
              <a:lnSpc>
                <a:spcPts val="2734"/>
              </a:lnSpc>
              <a:buNone/>
            </a:pPr>
            <a:r>
              <a:rPr lang="en-US" sz="2187" b="1" kern="0" spc="-44" dirty="0">
                <a:solidFill>
                  <a:srgbClr val="272525"/>
                </a:solidFill>
                <a:latin typeface="adonis-web" pitchFamily="34" charset="0"/>
                <a:ea typeface="adonis-web" pitchFamily="34" charset="-122"/>
                <a:cs typeface="adonis-web" pitchFamily="34" charset="-120"/>
              </a:rPr>
              <a:t>Mengintegrasi Lingkungan</a:t>
            </a:r>
            <a:endParaRPr lang="en-US" sz="2187" dirty="0"/>
          </a:p>
        </p:txBody>
      </p:sp>
      <p:sp>
        <p:nvSpPr>
          <p:cNvPr id="18" name="Text 14"/>
          <p:cNvSpPr/>
          <p:nvPr/>
        </p:nvSpPr>
        <p:spPr>
          <a:xfrm>
            <a:off x="9840873" y="4319230"/>
            <a:ext cx="2440900" cy="1777008"/>
          </a:xfrm>
          <a:prstGeom prst="rect">
            <a:avLst/>
          </a:prstGeom>
          <a:noFill/>
          <a:ln/>
        </p:spPr>
        <p:txBody>
          <a:bodyPr wrap="square" rtlCol="0" anchor="t"/>
          <a:lstStyle/>
          <a:p>
            <a:pPr marL="0" indent="0">
              <a:lnSpc>
                <a:spcPts val="2799"/>
              </a:lnSpc>
              <a:buNone/>
            </a:pPr>
            <a:r>
              <a:rPr lang="en-US" sz="1750" kern="0" spc="-35" dirty="0">
                <a:solidFill>
                  <a:srgbClr val="272525"/>
                </a:solidFill>
                <a:latin typeface="Source Sans Pro" pitchFamily="34" charset="0"/>
                <a:ea typeface="Source Sans Pro" pitchFamily="34" charset="-122"/>
                <a:cs typeface="Source Sans Pro" pitchFamily="34" charset="-120"/>
              </a:rPr>
              <a:t>Bangunan yang dirancang dengan baik harus menghormati dan mengintegrasikan dengan baik lingkungan sekitarnya.</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w="13811">
            <a:solidFill>
              <a:srgbClr val="FFFFFF">
                <a:alpha val="64000"/>
              </a:srgbClr>
            </a:solidFill>
            <a:prstDash val="solid"/>
          </a:ln>
        </p:spPr>
        <p:txBody>
          <a:bodyPr/>
          <a:lstStyle/>
          <a:p>
            <a:endParaRPr lang="en-ID"/>
          </a:p>
        </p:txBody>
      </p:sp>
      <p:sp>
        <p:nvSpPr>
          <p:cNvPr id="4" name="Text 1"/>
          <p:cNvSpPr/>
          <p:nvPr/>
        </p:nvSpPr>
        <p:spPr>
          <a:xfrm>
            <a:off x="2348389" y="1456492"/>
            <a:ext cx="7680127" cy="694373"/>
          </a:xfrm>
          <a:prstGeom prst="rect">
            <a:avLst/>
          </a:prstGeom>
          <a:noFill/>
          <a:ln/>
        </p:spPr>
        <p:txBody>
          <a:bodyPr wrap="none" rtlCol="0" anchor="t"/>
          <a:lstStyle/>
          <a:p>
            <a:pPr marL="0" indent="0">
              <a:lnSpc>
                <a:spcPts val="5468"/>
              </a:lnSpc>
              <a:buNone/>
            </a:pPr>
            <a:r>
              <a:rPr lang="en-US" sz="4374" b="1" kern="0" spc="-87" dirty="0">
                <a:solidFill>
                  <a:srgbClr val="FF75D3"/>
                </a:solidFill>
                <a:latin typeface="adonis-web" pitchFamily="34" charset="0"/>
                <a:ea typeface="adonis-web" pitchFamily="34" charset="-122"/>
                <a:cs typeface="adonis-web" pitchFamily="34" charset="-120"/>
              </a:rPr>
              <a:t>Kaitan antara Kota dan Arsitektur</a:t>
            </a:r>
            <a:endParaRPr lang="en-US" sz="4374" dirty="0"/>
          </a:p>
        </p:txBody>
      </p:sp>
      <p:pic>
        <p:nvPicPr>
          <p:cNvPr id="5" name="Image 1" descr="preencoded.png"/>
          <p:cNvPicPr>
            <a:picLocks noChangeAspect="1"/>
          </p:cNvPicPr>
          <p:nvPr/>
        </p:nvPicPr>
        <p:blipFill>
          <a:blip r:embed="rId4"/>
          <a:stretch>
            <a:fillRect/>
          </a:stretch>
        </p:blipFill>
        <p:spPr>
          <a:xfrm>
            <a:off x="2348389" y="2595205"/>
            <a:ext cx="3088958" cy="1909048"/>
          </a:xfrm>
          <a:prstGeom prst="rect">
            <a:avLst/>
          </a:prstGeom>
        </p:spPr>
      </p:pic>
      <p:sp>
        <p:nvSpPr>
          <p:cNvPr id="6" name="Text 2"/>
          <p:cNvSpPr/>
          <p:nvPr/>
        </p:nvSpPr>
        <p:spPr>
          <a:xfrm>
            <a:off x="2348389" y="4781907"/>
            <a:ext cx="2221944" cy="347186"/>
          </a:xfrm>
          <a:prstGeom prst="rect">
            <a:avLst/>
          </a:prstGeom>
          <a:noFill/>
          <a:ln/>
        </p:spPr>
        <p:txBody>
          <a:bodyPr wrap="none" rtlCol="0" anchor="t"/>
          <a:lstStyle/>
          <a:p>
            <a:pPr marL="0" indent="0" algn="l">
              <a:lnSpc>
                <a:spcPts val="2734"/>
              </a:lnSpc>
              <a:buNone/>
            </a:pPr>
            <a:r>
              <a:rPr lang="en-US" sz="2187" b="1" kern="0" spc="-44" dirty="0">
                <a:solidFill>
                  <a:srgbClr val="FF75D3"/>
                </a:solidFill>
                <a:latin typeface="adonis-web" pitchFamily="34" charset="0"/>
                <a:ea typeface="adonis-web" pitchFamily="34" charset="-122"/>
                <a:cs typeface="adonis-web" pitchFamily="34" charset="-120"/>
              </a:rPr>
              <a:t>Refleksi Identitas</a:t>
            </a:r>
            <a:endParaRPr lang="en-US" sz="2187" dirty="0"/>
          </a:p>
        </p:txBody>
      </p:sp>
      <p:sp>
        <p:nvSpPr>
          <p:cNvPr id="7" name="Text 3"/>
          <p:cNvSpPr/>
          <p:nvPr/>
        </p:nvSpPr>
        <p:spPr>
          <a:xfrm>
            <a:off x="2348389" y="5351264"/>
            <a:ext cx="3088958" cy="1421606"/>
          </a:xfrm>
          <a:prstGeom prst="rect">
            <a:avLst/>
          </a:prstGeom>
          <a:noFill/>
          <a:ln/>
        </p:spPr>
        <p:txBody>
          <a:bodyPr wrap="square" rtlCol="0" anchor="t"/>
          <a:lstStyle/>
          <a:p>
            <a:pPr marL="0" indent="0" algn="l">
              <a:lnSpc>
                <a:spcPts val="2799"/>
              </a:lnSpc>
              <a:buNone/>
            </a:pPr>
            <a:r>
              <a:rPr lang="en-US" sz="1750" kern="0" spc="-35" dirty="0">
                <a:solidFill>
                  <a:srgbClr val="272525"/>
                </a:solidFill>
                <a:latin typeface="Source Sans Pro" pitchFamily="34" charset="0"/>
                <a:ea typeface="Source Sans Pro" pitchFamily="34" charset="-122"/>
                <a:cs typeface="Source Sans Pro" pitchFamily="34" charset="-120"/>
              </a:rPr>
              <a:t>Arsitektur sebuah kota mencerminkan identitas budaya, sejarah, dan aspirasi masyarakatnya.</a:t>
            </a:r>
            <a:endParaRPr lang="en-US" sz="1750" dirty="0"/>
          </a:p>
        </p:txBody>
      </p:sp>
      <p:pic>
        <p:nvPicPr>
          <p:cNvPr id="8" name="Image 2" descr="preencoded.png"/>
          <p:cNvPicPr>
            <a:picLocks noChangeAspect="1"/>
          </p:cNvPicPr>
          <p:nvPr/>
        </p:nvPicPr>
        <p:blipFill>
          <a:blip r:embed="rId5"/>
          <a:stretch>
            <a:fillRect/>
          </a:stretch>
        </p:blipFill>
        <p:spPr>
          <a:xfrm>
            <a:off x="5770602" y="2595205"/>
            <a:ext cx="3088958" cy="1909048"/>
          </a:xfrm>
          <a:prstGeom prst="rect">
            <a:avLst/>
          </a:prstGeom>
        </p:spPr>
      </p:pic>
      <p:sp>
        <p:nvSpPr>
          <p:cNvPr id="9" name="Text 4"/>
          <p:cNvSpPr/>
          <p:nvPr/>
        </p:nvSpPr>
        <p:spPr>
          <a:xfrm>
            <a:off x="5770602" y="4781907"/>
            <a:ext cx="2221944" cy="347186"/>
          </a:xfrm>
          <a:prstGeom prst="rect">
            <a:avLst/>
          </a:prstGeom>
          <a:noFill/>
          <a:ln/>
        </p:spPr>
        <p:txBody>
          <a:bodyPr wrap="none" rtlCol="0" anchor="t"/>
          <a:lstStyle/>
          <a:p>
            <a:pPr marL="0" indent="0" algn="l">
              <a:lnSpc>
                <a:spcPts val="2734"/>
              </a:lnSpc>
              <a:buNone/>
            </a:pPr>
            <a:r>
              <a:rPr lang="en-US" sz="2187" b="1" kern="0" spc="-44" dirty="0">
                <a:solidFill>
                  <a:srgbClr val="FF75D3"/>
                </a:solidFill>
                <a:latin typeface="adonis-web" pitchFamily="34" charset="0"/>
                <a:ea typeface="adonis-web" pitchFamily="34" charset="-122"/>
                <a:cs typeface="adonis-web" pitchFamily="34" charset="-120"/>
              </a:rPr>
              <a:t>Pengaturan Ruang</a:t>
            </a:r>
            <a:endParaRPr lang="en-US" sz="2187" dirty="0"/>
          </a:p>
        </p:txBody>
      </p:sp>
      <p:sp>
        <p:nvSpPr>
          <p:cNvPr id="10" name="Text 5"/>
          <p:cNvSpPr/>
          <p:nvPr/>
        </p:nvSpPr>
        <p:spPr>
          <a:xfrm>
            <a:off x="5770602" y="5351264"/>
            <a:ext cx="3088958" cy="1421606"/>
          </a:xfrm>
          <a:prstGeom prst="rect">
            <a:avLst/>
          </a:prstGeom>
          <a:noFill/>
          <a:ln/>
        </p:spPr>
        <p:txBody>
          <a:bodyPr wrap="square" rtlCol="0" anchor="t"/>
          <a:lstStyle/>
          <a:p>
            <a:pPr marL="0" indent="0" algn="l">
              <a:lnSpc>
                <a:spcPts val="2799"/>
              </a:lnSpc>
              <a:buNone/>
            </a:pPr>
            <a:r>
              <a:rPr lang="en-US" sz="1750" kern="0" spc="-35" dirty="0">
                <a:solidFill>
                  <a:srgbClr val="272525"/>
                </a:solidFill>
                <a:latin typeface="Source Sans Pro" pitchFamily="34" charset="0"/>
                <a:ea typeface="Source Sans Pro" pitchFamily="34" charset="-122"/>
                <a:cs typeface="Source Sans Pro" pitchFamily="34" charset="-120"/>
              </a:rPr>
              <a:t>Kota membutuhkan arsitektur untuk mengatur ruang publik yang fungsional, estetis, dan ramah pengguna.</a:t>
            </a:r>
            <a:endParaRPr lang="en-US" sz="1750" dirty="0"/>
          </a:p>
        </p:txBody>
      </p:sp>
      <p:pic>
        <p:nvPicPr>
          <p:cNvPr id="11" name="Image 3" descr="preencoded.png"/>
          <p:cNvPicPr>
            <a:picLocks noChangeAspect="1"/>
          </p:cNvPicPr>
          <p:nvPr/>
        </p:nvPicPr>
        <p:blipFill>
          <a:blip r:embed="rId6"/>
          <a:stretch>
            <a:fillRect/>
          </a:stretch>
        </p:blipFill>
        <p:spPr>
          <a:xfrm>
            <a:off x="9192816" y="2595205"/>
            <a:ext cx="3089077" cy="1909167"/>
          </a:xfrm>
          <a:prstGeom prst="rect">
            <a:avLst/>
          </a:prstGeom>
        </p:spPr>
      </p:pic>
      <p:sp>
        <p:nvSpPr>
          <p:cNvPr id="12" name="Text 6"/>
          <p:cNvSpPr/>
          <p:nvPr/>
        </p:nvSpPr>
        <p:spPr>
          <a:xfrm>
            <a:off x="9192816" y="4782026"/>
            <a:ext cx="2221944" cy="347186"/>
          </a:xfrm>
          <a:prstGeom prst="rect">
            <a:avLst/>
          </a:prstGeom>
          <a:noFill/>
          <a:ln/>
        </p:spPr>
        <p:txBody>
          <a:bodyPr wrap="none" rtlCol="0" anchor="t"/>
          <a:lstStyle/>
          <a:p>
            <a:pPr marL="0" indent="0" algn="l">
              <a:lnSpc>
                <a:spcPts val="2734"/>
              </a:lnSpc>
              <a:buNone/>
            </a:pPr>
            <a:r>
              <a:rPr lang="en-US" sz="2187" b="1" kern="0" spc="-44" dirty="0">
                <a:solidFill>
                  <a:srgbClr val="FF75D3"/>
                </a:solidFill>
                <a:latin typeface="adonis-web" pitchFamily="34" charset="0"/>
                <a:ea typeface="adonis-web" pitchFamily="34" charset="-122"/>
                <a:cs typeface="adonis-web" pitchFamily="34" charset="-120"/>
              </a:rPr>
              <a:t>Keberlanjutan</a:t>
            </a:r>
            <a:endParaRPr lang="en-US" sz="2187" dirty="0"/>
          </a:p>
        </p:txBody>
      </p:sp>
      <p:sp>
        <p:nvSpPr>
          <p:cNvPr id="13" name="Text 7"/>
          <p:cNvSpPr/>
          <p:nvPr/>
        </p:nvSpPr>
        <p:spPr>
          <a:xfrm>
            <a:off x="9192816" y="5351383"/>
            <a:ext cx="3089077" cy="1421606"/>
          </a:xfrm>
          <a:prstGeom prst="rect">
            <a:avLst/>
          </a:prstGeom>
          <a:noFill/>
          <a:ln/>
        </p:spPr>
        <p:txBody>
          <a:bodyPr wrap="square" rtlCol="0" anchor="t"/>
          <a:lstStyle/>
          <a:p>
            <a:pPr marL="0" indent="0" algn="l">
              <a:lnSpc>
                <a:spcPts val="2799"/>
              </a:lnSpc>
              <a:buNone/>
            </a:pPr>
            <a:r>
              <a:rPr lang="en-US" sz="1750" kern="0" spc="-35" dirty="0">
                <a:solidFill>
                  <a:srgbClr val="272525"/>
                </a:solidFill>
                <a:latin typeface="Source Sans Pro" pitchFamily="34" charset="0"/>
                <a:ea typeface="Source Sans Pro" pitchFamily="34" charset="-122"/>
                <a:cs typeface="Source Sans Pro" pitchFamily="34" charset="-120"/>
              </a:rPr>
              <a:t>Arsitektur kota berkaitan dengan keberlanjutan, di mana adopsi teknologi dan desain ramah lingkungan sangat penting.</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w="13811">
            <a:solidFill>
              <a:srgbClr val="FFFFFF">
                <a:alpha val="64000"/>
              </a:srgbClr>
            </a:solidFill>
            <a:prstDash val="solid"/>
          </a:ln>
        </p:spPr>
        <p:txBody>
          <a:bodyPr/>
          <a:lstStyle/>
          <a:p>
            <a:endParaRPr lang="en-ID"/>
          </a:p>
        </p:txBody>
      </p:sp>
      <p:sp>
        <p:nvSpPr>
          <p:cNvPr id="4" name="Text 1"/>
          <p:cNvSpPr/>
          <p:nvPr/>
        </p:nvSpPr>
        <p:spPr>
          <a:xfrm>
            <a:off x="2348389" y="651867"/>
            <a:ext cx="6684169" cy="694373"/>
          </a:xfrm>
          <a:prstGeom prst="rect">
            <a:avLst/>
          </a:prstGeom>
          <a:noFill/>
          <a:ln/>
        </p:spPr>
        <p:txBody>
          <a:bodyPr wrap="none" rtlCol="0" anchor="t"/>
          <a:lstStyle/>
          <a:p>
            <a:pPr marL="0" indent="0">
              <a:lnSpc>
                <a:spcPts val="5468"/>
              </a:lnSpc>
              <a:buNone/>
            </a:pPr>
            <a:r>
              <a:rPr lang="en-US" sz="4374" b="1" kern="0" spc="-87" dirty="0">
                <a:solidFill>
                  <a:srgbClr val="FF75D3"/>
                </a:solidFill>
                <a:latin typeface="adonis-web" pitchFamily="34" charset="0"/>
                <a:ea typeface="adonis-web" pitchFamily="34" charset="-122"/>
                <a:cs typeface="adonis-web" pitchFamily="34" charset="-120"/>
              </a:rPr>
              <a:t>Fungsi Arsitektur dalam Kota</a:t>
            </a:r>
            <a:endParaRPr lang="en-US" sz="4374" dirty="0"/>
          </a:p>
        </p:txBody>
      </p:sp>
      <p:sp>
        <p:nvSpPr>
          <p:cNvPr id="5" name="Shape 2"/>
          <p:cNvSpPr/>
          <p:nvPr/>
        </p:nvSpPr>
        <p:spPr>
          <a:xfrm>
            <a:off x="7292935" y="1790581"/>
            <a:ext cx="44410" cy="5787152"/>
          </a:xfrm>
          <a:prstGeom prst="rect">
            <a:avLst/>
          </a:prstGeom>
          <a:solidFill>
            <a:srgbClr val="D7A1F7"/>
          </a:solidFill>
          <a:ln/>
        </p:spPr>
        <p:txBody>
          <a:bodyPr/>
          <a:lstStyle/>
          <a:p>
            <a:endParaRPr lang="en-ID"/>
          </a:p>
        </p:txBody>
      </p:sp>
      <p:sp>
        <p:nvSpPr>
          <p:cNvPr id="6" name="Shape 3"/>
          <p:cNvSpPr/>
          <p:nvPr/>
        </p:nvSpPr>
        <p:spPr>
          <a:xfrm>
            <a:off x="7565053" y="2191881"/>
            <a:ext cx="777597" cy="44410"/>
          </a:xfrm>
          <a:prstGeom prst="rect">
            <a:avLst/>
          </a:prstGeom>
          <a:solidFill>
            <a:srgbClr val="D7A1F7"/>
          </a:solidFill>
          <a:ln/>
        </p:spPr>
        <p:txBody>
          <a:bodyPr/>
          <a:lstStyle/>
          <a:p>
            <a:endParaRPr lang="en-ID"/>
          </a:p>
        </p:txBody>
      </p:sp>
      <p:sp>
        <p:nvSpPr>
          <p:cNvPr id="7" name="Shape 4"/>
          <p:cNvSpPr/>
          <p:nvPr/>
        </p:nvSpPr>
        <p:spPr>
          <a:xfrm>
            <a:off x="7065109" y="1964174"/>
            <a:ext cx="499943" cy="499943"/>
          </a:xfrm>
          <a:prstGeom prst="roundRect">
            <a:avLst>
              <a:gd name="adj" fmla="val 20000"/>
            </a:avLst>
          </a:prstGeom>
          <a:solidFill>
            <a:srgbClr val="EBD0FB"/>
          </a:solidFill>
          <a:ln w="13811">
            <a:solidFill>
              <a:srgbClr val="D7A1F7"/>
            </a:solidFill>
            <a:prstDash val="solid"/>
          </a:ln>
        </p:spPr>
        <p:txBody>
          <a:bodyPr/>
          <a:lstStyle/>
          <a:p>
            <a:endParaRPr lang="en-ID"/>
          </a:p>
        </p:txBody>
      </p:sp>
      <p:sp>
        <p:nvSpPr>
          <p:cNvPr id="8" name="Text 5"/>
          <p:cNvSpPr/>
          <p:nvPr/>
        </p:nvSpPr>
        <p:spPr>
          <a:xfrm>
            <a:off x="7223105" y="2005846"/>
            <a:ext cx="183952" cy="416481"/>
          </a:xfrm>
          <a:prstGeom prst="rect">
            <a:avLst/>
          </a:prstGeom>
          <a:noFill/>
          <a:ln/>
        </p:spPr>
        <p:txBody>
          <a:bodyPr wrap="none" rtlCol="0" anchor="t"/>
          <a:lstStyle/>
          <a:p>
            <a:pPr marL="0" indent="0" algn="ctr">
              <a:lnSpc>
                <a:spcPts val="3281"/>
              </a:lnSpc>
              <a:buNone/>
            </a:pPr>
            <a:r>
              <a:rPr lang="en-US" sz="2624" b="1" kern="0" spc="-52" dirty="0">
                <a:solidFill>
                  <a:srgbClr val="272525"/>
                </a:solidFill>
                <a:latin typeface="adonis-web" pitchFamily="34" charset="0"/>
                <a:ea typeface="adonis-web" pitchFamily="34" charset="-122"/>
                <a:cs typeface="adonis-web" pitchFamily="34" charset="-120"/>
              </a:rPr>
              <a:t>1</a:t>
            </a:r>
            <a:endParaRPr lang="en-US" sz="2624" dirty="0"/>
          </a:p>
        </p:txBody>
      </p:sp>
      <p:sp>
        <p:nvSpPr>
          <p:cNvPr id="9" name="Text 6"/>
          <p:cNvSpPr/>
          <p:nvPr/>
        </p:nvSpPr>
        <p:spPr>
          <a:xfrm>
            <a:off x="8537138" y="2012752"/>
            <a:ext cx="3744754" cy="694373"/>
          </a:xfrm>
          <a:prstGeom prst="rect">
            <a:avLst/>
          </a:prstGeom>
          <a:noFill/>
          <a:ln/>
        </p:spPr>
        <p:txBody>
          <a:bodyPr wrap="square" rtlCol="0" anchor="t"/>
          <a:lstStyle/>
          <a:p>
            <a:pPr marL="0" indent="0" algn="l">
              <a:lnSpc>
                <a:spcPts val="2734"/>
              </a:lnSpc>
              <a:buNone/>
            </a:pPr>
            <a:r>
              <a:rPr lang="en-US" sz="2187" b="1" kern="0" spc="-44" dirty="0">
                <a:solidFill>
                  <a:srgbClr val="272525"/>
                </a:solidFill>
                <a:latin typeface="adonis-web" pitchFamily="34" charset="0"/>
                <a:ea typeface="adonis-web" pitchFamily="34" charset="-122"/>
                <a:cs typeface="adonis-web" pitchFamily="34" charset="-120"/>
              </a:rPr>
              <a:t>Ketahanan Bangunan dan Infrastruktur</a:t>
            </a:r>
            <a:endParaRPr lang="en-US" sz="2187" dirty="0"/>
          </a:p>
        </p:txBody>
      </p:sp>
      <p:sp>
        <p:nvSpPr>
          <p:cNvPr id="10" name="Text 7"/>
          <p:cNvSpPr/>
          <p:nvPr/>
        </p:nvSpPr>
        <p:spPr>
          <a:xfrm>
            <a:off x="8537138" y="2929295"/>
            <a:ext cx="3744754" cy="1421606"/>
          </a:xfrm>
          <a:prstGeom prst="rect">
            <a:avLst/>
          </a:prstGeom>
          <a:noFill/>
          <a:ln/>
        </p:spPr>
        <p:txBody>
          <a:bodyPr wrap="square" rtlCol="0" anchor="t"/>
          <a:lstStyle/>
          <a:p>
            <a:pPr marL="0" indent="0" algn="l">
              <a:lnSpc>
                <a:spcPts val="2799"/>
              </a:lnSpc>
              <a:buNone/>
            </a:pPr>
            <a:r>
              <a:rPr lang="en-US" sz="1750" kern="0" spc="-35" dirty="0">
                <a:solidFill>
                  <a:srgbClr val="272525"/>
                </a:solidFill>
                <a:latin typeface="Source Sans Pro" pitchFamily="34" charset="0"/>
                <a:ea typeface="Source Sans Pro" pitchFamily="34" charset="-122"/>
                <a:cs typeface="Source Sans Pro" pitchFamily="34" charset="-120"/>
              </a:rPr>
              <a:t>Arsitektur kota harus dirancang agar bangunan dan infrastruktur dapat bertahan dari berbagai risiko seperti gempa bumi dan bencana alam.</a:t>
            </a:r>
            <a:endParaRPr lang="en-US" sz="1750" dirty="0"/>
          </a:p>
        </p:txBody>
      </p:sp>
      <p:sp>
        <p:nvSpPr>
          <p:cNvPr id="11" name="Shape 8"/>
          <p:cNvSpPr/>
          <p:nvPr/>
        </p:nvSpPr>
        <p:spPr>
          <a:xfrm>
            <a:off x="6287512" y="3302734"/>
            <a:ext cx="777597" cy="44410"/>
          </a:xfrm>
          <a:prstGeom prst="rect">
            <a:avLst/>
          </a:prstGeom>
          <a:solidFill>
            <a:srgbClr val="D7A1F7"/>
          </a:solidFill>
          <a:ln/>
        </p:spPr>
        <p:txBody>
          <a:bodyPr/>
          <a:lstStyle/>
          <a:p>
            <a:endParaRPr lang="en-ID"/>
          </a:p>
        </p:txBody>
      </p:sp>
      <p:sp>
        <p:nvSpPr>
          <p:cNvPr id="12" name="Shape 9"/>
          <p:cNvSpPr/>
          <p:nvPr/>
        </p:nvSpPr>
        <p:spPr>
          <a:xfrm>
            <a:off x="7065109" y="3075027"/>
            <a:ext cx="499943" cy="499943"/>
          </a:xfrm>
          <a:prstGeom prst="roundRect">
            <a:avLst>
              <a:gd name="adj" fmla="val 20000"/>
            </a:avLst>
          </a:prstGeom>
          <a:solidFill>
            <a:srgbClr val="EBD0FB"/>
          </a:solidFill>
          <a:ln w="13811">
            <a:solidFill>
              <a:srgbClr val="D7A1F7"/>
            </a:solidFill>
            <a:prstDash val="solid"/>
          </a:ln>
        </p:spPr>
        <p:txBody>
          <a:bodyPr/>
          <a:lstStyle/>
          <a:p>
            <a:endParaRPr lang="en-ID"/>
          </a:p>
        </p:txBody>
      </p:sp>
      <p:sp>
        <p:nvSpPr>
          <p:cNvPr id="13" name="Text 10"/>
          <p:cNvSpPr/>
          <p:nvPr/>
        </p:nvSpPr>
        <p:spPr>
          <a:xfrm>
            <a:off x="7223105" y="3116699"/>
            <a:ext cx="183952" cy="416481"/>
          </a:xfrm>
          <a:prstGeom prst="rect">
            <a:avLst/>
          </a:prstGeom>
          <a:noFill/>
          <a:ln/>
        </p:spPr>
        <p:txBody>
          <a:bodyPr wrap="none" rtlCol="0" anchor="t"/>
          <a:lstStyle/>
          <a:p>
            <a:pPr marL="0" indent="0" algn="ctr">
              <a:lnSpc>
                <a:spcPts val="3281"/>
              </a:lnSpc>
              <a:buNone/>
            </a:pPr>
            <a:r>
              <a:rPr lang="en-US" sz="2624" b="1" kern="0" spc="-52" dirty="0">
                <a:solidFill>
                  <a:srgbClr val="272525"/>
                </a:solidFill>
                <a:latin typeface="adonis-web" pitchFamily="34" charset="0"/>
                <a:ea typeface="adonis-web" pitchFamily="34" charset="-122"/>
                <a:cs typeface="adonis-web" pitchFamily="34" charset="-120"/>
              </a:rPr>
              <a:t>2</a:t>
            </a:r>
            <a:endParaRPr lang="en-US" sz="2624" dirty="0"/>
          </a:p>
        </p:txBody>
      </p:sp>
      <p:sp>
        <p:nvSpPr>
          <p:cNvPr id="14" name="Text 11"/>
          <p:cNvSpPr/>
          <p:nvPr/>
        </p:nvSpPr>
        <p:spPr>
          <a:xfrm>
            <a:off x="3871079" y="3123605"/>
            <a:ext cx="2221944" cy="347186"/>
          </a:xfrm>
          <a:prstGeom prst="rect">
            <a:avLst/>
          </a:prstGeom>
          <a:noFill/>
          <a:ln/>
        </p:spPr>
        <p:txBody>
          <a:bodyPr wrap="none" rtlCol="0" anchor="t"/>
          <a:lstStyle/>
          <a:p>
            <a:pPr marL="0" indent="0" algn="r">
              <a:lnSpc>
                <a:spcPts val="2734"/>
              </a:lnSpc>
              <a:buNone/>
            </a:pPr>
            <a:r>
              <a:rPr lang="en-US" sz="2187" b="1" kern="0" spc="-44" dirty="0">
                <a:solidFill>
                  <a:srgbClr val="272525"/>
                </a:solidFill>
                <a:latin typeface="adonis-web" pitchFamily="34" charset="0"/>
                <a:ea typeface="adonis-web" pitchFamily="34" charset="-122"/>
                <a:cs typeface="adonis-web" pitchFamily="34" charset="-120"/>
              </a:rPr>
              <a:t>Penataan Sirkulasi</a:t>
            </a:r>
            <a:endParaRPr lang="en-US" sz="2187" dirty="0"/>
          </a:p>
        </p:txBody>
      </p:sp>
      <p:sp>
        <p:nvSpPr>
          <p:cNvPr id="15" name="Text 12"/>
          <p:cNvSpPr/>
          <p:nvPr/>
        </p:nvSpPr>
        <p:spPr>
          <a:xfrm>
            <a:off x="2348389" y="3692962"/>
            <a:ext cx="3744635" cy="1421606"/>
          </a:xfrm>
          <a:prstGeom prst="rect">
            <a:avLst/>
          </a:prstGeom>
          <a:noFill/>
          <a:ln/>
        </p:spPr>
        <p:txBody>
          <a:bodyPr wrap="square" rtlCol="0" anchor="t"/>
          <a:lstStyle/>
          <a:p>
            <a:pPr marL="0" indent="0" algn="r">
              <a:lnSpc>
                <a:spcPts val="2799"/>
              </a:lnSpc>
              <a:buNone/>
            </a:pPr>
            <a:r>
              <a:rPr lang="en-US" sz="1750" kern="0" spc="-35" dirty="0">
                <a:solidFill>
                  <a:srgbClr val="272525"/>
                </a:solidFill>
                <a:latin typeface="Source Sans Pro" pitchFamily="34" charset="0"/>
                <a:ea typeface="Source Sans Pro" pitchFamily="34" charset="-122"/>
                <a:cs typeface="Source Sans Pro" pitchFamily="34" charset="-120"/>
              </a:rPr>
              <a:t>Arsitektur kota membantu dalam penataan jalan, transportasi publik, dan sirkulasi penduduk untuk memastikan mobilitas efisien.</a:t>
            </a:r>
            <a:endParaRPr lang="en-US" sz="1750" dirty="0"/>
          </a:p>
        </p:txBody>
      </p:sp>
      <p:sp>
        <p:nvSpPr>
          <p:cNvPr id="16" name="Shape 13"/>
          <p:cNvSpPr/>
          <p:nvPr/>
        </p:nvSpPr>
        <p:spPr>
          <a:xfrm>
            <a:off x="7565053" y="5196542"/>
            <a:ext cx="777597" cy="44410"/>
          </a:xfrm>
          <a:prstGeom prst="rect">
            <a:avLst/>
          </a:prstGeom>
          <a:solidFill>
            <a:srgbClr val="D7A1F7"/>
          </a:solidFill>
          <a:ln/>
        </p:spPr>
        <p:txBody>
          <a:bodyPr/>
          <a:lstStyle/>
          <a:p>
            <a:endParaRPr lang="en-ID"/>
          </a:p>
        </p:txBody>
      </p:sp>
      <p:sp>
        <p:nvSpPr>
          <p:cNvPr id="17" name="Shape 14"/>
          <p:cNvSpPr/>
          <p:nvPr/>
        </p:nvSpPr>
        <p:spPr>
          <a:xfrm>
            <a:off x="7065109" y="4968835"/>
            <a:ext cx="499943" cy="499943"/>
          </a:xfrm>
          <a:prstGeom prst="roundRect">
            <a:avLst>
              <a:gd name="adj" fmla="val 20000"/>
            </a:avLst>
          </a:prstGeom>
          <a:solidFill>
            <a:srgbClr val="EBD0FB"/>
          </a:solidFill>
          <a:ln w="13811">
            <a:solidFill>
              <a:srgbClr val="D7A1F7"/>
            </a:solidFill>
            <a:prstDash val="solid"/>
          </a:ln>
        </p:spPr>
        <p:txBody>
          <a:bodyPr/>
          <a:lstStyle/>
          <a:p>
            <a:endParaRPr lang="en-ID"/>
          </a:p>
        </p:txBody>
      </p:sp>
      <p:sp>
        <p:nvSpPr>
          <p:cNvPr id="18" name="Text 15"/>
          <p:cNvSpPr/>
          <p:nvPr/>
        </p:nvSpPr>
        <p:spPr>
          <a:xfrm>
            <a:off x="7223105" y="5010507"/>
            <a:ext cx="183952" cy="416481"/>
          </a:xfrm>
          <a:prstGeom prst="rect">
            <a:avLst/>
          </a:prstGeom>
          <a:noFill/>
          <a:ln/>
        </p:spPr>
        <p:txBody>
          <a:bodyPr wrap="none" rtlCol="0" anchor="t"/>
          <a:lstStyle/>
          <a:p>
            <a:pPr marL="0" indent="0" algn="ctr">
              <a:lnSpc>
                <a:spcPts val="3281"/>
              </a:lnSpc>
              <a:buNone/>
            </a:pPr>
            <a:r>
              <a:rPr lang="en-US" sz="2624" b="1" kern="0" spc="-52" dirty="0">
                <a:solidFill>
                  <a:srgbClr val="272525"/>
                </a:solidFill>
                <a:latin typeface="adonis-web" pitchFamily="34" charset="0"/>
                <a:ea typeface="adonis-web" pitchFamily="34" charset="-122"/>
                <a:cs typeface="adonis-web" pitchFamily="34" charset="-120"/>
              </a:rPr>
              <a:t>3</a:t>
            </a:r>
            <a:endParaRPr lang="en-US" sz="2624" dirty="0"/>
          </a:p>
        </p:txBody>
      </p:sp>
      <p:sp>
        <p:nvSpPr>
          <p:cNvPr id="19" name="Text 16"/>
          <p:cNvSpPr/>
          <p:nvPr/>
        </p:nvSpPr>
        <p:spPr>
          <a:xfrm>
            <a:off x="8537138" y="5017413"/>
            <a:ext cx="3744754" cy="694373"/>
          </a:xfrm>
          <a:prstGeom prst="rect">
            <a:avLst/>
          </a:prstGeom>
          <a:noFill/>
          <a:ln/>
        </p:spPr>
        <p:txBody>
          <a:bodyPr wrap="square" rtlCol="0" anchor="t"/>
          <a:lstStyle/>
          <a:p>
            <a:pPr marL="0" indent="0" algn="l">
              <a:lnSpc>
                <a:spcPts val="2734"/>
              </a:lnSpc>
              <a:buNone/>
            </a:pPr>
            <a:r>
              <a:rPr lang="en-US" sz="2187" b="1" kern="0" spc="-44" dirty="0">
                <a:solidFill>
                  <a:srgbClr val="272525"/>
                </a:solidFill>
                <a:latin typeface="adonis-web" pitchFamily="34" charset="0"/>
                <a:ea typeface="adonis-web" pitchFamily="34" charset="-122"/>
                <a:cs typeface="adonis-web" pitchFamily="34" charset="-120"/>
              </a:rPr>
              <a:t>Pemberdayaan Lingkungan Pedesaan</a:t>
            </a:r>
            <a:endParaRPr lang="en-US" sz="2187" dirty="0"/>
          </a:p>
        </p:txBody>
      </p:sp>
      <p:sp>
        <p:nvSpPr>
          <p:cNvPr id="20" name="Text 17"/>
          <p:cNvSpPr/>
          <p:nvPr/>
        </p:nvSpPr>
        <p:spPr>
          <a:xfrm>
            <a:off x="8537138" y="5933956"/>
            <a:ext cx="3744754" cy="1421606"/>
          </a:xfrm>
          <a:prstGeom prst="rect">
            <a:avLst/>
          </a:prstGeom>
          <a:noFill/>
          <a:ln/>
        </p:spPr>
        <p:txBody>
          <a:bodyPr wrap="square" rtlCol="0" anchor="t"/>
          <a:lstStyle/>
          <a:p>
            <a:pPr marL="0" indent="0" algn="l">
              <a:lnSpc>
                <a:spcPts val="2799"/>
              </a:lnSpc>
              <a:buNone/>
            </a:pPr>
            <a:r>
              <a:rPr lang="en-US" sz="1750" kern="0" spc="-35" dirty="0">
                <a:solidFill>
                  <a:srgbClr val="272525"/>
                </a:solidFill>
                <a:latin typeface="Source Sans Pro" pitchFamily="34" charset="0"/>
                <a:ea typeface="Source Sans Pro" pitchFamily="34" charset="-122"/>
                <a:cs typeface="Source Sans Pro" pitchFamily="34" charset="-120"/>
              </a:rPr>
              <a:t>Arsitektur kota juga harus berperan dalam pembangunan berkelanjutan dengan memperhatikan hubungan antara kota dan pedesaan.</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w="13811">
            <a:solidFill>
              <a:srgbClr val="FFFFFF">
                <a:alpha val="64000"/>
              </a:srgbClr>
            </a:solidFill>
            <a:prstDash val="solid"/>
          </a:ln>
        </p:spPr>
        <p:txBody>
          <a:bodyPr/>
          <a:lstStyle/>
          <a:p>
            <a:endParaRPr lang="en-ID"/>
          </a:p>
        </p:txBody>
      </p:sp>
      <p:sp>
        <p:nvSpPr>
          <p:cNvPr id="4" name="Text 1"/>
          <p:cNvSpPr/>
          <p:nvPr/>
        </p:nvSpPr>
        <p:spPr>
          <a:xfrm>
            <a:off x="6319599" y="728186"/>
            <a:ext cx="7477601" cy="1388745"/>
          </a:xfrm>
          <a:prstGeom prst="rect">
            <a:avLst/>
          </a:prstGeom>
          <a:noFill/>
          <a:ln/>
        </p:spPr>
        <p:txBody>
          <a:bodyPr wrap="square" rtlCol="0" anchor="t"/>
          <a:lstStyle/>
          <a:p>
            <a:pPr marL="0" indent="0">
              <a:lnSpc>
                <a:spcPts val="5468"/>
              </a:lnSpc>
              <a:buNone/>
            </a:pPr>
            <a:r>
              <a:rPr lang="en-US" sz="4374" b="1" kern="0" spc="-87" dirty="0">
                <a:solidFill>
                  <a:srgbClr val="FF75D3"/>
                </a:solidFill>
                <a:latin typeface="adonis-web" pitchFamily="34" charset="0"/>
                <a:ea typeface="adonis-web" pitchFamily="34" charset="-122"/>
                <a:cs typeface="adonis-web" pitchFamily="34" charset="-120"/>
              </a:rPr>
              <a:t>Perkembangan Arsitektur di Kota</a:t>
            </a:r>
            <a:endParaRPr lang="en-US" sz="4374" dirty="0"/>
          </a:p>
        </p:txBody>
      </p:sp>
      <p:sp>
        <p:nvSpPr>
          <p:cNvPr id="5" name="Shape 2"/>
          <p:cNvSpPr/>
          <p:nvPr/>
        </p:nvSpPr>
        <p:spPr>
          <a:xfrm>
            <a:off x="6319599" y="2623780"/>
            <a:ext cx="499943" cy="499943"/>
          </a:xfrm>
          <a:prstGeom prst="roundRect">
            <a:avLst>
              <a:gd name="adj" fmla="val 20000"/>
            </a:avLst>
          </a:prstGeom>
          <a:solidFill>
            <a:srgbClr val="EBD0FB"/>
          </a:solidFill>
          <a:ln w="13811">
            <a:solidFill>
              <a:srgbClr val="D7A1F7"/>
            </a:solidFill>
            <a:prstDash val="solid"/>
          </a:ln>
        </p:spPr>
        <p:txBody>
          <a:bodyPr/>
          <a:lstStyle/>
          <a:p>
            <a:endParaRPr lang="en-ID"/>
          </a:p>
        </p:txBody>
      </p:sp>
      <p:sp>
        <p:nvSpPr>
          <p:cNvPr id="6" name="Text 3"/>
          <p:cNvSpPr/>
          <p:nvPr/>
        </p:nvSpPr>
        <p:spPr>
          <a:xfrm>
            <a:off x="6477595" y="2665452"/>
            <a:ext cx="183952" cy="416481"/>
          </a:xfrm>
          <a:prstGeom prst="rect">
            <a:avLst/>
          </a:prstGeom>
          <a:noFill/>
          <a:ln/>
        </p:spPr>
        <p:txBody>
          <a:bodyPr wrap="none" rtlCol="0" anchor="t"/>
          <a:lstStyle/>
          <a:p>
            <a:pPr marL="0" indent="0" algn="ctr">
              <a:lnSpc>
                <a:spcPts val="3281"/>
              </a:lnSpc>
              <a:buNone/>
            </a:pPr>
            <a:r>
              <a:rPr lang="en-US" sz="2624" b="1" kern="0" spc="-52" dirty="0">
                <a:solidFill>
                  <a:srgbClr val="272525"/>
                </a:solidFill>
                <a:latin typeface="adonis-web" pitchFamily="34" charset="0"/>
                <a:ea typeface="adonis-web" pitchFamily="34" charset="-122"/>
                <a:cs typeface="adonis-web" pitchFamily="34" charset="-120"/>
              </a:rPr>
              <a:t>1</a:t>
            </a:r>
            <a:endParaRPr lang="en-US" sz="2624" dirty="0"/>
          </a:p>
        </p:txBody>
      </p:sp>
      <p:sp>
        <p:nvSpPr>
          <p:cNvPr id="7" name="Text 4"/>
          <p:cNvSpPr/>
          <p:nvPr/>
        </p:nvSpPr>
        <p:spPr>
          <a:xfrm>
            <a:off x="7041713" y="2700099"/>
            <a:ext cx="2905601" cy="694373"/>
          </a:xfrm>
          <a:prstGeom prst="rect">
            <a:avLst/>
          </a:prstGeom>
          <a:noFill/>
          <a:ln/>
        </p:spPr>
        <p:txBody>
          <a:bodyPr wrap="square" rtlCol="0" anchor="t"/>
          <a:lstStyle/>
          <a:p>
            <a:pPr marL="0" indent="0">
              <a:lnSpc>
                <a:spcPts val="2734"/>
              </a:lnSpc>
              <a:buNone/>
            </a:pPr>
            <a:r>
              <a:rPr lang="en-US" sz="2187" b="1" kern="0" spc="-44" dirty="0">
                <a:solidFill>
                  <a:srgbClr val="272525"/>
                </a:solidFill>
                <a:latin typeface="adonis-web" pitchFamily="34" charset="0"/>
                <a:ea typeface="adonis-web" pitchFamily="34" charset="-122"/>
                <a:cs typeface="adonis-web" pitchFamily="34" charset="-120"/>
              </a:rPr>
              <a:t>Gaya Arsitektur yang Mencerminkan Zaman</a:t>
            </a:r>
            <a:endParaRPr lang="en-US" sz="2187" dirty="0"/>
          </a:p>
        </p:txBody>
      </p:sp>
      <p:sp>
        <p:nvSpPr>
          <p:cNvPr id="8" name="Text 5"/>
          <p:cNvSpPr/>
          <p:nvPr/>
        </p:nvSpPr>
        <p:spPr>
          <a:xfrm>
            <a:off x="7041713" y="3616643"/>
            <a:ext cx="2905601" cy="1421606"/>
          </a:xfrm>
          <a:prstGeom prst="rect">
            <a:avLst/>
          </a:prstGeom>
          <a:noFill/>
          <a:ln/>
        </p:spPr>
        <p:txBody>
          <a:bodyPr wrap="square" rtlCol="0" anchor="t"/>
          <a:lstStyle/>
          <a:p>
            <a:pPr marL="0" indent="0">
              <a:lnSpc>
                <a:spcPts val="2799"/>
              </a:lnSpc>
              <a:buNone/>
            </a:pPr>
            <a:r>
              <a:rPr lang="en-US" sz="1750" kern="0" spc="-35" dirty="0">
                <a:solidFill>
                  <a:srgbClr val="272525"/>
                </a:solidFill>
                <a:latin typeface="Source Sans Pro" pitchFamily="34" charset="0"/>
                <a:ea typeface="Source Sans Pro" pitchFamily="34" charset="-122"/>
                <a:cs typeface="Source Sans Pro" pitchFamily="34" charset="-120"/>
              </a:rPr>
              <a:t>Arsitektur kota selalu berkembang sesuai dengan zaman, seperti arsitektur klasik, modern, atau kontemporer.</a:t>
            </a:r>
            <a:endParaRPr lang="en-US" sz="1750" dirty="0"/>
          </a:p>
        </p:txBody>
      </p:sp>
      <p:sp>
        <p:nvSpPr>
          <p:cNvPr id="9" name="Shape 6"/>
          <p:cNvSpPr/>
          <p:nvPr/>
        </p:nvSpPr>
        <p:spPr>
          <a:xfrm>
            <a:off x="10169485" y="2623780"/>
            <a:ext cx="499943" cy="499943"/>
          </a:xfrm>
          <a:prstGeom prst="roundRect">
            <a:avLst>
              <a:gd name="adj" fmla="val 20000"/>
            </a:avLst>
          </a:prstGeom>
          <a:solidFill>
            <a:srgbClr val="EBD0FB"/>
          </a:solidFill>
          <a:ln w="13811">
            <a:solidFill>
              <a:srgbClr val="D7A1F7"/>
            </a:solidFill>
            <a:prstDash val="solid"/>
          </a:ln>
        </p:spPr>
        <p:txBody>
          <a:bodyPr/>
          <a:lstStyle/>
          <a:p>
            <a:endParaRPr lang="en-ID"/>
          </a:p>
        </p:txBody>
      </p:sp>
      <p:sp>
        <p:nvSpPr>
          <p:cNvPr id="10" name="Text 7"/>
          <p:cNvSpPr/>
          <p:nvPr/>
        </p:nvSpPr>
        <p:spPr>
          <a:xfrm>
            <a:off x="10327481" y="2665452"/>
            <a:ext cx="183952" cy="416481"/>
          </a:xfrm>
          <a:prstGeom prst="rect">
            <a:avLst/>
          </a:prstGeom>
          <a:noFill/>
          <a:ln/>
        </p:spPr>
        <p:txBody>
          <a:bodyPr wrap="none" rtlCol="0" anchor="t"/>
          <a:lstStyle/>
          <a:p>
            <a:pPr marL="0" indent="0" algn="ctr">
              <a:lnSpc>
                <a:spcPts val="3281"/>
              </a:lnSpc>
              <a:buNone/>
            </a:pPr>
            <a:r>
              <a:rPr lang="en-US" sz="2624" b="1" kern="0" spc="-52" dirty="0">
                <a:solidFill>
                  <a:srgbClr val="272525"/>
                </a:solidFill>
                <a:latin typeface="adonis-web" pitchFamily="34" charset="0"/>
                <a:ea typeface="adonis-web" pitchFamily="34" charset="-122"/>
                <a:cs typeface="adonis-web" pitchFamily="34" charset="-120"/>
              </a:rPr>
              <a:t>2</a:t>
            </a:r>
            <a:endParaRPr lang="en-US" sz="2624" dirty="0"/>
          </a:p>
        </p:txBody>
      </p:sp>
      <p:sp>
        <p:nvSpPr>
          <p:cNvPr id="11" name="Text 8"/>
          <p:cNvSpPr/>
          <p:nvPr/>
        </p:nvSpPr>
        <p:spPr>
          <a:xfrm>
            <a:off x="10891599" y="2700099"/>
            <a:ext cx="2905601" cy="694373"/>
          </a:xfrm>
          <a:prstGeom prst="rect">
            <a:avLst/>
          </a:prstGeom>
          <a:noFill/>
          <a:ln/>
        </p:spPr>
        <p:txBody>
          <a:bodyPr wrap="square" rtlCol="0" anchor="t"/>
          <a:lstStyle/>
          <a:p>
            <a:pPr marL="0" indent="0">
              <a:lnSpc>
                <a:spcPts val="2734"/>
              </a:lnSpc>
              <a:buNone/>
            </a:pPr>
            <a:r>
              <a:rPr lang="en-US" sz="2187" b="1" kern="0" spc="-44" dirty="0">
                <a:solidFill>
                  <a:srgbClr val="272525"/>
                </a:solidFill>
                <a:latin typeface="adonis-web" pitchFamily="34" charset="0"/>
                <a:ea typeface="adonis-web" pitchFamily="34" charset="-122"/>
                <a:cs typeface="adonis-web" pitchFamily="34" charset="-120"/>
              </a:rPr>
              <a:t>Penerapan Teknologi Baru</a:t>
            </a:r>
            <a:endParaRPr lang="en-US" sz="2187" dirty="0"/>
          </a:p>
        </p:txBody>
      </p:sp>
      <p:sp>
        <p:nvSpPr>
          <p:cNvPr id="12" name="Text 9"/>
          <p:cNvSpPr/>
          <p:nvPr/>
        </p:nvSpPr>
        <p:spPr>
          <a:xfrm>
            <a:off x="10891599" y="3616643"/>
            <a:ext cx="2905601" cy="1777008"/>
          </a:xfrm>
          <a:prstGeom prst="rect">
            <a:avLst/>
          </a:prstGeom>
          <a:noFill/>
          <a:ln/>
        </p:spPr>
        <p:txBody>
          <a:bodyPr wrap="square" rtlCol="0" anchor="t"/>
          <a:lstStyle/>
          <a:p>
            <a:pPr marL="0" indent="0">
              <a:lnSpc>
                <a:spcPts val="2799"/>
              </a:lnSpc>
              <a:buNone/>
            </a:pPr>
            <a:r>
              <a:rPr lang="en-US" sz="1750" kern="0" spc="-35" dirty="0">
                <a:solidFill>
                  <a:srgbClr val="272525"/>
                </a:solidFill>
                <a:latin typeface="Source Sans Pro" pitchFamily="34" charset="0"/>
                <a:ea typeface="Source Sans Pro" pitchFamily="34" charset="-122"/>
                <a:cs typeface="Source Sans Pro" pitchFamily="34" charset="-120"/>
              </a:rPr>
              <a:t>Perkembangan teknologi mempengaruhi arsitektur kota, seperti penggunaan material baru, sistem bangunan pintar, dan efisiensi energi.</a:t>
            </a:r>
            <a:endParaRPr lang="en-US" sz="1750" dirty="0"/>
          </a:p>
        </p:txBody>
      </p:sp>
      <p:sp>
        <p:nvSpPr>
          <p:cNvPr id="13" name="Shape 10"/>
          <p:cNvSpPr/>
          <p:nvPr/>
        </p:nvSpPr>
        <p:spPr>
          <a:xfrm>
            <a:off x="6319599" y="5789414"/>
            <a:ext cx="499943" cy="499943"/>
          </a:xfrm>
          <a:prstGeom prst="roundRect">
            <a:avLst>
              <a:gd name="adj" fmla="val 20000"/>
            </a:avLst>
          </a:prstGeom>
          <a:solidFill>
            <a:srgbClr val="EBD0FB"/>
          </a:solidFill>
          <a:ln w="13811">
            <a:solidFill>
              <a:srgbClr val="D7A1F7"/>
            </a:solidFill>
            <a:prstDash val="solid"/>
          </a:ln>
        </p:spPr>
        <p:txBody>
          <a:bodyPr/>
          <a:lstStyle/>
          <a:p>
            <a:endParaRPr lang="en-ID"/>
          </a:p>
        </p:txBody>
      </p:sp>
      <p:sp>
        <p:nvSpPr>
          <p:cNvPr id="14" name="Text 11"/>
          <p:cNvSpPr/>
          <p:nvPr/>
        </p:nvSpPr>
        <p:spPr>
          <a:xfrm>
            <a:off x="6477595" y="5831086"/>
            <a:ext cx="183952" cy="416481"/>
          </a:xfrm>
          <a:prstGeom prst="rect">
            <a:avLst/>
          </a:prstGeom>
          <a:noFill/>
          <a:ln/>
        </p:spPr>
        <p:txBody>
          <a:bodyPr wrap="none" rtlCol="0" anchor="t"/>
          <a:lstStyle/>
          <a:p>
            <a:pPr marL="0" indent="0" algn="ctr">
              <a:lnSpc>
                <a:spcPts val="3281"/>
              </a:lnSpc>
              <a:buNone/>
            </a:pPr>
            <a:r>
              <a:rPr lang="en-US" sz="2624" b="1" kern="0" spc="-52" dirty="0">
                <a:solidFill>
                  <a:srgbClr val="272525"/>
                </a:solidFill>
                <a:latin typeface="adonis-web" pitchFamily="34" charset="0"/>
                <a:ea typeface="adonis-web" pitchFamily="34" charset="-122"/>
                <a:cs typeface="adonis-web" pitchFamily="34" charset="-120"/>
              </a:rPr>
              <a:t>3</a:t>
            </a:r>
            <a:endParaRPr lang="en-US" sz="2624" dirty="0"/>
          </a:p>
        </p:txBody>
      </p:sp>
      <p:sp>
        <p:nvSpPr>
          <p:cNvPr id="15" name="Text 12"/>
          <p:cNvSpPr/>
          <p:nvPr/>
        </p:nvSpPr>
        <p:spPr>
          <a:xfrm>
            <a:off x="7041713" y="5865733"/>
            <a:ext cx="2939653" cy="347186"/>
          </a:xfrm>
          <a:prstGeom prst="rect">
            <a:avLst/>
          </a:prstGeom>
          <a:noFill/>
          <a:ln/>
        </p:spPr>
        <p:txBody>
          <a:bodyPr wrap="none" rtlCol="0" anchor="t"/>
          <a:lstStyle/>
          <a:p>
            <a:pPr marL="0" indent="0">
              <a:lnSpc>
                <a:spcPts val="2734"/>
              </a:lnSpc>
              <a:buNone/>
            </a:pPr>
            <a:r>
              <a:rPr lang="en-US" sz="2187" b="1" kern="0" spc="-44" dirty="0">
                <a:solidFill>
                  <a:srgbClr val="272525"/>
                </a:solidFill>
                <a:latin typeface="adonis-web" pitchFamily="34" charset="0"/>
                <a:ea typeface="adonis-web" pitchFamily="34" charset="-122"/>
                <a:cs typeface="adonis-web" pitchFamily="34" charset="-120"/>
              </a:rPr>
              <a:t>Inovasi Desain dan Fungsi</a:t>
            </a:r>
            <a:endParaRPr lang="en-US" sz="2187" dirty="0"/>
          </a:p>
        </p:txBody>
      </p:sp>
      <p:sp>
        <p:nvSpPr>
          <p:cNvPr id="16" name="Text 13"/>
          <p:cNvSpPr/>
          <p:nvPr/>
        </p:nvSpPr>
        <p:spPr>
          <a:xfrm>
            <a:off x="7041713" y="6435090"/>
            <a:ext cx="6755487" cy="1066205"/>
          </a:xfrm>
          <a:prstGeom prst="rect">
            <a:avLst/>
          </a:prstGeom>
          <a:noFill/>
          <a:ln/>
        </p:spPr>
        <p:txBody>
          <a:bodyPr wrap="square" rtlCol="0" anchor="t"/>
          <a:lstStyle/>
          <a:p>
            <a:pPr marL="0" indent="0">
              <a:lnSpc>
                <a:spcPts val="2799"/>
              </a:lnSpc>
              <a:buNone/>
            </a:pPr>
            <a:r>
              <a:rPr lang="en-US" sz="1750" kern="0" spc="-35" dirty="0">
                <a:solidFill>
                  <a:srgbClr val="272525"/>
                </a:solidFill>
                <a:latin typeface="Source Sans Pro" pitchFamily="34" charset="0"/>
                <a:ea typeface="Source Sans Pro" pitchFamily="34" charset="-122"/>
                <a:cs typeface="Source Sans Pro" pitchFamily="34" charset="-120"/>
              </a:rPr>
              <a:t>Arsitek kota berinovasi dalam desain dan fungsi bangunan untuk menciptakan ruang yang lebih efisien, kreatif, dan sesuai kebutuhan masyarakat.</a:t>
            </a:r>
            <a:endParaRPr lang="en-US" sz="1750" dirty="0"/>
          </a:p>
        </p:txBody>
      </p:sp>
      <p:pic>
        <p:nvPicPr>
          <p:cNvPr id="17" name="Image 1" descr="preencoded.png"/>
          <p:cNvPicPr>
            <a:picLocks noChangeAspect="1"/>
          </p:cNvPicPr>
          <p:nvPr/>
        </p:nvPicPr>
        <p:blipFill>
          <a:blip r:embed="rId4"/>
          <a:stretch>
            <a:fillRect/>
          </a:stretch>
        </p:blipFill>
        <p:spPr>
          <a:xfrm>
            <a:off x="0" y="0"/>
            <a:ext cx="5486400" cy="82296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18181</TotalTime>
  <Words>683</Words>
  <Application>Microsoft Office PowerPoint</Application>
  <PresentationFormat>Custom</PresentationFormat>
  <Paragraphs>81</Paragraphs>
  <Slides>11</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adonis-web</vt:lpstr>
      <vt:lpstr>Aharoni</vt:lpstr>
      <vt:lpstr>Arial</vt:lpstr>
      <vt:lpstr>Calibri</vt:lpstr>
      <vt:lpstr>Source Sans Pro</vt:lpstr>
      <vt:lpstr>Tw Cen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Reviewer Comments</cp:lastModifiedBy>
  <cp:revision>5</cp:revision>
  <dcterms:created xsi:type="dcterms:W3CDTF">2023-10-05T01:43:54Z</dcterms:created>
  <dcterms:modified xsi:type="dcterms:W3CDTF">2023-11-03T04:43:39Z</dcterms:modified>
</cp:coreProperties>
</file>