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40"/>
    <p:sldId id="257" r:id="rId41"/>
    <p:sldId id="258" r:id="rId42"/>
    <p:sldId id="259" r:id="rId43"/>
    <p:sldId id="260" r:id="rId44"/>
    <p:sldId id="261" r:id="rId45"/>
    <p:sldId id="262" r:id="rId46"/>
    <p:sldId id="263" r:id="rId47"/>
    <p:sldId id="264" r:id="rId48"/>
    <p:sldId id="265" r:id="rId49"/>
    <p:sldId id="266" r:id="rId50"/>
    <p:sldId id="267" r:id="rId5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uce" charset="1" panose="00000500000000000000"/>
      <p:regular r:id="rId10"/>
    </p:embeddedFont>
    <p:embeddedFont>
      <p:font typeface="Open Sauce Bold" charset="1" panose="00000800000000000000"/>
      <p:regular r:id="rId11"/>
    </p:embeddedFont>
    <p:embeddedFont>
      <p:font typeface="Open Sauce Italics" charset="1" panose="00000500000000000000"/>
      <p:regular r:id="rId12"/>
    </p:embeddedFont>
    <p:embeddedFont>
      <p:font typeface="Open Sauce Bold Italics" charset="1" panose="00000800000000000000"/>
      <p:regular r:id="rId13"/>
    </p:embeddedFont>
    <p:embeddedFont>
      <p:font typeface="Open Sauce Light" charset="1" panose="00000400000000000000"/>
      <p:regular r:id="rId14"/>
    </p:embeddedFont>
    <p:embeddedFont>
      <p:font typeface="Open Sauce Light Italics" charset="1" panose="00000400000000000000"/>
      <p:regular r:id="rId15"/>
    </p:embeddedFont>
    <p:embeddedFont>
      <p:font typeface="Open Sauce Medium" charset="1" panose="00000600000000000000"/>
      <p:regular r:id="rId16"/>
    </p:embeddedFont>
    <p:embeddedFont>
      <p:font typeface="Open Sauce Medium Italics" charset="1" panose="00000600000000000000"/>
      <p:regular r:id="rId17"/>
    </p:embeddedFont>
    <p:embeddedFont>
      <p:font typeface="Open Sauce Semi-Bold" charset="1" panose="00000700000000000000"/>
      <p:regular r:id="rId18"/>
    </p:embeddedFont>
    <p:embeddedFont>
      <p:font typeface="Open Sauce Semi-Bold Italics" charset="1" panose="00000700000000000000"/>
      <p:regular r:id="rId19"/>
    </p:embeddedFont>
    <p:embeddedFont>
      <p:font typeface="Open Sauce Heavy" charset="1" panose="00000A00000000000000"/>
      <p:regular r:id="rId20"/>
    </p:embeddedFont>
    <p:embeddedFont>
      <p:font typeface="Open Sauce Heavy Italics" charset="1" panose="00000A00000000000000"/>
      <p:regular r:id="rId21"/>
    </p:embeddedFont>
    <p:embeddedFont>
      <p:font typeface="TT Ramillas" charset="1" panose="020E0000080000020004"/>
      <p:regular r:id="rId22"/>
    </p:embeddedFont>
    <p:embeddedFont>
      <p:font typeface="TT Ramillas Bold" charset="1" panose="020E0000080000020004"/>
      <p:regular r:id="rId23"/>
    </p:embeddedFont>
    <p:embeddedFont>
      <p:font typeface="TT Ramillas Italics" charset="1" panose="020E0000080000090004"/>
      <p:regular r:id="rId24"/>
    </p:embeddedFont>
    <p:embeddedFont>
      <p:font typeface="TT Ramillas Bold Italics" charset="1" panose="020E0000080000090004"/>
      <p:regular r:id="rId25"/>
    </p:embeddedFont>
    <p:embeddedFont>
      <p:font typeface="TT Ramillas Heavy" charset="1" panose="020E0000080000020004"/>
      <p:regular r:id="rId26"/>
    </p:embeddedFont>
    <p:embeddedFont>
      <p:font typeface="TT Ramillas Heavy Italics" charset="1" panose="020E0000080000090004"/>
      <p:regular r:id="rId27"/>
    </p:embeddedFont>
    <p:embeddedFont>
      <p:font typeface="Open Sans" charset="1" panose="020B0606030504020204"/>
      <p:regular r:id="rId28"/>
    </p:embeddedFont>
    <p:embeddedFont>
      <p:font typeface="Open Sans Bold" charset="1" panose="020B0806030504020204"/>
      <p:regular r:id="rId29"/>
    </p:embeddedFont>
    <p:embeddedFont>
      <p:font typeface="Open Sans Italics" charset="1" panose="020B0606030504020204"/>
      <p:regular r:id="rId30"/>
    </p:embeddedFont>
    <p:embeddedFont>
      <p:font typeface="Open Sans Bold Italics" charset="1" panose="020B0806030504020204"/>
      <p:regular r:id="rId31"/>
    </p:embeddedFont>
    <p:embeddedFont>
      <p:font typeface="Open Sans Light" charset="1" panose="020B0306030504020204"/>
      <p:regular r:id="rId32"/>
    </p:embeddedFont>
    <p:embeddedFont>
      <p:font typeface="Open Sans Light Italics" charset="1" panose="020B0306030504020204"/>
      <p:regular r:id="rId33"/>
    </p:embeddedFont>
    <p:embeddedFont>
      <p:font typeface="Open Sans Ultra-Bold" charset="1" panose="00000000000000000000"/>
      <p:regular r:id="rId34"/>
    </p:embeddedFont>
    <p:embeddedFont>
      <p:font typeface="Open Sans Ultra-Bold Italics" charset="1" panose="00000000000000000000"/>
      <p:regular r:id="rId35"/>
    </p:embeddedFont>
    <p:embeddedFont>
      <p:font typeface="Atkinson Hyperlegible" charset="1" panose="00000000000000000000"/>
      <p:regular r:id="rId36"/>
    </p:embeddedFont>
    <p:embeddedFont>
      <p:font typeface="Atkinson Hyperlegible Bold" charset="1" panose="00000000000000000000"/>
      <p:regular r:id="rId37"/>
    </p:embeddedFont>
    <p:embeddedFont>
      <p:font typeface="Atkinson Hyperlegible Italics" charset="1" panose="00000000000000000000"/>
      <p:regular r:id="rId38"/>
    </p:embeddedFont>
    <p:embeddedFont>
      <p:font typeface="Atkinson Hyperlegible Bold Italics" charset="1" panose="0000000000000000000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slides/slide1.xml" Type="http://schemas.openxmlformats.org/officeDocument/2006/relationships/slide"/><Relationship Id="rId41" Target="slides/slide2.xml" Type="http://schemas.openxmlformats.org/officeDocument/2006/relationships/slide"/><Relationship Id="rId42" Target="slides/slide3.xml" Type="http://schemas.openxmlformats.org/officeDocument/2006/relationships/slide"/><Relationship Id="rId43" Target="slides/slide4.xml" Type="http://schemas.openxmlformats.org/officeDocument/2006/relationships/slide"/><Relationship Id="rId44" Target="slides/slide5.xml" Type="http://schemas.openxmlformats.org/officeDocument/2006/relationships/slide"/><Relationship Id="rId45" Target="slides/slide6.xml" Type="http://schemas.openxmlformats.org/officeDocument/2006/relationships/slide"/><Relationship Id="rId46" Target="slides/slide7.xml" Type="http://schemas.openxmlformats.org/officeDocument/2006/relationships/slide"/><Relationship Id="rId47" Target="slides/slide8.xml" Type="http://schemas.openxmlformats.org/officeDocument/2006/relationships/slide"/><Relationship Id="rId48" Target="slides/slide9.xml" Type="http://schemas.openxmlformats.org/officeDocument/2006/relationships/slide"/><Relationship Id="rId49" Target="slides/slide10.xml" Type="http://schemas.openxmlformats.org/officeDocument/2006/relationships/slide"/><Relationship Id="rId5" Target="tableStyles.xml" Type="http://schemas.openxmlformats.org/officeDocument/2006/relationships/tableStyles"/><Relationship Id="rId50" Target="slides/slide11.xml" Type="http://schemas.openxmlformats.org/officeDocument/2006/relationships/slide"/><Relationship Id="rId51" Target="slides/slide12.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 Id="rId8" Target="../media/image39.png" Type="http://schemas.openxmlformats.org/officeDocument/2006/relationships/image"/><Relationship Id="rId9" Target="../media/image40.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 Id="rId4" Target="../media/image43.png" Type="http://schemas.openxmlformats.org/officeDocument/2006/relationships/image"/><Relationship Id="rId5" Target="../media/image44.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D021"/>
        </a:solidFill>
      </p:bgPr>
    </p:bg>
    <p:spTree>
      <p:nvGrpSpPr>
        <p:cNvPr id="1" name=""/>
        <p:cNvGrpSpPr/>
        <p:nvPr/>
      </p:nvGrpSpPr>
      <p:grpSpPr>
        <a:xfrm>
          <a:off x="0" y="0"/>
          <a:ext cx="0" cy="0"/>
          <a:chOff x="0" y="0"/>
          <a:chExt cx="0" cy="0"/>
        </a:xfrm>
      </p:grpSpPr>
      <p:grpSp>
        <p:nvGrpSpPr>
          <p:cNvPr name="Group 2" id="2"/>
          <p:cNvGrpSpPr/>
          <p:nvPr/>
        </p:nvGrpSpPr>
        <p:grpSpPr>
          <a:xfrm rot="-5400000">
            <a:off x="6170439" y="-3326492"/>
            <a:ext cx="5947121" cy="15372784"/>
            <a:chOff x="0" y="0"/>
            <a:chExt cx="2964938" cy="7664105"/>
          </a:xfrm>
        </p:grpSpPr>
        <p:sp>
          <p:nvSpPr>
            <p:cNvPr name="Freeform 3" id="3"/>
            <p:cNvSpPr/>
            <p:nvPr/>
          </p:nvSpPr>
          <p:spPr>
            <a:xfrm flipH="false" flipV="false" rot="0">
              <a:off x="0" y="0"/>
              <a:ext cx="2964938" cy="7664104"/>
            </a:xfrm>
            <a:custGeom>
              <a:avLst/>
              <a:gdLst/>
              <a:ahLst/>
              <a:cxnLst/>
              <a:rect r="r" b="b" t="t" l="l"/>
              <a:pathLst>
                <a:path h="7664104" w="2964938">
                  <a:moveTo>
                    <a:pt x="2964938" y="7664104"/>
                  </a:moveTo>
                  <a:lnTo>
                    <a:pt x="1124331" y="7664104"/>
                  </a:lnTo>
                  <a:cubicBezTo>
                    <a:pt x="503428" y="7664104"/>
                    <a:pt x="0" y="7160677"/>
                    <a:pt x="0" y="6539774"/>
                  </a:cubicBezTo>
                  <a:lnTo>
                    <a:pt x="0" y="0"/>
                  </a:lnTo>
                  <a:lnTo>
                    <a:pt x="1840607" y="0"/>
                  </a:lnTo>
                  <a:cubicBezTo>
                    <a:pt x="2461637" y="0"/>
                    <a:pt x="2964938" y="503428"/>
                    <a:pt x="2964938" y="1124331"/>
                  </a:cubicBezTo>
                  <a:lnTo>
                    <a:pt x="2964938" y="7664104"/>
                  </a:lnTo>
                  <a:close/>
                </a:path>
              </a:pathLst>
            </a:custGeom>
            <a:solidFill>
              <a:srgbClr val="DB693A"/>
            </a:solidFill>
          </p:spPr>
        </p:sp>
      </p:grpSp>
      <p:sp>
        <p:nvSpPr>
          <p:cNvPr name="Freeform 4" id="4"/>
          <p:cNvSpPr/>
          <p:nvPr/>
        </p:nvSpPr>
        <p:spPr>
          <a:xfrm flipH="false" flipV="false" rot="-358206">
            <a:off x="6063996" y="6500194"/>
            <a:ext cx="5865696" cy="3860280"/>
          </a:xfrm>
          <a:custGeom>
            <a:avLst/>
            <a:gdLst/>
            <a:ahLst/>
            <a:cxnLst/>
            <a:rect r="r" b="b" t="t" l="l"/>
            <a:pathLst>
              <a:path h="3860280" w="5865696">
                <a:moveTo>
                  <a:pt x="0" y="0"/>
                </a:moveTo>
                <a:lnTo>
                  <a:pt x="5865696" y="0"/>
                </a:lnTo>
                <a:lnTo>
                  <a:pt x="5865696" y="3860280"/>
                </a:lnTo>
                <a:lnTo>
                  <a:pt x="0" y="3860280"/>
                </a:lnTo>
                <a:lnTo>
                  <a:pt x="0" y="0"/>
                </a:lnTo>
                <a:close/>
              </a:path>
            </a:pathLst>
          </a:custGeom>
          <a:blipFill>
            <a:blip r:embed="rId2">
              <a:extLst>
                <a:ext uri="{96DAC541-7B7A-43D3-8B79-37D633B846F1}">
                  <asvg:svgBlip xmlns:asvg="http://schemas.microsoft.com/office/drawing/2016/SVG/main" r:embed="rId3"/>
                </a:ext>
              </a:extLst>
            </a:blip>
            <a:stretch>
              <a:fillRect l="0" t="0" r="0" b="-2497"/>
            </a:stretch>
          </a:blipFill>
        </p:spPr>
      </p:sp>
      <p:grpSp>
        <p:nvGrpSpPr>
          <p:cNvPr name="Group 5" id="5"/>
          <p:cNvGrpSpPr/>
          <p:nvPr/>
        </p:nvGrpSpPr>
        <p:grpSpPr>
          <a:xfrm rot="0">
            <a:off x="4156232" y="2177474"/>
            <a:ext cx="9975536" cy="3739192"/>
            <a:chOff x="0" y="0"/>
            <a:chExt cx="13300714" cy="4985589"/>
          </a:xfrm>
        </p:grpSpPr>
        <p:sp>
          <p:nvSpPr>
            <p:cNvPr name="TextBox 6" id="6"/>
            <p:cNvSpPr txBox="true"/>
            <p:nvPr/>
          </p:nvSpPr>
          <p:spPr>
            <a:xfrm rot="0">
              <a:off x="0" y="4337889"/>
              <a:ext cx="13300714" cy="647700"/>
            </a:xfrm>
            <a:prstGeom prst="rect">
              <a:avLst/>
            </a:prstGeom>
          </p:spPr>
          <p:txBody>
            <a:bodyPr anchor="t" rtlCol="false" tIns="0" lIns="0" bIns="0" rIns="0">
              <a:spAutoFit/>
            </a:bodyPr>
            <a:lstStyle/>
            <a:p>
              <a:pPr algn="ctr">
                <a:lnSpc>
                  <a:spcPts val="3840"/>
                </a:lnSpc>
              </a:pPr>
              <a:r>
                <a:rPr lang="en-US" sz="3200">
                  <a:solidFill>
                    <a:srgbClr val="FFFFFF"/>
                  </a:solidFill>
                  <a:latin typeface="Open Sans Bold"/>
                </a:rPr>
                <a:t>Hasanudin, M.Pd</a:t>
              </a:r>
            </a:p>
          </p:txBody>
        </p:sp>
        <p:sp>
          <p:nvSpPr>
            <p:cNvPr name="TextBox 7" id="7"/>
            <p:cNvSpPr txBox="true"/>
            <p:nvPr/>
          </p:nvSpPr>
          <p:spPr>
            <a:xfrm rot="0">
              <a:off x="14888" y="104775"/>
              <a:ext cx="13270938" cy="4162425"/>
            </a:xfrm>
            <a:prstGeom prst="rect">
              <a:avLst/>
            </a:prstGeom>
          </p:spPr>
          <p:txBody>
            <a:bodyPr anchor="t" rtlCol="false" tIns="0" lIns="0" bIns="0" rIns="0">
              <a:spAutoFit/>
            </a:bodyPr>
            <a:lstStyle/>
            <a:p>
              <a:pPr algn="ctr">
                <a:lnSpc>
                  <a:spcPts val="6000"/>
                </a:lnSpc>
              </a:pPr>
              <a:r>
                <a:rPr lang="en-US" sz="6000" spc="-227">
                  <a:solidFill>
                    <a:srgbClr val="FFFFFF"/>
                  </a:solidFill>
                  <a:latin typeface="Atkinson Hyperlegible Bold"/>
                </a:rPr>
                <a:t>Unleashing the Power of Local Culture: A Compelling Lesson Plan for English Learners</a:t>
              </a:r>
            </a:p>
          </p:txBody>
        </p:sp>
      </p:grpSp>
      <p:sp>
        <p:nvSpPr>
          <p:cNvPr name="Freeform 8" id="8"/>
          <p:cNvSpPr/>
          <p:nvPr/>
        </p:nvSpPr>
        <p:spPr>
          <a:xfrm flipH="false" flipV="false" rot="0">
            <a:off x="-485775" y="8076653"/>
            <a:ext cx="3247090" cy="2277022"/>
          </a:xfrm>
          <a:custGeom>
            <a:avLst/>
            <a:gdLst/>
            <a:ahLst/>
            <a:cxnLst/>
            <a:rect r="r" b="b" t="t" l="l"/>
            <a:pathLst>
              <a:path h="2277022" w="3247090">
                <a:moveTo>
                  <a:pt x="0" y="0"/>
                </a:moveTo>
                <a:lnTo>
                  <a:pt x="3247090" y="0"/>
                </a:lnTo>
                <a:lnTo>
                  <a:pt x="3247090" y="2277022"/>
                </a:lnTo>
                <a:lnTo>
                  <a:pt x="0" y="227702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222538" y="4424373"/>
            <a:ext cx="3496427" cy="5628051"/>
          </a:xfrm>
          <a:custGeom>
            <a:avLst/>
            <a:gdLst/>
            <a:ahLst/>
            <a:cxnLst/>
            <a:rect r="r" b="b" t="t" l="l"/>
            <a:pathLst>
              <a:path h="5628051" w="3496427">
                <a:moveTo>
                  <a:pt x="0" y="0"/>
                </a:moveTo>
                <a:lnTo>
                  <a:pt x="3496427" y="0"/>
                </a:lnTo>
                <a:lnTo>
                  <a:pt x="3496427" y="5628051"/>
                </a:lnTo>
                <a:lnTo>
                  <a:pt x="0" y="56280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true" flipV="false" rot="0">
            <a:off x="15270472" y="8036644"/>
            <a:ext cx="3247090" cy="2277022"/>
          </a:xfrm>
          <a:custGeom>
            <a:avLst/>
            <a:gdLst/>
            <a:ahLst/>
            <a:cxnLst/>
            <a:rect r="r" b="b" t="t" l="l"/>
            <a:pathLst>
              <a:path h="2277022" w="3247090">
                <a:moveTo>
                  <a:pt x="3247090" y="0"/>
                </a:moveTo>
                <a:lnTo>
                  <a:pt x="0" y="0"/>
                </a:lnTo>
                <a:lnTo>
                  <a:pt x="0" y="2277022"/>
                </a:lnTo>
                <a:lnTo>
                  <a:pt x="3247090" y="2277022"/>
                </a:lnTo>
                <a:lnTo>
                  <a:pt x="324709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14085437" y="4233302"/>
            <a:ext cx="3739395" cy="6219369"/>
          </a:xfrm>
          <a:custGeom>
            <a:avLst/>
            <a:gdLst/>
            <a:ahLst/>
            <a:cxnLst/>
            <a:rect r="r" b="b" t="t" l="l"/>
            <a:pathLst>
              <a:path h="6219369" w="3739395">
                <a:moveTo>
                  <a:pt x="0" y="0"/>
                </a:moveTo>
                <a:lnTo>
                  <a:pt x="3739396" y="0"/>
                </a:lnTo>
                <a:lnTo>
                  <a:pt x="3739396" y="6219368"/>
                </a:lnTo>
                <a:lnTo>
                  <a:pt x="0" y="621936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67242"/>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7860062"/>
            <a:ext cx="2513840" cy="2966183"/>
          </a:xfrm>
          <a:custGeom>
            <a:avLst/>
            <a:gdLst/>
            <a:ahLst/>
            <a:cxnLst/>
            <a:rect r="r" b="b" t="t" l="l"/>
            <a:pathLst>
              <a:path h="2966183" w="2513840">
                <a:moveTo>
                  <a:pt x="0" y="0"/>
                </a:moveTo>
                <a:lnTo>
                  <a:pt x="2513840" y="0"/>
                </a:lnTo>
                <a:lnTo>
                  <a:pt x="2513840" y="2966184"/>
                </a:lnTo>
                <a:lnTo>
                  <a:pt x="0" y="29661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78115" y="2404705"/>
            <a:ext cx="3859751" cy="5188658"/>
            <a:chOff x="0" y="0"/>
            <a:chExt cx="1743119" cy="2343273"/>
          </a:xfrm>
        </p:grpSpPr>
        <p:sp>
          <p:nvSpPr>
            <p:cNvPr name="Freeform 4" id="4"/>
            <p:cNvSpPr/>
            <p:nvPr/>
          </p:nvSpPr>
          <p:spPr>
            <a:xfrm flipH="false" flipV="false" rot="0">
              <a:off x="0" y="0"/>
              <a:ext cx="1743120" cy="2343273"/>
            </a:xfrm>
            <a:custGeom>
              <a:avLst/>
              <a:gdLst/>
              <a:ahLst/>
              <a:cxnLst/>
              <a:rect r="r" b="b" t="t" l="l"/>
              <a:pathLst>
                <a:path h="2343273" w="1743120">
                  <a:moveTo>
                    <a:pt x="1618659" y="2343273"/>
                  </a:moveTo>
                  <a:lnTo>
                    <a:pt x="124460" y="2343273"/>
                  </a:lnTo>
                  <a:cubicBezTo>
                    <a:pt x="55880" y="2343273"/>
                    <a:pt x="0" y="2287393"/>
                    <a:pt x="0" y="2218813"/>
                  </a:cubicBezTo>
                  <a:lnTo>
                    <a:pt x="0" y="124460"/>
                  </a:lnTo>
                  <a:cubicBezTo>
                    <a:pt x="0" y="55880"/>
                    <a:pt x="55880" y="0"/>
                    <a:pt x="124460" y="0"/>
                  </a:cubicBezTo>
                  <a:lnTo>
                    <a:pt x="1618660" y="0"/>
                  </a:lnTo>
                  <a:cubicBezTo>
                    <a:pt x="1687239" y="0"/>
                    <a:pt x="1743120" y="55880"/>
                    <a:pt x="1743120" y="124460"/>
                  </a:cubicBezTo>
                  <a:lnTo>
                    <a:pt x="1743120" y="2218813"/>
                  </a:lnTo>
                  <a:cubicBezTo>
                    <a:pt x="1743120" y="2287393"/>
                    <a:pt x="1687239" y="2343273"/>
                    <a:pt x="1618660" y="2343273"/>
                  </a:cubicBezTo>
                  <a:close/>
                </a:path>
              </a:pathLst>
            </a:custGeom>
            <a:solidFill>
              <a:srgbClr val="FDFCDC"/>
            </a:solidFill>
          </p:spPr>
        </p:sp>
      </p:grpSp>
      <p:sp>
        <p:nvSpPr>
          <p:cNvPr name="Freeform 5" id="5"/>
          <p:cNvSpPr/>
          <p:nvPr/>
        </p:nvSpPr>
        <p:spPr>
          <a:xfrm flipH="false" flipV="false" rot="0">
            <a:off x="5475798" y="7930604"/>
            <a:ext cx="2698337" cy="3346775"/>
          </a:xfrm>
          <a:custGeom>
            <a:avLst/>
            <a:gdLst/>
            <a:ahLst/>
            <a:cxnLst/>
            <a:rect r="r" b="b" t="t" l="l"/>
            <a:pathLst>
              <a:path h="3346775" w="2698337">
                <a:moveTo>
                  <a:pt x="0" y="0"/>
                </a:moveTo>
                <a:lnTo>
                  <a:pt x="2698337" y="0"/>
                </a:lnTo>
                <a:lnTo>
                  <a:pt x="2698337" y="3346775"/>
                </a:lnTo>
                <a:lnTo>
                  <a:pt x="0" y="33467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9791180" y="7930604"/>
            <a:ext cx="2459707" cy="2910896"/>
          </a:xfrm>
          <a:custGeom>
            <a:avLst/>
            <a:gdLst/>
            <a:ahLst/>
            <a:cxnLst/>
            <a:rect r="r" b="b" t="t" l="l"/>
            <a:pathLst>
              <a:path h="2910896" w="2459707">
                <a:moveTo>
                  <a:pt x="0" y="0"/>
                </a:moveTo>
                <a:lnTo>
                  <a:pt x="2459707" y="0"/>
                </a:lnTo>
                <a:lnTo>
                  <a:pt x="2459707" y="2910897"/>
                </a:lnTo>
                <a:lnTo>
                  <a:pt x="0" y="29108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269643" y="221454"/>
            <a:ext cx="759057" cy="1118316"/>
          </a:xfrm>
          <a:custGeom>
            <a:avLst/>
            <a:gdLst/>
            <a:ahLst/>
            <a:cxnLst/>
            <a:rect r="r" b="b" t="t" l="l"/>
            <a:pathLst>
              <a:path h="1118316" w="759057">
                <a:moveTo>
                  <a:pt x="0" y="0"/>
                </a:moveTo>
                <a:lnTo>
                  <a:pt x="759057" y="0"/>
                </a:lnTo>
                <a:lnTo>
                  <a:pt x="759057" y="1118316"/>
                </a:lnTo>
                <a:lnTo>
                  <a:pt x="0" y="11183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8" id="8"/>
          <p:cNvGrpSpPr/>
          <p:nvPr/>
        </p:nvGrpSpPr>
        <p:grpSpPr>
          <a:xfrm rot="0">
            <a:off x="1355076" y="194293"/>
            <a:ext cx="10051883" cy="1145476"/>
            <a:chOff x="0" y="0"/>
            <a:chExt cx="13402510" cy="1527302"/>
          </a:xfrm>
        </p:grpSpPr>
        <p:grpSp>
          <p:nvGrpSpPr>
            <p:cNvPr name="Group 9" id="9"/>
            <p:cNvGrpSpPr/>
            <p:nvPr/>
          </p:nvGrpSpPr>
          <p:grpSpPr>
            <a:xfrm rot="0">
              <a:off x="0" y="0"/>
              <a:ext cx="13402510" cy="1527302"/>
              <a:chOff x="0" y="0"/>
              <a:chExt cx="7028591" cy="800953"/>
            </a:xfrm>
          </p:grpSpPr>
          <p:sp>
            <p:nvSpPr>
              <p:cNvPr name="Freeform 10" id="10"/>
              <p:cNvSpPr/>
              <p:nvPr/>
            </p:nvSpPr>
            <p:spPr>
              <a:xfrm flipH="false" flipV="false" rot="0">
                <a:off x="0" y="0"/>
                <a:ext cx="7028591" cy="800953"/>
              </a:xfrm>
              <a:custGeom>
                <a:avLst/>
                <a:gdLst/>
                <a:ahLst/>
                <a:cxnLst/>
                <a:rect r="r" b="b" t="t" l="l"/>
                <a:pathLst>
                  <a:path h="800953" w="7028591">
                    <a:moveTo>
                      <a:pt x="6904131" y="800953"/>
                    </a:moveTo>
                    <a:lnTo>
                      <a:pt x="124460" y="800953"/>
                    </a:lnTo>
                    <a:cubicBezTo>
                      <a:pt x="55880" y="800953"/>
                      <a:pt x="0" y="745073"/>
                      <a:pt x="0" y="676493"/>
                    </a:cubicBezTo>
                    <a:lnTo>
                      <a:pt x="0" y="124460"/>
                    </a:lnTo>
                    <a:cubicBezTo>
                      <a:pt x="0" y="55880"/>
                      <a:pt x="55880" y="0"/>
                      <a:pt x="124460" y="0"/>
                    </a:cubicBezTo>
                    <a:lnTo>
                      <a:pt x="6904131" y="0"/>
                    </a:lnTo>
                    <a:cubicBezTo>
                      <a:pt x="6972711" y="0"/>
                      <a:pt x="7028591" y="55880"/>
                      <a:pt x="7028591" y="124460"/>
                    </a:cubicBezTo>
                    <a:lnTo>
                      <a:pt x="7028591" y="676493"/>
                    </a:lnTo>
                    <a:cubicBezTo>
                      <a:pt x="7028591" y="745073"/>
                      <a:pt x="6972711" y="800953"/>
                      <a:pt x="6904131" y="800953"/>
                    </a:cubicBezTo>
                    <a:close/>
                  </a:path>
                </a:pathLst>
              </a:custGeom>
              <a:solidFill>
                <a:srgbClr val="FDFCDC"/>
              </a:solidFill>
            </p:spPr>
          </p:sp>
        </p:grpSp>
        <p:sp>
          <p:nvSpPr>
            <p:cNvPr name="TextBox 11" id="11"/>
            <p:cNvSpPr txBox="true"/>
            <p:nvPr/>
          </p:nvSpPr>
          <p:spPr>
            <a:xfrm rot="0">
              <a:off x="857622" y="506099"/>
              <a:ext cx="11687266" cy="562859"/>
            </a:xfrm>
            <a:prstGeom prst="rect">
              <a:avLst/>
            </a:prstGeom>
          </p:spPr>
          <p:txBody>
            <a:bodyPr anchor="t" rtlCol="false" tIns="0" lIns="0" bIns="0" rIns="0">
              <a:spAutoFit/>
            </a:bodyPr>
            <a:lstStyle/>
            <a:p>
              <a:pPr algn="ctr">
                <a:lnSpc>
                  <a:spcPts val="3073"/>
                </a:lnSpc>
              </a:pPr>
              <a:r>
                <a:rPr lang="en-US" sz="3043" spc="-115">
                  <a:solidFill>
                    <a:srgbClr val="000000"/>
                  </a:solidFill>
                  <a:latin typeface="Atkinson Hyperlegible Bold"/>
                </a:rPr>
                <a:t>Example of Lesson Plan based on Local Culture</a:t>
              </a:r>
            </a:p>
          </p:txBody>
        </p:sp>
      </p:grpSp>
      <p:grpSp>
        <p:nvGrpSpPr>
          <p:cNvPr name="Group 12" id="12"/>
          <p:cNvGrpSpPr/>
          <p:nvPr/>
        </p:nvGrpSpPr>
        <p:grpSpPr>
          <a:xfrm rot="0">
            <a:off x="4895091" y="2382472"/>
            <a:ext cx="3859751" cy="5233122"/>
            <a:chOff x="0" y="0"/>
            <a:chExt cx="1743119" cy="2363354"/>
          </a:xfrm>
        </p:grpSpPr>
        <p:sp>
          <p:nvSpPr>
            <p:cNvPr name="Freeform 13" id="13"/>
            <p:cNvSpPr/>
            <p:nvPr/>
          </p:nvSpPr>
          <p:spPr>
            <a:xfrm flipH="false" flipV="false" rot="0">
              <a:off x="0" y="0"/>
              <a:ext cx="1743120" cy="2363354"/>
            </a:xfrm>
            <a:custGeom>
              <a:avLst/>
              <a:gdLst/>
              <a:ahLst/>
              <a:cxnLst/>
              <a:rect r="r" b="b" t="t" l="l"/>
              <a:pathLst>
                <a:path h="2363354" w="1743120">
                  <a:moveTo>
                    <a:pt x="1618659" y="2363353"/>
                  </a:moveTo>
                  <a:lnTo>
                    <a:pt x="124460" y="2363353"/>
                  </a:lnTo>
                  <a:cubicBezTo>
                    <a:pt x="55880" y="2363353"/>
                    <a:pt x="0" y="2307473"/>
                    <a:pt x="0" y="2238893"/>
                  </a:cubicBezTo>
                  <a:lnTo>
                    <a:pt x="0" y="124460"/>
                  </a:lnTo>
                  <a:cubicBezTo>
                    <a:pt x="0" y="55880"/>
                    <a:pt x="55880" y="0"/>
                    <a:pt x="124460" y="0"/>
                  </a:cubicBezTo>
                  <a:lnTo>
                    <a:pt x="1618660" y="0"/>
                  </a:lnTo>
                  <a:cubicBezTo>
                    <a:pt x="1687239" y="0"/>
                    <a:pt x="1743120" y="55880"/>
                    <a:pt x="1743120" y="124460"/>
                  </a:cubicBezTo>
                  <a:lnTo>
                    <a:pt x="1743120" y="2238894"/>
                  </a:lnTo>
                  <a:cubicBezTo>
                    <a:pt x="1743120" y="2307473"/>
                    <a:pt x="1687239" y="2363354"/>
                    <a:pt x="1618660" y="2363354"/>
                  </a:cubicBezTo>
                  <a:close/>
                </a:path>
              </a:pathLst>
            </a:custGeom>
            <a:solidFill>
              <a:srgbClr val="FDFCDC"/>
            </a:solidFill>
          </p:spPr>
        </p:sp>
      </p:grpSp>
      <p:grpSp>
        <p:nvGrpSpPr>
          <p:cNvPr name="Group 14" id="14"/>
          <p:cNvGrpSpPr/>
          <p:nvPr/>
        </p:nvGrpSpPr>
        <p:grpSpPr>
          <a:xfrm rot="0">
            <a:off x="9308867" y="2382472"/>
            <a:ext cx="3859751" cy="5188658"/>
            <a:chOff x="0" y="0"/>
            <a:chExt cx="1743119" cy="2343273"/>
          </a:xfrm>
        </p:grpSpPr>
        <p:sp>
          <p:nvSpPr>
            <p:cNvPr name="Freeform 15" id="15"/>
            <p:cNvSpPr/>
            <p:nvPr/>
          </p:nvSpPr>
          <p:spPr>
            <a:xfrm flipH="false" flipV="false" rot="0">
              <a:off x="0" y="0"/>
              <a:ext cx="1743120" cy="2343273"/>
            </a:xfrm>
            <a:custGeom>
              <a:avLst/>
              <a:gdLst/>
              <a:ahLst/>
              <a:cxnLst/>
              <a:rect r="r" b="b" t="t" l="l"/>
              <a:pathLst>
                <a:path h="2343273" w="1743120">
                  <a:moveTo>
                    <a:pt x="1618659" y="2343273"/>
                  </a:moveTo>
                  <a:lnTo>
                    <a:pt x="124460" y="2343273"/>
                  </a:lnTo>
                  <a:cubicBezTo>
                    <a:pt x="55880" y="2343273"/>
                    <a:pt x="0" y="2287393"/>
                    <a:pt x="0" y="2218813"/>
                  </a:cubicBezTo>
                  <a:lnTo>
                    <a:pt x="0" y="124460"/>
                  </a:lnTo>
                  <a:cubicBezTo>
                    <a:pt x="0" y="55880"/>
                    <a:pt x="55880" y="0"/>
                    <a:pt x="124460" y="0"/>
                  </a:cubicBezTo>
                  <a:lnTo>
                    <a:pt x="1618660" y="0"/>
                  </a:lnTo>
                  <a:cubicBezTo>
                    <a:pt x="1687239" y="0"/>
                    <a:pt x="1743120" y="55880"/>
                    <a:pt x="1743120" y="124460"/>
                  </a:cubicBezTo>
                  <a:lnTo>
                    <a:pt x="1743120" y="2218813"/>
                  </a:lnTo>
                  <a:cubicBezTo>
                    <a:pt x="1743120" y="2287393"/>
                    <a:pt x="1687239" y="2343273"/>
                    <a:pt x="1618660" y="2343273"/>
                  </a:cubicBezTo>
                  <a:close/>
                </a:path>
              </a:pathLst>
            </a:custGeom>
            <a:solidFill>
              <a:srgbClr val="FDFCDC"/>
            </a:solidFill>
          </p:spPr>
        </p:sp>
      </p:grpSp>
      <p:grpSp>
        <p:nvGrpSpPr>
          <p:cNvPr name="Group 16" id="16"/>
          <p:cNvGrpSpPr/>
          <p:nvPr/>
        </p:nvGrpSpPr>
        <p:grpSpPr>
          <a:xfrm rot="0">
            <a:off x="13721068" y="2419502"/>
            <a:ext cx="3859751" cy="5188658"/>
            <a:chOff x="0" y="0"/>
            <a:chExt cx="1743119" cy="2343273"/>
          </a:xfrm>
        </p:grpSpPr>
        <p:sp>
          <p:nvSpPr>
            <p:cNvPr name="Freeform 17" id="17"/>
            <p:cNvSpPr/>
            <p:nvPr/>
          </p:nvSpPr>
          <p:spPr>
            <a:xfrm flipH="false" flipV="false" rot="0">
              <a:off x="0" y="0"/>
              <a:ext cx="1743120" cy="2343273"/>
            </a:xfrm>
            <a:custGeom>
              <a:avLst/>
              <a:gdLst/>
              <a:ahLst/>
              <a:cxnLst/>
              <a:rect r="r" b="b" t="t" l="l"/>
              <a:pathLst>
                <a:path h="2343273" w="1743120">
                  <a:moveTo>
                    <a:pt x="1618659" y="2343273"/>
                  </a:moveTo>
                  <a:lnTo>
                    <a:pt x="124460" y="2343273"/>
                  </a:lnTo>
                  <a:cubicBezTo>
                    <a:pt x="55880" y="2343273"/>
                    <a:pt x="0" y="2287393"/>
                    <a:pt x="0" y="2218813"/>
                  </a:cubicBezTo>
                  <a:lnTo>
                    <a:pt x="0" y="124460"/>
                  </a:lnTo>
                  <a:cubicBezTo>
                    <a:pt x="0" y="55880"/>
                    <a:pt x="55880" y="0"/>
                    <a:pt x="124460" y="0"/>
                  </a:cubicBezTo>
                  <a:lnTo>
                    <a:pt x="1618660" y="0"/>
                  </a:lnTo>
                  <a:cubicBezTo>
                    <a:pt x="1687239" y="0"/>
                    <a:pt x="1743120" y="55880"/>
                    <a:pt x="1743120" y="124460"/>
                  </a:cubicBezTo>
                  <a:lnTo>
                    <a:pt x="1743120" y="2218813"/>
                  </a:lnTo>
                  <a:cubicBezTo>
                    <a:pt x="1743120" y="2287393"/>
                    <a:pt x="1687239" y="2343273"/>
                    <a:pt x="1618660" y="2343273"/>
                  </a:cubicBezTo>
                  <a:close/>
                </a:path>
              </a:pathLst>
            </a:custGeom>
            <a:solidFill>
              <a:srgbClr val="FDFCDC"/>
            </a:solidFill>
          </p:spPr>
        </p:sp>
      </p:grpSp>
      <p:sp>
        <p:nvSpPr>
          <p:cNvPr name="Freeform 18" id="18"/>
          <p:cNvSpPr/>
          <p:nvPr/>
        </p:nvSpPr>
        <p:spPr>
          <a:xfrm flipH="false" flipV="false" rot="0">
            <a:off x="14308287" y="7930604"/>
            <a:ext cx="2167161" cy="2411306"/>
          </a:xfrm>
          <a:custGeom>
            <a:avLst/>
            <a:gdLst/>
            <a:ahLst/>
            <a:cxnLst/>
            <a:rect r="r" b="b" t="t" l="l"/>
            <a:pathLst>
              <a:path h="2411306" w="2167161">
                <a:moveTo>
                  <a:pt x="0" y="0"/>
                </a:moveTo>
                <a:lnTo>
                  <a:pt x="2167161" y="0"/>
                </a:lnTo>
                <a:lnTo>
                  <a:pt x="2167161" y="2411306"/>
                </a:lnTo>
                <a:lnTo>
                  <a:pt x="0" y="24113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9" id="19"/>
          <p:cNvSpPr txBox="true"/>
          <p:nvPr/>
        </p:nvSpPr>
        <p:spPr>
          <a:xfrm rot="0">
            <a:off x="250383" y="1598870"/>
            <a:ext cx="17008917" cy="534670"/>
          </a:xfrm>
          <a:prstGeom prst="rect">
            <a:avLst/>
          </a:prstGeom>
        </p:spPr>
        <p:txBody>
          <a:bodyPr anchor="t" rtlCol="false" tIns="0" lIns="0" bIns="0" rIns="0">
            <a:spAutoFit/>
          </a:bodyPr>
          <a:lstStyle/>
          <a:p>
            <a:pPr>
              <a:lnSpc>
                <a:spcPts val="4040"/>
              </a:lnSpc>
            </a:pPr>
            <a:r>
              <a:rPr lang="en-US" sz="4000" spc="-152">
                <a:solidFill>
                  <a:srgbClr val="000000"/>
                </a:solidFill>
                <a:latin typeface="Atkinson Hyperlegible Bold"/>
              </a:rPr>
              <a:t>LP: Describing Local Cuisine/90 Minutes/Pictures of Local Dishes</a:t>
            </a:r>
          </a:p>
        </p:txBody>
      </p:sp>
      <p:sp>
        <p:nvSpPr>
          <p:cNvPr name="TextBox 20" id="20"/>
          <p:cNvSpPr txBox="true"/>
          <p:nvPr/>
        </p:nvSpPr>
        <p:spPr>
          <a:xfrm rot="0">
            <a:off x="491273" y="2655868"/>
            <a:ext cx="3588694" cy="4657757"/>
          </a:xfrm>
          <a:prstGeom prst="rect">
            <a:avLst/>
          </a:prstGeom>
        </p:spPr>
        <p:txBody>
          <a:bodyPr anchor="t" rtlCol="false" tIns="0" lIns="0" bIns="0" rIns="0">
            <a:spAutoFit/>
          </a:bodyPr>
          <a:lstStyle/>
          <a:p>
            <a:pPr marL="457077" indent="-228538" lvl="1">
              <a:lnSpc>
                <a:spcPts val="2858"/>
              </a:lnSpc>
              <a:buFont typeface="Arial"/>
              <a:buChar char="•"/>
            </a:pPr>
            <a:r>
              <a:rPr lang="en-US" sz="2117" spc="16">
                <a:solidFill>
                  <a:srgbClr val="000000"/>
                </a:solidFill>
                <a:latin typeface="Open Sans"/>
              </a:rPr>
              <a:t>Objectives:</a:t>
            </a:r>
          </a:p>
          <a:p>
            <a:pPr marL="457077" indent="-228538" lvl="1">
              <a:lnSpc>
                <a:spcPts val="2858"/>
              </a:lnSpc>
              <a:buFont typeface="Arial"/>
              <a:buChar char="•"/>
            </a:pPr>
            <a:r>
              <a:rPr lang="en-US" sz="2117" spc="16">
                <a:solidFill>
                  <a:srgbClr val="000000"/>
                </a:solidFill>
                <a:latin typeface="Open Sans"/>
              </a:rPr>
              <a:t>Students will be able to describe local dishes in detail.</a:t>
            </a:r>
          </a:p>
          <a:p>
            <a:pPr marL="457077" indent="-228538" lvl="1">
              <a:lnSpc>
                <a:spcPts val="2858"/>
              </a:lnSpc>
              <a:buFont typeface="Arial"/>
              <a:buChar char="•"/>
            </a:pPr>
            <a:r>
              <a:rPr lang="en-US" sz="2117" spc="16">
                <a:solidFill>
                  <a:srgbClr val="000000"/>
                </a:solidFill>
                <a:latin typeface="Open Sans"/>
              </a:rPr>
              <a:t>Students will be able to use comparative and superlative adjectives to describe taste and appearance.</a:t>
            </a:r>
          </a:p>
          <a:p>
            <a:pPr marL="457077" indent="-228538" lvl="1">
              <a:lnSpc>
                <a:spcPts val="2858"/>
              </a:lnSpc>
              <a:buFont typeface="Arial"/>
              <a:buChar char="•"/>
            </a:pPr>
            <a:r>
              <a:rPr lang="en-US" sz="2117" spc="16">
                <a:solidFill>
                  <a:srgbClr val="000000"/>
                </a:solidFill>
                <a:latin typeface="Open Sans"/>
              </a:rPr>
              <a:t>Students will be able to ask and answer questions about local food.</a:t>
            </a:r>
          </a:p>
        </p:txBody>
      </p:sp>
      <p:sp>
        <p:nvSpPr>
          <p:cNvPr name="TextBox 21" id="21"/>
          <p:cNvSpPr txBox="true"/>
          <p:nvPr/>
        </p:nvSpPr>
        <p:spPr>
          <a:xfrm rot="0">
            <a:off x="5030619" y="2710339"/>
            <a:ext cx="3588694" cy="4558339"/>
          </a:xfrm>
          <a:prstGeom prst="rect">
            <a:avLst/>
          </a:prstGeom>
        </p:spPr>
        <p:txBody>
          <a:bodyPr anchor="t" rtlCol="false" tIns="0" lIns="0" bIns="0" rIns="0">
            <a:spAutoFit/>
          </a:bodyPr>
          <a:lstStyle/>
          <a:p>
            <a:pPr>
              <a:lnSpc>
                <a:spcPts val="2318"/>
              </a:lnSpc>
            </a:pPr>
            <a:r>
              <a:rPr lang="en-US" sz="1717" spc="13">
                <a:solidFill>
                  <a:srgbClr val="000000"/>
                </a:solidFill>
                <a:latin typeface="Open Sans Bold"/>
              </a:rPr>
              <a:t>Introduction (15 minutes)</a:t>
            </a:r>
          </a:p>
          <a:p>
            <a:pPr marL="370719" indent="-185360" lvl="1">
              <a:lnSpc>
                <a:spcPts val="2318"/>
              </a:lnSpc>
              <a:buFont typeface="Arial"/>
              <a:buChar char="•"/>
            </a:pPr>
            <a:r>
              <a:rPr lang="en-US" sz="1717" spc="13">
                <a:solidFill>
                  <a:srgbClr val="000000"/>
                </a:solidFill>
                <a:latin typeface="Open Sans"/>
              </a:rPr>
              <a:t>Warm-up: Ask students to share their favorite foods and what makes them special.</a:t>
            </a:r>
          </a:p>
          <a:p>
            <a:pPr marL="370719" indent="-185360" lvl="1">
              <a:lnSpc>
                <a:spcPts val="2318"/>
              </a:lnSpc>
              <a:buFont typeface="Arial"/>
              <a:buChar char="•"/>
            </a:pPr>
            <a:r>
              <a:rPr lang="en-US" sz="1717" spc="13">
                <a:solidFill>
                  <a:srgbClr val="000000"/>
                </a:solidFill>
                <a:latin typeface="Open Sans"/>
              </a:rPr>
              <a:t>Brainstorming: Write the word "food" on the board and ask students to brainstorm all the words they can think of related to food (e.g., ingredients, cooking methods, taste, texture, appearance).</a:t>
            </a:r>
          </a:p>
          <a:p>
            <a:pPr marL="370719" indent="-185360" lvl="1">
              <a:lnSpc>
                <a:spcPts val="2318"/>
              </a:lnSpc>
              <a:buFont typeface="Arial"/>
              <a:buChar char="•"/>
            </a:pPr>
            <a:r>
              <a:rPr lang="en-US" sz="1717" spc="13">
                <a:solidFill>
                  <a:srgbClr val="000000"/>
                </a:solidFill>
                <a:latin typeface="Open Sans"/>
              </a:rPr>
              <a:t>Introduce the topic: Tell students that today they will learn about local cuisine and practice describing different dishes.</a:t>
            </a:r>
          </a:p>
        </p:txBody>
      </p:sp>
      <p:sp>
        <p:nvSpPr>
          <p:cNvPr name="TextBox 22" id="22"/>
          <p:cNvSpPr txBox="true"/>
          <p:nvPr/>
        </p:nvSpPr>
        <p:spPr>
          <a:xfrm rot="0">
            <a:off x="9444395" y="2400452"/>
            <a:ext cx="3588694" cy="5133649"/>
          </a:xfrm>
          <a:prstGeom prst="rect">
            <a:avLst/>
          </a:prstGeom>
        </p:spPr>
        <p:txBody>
          <a:bodyPr anchor="t" rtlCol="false" tIns="0" lIns="0" bIns="0" rIns="0">
            <a:spAutoFit/>
          </a:bodyPr>
          <a:lstStyle/>
          <a:p>
            <a:pPr>
              <a:lnSpc>
                <a:spcPts val="2048"/>
              </a:lnSpc>
            </a:pPr>
            <a:r>
              <a:rPr lang="en-US" sz="1517" spc="12">
                <a:solidFill>
                  <a:srgbClr val="000000"/>
                </a:solidFill>
                <a:latin typeface="Open Sans Bold"/>
              </a:rPr>
              <a:t>Presentation (20 minutes)</a:t>
            </a:r>
          </a:p>
          <a:p>
            <a:pPr marL="327540" indent="-163770" lvl="1">
              <a:lnSpc>
                <a:spcPts val="2048"/>
              </a:lnSpc>
              <a:buFont typeface="Arial"/>
              <a:buChar char="•"/>
            </a:pPr>
            <a:r>
              <a:rPr lang="en-US" sz="1517" spc="12">
                <a:solidFill>
                  <a:srgbClr val="000000"/>
                </a:solidFill>
                <a:latin typeface="Open Sans"/>
              </a:rPr>
              <a:t>Show </a:t>
            </a:r>
            <a:r>
              <a:rPr lang="en-US" sz="1517" spc="12">
                <a:solidFill>
                  <a:srgbClr val="000000"/>
                </a:solidFill>
                <a:latin typeface="Open Sans"/>
              </a:rPr>
              <a:t>pictures: Show students pictures of various local dishes.</a:t>
            </a:r>
          </a:p>
          <a:p>
            <a:pPr marL="327540" indent="-163770" lvl="1">
              <a:lnSpc>
                <a:spcPts val="2048"/>
              </a:lnSpc>
              <a:buFont typeface="Arial"/>
              <a:buChar char="•"/>
            </a:pPr>
            <a:r>
              <a:rPr lang="en-US" sz="1517" spc="12">
                <a:solidFill>
                  <a:srgbClr val="000000"/>
                </a:solidFill>
                <a:latin typeface="Open Sans"/>
              </a:rPr>
              <a:t>Elicit information: Ask students what they see in the pictures. What are the ingredients? How do they think it is prepared?</a:t>
            </a:r>
          </a:p>
          <a:p>
            <a:pPr marL="327540" indent="-163770" lvl="1">
              <a:lnSpc>
                <a:spcPts val="2048"/>
              </a:lnSpc>
              <a:buFont typeface="Arial"/>
              <a:buChar char="•"/>
            </a:pPr>
            <a:r>
              <a:rPr lang="en-US" sz="1517" spc="12">
                <a:solidFill>
                  <a:srgbClr val="000000"/>
                </a:solidFill>
                <a:latin typeface="Open Sans"/>
              </a:rPr>
              <a:t>Introduce vocabulary: Introduce new vocabulary related to the dishes, such as specific ingredients, cooking methods, and descriptive words (e.g., spicy, creamy, savory).</a:t>
            </a:r>
          </a:p>
          <a:p>
            <a:pPr marL="327540" indent="-163770" lvl="1">
              <a:lnSpc>
                <a:spcPts val="2048"/>
              </a:lnSpc>
              <a:buFont typeface="Arial"/>
              <a:buChar char="•"/>
            </a:pPr>
            <a:r>
              <a:rPr lang="en-US" sz="1517" spc="12">
                <a:solidFill>
                  <a:srgbClr val="000000"/>
                </a:solidFill>
                <a:latin typeface="Open Sans"/>
              </a:rPr>
              <a:t>M</a:t>
            </a:r>
            <a:r>
              <a:rPr lang="en-US" sz="1517" spc="12">
                <a:solidFill>
                  <a:srgbClr val="000000"/>
                </a:solidFill>
                <a:latin typeface="Open Sans"/>
              </a:rPr>
              <a:t>odel description: Choose one of the dishes and describe it in detail using the new vocabulary. For example, "This dish is called rendang. It is made with beef, coconut milk, chilies, and other spices. It is very flavorful and slightly spicy."</a:t>
            </a:r>
          </a:p>
        </p:txBody>
      </p:sp>
      <p:sp>
        <p:nvSpPr>
          <p:cNvPr name="TextBox 23" id="23"/>
          <p:cNvSpPr txBox="true"/>
          <p:nvPr/>
        </p:nvSpPr>
        <p:spPr>
          <a:xfrm rot="0">
            <a:off x="13856596" y="2509361"/>
            <a:ext cx="3588694" cy="4960294"/>
          </a:xfrm>
          <a:prstGeom prst="rect">
            <a:avLst/>
          </a:prstGeom>
        </p:spPr>
        <p:txBody>
          <a:bodyPr anchor="t" rtlCol="false" tIns="0" lIns="0" bIns="0" rIns="0">
            <a:spAutoFit/>
          </a:bodyPr>
          <a:lstStyle/>
          <a:p>
            <a:pPr>
              <a:lnSpc>
                <a:spcPts val="2183"/>
              </a:lnSpc>
            </a:pPr>
            <a:r>
              <a:rPr lang="en-US" sz="1617" spc="12">
                <a:solidFill>
                  <a:srgbClr val="000000"/>
                </a:solidFill>
                <a:latin typeface="Open Sans Bold"/>
              </a:rPr>
              <a:t>Practice (45 minutes)</a:t>
            </a:r>
          </a:p>
          <a:p>
            <a:pPr marL="349130" indent="-174565" lvl="1">
              <a:lnSpc>
                <a:spcPts val="2183"/>
              </a:lnSpc>
              <a:buFont typeface="Arial"/>
              <a:buChar char="•"/>
            </a:pPr>
            <a:r>
              <a:rPr lang="en-US" sz="1617" spc="12">
                <a:solidFill>
                  <a:srgbClr val="000000"/>
                </a:solidFill>
                <a:latin typeface="Open Sans"/>
              </a:rPr>
              <a:t>Group work: D</a:t>
            </a:r>
            <a:r>
              <a:rPr lang="en-US" sz="1617" spc="12">
                <a:solidFill>
                  <a:srgbClr val="000000"/>
                </a:solidFill>
                <a:latin typeface="Open Sans"/>
              </a:rPr>
              <a:t>ivide students into small groups and assign each group a different local dish.</a:t>
            </a:r>
          </a:p>
          <a:p>
            <a:pPr marL="349130" indent="-174565" lvl="1">
              <a:lnSpc>
                <a:spcPts val="2183"/>
              </a:lnSpc>
              <a:buFont typeface="Arial"/>
              <a:buChar char="•"/>
            </a:pPr>
            <a:r>
              <a:rPr lang="en-US" sz="1617" spc="12">
                <a:solidFill>
                  <a:srgbClr val="000000"/>
                </a:solidFill>
                <a:latin typeface="Open Sans"/>
              </a:rPr>
              <a:t>Description task: Each group will create a short presentation describing their assigned dish. They should use the new vocabulary and comparative and superlative adjectives to describe the taste, appearance, and other interesting features of the dish.</a:t>
            </a:r>
          </a:p>
          <a:p>
            <a:pPr marL="349130" indent="-174565" lvl="1">
              <a:lnSpc>
                <a:spcPts val="2183"/>
              </a:lnSpc>
              <a:buFont typeface="Arial"/>
              <a:buChar char="•"/>
            </a:pPr>
            <a:r>
              <a:rPr lang="en-US" sz="1617" spc="12">
                <a:solidFill>
                  <a:srgbClr val="000000"/>
                </a:solidFill>
                <a:latin typeface="Open Sans"/>
              </a:rPr>
              <a:t>Presentations: Each group presents their description to the class.</a:t>
            </a:r>
          </a:p>
          <a:p>
            <a:pPr marL="349130" indent="-174565" lvl="1">
              <a:lnSpc>
                <a:spcPts val="2183"/>
              </a:lnSpc>
              <a:buFont typeface="Arial"/>
              <a:buChar char="•"/>
            </a:pPr>
            <a:r>
              <a:rPr lang="en-US" sz="1617" spc="12">
                <a:solidFill>
                  <a:srgbClr val="000000"/>
                </a:solidFill>
                <a:latin typeface="Open Sans"/>
              </a:rPr>
              <a:t>Question Time: After each presentation, other students can ask questions about the dish.</a:t>
            </a:r>
          </a:p>
        </p:txBody>
      </p:sp>
    </p:spTree>
  </p:cSld>
  <p:clrMapOvr>
    <a:masterClrMapping/>
  </p:clrMapOvr>
  <p:transition spd="fast">
    <p:circle/>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9DC7E2"/>
        </a:solidFill>
      </p:bgPr>
    </p:bg>
    <p:spTree>
      <p:nvGrpSpPr>
        <p:cNvPr id="1" name=""/>
        <p:cNvGrpSpPr/>
        <p:nvPr/>
      </p:nvGrpSpPr>
      <p:grpSpPr>
        <a:xfrm>
          <a:off x="0" y="0"/>
          <a:ext cx="0" cy="0"/>
          <a:chOff x="0" y="0"/>
          <a:chExt cx="0" cy="0"/>
        </a:xfrm>
      </p:grpSpPr>
      <p:sp>
        <p:nvSpPr>
          <p:cNvPr name="Freeform 2" id="2"/>
          <p:cNvSpPr/>
          <p:nvPr/>
        </p:nvSpPr>
        <p:spPr>
          <a:xfrm flipH="true" flipV="false" rot="0">
            <a:off x="12178627" y="5811520"/>
            <a:ext cx="6012633" cy="4980095"/>
          </a:xfrm>
          <a:custGeom>
            <a:avLst/>
            <a:gdLst/>
            <a:ahLst/>
            <a:cxnLst/>
            <a:rect r="r" b="b" t="t" l="l"/>
            <a:pathLst>
              <a:path h="4980095" w="6012633">
                <a:moveTo>
                  <a:pt x="6012633" y="0"/>
                </a:moveTo>
                <a:lnTo>
                  <a:pt x="0" y="0"/>
                </a:lnTo>
                <a:lnTo>
                  <a:pt x="0" y="4980095"/>
                </a:lnTo>
                <a:lnTo>
                  <a:pt x="6012633" y="4980095"/>
                </a:lnTo>
                <a:lnTo>
                  <a:pt x="6012633" y="0"/>
                </a:lnTo>
                <a:close/>
              </a:path>
            </a:pathLst>
          </a:custGeom>
          <a:blipFill>
            <a:blip r:embed="rId2">
              <a:extLst>
                <a:ext uri="{96DAC541-7B7A-43D3-8B79-37D633B846F1}">
                  <asvg:svgBlip xmlns:asvg="http://schemas.microsoft.com/office/drawing/2016/SVG/main" r:embed="rId3"/>
                </a:ext>
              </a:extLst>
            </a:blip>
            <a:stretch>
              <a:fillRect l="0" t="0" r="0" b="-110428"/>
            </a:stretch>
          </a:blipFill>
        </p:spPr>
      </p:sp>
      <p:grpSp>
        <p:nvGrpSpPr>
          <p:cNvPr name="Group 3" id="3"/>
          <p:cNvGrpSpPr/>
          <p:nvPr/>
        </p:nvGrpSpPr>
        <p:grpSpPr>
          <a:xfrm rot="0">
            <a:off x="10588883" y="819902"/>
            <a:ext cx="4991618" cy="4991618"/>
            <a:chOff x="0" y="0"/>
            <a:chExt cx="6655490" cy="6655490"/>
          </a:xfrm>
        </p:grpSpPr>
        <p:grpSp>
          <p:nvGrpSpPr>
            <p:cNvPr name="Group 4" id="4"/>
            <p:cNvGrpSpPr/>
            <p:nvPr/>
          </p:nvGrpSpPr>
          <p:grpSpPr>
            <a:xfrm rot="0">
              <a:off x="0" y="0"/>
              <a:ext cx="6655490" cy="6655490"/>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CDC"/>
              </a:solidFill>
            </p:spPr>
          </p:sp>
          <p:sp>
            <p:nvSpPr>
              <p:cNvPr name="TextBox 6" id="6"/>
              <p:cNvSpPr txBox="true"/>
              <p:nvPr/>
            </p:nvSpPr>
            <p:spPr>
              <a:xfrm>
                <a:off x="76200" y="47625"/>
                <a:ext cx="660400" cy="688975"/>
              </a:xfrm>
              <a:prstGeom prst="rect">
                <a:avLst/>
              </a:prstGeom>
            </p:spPr>
            <p:txBody>
              <a:bodyPr anchor="ctr" rtlCol="false" tIns="55382" lIns="55382" bIns="55382" rIns="55382"/>
              <a:lstStyle/>
              <a:p>
                <a:pPr algn="ctr">
                  <a:lnSpc>
                    <a:spcPts val="1960"/>
                  </a:lnSpc>
                </a:pPr>
              </a:p>
            </p:txBody>
          </p:sp>
        </p:grpSp>
        <p:sp>
          <p:nvSpPr>
            <p:cNvPr name="Freeform 7" id="7"/>
            <p:cNvSpPr/>
            <p:nvPr/>
          </p:nvSpPr>
          <p:spPr>
            <a:xfrm flipH="false" flipV="false" rot="0">
              <a:off x="172733" y="172733"/>
              <a:ext cx="6310023" cy="6310023"/>
            </a:xfrm>
            <a:custGeom>
              <a:avLst/>
              <a:gdLst/>
              <a:ahLst/>
              <a:cxnLst/>
              <a:rect r="r" b="b" t="t" l="l"/>
              <a:pathLst>
                <a:path h="6310023" w="6310023">
                  <a:moveTo>
                    <a:pt x="0" y="0"/>
                  </a:moveTo>
                  <a:lnTo>
                    <a:pt x="6310024" y="0"/>
                  </a:lnTo>
                  <a:lnTo>
                    <a:pt x="6310024" y="6310024"/>
                  </a:lnTo>
                  <a:lnTo>
                    <a:pt x="0" y="63100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8" id="8"/>
          <p:cNvGrpSpPr/>
          <p:nvPr/>
        </p:nvGrpSpPr>
        <p:grpSpPr>
          <a:xfrm rot="0">
            <a:off x="528118" y="2035556"/>
            <a:ext cx="3859751" cy="5233122"/>
            <a:chOff x="0" y="0"/>
            <a:chExt cx="1743119" cy="2363354"/>
          </a:xfrm>
        </p:grpSpPr>
        <p:sp>
          <p:nvSpPr>
            <p:cNvPr name="Freeform 9" id="9"/>
            <p:cNvSpPr/>
            <p:nvPr/>
          </p:nvSpPr>
          <p:spPr>
            <a:xfrm flipH="false" flipV="false" rot="0">
              <a:off x="0" y="0"/>
              <a:ext cx="1743120" cy="2363354"/>
            </a:xfrm>
            <a:custGeom>
              <a:avLst/>
              <a:gdLst/>
              <a:ahLst/>
              <a:cxnLst/>
              <a:rect r="r" b="b" t="t" l="l"/>
              <a:pathLst>
                <a:path h="2363354" w="1743120">
                  <a:moveTo>
                    <a:pt x="1618659" y="2363353"/>
                  </a:moveTo>
                  <a:lnTo>
                    <a:pt x="124460" y="2363353"/>
                  </a:lnTo>
                  <a:cubicBezTo>
                    <a:pt x="55880" y="2363353"/>
                    <a:pt x="0" y="2307473"/>
                    <a:pt x="0" y="2238893"/>
                  </a:cubicBezTo>
                  <a:lnTo>
                    <a:pt x="0" y="124460"/>
                  </a:lnTo>
                  <a:cubicBezTo>
                    <a:pt x="0" y="55880"/>
                    <a:pt x="55880" y="0"/>
                    <a:pt x="124460" y="0"/>
                  </a:cubicBezTo>
                  <a:lnTo>
                    <a:pt x="1618660" y="0"/>
                  </a:lnTo>
                  <a:cubicBezTo>
                    <a:pt x="1687239" y="0"/>
                    <a:pt x="1743120" y="55880"/>
                    <a:pt x="1743120" y="124460"/>
                  </a:cubicBezTo>
                  <a:lnTo>
                    <a:pt x="1743120" y="2238894"/>
                  </a:lnTo>
                  <a:cubicBezTo>
                    <a:pt x="1743120" y="2307473"/>
                    <a:pt x="1687239" y="2363354"/>
                    <a:pt x="1618660" y="2363354"/>
                  </a:cubicBezTo>
                  <a:close/>
                </a:path>
              </a:pathLst>
            </a:custGeom>
            <a:solidFill>
              <a:srgbClr val="FDFCDC"/>
            </a:solidFill>
          </p:spPr>
        </p:sp>
      </p:grpSp>
      <p:grpSp>
        <p:nvGrpSpPr>
          <p:cNvPr name="Group 10" id="10"/>
          <p:cNvGrpSpPr/>
          <p:nvPr/>
        </p:nvGrpSpPr>
        <p:grpSpPr>
          <a:xfrm rot="0">
            <a:off x="4965095" y="2035556"/>
            <a:ext cx="3859751" cy="5233122"/>
            <a:chOff x="0" y="0"/>
            <a:chExt cx="1743119" cy="2363354"/>
          </a:xfrm>
        </p:grpSpPr>
        <p:sp>
          <p:nvSpPr>
            <p:cNvPr name="Freeform 11" id="11"/>
            <p:cNvSpPr/>
            <p:nvPr/>
          </p:nvSpPr>
          <p:spPr>
            <a:xfrm flipH="false" flipV="false" rot="0">
              <a:off x="0" y="0"/>
              <a:ext cx="1743120" cy="2363354"/>
            </a:xfrm>
            <a:custGeom>
              <a:avLst/>
              <a:gdLst/>
              <a:ahLst/>
              <a:cxnLst/>
              <a:rect r="r" b="b" t="t" l="l"/>
              <a:pathLst>
                <a:path h="2363354" w="1743120">
                  <a:moveTo>
                    <a:pt x="1618659" y="2363353"/>
                  </a:moveTo>
                  <a:lnTo>
                    <a:pt x="124460" y="2363353"/>
                  </a:lnTo>
                  <a:cubicBezTo>
                    <a:pt x="55880" y="2363353"/>
                    <a:pt x="0" y="2307473"/>
                    <a:pt x="0" y="2238893"/>
                  </a:cubicBezTo>
                  <a:lnTo>
                    <a:pt x="0" y="124460"/>
                  </a:lnTo>
                  <a:cubicBezTo>
                    <a:pt x="0" y="55880"/>
                    <a:pt x="55880" y="0"/>
                    <a:pt x="124460" y="0"/>
                  </a:cubicBezTo>
                  <a:lnTo>
                    <a:pt x="1618660" y="0"/>
                  </a:lnTo>
                  <a:cubicBezTo>
                    <a:pt x="1687239" y="0"/>
                    <a:pt x="1743120" y="55880"/>
                    <a:pt x="1743120" y="124460"/>
                  </a:cubicBezTo>
                  <a:lnTo>
                    <a:pt x="1743120" y="2238894"/>
                  </a:lnTo>
                  <a:cubicBezTo>
                    <a:pt x="1743120" y="2307473"/>
                    <a:pt x="1687239" y="2363354"/>
                    <a:pt x="1618660" y="2363354"/>
                  </a:cubicBezTo>
                  <a:close/>
                </a:path>
              </a:pathLst>
            </a:custGeom>
            <a:solidFill>
              <a:srgbClr val="FDFCDC"/>
            </a:solidFill>
          </p:spPr>
        </p:sp>
      </p:grpSp>
      <p:sp>
        <p:nvSpPr>
          <p:cNvPr name="TextBox 12" id="12"/>
          <p:cNvSpPr txBox="true"/>
          <p:nvPr/>
        </p:nvSpPr>
        <p:spPr>
          <a:xfrm rot="0">
            <a:off x="663647" y="2374852"/>
            <a:ext cx="3588694" cy="4525955"/>
          </a:xfrm>
          <a:prstGeom prst="rect">
            <a:avLst/>
          </a:prstGeom>
        </p:spPr>
        <p:txBody>
          <a:bodyPr anchor="t" rtlCol="false" tIns="0" lIns="0" bIns="0" rIns="0">
            <a:spAutoFit/>
          </a:bodyPr>
          <a:lstStyle/>
          <a:p>
            <a:pPr>
              <a:lnSpc>
                <a:spcPts val="2588"/>
              </a:lnSpc>
            </a:pPr>
            <a:r>
              <a:rPr lang="en-US" sz="1917" spc="15">
                <a:solidFill>
                  <a:srgbClr val="000000"/>
                </a:solidFill>
                <a:latin typeface="Open Sans Bold"/>
              </a:rPr>
              <a:t>Production (10 minutes)</a:t>
            </a:r>
          </a:p>
          <a:p>
            <a:pPr marL="413898" indent="-206949" lvl="1">
              <a:lnSpc>
                <a:spcPts val="2588"/>
              </a:lnSpc>
              <a:buFont typeface="Arial"/>
              <a:buChar char="•"/>
            </a:pPr>
            <a:r>
              <a:rPr lang="en-US" sz="1917" spc="15">
                <a:solidFill>
                  <a:srgbClr val="000000"/>
                </a:solidFill>
                <a:latin typeface="Open Sans"/>
              </a:rPr>
              <a:t>Role</a:t>
            </a:r>
            <a:r>
              <a:rPr lang="en-US" sz="1917" spc="15">
                <a:solidFill>
                  <a:srgbClr val="000000"/>
                </a:solidFill>
                <a:latin typeface="Open Sans"/>
              </a:rPr>
              <a:t>-playing: Divide students into pairs. One student will be a chef and the other a customer. The chef will describe a local dish to the customer, who will ask questions about it.</a:t>
            </a:r>
          </a:p>
          <a:p>
            <a:pPr marL="413898" indent="-206949" lvl="1">
              <a:lnSpc>
                <a:spcPts val="2588"/>
              </a:lnSpc>
              <a:buFont typeface="Arial"/>
              <a:buChar char="•"/>
            </a:pPr>
            <a:r>
              <a:rPr lang="en-US" sz="1917" spc="15">
                <a:solidFill>
                  <a:srgbClr val="000000"/>
                </a:solidFill>
                <a:latin typeface="Open Sans"/>
              </a:rPr>
              <a:t>Feedback: After the role-playing activity, ask students to share their feedback on what they learned and how they can improve their descriptions.</a:t>
            </a:r>
          </a:p>
        </p:txBody>
      </p:sp>
      <p:sp>
        <p:nvSpPr>
          <p:cNvPr name="TextBox 13" id="13"/>
          <p:cNvSpPr txBox="true"/>
          <p:nvPr/>
        </p:nvSpPr>
        <p:spPr>
          <a:xfrm rot="0">
            <a:off x="5100623" y="2673461"/>
            <a:ext cx="3588694" cy="3928737"/>
          </a:xfrm>
          <a:prstGeom prst="rect">
            <a:avLst/>
          </a:prstGeom>
        </p:spPr>
        <p:txBody>
          <a:bodyPr anchor="t" rtlCol="false" tIns="0" lIns="0" bIns="0" rIns="0">
            <a:spAutoFit/>
          </a:bodyPr>
          <a:lstStyle/>
          <a:p>
            <a:pPr>
              <a:lnSpc>
                <a:spcPts val="2858"/>
              </a:lnSpc>
            </a:pPr>
            <a:r>
              <a:rPr lang="en-US" sz="2117" spc="16">
                <a:solidFill>
                  <a:srgbClr val="000000"/>
                </a:solidFill>
                <a:latin typeface="Open Sans Bold"/>
              </a:rPr>
              <a:t>Assessment:</a:t>
            </a:r>
          </a:p>
          <a:p>
            <a:pPr marL="413898" indent="-206949" lvl="1">
              <a:lnSpc>
                <a:spcPts val="2588"/>
              </a:lnSpc>
              <a:buFont typeface="Arial"/>
              <a:buChar char="•"/>
            </a:pPr>
            <a:r>
              <a:rPr lang="en-US" sz="1917" spc="15">
                <a:solidFill>
                  <a:srgbClr val="000000"/>
                </a:solidFill>
                <a:latin typeface="Open Sans"/>
              </a:rPr>
              <a:t>Obse</a:t>
            </a:r>
            <a:r>
              <a:rPr lang="en-US" sz="1917" spc="15">
                <a:solidFill>
                  <a:srgbClr val="000000"/>
                </a:solidFill>
                <a:latin typeface="Open Sans"/>
              </a:rPr>
              <a:t>rve students' participation in discussi</a:t>
            </a:r>
            <a:r>
              <a:rPr lang="en-US" sz="1917" spc="15">
                <a:solidFill>
                  <a:srgbClr val="000000"/>
                </a:solidFill>
                <a:latin typeface="Open Sans"/>
              </a:rPr>
              <a:t>ons </a:t>
            </a:r>
            <a:r>
              <a:rPr lang="en-US" sz="1917" spc="15">
                <a:solidFill>
                  <a:srgbClr val="000000"/>
                </a:solidFill>
                <a:latin typeface="Open Sans"/>
              </a:rPr>
              <a:t>and activities.</a:t>
            </a:r>
          </a:p>
          <a:p>
            <a:pPr marL="413898" indent="-206949" lvl="1">
              <a:lnSpc>
                <a:spcPts val="2588"/>
              </a:lnSpc>
              <a:buFont typeface="Arial"/>
              <a:buChar char="•"/>
            </a:pPr>
            <a:r>
              <a:rPr lang="en-US" sz="1917" spc="15">
                <a:solidFill>
                  <a:srgbClr val="000000"/>
                </a:solidFill>
                <a:latin typeface="Open Sans"/>
              </a:rPr>
              <a:t>Collect students' presentations and assess their use of vocabulary and grammar.</a:t>
            </a:r>
          </a:p>
          <a:p>
            <a:pPr marL="413898" indent="-206949" lvl="1">
              <a:lnSpc>
                <a:spcPts val="2588"/>
              </a:lnSpc>
              <a:buFont typeface="Arial"/>
              <a:buChar char="•"/>
            </a:pPr>
            <a:r>
              <a:rPr lang="en-US" sz="1917" spc="15">
                <a:solidFill>
                  <a:srgbClr val="000000"/>
                </a:solidFill>
                <a:latin typeface="Open Sans"/>
              </a:rPr>
              <a:t>Listen to students' role-playing conversations and assess their pronunciation and fluency.</a:t>
            </a:r>
          </a:p>
        </p:txBody>
      </p:sp>
    </p:spTree>
  </p:cSld>
  <p:clrMapOvr>
    <a:masterClrMapping/>
  </p:clrMapOvr>
  <p:transition spd="fast">
    <p:cover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D021"/>
        </a:solidFill>
      </p:bgPr>
    </p:bg>
    <p:spTree>
      <p:nvGrpSpPr>
        <p:cNvPr id="1" name=""/>
        <p:cNvGrpSpPr/>
        <p:nvPr/>
      </p:nvGrpSpPr>
      <p:grpSpPr>
        <a:xfrm>
          <a:off x="0" y="0"/>
          <a:ext cx="0" cy="0"/>
          <a:chOff x="0" y="0"/>
          <a:chExt cx="0" cy="0"/>
        </a:xfrm>
      </p:grpSpPr>
      <p:grpSp>
        <p:nvGrpSpPr>
          <p:cNvPr name="Group 2" id="2"/>
          <p:cNvGrpSpPr/>
          <p:nvPr/>
        </p:nvGrpSpPr>
        <p:grpSpPr>
          <a:xfrm rot="-5400000">
            <a:off x="4582990" y="-3509328"/>
            <a:ext cx="9122020" cy="17305656"/>
            <a:chOff x="0" y="0"/>
            <a:chExt cx="4547785" cy="8627738"/>
          </a:xfrm>
        </p:grpSpPr>
        <p:sp>
          <p:nvSpPr>
            <p:cNvPr name="Freeform 3" id="3"/>
            <p:cNvSpPr/>
            <p:nvPr/>
          </p:nvSpPr>
          <p:spPr>
            <a:xfrm flipH="false" flipV="false" rot="0">
              <a:off x="0" y="0"/>
              <a:ext cx="4547785" cy="8627738"/>
            </a:xfrm>
            <a:custGeom>
              <a:avLst/>
              <a:gdLst/>
              <a:ahLst/>
              <a:cxnLst/>
              <a:rect r="r" b="b" t="t" l="l"/>
              <a:pathLst>
                <a:path h="8627738" w="4547785">
                  <a:moveTo>
                    <a:pt x="4547785" y="8627738"/>
                  </a:moveTo>
                  <a:lnTo>
                    <a:pt x="1124331" y="8627738"/>
                  </a:lnTo>
                  <a:cubicBezTo>
                    <a:pt x="503428" y="8627738"/>
                    <a:pt x="0" y="8124310"/>
                    <a:pt x="0" y="7503407"/>
                  </a:cubicBezTo>
                  <a:lnTo>
                    <a:pt x="0" y="0"/>
                  </a:lnTo>
                  <a:lnTo>
                    <a:pt x="3423454" y="0"/>
                  </a:lnTo>
                  <a:cubicBezTo>
                    <a:pt x="4044484" y="0"/>
                    <a:pt x="4547785" y="503428"/>
                    <a:pt x="4547785" y="1124331"/>
                  </a:cubicBezTo>
                  <a:lnTo>
                    <a:pt x="4547785" y="8627738"/>
                  </a:lnTo>
                  <a:close/>
                </a:path>
              </a:pathLst>
            </a:custGeom>
            <a:solidFill>
              <a:srgbClr val="E67242"/>
            </a:solidFill>
          </p:spPr>
        </p:sp>
      </p:grpSp>
      <p:grpSp>
        <p:nvGrpSpPr>
          <p:cNvPr name="Group 4" id="4"/>
          <p:cNvGrpSpPr/>
          <p:nvPr/>
        </p:nvGrpSpPr>
        <p:grpSpPr>
          <a:xfrm rot="0">
            <a:off x="2823850" y="1832850"/>
            <a:ext cx="10547449" cy="5564026"/>
            <a:chOff x="0" y="0"/>
            <a:chExt cx="14063265" cy="7418701"/>
          </a:xfrm>
        </p:grpSpPr>
        <p:sp>
          <p:nvSpPr>
            <p:cNvPr name="AutoShape 5" id="5"/>
            <p:cNvSpPr/>
            <p:nvPr/>
          </p:nvSpPr>
          <p:spPr>
            <a:xfrm rot="0">
              <a:off x="0" y="0"/>
              <a:ext cx="14063265" cy="7418701"/>
            </a:xfrm>
            <a:prstGeom prst="rect">
              <a:avLst/>
            </a:prstGeom>
            <a:solidFill>
              <a:srgbClr val="EDECED"/>
            </a:solidFill>
          </p:spPr>
        </p:sp>
        <p:sp>
          <p:nvSpPr>
            <p:cNvPr name="TextBox 6" id="6"/>
            <p:cNvSpPr txBox="true"/>
            <p:nvPr/>
          </p:nvSpPr>
          <p:spPr>
            <a:xfrm rot="0">
              <a:off x="1159549" y="331855"/>
              <a:ext cx="11744167" cy="6099175"/>
            </a:xfrm>
            <a:prstGeom prst="rect">
              <a:avLst/>
            </a:prstGeom>
          </p:spPr>
          <p:txBody>
            <a:bodyPr anchor="t" rtlCol="false" tIns="0" lIns="0" bIns="0" rIns="0">
              <a:spAutoFit/>
            </a:bodyPr>
            <a:lstStyle/>
            <a:p>
              <a:pPr algn="ctr">
                <a:lnSpc>
                  <a:spcPts val="2781"/>
                </a:lnSpc>
              </a:pPr>
              <a:r>
                <a:rPr lang="en-US" sz="2317">
                  <a:solidFill>
                    <a:srgbClr val="2E2C2B"/>
                  </a:solidFill>
                  <a:latin typeface="Atkinson Hyperlegible"/>
                </a:rPr>
                <a:t>Integrating local culture elements into EFL and ESL lesson plans is an effective way to make learning English more engaging, meaningful, and relevant for students. By incorporating cultural elements into various skills, using diverse activities, and adapting the content to different learning styles, educators can foster intercultural understanding, critical thinking, and communication skills in their students. Remember to be mindful of cultural sensitivity, choose appropriate elements, and start small, gradually building complexity as students progress. With careful planning and implementation, integrating local culture into EFL and ESL lessons can be a rewarding experience for both students and teachers.</a:t>
              </a:r>
            </a:p>
            <a:p>
              <a:pPr algn="ctr">
                <a:lnSpc>
                  <a:spcPts val="2781"/>
                </a:lnSpc>
              </a:pPr>
            </a:p>
            <a:p>
              <a:pPr algn="ctr" marL="0" indent="0" lvl="1">
                <a:lnSpc>
                  <a:spcPts val="2781"/>
                </a:lnSpc>
              </a:pPr>
            </a:p>
          </p:txBody>
        </p:sp>
        <p:sp>
          <p:nvSpPr>
            <p:cNvPr name="TextBox 7" id="7"/>
            <p:cNvSpPr txBox="true"/>
            <p:nvPr/>
          </p:nvSpPr>
          <p:spPr>
            <a:xfrm rot="0">
              <a:off x="1159549" y="6583314"/>
              <a:ext cx="11744167" cy="482600"/>
            </a:xfrm>
            <a:prstGeom prst="rect">
              <a:avLst/>
            </a:prstGeom>
          </p:spPr>
          <p:txBody>
            <a:bodyPr anchor="t" rtlCol="false" tIns="0" lIns="0" bIns="0" rIns="0">
              <a:spAutoFit/>
            </a:bodyPr>
            <a:lstStyle/>
            <a:p>
              <a:pPr algn="ctr" marL="0" indent="0" lvl="1">
                <a:lnSpc>
                  <a:spcPts val="2878"/>
                </a:lnSpc>
              </a:pPr>
              <a:r>
                <a:rPr lang="en-US" sz="2398">
                  <a:solidFill>
                    <a:srgbClr val="2E2C2B"/>
                  </a:solidFill>
                  <a:latin typeface="Open Sauce Bold"/>
                </a:rPr>
                <a:t>THANK YOU</a:t>
              </a:r>
            </a:p>
          </p:txBody>
        </p:sp>
      </p:grpSp>
      <p:sp>
        <p:nvSpPr>
          <p:cNvPr name="Freeform 8" id="8"/>
          <p:cNvSpPr/>
          <p:nvPr/>
        </p:nvSpPr>
        <p:spPr>
          <a:xfrm flipH="true" flipV="false" rot="0">
            <a:off x="14666498" y="8091856"/>
            <a:ext cx="3130330" cy="2195144"/>
          </a:xfrm>
          <a:custGeom>
            <a:avLst/>
            <a:gdLst/>
            <a:ahLst/>
            <a:cxnLst/>
            <a:rect r="r" b="b" t="t" l="l"/>
            <a:pathLst>
              <a:path h="2195144" w="3130330">
                <a:moveTo>
                  <a:pt x="3130330" y="0"/>
                </a:moveTo>
                <a:lnTo>
                  <a:pt x="0" y="0"/>
                </a:lnTo>
                <a:lnTo>
                  <a:pt x="0" y="2195144"/>
                </a:lnTo>
                <a:lnTo>
                  <a:pt x="3130330" y="2195144"/>
                </a:lnTo>
                <a:lnTo>
                  <a:pt x="313033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13672105" y="5143500"/>
            <a:ext cx="3133014" cy="5043080"/>
          </a:xfrm>
          <a:custGeom>
            <a:avLst/>
            <a:gdLst/>
            <a:ahLst/>
            <a:cxnLst/>
            <a:rect r="r" b="b" t="t" l="l"/>
            <a:pathLst>
              <a:path h="5043080" w="3133014">
                <a:moveTo>
                  <a:pt x="3133014" y="0"/>
                </a:moveTo>
                <a:lnTo>
                  <a:pt x="0" y="0"/>
                </a:lnTo>
                <a:lnTo>
                  <a:pt x="0" y="5043080"/>
                </a:lnTo>
                <a:lnTo>
                  <a:pt x="3133014" y="5043080"/>
                </a:lnTo>
                <a:lnTo>
                  <a:pt x="313301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cover dir="r"/>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9DC7E2"/>
        </a:solidFill>
      </p:bgPr>
    </p:bg>
    <p:spTree>
      <p:nvGrpSpPr>
        <p:cNvPr id="1" name=""/>
        <p:cNvGrpSpPr/>
        <p:nvPr/>
      </p:nvGrpSpPr>
      <p:grpSpPr>
        <a:xfrm>
          <a:off x="0" y="0"/>
          <a:ext cx="0" cy="0"/>
          <a:chOff x="0" y="0"/>
          <a:chExt cx="0" cy="0"/>
        </a:xfrm>
      </p:grpSpPr>
      <p:grpSp>
        <p:nvGrpSpPr>
          <p:cNvPr name="Group 2" id="2"/>
          <p:cNvGrpSpPr/>
          <p:nvPr/>
        </p:nvGrpSpPr>
        <p:grpSpPr>
          <a:xfrm rot="-5400000">
            <a:off x="11108572" y="5537469"/>
            <a:ext cx="6972719" cy="3053354"/>
            <a:chOff x="0" y="0"/>
            <a:chExt cx="6350000" cy="2780665"/>
          </a:xfrm>
        </p:grpSpPr>
        <p:sp>
          <p:nvSpPr>
            <p:cNvPr name="Freeform 3" id="3"/>
            <p:cNvSpPr/>
            <p:nvPr/>
          </p:nvSpPr>
          <p:spPr>
            <a:xfrm flipH="false" flipV="false" rot="0">
              <a:off x="-54229" y="0"/>
              <a:ext cx="6404229" cy="2780792"/>
            </a:xfrm>
            <a:custGeom>
              <a:avLst/>
              <a:gdLst/>
              <a:ahLst/>
              <a:cxnLst/>
              <a:rect r="r" b="b" t="t" l="l"/>
              <a:pathLst>
                <a:path h="2780792" w="6404229">
                  <a:moveTo>
                    <a:pt x="6404229" y="1390396"/>
                  </a:moveTo>
                  <a:cubicBezTo>
                    <a:pt x="6404229" y="2158238"/>
                    <a:pt x="5781802" y="2780792"/>
                    <a:pt x="5013833" y="2780792"/>
                  </a:cubicBezTo>
                  <a:lnTo>
                    <a:pt x="382270" y="2780792"/>
                  </a:lnTo>
                  <a:lnTo>
                    <a:pt x="220091" y="2780792"/>
                  </a:lnTo>
                  <a:cubicBezTo>
                    <a:pt x="74676" y="2780792"/>
                    <a:pt x="0" y="2606802"/>
                    <a:pt x="99949" y="2501392"/>
                  </a:cubicBezTo>
                  <a:lnTo>
                    <a:pt x="382270" y="2203577"/>
                  </a:lnTo>
                  <a:lnTo>
                    <a:pt x="382270" y="1882140"/>
                  </a:lnTo>
                  <a:cubicBezTo>
                    <a:pt x="382270" y="842645"/>
                    <a:pt x="1224915" y="0"/>
                    <a:pt x="2264283" y="0"/>
                  </a:cubicBezTo>
                  <a:lnTo>
                    <a:pt x="5013833" y="0"/>
                  </a:lnTo>
                  <a:cubicBezTo>
                    <a:pt x="5781802" y="0"/>
                    <a:pt x="6404229" y="622427"/>
                    <a:pt x="6404229" y="1390396"/>
                  </a:cubicBezTo>
                  <a:close/>
                </a:path>
              </a:pathLst>
            </a:custGeom>
            <a:solidFill>
              <a:srgbClr val="000000">
                <a:alpha val="0"/>
              </a:srgbClr>
            </a:solidFill>
          </p:spPr>
        </p:sp>
      </p:grpSp>
      <p:grpSp>
        <p:nvGrpSpPr>
          <p:cNvPr name="Group 4" id="4"/>
          <p:cNvGrpSpPr/>
          <p:nvPr/>
        </p:nvGrpSpPr>
        <p:grpSpPr>
          <a:xfrm rot="-10800000">
            <a:off x="10901863" y="3112516"/>
            <a:ext cx="8085188" cy="7437990"/>
            <a:chOff x="0" y="0"/>
            <a:chExt cx="2354580" cy="2166102"/>
          </a:xfrm>
        </p:grpSpPr>
        <p:sp>
          <p:nvSpPr>
            <p:cNvPr name="Freeform 5" id="5"/>
            <p:cNvSpPr/>
            <p:nvPr/>
          </p:nvSpPr>
          <p:spPr>
            <a:xfrm flipH="false" flipV="false" rot="0">
              <a:off x="0" y="0"/>
              <a:ext cx="2353310" cy="2166102"/>
            </a:xfrm>
            <a:custGeom>
              <a:avLst/>
              <a:gdLst/>
              <a:ahLst/>
              <a:cxnLst/>
              <a:rect r="r" b="b" t="t" l="l"/>
              <a:pathLst>
                <a:path h="2166102" w="2353310">
                  <a:moveTo>
                    <a:pt x="784860" y="2098792"/>
                  </a:moveTo>
                  <a:cubicBezTo>
                    <a:pt x="905510" y="2139432"/>
                    <a:pt x="1042670" y="2166102"/>
                    <a:pt x="1177290" y="2166102"/>
                  </a:cubicBezTo>
                  <a:cubicBezTo>
                    <a:pt x="1311910" y="2166102"/>
                    <a:pt x="1441450" y="2143242"/>
                    <a:pt x="1560830" y="2102602"/>
                  </a:cubicBezTo>
                  <a:cubicBezTo>
                    <a:pt x="1563370" y="2101332"/>
                    <a:pt x="1565910" y="2101332"/>
                    <a:pt x="1568450" y="2100062"/>
                  </a:cubicBezTo>
                  <a:cubicBezTo>
                    <a:pt x="2016760" y="1937502"/>
                    <a:pt x="2346960" y="1508242"/>
                    <a:pt x="2353310" y="1008755"/>
                  </a:cubicBezTo>
                  <a:lnTo>
                    <a:pt x="2353310" y="0"/>
                  </a:lnTo>
                  <a:lnTo>
                    <a:pt x="0" y="0"/>
                  </a:lnTo>
                  <a:lnTo>
                    <a:pt x="0" y="1008025"/>
                  </a:lnTo>
                  <a:cubicBezTo>
                    <a:pt x="6350" y="1510782"/>
                    <a:pt x="331470" y="1940042"/>
                    <a:pt x="784860" y="2098792"/>
                  </a:cubicBezTo>
                  <a:close/>
                </a:path>
              </a:pathLst>
            </a:custGeom>
            <a:solidFill>
              <a:srgbClr val="E67242"/>
            </a:solidFill>
          </p:spPr>
        </p:sp>
      </p:grpSp>
      <p:sp>
        <p:nvSpPr>
          <p:cNvPr name="Freeform 6" id="6"/>
          <p:cNvSpPr/>
          <p:nvPr/>
        </p:nvSpPr>
        <p:spPr>
          <a:xfrm flipH="false" flipV="false" rot="0">
            <a:off x="14750075" y="4287199"/>
            <a:ext cx="2937014" cy="5088623"/>
          </a:xfrm>
          <a:custGeom>
            <a:avLst/>
            <a:gdLst/>
            <a:ahLst/>
            <a:cxnLst/>
            <a:rect r="r" b="b" t="t" l="l"/>
            <a:pathLst>
              <a:path h="5088623" w="2937014">
                <a:moveTo>
                  <a:pt x="0" y="0"/>
                </a:moveTo>
                <a:lnTo>
                  <a:pt x="2937014" y="0"/>
                </a:lnTo>
                <a:lnTo>
                  <a:pt x="2937014" y="5088623"/>
                </a:lnTo>
                <a:lnTo>
                  <a:pt x="0" y="5088623"/>
                </a:lnTo>
                <a:lnTo>
                  <a:pt x="0" y="0"/>
                </a:lnTo>
                <a:close/>
              </a:path>
            </a:pathLst>
          </a:custGeom>
          <a:blipFill>
            <a:blip r:embed="rId2">
              <a:extLst>
                <a:ext uri="{96DAC541-7B7A-43D3-8B79-37D633B846F1}">
                  <asvg:svgBlip xmlns:asvg="http://schemas.microsoft.com/office/drawing/2016/SVG/main" r:embed="rId3"/>
                </a:ext>
              </a:extLst>
            </a:blip>
            <a:stretch>
              <a:fillRect l="0" t="0" r="-56582" b="0"/>
            </a:stretch>
          </a:blipFill>
        </p:spPr>
      </p:sp>
      <p:sp>
        <p:nvSpPr>
          <p:cNvPr name="Freeform 7" id="7"/>
          <p:cNvSpPr/>
          <p:nvPr/>
        </p:nvSpPr>
        <p:spPr>
          <a:xfrm flipH="false" flipV="false" rot="0">
            <a:off x="11270193" y="4831699"/>
            <a:ext cx="3339810" cy="5905399"/>
          </a:xfrm>
          <a:custGeom>
            <a:avLst/>
            <a:gdLst/>
            <a:ahLst/>
            <a:cxnLst/>
            <a:rect r="r" b="b" t="t" l="l"/>
            <a:pathLst>
              <a:path h="5905399" w="3339810">
                <a:moveTo>
                  <a:pt x="0" y="0"/>
                </a:moveTo>
                <a:lnTo>
                  <a:pt x="3339810" y="0"/>
                </a:lnTo>
                <a:lnTo>
                  <a:pt x="3339810" y="5905399"/>
                </a:lnTo>
                <a:lnTo>
                  <a:pt x="0" y="5905399"/>
                </a:lnTo>
                <a:lnTo>
                  <a:pt x="0" y="0"/>
                </a:lnTo>
                <a:close/>
              </a:path>
            </a:pathLst>
          </a:custGeom>
          <a:blipFill>
            <a:blip r:embed="rId4">
              <a:extLst>
                <a:ext uri="{96DAC541-7B7A-43D3-8B79-37D633B846F1}">
                  <asvg:svgBlip xmlns:asvg="http://schemas.microsoft.com/office/drawing/2016/SVG/main" r:embed="rId5"/>
                </a:ext>
              </a:extLst>
            </a:blip>
            <a:stretch>
              <a:fillRect l="0" t="0" r="0" b="-29269"/>
            </a:stretch>
          </a:blipFill>
        </p:spPr>
      </p:sp>
      <p:grpSp>
        <p:nvGrpSpPr>
          <p:cNvPr name="Group 8" id="8"/>
          <p:cNvGrpSpPr/>
          <p:nvPr/>
        </p:nvGrpSpPr>
        <p:grpSpPr>
          <a:xfrm rot="0">
            <a:off x="14944457" y="0"/>
            <a:ext cx="3291840" cy="3291840"/>
            <a:chOff x="0" y="0"/>
            <a:chExt cx="6350000" cy="6350000"/>
          </a:xfrm>
        </p:grpSpPr>
        <p:sp>
          <p:nvSpPr>
            <p:cNvPr name="Freeform 9" id="9"/>
            <p:cNvSpPr/>
            <p:nvPr/>
          </p:nvSpPr>
          <p:spPr>
            <a:xfrm flipH="true" flipV="false" rot="0">
              <a:off x="0" y="0"/>
              <a:ext cx="6350000" cy="6350000"/>
            </a:xfrm>
            <a:custGeom>
              <a:avLst/>
              <a:gdLst/>
              <a:ahLst/>
              <a:cxnLst/>
              <a:rect r="r" b="b" t="t" l="l"/>
              <a:pathLst>
                <a:path h="6350000" w="6350000">
                  <a:moveTo>
                    <a:pt x="3175000" y="0"/>
                  </a:moveTo>
                  <a:cubicBezTo>
                    <a:pt x="4928504" y="0"/>
                    <a:pt x="6350000" y="1421496"/>
                    <a:pt x="6350000" y="3175000"/>
                  </a:cubicBezTo>
                  <a:cubicBezTo>
                    <a:pt x="6350000" y="4928504"/>
                    <a:pt x="4928504" y="6350000"/>
                    <a:pt x="3175000" y="6350000"/>
                  </a:cubicBezTo>
                  <a:cubicBezTo>
                    <a:pt x="1421496" y="6350000"/>
                    <a:pt x="0" y="4928504"/>
                    <a:pt x="0" y="3175000"/>
                  </a:cubicBezTo>
                  <a:cubicBezTo>
                    <a:pt x="0" y="1421496"/>
                    <a:pt x="1421496" y="0"/>
                    <a:pt x="3175000" y="0"/>
                  </a:cubicBezTo>
                  <a:close/>
                </a:path>
              </a:pathLst>
            </a:custGeom>
            <a:solidFill>
              <a:srgbClr val="000000">
                <a:alpha val="0"/>
              </a:srgbClr>
            </a:solidFill>
            <a:ln w="12700">
              <a:solidFill>
                <a:srgbClr val="000000"/>
              </a:solidFill>
            </a:ln>
          </p:spPr>
        </p:sp>
      </p:grpSp>
      <p:sp>
        <p:nvSpPr>
          <p:cNvPr name="TextBox 10" id="10"/>
          <p:cNvSpPr txBox="true"/>
          <p:nvPr/>
        </p:nvSpPr>
        <p:spPr>
          <a:xfrm rot="0">
            <a:off x="1028700" y="3216852"/>
            <a:ext cx="8823362" cy="4330065"/>
          </a:xfrm>
          <a:prstGeom prst="rect">
            <a:avLst/>
          </a:prstGeom>
        </p:spPr>
        <p:txBody>
          <a:bodyPr anchor="t" rtlCol="false" tIns="0" lIns="0" bIns="0" rIns="0">
            <a:spAutoFit/>
          </a:bodyPr>
          <a:lstStyle/>
          <a:p>
            <a:pPr marL="690879" indent="-345439" lvl="1">
              <a:lnSpc>
                <a:spcPts val="4319"/>
              </a:lnSpc>
              <a:buFont typeface="Arial"/>
              <a:buChar char="•"/>
            </a:pPr>
            <a:r>
              <a:rPr lang="en-US" sz="3199" spc="25">
                <a:solidFill>
                  <a:srgbClr val="000000"/>
                </a:solidFill>
                <a:latin typeface="Open Sans Bold"/>
              </a:rPr>
              <a:t>What is Lesson Plan?</a:t>
            </a:r>
          </a:p>
          <a:p>
            <a:pPr marL="690879" indent="-345439" lvl="1">
              <a:lnSpc>
                <a:spcPts val="4319"/>
              </a:lnSpc>
              <a:buFont typeface="Arial"/>
              <a:buChar char="•"/>
            </a:pPr>
            <a:r>
              <a:rPr lang="en-US" sz="3199" spc="25">
                <a:solidFill>
                  <a:srgbClr val="000000"/>
                </a:solidFill>
                <a:latin typeface="Open Sans Bold"/>
              </a:rPr>
              <a:t>The Key components of a Lesson Plan</a:t>
            </a:r>
          </a:p>
          <a:p>
            <a:pPr marL="690879" indent="-345439" lvl="1">
              <a:lnSpc>
                <a:spcPts val="4319"/>
              </a:lnSpc>
              <a:buFont typeface="Arial"/>
              <a:buChar char="•"/>
            </a:pPr>
            <a:r>
              <a:rPr lang="en-US" sz="3199" spc="25">
                <a:solidFill>
                  <a:srgbClr val="000000"/>
                </a:solidFill>
                <a:latin typeface="Open Sans Bold"/>
              </a:rPr>
              <a:t>Definition of Local Culture</a:t>
            </a:r>
          </a:p>
          <a:p>
            <a:pPr marL="690879" indent="-345439" lvl="1">
              <a:lnSpc>
                <a:spcPts val="4319"/>
              </a:lnSpc>
              <a:buFont typeface="Arial"/>
              <a:buChar char="•"/>
            </a:pPr>
            <a:r>
              <a:rPr lang="en-US" sz="3199" spc="25">
                <a:solidFill>
                  <a:srgbClr val="000000"/>
                </a:solidFill>
                <a:latin typeface="Open Sans Bold"/>
              </a:rPr>
              <a:t>Integrating Local Culture Elements into EFL Lesson Plans</a:t>
            </a:r>
          </a:p>
          <a:p>
            <a:pPr marL="690879" indent="-345439" lvl="1">
              <a:lnSpc>
                <a:spcPts val="4319"/>
              </a:lnSpc>
              <a:buFont typeface="Arial"/>
              <a:buChar char="•"/>
            </a:pPr>
            <a:r>
              <a:rPr lang="en-US" sz="3199" spc="25">
                <a:solidFill>
                  <a:srgbClr val="000000"/>
                </a:solidFill>
                <a:latin typeface="Open Sans Bold"/>
              </a:rPr>
              <a:t>Integration Strategy of Local Culture</a:t>
            </a:r>
          </a:p>
          <a:p>
            <a:pPr marL="690879" indent="-345439" lvl="1">
              <a:lnSpc>
                <a:spcPts val="4319"/>
              </a:lnSpc>
              <a:buFont typeface="Arial"/>
              <a:buChar char="•"/>
            </a:pPr>
            <a:r>
              <a:rPr lang="en-US" sz="3199" spc="25">
                <a:solidFill>
                  <a:srgbClr val="000000"/>
                </a:solidFill>
                <a:latin typeface="Open Sans Bold"/>
              </a:rPr>
              <a:t>Example of LP based on Local Culture</a:t>
            </a:r>
          </a:p>
          <a:p>
            <a:pPr marL="690879" indent="-345439" lvl="1">
              <a:lnSpc>
                <a:spcPts val="4319"/>
              </a:lnSpc>
              <a:buFont typeface="Arial"/>
              <a:buChar char="•"/>
            </a:pPr>
            <a:r>
              <a:rPr lang="en-US" sz="3199" spc="25">
                <a:solidFill>
                  <a:srgbClr val="000000"/>
                </a:solidFill>
                <a:latin typeface="Open Sans Bold"/>
              </a:rPr>
              <a:t>Conclusion</a:t>
            </a:r>
          </a:p>
        </p:txBody>
      </p:sp>
      <p:sp>
        <p:nvSpPr>
          <p:cNvPr name="TextBox 11" id="11"/>
          <p:cNvSpPr txBox="true"/>
          <p:nvPr/>
        </p:nvSpPr>
        <p:spPr>
          <a:xfrm rot="0">
            <a:off x="1028700" y="1633537"/>
            <a:ext cx="13156748" cy="997966"/>
          </a:xfrm>
          <a:prstGeom prst="rect">
            <a:avLst/>
          </a:prstGeom>
        </p:spPr>
        <p:txBody>
          <a:bodyPr anchor="t" rtlCol="false" tIns="0" lIns="0" bIns="0" rIns="0">
            <a:spAutoFit/>
          </a:bodyPr>
          <a:lstStyle/>
          <a:p>
            <a:pPr>
              <a:lnSpc>
                <a:spcPts val="7621"/>
              </a:lnSpc>
            </a:pPr>
            <a:r>
              <a:rPr lang="en-US" sz="7399" spc="-251">
                <a:solidFill>
                  <a:srgbClr val="000000"/>
                </a:solidFill>
                <a:latin typeface="Atkinson Hyperlegible Bold"/>
              </a:rPr>
              <a:t>Outline</a:t>
            </a:r>
          </a:p>
        </p:txBody>
      </p:sp>
    </p:spTree>
  </p:cSld>
  <p:clrMapOvr>
    <a:masterClrMapping/>
  </p:clrMapOvr>
  <p:transition spd="med">
    <p:cover dir="u"/>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D021"/>
        </a:solidFill>
      </p:bgPr>
    </p:bg>
    <p:spTree>
      <p:nvGrpSpPr>
        <p:cNvPr id="1" name=""/>
        <p:cNvGrpSpPr/>
        <p:nvPr/>
      </p:nvGrpSpPr>
      <p:grpSpPr>
        <a:xfrm>
          <a:off x="0" y="0"/>
          <a:ext cx="0" cy="0"/>
          <a:chOff x="0" y="0"/>
          <a:chExt cx="0" cy="0"/>
        </a:xfrm>
      </p:grpSpPr>
      <p:grpSp>
        <p:nvGrpSpPr>
          <p:cNvPr name="Group 2" id="2"/>
          <p:cNvGrpSpPr/>
          <p:nvPr/>
        </p:nvGrpSpPr>
        <p:grpSpPr>
          <a:xfrm rot="0">
            <a:off x="2604359" y="3909564"/>
            <a:ext cx="8124543" cy="1450118"/>
            <a:chOff x="0" y="0"/>
            <a:chExt cx="5080537" cy="906805"/>
          </a:xfrm>
        </p:grpSpPr>
        <p:sp>
          <p:nvSpPr>
            <p:cNvPr name="Freeform 3" id="3"/>
            <p:cNvSpPr/>
            <p:nvPr/>
          </p:nvSpPr>
          <p:spPr>
            <a:xfrm flipH="false" flipV="false" rot="0">
              <a:off x="0" y="0"/>
              <a:ext cx="5080537" cy="906805"/>
            </a:xfrm>
            <a:custGeom>
              <a:avLst/>
              <a:gdLst/>
              <a:ahLst/>
              <a:cxnLst/>
              <a:rect r="r" b="b" t="t" l="l"/>
              <a:pathLst>
                <a:path h="906805" w="5080537">
                  <a:moveTo>
                    <a:pt x="4956077" y="906805"/>
                  </a:moveTo>
                  <a:lnTo>
                    <a:pt x="124460" y="906805"/>
                  </a:lnTo>
                  <a:cubicBezTo>
                    <a:pt x="55880" y="906805"/>
                    <a:pt x="0" y="850925"/>
                    <a:pt x="0" y="782345"/>
                  </a:cubicBezTo>
                  <a:lnTo>
                    <a:pt x="0" y="124460"/>
                  </a:lnTo>
                  <a:cubicBezTo>
                    <a:pt x="0" y="55880"/>
                    <a:pt x="55880" y="0"/>
                    <a:pt x="124460" y="0"/>
                  </a:cubicBezTo>
                  <a:lnTo>
                    <a:pt x="4956077" y="0"/>
                  </a:lnTo>
                  <a:cubicBezTo>
                    <a:pt x="5024657" y="0"/>
                    <a:pt x="5080537" y="55880"/>
                    <a:pt x="5080537" y="124460"/>
                  </a:cubicBezTo>
                  <a:lnTo>
                    <a:pt x="5080537" y="782345"/>
                  </a:lnTo>
                  <a:cubicBezTo>
                    <a:pt x="5080537" y="850925"/>
                    <a:pt x="5024657" y="906805"/>
                    <a:pt x="4956077" y="906805"/>
                  </a:cubicBezTo>
                  <a:close/>
                </a:path>
              </a:pathLst>
            </a:custGeom>
            <a:solidFill>
              <a:srgbClr val="FDFCDC"/>
            </a:solidFill>
          </p:spPr>
        </p:sp>
      </p:grpSp>
      <p:sp>
        <p:nvSpPr>
          <p:cNvPr name="Freeform 4" id="4"/>
          <p:cNvSpPr/>
          <p:nvPr/>
        </p:nvSpPr>
        <p:spPr>
          <a:xfrm flipH="false" flipV="false" rot="0">
            <a:off x="14118925" y="6635000"/>
            <a:ext cx="4169075" cy="4091724"/>
          </a:xfrm>
          <a:custGeom>
            <a:avLst/>
            <a:gdLst/>
            <a:ahLst/>
            <a:cxnLst/>
            <a:rect r="r" b="b" t="t" l="l"/>
            <a:pathLst>
              <a:path h="4091724" w="4169075">
                <a:moveTo>
                  <a:pt x="0" y="0"/>
                </a:moveTo>
                <a:lnTo>
                  <a:pt x="4169075" y="0"/>
                </a:lnTo>
                <a:lnTo>
                  <a:pt x="4169075" y="4091723"/>
                </a:lnTo>
                <a:lnTo>
                  <a:pt x="0" y="4091723"/>
                </a:lnTo>
                <a:lnTo>
                  <a:pt x="0" y="0"/>
                </a:lnTo>
                <a:close/>
              </a:path>
            </a:pathLst>
          </a:custGeom>
          <a:blipFill>
            <a:blip r:embed="rId2">
              <a:extLst>
                <a:ext uri="{96DAC541-7B7A-43D3-8B79-37D633B846F1}">
                  <asvg:svgBlip xmlns:asvg="http://schemas.microsoft.com/office/drawing/2016/SVG/main" r:embed="rId3"/>
                </a:ext>
              </a:extLst>
            </a:blip>
            <a:stretch>
              <a:fillRect l="0" t="0" r="0" b="-18227"/>
            </a:stretch>
          </a:blipFill>
        </p:spPr>
      </p:sp>
      <p:grpSp>
        <p:nvGrpSpPr>
          <p:cNvPr name="Group 5" id="5"/>
          <p:cNvGrpSpPr/>
          <p:nvPr/>
        </p:nvGrpSpPr>
        <p:grpSpPr>
          <a:xfrm rot="0">
            <a:off x="2440030" y="7120854"/>
            <a:ext cx="8124543" cy="1450118"/>
            <a:chOff x="0" y="0"/>
            <a:chExt cx="5080537" cy="906805"/>
          </a:xfrm>
        </p:grpSpPr>
        <p:sp>
          <p:nvSpPr>
            <p:cNvPr name="Freeform 6" id="6"/>
            <p:cNvSpPr/>
            <p:nvPr/>
          </p:nvSpPr>
          <p:spPr>
            <a:xfrm flipH="false" flipV="false" rot="0">
              <a:off x="0" y="0"/>
              <a:ext cx="5080537" cy="906805"/>
            </a:xfrm>
            <a:custGeom>
              <a:avLst/>
              <a:gdLst/>
              <a:ahLst/>
              <a:cxnLst/>
              <a:rect r="r" b="b" t="t" l="l"/>
              <a:pathLst>
                <a:path h="906805" w="5080537">
                  <a:moveTo>
                    <a:pt x="4956077" y="906805"/>
                  </a:moveTo>
                  <a:lnTo>
                    <a:pt x="124460" y="906805"/>
                  </a:lnTo>
                  <a:cubicBezTo>
                    <a:pt x="55880" y="906805"/>
                    <a:pt x="0" y="850925"/>
                    <a:pt x="0" y="782345"/>
                  </a:cubicBezTo>
                  <a:lnTo>
                    <a:pt x="0" y="124460"/>
                  </a:lnTo>
                  <a:cubicBezTo>
                    <a:pt x="0" y="55880"/>
                    <a:pt x="55880" y="0"/>
                    <a:pt x="124460" y="0"/>
                  </a:cubicBezTo>
                  <a:lnTo>
                    <a:pt x="4956077" y="0"/>
                  </a:lnTo>
                  <a:cubicBezTo>
                    <a:pt x="5024657" y="0"/>
                    <a:pt x="5080537" y="55880"/>
                    <a:pt x="5080537" y="124460"/>
                  </a:cubicBezTo>
                  <a:lnTo>
                    <a:pt x="5080537" y="782345"/>
                  </a:lnTo>
                  <a:cubicBezTo>
                    <a:pt x="5080537" y="850925"/>
                    <a:pt x="5024657" y="906805"/>
                    <a:pt x="4956077" y="906805"/>
                  </a:cubicBezTo>
                  <a:close/>
                </a:path>
              </a:pathLst>
            </a:custGeom>
            <a:solidFill>
              <a:srgbClr val="FDFCDC"/>
            </a:solidFill>
          </p:spPr>
        </p:sp>
      </p:grpSp>
      <p:sp>
        <p:nvSpPr>
          <p:cNvPr name="TextBox 7" id="7"/>
          <p:cNvSpPr txBox="true"/>
          <p:nvPr/>
        </p:nvSpPr>
        <p:spPr>
          <a:xfrm rot="0">
            <a:off x="1042753" y="2777042"/>
            <a:ext cx="14252193" cy="465772"/>
          </a:xfrm>
          <a:prstGeom prst="rect">
            <a:avLst/>
          </a:prstGeom>
        </p:spPr>
        <p:txBody>
          <a:bodyPr anchor="t" rtlCol="false" tIns="0" lIns="0" bIns="0" rIns="0">
            <a:spAutoFit/>
          </a:bodyPr>
          <a:lstStyle/>
          <a:p>
            <a:pPr marL="604524" indent="-302262" lvl="1">
              <a:lnSpc>
                <a:spcPts val="3780"/>
              </a:lnSpc>
              <a:buFont typeface="Arial"/>
              <a:buChar char="•"/>
            </a:pPr>
            <a:r>
              <a:rPr lang="en-US" sz="2800" spc="22">
                <a:solidFill>
                  <a:srgbClr val="000000"/>
                </a:solidFill>
                <a:latin typeface="Open Sans Bold"/>
              </a:rPr>
              <a:t>What is one word that describes a significant aspect of your local culture?</a:t>
            </a:r>
          </a:p>
        </p:txBody>
      </p:sp>
      <p:sp>
        <p:nvSpPr>
          <p:cNvPr name="TextBox 8" id="8"/>
          <p:cNvSpPr txBox="true"/>
          <p:nvPr/>
        </p:nvSpPr>
        <p:spPr>
          <a:xfrm rot="0">
            <a:off x="1028700" y="1171575"/>
            <a:ext cx="14266246" cy="978662"/>
          </a:xfrm>
          <a:prstGeom prst="rect">
            <a:avLst/>
          </a:prstGeom>
        </p:spPr>
        <p:txBody>
          <a:bodyPr anchor="t" rtlCol="false" tIns="0" lIns="0" bIns="0" rIns="0">
            <a:spAutoFit/>
          </a:bodyPr>
          <a:lstStyle/>
          <a:p>
            <a:pPr>
              <a:lnSpc>
                <a:spcPts val="7473"/>
              </a:lnSpc>
            </a:pPr>
            <a:r>
              <a:rPr lang="en-US" sz="7399" spc="-251">
                <a:solidFill>
                  <a:srgbClr val="000000"/>
                </a:solidFill>
                <a:latin typeface="Atkinson Hyperlegible Bold"/>
              </a:rPr>
              <a:t>Quick Thinking</a:t>
            </a:r>
          </a:p>
        </p:txBody>
      </p:sp>
      <p:sp>
        <p:nvSpPr>
          <p:cNvPr name="TextBox 9" id="9"/>
          <p:cNvSpPr txBox="true"/>
          <p:nvPr/>
        </p:nvSpPr>
        <p:spPr>
          <a:xfrm rot="0">
            <a:off x="3860603" y="4268863"/>
            <a:ext cx="5283397" cy="674371"/>
          </a:xfrm>
          <a:prstGeom prst="rect">
            <a:avLst/>
          </a:prstGeom>
        </p:spPr>
        <p:txBody>
          <a:bodyPr anchor="t" rtlCol="false" tIns="0" lIns="0" bIns="0" rIns="0">
            <a:spAutoFit/>
          </a:bodyPr>
          <a:lstStyle/>
          <a:p>
            <a:pPr algn="ctr">
              <a:lnSpc>
                <a:spcPts val="5534"/>
              </a:lnSpc>
            </a:pPr>
            <a:r>
              <a:rPr lang="en-US" sz="4099" spc="32">
                <a:solidFill>
                  <a:srgbClr val="000000"/>
                </a:solidFill>
                <a:latin typeface="Open Sans Bold"/>
              </a:rPr>
              <a:t>DIVERSITY</a:t>
            </a:r>
          </a:p>
        </p:txBody>
      </p:sp>
      <p:sp>
        <p:nvSpPr>
          <p:cNvPr name="TextBox 10" id="10"/>
          <p:cNvSpPr txBox="true"/>
          <p:nvPr/>
        </p:nvSpPr>
        <p:spPr>
          <a:xfrm rot="0">
            <a:off x="1028700" y="5990713"/>
            <a:ext cx="14252193" cy="461010"/>
          </a:xfrm>
          <a:prstGeom prst="rect">
            <a:avLst/>
          </a:prstGeom>
        </p:spPr>
        <p:txBody>
          <a:bodyPr anchor="t" rtlCol="false" tIns="0" lIns="0" bIns="0" rIns="0">
            <a:spAutoFit/>
          </a:bodyPr>
          <a:lstStyle/>
          <a:p>
            <a:pPr marL="604524" indent="-302262" lvl="1">
              <a:lnSpc>
                <a:spcPts val="3780"/>
              </a:lnSpc>
              <a:buFont typeface="Arial"/>
              <a:buChar char="•"/>
            </a:pPr>
            <a:r>
              <a:rPr lang="en-US" sz="2800" spc="22">
                <a:solidFill>
                  <a:srgbClr val="000000"/>
                </a:solidFill>
                <a:latin typeface="Open Sans Bold"/>
              </a:rPr>
              <a:t>What is one word that describes a significant aspect of Lesson Plan?</a:t>
            </a:r>
          </a:p>
        </p:txBody>
      </p:sp>
      <p:sp>
        <p:nvSpPr>
          <p:cNvPr name="TextBox 11" id="11"/>
          <p:cNvSpPr txBox="true"/>
          <p:nvPr/>
        </p:nvSpPr>
        <p:spPr>
          <a:xfrm rot="0">
            <a:off x="3860603" y="7480153"/>
            <a:ext cx="5283397" cy="674371"/>
          </a:xfrm>
          <a:prstGeom prst="rect">
            <a:avLst/>
          </a:prstGeom>
        </p:spPr>
        <p:txBody>
          <a:bodyPr anchor="t" rtlCol="false" tIns="0" lIns="0" bIns="0" rIns="0">
            <a:spAutoFit/>
          </a:bodyPr>
          <a:lstStyle/>
          <a:p>
            <a:pPr algn="ctr">
              <a:lnSpc>
                <a:spcPts val="5534"/>
              </a:lnSpc>
            </a:pPr>
            <a:r>
              <a:rPr lang="en-US" sz="4099" spc="32">
                <a:solidFill>
                  <a:srgbClr val="000000"/>
                </a:solidFill>
                <a:latin typeface="Open Sans Bold"/>
              </a:rPr>
              <a:t>ADAPTABILITY</a:t>
            </a:r>
          </a:p>
        </p:txBody>
      </p:sp>
    </p:spTree>
  </p:cSld>
  <p:clrMapOvr>
    <a:masterClrMapping/>
  </p:clrMapOvr>
  <p:transition spd="fast">
    <p:cover dir="u"/>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D021"/>
        </a:solidFill>
      </p:bgPr>
    </p:bg>
    <p:spTree>
      <p:nvGrpSpPr>
        <p:cNvPr id="1" name=""/>
        <p:cNvGrpSpPr/>
        <p:nvPr/>
      </p:nvGrpSpPr>
      <p:grpSpPr>
        <a:xfrm>
          <a:off x="0" y="0"/>
          <a:ext cx="0" cy="0"/>
          <a:chOff x="0" y="0"/>
          <a:chExt cx="0" cy="0"/>
        </a:xfrm>
      </p:grpSpPr>
      <p:sp>
        <p:nvSpPr>
          <p:cNvPr name="Freeform 2" id="2"/>
          <p:cNvSpPr/>
          <p:nvPr/>
        </p:nvSpPr>
        <p:spPr>
          <a:xfrm flipH="false" flipV="false" rot="0">
            <a:off x="0" y="5491216"/>
            <a:ext cx="5782613" cy="4940816"/>
          </a:xfrm>
          <a:custGeom>
            <a:avLst/>
            <a:gdLst/>
            <a:ahLst/>
            <a:cxnLst/>
            <a:rect r="r" b="b" t="t" l="l"/>
            <a:pathLst>
              <a:path h="4940816" w="5782613">
                <a:moveTo>
                  <a:pt x="0" y="0"/>
                </a:moveTo>
                <a:lnTo>
                  <a:pt x="5782613" y="0"/>
                </a:lnTo>
                <a:lnTo>
                  <a:pt x="5782613" y="4940816"/>
                </a:lnTo>
                <a:lnTo>
                  <a:pt x="0" y="4940816"/>
                </a:lnTo>
                <a:lnTo>
                  <a:pt x="0" y="0"/>
                </a:lnTo>
                <a:close/>
              </a:path>
            </a:pathLst>
          </a:custGeom>
          <a:blipFill>
            <a:blip r:embed="rId2">
              <a:extLst>
                <a:ext uri="{96DAC541-7B7A-43D3-8B79-37D633B846F1}">
                  <asvg:svgBlip xmlns:asvg="http://schemas.microsoft.com/office/drawing/2016/SVG/main" r:embed="rId3"/>
                </a:ext>
              </a:extLst>
            </a:blip>
            <a:stretch>
              <a:fillRect l="0" t="0" r="0" b="-22713"/>
            </a:stretch>
          </a:blipFill>
        </p:spPr>
      </p:sp>
      <p:grpSp>
        <p:nvGrpSpPr>
          <p:cNvPr name="Group 3" id="3"/>
          <p:cNvGrpSpPr/>
          <p:nvPr/>
        </p:nvGrpSpPr>
        <p:grpSpPr>
          <a:xfrm rot="0">
            <a:off x="3087631" y="2070608"/>
            <a:ext cx="14171669" cy="3495280"/>
            <a:chOff x="0" y="0"/>
            <a:chExt cx="10898357" cy="2687955"/>
          </a:xfrm>
        </p:grpSpPr>
        <p:sp>
          <p:nvSpPr>
            <p:cNvPr name="Freeform 4" id="4"/>
            <p:cNvSpPr/>
            <p:nvPr/>
          </p:nvSpPr>
          <p:spPr>
            <a:xfrm flipH="false" flipV="false" rot="0">
              <a:off x="0" y="0"/>
              <a:ext cx="10898356" cy="2687828"/>
            </a:xfrm>
            <a:custGeom>
              <a:avLst/>
              <a:gdLst/>
              <a:ahLst/>
              <a:cxnLst/>
              <a:rect r="r" b="b" t="t" l="l"/>
              <a:pathLst>
                <a:path h="2687828" w="10898356">
                  <a:moveTo>
                    <a:pt x="10898356" y="1343914"/>
                  </a:moveTo>
                  <a:cubicBezTo>
                    <a:pt x="10898356" y="2086229"/>
                    <a:pt x="10296630" y="2687828"/>
                    <a:pt x="9510999" y="2687828"/>
                  </a:cubicBezTo>
                  <a:lnTo>
                    <a:pt x="528955" y="2687828"/>
                  </a:lnTo>
                  <a:lnTo>
                    <a:pt x="0" y="2687828"/>
                  </a:lnTo>
                  <a:lnTo>
                    <a:pt x="528955" y="2129917"/>
                  </a:lnTo>
                  <a:lnTo>
                    <a:pt x="528955" y="1819148"/>
                  </a:lnTo>
                  <a:cubicBezTo>
                    <a:pt x="528955" y="814451"/>
                    <a:pt x="1343533" y="0"/>
                    <a:pt x="2348230" y="0"/>
                  </a:cubicBezTo>
                  <a:lnTo>
                    <a:pt x="9510999" y="0"/>
                  </a:lnTo>
                  <a:cubicBezTo>
                    <a:pt x="10296630" y="0"/>
                    <a:pt x="10898356" y="601726"/>
                    <a:pt x="10898356" y="1343914"/>
                  </a:cubicBezTo>
                  <a:close/>
                </a:path>
              </a:pathLst>
            </a:custGeom>
            <a:solidFill>
              <a:srgbClr val="187658"/>
            </a:solidFill>
          </p:spPr>
        </p:sp>
      </p:grpSp>
      <p:grpSp>
        <p:nvGrpSpPr>
          <p:cNvPr name="Group 5" id="5"/>
          <p:cNvGrpSpPr/>
          <p:nvPr/>
        </p:nvGrpSpPr>
        <p:grpSpPr>
          <a:xfrm rot="0">
            <a:off x="5146637" y="6491576"/>
            <a:ext cx="12112663" cy="2940096"/>
            <a:chOff x="0" y="0"/>
            <a:chExt cx="11073887" cy="2687955"/>
          </a:xfrm>
        </p:grpSpPr>
        <p:sp>
          <p:nvSpPr>
            <p:cNvPr name="Freeform 6" id="6"/>
            <p:cNvSpPr/>
            <p:nvPr/>
          </p:nvSpPr>
          <p:spPr>
            <a:xfrm flipH="false" flipV="false" rot="0">
              <a:off x="0" y="0"/>
              <a:ext cx="11073887" cy="2687828"/>
            </a:xfrm>
            <a:custGeom>
              <a:avLst/>
              <a:gdLst/>
              <a:ahLst/>
              <a:cxnLst/>
              <a:rect r="r" b="b" t="t" l="l"/>
              <a:pathLst>
                <a:path h="2687828" w="11073887">
                  <a:moveTo>
                    <a:pt x="11073887" y="1343914"/>
                  </a:moveTo>
                  <a:cubicBezTo>
                    <a:pt x="11073887" y="2086229"/>
                    <a:pt x="10472161" y="2687828"/>
                    <a:pt x="9684852" y="2687828"/>
                  </a:cubicBezTo>
                  <a:lnTo>
                    <a:pt x="528955" y="2687828"/>
                  </a:lnTo>
                  <a:lnTo>
                    <a:pt x="0" y="2687828"/>
                  </a:lnTo>
                  <a:lnTo>
                    <a:pt x="528955" y="2129917"/>
                  </a:lnTo>
                  <a:lnTo>
                    <a:pt x="528955" y="1819148"/>
                  </a:lnTo>
                  <a:cubicBezTo>
                    <a:pt x="528955" y="814451"/>
                    <a:pt x="1343533" y="0"/>
                    <a:pt x="2348230" y="0"/>
                  </a:cubicBezTo>
                  <a:lnTo>
                    <a:pt x="9684852" y="0"/>
                  </a:lnTo>
                  <a:cubicBezTo>
                    <a:pt x="10472161" y="0"/>
                    <a:pt x="11073887" y="601726"/>
                    <a:pt x="11073887" y="1343914"/>
                  </a:cubicBezTo>
                  <a:close/>
                </a:path>
              </a:pathLst>
            </a:custGeom>
            <a:solidFill>
              <a:srgbClr val="FFAA9A"/>
            </a:solidFill>
          </p:spPr>
        </p:sp>
      </p:grpSp>
      <p:sp>
        <p:nvSpPr>
          <p:cNvPr name="TextBox 7" id="7"/>
          <p:cNvSpPr txBox="true"/>
          <p:nvPr/>
        </p:nvSpPr>
        <p:spPr>
          <a:xfrm rot="0">
            <a:off x="942422" y="1091946"/>
            <a:ext cx="9880741" cy="978662"/>
          </a:xfrm>
          <a:prstGeom prst="rect">
            <a:avLst/>
          </a:prstGeom>
        </p:spPr>
        <p:txBody>
          <a:bodyPr anchor="t" rtlCol="false" tIns="0" lIns="0" bIns="0" rIns="0">
            <a:spAutoFit/>
          </a:bodyPr>
          <a:lstStyle/>
          <a:p>
            <a:pPr>
              <a:lnSpc>
                <a:spcPts val="7473"/>
              </a:lnSpc>
            </a:pPr>
            <a:r>
              <a:rPr lang="en-US" sz="7399" spc="-251">
                <a:solidFill>
                  <a:srgbClr val="000000"/>
                </a:solidFill>
                <a:latin typeface="Atkinson Hyperlegible Bold"/>
              </a:rPr>
              <a:t>What is Lesson Plan?</a:t>
            </a:r>
          </a:p>
        </p:txBody>
      </p:sp>
      <p:sp>
        <p:nvSpPr>
          <p:cNvPr name="TextBox 8" id="8"/>
          <p:cNvSpPr txBox="true"/>
          <p:nvPr/>
        </p:nvSpPr>
        <p:spPr>
          <a:xfrm rot="0">
            <a:off x="5146637" y="2740556"/>
            <a:ext cx="11353052" cy="2400300"/>
          </a:xfrm>
          <a:prstGeom prst="rect">
            <a:avLst/>
          </a:prstGeom>
        </p:spPr>
        <p:txBody>
          <a:bodyPr anchor="t" rtlCol="false" tIns="0" lIns="0" bIns="0" rIns="0">
            <a:spAutoFit/>
          </a:bodyPr>
          <a:lstStyle/>
          <a:p>
            <a:pPr>
              <a:lnSpc>
                <a:spcPts val="4749"/>
              </a:lnSpc>
            </a:pPr>
            <a:r>
              <a:rPr lang="en-US" sz="3958">
                <a:solidFill>
                  <a:srgbClr val="FDFCDC"/>
                </a:solidFill>
                <a:latin typeface="Open Sans"/>
              </a:rPr>
              <a:t>A lesson plan is a detailed guide that outlines the structure and content of a single instructional period, providing educators with a roadmap for effective teaching.</a:t>
            </a:r>
          </a:p>
        </p:txBody>
      </p:sp>
      <p:sp>
        <p:nvSpPr>
          <p:cNvPr name="TextBox 9" id="9"/>
          <p:cNvSpPr txBox="true"/>
          <p:nvPr/>
        </p:nvSpPr>
        <p:spPr>
          <a:xfrm rot="0">
            <a:off x="6968746" y="7419416"/>
            <a:ext cx="8470086" cy="1615440"/>
          </a:xfrm>
          <a:prstGeom prst="rect">
            <a:avLst/>
          </a:prstGeom>
        </p:spPr>
        <p:txBody>
          <a:bodyPr anchor="t" rtlCol="false" tIns="0" lIns="0" bIns="0" rIns="0">
            <a:spAutoFit/>
          </a:bodyPr>
          <a:lstStyle/>
          <a:p>
            <a:pPr>
              <a:lnSpc>
                <a:spcPts val="4319"/>
              </a:lnSpc>
            </a:pPr>
            <a:r>
              <a:rPr lang="en-US" sz="3199" spc="25">
                <a:solidFill>
                  <a:srgbClr val="000000"/>
                </a:solidFill>
                <a:latin typeface="Open Sans"/>
              </a:rPr>
              <a:t>clear objectives, engaging activities, and effective assessments to support language acquisition.</a:t>
            </a:r>
          </a:p>
        </p:txBody>
      </p:sp>
      <p:sp>
        <p:nvSpPr>
          <p:cNvPr name="TextBox 10" id="10"/>
          <p:cNvSpPr txBox="true"/>
          <p:nvPr/>
        </p:nvSpPr>
        <p:spPr>
          <a:xfrm rot="0">
            <a:off x="6968746" y="6854819"/>
            <a:ext cx="9530944" cy="419100"/>
          </a:xfrm>
          <a:prstGeom prst="rect">
            <a:avLst/>
          </a:prstGeom>
        </p:spPr>
        <p:txBody>
          <a:bodyPr anchor="t" rtlCol="false" tIns="0" lIns="0" bIns="0" rIns="0">
            <a:spAutoFit/>
          </a:bodyPr>
          <a:lstStyle/>
          <a:p>
            <a:pPr>
              <a:lnSpc>
                <a:spcPts val="3359"/>
              </a:lnSpc>
            </a:pPr>
            <a:r>
              <a:rPr lang="en-US" sz="2799">
                <a:solidFill>
                  <a:srgbClr val="000000"/>
                </a:solidFill>
                <a:latin typeface="Open Sans Bold"/>
              </a:rPr>
              <a:t>The importance of lesson planning in the EFL context </a:t>
            </a:r>
          </a:p>
        </p:txBody>
      </p:sp>
    </p:spTree>
  </p:cSld>
  <p:clrMapOvr>
    <a:masterClrMapping/>
  </p:clrMapOvr>
  <p:transition spd="fast">
    <p:wipe dir="u"/>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67242"/>
        </a:solidFill>
      </p:bgPr>
    </p:bg>
    <p:spTree>
      <p:nvGrpSpPr>
        <p:cNvPr id="1" name=""/>
        <p:cNvGrpSpPr/>
        <p:nvPr/>
      </p:nvGrpSpPr>
      <p:grpSpPr>
        <a:xfrm>
          <a:off x="0" y="0"/>
          <a:ext cx="0" cy="0"/>
          <a:chOff x="0" y="0"/>
          <a:chExt cx="0" cy="0"/>
        </a:xfrm>
      </p:grpSpPr>
      <p:grpSp>
        <p:nvGrpSpPr>
          <p:cNvPr name="Group 2" id="2"/>
          <p:cNvGrpSpPr/>
          <p:nvPr/>
        </p:nvGrpSpPr>
        <p:grpSpPr>
          <a:xfrm rot="0">
            <a:off x="1028700" y="3696874"/>
            <a:ext cx="4626117" cy="1701347"/>
            <a:chOff x="0" y="0"/>
            <a:chExt cx="3548630" cy="1305080"/>
          </a:xfrm>
        </p:grpSpPr>
        <p:sp>
          <p:nvSpPr>
            <p:cNvPr name="Freeform 3" id="3"/>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sp>
        <p:nvSpPr>
          <p:cNvPr name="Freeform 4" id="4"/>
          <p:cNvSpPr/>
          <p:nvPr/>
        </p:nvSpPr>
        <p:spPr>
          <a:xfrm flipH="false" flipV="false" rot="0">
            <a:off x="0" y="6490110"/>
            <a:ext cx="3842918" cy="4336156"/>
          </a:xfrm>
          <a:custGeom>
            <a:avLst/>
            <a:gdLst/>
            <a:ahLst/>
            <a:cxnLst/>
            <a:rect r="r" b="b" t="t" l="l"/>
            <a:pathLst>
              <a:path h="4336156" w="3842918">
                <a:moveTo>
                  <a:pt x="0" y="0"/>
                </a:moveTo>
                <a:lnTo>
                  <a:pt x="3842918" y="0"/>
                </a:lnTo>
                <a:lnTo>
                  <a:pt x="3842918" y="4336156"/>
                </a:lnTo>
                <a:lnTo>
                  <a:pt x="0" y="43361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6163915" y="3696874"/>
            <a:ext cx="4626117" cy="1701347"/>
            <a:chOff x="0" y="0"/>
            <a:chExt cx="3548630" cy="1305080"/>
          </a:xfrm>
        </p:grpSpPr>
        <p:sp>
          <p:nvSpPr>
            <p:cNvPr name="Freeform 6" id="6"/>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grpSp>
        <p:nvGrpSpPr>
          <p:cNvPr name="Group 7" id="7"/>
          <p:cNvGrpSpPr/>
          <p:nvPr/>
        </p:nvGrpSpPr>
        <p:grpSpPr>
          <a:xfrm rot="0">
            <a:off x="11294856" y="3696874"/>
            <a:ext cx="4626117" cy="1701347"/>
            <a:chOff x="0" y="0"/>
            <a:chExt cx="3548630" cy="1305080"/>
          </a:xfrm>
        </p:grpSpPr>
        <p:sp>
          <p:nvSpPr>
            <p:cNvPr name="Freeform 8" id="8"/>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grpSp>
        <p:nvGrpSpPr>
          <p:cNvPr name="Group 9" id="9"/>
          <p:cNvGrpSpPr/>
          <p:nvPr/>
        </p:nvGrpSpPr>
        <p:grpSpPr>
          <a:xfrm rot="0">
            <a:off x="5003416" y="6161290"/>
            <a:ext cx="4626117" cy="1701347"/>
            <a:chOff x="0" y="0"/>
            <a:chExt cx="3548630" cy="1305080"/>
          </a:xfrm>
        </p:grpSpPr>
        <p:sp>
          <p:nvSpPr>
            <p:cNvPr name="Freeform 10" id="10"/>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grpSp>
        <p:nvGrpSpPr>
          <p:cNvPr name="Group 11" id="11"/>
          <p:cNvGrpSpPr/>
          <p:nvPr/>
        </p:nvGrpSpPr>
        <p:grpSpPr>
          <a:xfrm rot="0">
            <a:off x="10441278" y="6161290"/>
            <a:ext cx="4626117" cy="1701347"/>
            <a:chOff x="0" y="0"/>
            <a:chExt cx="3548630" cy="1305080"/>
          </a:xfrm>
        </p:grpSpPr>
        <p:sp>
          <p:nvSpPr>
            <p:cNvPr name="Freeform 12" id="12"/>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grpSp>
        <p:nvGrpSpPr>
          <p:cNvPr name="Group 13" id="13"/>
          <p:cNvGrpSpPr/>
          <p:nvPr/>
        </p:nvGrpSpPr>
        <p:grpSpPr>
          <a:xfrm rot="0">
            <a:off x="5654817" y="8186563"/>
            <a:ext cx="4626117" cy="1701347"/>
            <a:chOff x="0" y="0"/>
            <a:chExt cx="3548630" cy="1305080"/>
          </a:xfrm>
        </p:grpSpPr>
        <p:sp>
          <p:nvSpPr>
            <p:cNvPr name="Freeform 14" id="14"/>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grpSp>
        <p:nvGrpSpPr>
          <p:cNvPr name="Group 15" id="15"/>
          <p:cNvGrpSpPr/>
          <p:nvPr/>
        </p:nvGrpSpPr>
        <p:grpSpPr>
          <a:xfrm rot="0">
            <a:off x="11294856" y="8186563"/>
            <a:ext cx="4626117" cy="1701347"/>
            <a:chOff x="0" y="0"/>
            <a:chExt cx="3548630" cy="1305080"/>
          </a:xfrm>
        </p:grpSpPr>
        <p:sp>
          <p:nvSpPr>
            <p:cNvPr name="Freeform 16" id="16"/>
            <p:cNvSpPr/>
            <p:nvPr/>
          </p:nvSpPr>
          <p:spPr>
            <a:xfrm flipH="false" flipV="false" rot="0">
              <a:off x="0" y="0"/>
              <a:ext cx="3548630" cy="1305080"/>
            </a:xfrm>
            <a:custGeom>
              <a:avLst/>
              <a:gdLst/>
              <a:ahLst/>
              <a:cxnLst/>
              <a:rect r="r" b="b" t="t" l="l"/>
              <a:pathLst>
                <a:path h="1305080" w="3548630">
                  <a:moveTo>
                    <a:pt x="3424170" y="1305079"/>
                  </a:moveTo>
                  <a:lnTo>
                    <a:pt x="124460" y="1305079"/>
                  </a:lnTo>
                  <a:cubicBezTo>
                    <a:pt x="55880" y="1305079"/>
                    <a:pt x="0" y="1249200"/>
                    <a:pt x="0" y="1180619"/>
                  </a:cubicBezTo>
                  <a:lnTo>
                    <a:pt x="0" y="124460"/>
                  </a:lnTo>
                  <a:cubicBezTo>
                    <a:pt x="0" y="55880"/>
                    <a:pt x="55880" y="0"/>
                    <a:pt x="124460" y="0"/>
                  </a:cubicBezTo>
                  <a:lnTo>
                    <a:pt x="3424170" y="0"/>
                  </a:lnTo>
                  <a:cubicBezTo>
                    <a:pt x="3492750" y="0"/>
                    <a:pt x="3548630" y="55880"/>
                    <a:pt x="3548630" y="124460"/>
                  </a:cubicBezTo>
                  <a:lnTo>
                    <a:pt x="3548630" y="1180620"/>
                  </a:lnTo>
                  <a:cubicBezTo>
                    <a:pt x="3548630" y="1249200"/>
                    <a:pt x="3492750" y="1305080"/>
                    <a:pt x="3424170" y="1305080"/>
                  </a:cubicBezTo>
                  <a:close/>
                </a:path>
              </a:pathLst>
            </a:custGeom>
            <a:solidFill>
              <a:srgbClr val="FDFCDC"/>
            </a:solidFill>
          </p:spPr>
        </p:sp>
      </p:grpSp>
      <p:sp>
        <p:nvSpPr>
          <p:cNvPr name="TextBox 17" id="17"/>
          <p:cNvSpPr txBox="true"/>
          <p:nvPr/>
        </p:nvSpPr>
        <p:spPr>
          <a:xfrm rot="0">
            <a:off x="1377454" y="4364874"/>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Learning Objectives</a:t>
            </a:r>
          </a:p>
        </p:txBody>
      </p:sp>
      <p:sp>
        <p:nvSpPr>
          <p:cNvPr name="TextBox 18" id="18"/>
          <p:cNvSpPr txBox="true"/>
          <p:nvPr/>
        </p:nvSpPr>
        <p:spPr>
          <a:xfrm rot="0">
            <a:off x="2533947" y="672899"/>
            <a:ext cx="13220107" cy="2497582"/>
          </a:xfrm>
          <a:prstGeom prst="rect">
            <a:avLst/>
          </a:prstGeom>
        </p:spPr>
        <p:txBody>
          <a:bodyPr anchor="t" rtlCol="false" tIns="0" lIns="0" bIns="0" rIns="0">
            <a:spAutoFit/>
          </a:bodyPr>
          <a:lstStyle/>
          <a:p>
            <a:pPr algn="ctr">
              <a:lnSpc>
                <a:spcPts val="6464"/>
              </a:lnSpc>
            </a:pPr>
            <a:r>
              <a:rPr lang="en-US" sz="6400" spc="-217">
                <a:solidFill>
                  <a:srgbClr val="FFFFFF"/>
                </a:solidFill>
                <a:latin typeface="Atkinson Hyperlegible Bold"/>
              </a:rPr>
              <a:t>The Key components of an Effective Lesson Plan for English as a Foreign Language (EFL) students</a:t>
            </a:r>
          </a:p>
        </p:txBody>
      </p:sp>
      <p:sp>
        <p:nvSpPr>
          <p:cNvPr name="TextBox 19" id="19"/>
          <p:cNvSpPr txBox="true"/>
          <p:nvPr/>
        </p:nvSpPr>
        <p:spPr>
          <a:xfrm rot="0">
            <a:off x="6512668" y="4364874"/>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Instructional Activities</a:t>
            </a:r>
          </a:p>
        </p:txBody>
      </p:sp>
      <p:sp>
        <p:nvSpPr>
          <p:cNvPr name="TextBox 20" id="20"/>
          <p:cNvSpPr txBox="true"/>
          <p:nvPr/>
        </p:nvSpPr>
        <p:spPr>
          <a:xfrm rot="0">
            <a:off x="11643610" y="4364874"/>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Assessment Methods</a:t>
            </a:r>
          </a:p>
        </p:txBody>
      </p:sp>
      <p:sp>
        <p:nvSpPr>
          <p:cNvPr name="TextBox 21" id="21"/>
          <p:cNvSpPr txBox="true"/>
          <p:nvPr/>
        </p:nvSpPr>
        <p:spPr>
          <a:xfrm rot="0">
            <a:off x="5352170" y="6829290"/>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Materials/Resources</a:t>
            </a:r>
          </a:p>
        </p:txBody>
      </p:sp>
      <p:sp>
        <p:nvSpPr>
          <p:cNvPr name="TextBox 22" id="22"/>
          <p:cNvSpPr txBox="true"/>
          <p:nvPr/>
        </p:nvSpPr>
        <p:spPr>
          <a:xfrm rot="0">
            <a:off x="10790031" y="6627933"/>
            <a:ext cx="3928609" cy="825211"/>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Introduction and Warm-up</a:t>
            </a:r>
          </a:p>
        </p:txBody>
      </p:sp>
      <p:sp>
        <p:nvSpPr>
          <p:cNvPr name="TextBox 23" id="23"/>
          <p:cNvSpPr txBox="true"/>
          <p:nvPr/>
        </p:nvSpPr>
        <p:spPr>
          <a:xfrm rot="0">
            <a:off x="6003571" y="8854563"/>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Main Activities</a:t>
            </a:r>
          </a:p>
        </p:txBody>
      </p:sp>
      <p:sp>
        <p:nvSpPr>
          <p:cNvPr name="TextBox 24" id="24"/>
          <p:cNvSpPr txBox="true"/>
          <p:nvPr/>
        </p:nvSpPr>
        <p:spPr>
          <a:xfrm rot="0">
            <a:off x="11643610" y="8854563"/>
            <a:ext cx="3928609" cy="422498"/>
          </a:xfrm>
          <a:prstGeom prst="rect">
            <a:avLst/>
          </a:prstGeom>
        </p:spPr>
        <p:txBody>
          <a:bodyPr anchor="t" rtlCol="false" tIns="0" lIns="0" bIns="0" rIns="0">
            <a:spAutoFit/>
          </a:bodyPr>
          <a:lstStyle/>
          <a:p>
            <a:pPr algn="ctr">
              <a:lnSpc>
                <a:spcPts val="3220"/>
              </a:lnSpc>
            </a:pPr>
            <a:r>
              <a:rPr lang="en-US" sz="3188" spc="-108">
                <a:solidFill>
                  <a:srgbClr val="000000"/>
                </a:solidFill>
                <a:latin typeface="Atkinson Hyperlegible"/>
              </a:rPr>
              <a:t>Conclusion and Review</a:t>
            </a:r>
          </a:p>
        </p:txBody>
      </p:sp>
    </p:spTree>
  </p:cSld>
  <p:clrMapOvr>
    <a:masterClrMapping/>
  </p:clrMapOvr>
  <p:transition spd="fast">
    <p:cover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AA9A"/>
        </a:solidFill>
      </p:bgPr>
    </p:bg>
    <p:spTree>
      <p:nvGrpSpPr>
        <p:cNvPr id="1" name=""/>
        <p:cNvGrpSpPr/>
        <p:nvPr/>
      </p:nvGrpSpPr>
      <p:grpSpPr>
        <a:xfrm>
          <a:off x="0" y="0"/>
          <a:ext cx="0" cy="0"/>
          <a:chOff x="0" y="0"/>
          <a:chExt cx="0" cy="0"/>
        </a:xfrm>
      </p:grpSpPr>
      <p:sp>
        <p:nvSpPr>
          <p:cNvPr name="Freeform 2" id="2"/>
          <p:cNvSpPr/>
          <p:nvPr/>
        </p:nvSpPr>
        <p:spPr>
          <a:xfrm flipH="false" flipV="false" rot="0">
            <a:off x="13456496" y="0"/>
            <a:ext cx="4831504" cy="5375804"/>
          </a:xfrm>
          <a:custGeom>
            <a:avLst/>
            <a:gdLst/>
            <a:ahLst/>
            <a:cxnLst/>
            <a:rect r="r" b="b" t="t" l="l"/>
            <a:pathLst>
              <a:path h="5375804" w="4831504">
                <a:moveTo>
                  <a:pt x="0" y="0"/>
                </a:moveTo>
                <a:lnTo>
                  <a:pt x="4831504" y="0"/>
                </a:lnTo>
                <a:lnTo>
                  <a:pt x="4831504" y="5375804"/>
                </a:lnTo>
                <a:lnTo>
                  <a:pt x="0" y="53758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10800000">
            <a:off x="1187334" y="2364461"/>
            <a:ext cx="12110527" cy="2779039"/>
            <a:chOff x="0" y="0"/>
            <a:chExt cx="11713601" cy="2687955"/>
          </a:xfrm>
        </p:grpSpPr>
        <p:sp>
          <p:nvSpPr>
            <p:cNvPr name="Freeform 4" id="4"/>
            <p:cNvSpPr/>
            <p:nvPr/>
          </p:nvSpPr>
          <p:spPr>
            <a:xfrm flipH="false" flipV="false" rot="0">
              <a:off x="0" y="0"/>
              <a:ext cx="11713601" cy="2687828"/>
            </a:xfrm>
            <a:custGeom>
              <a:avLst/>
              <a:gdLst/>
              <a:ahLst/>
              <a:cxnLst/>
              <a:rect r="r" b="b" t="t" l="l"/>
              <a:pathLst>
                <a:path h="2687828" w="11713601">
                  <a:moveTo>
                    <a:pt x="11713601" y="1343914"/>
                  </a:moveTo>
                  <a:cubicBezTo>
                    <a:pt x="11713601" y="2086229"/>
                    <a:pt x="11111875" y="2687828"/>
                    <a:pt x="10318456" y="2687828"/>
                  </a:cubicBezTo>
                  <a:lnTo>
                    <a:pt x="528955" y="2687828"/>
                  </a:lnTo>
                  <a:lnTo>
                    <a:pt x="0" y="2687828"/>
                  </a:lnTo>
                  <a:lnTo>
                    <a:pt x="528955" y="2129917"/>
                  </a:lnTo>
                  <a:lnTo>
                    <a:pt x="528955" y="1819148"/>
                  </a:lnTo>
                  <a:cubicBezTo>
                    <a:pt x="528955" y="814451"/>
                    <a:pt x="1343533" y="0"/>
                    <a:pt x="2348230" y="0"/>
                  </a:cubicBezTo>
                  <a:lnTo>
                    <a:pt x="10318456" y="0"/>
                  </a:lnTo>
                  <a:cubicBezTo>
                    <a:pt x="11111875" y="0"/>
                    <a:pt x="11713601" y="601726"/>
                    <a:pt x="11713601" y="1343914"/>
                  </a:cubicBezTo>
                  <a:close/>
                </a:path>
              </a:pathLst>
            </a:custGeom>
            <a:solidFill>
              <a:srgbClr val="187658"/>
            </a:solidFill>
          </p:spPr>
        </p:sp>
      </p:grpSp>
      <p:grpSp>
        <p:nvGrpSpPr>
          <p:cNvPr name="Group 5" id="5"/>
          <p:cNvGrpSpPr/>
          <p:nvPr/>
        </p:nvGrpSpPr>
        <p:grpSpPr>
          <a:xfrm rot="0">
            <a:off x="1028700" y="5763537"/>
            <a:ext cx="14022508" cy="4046508"/>
            <a:chOff x="0" y="0"/>
            <a:chExt cx="14199830" cy="4097678"/>
          </a:xfrm>
        </p:grpSpPr>
        <p:sp>
          <p:nvSpPr>
            <p:cNvPr name="Freeform 6" id="6"/>
            <p:cNvSpPr/>
            <p:nvPr/>
          </p:nvSpPr>
          <p:spPr>
            <a:xfrm flipH="false" flipV="false" rot="0">
              <a:off x="0" y="0"/>
              <a:ext cx="14199829" cy="4097678"/>
            </a:xfrm>
            <a:custGeom>
              <a:avLst/>
              <a:gdLst/>
              <a:ahLst/>
              <a:cxnLst/>
              <a:rect r="r" b="b" t="t" l="l"/>
              <a:pathLst>
                <a:path h="4097678" w="14199829">
                  <a:moveTo>
                    <a:pt x="14199829" y="4097678"/>
                  </a:moveTo>
                  <a:lnTo>
                    <a:pt x="1124331" y="4097678"/>
                  </a:lnTo>
                  <a:cubicBezTo>
                    <a:pt x="503428" y="4097678"/>
                    <a:pt x="0" y="3594250"/>
                    <a:pt x="0" y="2973347"/>
                  </a:cubicBezTo>
                  <a:lnTo>
                    <a:pt x="0" y="0"/>
                  </a:lnTo>
                  <a:lnTo>
                    <a:pt x="13075500" y="0"/>
                  </a:lnTo>
                  <a:cubicBezTo>
                    <a:pt x="13696528" y="0"/>
                    <a:pt x="14199829" y="503428"/>
                    <a:pt x="14199829" y="1124331"/>
                  </a:cubicBezTo>
                  <a:lnTo>
                    <a:pt x="14199829" y="4097678"/>
                  </a:lnTo>
                  <a:close/>
                </a:path>
              </a:pathLst>
            </a:custGeom>
            <a:solidFill>
              <a:srgbClr val="E67242"/>
            </a:solidFill>
          </p:spPr>
        </p:sp>
      </p:grpSp>
      <p:sp>
        <p:nvSpPr>
          <p:cNvPr name="TextBox 7" id="7"/>
          <p:cNvSpPr txBox="true"/>
          <p:nvPr/>
        </p:nvSpPr>
        <p:spPr>
          <a:xfrm rot="0">
            <a:off x="1028700" y="1171575"/>
            <a:ext cx="12427796" cy="978662"/>
          </a:xfrm>
          <a:prstGeom prst="rect">
            <a:avLst/>
          </a:prstGeom>
        </p:spPr>
        <p:txBody>
          <a:bodyPr anchor="t" rtlCol="false" tIns="0" lIns="0" bIns="0" rIns="0">
            <a:spAutoFit/>
          </a:bodyPr>
          <a:lstStyle/>
          <a:p>
            <a:pPr>
              <a:lnSpc>
                <a:spcPts val="7473"/>
              </a:lnSpc>
            </a:pPr>
            <a:r>
              <a:rPr lang="en-US" sz="7399" spc="-251">
                <a:solidFill>
                  <a:srgbClr val="000000"/>
                </a:solidFill>
                <a:latin typeface="Atkinson Hyperlegible Bold"/>
              </a:rPr>
              <a:t>Definition of Local Culture</a:t>
            </a:r>
          </a:p>
        </p:txBody>
      </p:sp>
      <p:sp>
        <p:nvSpPr>
          <p:cNvPr name="TextBox 8" id="8"/>
          <p:cNvSpPr txBox="true"/>
          <p:nvPr/>
        </p:nvSpPr>
        <p:spPr>
          <a:xfrm rot="0">
            <a:off x="2070268" y="3011031"/>
            <a:ext cx="10344659" cy="1485900"/>
          </a:xfrm>
          <a:prstGeom prst="rect">
            <a:avLst/>
          </a:prstGeom>
        </p:spPr>
        <p:txBody>
          <a:bodyPr anchor="t" rtlCol="false" tIns="0" lIns="0" bIns="0" rIns="0">
            <a:spAutoFit/>
          </a:bodyPr>
          <a:lstStyle/>
          <a:p>
            <a:pPr>
              <a:lnSpc>
                <a:spcPts val="3959"/>
              </a:lnSpc>
            </a:pPr>
            <a:r>
              <a:rPr lang="en-US" sz="3299">
                <a:solidFill>
                  <a:srgbClr val="000000"/>
                </a:solidFill>
                <a:latin typeface="Open Sans"/>
              </a:rPr>
              <a:t>Local culture refers to the shared beliefs, customs, traditions, and practices that characterize a specific community or region.</a:t>
            </a:r>
          </a:p>
        </p:txBody>
      </p:sp>
      <p:sp>
        <p:nvSpPr>
          <p:cNvPr name="TextBox 9" id="9"/>
          <p:cNvSpPr txBox="true"/>
          <p:nvPr/>
        </p:nvSpPr>
        <p:spPr>
          <a:xfrm rot="0">
            <a:off x="1549484" y="6212139"/>
            <a:ext cx="11386228" cy="485775"/>
          </a:xfrm>
          <a:prstGeom prst="rect">
            <a:avLst/>
          </a:prstGeom>
        </p:spPr>
        <p:txBody>
          <a:bodyPr anchor="t" rtlCol="false" tIns="0" lIns="0" bIns="0" rIns="0">
            <a:spAutoFit/>
          </a:bodyPr>
          <a:lstStyle/>
          <a:p>
            <a:pPr>
              <a:lnSpc>
                <a:spcPts val="3839"/>
              </a:lnSpc>
            </a:pPr>
            <a:r>
              <a:rPr lang="en-US" sz="3199">
                <a:solidFill>
                  <a:srgbClr val="000000"/>
                </a:solidFill>
                <a:latin typeface="Open Sans Bold"/>
              </a:rPr>
              <a:t>The significance of local culture in the learning process</a:t>
            </a:r>
          </a:p>
        </p:txBody>
      </p:sp>
      <p:sp>
        <p:nvSpPr>
          <p:cNvPr name="TextBox 10" id="10"/>
          <p:cNvSpPr txBox="true"/>
          <p:nvPr/>
        </p:nvSpPr>
        <p:spPr>
          <a:xfrm rot="0">
            <a:off x="1549484" y="6659814"/>
            <a:ext cx="11386228" cy="2870835"/>
          </a:xfrm>
          <a:prstGeom prst="rect">
            <a:avLst/>
          </a:prstGeom>
        </p:spPr>
        <p:txBody>
          <a:bodyPr anchor="t" rtlCol="false" tIns="0" lIns="0" bIns="0" rIns="0">
            <a:spAutoFit/>
          </a:bodyPr>
          <a:lstStyle/>
          <a:p>
            <a:pPr marL="604521" indent="-302261" lvl="1">
              <a:lnSpc>
                <a:spcPts val="3780"/>
              </a:lnSpc>
              <a:buFont typeface="Arial"/>
              <a:buChar char="•"/>
            </a:pPr>
            <a:r>
              <a:rPr lang="en-US" sz="2800" spc="22">
                <a:solidFill>
                  <a:srgbClr val="000000"/>
                </a:solidFill>
                <a:latin typeface="Open Sans"/>
              </a:rPr>
              <a:t>Cultural Identity Formation, </a:t>
            </a:r>
          </a:p>
          <a:p>
            <a:pPr marL="604521" indent="-302261" lvl="1">
              <a:lnSpc>
                <a:spcPts val="3780"/>
              </a:lnSpc>
              <a:buFont typeface="Arial"/>
              <a:buChar char="•"/>
            </a:pPr>
            <a:r>
              <a:rPr lang="en-US" sz="2800" spc="22">
                <a:solidFill>
                  <a:srgbClr val="000000"/>
                </a:solidFill>
                <a:latin typeface="Open Sans"/>
              </a:rPr>
              <a:t>Enhanced Relevance and Engagement</a:t>
            </a:r>
          </a:p>
          <a:p>
            <a:pPr marL="604521" indent="-302261" lvl="1">
              <a:lnSpc>
                <a:spcPts val="3780"/>
              </a:lnSpc>
              <a:buFont typeface="Arial"/>
              <a:buChar char="•"/>
            </a:pPr>
            <a:r>
              <a:rPr lang="en-US" sz="2800" spc="22">
                <a:solidFill>
                  <a:srgbClr val="000000"/>
                </a:solidFill>
                <a:latin typeface="Open Sans"/>
              </a:rPr>
              <a:t>Cultural Diversity Awareness</a:t>
            </a:r>
          </a:p>
          <a:p>
            <a:pPr marL="604521" indent="-302261" lvl="1">
              <a:lnSpc>
                <a:spcPts val="3780"/>
              </a:lnSpc>
              <a:buFont typeface="Arial"/>
              <a:buChar char="•"/>
            </a:pPr>
            <a:r>
              <a:rPr lang="en-US" sz="2800" spc="22">
                <a:solidFill>
                  <a:srgbClr val="000000"/>
                </a:solidFill>
                <a:latin typeface="Open Sans"/>
              </a:rPr>
              <a:t>Cognitive and Social Development</a:t>
            </a:r>
          </a:p>
          <a:p>
            <a:pPr marL="604521" indent="-302261" lvl="1">
              <a:lnSpc>
                <a:spcPts val="3780"/>
              </a:lnSpc>
              <a:buFont typeface="Arial"/>
              <a:buChar char="•"/>
            </a:pPr>
            <a:r>
              <a:rPr lang="en-US" sz="2800" spc="22">
                <a:solidFill>
                  <a:srgbClr val="000000"/>
                </a:solidFill>
                <a:latin typeface="Open Sans"/>
              </a:rPr>
              <a:t>Cultural Competence for Language Learning</a:t>
            </a:r>
          </a:p>
          <a:p>
            <a:pPr marL="604521" indent="-302261" lvl="1">
              <a:lnSpc>
                <a:spcPts val="3780"/>
              </a:lnSpc>
              <a:buFont typeface="Arial"/>
              <a:buChar char="•"/>
            </a:pPr>
            <a:r>
              <a:rPr lang="en-US" sz="2800" spc="22">
                <a:solidFill>
                  <a:srgbClr val="000000"/>
                </a:solidFill>
                <a:latin typeface="Open Sans"/>
              </a:rPr>
              <a:t>Cultural Expression and Creativity</a:t>
            </a:r>
          </a:p>
        </p:txBody>
      </p:sp>
    </p:spTree>
  </p:cSld>
  <p:clrMapOvr>
    <a:masterClrMapping/>
  </p:clrMapOvr>
  <p:transition spd="fast">
    <p:cover dir="r"/>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AA9A"/>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7508804" cy="3807281"/>
          </a:xfrm>
        </p:grpSpPr>
        <p:sp>
          <p:nvSpPr>
            <p:cNvPr name="Freeform 3" id="3"/>
            <p:cNvSpPr/>
            <p:nvPr/>
          </p:nvSpPr>
          <p:spPr>
            <a:xfrm flipH="false" flipV="false" rot="0">
              <a:off x="0" y="0"/>
              <a:ext cx="7508804" cy="3807281"/>
            </a:xfrm>
            <a:custGeom>
              <a:avLst/>
              <a:gdLst/>
              <a:ahLst/>
              <a:cxnLst/>
              <a:rect r="r" b="b" t="t" l="l"/>
              <a:pathLst>
                <a:path h="3807281" w="7508804">
                  <a:moveTo>
                    <a:pt x="7384344" y="3807281"/>
                  </a:moveTo>
                  <a:lnTo>
                    <a:pt x="124460" y="3807281"/>
                  </a:lnTo>
                  <a:cubicBezTo>
                    <a:pt x="55880" y="3807281"/>
                    <a:pt x="0" y="3751401"/>
                    <a:pt x="0" y="3682821"/>
                  </a:cubicBezTo>
                  <a:lnTo>
                    <a:pt x="0" y="124460"/>
                  </a:lnTo>
                  <a:cubicBezTo>
                    <a:pt x="0" y="55880"/>
                    <a:pt x="55880" y="0"/>
                    <a:pt x="124460" y="0"/>
                  </a:cubicBezTo>
                  <a:lnTo>
                    <a:pt x="7384344" y="0"/>
                  </a:lnTo>
                  <a:cubicBezTo>
                    <a:pt x="7452924" y="0"/>
                    <a:pt x="7508804" y="55880"/>
                    <a:pt x="7508804" y="124460"/>
                  </a:cubicBezTo>
                  <a:lnTo>
                    <a:pt x="7508804" y="3682821"/>
                  </a:lnTo>
                  <a:cubicBezTo>
                    <a:pt x="7508804" y="3751401"/>
                    <a:pt x="7452924" y="3807281"/>
                    <a:pt x="7384344" y="3807281"/>
                  </a:cubicBezTo>
                  <a:close/>
                </a:path>
              </a:pathLst>
            </a:custGeom>
            <a:solidFill>
              <a:srgbClr val="FDFCDC"/>
            </a:solidFill>
          </p:spPr>
        </p:sp>
      </p:grpSp>
      <p:sp>
        <p:nvSpPr>
          <p:cNvPr name="Freeform 4" id="4"/>
          <p:cNvSpPr/>
          <p:nvPr/>
        </p:nvSpPr>
        <p:spPr>
          <a:xfrm flipH="true" flipV="false" rot="0">
            <a:off x="0" y="4059225"/>
            <a:ext cx="6132427" cy="6871067"/>
          </a:xfrm>
          <a:custGeom>
            <a:avLst/>
            <a:gdLst/>
            <a:ahLst/>
            <a:cxnLst/>
            <a:rect r="r" b="b" t="t" l="l"/>
            <a:pathLst>
              <a:path h="6871067" w="6132427">
                <a:moveTo>
                  <a:pt x="6132427" y="0"/>
                </a:moveTo>
                <a:lnTo>
                  <a:pt x="0" y="0"/>
                </a:lnTo>
                <a:lnTo>
                  <a:pt x="0" y="6871066"/>
                </a:lnTo>
                <a:lnTo>
                  <a:pt x="6132427" y="6871066"/>
                </a:lnTo>
                <a:lnTo>
                  <a:pt x="6132427"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255784" y="2151512"/>
            <a:ext cx="11449228" cy="4843022"/>
            <a:chOff x="0" y="0"/>
            <a:chExt cx="6354505" cy="2687955"/>
          </a:xfrm>
        </p:grpSpPr>
        <p:sp>
          <p:nvSpPr>
            <p:cNvPr name="Freeform 6" id="6"/>
            <p:cNvSpPr/>
            <p:nvPr/>
          </p:nvSpPr>
          <p:spPr>
            <a:xfrm flipH="false" flipV="false" rot="0">
              <a:off x="0" y="0"/>
              <a:ext cx="6354505" cy="2687828"/>
            </a:xfrm>
            <a:custGeom>
              <a:avLst/>
              <a:gdLst/>
              <a:ahLst/>
              <a:cxnLst/>
              <a:rect r="r" b="b" t="t" l="l"/>
              <a:pathLst>
                <a:path h="2687828" w="6354505">
                  <a:moveTo>
                    <a:pt x="6354505" y="1343914"/>
                  </a:moveTo>
                  <a:cubicBezTo>
                    <a:pt x="6354505" y="2086229"/>
                    <a:pt x="5752779" y="2687828"/>
                    <a:pt x="5010548" y="2687828"/>
                  </a:cubicBezTo>
                  <a:lnTo>
                    <a:pt x="528955" y="2687828"/>
                  </a:lnTo>
                  <a:lnTo>
                    <a:pt x="0" y="2687828"/>
                  </a:lnTo>
                  <a:lnTo>
                    <a:pt x="528955" y="2129917"/>
                  </a:lnTo>
                  <a:lnTo>
                    <a:pt x="528955" y="1819148"/>
                  </a:lnTo>
                  <a:cubicBezTo>
                    <a:pt x="528955" y="814451"/>
                    <a:pt x="1343533" y="0"/>
                    <a:pt x="2348230" y="0"/>
                  </a:cubicBezTo>
                  <a:lnTo>
                    <a:pt x="5010548" y="0"/>
                  </a:lnTo>
                  <a:cubicBezTo>
                    <a:pt x="5752779" y="0"/>
                    <a:pt x="6354505" y="601726"/>
                    <a:pt x="6354505" y="1343914"/>
                  </a:cubicBezTo>
                  <a:close/>
                </a:path>
              </a:pathLst>
            </a:custGeom>
            <a:solidFill>
              <a:srgbClr val="F9D021"/>
            </a:solidFill>
          </p:spPr>
        </p:sp>
      </p:grpSp>
      <p:sp>
        <p:nvSpPr>
          <p:cNvPr name="TextBox 7" id="7"/>
          <p:cNvSpPr txBox="true"/>
          <p:nvPr/>
        </p:nvSpPr>
        <p:spPr>
          <a:xfrm rot="0">
            <a:off x="7863239" y="2822520"/>
            <a:ext cx="7403365" cy="3834765"/>
          </a:xfrm>
          <a:prstGeom prst="rect">
            <a:avLst/>
          </a:prstGeom>
        </p:spPr>
        <p:txBody>
          <a:bodyPr anchor="t" rtlCol="false" tIns="0" lIns="0" bIns="0" rIns="0">
            <a:spAutoFit/>
          </a:bodyPr>
          <a:lstStyle/>
          <a:p>
            <a:pPr>
              <a:lnSpc>
                <a:spcPts val="3030"/>
              </a:lnSpc>
            </a:pPr>
            <a:r>
              <a:rPr lang="en-US" sz="3000" spc="-102">
                <a:solidFill>
                  <a:srgbClr val="000000"/>
                </a:solidFill>
                <a:latin typeface="Atkinson Hyperlegible"/>
              </a:rPr>
              <a:t>Creating an inclusive learning environment that values diverse cultural backgrounds is essential for a positive educational experience. It fosters belonging, relevance, and engagement while promoting critical thinking, cultural competence, and social development. Inclusive environments challenge biases, strengthen community bonds, and legally ensure equal opportunities, preparing students for success in a diverse society.</a:t>
            </a:r>
          </a:p>
        </p:txBody>
      </p:sp>
    </p:spTree>
  </p:cSld>
  <p:clrMapOvr>
    <a:masterClrMapping/>
  </p:clrMapOvr>
  <p:transition spd="fast">
    <p:cover dir="u"/>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9DC7E2"/>
        </a:solidFill>
      </p:bgPr>
    </p:bg>
    <p:spTree>
      <p:nvGrpSpPr>
        <p:cNvPr id="1" name=""/>
        <p:cNvGrpSpPr/>
        <p:nvPr/>
      </p:nvGrpSpPr>
      <p:grpSpPr>
        <a:xfrm>
          <a:off x="0" y="0"/>
          <a:ext cx="0" cy="0"/>
          <a:chOff x="0" y="0"/>
          <a:chExt cx="0" cy="0"/>
        </a:xfrm>
      </p:grpSpPr>
      <p:grpSp>
        <p:nvGrpSpPr>
          <p:cNvPr name="Group 2" id="2"/>
          <p:cNvGrpSpPr/>
          <p:nvPr/>
        </p:nvGrpSpPr>
        <p:grpSpPr>
          <a:xfrm rot="0">
            <a:off x="1028700" y="3522177"/>
            <a:ext cx="13883642" cy="4460178"/>
            <a:chOff x="0" y="0"/>
            <a:chExt cx="4002363" cy="1285776"/>
          </a:xfrm>
        </p:grpSpPr>
        <p:sp>
          <p:nvSpPr>
            <p:cNvPr name="Freeform 3" id="3"/>
            <p:cNvSpPr/>
            <p:nvPr/>
          </p:nvSpPr>
          <p:spPr>
            <a:xfrm flipH="false" flipV="false" rot="0">
              <a:off x="0" y="0"/>
              <a:ext cx="4002363" cy="1285776"/>
            </a:xfrm>
            <a:custGeom>
              <a:avLst/>
              <a:gdLst/>
              <a:ahLst/>
              <a:cxnLst/>
              <a:rect r="r" b="b" t="t" l="l"/>
              <a:pathLst>
                <a:path h="1285776" w="4002363">
                  <a:moveTo>
                    <a:pt x="3877903" y="1285776"/>
                  </a:moveTo>
                  <a:lnTo>
                    <a:pt x="124460" y="1285776"/>
                  </a:lnTo>
                  <a:cubicBezTo>
                    <a:pt x="55880" y="1285776"/>
                    <a:pt x="0" y="1229896"/>
                    <a:pt x="0" y="1161316"/>
                  </a:cubicBezTo>
                  <a:lnTo>
                    <a:pt x="0" y="124460"/>
                  </a:lnTo>
                  <a:cubicBezTo>
                    <a:pt x="0" y="55880"/>
                    <a:pt x="55880" y="0"/>
                    <a:pt x="124460" y="0"/>
                  </a:cubicBezTo>
                  <a:lnTo>
                    <a:pt x="3877904" y="0"/>
                  </a:lnTo>
                  <a:cubicBezTo>
                    <a:pt x="3946484" y="0"/>
                    <a:pt x="4002363" y="55880"/>
                    <a:pt x="4002363" y="124460"/>
                  </a:cubicBezTo>
                  <a:lnTo>
                    <a:pt x="4002363" y="1161316"/>
                  </a:lnTo>
                  <a:cubicBezTo>
                    <a:pt x="4002363" y="1229896"/>
                    <a:pt x="3946484" y="1285776"/>
                    <a:pt x="3877904" y="1285776"/>
                  </a:cubicBezTo>
                  <a:close/>
                </a:path>
              </a:pathLst>
            </a:custGeom>
            <a:solidFill>
              <a:srgbClr val="FDFCDC"/>
            </a:solidFill>
          </p:spPr>
        </p:sp>
      </p:grpSp>
      <p:sp>
        <p:nvSpPr>
          <p:cNvPr name="Freeform 4" id="4"/>
          <p:cNvSpPr/>
          <p:nvPr/>
        </p:nvSpPr>
        <p:spPr>
          <a:xfrm flipH="true" flipV="false" rot="0">
            <a:off x="16122648" y="8479764"/>
            <a:ext cx="2376284" cy="1666369"/>
          </a:xfrm>
          <a:custGeom>
            <a:avLst/>
            <a:gdLst/>
            <a:ahLst/>
            <a:cxnLst/>
            <a:rect r="r" b="b" t="t" l="l"/>
            <a:pathLst>
              <a:path h="1666369" w="2376284">
                <a:moveTo>
                  <a:pt x="2376284" y="0"/>
                </a:moveTo>
                <a:lnTo>
                  <a:pt x="0" y="0"/>
                </a:lnTo>
                <a:lnTo>
                  <a:pt x="0" y="1666369"/>
                </a:lnTo>
                <a:lnTo>
                  <a:pt x="2376284" y="1666369"/>
                </a:lnTo>
                <a:lnTo>
                  <a:pt x="237628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367181" y="5849628"/>
            <a:ext cx="2180713" cy="4265454"/>
          </a:xfrm>
          <a:custGeom>
            <a:avLst/>
            <a:gdLst/>
            <a:ahLst/>
            <a:cxnLst/>
            <a:rect r="r" b="b" t="t" l="l"/>
            <a:pathLst>
              <a:path h="4265454" w="2180713">
                <a:moveTo>
                  <a:pt x="0" y="0"/>
                </a:moveTo>
                <a:lnTo>
                  <a:pt x="2180713" y="0"/>
                </a:lnTo>
                <a:lnTo>
                  <a:pt x="2180713" y="4265454"/>
                </a:lnTo>
                <a:lnTo>
                  <a:pt x="0" y="4265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4237448" y="8431657"/>
            <a:ext cx="1349788" cy="1855343"/>
          </a:xfrm>
          <a:custGeom>
            <a:avLst/>
            <a:gdLst/>
            <a:ahLst/>
            <a:cxnLst/>
            <a:rect r="r" b="b" t="t" l="l"/>
            <a:pathLst>
              <a:path h="1855343" w="1349788">
                <a:moveTo>
                  <a:pt x="0" y="0"/>
                </a:moveTo>
                <a:lnTo>
                  <a:pt x="1349788" y="0"/>
                </a:lnTo>
                <a:lnTo>
                  <a:pt x="1349788" y="1855343"/>
                </a:lnTo>
                <a:lnTo>
                  <a:pt x="0" y="185534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3102680" y="8431657"/>
            <a:ext cx="1418306" cy="1719159"/>
          </a:xfrm>
          <a:custGeom>
            <a:avLst/>
            <a:gdLst/>
            <a:ahLst/>
            <a:cxnLst/>
            <a:rect r="r" b="b" t="t" l="l"/>
            <a:pathLst>
              <a:path h="1719159" w="1418306">
                <a:moveTo>
                  <a:pt x="0" y="0"/>
                </a:moveTo>
                <a:lnTo>
                  <a:pt x="1418306" y="0"/>
                </a:lnTo>
                <a:lnTo>
                  <a:pt x="1418306" y="1719159"/>
                </a:lnTo>
                <a:lnTo>
                  <a:pt x="0" y="17191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2242376" y="1333834"/>
            <a:ext cx="13810523" cy="1921642"/>
          </a:xfrm>
          <a:prstGeom prst="rect">
            <a:avLst/>
          </a:prstGeom>
        </p:spPr>
        <p:txBody>
          <a:bodyPr anchor="t" rtlCol="false" tIns="0" lIns="0" bIns="0" rIns="0">
            <a:spAutoFit/>
          </a:bodyPr>
          <a:lstStyle/>
          <a:p>
            <a:pPr algn="ctr">
              <a:lnSpc>
                <a:spcPts val="7474"/>
              </a:lnSpc>
            </a:pPr>
            <a:r>
              <a:rPr lang="en-US" sz="7400" spc="-251">
                <a:solidFill>
                  <a:srgbClr val="000000"/>
                </a:solidFill>
                <a:latin typeface="Atkinson Hyperlegible Bold"/>
              </a:rPr>
              <a:t>Integrating Local Culture Elements into EFL Lesson Plans</a:t>
            </a:r>
          </a:p>
        </p:txBody>
      </p:sp>
      <p:sp>
        <p:nvSpPr>
          <p:cNvPr name="TextBox 9" id="9"/>
          <p:cNvSpPr txBox="true"/>
          <p:nvPr/>
        </p:nvSpPr>
        <p:spPr>
          <a:xfrm rot="0">
            <a:off x="1424475" y="4779922"/>
            <a:ext cx="13092093" cy="2039938"/>
          </a:xfrm>
          <a:prstGeom prst="rect">
            <a:avLst/>
          </a:prstGeom>
        </p:spPr>
        <p:txBody>
          <a:bodyPr anchor="t" rtlCol="false" tIns="0" lIns="0" bIns="0" rIns="0">
            <a:spAutoFit/>
          </a:bodyPr>
          <a:lstStyle/>
          <a:p>
            <a:pPr marL="1079501" indent="-539750" lvl="1">
              <a:lnSpc>
                <a:spcPts val="5050"/>
              </a:lnSpc>
              <a:buFont typeface="Arial"/>
              <a:buChar char="•"/>
            </a:pPr>
            <a:r>
              <a:rPr lang="en-US" sz="5000" spc="-190">
                <a:solidFill>
                  <a:srgbClr val="000000"/>
                </a:solidFill>
                <a:latin typeface="Atkinson Hyperlegible"/>
              </a:rPr>
              <a:t>Focus on contrasting elements</a:t>
            </a:r>
          </a:p>
          <a:p>
            <a:pPr marL="1079501" indent="-539750" lvl="1">
              <a:lnSpc>
                <a:spcPts val="5050"/>
              </a:lnSpc>
              <a:buFont typeface="Arial"/>
              <a:buChar char="•"/>
            </a:pPr>
            <a:r>
              <a:rPr lang="en-US" sz="5000" spc="-190">
                <a:solidFill>
                  <a:srgbClr val="000000"/>
                </a:solidFill>
                <a:latin typeface="Atkinson Hyperlegible"/>
              </a:rPr>
              <a:t>Balance local and target culture</a:t>
            </a:r>
          </a:p>
          <a:p>
            <a:pPr marL="1079501" indent="-539750" lvl="1">
              <a:lnSpc>
                <a:spcPts val="5050"/>
              </a:lnSpc>
              <a:buFont typeface="Arial"/>
              <a:buChar char="•"/>
            </a:pPr>
            <a:r>
              <a:rPr lang="en-US" sz="5000" spc="-190">
                <a:solidFill>
                  <a:srgbClr val="000000"/>
                </a:solidFill>
                <a:latin typeface="Atkinson Hyperlegible"/>
              </a:rPr>
              <a:t>Consider your students' prior knowledge</a:t>
            </a:r>
          </a:p>
        </p:txBody>
      </p:sp>
    </p:spTree>
  </p:cSld>
  <p:clrMapOvr>
    <a:masterClrMapping/>
  </p:clrMapOvr>
  <p:transition spd="fast">
    <p:circle/>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D021"/>
        </a:solidFill>
      </p:bgPr>
    </p:bg>
    <p:spTree>
      <p:nvGrpSpPr>
        <p:cNvPr id="1" name=""/>
        <p:cNvGrpSpPr/>
        <p:nvPr/>
      </p:nvGrpSpPr>
      <p:grpSpPr>
        <a:xfrm>
          <a:off x="0" y="0"/>
          <a:ext cx="0" cy="0"/>
          <a:chOff x="0" y="0"/>
          <a:chExt cx="0" cy="0"/>
        </a:xfrm>
      </p:grpSpPr>
      <p:grpSp>
        <p:nvGrpSpPr>
          <p:cNvPr name="Group 2" id="2"/>
          <p:cNvGrpSpPr/>
          <p:nvPr/>
        </p:nvGrpSpPr>
        <p:grpSpPr>
          <a:xfrm rot="0">
            <a:off x="4242302" y="3608138"/>
            <a:ext cx="12663379" cy="4276743"/>
            <a:chOff x="0" y="0"/>
            <a:chExt cx="7958999" cy="2687955"/>
          </a:xfrm>
        </p:grpSpPr>
        <p:sp>
          <p:nvSpPr>
            <p:cNvPr name="Freeform 3" id="3"/>
            <p:cNvSpPr/>
            <p:nvPr/>
          </p:nvSpPr>
          <p:spPr>
            <a:xfrm flipH="false" flipV="false" rot="0">
              <a:off x="0" y="0"/>
              <a:ext cx="7958999" cy="2687828"/>
            </a:xfrm>
            <a:custGeom>
              <a:avLst/>
              <a:gdLst/>
              <a:ahLst/>
              <a:cxnLst/>
              <a:rect r="r" b="b" t="t" l="l"/>
              <a:pathLst>
                <a:path h="2687828" w="7958999">
                  <a:moveTo>
                    <a:pt x="7958999" y="1343914"/>
                  </a:moveTo>
                  <a:cubicBezTo>
                    <a:pt x="7958999" y="2086229"/>
                    <a:pt x="7357273" y="2687828"/>
                    <a:pt x="6599717" y="2687828"/>
                  </a:cubicBezTo>
                  <a:lnTo>
                    <a:pt x="528955" y="2687828"/>
                  </a:lnTo>
                  <a:lnTo>
                    <a:pt x="0" y="2687828"/>
                  </a:lnTo>
                  <a:lnTo>
                    <a:pt x="528955" y="2129917"/>
                  </a:lnTo>
                  <a:lnTo>
                    <a:pt x="528955" y="1819148"/>
                  </a:lnTo>
                  <a:cubicBezTo>
                    <a:pt x="528955" y="814451"/>
                    <a:pt x="1343533" y="0"/>
                    <a:pt x="2348230" y="0"/>
                  </a:cubicBezTo>
                  <a:lnTo>
                    <a:pt x="6599717" y="0"/>
                  </a:lnTo>
                  <a:cubicBezTo>
                    <a:pt x="7357273" y="0"/>
                    <a:pt x="7958999" y="601726"/>
                    <a:pt x="7958999" y="1343914"/>
                  </a:cubicBezTo>
                  <a:close/>
                </a:path>
              </a:pathLst>
            </a:custGeom>
            <a:solidFill>
              <a:srgbClr val="FFAA9A"/>
            </a:solidFill>
          </p:spPr>
        </p:sp>
      </p:grpSp>
      <p:sp>
        <p:nvSpPr>
          <p:cNvPr name="Freeform 4" id="4"/>
          <p:cNvSpPr/>
          <p:nvPr/>
        </p:nvSpPr>
        <p:spPr>
          <a:xfrm flipH="false" flipV="false" rot="0">
            <a:off x="645881" y="6078169"/>
            <a:ext cx="3596422" cy="4607834"/>
          </a:xfrm>
          <a:custGeom>
            <a:avLst/>
            <a:gdLst/>
            <a:ahLst/>
            <a:cxnLst/>
            <a:rect r="r" b="b" t="t" l="l"/>
            <a:pathLst>
              <a:path h="4607834" w="3596422">
                <a:moveTo>
                  <a:pt x="0" y="0"/>
                </a:moveTo>
                <a:lnTo>
                  <a:pt x="3596421" y="0"/>
                </a:lnTo>
                <a:lnTo>
                  <a:pt x="3596421" y="4607834"/>
                </a:lnTo>
                <a:lnTo>
                  <a:pt x="0" y="4607834"/>
                </a:lnTo>
                <a:lnTo>
                  <a:pt x="0" y="0"/>
                </a:lnTo>
                <a:close/>
              </a:path>
            </a:pathLst>
          </a:custGeom>
          <a:blipFill>
            <a:blip r:embed="rId2">
              <a:extLst>
                <a:ext uri="{96DAC541-7B7A-43D3-8B79-37D633B846F1}">
                  <asvg:svgBlip xmlns:asvg="http://schemas.microsoft.com/office/drawing/2016/SVG/main" r:embed="rId3"/>
                </a:ext>
              </a:extLst>
            </a:blip>
            <a:stretch>
              <a:fillRect l="0" t="0" r="0" b="-2866"/>
            </a:stretch>
          </a:blipFill>
        </p:spPr>
      </p:sp>
      <p:sp>
        <p:nvSpPr>
          <p:cNvPr name="TextBox 5" id="5"/>
          <p:cNvSpPr txBox="true"/>
          <p:nvPr/>
        </p:nvSpPr>
        <p:spPr>
          <a:xfrm rot="0">
            <a:off x="3013366" y="1209526"/>
            <a:ext cx="12261268" cy="1921637"/>
          </a:xfrm>
          <a:prstGeom prst="rect">
            <a:avLst/>
          </a:prstGeom>
        </p:spPr>
        <p:txBody>
          <a:bodyPr anchor="t" rtlCol="false" tIns="0" lIns="0" bIns="0" rIns="0">
            <a:spAutoFit/>
          </a:bodyPr>
          <a:lstStyle/>
          <a:p>
            <a:pPr algn="ctr">
              <a:lnSpc>
                <a:spcPts val="7473"/>
              </a:lnSpc>
            </a:pPr>
            <a:r>
              <a:rPr lang="en-US" sz="7399" spc="-251">
                <a:solidFill>
                  <a:srgbClr val="000000"/>
                </a:solidFill>
                <a:latin typeface="Atkinson Hyperlegible Bold"/>
              </a:rPr>
              <a:t>Integration Strategy of Local Culture</a:t>
            </a:r>
          </a:p>
        </p:txBody>
      </p:sp>
      <p:sp>
        <p:nvSpPr>
          <p:cNvPr name="TextBox 6" id="6"/>
          <p:cNvSpPr txBox="true"/>
          <p:nvPr/>
        </p:nvSpPr>
        <p:spPr>
          <a:xfrm rot="0">
            <a:off x="7035892" y="4372052"/>
            <a:ext cx="9869789" cy="2701290"/>
          </a:xfrm>
          <a:prstGeom prst="rect">
            <a:avLst/>
          </a:prstGeom>
        </p:spPr>
        <p:txBody>
          <a:bodyPr anchor="t" rtlCol="false" tIns="0" lIns="0" bIns="0" rIns="0">
            <a:spAutoFit/>
          </a:bodyPr>
          <a:lstStyle/>
          <a:p>
            <a:pPr marL="690877" indent="-345439" lvl="1">
              <a:lnSpc>
                <a:spcPts val="4319"/>
              </a:lnSpc>
              <a:buFont typeface="Arial"/>
              <a:buChar char="•"/>
            </a:pPr>
            <a:r>
              <a:rPr lang="en-US" sz="3199" spc="25">
                <a:solidFill>
                  <a:srgbClr val="000000"/>
                </a:solidFill>
                <a:latin typeface="Open Sans"/>
              </a:rPr>
              <a:t>Compare and contrast activities</a:t>
            </a:r>
          </a:p>
          <a:p>
            <a:pPr marL="690877" indent="-345439" lvl="1">
              <a:lnSpc>
                <a:spcPts val="4319"/>
              </a:lnSpc>
              <a:buFont typeface="Arial"/>
              <a:buChar char="•"/>
            </a:pPr>
            <a:r>
              <a:rPr lang="en-US" sz="3199" spc="25">
                <a:solidFill>
                  <a:srgbClr val="000000"/>
                </a:solidFill>
                <a:latin typeface="Open Sans"/>
              </a:rPr>
              <a:t>Cultural artifact analysis</a:t>
            </a:r>
          </a:p>
          <a:p>
            <a:pPr marL="690877" indent="-345439" lvl="1">
              <a:lnSpc>
                <a:spcPts val="4319"/>
              </a:lnSpc>
              <a:buFont typeface="Arial"/>
              <a:buChar char="•"/>
            </a:pPr>
            <a:r>
              <a:rPr lang="en-US" sz="3199" spc="25">
                <a:solidFill>
                  <a:srgbClr val="000000"/>
                </a:solidFill>
                <a:latin typeface="Open Sans"/>
              </a:rPr>
              <a:t>Role-playing simulations</a:t>
            </a:r>
          </a:p>
          <a:p>
            <a:pPr marL="690877" indent="-345439" lvl="1">
              <a:lnSpc>
                <a:spcPts val="4319"/>
              </a:lnSpc>
              <a:buFont typeface="Arial"/>
              <a:buChar char="•"/>
            </a:pPr>
            <a:r>
              <a:rPr lang="en-US" sz="3199" spc="25">
                <a:solidFill>
                  <a:srgbClr val="000000"/>
                </a:solidFill>
                <a:latin typeface="Open Sans"/>
              </a:rPr>
              <a:t>Research projects</a:t>
            </a:r>
          </a:p>
          <a:p>
            <a:pPr marL="690877" indent="-345439" lvl="1">
              <a:lnSpc>
                <a:spcPts val="4319"/>
              </a:lnSpc>
              <a:buFont typeface="Arial"/>
              <a:buChar char="•"/>
            </a:pPr>
            <a:r>
              <a:rPr lang="en-US" sz="3199" spc="25">
                <a:solidFill>
                  <a:srgbClr val="000000"/>
                </a:solidFill>
                <a:latin typeface="Open Sans"/>
              </a:rPr>
              <a:t>Cross-cultural events</a:t>
            </a:r>
          </a:p>
        </p:txBody>
      </p:sp>
    </p:spTree>
  </p:cSld>
  <p:clrMapOvr>
    <a:masterClrMapping/>
  </p:clrMapOvr>
  <p:transition spd="fast">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DAF2dJeZb7o</dc:identifier>
  <dcterms:modified xsi:type="dcterms:W3CDTF">2011-08-01T06:04:30Z</dcterms:modified>
  <cp:revision>1</cp:revision>
  <dc:title>Lesson Plan based on Local Culture</dc:title>
</cp:coreProperties>
</file>