
<file path=[Content_Types].xml><?xml version="1.0" encoding="utf-8"?>
<Types xmlns="http://schemas.openxmlformats.org/package/2006/content-types">
  <Default Extension="bin" ContentType="image/unknown"/>
  <Default Extension="jpe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3" r:id="rId3"/>
  </p:sldMasterIdLst>
  <p:handoutMasterIdLst>
    <p:handoutMasterId r:id="rId41"/>
  </p:handoutMasterIdLst>
  <p:sldIdLst>
    <p:sldId id="256" r:id="rId4"/>
    <p:sldId id="261" r:id="rId5"/>
    <p:sldId id="281" r:id="rId6"/>
    <p:sldId id="285" r:id="rId7"/>
    <p:sldId id="286" r:id="rId8"/>
    <p:sldId id="287" r:id="rId9"/>
    <p:sldId id="289" r:id="rId10"/>
    <p:sldId id="288" r:id="rId11"/>
    <p:sldId id="260" r:id="rId12"/>
    <p:sldId id="291" r:id="rId13"/>
    <p:sldId id="293" r:id="rId14"/>
    <p:sldId id="294" r:id="rId15"/>
    <p:sldId id="292" r:id="rId16"/>
    <p:sldId id="295" r:id="rId17"/>
    <p:sldId id="296" r:id="rId18"/>
    <p:sldId id="297" r:id="rId19"/>
    <p:sldId id="298" r:id="rId20"/>
    <p:sldId id="300" r:id="rId21"/>
    <p:sldId id="272" r:id="rId22"/>
    <p:sldId id="305" r:id="rId23"/>
    <p:sldId id="307" r:id="rId24"/>
    <p:sldId id="309" r:id="rId25"/>
    <p:sldId id="310" r:id="rId26"/>
    <p:sldId id="314" r:id="rId27"/>
    <p:sldId id="315" r:id="rId28"/>
    <p:sldId id="316" r:id="rId29"/>
    <p:sldId id="317" r:id="rId30"/>
    <p:sldId id="319" r:id="rId31"/>
    <p:sldId id="318" r:id="rId32"/>
    <p:sldId id="320" r:id="rId33"/>
    <p:sldId id="262" r:id="rId34"/>
    <p:sldId id="321" r:id="rId35"/>
    <p:sldId id="322" r:id="rId36"/>
    <p:sldId id="325" r:id="rId37"/>
    <p:sldId id="326" r:id="rId38"/>
    <p:sldId id="264" r:id="rId39"/>
    <p:sldId id="32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268" y="44"/>
      </p:cViewPr>
      <p:guideLst/>
    </p:cSldViewPr>
  </p:slideViewPr>
  <p:notesTextViewPr>
    <p:cViewPr>
      <p:scale>
        <a:sx n="1" d="1"/>
        <a:sy n="1" d="1"/>
      </p:scale>
      <p:origin x="0" y="0"/>
    </p:cViewPr>
  </p:notesTextViewPr>
  <p:notesViewPr>
    <p:cSldViewPr snapToGrid="0">
      <p:cViewPr varScale="1">
        <p:scale>
          <a:sx n="45" d="100"/>
          <a:sy n="45" d="100"/>
        </p:scale>
        <p:origin x="2760" y="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98F225-697F-41F8-B101-0AE39D0AFCD1}" type="datetimeFigureOut">
              <a:rPr lang="en-ID" smtClean="0"/>
              <a:t>25/09/2023</a:t>
            </a:fld>
            <a:endParaRPr lang="en-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56C60F-0BEC-4C11-A83A-84D28F50A59A}" type="slidenum">
              <a:rPr lang="en-ID" smtClean="0"/>
              <a:t>‹#›</a:t>
            </a:fld>
            <a:endParaRPr lang="en-ID"/>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p:cNvSpPr>
            <a:spLocks noGrp="1"/>
          </p:cNvSpPr>
          <p:nvPr>
            <p:ph type="dt" sz="half" idx="10"/>
          </p:nvPr>
        </p:nvSpPr>
        <p:spPr/>
        <p:txBody>
          <a:bodyPr/>
          <a:lstStyle/>
          <a:p>
            <a:fld id="{2D887A72-83DA-44F1-B115-74EFB4085E5A}" type="datetimeFigureOut">
              <a:rPr lang="en-ID" smtClean="0"/>
              <a:t>25/09/2023</a:t>
            </a:fld>
            <a:endParaRPr lang="en-ID"/>
          </a:p>
        </p:txBody>
      </p:sp>
      <p:sp>
        <p:nvSpPr>
          <p:cNvPr id="5" name="Footer Placeholder 4"/>
          <p:cNvSpPr>
            <a:spLocks noGrp="1"/>
          </p:cNvSpPr>
          <p:nvPr>
            <p:ph type="ftr" sz="quarter" idx="11"/>
          </p:nvPr>
        </p:nvSpPr>
        <p:spPr>
          <a:xfrm>
            <a:off x="3815318" y="6317438"/>
            <a:ext cx="4114800" cy="365125"/>
          </a:xfrm>
        </p:spPr>
        <p:txBody>
          <a:bodyPr/>
          <a:lstStyle/>
          <a:p>
            <a:endParaRPr lang="en-ID"/>
          </a:p>
        </p:txBody>
      </p:sp>
      <p:sp>
        <p:nvSpPr>
          <p:cNvPr id="6" name="Slide Number Placeholder 5"/>
          <p:cNvSpPr>
            <a:spLocks noGrp="1"/>
          </p:cNvSpPr>
          <p:nvPr>
            <p:ph type="sldNum" sz="quarter" idx="12"/>
          </p:nvPr>
        </p:nvSpPr>
        <p:spPr/>
        <p:txBody>
          <a:bodyPr/>
          <a:lstStyle/>
          <a:p>
            <a:fld id="{4A70B033-D994-4920-94AF-9F348409CEAB}" type="slidenum">
              <a:rPr lang="en-ID" smtClean="0"/>
              <a:t>‹#›</a:t>
            </a:fld>
            <a:endParaRPr lang="en-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p:cNvSpPr>
            <a:spLocks noGrp="1"/>
          </p:cNvSpPr>
          <p:nvPr>
            <p:ph type="dt" sz="half" idx="10"/>
          </p:nvPr>
        </p:nvSpPr>
        <p:spPr/>
        <p:txBody>
          <a:bodyPr/>
          <a:lstStyle/>
          <a:p>
            <a:fld id="{2D887A72-83DA-44F1-B115-74EFB4085E5A}" type="datetimeFigureOut">
              <a:rPr lang="en-ID" smtClean="0"/>
              <a:t>25/09/2023</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4A70B033-D994-4920-94AF-9F348409CEAB}" type="slidenum">
              <a:rPr lang="en-ID" smtClean="0"/>
              <a:t>‹#›</a:t>
            </a:fld>
            <a:endParaRPr lang="en-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p:cNvSpPr>
            <a:spLocks noGrp="1"/>
          </p:cNvSpPr>
          <p:nvPr>
            <p:ph type="dt" sz="half" idx="10"/>
          </p:nvPr>
        </p:nvSpPr>
        <p:spPr/>
        <p:txBody>
          <a:bodyPr/>
          <a:lstStyle/>
          <a:p>
            <a:fld id="{2D887A72-83DA-44F1-B115-74EFB4085E5A}" type="datetimeFigureOut">
              <a:rPr lang="en-ID" smtClean="0"/>
              <a:t>25/09/2023</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4A70B033-D994-4920-94AF-9F348409CEAB}" type="slidenum">
              <a:rPr lang="en-ID" smtClean="0"/>
              <a:t>‹#›</a:t>
            </a:fld>
            <a:endParaRPr lang="en-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887A72-83DA-44F1-B115-74EFB4085E5A}" type="datetimeFigureOut">
              <a:rPr lang="en-ID" smtClean="0"/>
              <a:t>25/09/2023</a:t>
            </a:fld>
            <a:endParaRPr lang="en-ID"/>
          </a:p>
        </p:txBody>
      </p:sp>
      <p:sp>
        <p:nvSpPr>
          <p:cNvPr id="5" name="Footer Placeholder 4"/>
          <p:cNvSpPr>
            <a:spLocks noGrp="1"/>
          </p:cNvSpPr>
          <p:nvPr>
            <p:ph type="ftr" sz="quarter" idx="11"/>
          </p:nvPr>
        </p:nvSpPr>
        <p:spPr/>
        <p:txBody>
          <a:bodyPr/>
          <a:lstStyle/>
          <a:p>
            <a:r>
              <a:rPr lang="en-US"/>
              <a:t>BERKARAKTER, BERWAWAWASAN BERKEMAJUAN</a:t>
            </a:r>
            <a:endParaRPr lang="en-ID" dirty="0"/>
          </a:p>
        </p:txBody>
      </p:sp>
      <p:sp>
        <p:nvSpPr>
          <p:cNvPr id="6" name="Slide Number Placeholder 5"/>
          <p:cNvSpPr>
            <a:spLocks noGrp="1"/>
          </p:cNvSpPr>
          <p:nvPr>
            <p:ph type="sldNum" sz="quarter" idx="12"/>
          </p:nvPr>
        </p:nvSpPr>
        <p:spPr/>
        <p:txBody>
          <a:bodyPr/>
          <a:lstStyle/>
          <a:p>
            <a:fld id="{4A70B033-D994-4920-94AF-9F348409CEAB}" type="slidenum">
              <a:rPr lang="en-ID" smtClean="0"/>
              <a:t>‹#›</a:t>
            </a:fld>
            <a:endParaRPr lang="en-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p:cNvSpPr>
            <a:spLocks noGrp="1"/>
          </p:cNvSpPr>
          <p:nvPr>
            <p:ph type="dt" sz="half" idx="10"/>
          </p:nvPr>
        </p:nvSpPr>
        <p:spPr/>
        <p:txBody>
          <a:bodyPr/>
          <a:lstStyle/>
          <a:p>
            <a:fld id="{402FB1CB-3EBF-45F7-8928-A06AA81BEEB8}" type="datetimeFigureOut">
              <a:rPr lang="en-ID" smtClean="0"/>
              <a:t>25/09/2023</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A0C4EAAE-F4C9-4262-8CDE-122F8B7EDEB1}" type="slidenum">
              <a:rPr lang="en-ID" smtClean="0"/>
              <a:t>‹#›</a:t>
            </a:fld>
            <a:endParaRPr lang="en-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p:cNvSpPr>
            <a:spLocks noGrp="1"/>
          </p:cNvSpPr>
          <p:nvPr>
            <p:ph type="dt" sz="half" idx="10"/>
          </p:nvPr>
        </p:nvSpPr>
        <p:spPr/>
        <p:txBody>
          <a:bodyPr/>
          <a:lstStyle/>
          <a:p>
            <a:fld id="{402FB1CB-3EBF-45F7-8928-A06AA81BEEB8}" type="datetimeFigureOut">
              <a:rPr lang="en-ID" smtClean="0"/>
              <a:t>25/09/2023</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A0C4EAAE-F4C9-4262-8CDE-122F8B7EDEB1}" type="slidenum">
              <a:rPr lang="en-ID" smtClean="0"/>
              <a:t>‹#›</a:t>
            </a:fld>
            <a:endParaRPr lang="en-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FB1CB-3EBF-45F7-8928-A06AA81BEEB8}" type="datetimeFigureOut">
              <a:rPr lang="en-ID" smtClean="0"/>
              <a:t>25/09/2023</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A0C4EAAE-F4C9-4262-8CDE-122F8B7EDEB1}" type="slidenum">
              <a:rPr lang="en-ID" smtClean="0"/>
              <a:t>‹#›</a:t>
            </a:fld>
            <a:endParaRPr lang="en-I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p:cNvSpPr>
            <a:spLocks noGrp="1"/>
          </p:cNvSpPr>
          <p:nvPr>
            <p:ph type="dt" sz="half" idx="10"/>
          </p:nvPr>
        </p:nvSpPr>
        <p:spPr/>
        <p:txBody>
          <a:bodyPr/>
          <a:lstStyle/>
          <a:p>
            <a:fld id="{402FB1CB-3EBF-45F7-8928-A06AA81BEEB8}" type="datetimeFigureOut">
              <a:rPr lang="en-ID" smtClean="0"/>
              <a:t>25/09/2023</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A0C4EAAE-F4C9-4262-8CDE-122F8B7EDEB1}" type="slidenum">
              <a:rPr lang="en-ID" smtClean="0"/>
              <a:t>‹#›</a:t>
            </a:fld>
            <a:endParaRPr lang="en-I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p:cNvSpPr>
            <a:spLocks noGrp="1"/>
          </p:cNvSpPr>
          <p:nvPr>
            <p:ph type="dt" sz="half" idx="10"/>
          </p:nvPr>
        </p:nvSpPr>
        <p:spPr/>
        <p:txBody>
          <a:bodyPr/>
          <a:lstStyle/>
          <a:p>
            <a:fld id="{402FB1CB-3EBF-45F7-8928-A06AA81BEEB8}" type="datetimeFigureOut">
              <a:rPr lang="en-ID" smtClean="0"/>
              <a:t>25/09/2023</a:t>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A0C4EAAE-F4C9-4262-8CDE-122F8B7EDEB1}" type="slidenum">
              <a:rPr lang="en-ID" smtClean="0"/>
              <a:t>‹#›</a:t>
            </a:fld>
            <a:endParaRPr lang="en-I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Date Placeholder 2"/>
          <p:cNvSpPr>
            <a:spLocks noGrp="1"/>
          </p:cNvSpPr>
          <p:nvPr>
            <p:ph type="dt" sz="half" idx="10"/>
          </p:nvPr>
        </p:nvSpPr>
        <p:spPr/>
        <p:txBody>
          <a:bodyPr/>
          <a:lstStyle/>
          <a:p>
            <a:fld id="{402FB1CB-3EBF-45F7-8928-A06AA81BEEB8}" type="datetimeFigureOut">
              <a:rPr lang="en-ID" smtClean="0"/>
              <a:t>25/09/2023</a:t>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A0C4EAAE-F4C9-4262-8CDE-122F8B7EDEB1}" type="slidenum">
              <a:rPr lang="en-ID" smtClean="0"/>
              <a:t>‹#›</a:t>
            </a:fld>
            <a:endParaRPr lang="en-I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FB1CB-3EBF-45F7-8928-A06AA81BEEB8}" type="datetimeFigureOut">
              <a:rPr lang="en-ID" smtClean="0"/>
              <a:t>25/09/2023</a:t>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A0C4EAAE-F4C9-4262-8CDE-122F8B7EDEB1}" type="slidenum">
              <a:rPr lang="en-ID" smtClean="0"/>
              <a:t>‹#›</a:t>
            </a:fld>
            <a:endParaRPr lang="en-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p:cNvSpPr>
            <a:spLocks noGrp="1"/>
          </p:cNvSpPr>
          <p:nvPr>
            <p:ph type="dt" sz="half" idx="10"/>
          </p:nvPr>
        </p:nvSpPr>
        <p:spPr/>
        <p:txBody>
          <a:bodyPr/>
          <a:lstStyle/>
          <a:p>
            <a:fld id="{2D887A72-83DA-44F1-B115-74EFB4085E5A}" type="datetimeFigureOut">
              <a:rPr lang="en-ID" smtClean="0"/>
              <a:t>25/09/2023</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4A70B033-D994-4920-94AF-9F348409CEAB}" type="slidenum">
              <a:rPr lang="en-ID" smtClean="0"/>
              <a:t>‹#›</a:t>
            </a:fld>
            <a:endParaRPr lang="en-I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2FB1CB-3EBF-45F7-8928-A06AA81BEEB8}" type="datetimeFigureOut">
              <a:rPr lang="en-ID" smtClean="0"/>
              <a:t>25/09/2023</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A0C4EAAE-F4C9-4262-8CDE-122F8B7EDEB1}" type="slidenum">
              <a:rPr lang="en-ID" smtClean="0"/>
              <a:t>‹#›</a:t>
            </a:fld>
            <a:endParaRPr lang="en-I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2FB1CB-3EBF-45F7-8928-A06AA81BEEB8}" type="datetimeFigureOut">
              <a:rPr lang="en-ID" smtClean="0"/>
              <a:t>25/09/2023</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A0C4EAAE-F4C9-4262-8CDE-122F8B7EDEB1}" type="slidenum">
              <a:rPr lang="en-ID" smtClean="0"/>
              <a:t>‹#›</a:t>
            </a:fld>
            <a:endParaRPr lang="en-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p:cNvSpPr>
            <a:spLocks noGrp="1"/>
          </p:cNvSpPr>
          <p:nvPr>
            <p:ph type="dt" sz="half" idx="10"/>
          </p:nvPr>
        </p:nvSpPr>
        <p:spPr/>
        <p:txBody>
          <a:bodyPr/>
          <a:lstStyle/>
          <a:p>
            <a:fld id="{402FB1CB-3EBF-45F7-8928-A06AA81BEEB8}" type="datetimeFigureOut">
              <a:rPr lang="en-ID" smtClean="0"/>
              <a:t>25/09/2023</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A0C4EAAE-F4C9-4262-8CDE-122F8B7EDEB1}" type="slidenum">
              <a:rPr lang="en-ID" smtClean="0"/>
              <a:t>‹#›</a:t>
            </a:fld>
            <a:endParaRPr lang="en-I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p:cNvSpPr>
            <a:spLocks noGrp="1"/>
          </p:cNvSpPr>
          <p:nvPr>
            <p:ph type="dt" sz="half" idx="10"/>
          </p:nvPr>
        </p:nvSpPr>
        <p:spPr/>
        <p:txBody>
          <a:bodyPr/>
          <a:lstStyle/>
          <a:p>
            <a:fld id="{402FB1CB-3EBF-45F7-8928-A06AA81BEEB8}" type="datetimeFigureOut">
              <a:rPr lang="en-ID" smtClean="0"/>
              <a:t>25/09/2023</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A0C4EAAE-F4C9-4262-8CDE-122F8B7EDEB1}" type="slidenum">
              <a:rPr lang="en-ID" smtClean="0"/>
              <a:t>‹#›</a:t>
            </a:fld>
            <a:endParaRPr lang="en-I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p:cNvSpPr>
            <a:spLocks noGrp="1"/>
          </p:cNvSpPr>
          <p:nvPr>
            <p:ph type="dt" sz="half" idx="10"/>
          </p:nvPr>
        </p:nvSpPr>
        <p:spPr/>
        <p:txBody>
          <a:bodyPr/>
          <a:lstStyle/>
          <a:p>
            <a:fld id="{2D887A72-83DA-44F1-B115-74EFB4085E5A}" type="datetimeFigureOut">
              <a:rPr lang="en-ID" smtClean="0"/>
              <a:t>25/09/2023</a:t>
            </a:fld>
            <a:endParaRPr lang="en-ID"/>
          </a:p>
        </p:txBody>
      </p:sp>
      <p:sp>
        <p:nvSpPr>
          <p:cNvPr id="5" name="Footer Placeholder 4"/>
          <p:cNvSpPr>
            <a:spLocks noGrp="1"/>
          </p:cNvSpPr>
          <p:nvPr>
            <p:ph type="ftr" sz="quarter" idx="11"/>
          </p:nvPr>
        </p:nvSpPr>
        <p:spPr>
          <a:xfrm>
            <a:off x="3815318" y="6317438"/>
            <a:ext cx="4114800" cy="365125"/>
          </a:xfrm>
        </p:spPr>
        <p:txBody>
          <a:bodyPr/>
          <a:lstStyle/>
          <a:p>
            <a:endParaRPr lang="en-ID"/>
          </a:p>
        </p:txBody>
      </p:sp>
      <p:sp>
        <p:nvSpPr>
          <p:cNvPr id="6" name="Slide Number Placeholder 5"/>
          <p:cNvSpPr>
            <a:spLocks noGrp="1"/>
          </p:cNvSpPr>
          <p:nvPr>
            <p:ph type="sldNum" sz="quarter" idx="12"/>
          </p:nvPr>
        </p:nvSpPr>
        <p:spPr/>
        <p:txBody>
          <a:bodyPr/>
          <a:lstStyle/>
          <a:p>
            <a:fld id="{4A70B033-D994-4920-94AF-9F348409CEAB}" type="slidenum">
              <a:rPr lang="en-ID" smtClean="0"/>
              <a:t>‹#›</a:t>
            </a:fld>
            <a:endParaRPr lang="en-I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p:cNvSpPr>
            <a:spLocks noGrp="1"/>
          </p:cNvSpPr>
          <p:nvPr>
            <p:ph type="dt" sz="half" idx="10"/>
          </p:nvPr>
        </p:nvSpPr>
        <p:spPr/>
        <p:txBody>
          <a:bodyPr/>
          <a:lstStyle/>
          <a:p>
            <a:fld id="{2D887A72-83DA-44F1-B115-74EFB4085E5A}" type="datetimeFigureOut">
              <a:rPr lang="en-ID" smtClean="0"/>
              <a:t>25/09/2023</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4A70B033-D994-4920-94AF-9F348409CEAB}" type="slidenum">
              <a:rPr lang="en-ID" smtClean="0"/>
              <a:t>‹#›</a:t>
            </a:fld>
            <a:endParaRPr lang="en-I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887A72-83DA-44F1-B115-74EFB4085E5A}" type="datetimeFigureOut">
              <a:rPr lang="en-ID" smtClean="0"/>
              <a:t>25/09/2023</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4A70B033-D994-4920-94AF-9F348409CEAB}" type="slidenum">
              <a:rPr lang="en-ID" smtClean="0"/>
              <a:t>‹#›</a:t>
            </a:fld>
            <a:endParaRPr lang="en-I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p:cNvSpPr>
            <a:spLocks noGrp="1"/>
          </p:cNvSpPr>
          <p:nvPr>
            <p:ph type="dt" sz="half" idx="10"/>
          </p:nvPr>
        </p:nvSpPr>
        <p:spPr/>
        <p:txBody>
          <a:bodyPr/>
          <a:lstStyle/>
          <a:p>
            <a:fld id="{2D887A72-83DA-44F1-B115-74EFB4085E5A}" type="datetimeFigureOut">
              <a:rPr lang="en-ID" smtClean="0"/>
              <a:t>25/09/2023</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4A70B033-D994-4920-94AF-9F348409CEAB}" type="slidenum">
              <a:rPr lang="en-ID" smtClean="0"/>
              <a:t>‹#›</a:t>
            </a:fld>
            <a:endParaRPr lang="en-I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p:cNvSpPr>
            <a:spLocks noGrp="1"/>
          </p:cNvSpPr>
          <p:nvPr>
            <p:ph type="dt" sz="half" idx="10"/>
          </p:nvPr>
        </p:nvSpPr>
        <p:spPr/>
        <p:txBody>
          <a:bodyPr/>
          <a:lstStyle/>
          <a:p>
            <a:fld id="{2D887A72-83DA-44F1-B115-74EFB4085E5A}" type="datetimeFigureOut">
              <a:rPr lang="en-ID" smtClean="0"/>
              <a:t>25/09/2023</a:t>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4A70B033-D994-4920-94AF-9F348409CEAB}" type="slidenum">
              <a:rPr lang="en-ID" smtClean="0"/>
              <a:t>‹#›</a:t>
            </a:fld>
            <a:endParaRPr lang="en-I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Date Placeholder 2"/>
          <p:cNvSpPr>
            <a:spLocks noGrp="1"/>
          </p:cNvSpPr>
          <p:nvPr>
            <p:ph type="dt" sz="half" idx="10"/>
          </p:nvPr>
        </p:nvSpPr>
        <p:spPr/>
        <p:txBody>
          <a:bodyPr/>
          <a:lstStyle/>
          <a:p>
            <a:fld id="{2D887A72-83DA-44F1-B115-74EFB4085E5A}" type="datetimeFigureOut">
              <a:rPr lang="en-ID" smtClean="0"/>
              <a:t>25/09/2023</a:t>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4A70B033-D994-4920-94AF-9F348409CEAB}" type="slidenum">
              <a:rPr lang="en-ID" smtClean="0"/>
              <a:t>‹#›</a:t>
            </a:fld>
            <a:endParaRPr lang="en-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887A72-83DA-44F1-B115-74EFB4085E5A}" type="datetimeFigureOut">
              <a:rPr lang="en-ID" smtClean="0"/>
              <a:t>25/09/2023</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4A70B033-D994-4920-94AF-9F348409CEAB}" type="slidenum">
              <a:rPr lang="en-ID" smtClean="0"/>
              <a:t>‹#›</a:t>
            </a:fld>
            <a:endParaRPr lang="en-I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887A72-83DA-44F1-B115-74EFB4085E5A}" type="datetimeFigureOut">
              <a:rPr lang="en-ID" smtClean="0"/>
              <a:t>25/09/2023</a:t>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4A70B033-D994-4920-94AF-9F348409CEAB}" type="slidenum">
              <a:rPr lang="en-ID" smtClean="0"/>
              <a:t>‹#›</a:t>
            </a:fld>
            <a:endParaRPr lang="en-I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887A72-83DA-44F1-B115-74EFB4085E5A}" type="datetimeFigureOut">
              <a:rPr lang="en-ID" smtClean="0"/>
              <a:t>25/09/2023</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4A70B033-D994-4920-94AF-9F348409CEAB}" type="slidenum">
              <a:rPr lang="en-ID" smtClean="0"/>
              <a:t>‹#›</a:t>
            </a:fld>
            <a:endParaRPr lang="en-I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887A72-83DA-44F1-B115-74EFB4085E5A}" type="datetimeFigureOut">
              <a:rPr lang="en-ID" smtClean="0"/>
              <a:t>25/09/2023</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4A70B033-D994-4920-94AF-9F348409CEAB}" type="slidenum">
              <a:rPr lang="en-ID" smtClean="0"/>
              <a:t>‹#›</a:t>
            </a:fld>
            <a:endParaRPr lang="en-I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p:cNvSpPr>
            <a:spLocks noGrp="1"/>
          </p:cNvSpPr>
          <p:nvPr>
            <p:ph type="dt" sz="half" idx="10"/>
          </p:nvPr>
        </p:nvSpPr>
        <p:spPr/>
        <p:txBody>
          <a:bodyPr/>
          <a:lstStyle/>
          <a:p>
            <a:fld id="{2D887A72-83DA-44F1-B115-74EFB4085E5A}" type="datetimeFigureOut">
              <a:rPr lang="en-ID" smtClean="0"/>
              <a:t>25/09/2023</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4A70B033-D994-4920-94AF-9F348409CEAB}" type="slidenum">
              <a:rPr lang="en-ID" smtClean="0"/>
              <a:t>‹#›</a:t>
            </a:fld>
            <a:endParaRPr lang="en-I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p:cNvSpPr>
            <a:spLocks noGrp="1"/>
          </p:cNvSpPr>
          <p:nvPr>
            <p:ph type="dt" sz="half" idx="10"/>
          </p:nvPr>
        </p:nvSpPr>
        <p:spPr/>
        <p:txBody>
          <a:bodyPr/>
          <a:lstStyle/>
          <a:p>
            <a:fld id="{2D887A72-83DA-44F1-B115-74EFB4085E5A}" type="datetimeFigureOut">
              <a:rPr lang="en-ID" smtClean="0"/>
              <a:t>25/09/2023</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4A70B033-D994-4920-94AF-9F348409CEAB}" type="slidenum">
              <a:rPr lang="en-ID" smtClean="0"/>
              <a:t>‹#›</a:t>
            </a:fld>
            <a:endParaRPr lang="en-ID"/>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887A72-83DA-44F1-B115-74EFB4085E5A}" type="datetimeFigureOut">
              <a:rPr lang="en-ID" smtClean="0"/>
              <a:t>25/09/2023</a:t>
            </a:fld>
            <a:endParaRPr lang="en-ID"/>
          </a:p>
        </p:txBody>
      </p:sp>
      <p:sp>
        <p:nvSpPr>
          <p:cNvPr id="5" name="Footer Placeholder 4"/>
          <p:cNvSpPr>
            <a:spLocks noGrp="1"/>
          </p:cNvSpPr>
          <p:nvPr>
            <p:ph type="ftr" sz="quarter" idx="11"/>
          </p:nvPr>
        </p:nvSpPr>
        <p:spPr/>
        <p:txBody>
          <a:bodyPr/>
          <a:lstStyle/>
          <a:p>
            <a:r>
              <a:rPr lang="en-US"/>
              <a:t>BERKARAKTER, BERWAWAWASAN BERKEMAJUAN</a:t>
            </a:r>
            <a:endParaRPr lang="en-ID" dirty="0"/>
          </a:p>
        </p:txBody>
      </p:sp>
      <p:sp>
        <p:nvSpPr>
          <p:cNvPr id="6" name="Slide Number Placeholder 5"/>
          <p:cNvSpPr>
            <a:spLocks noGrp="1"/>
          </p:cNvSpPr>
          <p:nvPr>
            <p:ph type="sldNum" sz="quarter" idx="12"/>
          </p:nvPr>
        </p:nvSpPr>
        <p:spPr/>
        <p:txBody>
          <a:bodyPr/>
          <a:lstStyle/>
          <a:p>
            <a:fld id="{4A70B033-D994-4920-94AF-9F348409CEAB}" type="slidenum">
              <a:rPr lang="en-ID" smtClean="0"/>
              <a:t>‹#›</a:t>
            </a:fld>
            <a:endParaRPr lang="en-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p:cNvSpPr>
            <a:spLocks noGrp="1"/>
          </p:cNvSpPr>
          <p:nvPr>
            <p:ph type="dt" sz="half" idx="10"/>
          </p:nvPr>
        </p:nvSpPr>
        <p:spPr/>
        <p:txBody>
          <a:bodyPr/>
          <a:lstStyle/>
          <a:p>
            <a:fld id="{2D887A72-83DA-44F1-B115-74EFB4085E5A}" type="datetimeFigureOut">
              <a:rPr lang="en-ID" smtClean="0"/>
              <a:t>25/09/2023</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4A70B033-D994-4920-94AF-9F348409CEAB}" type="slidenum">
              <a:rPr lang="en-ID" smtClean="0"/>
              <a:t>‹#›</a:t>
            </a:fld>
            <a:endParaRPr lang="en-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p:cNvSpPr>
            <a:spLocks noGrp="1"/>
          </p:cNvSpPr>
          <p:nvPr>
            <p:ph type="dt" sz="half" idx="10"/>
          </p:nvPr>
        </p:nvSpPr>
        <p:spPr/>
        <p:txBody>
          <a:bodyPr/>
          <a:lstStyle/>
          <a:p>
            <a:fld id="{2D887A72-83DA-44F1-B115-74EFB4085E5A}" type="datetimeFigureOut">
              <a:rPr lang="en-ID" smtClean="0"/>
              <a:t>25/09/2023</a:t>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4A70B033-D994-4920-94AF-9F348409CEAB}" type="slidenum">
              <a:rPr lang="en-ID" smtClean="0"/>
              <a:t>‹#›</a:t>
            </a:fld>
            <a:endParaRPr lang="en-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Date Placeholder 2"/>
          <p:cNvSpPr>
            <a:spLocks noGrp="1"/>
          </p:cNvSpPr>
          <p:nvPr>
            <p:ph type="dt" sz="half" idx="10"/>
          </p:nvPr>
        </p:nvSpPr>
        <p:spPr/>
        <p:txBody>
          <a:bodyPr/>
          <a:lstStyle/>
          <a:p>
            <a:fld id="{2D887A72-83DA-44F1-B115-74EFB4085E5A}" type="datetimeFigureOut">
              <a:rPr lang="en-ID" smtClean="0"/>
              <a:t>25/09/2023</a:t>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4A70B033-D994-4920-94AF-9F348409CEAB}" type="slidenum">
              <a:rPr lang="en-ID" smtClean="0"/>
              <a:t>‹#›</a:t>
            </a:fld>
            <a:endParaRPr lang="en-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887A72-83DA-44F1-B115-74EFB4085E5A}" type="datetimeFigureOut">
              <a:rPr lang="en-ID" smtClean="0"/>
              <a:t>25/09/2023</a:t>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4A70B033-D994-4920-94AF-9F348409CEAB}" type="slidenum">
              <a:rPr lang="en-ID" smtClean="0"/>
              <a:t>‹#›</a:t>
            </a:fld>
            <a:endParaRPr lang="en-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887A72-83DA-44F1-B115-74EFB4085E5A}" type="datetimeFigureOut">
              <a:rPr lang="en-ID" smtClean="0"/>
              <a:t>25/09/2023</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4A70B033-D994-4920-94AF-9F348409CEAB}" type="slidenum">
              <a:rPr lang="en-ID" smtClean="0"/>
              <a:t>‹#›</a:t>
            </a:fld>
            <a:endParaRPr lang="en-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887A72-83DA-44F1-B115-74EFB4085E5A}" type="datetimeFigureOut">
              <a:rPr lang="en-ID" smtClean="0"/>
              <a:t>25/09/2023</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4A70B033-D994-4920-94AF-9F348409CEAB}" type="slidenum">
              <a:rPr lang="en-ID" smtClean="0"/>
              <a:t>‹#›</a:t>
            </a:fld>
            <a:endParaRPr lang="en-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115633"/>
            <a:ext cx="10515600" cy="1045231"/>
          </a:xfrm>
          <a:prstGeom prst="rect">
            <a:avLst/>
          </a:prstGeom>
        </p:spPr>
        <p:txBody>
          <a:bodyPr vert="horz" lIns="91440" tIns="45720" rIns="91440" bIns="45720" rtlCol="0" anchor="ctr">
            <a:normAutofit/>
          </a:bodyPr>
          <a:lstStyle/>
          <a:p>
            <a:r>
              <a:rPr lang="en-US" dirty="0"/>
              <a:t>Click to edit Master title style</a:t>
            </a:r>
            <a:endParaRPr lang="en-ID" dirty="0"/>
          </a:p>
        </p:txBody>
      </p:sp>
      <p:sp>
        <p:nvSpPr>
          <p:cNvPr id="3" name="Text Placeholder 2"/>
          <p:cNvSpPr>
            <a:spLocks noGrp="1"/>
          </p:cNvSpPr>
          <p:nvPr>
            <p:ph type="body" idx="1"/>
          </p:nvPr>
        </p:nvSpPr>
        <p:spPr>
          <a:xfrm>
            <a:off x="838200" y="2317113"/>
            <a:ext cx="10515600" cy="38598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887A72-83DA-44F1-B115-74EFB4085E5A}" type="datetimeFigureOut">
              <a:rPr lang="en-ID" smtClean="0"/>
              <a:t>25/09/2023</a:t>
            </a:fld>
            <a:endParaRPr lang="en-ID"/>
          </a:p>
        </p:txBody>
      </p:sp>
      <p:sp>
        <p:nvSpPr>
          <p:cNvPr id="5" name="Footer Placeholder 4"/>
          <p:cNvSpPr>
            <a:spLocks noGrp="1"/>
          </p:cNvSpPr>
          <p:nvPr>
            <p:ph type="ftr" sz="quarter" idx="3"/>
          </p:nvPr>
        </p:nvSpPr>
        <p:spPr>
          <a:xfrm>
            <a:off x="3847216" y="6338703"/>
            <a:ext cx="4114800" cy="365125"/>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lvl1pPr algn="ctr">
              <a:defRPr sz="2000" b="0" cap="none" spc="0">
                <a:ln w="0"/>
                <a:solidFill>
                  <a:schemeClr val="tx1"/>
                </a:solidFill>
                <a:effectLst>
                  <a:outerShdw blurRad="38100" dist="19050" dir="2700000" algn="tl" rotWithShape="0">
                    <a:schemeClr val="dk1">
                      <a:alpha val="40000"/>
                    </a:schemeClr>
                  </a:outerShdw>
                </a:effectLst>
                <a:latin typeface="Bahnschrift Condensed" panose="020B0502040204020203" pitchFamily="34" charset="0"/>
              </a:defRPr>
            </a:lvl1pPr>
          </a:lstStyle>
          <a:p>
            <a:r>
              <a:rPr lang="en-US"/>
              <a:t>BERKARAKTER, BERWAWAWASAN BERKEMAJUAN</a:t>
            </a:r>
            <a:endParaRPr lang="en-ID"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0B033-D994-4920-94AF-9F348409CEAB}" type="slidenum">
              <a:rPr lang="en-ID" smtClean="0"/>
              <a:t>‹#›</a:t>
            </a:fld>
            <a:endParaRPr lang="en-ID"/>
          </a:p>
        </p:txBody>
      </p:sp>
      <p:pic>
        <p:nvPicPr>
          <p:cNvPr id="12" name="Picture 11"/>
          <p:cNvPicPr>
            <a:picLocks noChangeAspect="1"/>
          </p:cNvPicPr>
          <p:nvPr userDrawn="1"/>
        </p:nvPicPr>
        <p:blipFill>
          <a:blip r:embed="rId14"/>
          <a:stretch>
            <a:fillRect/>
          </a:stretch>
        </p:blipFill>
        <p:spPr>
          <a:xfrm>
            <a:off x="1967023" y="74431"/>
            <a:ext cx="1654548" cy="813162"/>
          </a:xfrm>
          <a:prstGeom prst="rect">
            <a:avLst/>
          </a:prstGeom>
        </p:spPr>
      </p:pic>
      <p:pic>
        <p:nvPicPr>
          <p:cNvPr id="13" name="Picture 12"/>
          <p:cNvPicPr>
            <a:picLocks noChangeAspect="1"/>
          </p:cNvPicPr>
          <p:nvPr userDrawn="1"/>
        </p:nvPicPr>
        <p:blipFill>
          <a:blip r:embed="rId15"/>
          <a:stretch>
            <a:fillRect/>
          </a:stretch>
        </p:blipFill>
        <p:spPr>
          <a:xfrm>
            <a:off x="0" y="0"/>
            <a:ext cx="1967023" cy="110153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Bodoni MT" panose="020706030806060202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odoni MT" panose="020706030806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doni MT" panose="020706030806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panose="020706030806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doni MT" panose="020706030806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doni MT" panose="020706030806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2FB1CB-3EBF-45F7-8928-A06AA81BEEB8}" type="datetimeFigureOut">
              <a:rPr lang="en-ID" smtClean="0"/>
              <a:t>25/09/2023</a:t>
            </a:fld>
            <a:endParaRPr lang="en-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C4EAAE-F4C9-4262-8CDE-122F8B7EDEB1}" type="slidenum">
              <a:rPr lang="en-ID" smtClean="0"/>
              <a:t>‹#›</a:t>
            </a:fld>
            <a:endParaRPr lang="en-ID"/>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115633"/>
            <a:ext cx="10515600" cy="1045231"/>
          </a:xfrm>
          <a:prstGeom prst="rect">
            <a:avLst/>
          </a:prstGeom>
        </p:spPr>
        <p:txBody>
          <a:bodyPr vert="horz" lIns="91440" tIns="45720" rIns="91440" bIns="45720" rtlCol="0" anchor="ctr">
            <a:normAutofit/>
          </a:bodyPr>
          <a:lstStyle/>
          <a:p>
            <a:r>
              <a:rPr lang="en-US" dirty="0"/>
              <a:t>Click to edit Master title style</a:t>
            </a:r>
            <a:endParaRPr lang="en-ID" dirty="0"/>
          </a:p>
        </p:txBody>
      </p:sp>
      <p:sp>
        <p:nvSpPr>
          <p:cNvPr id="3" name="Text Placeholder 2"/>
          <p:cNvSpPr>
            <a:spLocks noGrp="1"/>
          </p:cNvSpPr>
          <p:nvPr>
            <p:ph type="body" idx="1"/>
          </p:nvPr>
        </p:nvSpPr>
        <p:spPr>
          <a:xfrm>
            <a:off x="838200" y="2317113"/>
            <a:ext cx="10515600" cy="38598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887A72-83DA-44F1-B115-74EFB4085E5A}" type="datetimeFigureOut">
              <a:rPr lang="en-ID" smtClean="0"/>
              <a:t>25/09/2023</a:t>
            </a:fld>
            <a:endParaRPr lang="en-ID"/>
          </a:p>
        </p:txBody>
      </p:sp>
      <p:sp>
        <p:nvSpPr>
          <p:cNvPr id="5" name="Footer Placeholder 4"/>
          <p:cNvSpPr>
            <a:spLocks noGrp="1"/>
          </p:cNvSpPr>
          <p:nvPr>
            <p:ph type="ftr" sz="quarter" idx="3"/>
          </p:nvPr>
        </p:nvSpPr>
        <p:spPr>
          <a:xfrm>
            <a:off x="3847216" y="6338703"/>
            <a:ext cx="4114800" cy="365125"/>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lvl1pPr algn="ctr">
              <a:defRPr sz="2000" b="0" cap="none" spc="0">
                <a:ln w="0"/>
                <a:solidFill>
                  <a:schemeClr val="tx1"/>
                </a:solidFill>
                <a:effectLst>
                  <a:outerShdw blurRad="38100" dist="19050" dir="2700000" algn="tl" rotWithShape="0">
                    <a:schemeClr val="dk1">
                      <a:alpha val="40000"/>
                    </a:schemeClr>
                  </a:outerShdw>
                </a:effectLst>
                <a:latin typeface="Bahnschrift Condensed" panose="020B0502040204020203" pitchFamily="34" charset="0"/>
              </a:defRPr>
            </a:lvl1pPr>
          </a:lstStyle>
          <a:p>
            <a:r>
              <a:rPr lang="en-US"/>
              <a:t>BERKARAKTER, BERWAWAWASAN BERKEMAJUAN</a:t>
            </a:r>
            <a:endParaRPr lang="en-ID"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0B033-D994-4920-94AF-9F348409CEAB}" type="slidenum">
              <a:rPr lang="en-ID" smtClean="0"/>
              <a:t>‹#›</a:t>
            </a:fld>
            <a:endParaRPr lang="en-ID"/>
          </a:p>
        </p:txBody>
      </p:sp>
      <p:pic>
        <p:nvPicPr>
          <p:cNvPr id="12" name="Picture 11"/>
          <p:cNvPicPr>
            <a:picLocks noChangeAspect="1"/>
          </p:cNvPicPr>
          <p:nvPr userDrawn="1"/>
        </p:nvPicPr>
        <p:blipFill>
          <a:blip r:embed="rId14"/>
          <a:stretch>
            <a:fillRect/>
          </a:stretch>
        </p:blipFill>
        <p:spPr>
          <a:xfrm>
            <a:off x="1967023" y="74431"/>
            <a:ext cx="1654548" cy="813162"/>
          </a:xfrm>
          <a:prstGeom prst="rect">
            <a:avLst/>
          </a:prstGeom>
        </p:spPr>
      </p:pic>
      <p:pic>
        <p:nvPicPr>
          <p:cNvPr id="13" name="Picture 12"/>
          <p:cNvPicPr>
            <a:picLocks noChangeAspect="1"/>
          </p:cNvPicPr>
          <p:nvPr userDrawn="1"/>
        </p:nvPicPr>
        <p:blipFill>
          <a:blip r:embed="rId15"/>
          <a:stretch>
            <a:fillRect/>
          </a:stretch>
        </p:blipFill>
        <p:spPr>
          <a:xfrm>
            <a:off x="0" y="0"/>
            <a:ext cx="1967023" cy="1101533"/>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Bodoni MT" panose="020706030806060202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odoni MT" panose="020706030806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doni MT" panose="020706030806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panose="020706030806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doni MT" panose="020706030806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doni MT" panose="020706030806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bin"/><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webp"/><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bin"/><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bin"/><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web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webp"/><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4.webp"/><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5.web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KEGAWATDARURATAN MATERNAL</a:t>
            </a:r>
            <a:endParaRPr lang="en-ID" dirty="0"/>
          </a:p>
        </p:txBody>
      </p:sp>
      <p:sp>
        <p:nvSpPr>
          <p:cNvPr id="3" name="Subtitle 2"/>
          <p:cNvSpPr>
            <a:spLocks noGrp="1"/>
          </p:cNvSpPr>
          <p:nvPr>
            <p:ph type="subTitle" idx="1"/>
          </p:nvPr>
        </p:nvSpPr>
        <p:spPr>
          <a:xfrm>
            <a:off x="1524000" y="4552315"/>
            <a:ext cx="9719945" cy="705485"/>
          </a:xfrm>
        </p:spPr>
        <p:txBody>
          <a:bodyPr>
            <a:normAutofit fontScale="70000"/>
          </a:bodyPr>
          <a:lstStyle/>
          <a:p>
            <a:r>
              <a:rPr lang="en-US" sz="4400" b="1" dirty="0"/>
              <a:t>PENANGANAN HENTI JANTUNG PADA IBU HAMIL </a:t>
            </a:r>
            <a:endParaRPr lang="en-ID" sz="4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146675" y="1854200"/>
            <a:ext cx="6207125" cy="1962150"/>
          </a:xfrm>
        </p:spPr>
        <p:txBody>
          <a:bodyPr>
            <a:noAutofit/>
          </a:bodyPr>
          <a:lstStyle/>
          <a:p>
            <a:pPr marL="0" indent="0" algn="just">
              <a:buNone/>
            </a:pPr>
            <a:r>
              <a:rPr lang="en-US" sz="3600">
                <a:sym typeface="+mn-ea"/>
              </a:rPr>
              <a:t>Jika ibu tidak bernapas atau bernapas tidak normal, periksa pulsasi arteri karotis  dengan cepat (tidak lebih dari 10 detik)</a:t>
            </a:r>
            <a:endParaRPr lang="en-US" sz="3600"/>
          </a:p>
          <a:p>
            <a:endParaRPr lang="en-US" sz="3600"/>
          </a:p>
        </p:txBody>
      </p:sp>
      <p:pic>
        <p:nvPicPr>
          <p:cNvPr id="7" name="Picture 6"/>
          <p:cNvPicPr>
            <a:picLocks noChangeAspect="1"/>
          </p:cNvPicPr>
          <p:nvPr/>
        </p:nvPicPr>
        <p:blipFill>
          <a:blip r:embed="rId2"/>
          <a:srcRect l="20800" t="38038" r="61091" b="23568"/>
          <a:stretch>
            <a:fillRect/>
          </a:stretch>
        </p:blipFill>
        <p:spPr>
          <a:xfrm>
            <a:off x="732790" y="2025015"/>
            <a:ext cx="3910330" cy="386207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35305" y="1825625"/>
            <a:ext cx="6648450" cy="4351655"/>
          </a:xfrm>
        </p:spPr>
        <p:txBody>
          <a:bodyPr>
            <a:normAutofit fontScale="90000"/>
          </a:bodyPr>
          <a:lstStyle/>
          <a:p>
            <a:pPr marL="457200" indent="-457200" algn="just">
              <a:buFont typeface="+mj-lt"/>
              <a:buAutoNum type="arabicPeriod" startAt="7"/>
            </a:pPr>
            <a:r>
              <a:rPr lang="en-US"/>
              <a:t>Bila nadi teraba namun ibu tidak bernapas atau megap-megap (gasping), berikan bantuan napas (ventilasi) menggunakan balon sungkup atau melalui mulut ke mulut  dengan menggunakan alas (seperti kain,  kasa) sebanyak satu kali setiap 5-6 detik.</a:t>
            </a:r>
          </a:p>
          <a:p>
            <a:pPr marL="457200" indent="-457200" algn="just">
              <a:buFont typeface="+mj-lt"/>
              <a:buAutoNum type="arabicPeriod" startAt="7"/>
            </a:pPr>
            <a:r>
              <a:rPr lang="en-US"/>
              <a:t>Pastikan volume napas buatan cukup  sehingga pengembangan dada terlihat. Cek  nadi arteri karotis tiap 2 menit.</a:t>
            </a:r>
          </a:p>
        </p:txBody>
      </p:sp>
      <p:pic>
        <p:nvPicPr>
          <p:cNvPr id="6" name="Content Placeholder 5"/>
          <p:cNvPicPr>
            <a:picLocks noGrp="1" noChangeAspect="1"/>
          </p:cNvPicPr>
          <p:nvPr>
            <p:ph sz="half" idx="2"/>
          </p:nvPr>
        </p:nvPicPr>
        <p:blipFill>
          <a:blip r:embed="rId2"/>
          <a:stretch>
            <a:fillRect/>
          </a:stretch>
        </p:blipFill>
        <p:spPr>
          <a:xfrm>
            <a:off x="7776210" y="1509395"/>
            <a:ext cx="3600450" cy="40576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682625" y="1532890"/>
            <a:ext cx="7118985" cy="4644390"/>
          </a:xfrm>
        </p:spPr>
        <p:txBody>
          <a:bodyPr>
            <a:normAutofit fontScale="90000"/>
          </a:bodyPr>
          <a:lstStyle/>
          <a:p>
            <a:pPr marL="614680" indent="-592455" algn="just">
              <a:buFont typeface="+mj-lt"/>
              <a:buAutoNum type="arabicPeriod" startAt="9"/>
            </a:pPr>
            <a:r>
              <a:rPr lang="en-US"/>
              <a:t>Bila nadi tidak teraba, segera lakukan resusitasi kardio pulmoner</a:t>
            </a:r>
          </a:p>
          <a:p>
            <a:pPr marL="614680" indent="-592455" algn="just">
              <a:buFont typeface="+mj-lt"/>
              <a:buAutoNum type="arabicPeriod" startAt="9"/>
            </a:pPr>
            <a:r>
              <a:rPr lang="en-US"/>
              <a:t>Resusitasi kardio pulmoner dengan usia kehamilan &gt;20 minggu  dilakukan dalam posisi ibu miring ke kiri  sebesar 15-30 derajat.</a:t>
            </a:r>
          </a:p>
          <a:p>
            <a:pPr marL="614680" indent="-592455" algn="just">
              <a:buFont typeface="+mj-lt"/>
              <a:buAutoNum type="arabicPeriod" startAt="9"/>
            </a:pPr>
            <a:r>
              <a:rPr lang="en-US"/>
              <a:t>Penekanan dada dilakukan di  pertengahan sternum.</a:t>
            </a:r>
          </a:p>
          <a:p>
            <a:pPr marL="614680" indent="-592455" algn="just">
              <a:buFont typeface="+mj-lt"/>
              <a:buAutoNum type="arabicPeriod" startAt="9"/>
            </a:pPr>
            <a:r>
              <a:rPr lang="en-US"/>
              <a:t>Kompresi dilakukan dengan cepat dan  mantap, menekan sternum sedalam 5  cm dengan kecepatan 100-120x/menit.</a:t>
            </a:r>
          </a:p>
        </p:txBody>
      </p:sp>
      <p:pic>
        <p:nvPicPr>
          <p:cNvPr id="108" name="Content Placeholder 107"/>
          <p:cNvPicPr>
            <a:picLocks noGrp="1" noChangeAspect="1"/>
          </p:cNvPicPr>
          <p:nvPr>
            <p:ph sz="half" idx="2"/>
          </p:nvPr>
        </p:nvPicPr>
        <p:blipFill>
          <a:blip r:embed="rId2"/>
          <a:stretch>
            <a:fillRect/>
          </a:stretch>
        </p:blipFill>
        <p:spPr>
          <a:xfrm>
            <a:off x="8034020" y="1532890"/>
            <a:ext cx="3467100" cy="4645025"/>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Placeholder 102"/>
          <p:cNvPicPr>
            <a:picLocks noGrp="1" noChangeAspect="1"/>
          </p:cNvPicPr>
          <p:nvPr>
            <p:ph type="pic" idx="1"/>
          </p:nvPr>
        </p:nvPicPr>
        <p:blipFill>
          <a:blip r:embed="rId2"/>
          <a:stretch>
            <a:fillRect/>
          </a:stretch>
        </p:blipFill>
        <p:spPr>
          <a:xfrm>
            <a:off x="7746365" y="2948305"/>
            <a:ext cx="2639695" cy="2667000"/>
          </a:xfrm>
          <a:prstGeom prst="rect">
            <a:avLst/>
          </a:prstGeom>
          <a:noFill/>
          <a:ln w="9525">
            <a:noFill/>
          </a:ln>
        </p:spPr>
      </p:pic>
      <p:sp>
        <p:nvSpPr>
          <p:cNvPr id="9" name="Text Placeholder 8"/>
          <p:cNvSpPr>
            <a:spLocks noGrp="1"/>
          </p:cNvSpPr>
          <p:nvPr>
            <p:ph type="body" sz="half" idx="2"/>
          </p:nvPr>
        </p:nvSpPr>
        <p:spPr>
          <a:xfrm>
            <a:off x="680085" y="1522730"/>
            <a:ext cx="6875145" cy="3811905"/>
          </a:xfrm>
        </p:spPr>
        <p:txBody>
          <a:bodyPr>
            <a:normAutofit fontScale="25000"/>
          </a:bodyPr>
          <a:lstStyle/>
          <a:p>
            <a:pPr marL="601345" indent="-601345" algn="just">
              <a:buFont typeface="+mj-lt"/>
              <a:buAutoNum type="arabicPeriod" startAt="13"/>
            </a:pPr>
            <a:r>
              <a:rPr lang="en-US" sz="11200">
                <a:sym typeface="+mn-ea"/>
              </a:rPr>
              <a:t>Setelah 30 kali kompresi, buka kembali jalan nafas lalu berikan 2 kali ventilasi dengan menggunakan balon sungkup atau melalui mulut ke mulut  dengan alas. Tiap ventilasi diberikan  dalam waktu 1 detik.</a:t>
            </a:r>
          </a:p>
          <a:p>
            <a:pPr marL="601345" indent="-601345" algn="just">
              <a:buFont typeface="+mj-lt"/>
              <a:buAutoNum type="arabicPeriod" startAt="13"/>
            </a:pPr>
            <a:r>
              <a:rPr lang="en-US" sz="11200">
                <a:sym typeface="+mn-ea"/>
              </a:rPr>
              <a:t>Berikan ventilasi yang cukup sehingga  pengembangan dada terlihat.</a:t>
            </a:r>
          </a:p>
          <a:p>
            <a:pPr marL="601345" indent="-601345" algn="just">
              <a:buFont typeface="+mj-lt"/>
              <a:buAutoNum type="arabicPeriod" startAt="13"/>
            </a:pPr>
            <a:r>
              <a:rPr lang="en-US" sz="11200">
                <a:sym typeface="+mn-ea"/>
              </a:rPr>
              <a:t>Kemudian lanjutkan kompresi dada  dan ventilasi dengan perbandingan  30 : 2.</a:t>
            </a:r>
          </a:p>
          <a:p>
            <a:pPr marL="285750" indent="-285750" algn="just">
              <a:buFont typeface="Wingdings" panose="05000000000000000000" charset="0"/>
              <a:buChar char="ü"/>
            </a:pPr>
            <a:endParaRPr lang="en-US">
              <a:sym typeface="+mn-ea"/>
            </a:endParaRPr>
          </a:p>
          <a:p>
            <a:endParaRPr lang="en-US"/>
          </a:p>
          <a:p>
            <a:endParaRPr lang="en-US"/>
          </a:p>
        </p:txBody>
      </p:sp>
      <p:pic>
        <p:nvPicPr>
          <p:cNvPr id="5" name="Content Placeholder 4"/>
          <p:cNvPicPr>
            <a:picLocks noGrp="1" noChangeAspect="1"/>
          </p:cNvPicPr>
          <p:nvPr>
            <p:ph sz="half" idx="4294967295"/>
          </p:nvPr>
        </p:nvPicPr>
        <p:blipFill>
          <a:blip r:embed="rId3"/>
          <a:stretch>
            <a:fillRect/>
          </a:stretch>
        </p:blipFill>
        <p:spPr>
          <a:xfrm>
            <a:off x="9126220" y="433705"/>
            <a:ext cx="2705100" cy="2514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31190" y="2447290"/>
            <a:ext cx="6026150" cy="3171825"/>
          </a:xfrm>
        </p:spPr>
        <p:txBody>
          <a:bodyPr>
            <a:normAutofit lnSpcReduction="10000"/>
          </a:bodyPr>
          <a:lstStyle/>
          <a:p>
            <a:pPr marL="0" indent="0" algn="just">
              <a:buNone/>
            </a:pPr>
            <a:r>
              <a:rPr lang="en-US" sz="3200"/>
              <a:t>Pasang intravena 2 jalur (bila perlu dan bila mungkin), menggunakan jarum besar no 16 atau 18) atau ukuran terbesar yang tersedia dan berikan cairan sesuai dengan kebutuhan ibu</a:t>
            </a:r>
          </a:p>
        </p:txBody>
      </p:sp>
      <p:pic>
        <p:nvPicPr>
          <p:cNvPr id="109" name="Content Placeholder 108"/>
          <p:cNvPicPr>
            <a:picLocks noGrp="1" noChangeAspect="1"/>
          </p:cNvPicPr>
          <p:nvPr>
            <p:ph sz="half" idx="2"/>
          </p:nvPr>
        </p:nvPicPr>
        <p:blipFill>
          <a:blip r:embed="rId2"/>
          <a:stretch>
            <a:fillRect/>
          </a:stretch>
        </p:blipFill>
        <p:spPr>
          <a:xfrm>
            <a:off x="7075170" y="2320925"/>
            <a:ext cx="4669155" cy="3298825"/>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444625"/>
            <a:ext cx="10515600" cy="4732655"/>
          </a:xfrm>
        </p:spPr>
        <p:txBody>
          <a:bodyPr>
            <a:noAutofit/>
          </a:bodyPr>
          <a:lstStyle/>
          <a:p>
            <a:pPr marL="443230" indent="-443230" algn="just">
              <a:lnSpc>
                <a:spcPct val="100000"/>
              </a:lnSpc>
              <a:spcBef>
                <a:spcPts val="0"/>
              </a:spcBef>
              <a:spcAft>
                <a:spcPts val="0"/>
              </a:spcAft>
              <a:buFont typeface="Wingdings" panose="05000000000000000000" charset="0"/>
              <a:buChar char="ü"/>
            </a:pPr>
            <a:r>
              <a:rPr lang="en-US" sz="2400"/>
              <a:t>Tindakan resusitasi kardiopulmoner diteruskan hingga tim yang lebih terlatih untuk menangani henti nafas dan henti  jantung telah datang dan mengambil alih tindakan,  ATAU</a:t>
            </a:r>
          </a:p>
          <a:p>
            <a:pPr marL="443230" indent="-443230" algn="just">
              <a:lnSpc>
                <a:spcPct val="100000"/>
              </a:lnSpc>
              <a:spcBef>
                <a:spcPts val="0"/>
              </a:spcBef>
              <a:spcAft>
                <a:spcPts val="0"/>
              </a:spcAft>
              <a:buFont typeface="Wingdings" panose="05000000000000000000" charset="0"/>
              <a:buChar char="ü"/>
            </a:pPr>
            <a:endParaRPr lang="en-US" sz="2400"/>
          </a:p>
          <a:p>
            <a:pPr marL="443230" indent="-443230" algn="just">
              <a:lnSpc>
                <a:spcPct val="100000"/>
              </a:lnSpc>
              <a:spcBef>
                <a:spcPts val="0"/>
              </a:spcBef>
              <a:spcAft>
                <a:spcPts val="0"/>
              </a:spcAft>
              <a:buFont typeface="Wingdings" panose="05000000000000000000" charset="0"/>
              <a:buChar char="ü"/>
            </a:pPr>
            <a:r>
              <a:rPr lang="en-US" sz="2400"/>
              <a:t>Tidak didapatkannya respon setelah 30 menit, ATAU</a:t>
            </a:r>
          </a:p>
          <a:p>
            <a:pPr marL="443230" indent="-443230" algn="just">
              <a:lnSpc>
                <a:spcPct val="100000"/>
              </a:lnSpc>
              <a:spcBef>
                <a:spcPts val="0"/>
              </a:spcBef>
              <a:spcAft>
                <a:spcPts val="0"/>
              </a:spcAft>
              <a:buFont typeface="Wingdings" panose="05000000000000000000" charset="0"/>
              <a:buChar char="ü"/>
            </a:pPr>
            <a:endParaRPr lang="en-US" sz="2400"/>
          </a:p>
          <a:p>
            <a:pPr marL="443230" indent="-443230" algn="just">
              <a:lnSpc>
                <a:spcPct val="100000"/>
              </a:lnSpc>
              <a:spcBef>
                <a:spcPts val="0"/>
              </a:spcBef>
              <a:spcAft>
                <a:spcPts val="0"/>
              </a:spcAft>
              <a:buFont typeface="Wingdings" panose="05000000000000000000" charset="0"/>
              <a:buChar char="ü"/>
            </a:pPr>
            <a:r>
              <a:rPr lang="en-US" sz="2400"/>
              <a:t>Penolong kelelahan, ATAU</a:t>
            </a:r>
          </a:p>
          <a:p>
            <a:pPr marL="443230" indent="-443230" algn="just">
              <a:lnSpc>
                <a:spcPct val="100000"/>
              </a:lnSpc>
              <a:spcBef>
                <a:spcPts val="0"/>
              </a:spcBef>
              <a:spcAft>
                <a:spcPts val="0"/>
              </a:spcAft>
              <a:buFont typeface="Wingdings" panose="05000000000000000000" charset="0"/>
              <a:buChar char="ü"/>
            </a:pPr>
            <a:endParaRPr lang="en-US" sz="2400"/>
          </a:p>
          <a:p>
            <a:pPr marL="443230" indent="-443230" algn="just">
              <a:lnSpc>
                <a:spcPct val="100000"/>
              </a:lnSpc>
              <a:spcBef>
                <a:spcPts val="0"/>
              </a:spcBef>
              <a:spcAft>
                <a:spcPts val="0"/>
              </a:spcAft>
              <a:buFont typeface="Wingdings" panose="05000000000000000000" charset="0"/>
              <a:buChar char="ü"/>
            </a:pPr>
            <a:r>
              <a:rPr lang="en-US" sz="2400"/>
              <a:t>Ibu menunjukkan tanda-tanda kembalinya kesadaran, misalnya  batuk, membuka mata, berbicara atau bergerak secara sadar DAN  mulai bernapas normal, ATAU</a:t>
            </a:r>
          </a:p>
          <a:p>
            <a:pPr marL="443230" indent="-443230" algn="just">
              <a:lnSpc>
                <a:spcPct val="100000"/>
              </a:lnSpc>
              <a:spcBef>
                <a:spcPts val="0"/>
              </a:spcBef>
              <a:spcAft>
                <a:spcPts val="0"/>
              </a:spcAft>
              <a:buFont typeface="Wingdings" panose="05000000000000000000" charset="0"/>
              <a:buChar char="ü"/>
            </a:pPr>
            <a:endParaRPr lang="en-US" sz="2400"/>
          </a:p>
          <a:p>
            <a:pPr marL="443230" indent="-443230" algn="just">
              <a:lnSpc>
                <a:spcPct val="100000"/>
              </a:lnSpc>
              <a:spcBef>
                <a:spcPts val="0"/>
              </a:spcBef>
              <a:spcAft>
                <a:spcPts val="0"/>
              </a:spcAft>
              <a:buFont typeface="Wingdings" panose="05000000000000000000" charset="0"/>
              <a:buChar char="ü"/>
            </a:pPr>
            <a:r>
              <a:rPr lang="en-US" sz="2400"/>
              <a:t>Adanya tanda-tanda kematian, misal adanya lebam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ym typeface="+mn-ea"/>
              </a:rPr>
              <a:t>Lanjutkan Tatalaksana  dengan :</a:t>
            </a:r>
            <a:endParaRPr lang="en-US"/>
          </a:p>
        </p:txBody>
      </p:sp>
      <p:sp>
        <p:nvSpPr>
          <p:cNvPr id="3" name="Content Placeholder 2"/>
          <p:cNvSpPr>
            <a:spLocks noGrp="1"/>
          </p:cNvSpPr>
          <p:nvPr>
            <p:ph sz="half" idx="1"/>
          </p:nvPr>
        </p:nvSpPr>
        <p:spPr>
          <a:xfrm>
            <a:off x="838200" y="2358390"/>
            <a:ext cx="6085840" cy="3818890"/>
          </a:xfrm>
        </p:spPr>
        <p:txBody>
          <a:bodyPr/>
          <a:lstStyle/>
          <a:p>
            <a:pPr marL="396875" indent="-396875">
              <a:buFont typeface="Wingdings" panose="05000000000000000000" charset="0"/>
              <a:buChar char="Ø"/>
            </a:pPr>
            <a:r>
              <a:rPr lang="en-US"/>
              <a:t>Berikan oksigen</a:t>
            </a:r>
          </a:p>
          <a:p>
            <a:pPr marL="396875" indent="-396875" algn="just">
              <a:buFont typeface="Wingdings" panose="05000000000000000000" charset="0"/>
              <a:buChar char="Ø"/>
            </a:pPr>
            <a:r>
              <a:rPr lang="en-US"/>
              <a:t>Pasang kanul intravena (bila  sebelumnya tidak berhasil dilakukan) dan berikan cairan  sesuai kondisi ibu</a:t>
            </a:r>
          </a:p>
          <a:p>
            <a:pPr marL="396875" indent="-396875" algn="just">
              <a:buFont typeface="Wingdings" panose="05000000000000000000" charset="0"/>
              <a:buChar char="Ø"/>
            </a:pPr>
            <a:r>
              <a:rPr lang="en-US"/>
              <a:t>Lanjutkan pemantauan untuk memastikan ibu tetap bernapas  normal</a:t>
            </a:r>
          </a:p>
        </p:txBody>
      </p:sp>
      <p:pic>
        <p:nvPicPr>
          <p:cNvPr id="100" name="Content Placeholder 99"/>
          <p:cNvPicPr>
            <a:picLocks noGrp="1" noChangeAspect="1"/>
          </p:cNvPicPr>
          <p:nvPr>
            <p:ph sz="half" idx="2"/>
          </p:nvPr>
        </p:nvPicPr>
        <p:blipFill>
          <a:blip r:embed="rId2"/>
          <a:stretch>
            <a:fillRect/>
          </a:stretch>
        </p:blipFill>
        <p:spPr>
          <a:xfrm>
            <a:off x="7285355" y="2358073"/>
            <a:ext cx="4381500" cy="3286125"/>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4615" y="920688"/>
            <a:ext cx="10515600" cy="1045231"/>
          </a:xfrm>
        </p:spPr>
        <p:txBody>
          <a:bodyPr>
            <a:normAutofit/>
          </a:bodyPr>
          <a:lstStyle/>
          <a:p>
            <a:r>
              <a:rPr lang="en-US" sz="2800"/>
              <a:t>Setelah ibu stabil, lakukan evaluasi kemungkinan penyebab hilangnya kesadaran ibu, antara lain :</a:t>
            </a:r>
          </a:p>
        </p:txBody>
      </p:sp>
      <p:sp>
        <p:nvSpPr>
          <p:cNvPr id="5" name="Content Placeholder 4"/>
          <p:cNvSpPr>
            <a:spLocks noGrp="1"/>
          </p:cNvSpPr>
          <p:nvPr>
            <p:ph sz="half" idx="1"/>
          </p:nvPr>
        </p:nvSpPr>
        <p:spPr>
          <a:xfrm>
            <a:off x="838200" y="2246630"/>
            <a:ext cx="5181600" cy="3930650"/>
          </a:xfrm>
        </p:spPr>
        <p:txBody>
          <a:bodyPr>
            <a:normAutofit lnSpcReduction="10000"/>
          </a:bodyPr>
          <a:lstStyle/>
          <a:p>
            <a:pPr marL="427990" indent="-427990">
              <a:buFont typeface="Wingdings" panose="05000000000000000000" charset="0"/>
              <a:buChar char="Ø"/>
            </a:pPr>
            <a:r>
              <a:rPr lang="en-US"/>
              <a:t>Perdarahan hebat  (paling sering)</a:t>
            </a:r>
          </a:p>
          <a:p>
            <a:pPr marL="427990" indent="-427990">
              <a:buFont typeface="Wingdings" panose="05000000000000000000" charset="0"/>
              <a:buChar char="Ø"/>
            </a:pPr>
            <a:r>
              <a:rPr lang="en-US"/>
              <a:t>Penyakit  tromboemboli</a:t>
            </a:r>
          </a:p>
          <a:p>
            <a:pPr marL="427990" indent="-427990">
              <a:buFont typeface="Wingdings" panose="05000000000000000000" charset="0"/>
              <a:buChar char="Ø"/>
            </a:pPr>
            <a:r>
              <a:rPr lang="en-US"/>
              <a:t>Penyakit jantung</a:t>
            </a:r>
          </a:p>
          <a:p>
            <a:pPr marL="427990" indent="-427990">
              <a:buFont typeface="Wingdings" panose="05000000000000000000" charset="0"/>
              <a:buChar char="Ø"/>
            </a:pPr>
            <a:r>
              <a:rPr lang="en-US"/>
              <a:t>Sepsis</a:t>
            </a:r>
          </a:p>
          <a:p>
            <a:pPr marL="427990" indent="-427990">
              <a:buFont typeface="Wingdings" panose="05000000000000000000" charset="0"/>
              <a:buChar char="Ø"/>
            </a:pPr>
            <a:r>
              <a:rPr lang="en-US"/>
              <a:t>Keracunan obat (contoh: magnesium  sulfat, anestesi lokal)</a:t>
            </a:r>
          </a:p>
          <a:p>
            <a:pPr marL="427990" indent="-427990">
              <a:buFont typeface="Wingdings" panose="05000000000000000000" charset="0"/>
              <a:buChar char="Ø"/>
            </a:pPr>
            <a:r>
              <a:rPr lang="en-US"/>
              <a:t>Eklampsia</a:t>
            </a:r>
          </a:p>
          <a:p>
            <a:endParaRPr lang="en-US"/>
          </a:p>
        </p:txBody>
      </p:sp>
      <p:sp>
        <p:nvSpPr>
          <p:cNvPr id="6" name="Content Placeholder 5"/>
          <p:cNvSpPr>
            <a:spLocks noGrp="1"/>
          </p:cNvSpPr>
          <p:nvPr>
            <p:ph sz="half" idx="2"/>
          </p:nvPr>
        </p:nvSpPr>
        <p:spPr>
          <a:xfrm>
            <a:off x="6172200" y="2246630"/>
            <a:ext cx="5181600" cy="3930650"/>
          </a:xfrm>
        </p:spPr>
        <p:txBody>
          <a:bodyPr/>
          <a:lstStyle/>
          <a:p>
            <a:pPr marL="393065" indent="-393065">
              <a:buFont typeface="Wingdings" panose="05000000000000000000" charset="0"/>
              <a:buChar char="Ø"/>
            </a:pPr>
            <a:r>
              <a:rPr lang="en-US"/>
              <a:t>Perdarahan intrakranial</a:t>
            </a:r>
          </a:p>
          <a:p>
            <a:pPr marL="393065" indent="-393065">
              <a:buFont typeface="Wingdings" panose="05000000000000000000" charset="0"/>
              <a:buChar char="Ø"/>
            </a:pPr>
            <a:r>
              <a:rPr lang="en-US"/>
              <a:t>Anafilaktik</a:t>
            </a:r>
          </a:p>
          <a:p>
            <a:pPr marL="393065" indent="-393065">
              <a:buFont typeface="Wingdings" panose="05000000000000000000" charset="0"/>
              <a:buChar char="Ø"/>
            </a:pPr>
            <a:r>
              <a:rPr lang="en-US"/>
              <a:t>Gangguan metabolik/ elektrolit (contoh: hipoglikemia)</a:t>
            </a:r>
          </a:p>
          <a:p>
            <a:pPr marL="393065" indent="-393065">
              <a:buFont typeface="Wingdings" panose="05000000000000000000" charset="0"/>
              <a:buChar char="Ø"/>
            </a:pPr>
            <a:r>
              <a:rPr lang="en-US"/>
              <a:t>Hipoksia karena  gangguan jalan napas  dan/atau penyakit paru</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647190"/>
            <a:ext cx="10515600" cy="4530090"/>
          </a:xfrm>
        </p:spPr>
        <p:txBody>
          <a:bodyPr/>
          <a:lstStyle/>
          <a:p>
            <a:pPr marL="490220" indent="-467995" algn="just">
              <a:buFont typeface="Wingdings" panose="05000000000000000000" charset="0"/>
              <a:buChar char="ü"/>
            </a:pPr>
            <a:r>
              <a:rPr lang="en-US" sz="3200"/>
              <a:t>Lakukan pemeriksaan lanjutan, misalnya  USG abdomen  untuk melihat perdarahan intra abdomen tersembunyi.</a:t>
            </a:r>
          </a:p>
          <a:p>
            <a:pPr marL="490220" indent="-467995" algn="just">
              <a:buFont typeface="Wingdings" panose="05000000000000000000" charset="0"/>
              <a:buChar char="ü"/>
            </a:pPr>
            <a:r>
              <a:rPr lang="en-US" sz="3200"/>
              <a:t>Atasi penyebab penurunan kesadaran atau rujuk bila fasilitas tidak memungkinkan</a:t>
            </a:r>
          </a:p>
        </p:txBody>
      </p:sp>
      <p:pic>
        <p:nvPicPr>
          <p:cNvPr id="102" name="Picture 101"/>
          <p:cNvPicPr/>
          <p:nvPr/>
        </p:nvPicPr>
        <p:blipFill>
          <a:blip r:embed="rId2"/>
          <a:stretch>
            <a:fillRect/>
          </a:stretch>
        </p:blipFill>
        <p:spPr>
          <a:xfrm>
            <a:off x="7962900" y="4165600"/>
            <a:ext cx="3809365" cy="254762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KEGAWATDARURATAN PEDIATRIK</a:t>
            </a:r>
            <a:endParaRPr lang="en-ID" dirty="0"/>
          </a:p>
        </p:txBody>
      </p:sp>
      <p:sp>
        <p:nvSpPr>
          <p:cNvPr id="3" name="Subtitle 2"/>
          <p:cNvSpPr>
            <a:spLocks noGrp="1"/>
          </p:cNvSpPr>
          <p:nvPr>
            <p:ph type="subTitle" idx="1"/>
          </p:nvPr>
        </p:nvSpPr>
        <p:spPr>
          <a:xfrm>
            <a:off x="1524000" y="4552315"/>
            <a:ext cx="9719945" cy="705485"/>
          </a:xfrm>
        </p:spPr>
        <p:txBody>
          <a:bodyPr>
            <a:normAutofit fontScale="80000"/>
          </a:bodyPr>
          <a:lstStyle/>
          <a:p>
            <a:r>
              <a:rPr lang="en-US" sz="4400" b="1" dirty="0"/>
              <a:t>PERTOLONGAN TERSEDAK PADA ANAK </a:t>
            </a:r>
            <a:endParaRPr lang="en-ID" sz="4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5695"/>
            <a:ext cx="7087870" cy="1045210"/>
          </a:xfrm>
        </p:spPr>
        <p:txBody>
          <a:bodyPr>
            <a:normAutofit fontScale="90000"/>
          </a:bodyPr>
          <a:lstStyle/>
          <a:p>
            <a:r>
              <a:rPr lang="en-US" altLang="en-ID" sz="3600"/>
              <a:t>BANTUAN HIDUP (</a:t>
            </a:r>
            <a:r>
              <a:rPr lang="en-US" altLang="en-ID" sz="3600" i="1"/>
              <a:t>LIFE SUPPORT</a:t>
            </a:r>
            <a:r>
              <a:rPr lang="en-US" altLang="en-ID" sz="3600"/>
              <a:t>)</a:t>
            </a:r>
          </a:p>
        </p:txBody>
      </p:sp>
      <p:sp>
        <p:nvSpPr>
          <p:cNvPr id="3" name="Content Placeholder 2"/>
          <p:cNvSpPr>
            <a:spLocks noGrp="1"/>
          </p:cNvSpPr>
          <p:nvPr>
            <p:ph sz="half" idx="1"/>
          </p:nvPr>
        </p:nvSpPr>
        <p:spPr>
          <a:xfrm>
            <a:off x="838200" y="2526665"/>
            <a:ext cx="6739255" cy="3650615"/>
          </a:xfrm>
        </p:spPr>
        <p:txBody>
          <a:bodyPr/>
          <a:lstStyle/>
          <a:p>
            <a:pPr algn="just"/>
            <a:r>
              <a:rPr lang="en-ID"/>
              <a:t>Usaha untuk mempertahankan kehidupan  saat penderita mengalami keadaan yg  mengancam</a:t>
            </a:r>
            <a:r>
              <a:rPr lang="en-US" altLang="en-ID"/>
              <a:t> </a:t>
            </a:r>
            <a:r>
              <a:rPr lang="en-ID"/>
              <a:t>nyawa</a:t>
            </a:r>
          </a:p>
          <a:p>
            <a:pPr algn="just"/>
            <a:r>
              <a:rPr lang="en-ID"/>
              <a:t>Tanpa harus diberikan cairan intra vena, obat dan kejut listrik</a:t>
            </a:r>
          </a:p>
          <a:p>
            <a:pPr algn="just"/>
            <a:r>
              <a:rPr lang="en-ID"/>
              <a:t>Merupakan tindakan fase pre-hospital</a:t>
            </a:r>
          </a:p>
        </p:txBody>
      </p:sp>
      <p:sp>
        <p:nvSpPr>
          <p:cNvPr id="4" name="Text Box 3"/>
          <p:cNvSpPr txBox="1"/>
          <p:nvPr/>
        </p:nvSpPr>
        <p:spPr>
          <a:xfrm>
            <a:off x="10070465" y="1619885"/>
            <a:ext cx="4064000" cy="368300"/>
          </a:xfrm>
          <a:prstGeom prst="rect">
            <a:avLst/>
          </a:prstGeom>
          <a:noFill/>
        </p:spPr>
        <p:txBody>
          <a:bodyPr wrap="square" rtlCol="0">
            <a:spAutoFit/>
          </a:bodyPr>
          <a:lstStyle/>
          <a:p>
            <a:endParaRPr lang="en-US"/>
          </a:p>
        </p:txBody>
      </p:sp>
      <p:pic>
        <p:nvPicPr>
          <p:cNvPr id="104" name="Content Placeholder 103"/>
          <p:cNvPicPr>
            <a:picLocks noGrp="1" noChangeAspect="1"/>
          </p:cNvPicPr>
          <p:nvPr>
            <p:ph sz="half" idx="2"/>
          </p:nvPr>
        </p:nvPicPr>
        <p:blipFill>
          <a:blip r:embed="rId2"/>
          <a:stretch>
            <a:fillRect/>
          </a:stretch>
        </p:blipFill>
        <p:spPr>
          <a:xfrm>
            <a:off x="7722870" y="652780"/>
            <a:ext cx="4288155" cy="5524500"/>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DEFINISI</a:t>
            </a:r>
          </a:p>
        </p:txBody>
      </p:sp>
      <p:sp>
        <p:nvSpPr>
          <p:cNvPr id="5" name="Content Placeholder 4"/>
          <p:cNvSpPr>
            <a:spLocks noGrp="1"/>
          </p:cNvSpPr>
          <p:nvPr>
            <p:ph sz="half" idx="1"/>
          </p:nvPr>
        </p:nvSpPr>
        <p:spPr>
          <a:xfrm>
            <a:off x="838200" y="2494915"/>
            <a:ext cx="5181600" cy="3682365"/>
          </a:xfrm>
        </p:spPr>
        <p:txBody>
          <a:bodyPr/>
          <a:lstStyle/>
          <a:p>
            <a:pPr marL="0" indent="0" algn="just">
              <a:buNone/>
            </a:pPr>
            <a:r>
              <a:rPr lang="en-US" sz="2400"/>
              <a:t>Tersedak (</a:t>
            </a:r>
            <a:r>
              <a:rPr lang="en-US" sz="2400" i="1"/>
              <a:t>choking</a:t>
            </a:r>
            <a:r>
              <a:rPr lang="en-US" sz="2400"/>
              <a:t>) adalah suatu kondisi masuknya benda asing kedalam saluran pernafasan. Beberapa benda yang sering membuat tersedak pada anak yaitu potongan makanan kecil (kacang, duri ikan), baterai yang berukuran kecil (baterai pada jam tangan), dan mainan yang berukuran kecil (roda mobil-mobilan).</a:t>
            </a:r>
          </a:p>
        </p:txBody>
      </p:sp>
      <p:pic>
        <p:nvPicPr>
          <p:cNvPr id="107" name="Content Placeholder 106"/>
          <p:cNvPicPr>
            <a:picLocks noGrp="1" noChangeAspect="1"/>
          </p:cNvPicPr>
          <p:nvPr>
            <p:ph sz="half" idx="2"/>
          </p:nvPr>
        </p:nvPicPr>
        <p:blipFill>
          <a:blip r:embed="rId2"/>
          <a:stretch>
            <a:fillRect/>
          </a:stretch>
        </p:blipFill>
        <p:spPr>
          <a:xfrm>
            <a:off x="7083425" y="1428750"/>
            <a:ext cx="4658995" cy="3948430"/>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sym typeface="+mn-ea"/>
              </a:rPr>
              <a:t>GEJALA</a:t>
            </a:r>
            <a:endParaRPr lang="en-US"/>
          </a:p>
        </p:txBody>
      </p:sp>
      <p:sp>
        <p:nvSpPr>
          <p:cNvPr id="5" name="Content Placeholder 4"/>
          <p:cNvSpPr>
            <a:spLocks noGrp="1"/>
          </p:cNvSpPr>
          <p:nvPr>
            <p:ph sz="half" idx="1"/>
          </p:nvPr>
        </p:nvSpPr>
        <p:spPr>
          <a:xfrm>
            <a:off x="838200" y="2160905"/>
            <a:ext cx="6288405" cy="4016375"/>
          </a:xfrm>
        </p:spPr>
        <p:txBody>
          <a:bodyPr/>
          <a:lstStyle/>
          <a:p>
            <a:pPr marL="0" indent="0" algn="just">
              <a:buFont typeface="Wingdings" panose="05000000000000000000" charset="0"/>
              <a:buNone/>
            </a:pPr>
            <a:r>
              <a:rPr lang="en-US">
                <a:sym typeface="+mn-ea"/>
              </a:rPr>
              <a:t>Beberapa gejala yang dapat terjadi akibat tersedak, antara lain gangguan pernafasan yang terjadi tiba-tiba saat anak sedang bermain atau sedang makan seperti </a:t>
            </a:r>
            <a:r>
              <a:rPr lang="en-US" b="1">
                <a:sym typeface="+mn-ea"/>
              </a:rPr>
              <a:t>batuk</a:t>
            </a:r>
            <a:r>
              <a:rPr lang="en-US">
                <a:sym typeface="+mn-ea"/>
              </a:rPr>
              <a:t>, </a:t>
            </a:r>
            <a:r>
              <a:rPr lang="en-US" b="1">
                <a:sym typeface="+mn-ea"/>
              </a:rPr>
              <a:t>sesak nafas</a:t>
            </a:r>
            <a:r>
              <a:rPr lang="en-US">
                <a:sym typeface="+mn-ea"/>
              </a:rPr>
              <a:t>, </a:t>
            </a:r>
            <a:r>
              <a:rPr lang="en-US" b="1">
                <a:sym typeface="+mn-ea"/>
              </a:rPr>
              <a:t>suara serak</a:t>
            </a:r>
            <a:r>
              <a:rPr lang="en-US">
                <a:sym typeface="+mn-ea"/>
              </a:rPr>
              <a:t> yang apabila tidak ditangani dengan baik menimbulkan </a:t>
            </a:r>
            <a:r>
              <a:rPr lang="en-US" b="1">
                <a:sym typeface="+mn-ea"/>
              </a:rPr>
              <a:t>henti nafas</a:t>
            </a:r>
            <a:r>
              <a:rPr lang="en-US">
                <a:sym typeface="+mn-ea"/>
              </a:rPr>
              <a:t> atau bayi </a:t>
            </a:r>
            <a:r>
              <a:rPr lang="en-US" b="1">
                <a:sym typeface="+mn-ea"/>
              </a:rPr>
              <a:t>tampak biru pucat</a:t>
            </a:r>
            <a:r>
              <a:rPr lang="en-US">
                <a:sym typeface="+mn-ea"/>
              </a:rPr>
              <a:t>.</a:t>
            </a:r>
            <a:endParaRPr lang="en-US"/>
          </a:p>
          <a:p>
            <a:endParaRPr lang="en-US"/>
          </a:p>
        </p:txBody>
      </p:sp>
      <p:pic>
        <p:nvPicPr>
          <p:cNvPr id="108" name="Content Placeholder 107"/>
          <p:cNvPicPr>
            <a:picLocks noGrp="1" noChangeAspect="1"/>
          </p:cNvPicPr>
          <p:nvPr>
            <p:ph sz="half" idx="2"/>
          </p:nvPr>
        </p:nvPicPr>
        <p:blipFill>
          <a:blip r:embed="rId2"/>
          <a:stretch>
            <a:fillRect/>
          </a:stretch>
        </p:blipFill>
        <p:spPr>
          <a:xfrm>
            <a:off x="8879205" y="1318260"/>
            <a:ext cx="1971675" cy="2111375"/>
          </a:xfrm>
          <a:prstGeom prst="rect">
            <a:avLst/>
          </a:prstGeom>
          <a:noFill/>
          <a:ln w="9525">
            <a:noFill/>
          </a:ln>
        </p:spPr>
      </p:pic>
      <p:pic>
        <p:nvPicPr>
          <p:cNvPr id="109" name="Picture 108"/>
          <p:cNvPicPr/>
          <p:nvPr/>
        </p:nvPicPr>
        <p:blipFill>
          <a:blip r:embed="rId3"/>
          <a:stretch>
            <a:fillRect/>
          </a:stretch>
        </p:blipFill>
        <p:spPr>
          <a:xfrm>
            <a:off x="7287895" y="3335020"/>
            <a:ext cx="3842385" cy="3107055"/>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1825" y="1482725"/>
            <a:ext cx="11008995" cy="1045210"/>
          </a:xfrm>
        </p:spPr>
        <p:txBody>
          <a:bodyPr>
            <a:normAutofit/>
          </a:bodyPr>
          <a:lstStyle/>
          <a:p>
            <a:r>
              <a:rPr lang="en-US" sz="3110" b="1"/>
              <a:t>PERTOLONGAN PERTAMA PADA BAYI/ANAK TERSEDAK</a:t>
            </a:r>
          </a:p>
        </p:txBody>
      </p:sp>
      <p:sp>
        <p:nvSpPr>
          <p:cNvPr id="5" name="Content Placeholder 4"/>
          <p:cNvSpPr>
            <a:spLocks noGrp="1"/>
          </p:cNvSpPr>
          <p:nvPr>
            <p:ph idx="1"/>
          </p:nvPr>
        </p:nvSpPr>
        <p:spPr>
          <a:xfrm>
            <a:off x="838200" y="2684145"/>
            <a:ext cx="10515600" cy="2950845"/>
          </a:xfrm>
        </p:spPr>
        <p:txBody>
          <a:bodyPr/>
          <a:lstStyle/>
          <a:p>
            <a:pPr marL="0" indent="0" algn="just">
              <a:buNone/>
            </a:pPr>
            <a:r>
              <a:rPr lang="en-US"/>
              <a:t>Tata cara yang disarankan yaitu menepuk punggung dan dada atau menekan area perut untuk mengeluarkan sumbatan. Jika tidak ada perubahan, lakukan CPR (</a:t>
            </a:r>
            <a:r>
              <a:rPr lang="en-US" i="1"/>
              <a:t>Cardiopulmonary resuscitation</a:t>
            </a:r>
            <a:r>
              <a:rPr lang="en-US"/>
              <a:t>) atau pemberian napas buatan. Harus diperhatikan bahwa bayi berusia di bawah dua belas bulan memiliki prosedur penanganan yang berbeda dengan anak berusia di atas satu tahun.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MENILAI SITUASI</a:t>
            </a:r>
          </a:p>
        </p:txBody>
      </p:sp>
      <p:sp>
        <p:nvSpPr>
          <p:cNvPr id="5" name="Content Placeholder 4"/>
          <p:cNvSpPr>
            <a:spLocks noGrp="1"/>
          </p:cNvSpPr>
          <p:nvPr>
            <p:ph idx="1"/>
          </p:nvPr>
        </p:nvSpPr>
        <p:spPr/>
        <p:txBody>
          <a:bodyPr/>
          <a:lstStyle/>
          <a:p>
            <a:pPr marL="514350" indent="-514350" algn="just">
              <a:buFont typeface="+mj-lt"/>
              <a:buAutoNum type="arabicPeriod"/>
            </a:pPr>
            <a:r>
              <a:rPr lang="en-US" b="1"/>
              <a:t>Biarkan bayi batuk</a:t>
            </a:r>
            <a:r>
              <a:rPr lang="en-US"/>
              <a:t>. Jika bayi batuk atau muntah, artinya jalur pernapasannya hanya tersumbat sebagian sehingga ia tidak sepenuhnya mengalami kekurangan oksigen. Jika ini yang terjadi, biarkan bayi tetap batuk, karena batuk merupakan cara paling efektif mengeluarkan sumbatan.</a:t>
            </a:r>
          </a:p>
          <a:p>
            <a:pPr marL="514350" indent="-514350" algn="just">
              <a:buFont typeface="+mj-lt"/>
              <a:buAutoNum type="arabicPeriod"/>
            </a:pPr>
            <a:endParaRPr lang="en-US"/>
          </a:p>
          <a:p>
            <a:pPr marL="514350" indent="-514350" algn="just">
              <a:buFont typeface="+mj-lt"/>
              <a:buAutoNum type="arabicPeriod"/>
            </a:pPr>
            <a:endParaRPr lang="en-US"/>
          </a:p>
        </p:txBody>
      </p:sp>
      <p:pic>
        <p:nvPicPr>
          <p:cNvPr id="103" name="Picture 102"/>
          <p:cNvPicPr/>
          <p:nvPr/>
        </p:nvPicPr>
        <p:blipFill>
          <a:blip r:embed="rId2"/>
          <a:stretch>
            <a:fillRect/>
          </a:stretch>
        </p:blipFill>
        <p:spPr>
          <a:xfrm>
            <a:off x="8317230" y="3954780"/>
            <a:ext cx="3874770" cy="290322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959423"/>
            <a:ext cx="10515600" cy="1045231"/>
          </a:xfrm>
        </p:spPr>
        <p:txBody>
          <a:bodyPr/>
          <a:lstStyle/>
          <a:p>
            <a:r>
              <a:rPr lang="en-US"/>
              <a:t>MENILAI SITUASI</a:t>
            </a:r>
          </a:p>
        </p:txBody>
      </p:sp>
      <p:sp>
        <p:nvSpPr>
          <p:cNvPr id="5" name="Content Placeholder 4"/>
          <p:cNvSpPr>
            <a:spLocks noGrp="1"/>
          </p:cNvSpPr>
          <p:nvPr>
            <p:ph idx="1"/>
          </p:nvPr>
        </p:nvSpPr>
        <p:spPr>
          <a:xfrm>
            <a:off x="838200" y="2004693"/>
            <a:ext cx="10515600" cy="3859850"/>
          </a:xfrm>
        </p:spPr>
        <p:txBody>
          <a:bodyPr>
            <a:noAutofit/>
          </a:bodyPr>
          <a:lstStyle/>
          <a:p>
            <a:pPr marL="457200" indent="-457200" algn="just">
              <a:buFont typeface="+mj-lt"/>
              <a:buAutoNum type="arabicPeriod" startAt="2"/>
            </a:pPr>
            <a:r>
              <a:rPr lang="en-US" sz="2500" b="1"/>
              <a:t>Carilah gejala-gejala tersedak.</a:t>
            </a:r>
            <a:r>
              <a:rPr lang="en-US" sz="2500"/>
              <a:t> Jika bayi tidak mampu menangis atau mengeluarkan suara, jalur pernapasannya sepenuhnya tersumbat sehingga bayi tidak akan mampu mengeluarkan sumbatan dengan batuk. Gejala-gejala lainnya yang menandakan bayi tersedak yaitu:</a:t>
            </a:r>
          </a:p>
          <a:p>
            <a:pPr marL="833120" indent="-389890" algn="just">
              <a:buFont typeface="Wingdings" panose="05000000000000000000" charset="0"/>
              <a:buChar char="Ø"/>
            </a:pPr>
            <a:r>
              <a:rPr lang="en-US" sz="2400"/>
              <a:t>Mengeluarkan suara yang terdengar berat atau ketidakmampuan mengeluarkan suara sama sekali.</a:t>
            </a:r>
          </a:p>
          <a:p>
            <a:pPr marL="833120" indent="-389890" algn="just">
              <a:buFont typeface="Wingdings" panose="05000000000000000000" charset="0"/>
              <a:buChar char="Ø"/>
            </a:pPr>
            <a:r>
              <a:rPr lang="en-US" sz="2400"/>
              <a:t>Memegangi tenggorokan.</a:t>
            </a:r>
          </a:p>
          <a:p>
            <a:pPr marL="833120" indent="-389890" algn="just">
              <a:buFont typeface="Wingdings" panose="05000000000000000000" charset="0"/>
              <a:buChar char="Ø"/>
            </a:pPr>
            <a:r>
              <a:rPr lang="en-US" sz="2400"/>
              <a:t>Kulit menjadi merah terang atau biru pucat.</a:t>
            </a:r>
          </a:p>
          <a:p>
            <a:pPr marL="833120" indent="-389890" algn="just">
              <a:buFont typeface="Wingdings" panose="05000000000000000000" charset="0"/>
              <a:buChar char="Ø"/>
            </a:pPr>
            <a:r>
              <a:rPr lang="en-US" sz="2400"/>
              <a:t>Bibir dan kuku memucat.</a:t>
            </a:r>
          </a:p>
          <a:p>
            <a:pPr marL="833120" indent="-389890" algn="just">
              <a:buFont typeface="Wingdings" panose="05000000000000000000" charset="0"/>
              <a:buChar char="Ø"/>
            </a:pPr>
            <a:r>
              <a:rPr lang="en-US" sz="2400"/>
              <a:t>Tidak sadarkan diri.</a:t>
            </a:r>
          </a:p>
          <a:p>
            <a:pPr marL="0" indent="0" algn="just">
              <a:buNone/>
            </a:pPr>
            <a:endParaRPr lang="en-US"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MENILAI SITUASI</a:t>
            </a:r>
          </a:p>
        </p:txBody>
      </p:sp>
      <p:sp>
        <p:nvSpPr>
          <p:cNvPr id="5" name="Content Placeholder 4"/>
          <p:cNvSpPr>
            <a:spLocks noGrp="1"/>
          </p:cNvSpPr>
          <p:nvPr>
            <p:ph idx="1"/>
          </p:nvPr>
        </p:nvSpPr>
        <p:spPr>
          <a:xfrm>
            <a:off x="838200" y="2160903"/>
            <a:ext cx="10515600" cy="3859850"/>
          </a:xfrm>
        </p:spPr>
        <p:txBody>
          <a:bodyPr>
            <a:noAutofit/>
          </a:bodyPr>
          <a:lstStyle/>
          <a:p>
            <a:pPr marL="457200" indent="-457200" algn="just">
              <a:buFont typeface="+mj-lt"/>
              <a:buAutoNum type="arabicPeriod" startAt="3"/>
            </a:pPr>
            <a:r>
              <a:rPr lang="en-US" sz="2500" b="1"/>
              <a:t>Jangan coba-coba mengeluarkan sumbatan menggunakan tangan</a:t>
            </a:r>
            <a:r>
              <a:rPr lang="en-US" sz="2500"/>
              <a:t>. Jangan coba-coba mengeluarkan sumbatan dengan memasukkan tangan ke tenggorokan bayi. Ini akan menyebabkan objek yang tersumbat semakin masuk ke dalam, dan merusak tenggorokan bayi.</a:t>
            </a:r>
          </a:p>
          <a:p>
            <a:pPr marL="457200" indent="-457200" algn="just">
              <a:buFont typeface="+mj-lt"/>
              <a:buAutoNum type="arabicPeriod" startAt="3"/>
            </a:pPr>
            <a:r>
              <a:rPr lang="en-US" sz="2500" b="1"/>
              <a:t>Hubungi layanan darurat jika memungkinkan</a:t>
            </a:r>
            <a:r>
              <a:rPr lang="en-US" sz="2500"/>
              <a:t>. Setelah yakin bahwa bayi tersedak, langkah berikutnya yaitu melakukan pertolongan pertama darurat. Jika bayi terlalu lama mengalami kekurangan oksigen, bayi akan kehilangan kesadaran dan bisa menderita kerusakan otak bahkan kematian. Dalam situasi darurat seperti ini, sangat penting untuk memanggil tenaga medis terlatih sesegera mungkin.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190" y="940435"/>
            <a:ext cx="11247755" cy="1045210"/>
          </a:xfrm>
        </p:spPr>
        <p:txBody>
          <a:bodyPr>
            <a:normAutofit/>
          </a:bodyPr>
          <a:lstStyle/>
          <a:p>
            <a:r>
              <a:rPr lang="en-US" sz="2800" b="1"/>
              <a:t>Melakukan Pertolongan Pertama pada Bayi di Bawah Satu Tahun</a:t>
            </a:r>
          </a:p>
        </p:txBody>
      </p:sp>
      <p:sp>
        <p:nvSpPr>
          <p:cNvPr id="3" name="Content Placeholder 2"/>
          <p:cNvSpPr>
            <a:spLocks noGrp="1"/>
          </p:cNvSpPr>
          <p:nvPr>
            <p:ph idx="1"/>
          </p:nvPr>
        </p:nvSpPr>
        <p:spPr>
          <a:xfrm>
            <a:off x="838200" y="2128520"/>
            <a:ext cx="10515600" cy="4192270"/>
          </a:xfrm>
        </p:spPr>
        <p:txBody>
          <a:bodyPr>
            <a:noAutofit/>
          </a:bodyPr>
          <a:lstStyle/>
          <a:p>
            <a:pPr marL="457200" indent="-457200" algn="just">
              <a:buFont typeface="+mj-lt"/>
              <a:buAutoNum type="arabicPeriod"/>
            </a:pPr>
            <a:r>
              <a:rPr lang="en-US" sz="2400"/>
              <a:t>Posisikan bayi dengan benar. Saat melakukan pertolongan pertama pada bayi di bawah satu tahun, topanglah kepala dan lehernya selama melakukan pertolongan pertama. </a:t>
            </a:r>
          </a:p>
          <a:p>
            <a:pPr marL="0" indent="490220" algn="just">
              <a:buNone/>
            </a:pPr>
            <a:r>
              <a:rPr lang="en-US" sz="2400" b="1"/>
              <a:t>Langkah-Langkah</a:t>
            </a:r>
            <a:r>
              <a:rPr lang="en-US" sz="2400"/>
              <a:t> :</a:t>
            </a:r>
          </a:p>
          <a:p>
            <a:pPr marL="905510" indent="-447040" algn="just">
              <a:buFont typeface="+mj-lt"/>
              <a:buAutoNum type="alphaLcPeriod"/>
            </a:pPr>
            <a:r>
              <a:rPr lang="en-US" sz="2400"/>
              <a:t>Selipkan salah satu lengan di bawah punggung bayi sehingga kepala bayi tersangga oleh tangan dan punggung bayi bertumpu pada lengan atas.</a:t>
            </a:r>
          </a:p>
          <a:p>
            <a:pPr marL="905510" indent="-447040" algn="just">
              <a:buFont typeface="+mj-lt"/>
              <a:buAutoNum type="alphaLcPeriod"/>
            </a:pPr>
            <a:r>
              <a:rPr lang="en-US" sz="2400"/>
              <a:t>Letakkan lengan yang satunya di sepanjang bagian depan tubuh bayi sehingga badan bayi diapit di antara kedua lengan. Gunakan tangan yang berada di bagian atas untuk menggenggam rahang bayi di antara jempol dan jari-jari tangan, tanpa menutup jalur pernapasannya.</a:t>
            </a:r>
          </a:p>
          <a:p>
            <a:pPr marL="0" indent="0" algn="just">
              <a:buFont typeface="+mj-lt"/>
              <a:buNone/>
            </a:pPr>
            <a:endParaRPr lang="en-US"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349885"/>
            <a:ext cx="4641215" cy="1045210"/>
          </a:xfrm>
        </p:spPr>
        <p:txBody>
          <a:bodyPr>
            <a:normAutofit/>
          </a:bodyPr>
          <a:lstStyle/>
          <a:p>
            <a:r>
              <a:rPr lang="en-US" sz="2700" b="1"/>
              <a:t>LANJUTAN...</a:t>
            </a:r>
          </a:p>
        </p:txBody>
      </p:sp>
      <p:sp>
        <p:nvSpPr>
          <p:cNvPr id="3" name="Content Placeholder 2"/>
          <p:cNvSpPr>
            <a:spLocks noGrp="1"/>
          </p:cNvSpPr>
          <p:nvPr>
            <p:ph idx="1"/>
          </p:nvPr>
        </p:nvSpPr>
        <p:spPr>
          <a:xfrm>
            <a:off x="551180" y="1985010"/>
            <a:ext cx="6337935" cy="4192270"/>
          </a:xfrm>
        </p:spPr>
        <p:txBody>
          <a:bodyPr>
            <a:noAutofit/>
          </a:bodyPr>
          <a:lstStyle/>
          <a:p>
            <a:pPr marL="457200" indent="-457200" algn="just">
              <a:buFont typeface="+mj-lt"/>
              <a:buAutoNum type="alphaLcPeriod" startAt="3"/>
            </a:pPr>
            <a:r>
              <a:rPr lang="en-US" sz="2400"/>
              <a:t>Perlahan balikkan bayi sehingga bayi menelungkup pada lengan yang satunya. Tetap topang kepala bayi pada rahangnya.</a:t>
            </a:r>
          </a:p>
          <a:p>
            <a:pPr marL="457200" indent="-457200" algn="just">
              <a:buFont typeface="+mj-lt"/>
              <a:buAutoNum type="alphaLcPeriod" startAt="3"/>
            </a:pPr>
            <a:r>
              <a:rPr lang="en-US" sz="2400"/>
              <a:t>Letakkan lengan di atas paha untuk topangan tambahan dan memastikan kepala bayi lebih rendah dari keseluruhan tubuhnya. </a:t>
            </a:r>
          </a:p>
        </p:txBody>
      </p:sp>
      <p:pic>
        <p:nvPicPr>
          <p:cNvPr id="105" name="Picture 104"/>
          <p:cNvPicPr/>
          <p:nvPr/>
        </p:nvPicPr>
        <p:blipFill>
          <a:blip r:embed="rId2"/>
          <a:stretch>
            <a:fillRect/>
          </a:stretch>
        </p:blipFill>
        <p:spPr>
          <a:xfrm>
            <a:off x="7193280" y="1985010"/>
            <a:ext cx="4524375" cy="3972560"/>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05"/>
          <p:cNvPicPr/>
          <p:nvPr/>
        </p:nvPicPr>
        <p:blipFill>
          <a:blip r:embed="rId2"/>
          <a:stretch>
            <a:fillRect/>
          </a:stretch>
        </p:blipFill>
        <p:spPr>
          <a:xfrm>
            <a:off x="635" y="934720"/>
            <a:ext cx="12191365" cy="5923280"/>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9440" y="1618615"/>
            <a:ext cx="7319645" cy="4893945"/>
          </a:xfrm>
        </p:spPr>
        <p:txBody>
          <a:bodyPr>
            <a:noAutofit/>
          </a:bodyPr>
          <a:lstStyle/>
          <a:p>
            <a:pPr marL="457200" indent="-457200" algn="just">
              <a:buFont typeface="+mj-lt"/>
              <a:buAutoNum type="arabicPeriod" startAt="2"/>
            </a:pPr>
            <a:r>
              <a:rPr lang="en-US" sz="2200" b="1"/>
              <a:t>Lakukan lima tepukan punggung (</a:t>
            </a:r>
            <a:r>
              <a:rPr lang="en-US" sz="2200" b="1" i="1"/>
              <a:t>back blows</a:t>
            </a:r>
            <a:r>
              <a:rPr lang="en-US" sz="2200" b="1"/>
              <a:t>)</a:t>
            </a:r>
            <a:r>
              <a:rPr lang="en-US" sz="2200"/>
              <a:t>. Tepukan pada punggung membuat tekanan dan getaran pada jalur pernapasan bayi, yang dapat mengeluarkan benda yang tersumbat.</a:t>
            </a:r>
          </a:p>
          <a:p>
            <a:pPr marL="873125" indent="-414655" algn="just">
              <a:buFont typeface="+mj-lt"/>
              <a:buAutoNum type="alphaLcPeriod"/>
            </a:pPr>
            <a:r>
              <a:rPr lang="en-US" sz="2200"/>
              <a:t>Untuk melakukan tepukan punggung pada bayi di bawah dua belas bulan:</a:t>
            </a:r>
          </a:p>
          <a:p>
            <a:pPr marL="873125" indent="-414655" algn="just">
              <a:buFont typeface="+mj-lt"/>
              <a:buAutoNum type="alphaLcPeriod"/>
            </a:pPr>
            <a:r>
              <a:rPr lang="en-US" sz="2200"/>
              <a:t>Gunakan tumit tangan untuk menepuk punggung bayi dengan kuat, di antara tulang belikat. Pastikan kepala bayi ditopang dengan benar saat melakukan tindakan ini.</a:t>
            </a:r>
          </a:p>
          <a:p>
            <a:pPr marL="873125" indent="-414655" algn="just">
              <a:buFont typeface="+mj-lt"/>
              <a:buAutoNum type="alphaLcPeriod"/>
            </a:pPr>
            <a:r>
              <a:rPr lang="en-US" sz="2200"/>
              <a:t>Ulangi gerakan ini hingga lima kali. Jika benda yang tersumbat tidak kunjung keluar, lakukan entakan dada (</a:t>
            </a:r>
            <a:r>
              <a:rPr lang="en-US" sz="2200" i="1"/>
              <a:t>chest thrust</a:t>
            </a:r>
            <a:r>
              <a:rPr lang="en-US" sz="2200"/>
              <a:t>).</a:t>
            </a:r>
          </a:p>
        </p:txBody>
      </p:sp>
      <p:pic>
        <p:nvPicPr>
          <p:cNvPr id="103" name="Content Placeholder 102"/>
          <p:cNvPicPr>
            <a:picLocks noGrp="1" noChangeAspect="1"/>
          </p:cNvPicPr>
          <p:nvPr>
            <p:ph sz="half" idx="2"/>
          </p:nvPr>
        </p:nvPicPr>
        <p:blipFill>
          <a:blip r:embed="rId2"/>
          <a:stretch>
            <a:fillRect/>
          </a:stretch>
        </p:blipFill>
        <p:spPr>
          <a:xfrm>
            <a:off x="8214360" y="615950"/>
            <a:ext cx="3712845" cy="2813050"/>
          </a:xfrm>
          <a:prstGeom prst="rect">
            <a:avLst/>
          </a:prstGeom>
          <a:noFill/>
          <a:ln w="9525">
            <a:noFill/>
          </a:ln>
        </p:spPr>
      </p:pic>
      <p:pic>
        <p:nvPicPr>
          <p:cNvPr id="111" name="Picture 110"/>
          <p:cNvPicPr/>
          <p:nvPr/>
        </p:nvPicPr>
        <p:blipFill>
          <a:blip r:embed="rId3"/>
          <a:stretch>
            <a:fillRect/>
          </a:stretch>
        </p:blipFill>
        <p:spPr>
          <a:xfrm>
            <a:off x="8182610" y="3604260"/>
            <a:ext cx="3713480" cy="290830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966595"/>
            <a:ext cx="10515600" cy="4210685"/>
          </a:xfrm>
        </p:spPr>
        <p:txBody>
          <a:bodyPr>
            <a:noAutofit/>
          </a:bodyPr>
          <a:lstStyle/>
          <a:p>
            <a:pPr marL="0" indent="0">
              <a:buNone/>
            </a:pPr>
            <a:r>
              <a:rPr lang="en-US" sz="3600">
                <a:sym typeface="+mn-ea"/>
              </a:rPr>
              <a:t>Otak </a:t>
            </a:r>
          </a:p>
          <a:p>
            <a:pPr marL="0" indent="0">
              <a:buNone/>
            </a:pPr>
            <a:endParaRPr lang="en-US" sz="3600">
              <a:sym typeface="+mn-ea"/>
            </a:endParaRPr>
          </a:p>
          <a:p>
            <a:pPr marL="0" indent="0">
              <a:buNone/>
            </a:pPr>
            <a:r>
              <a:rPr lang="en-US" sz="3600">
                <a:sym typeface="+mn-ea"/>
              </a:rPr>
              <a:t>                                  Tidak dapat O2             Mati</a:t>
            </a:r>
            <a:br>
              <a:rPr lang="en-US" sz="3600">
                <a:sym typeface="+mn-ea"/>
              </a:rPr>
            </a:br>
            <a:endParaRPr lang="en-US" sz="3600">
              <a:sym typeface="+mn-ea"/>
            </a:endParaRPr>
          </a:p>
          <a:p>
            <a:pPr marL="0" indent="0">
              <a:buNone/>
            </a:pPr>
            <a:r>
              <a:rPr lang="en-US" sz="3600">
                <a:sym typeface="+mn-ea"/>
              </a:rPr>
              <a:t>Jantung </a:t>
            </a:r>
          </a:p>
          <a:p>
            <a:pPr marL="0" indent="0">
              <a:buNone/>
            </a:pPr>
            <a:r>
              <a:rPr lang="en-US" sz="3600">
                <a:sym typeface="+mn-ea"/>
              </a:rPr>
              <a:t>                                            3 - 8 Menit</a:t>
            </a:r>
            <a:endParaRPr lang="en-US" sz="3600"/>
          </a:p>
          <a:p>
            <a:pPr marL="0" indent="0">
              <a:buNone/>
            </a:pPr>
            <a:endParaRPr lang="en-US" sz="3600"/>
          </a:p>
        </p:txBody>
      </p:sp>
      <p:cxnSp>
        <p:nvCxnSpPr>
          <p:cNvPr id="11" name="Straight Connector 10"/>
          <p:cNvCxnSpPr/>
          <p:nvPr/>
        </p:nvCxnSpPr>
        <p:spPr>
          <a:xfrm>
            <a:off x="2862580" y="2251075"/>
            <a:ext cx="701675" cy="15240"/>
          </a:xfrm>
          <a:prstGeom prst="line">
            <a:avLst/>
          </a:prstGeom>
          <a:ln w="31750" cap="rnd">
            <a:solidFill>
              <a:schemeClr val="tx1"/>
            </a:solidFill>
            <a:round/>
          </a:ln>
        </p:spPr>
        <p:style>
          <a:lnRef idx="0">
            <a:srgbClr val="FFFFFF"/>
          </a:lnRef>
          <a:fillRef idx="0">
            <a:srgbClr val="FFFFFF"/>
          </a:fillRef>
          <a:effectRef idx="0">
            <a:srgbClr val="FFFFFF"/>
          </a:effectRef>
          <a:fontRef idx="minor">
            <a:schemeClr val="tx1"/>
          </a:fontRef>
        </p:style>
      </p:cxnSp>
      <p:sp>
        <p:nvSpPr>
          <p:cNvPr id="19" name="Rectangles 18"/>
          <p:cNvSpPr/>
          <p:nvPr/>
        </p:nvSpPr>
        <p:spPr>
          <a:xfrm>
            <a:off x="6096635" y="4828540"/>
            <a:ext cx="2887345" cy="797560"/>
          </a:xfrm>
          <a:prstGeom prst="rect">
            <a:avLst/>
          </a:prstGeom>
          <a:noFill/>
          <a:ln w="38100"/>
          <a:extLst>
            <a:ext uri="{909E8E84-426E-40DD-AFC4-6F175D3DCCD1}">
              <a14:hiddenFill xmlns:a14="http://schemas.microsoft.com/office/drawing/2010/main">
                <a:solidFill>
                  <a:schemeClr val="tx1"/>
                </a:solidFill>
              </a14:hiddenFill>
            </a:ext>
          </a:extLst>
        </p:spPr>
        <p:style>
          <a:lnRef idx="3">
            <a:schemeClr val="accent1"/>
          </a:lnRef>
          <a:fillRef idx="0">
            <a:srgbClr val="FFFFFF"/>
          </a:fillRef>
          <a:effectRef idx="0">
            <a:srgbClr val="FFFFFF"/>
          </a:effectRef>
          <a:fontRef idx="minor">
            <a:schemeClr val="dk1"/>
          </a:fontRef>
        </p:style>
        <p:txBody>
          <a:bodyPr rtlCol="0" anchor="ctr"/>
          <a:lstStyle/>
          <a:p>
            <a:pPr algn="ctr"/>
            <a:endParaRPr lang="en-US"/>
          </a:p>
        </p:txBody>
      </p:sp>
      <p:cxnSp>
        <p:nvCxnSpPr>
          <p:cNvPr id="12" name="Straight Connector 11"/>
          <p:cNvCxnSpPr/>
          <p:nvPr/>
        </p:nvCxnSpPr>
        <p:spPr>
          <a:xfrm flipH="1">
            <a:off x="3564255" y="2251075"/>
            <a:ext cx="15875" cy="2425065"/>
          </a:xfrm>
          <a:prstGeom prst="line">
            <a:avLst/>
          </a:prstGeom>
          <a:ln w="31750" cap="rnd">
            <a:solidFill>
              <a:schemeClr val="tx1"/>
            </a:solidFill>
            <a:round/>
          </a:ln>
        </p:spPr>
        <p:style>
          <a:lnRef idx="0">
            <a:srgbClr val="FFFFFF"/>
          </a:lnRef>
          <a:fillRef idx="0">
            <a:srgbClr val="FFFFFF"/>
          </a:fillRef>
          <a:effectRef idx="0">
            <a:srgbClr val="FFFFFF"/>
          </a:effectRef>
          <a:fontRef idx="minor">
            <a:schemeClr val="tx1"/>
          </a:fontRef>
        </p:style>
      </p:cxnSp>
      <p:cxnSp>
        <p:nvCxnSpPr>
          <p:cNvPr id="13" name="Straight Connector 12"/>
          <p:cNvCxnSpPr/>
          <p:nvPr/>
        </p:nvCxnSpPr>
        <p:spPr>
          <a:xfrm flipV="1">
            <a:off x="2885440" y="4683125"/>
            <a:ext cx="694690" cy="6985"/>
          </a:xfrm>
          <a:prstGeom prst="line">
            <a:avLst/>
          </a:prstGeom>
          <a:ln w="31750" cap="rnd">
            <a:solidFill>
              <a:schemeClr val="tx1"/>
            </a:solidFill>
            <a:round/>
          </a:ln>
        </p:spPr>
        <p:style>
          <a:lnRef idx="0">
            <a:srgbClr val="FFFFFF"/>
          </a:lnRef>
          <a:fillRef idx="0">
            <a:srgbClr val="FFFFFF"/>
          </a:fillRef>
          <a:effectRef idx="0">
            <a:srgbClr val="FFFFFF"/>
          </a:effectRef>
          <a:fontRef idx="minor">
            <a:schemeClr val="tx1"/>
          </a:fontRef>
        </p:style>
      </p:cxnSp>
      <p:cxnSp>
        <p:nvCxnSpPr>
          <p:cNvPr id="14" name="Straight Arrow Connector 13"/>
          <p:cNvCxnSpPr/>
          <p:nvPr/>
        </p:nvCxnSpPr>
        <p:spPr>
          <a:xfrm>
            <a:off x="3580130" y="3462020"/>
            <a:ext cx="1191260" cy="3175"/>
          </a:xfrm>
          <a:prstGeom prst="straightConnector1">
            <a:avLst/>
          </a:prstGeom>
          <a:ln w="31750" cap="rnd">
            <a:solidFill>
              <a:schemeClr val="tx1"/>
            </a:solidFill>
            <a:round/>
            <a:tailEnd type="arrow" w="med" len="med"/>
          </a:ln>
        </p:spPr>
        <p:style>
          <a:lnRef idx="0">
            <a:srgbClr val="FFFFFF"/>
          </a:lnRef>
          <a:fillRef idx="0">
            <a:srgbClr val="FFFFFF"/>
          </a:fillRef>
          <a:effectRef idx="0">
            <a:srgbClr val="FFFFFF"/>
          </a:effectRef>
          <a:fontRef idx="minor">
            <a:schemeClr val="tx1"/>
          </a:fontRef>
        </p:style>
      </p:cxnSp>
      <p:cxnSp>
        <p:nvCxnSpPr>
          <p:cNvPr id="16" name="Straight Arrow Connector 15"/>
          <p:cNvCxnSpPr/>
          <p:nvPr/>
        </p:nvCxnSpPr>
        <p:spPr>
          <a:xfrm>
            <a:off x="8589010" y="3465195"/>
            <a:ext cx="1191260" cy="3175"/>
          </a:xfrm>
          <a:prstGeom prst="straightConnector1">
            <a:avLst/>
          </a:prstGeom>
          <a:ln w="31750" cap="rnd">
            <a:solidFill>
              <a:schemeClr val="tx1"/>
            </a:solidFill>
            <a:round/>
            <a:tailEnd type="arrow" w="med" len="med"/>
          </a:ln>
        </p:spPr>
        <p:style>
          <a:lnRef idx="0">
            <a:srgbClr val="FFFFFF"/>
          </a:lnRef>
          <a:fillRef idx="0">
            <a:srgbClr val="FFFFFF"/>
          </a:fillRef>
          <a:effectRef idx="0">
            <a:srgbClr val="FFFFFF"/>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9440" y="1602105"/>
            <a:ext cx="7048500" cy="4591050"/>
          </a:xfrm>
        </p:spPr>
        <p:txBody>
          <a:bodyPr>
            <a:noAutofit/>
          </a:bodyPr>
          <a:lstStyle/>
          <a:p>
            <a:pPr marL="457200" indent="-457200" algn="just">
              <a:buFont typeface="+mj-lt"/>
              <a:buAutoNum type="arabicPeriod" startAt="3"/>
            </a:pPr>
            <a:r>
              <a:rPr lang="en-US" sz="2200" b="1"/>
              <a:t>Kembalikan posisi bayi</a:t>
            </a:r>
            <a:r>
              <a:rPr lang="en-US" sz="2200"/>
              <a:t>. Sebelum melakukan entakan dada, Anda harus membalikkan bayi kembali. Untuk melakukan ini:</a:t>
            </a:r>
          </a:p>
          <a:p>
            <a:pPr marL="872490" indent="-429895" algn="just">
              <a:buFont typeface="+mj-lt"/>
              <a:buAutoNum type="alphaLcPeriod"/>
            </a:pPr>
            <a:r>
              <a:rPr lang="en-US" sz="2200"/>
              <a:t>Letakkan lengan yang sebelumnya digunakan untuk menepuk lima kali di sepanjang punggung bayi dan pegang bagian belakang kepala bayi dengan tangan Anda.</a:t>
            </a:r>
          </a:p>
          <a:p>
            <a:pPr marL="872490" indent="-429895" algn="just">
              <a:buFont typeface="+mj-lt"/>
              <a:buAutoNum type="alphaLcPeriod"/>
            </a:pPr>
            <a:r>
              <a:rPr lang="en-US" sz="2200"/>
              <a:t>Perlahan balikkan bayi, dengan menjaga tangan dan lengan tetap menempel pada bagian depan tubuh bayi.</a:t>
            </a:r>
          </a:p>
          <a:p>
            <a:pPr marL="872490" indent="-429895" algn="just">
              <a:buFont typeface="+mj-lt"/>
              <a:buAutoNum type="alphaLcPeriod"/>
            </a:pPr>
            <a:r>
              <a:rPr lang="en-US" sz="2200"/>
              <a:t>Rendahkan lengan yang menyangga punggung bayi sehingga bertumpu pada paha. Jangan lupa, pastikan kepala bayi lebih rendah dari keseluruhan tubuhnya.</a:t>
            </a:r>
          </a:p>
        </p:txBody>
      </p:sp>
      <p:pic>
        <p:nvPicPr>
          <p:cNvPr id="108" name="Picture 107"/>
          <p:cNvPicPr/>
          <p:nvPr/>
        </p:nvPicPr>
        <p:blipFill>
          <a:blip r:embed="rId2"/>
          <a:stretch>
            <a:fillRect/>
          </a:stretch>
        </p:blipFill>
        <p:spPr>
          <a:xfrm>
            <a:off x="7919085" y="2073910"/>
            <a:ext cx="4037965" cy="3588385"/>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Content Placeholder 103"/>
          <p:cNvPicPr>
            <a:picLocks noGrp="1" noChangeAspect="1"/>
          </p:cNvPicPr>
          <p:nvPr>
            <p:ph sz="half" idx="2"/>
          </p:nvPr>
        </p:nvPicPr>
        <p:blipFill>
          <a:blip r:embed="rId2"/>
          <a:stretch>
            <a:fillRect/>
          </a:stretch>
        </p:blipFill>
        <p:spPr>
          <a:xfrm>
            <a:off x="320675" y="2157095"/>
            <a:ext cx="3843020" cy="3897630"/>
          </a:xfrm>
          <a:prstGeom prst="rect">
            <a:avLst/>
          </a:prstGeom>
          <a:noFill/>
          <a:ln w="9525">
            <a:noFill/>
          </a:ln>
        </p:spPr>
      </p:pic>
      <p:sp>
        <p:nvSpPr>
          <p:cNvPr id="2" name="Content Placeholder 1"/>
          <p:cNvSpPr>
            <a:spLocks noGrp="1"/>
          </p:cNvSpPr>
          <p:nvPr>
            <p:ph sz="half" idx="1"/>
          </p:nvPr>
        </p:nvSpPr>
        <p:spPr>
          <a:xfrm>
            <a:off x="4493260" y="645160"/>
            <a:ext cx="7223125" cy="5867400"/>
          </a:xfrm>
        </p:spPr>
        <p:txBody>
          <a:bodyPr>
            <a:normAutofit fontScale="90000" lnSpcReduction="10000"/>
          </a:bodyPr>
          <a:lstStyle/>
          <a:p>
            <a:pPr marL="514350" indent="-514350" algn="just">
              <a:buFont typeface="+mj-lt"/>
              <a:buAutoNum type="arabicPeriod" startAt="4"/>
            </a:pPr>
            <a:r>
              <a:rPr lang="en-US" b="1"/>
              <a:t>Lakukan lima entakan dada (</a:t>
            </a:r>
            <a:r>
              <a:rPr lang="en-US" b="1" i="1"/>
              <a:t>chest thrust</a:t>
            </a:r>
            <a:r>
              <a:rPr lang="en-US" b="1"/>
              <a:t>)</a:t>
            </a:r>
            <a:r>
              <a:rPr lang="en-US"/>
              <a:t>. Entakan dada mendorong udara keluar dari paru-paru bayi, yang dapat mengeluarkan benda yang tersumbat. Untuk melakukan tekanan dada pada bayi di bawah satu tahun :</a:t>
            </a:r>
          </a:p>
          <a:p>
            <a:pPr marL="873125" indent="-367030" algn="just">
              <a:buFont typeface="+mj-lt"/>
              <a:buAutoNum type="alphaLcPeriod"/>
            </a:pPr>
            <a:r>
              <a:rPr lang="en-US"/>
              <a:t>Letakkan dua atau tiga ujung jari di tengah-tengah dada bayi, tepat di bawah puting.</a:t>
            </a:r>
          </a:p>
          <a:p>
            <a:pPr marL="873125" indent="-367030" algn="just">
              <a:buFont typeface="+mj-lt"/>
              <a:buAutoNum type="alphaLcPeriod"/>
            </a:pPr>
            <a:r>
              <a:rPr lang="en-US"/>
              <a:t>Dorong ke arah dalam dan atas, berikan entakan yang cukup pada dada bayi sedalam hingga 4 cm. Biarkan dada bayi kembali ke posisi normal sebelum mengulangnya hingga lima kali.</a:t>
            </a:r>
          </a:p>
          <a:p>
            <a:pPr marL="873125" indent="-367030" algn="just">
              <a:buFont typeface="+mj-lt"/>
              <a:buAutoNum type="alphaLcPeriod"/>
            </a:pPr>
            <a:r>
              <a:rPr lang="en-US"/>
              <a:t>Saat mengentak dada bayi, pastikan gerakannya kuat dan terkendali, alih-alih menyentak-nyentak tak beraturan. Jari-jari harus bersentuhan dengan dada bayi setiap saat.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98500" y="1520190"/>
            <a:ext cx="6292215" cy="4657090"/>
          </a:xfrm>
        </p:spPr>
        <p:txBody>
          <a:bodyPr>
            <a:normAutofit fontScale="90000" lnSpcReduction="10000"/>
          </a:bodyPr>
          <a:lstStyle/>
          <a:p>
            <a:pPr marL="514350" indent="-514350" algn="just">
              <a:buFont typeface="+mj-lt"/>
              <a:buAutoNum type="arabicPeriod" startAt="5"/>
            </a:pPr>
            <a:r>
              <a:rPr lang="en-US"/>
              <a:t>Ulangi hingga sumbatan keluar. Lakukan lima tepukan punggung dan lima entakan dada secara selang-seling hingga benda keluar, bayi mulai menangis atau batuk, atau layanan darurat tiba.</a:t>
            </a:r>
          </a:p>
          <a:p>
            <a:pPr marL="514350" indent="-514350" algn="just">
              <a:buFont typeface="+mj-lt"/>
              <a:buAutoNum type="arabicPeriod" startAt="5"/>
            </a:pPr>
            <a:r>
              <a:rPr lang="en-US"/>
              <a:t>Jika bayi hilang kesadaran, lakukan CPR. Jika bayi tidak memberikan reaksi dan layanan darurat belum juga datang, Anda harus melakukan CPR. Perlu diketahui CPR yang dilakukan pada bayi kecil berbeda dengan yang dilakukan pada orang dewasa.</a:t>
            </a:r>
          </a:p>
        </p:txBody>
      </p:sp>
      <p:pic>
        <p:nvPicPr>
          <p:cNvPr id="110" name="Picture 109"/>
          <p:cNvPicPr/>
          <p:nvPr/>
        </p:nvPicPr>
        <p:blipFill>
          <a:blip r:embed="rId2"/>
          <a:stretch>
            <a:fillRect/>
          </a:stretch>
        </p:blipFill>
        <p:spPr>
          <a:xfrm>
            <a:off x="7357110" y="1698625"/>
            <a:ext cx="4401185" cy="3999230"/>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190" y="940435"/>
            <a:ext cx="11247755" cy="1045210"/>
          </a:xfrm>
        </p:spPr>
        <p:txBody>
          <a:bodyPr>
            <a:normAutofit/>
          </a:bodyPr>
          <a:lstStyle/>
          <a:p>
            <a:r>
              <a:rPr lang="en-US" sz="2800" b="1"/>
              <a:t>Melakukan Pertolongan Pertama pada Anak di Atas Satu Tahun</a:t>
            </a:r>
          </a:p>
        </p:txBody>
      </p:sp>
      <p:sp>
        <p:nvSpPr>
          <p:cNvPr id="3" name="Content Placeholder 2"/>
          <p:cNvSpPr>
            <a:spLocks noGrp="1"/>
          </p:cNvSpPr>
          <p:nvPr>
            <p:ph idx="1"/>
          </p:nvPr>
        </p:nvSpPr>
        <p:spPr>
          <a:xfrm>
            <a:off x="838200" y="1985645"/>
            <a:ext cx="6445885" cy="4335145"/>
          </a:xfrm>
        </p:spPr>
        <p:txBody>
          <a:bodyPr>
            <a:noAutofit/>
          </a:bodyPr>
          <a:lstStyle/>
          <a:p>
            <a:pPr marL="457200" indent="-457200" algn="just">
              <a:buFont typeface="+mj-lt"/>
              <a:buAutoNum type="arabicPeriod"/>
            </a:pPr>
            <a:r>
              <a:rPr lang="en-US" sz="2400" b="1"/>
              <a:t>Lakukan lima tepukan punggung</a:t>
            </a:r>
            <a:r>
              <a:rPr lang="en-US" sz="2400"/>
              <a:t>. Untuk memberikan pertolongan pertama pada anak di atas satu tahun, duduk atau berdirilah di belakang anak dan letakkan satu lengan secara diagonal di depan dada anak. Sandarkan anak ke depan sehingga anak bersandar pada lengan Anda. Dengan tumit tangan Anda yang satunya, berikan lima tepukan yang kuat dan tegas pada punggung anak, tepat di antara tulang belikat. Jika sumbatan tidak keluar, lakukan tekanan perut (</a:t>
            </a:r>
            <a:r>
              <a:rPr lang="en-US" sz="2400" i="1"/>
              <a:t>abdominal thrust</a:t>
            </a:r>
            <a:r>
              <a:rPr lang="en-US" sz="2400"/>
              <a:t>).</a:t>
            </a:r>
          </a:p>
        </p:txBody>
      </p:sp>
      <p:pic>
        <p:nvPicPr>
          <p:cNvPr id="112" name="Picture 111"/>
          <p:cNvPicPr/>
          <p:nvPr/>
        </p:nvPicPr>
        <p:blipFill>
          <a:blip/>
          <a:stretch>
            <a:fillRect/>
          </a:stretch>
        </p:blipFill>
        <p:spPr>
          <a:xfrm>
            <a:off x="5905500" y="3238500"/>
            <a:ext cx="381000" cy="381000"/>
          </a:xfrm>
          <a:prstGeom prst="rect">
            <a:avLst/>
          </a:prstGeom>
          <a:noFill/>
          <a:ln w="9525">
            <a:noFill/>
          </a:ln>
        </p:spPr>
      </p:pic>
      <p:pic>
        <p:nvPicPr>
          <p:cNvPr id="113" name="Picture 112"/>
          <p:cNvPicPr/>
          <p:nvPr/>
        </p:nvPicPr>
        <p:blipFill>
          <a:blip r:embed="rId2"/>
          <a:stretch>
            <a:fillRect/>
          </a:stretch>
        </p:blipFill>
        <p:spPr>
          <a:xfrm>
            <a:off x="7658100" y="2473960"/>
            <a:ext cx="4220210" cy="3565525"/>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32865"/>
            <a:ext cx="10515600" cy="4192270"/>
          </a:xfrm>
        </p:spPr>
        <p:txBody>
          <a:bodyPr>
            <a:noAutofit/>
          </a:bodyPr>
          <a:lstStyle/>
          <a:p>
            <a:pPr marL="457200" indent="-457200" algn="just">
              <a:buFont typeface="+mj-lt"/>
              <a:buAutoNum type="arabicPeriod" startAt="2"/>
            </a:pPr>
            <a:r>
              <a:rPr lang="en-US" sz="2400" b="1"/>
              <a:t>Lakukan lima tekanan perut</a:t>
            </a:r>
            <a:r>
              <a:rPr lang="en-US" sz="2400"/>
              <a:t>. Tekanan perut, juga dikenal sebagai Heimlich maneuver, bekerja dengan cara mendorong udara ke luar paru-paru, dalam upaya untuk mengeluarkan sumbatan dari jalur pernapasan. Ini aman dilakukan pada anak di atas satu tahun. Untuk melakukan tekanan perut :</a:t>
            </a:r>
          </a:p>
          <a:p>
            <a:pPr marL="905510" indent="-447040" algn="just">
              <a:buFont typeface="+mj-lt"/>
              <a:buAutoNum type="alphaLcPeriod"/>
            </a:pPr>
            <a:r>
              <a:rPr lang="en-US" sz="2400"/>
              <a:t>Berdiri atau duduklah di belakang anak dan lingkarkan lengan Anda pada pinggang anak.</a:t>
            </a:r>
          </a:p>
          <a:p>
            <a:pPr marL="905510" indent="-447040" algn="just">
              <a:buFont typeface="+mj-lt"/>
              <a:buAutoNum type="alphaLcPeriod"/>
            </a:pPr>
            <a:r>
              <a:rPr lang="en-US" sz="2400"/>
              <a:t>Kepalkan satu tangan dan letakkan dengan kuat pada perut anak, jempol berada di dalam kepalan, sedikit di atas pusar.</a:t>
            </a:r>
          </a:p>
          <a:p>
            <a:pPr marL="905510" indent="-447040" algn="just">
              <a:buFont typeface="+mj-lt"/>
              <a:buAutoNum type="alphaLcPeriod"/>
            </a:pPr>
            <a:r>
              <a:rPr lang="en-US" sz="2400"/>
              <a:t>Genggam kepalan tangan dengan tangan yang satunya dan lakukan tekanan yang cepat ke arah atas dan bawah perut anak. Gerakan ini akan mendorong udara dan benda tersumbat akan tertiup akan keluar dari saluran pernapasan.</a:t>
            </a:r>
          </a:p>
          <a:p>
            <a:pPr marL="458470" indent="0" algn="just">
              <a:buFont typeface="+mj-lt"/>
              <a:buNone/>
            </a:pPr>
            <a:endParaRPr lang="en-US" sz="2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32865"/>
            <a:ext cx="10515600" cy="4192270"/>
          </a:xfrm>
        </p:spPr>
        <p:txBody>
          <a:bodyPr>
            <a:noAutofit/>
          </a:bodyPr>
          <a:lstStyle/>
          <a:p>
            <a:pPr marL="915670" indent="-457200" algn="just">
              <a:buFont typeface="+mj-lt"/>
              <a:buAutoNum type="alphaLcPeriod" startAt="4"/>
            </a:pPr>
            <a:r>
              <a:rPr lang="en-US" sz="2400"/>
              <a:t>Untuk anak yang lebih kecil, hati-hatilah untuk tidak menekan tulang dada, karena dapat menyebabkan cedera. Tangan tetap di atas pusar.</a:t>
            </a:r>
          </a:p>
          <a:p>
            <a:pPr marL="915670" indent="-457200" algn="just">
              <a:buFont typeface="+mj-lt"/>
              <a:buAutoNum type="alphaLcPeriod" startAt="4"/>
            </a:pPr>
            <a:r>
              <a:rPr lang="en-US" sz="2400"/>
              <a:t>Ulangi hingga lima kali.</a:t>
            </a:r>
          </a:p>
        </p:txBody>
      </p:sp>
      <p:pic>
        <p:nvPicPr>
          <p:cNvPr id="106" name="Content Placeholder 105"/>
          <p:cNvPicPr>
            <a:picLocks noChangeAspect="1"/>
          </p:cNvPicPr>
          <p:nvPr/>
        </p:nvPicPr>
        <p:blipFill>
          <a:blip r:embed="rId2"/>
          <a:stretch>
            <a:fillRect/>
          </a:stretch>
        </p:blipFill>
        <p:spPr>
          <a:xfrm>
            <a:off x="6096000" y="2450465"/>
            <a:ext cx="4330065" cy="3861435"/>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4855" y="1710690"/>
            <a:ext cx="7009130" cy="4498975"/>
          </a:xfrm>
        </p:spPr>
        <p:txBody>
          <a:bodyPr>
            <a:normAutofit fontScale="90000"/>
          </a:bodyPr>
          <a:lstStyle/>
          <a:p>
            <a:pPr marL="514350" indent="-514350" algn="just">
              <a:buFont typeface="+mj-lt"/>
              <a:buAutoNum type="arabicPeriod" startAt="3"/>
            </a:pPr>
            <a:r>
              <a:rPr lang="en-ID"/>
              <a:t>Ulangi hingga sumbatan keluar atau anak mulai batuk. Jika anak masih tersedak setelah lima tepukan punggung dan lima tekanan perut, ulangi keseluruhan prosedur dan lanjutkan hingga benda keluar, anak mulai batuk, menangis atau bernapas, atau layanan darurat tiba.</a:t>
            </a:r>
          </a:p>
          <a:p>
            <a:pPr marL="514350" indent="-514350" algn="just">
              <a:buFont typeface="+mj-lt"/>
              <a:buAutoNum type="arabicPeriod" startAt="3"/>
            </a:pPr>
            <a:r>
              <a:rPr lang="en-ID"/>
              <a:t>Jika anak tidak memberi reaksi, lakukan CPR. Jika anak masih tidak bisa bernapas dan kehilangan kesadaran, Anda harus melakukan CPR secepat mungkin.</a:t>
            </a:r>
          </a:p>
        </p:txBody>
      </p:sp>
      <p:pic>
        <p:nvPicPr>
          <p:cNvPr id="115" name="Picture 114"/>
          <p:cNvPicPr/>
          <p:nvPr/>
        </p:nvPicPr>
        <p:blipFill>
          <a:blip r:embed="rId2"/>
          <a:srcRect l="50718"/>
          <a:stretch>
            <a:fillRect/>
          </a:stretch>
        </p:blipFill>
        <p:spPr>
          <a:xfrm>
            <a:off x="8018145" y="1959610"/>
            <a:ext cx="3846195" cy="3324225"/>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116"/>
          <p:cNvPicPr/>
          <p:nvPr/>
        </p:nvPicPr>
        <p:blipFill>
          <a:blip r:embed="rId2"/>
          <a:stretch>
            <a:fillRect/>
          </a:stretch>
        </p:blipFill>
        <p:spPr>
          <a:xfrm>
            <a:off x="283845" y="1068705"/>
            <a:ext cx="11617325" cy="5384800"/>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838200" y="1588770"/>
            <a:ext cx="6585585" cy="4588510"/>
          </a:xfrm>
        </p:spPr>
        <p:txBody>
          <a:bodyPr>
            <a:normAutofit fontScale="90000"/>
          </a:bodyPr>
          <a:lstStyle/>
          <a:p>
            <a:pPr marL="0" indent="0">
              <a:buFont typeface="Wingdings" panose="05000000000000000000" charset="0"/>
              <a:buNone/>
            </a:pPr>
            <a:r>
              <a:rPr lang="en-US" sz="4445" b="1">
                <a:latin typeface="Malgun Gothic" panose="020B0503020000020004" charset="-127"/>
                <a:ea typeface="Malgun Gothic" panose="020B0503020000020004" charset="-127"/>
                <a:cs typeface="Ink Free" panose="03080402000500000000" charset="0"/>
                <a:sym typeface="+mn-ea"/>
              </a:rPr>
              <a:t>Kematian </a:t>
            </a:r>
            <a:br>
              <a:rPr lang="en-US" sz="4000">
                <a:sym typeface="+mn-ea"/>
              </a:rPr>
            </a:br>
            <a:endParaRPr lang="en-US" sz="4000">
              <a:sym typeface="+mn-ea"/>
            </a:endParaRPr>
          </a:p>
          <a:p>
            <a:pPr>
              <a:buFont typeface="Wingdings" panose="05000000000000000000" charset="0"/>
              <a:buChar char="Ø"/>
            </a:pPr>
            <a:r>
              <a:rPr lang="en-US" sz="4000">
                <a:solidFill>
                  <a:srgbClr val="FF0000"/>
                </a:solidFill>
                <a:sym typeface="+mn-ea"/>
              </a:rPr>
              <a:t> Mati Klinis </a:t>
            </a:r>
          </a:p>
          <a:p>
            <a:pPr marL="0" indent="0">
              <a:buFont typeface="Wingdings" panose="05000000000000000000" charset="0"/>
              <a:buNone/>
            </a:pPr>
            <a:r>
              <a:rPr lang="en-US" sz="4000">
                <a:sym typeface="+mn-ea"/>
              </a:rPr>
              <a:t>    -  Nafas(-)</a:t>
            </a:r>
            <a:br>
              <a:rPr lang="en-US" sz="4000">
                <a:sym typeface="+mn-ea"/>
              </a:rPr>
            </a:br>
            <a:r>
              <a:rPr lang="en-US" sz="4000">
                <a:sym typeface="+mn-ea"/>
              </a:rPr>
              <a:t>    -  Jantung(-)</a:t>
            </a:r>
            <a:br>
              <a:rPr lang="en-US" sz="4000">
                <a:sym typeface="+mn-ea"/>
              </a:rPr>
            </a:br>
            <a:endParaRPr lang="en-US" sz="4000">
              <a:solidFill>
                <a:srgbClr val="FF0000"/>
              </a:solidFill>
              <a:sym typeface="+mn-ea"/>
            </a:endParaRPr>
          </a:p>
          <a:p>
            <a:pPr>
              <a:buFont typeface="Wingdings" panose="05000000000000000000" charset="0"/>
              <a:buChar char="Ø"/>
            </a:pPr>
            <a:r>
              <a:rPr lang="en-US" sz="4000">
                <a:solidFill>
                  <a:srgbClr val="FF0000"/>
                </a:solidFill>
                <a:sym typeface="+mn-ea"/>
              </a:rPr>
              <a:t> Mati Biologis</a:t>
            </a:r>
            <a:br>
              <a:rPr lang="en-US" sz="4000">
                <a:sym typeface="+mn-ea"/>
              </a:rPr>
            </a:br>
            <a:r>
              <a:rPr lang="en-US" sz="4000">
                <a:sym typeface="+mn-ea"/>
              </a:rPr>
              <a:t>  - Kerusakan sel otak</a:t>
            </a:r>
            <a:endParaRPr lang="en-US" sz="4000"/>
          </a:p>
          <a:p>
            <a:pPr marL="0" indent="0">
              <a:buNone/>
            </a:pPr>
            <a:endParaRPr lang="en-US" sz="4000"/>
          </a:p>
          <a:p>
            <a:endParaRPr lang="en-US" sz="4000"/>
          </a:p>
        </p:txBody>
      </p:sp>
      <p:pic>
        <p:nvPicPr>
          <p:cNvPr id="105" name="Content Placeholder 104"/>
          <p:cNvPicPr>
            <a:picLocks noGrp="1" noChangeAspect="1"/>
          </p:cNvPicPr>
          <p:nvPr>
            <p:ph sz="half" idx="2"/>
          </p:nvPr>
        </p:nvPicPr>
        <p:blipFill>
          <a:blip r:embed="rId2"/>
          <a:stretch>
            <a:fillRect/>
          </a:stretch>
        </p:blipFill>
        <p:spPr>
          <a:xfrm>
            <a:off x="7896860" y="917575"/>
            <a:ext cx="3601085" cy="442658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419163"/>
            <a:ext cx="10515600" cy="1045231"/>
          </a:xfrm>
        </p:spPr>
        <p:txBody>
          <a:bodyPr>
            <a:normAutofit fontScale="90000"/>
          </a:bodyPr>
          <a:lstStyle/>
          <a:p>
            <a:pPr algn="ctr"/>
            <a:r>
              <a:rPr lang="en-US" sz="4000" b="1"/>
              <a:t>CARDIAC ARREST DURING PREGNANT WOMEN</a:t>
            </a:r>
          </a:p>
        </p:txBody>
      </p:sp>
      <p:sp>
        <p:nvSpPr>
          <p:cNvPr id="5" name="Content Placeholder 4"/>
          <p:cNvSpPr>
            <a:spLocks noGrp="1"/>
          </p:cNvSpPr>
          <p:nvPr>
            <p:ph idx="1"/>
          </p:nvPr>
        </p:nvSpPr>
        <p:spPr>
          <a:xfrm>
            <a:off x="838200" y="3030220"/>
            <a:ext cx="10739120" cy="2407920"/>
          </a:xfrm>
        </p:spPr>
        <p:txBody>
          <a:bodyPr/>
          <a:lstStyle/>
          <a:p>
            <a:pPr marL="538480" indent="-538480" algn="just">
              <a:buFont typeface="Wingdings" panose="05000000000000000000" charset="0"/>
              <a:buChar char="ü"/>
            </a:pPr>
            <a:r>
              <a:rPr lang="en-US" sz="3600"/>
              <a:t>Serangan jantung pada wanita hamil diperkirakan 10% dari seluruh kematian maternal</a:t>
            </a:r>
          </a:p>
          <a:p>
            <a:pPr marL="538480" indent="-538480" algn="just">
              <a:buFont typeface="Wingdings" panose="05000000000000000000" charset="0"/>
              <a:buChar char="ü"/>
            </a:pPr>
            <a:r>
              <a:rPr lang="en-US" sz="3600"/>
              <a:t>Atau 1 dari 30.000 kehamilan tua</a:t>
            </a:r>
          </a:p>
        </p:txBody>
      </p:sp>
      <p:pic>
        <p:nvPicPr>
          <p:cNvPr id="106" name="Picture 105"/>
          <p:cNvPicPr/>
          <p:nvPr/>
        </p:nvPicPr>
        <p:blipFill>
          <a:blip/>
          <a:stretch>
            <a:fillRect/>
          </a:stretch>
        </p:blipFill>
        <p:spPr>
          <a:xfrm>
            <a:off x="5905500" y="3238500"/>
            <a:ext cx="381000" cy="381000"/>
          </a:xfrm>
          <a:prstGeom prst="rect">
            <a:avLst/>
          </a:prstGeom>
          <a:noFill/>
          <a:ln w="9525">
            <a:noFill/>
          </a:ln>
        </p:spPr>
      </p:pic>
      <p:pic>
        <p:nvPicPr>
          <p:cNvPr id="107" name="Picture 106"/>
          <p:cNvPicPr/>
          <p:nvPr/>
        </p:nvPicPr>
        <p:blipFill>
          <a:blip r:embed="rId2"/>
          <a:stretch>
            <a:fillRect/>
          </a:stretch>
        </p:blipFill>
        <p:spPr>
          <a:xfrm>
            <a:off x="8664575" y="4545330"/>
            <a:ext cx="3401060" cy="2107565"/>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RJP PADA IBU HAMIL</a:t>
            </a:r>
          </a:p>
        </p:txBody>
      </p:sp>
      <p:sp>
        <p:nvSpPr>
          <p:cNvPr id="5" name="Content Placeholder 4"/>
          <p:cNvSpPr>
            <a:spLocks noGrp="1"/>
          </p:cNvSpPr>
          <p:nvPr>
            <p:ph idx="1"/>
          </p:nvPr>
        </p:nvSpPr>
        <p:spPr>
          <a:xfrm>
            <a:off x="838200" y="2305050"/>
            <a:ext cx="10515600" cy="4239260"/>
          </a:xfrm>
        </p:spPr>
        <p:txBody>
          <a:bodyPr>
            <a:normAutofit fontScale="80000"/>
          </a:bodyPr>
          <a:lstStyle/>
          <a:p>
            <a:pPr marL="554355" indent="-554355" algn="just">
              <a:buFont typeface="Wingdings" panose="05000000000000000000" charset="0"/>
              <a:buChar char="Ø"/>
            </a:pPr>
            <a:r>
              <a:rPr lang="en-US" sz="3600"/>
              <a:t>Resusitasi Jantung Paru (RJP) pada Kehamilan sangat di perlukan untuk menolong ibu hamil yang membutuhkan pertolongan segera terkait gangguan aurway, breathing dan circulation. </a:t>
            </a:r>
          </a:p>
          <a:p>
            <a:pPr marL="554355" indent="-554355" algn="just">
              <a:buFont typeface="Wingdings" panose="05000000000000000000" charset="0"/>
              <a:buChar char="Ø"/>
            </a:pPr>
            <a:r>
              <a:rPr lang="en-US" sz="3600"/>
              <a:t>RJP yang dilakukan dengan cara yang benar menhasilkan  cardiac out put 30% dari cardiac out put normal</a:t>
            </a:r>
          </a:p>
          <a:p>
            <a:pPr marL="554355" indent="-554355" algn="just">
              <a:buFont typeface="Wingdings" panose="05000000000000000000" charset="0"/>
              <a:buChar char="Ø"/>
            </a:pPr>
            <a:r>
              <a:rPr lang="en-US" sz="3600"/>
              <a:t>Mengurangi Aorta-caval Compression</a:t>
            </a:r>
          </a:p>
          <a:p>
            <a:pPr marL="554355" indent="-554355" algn="just">
              <a:buFont typeface="Wingdings" panose="05000000000000000000" charset="0"/>
              <a:buChar char="Ø"/>
            </a:pPr>
            <a:r>
              <a:rPr lang="en-US" sz="3600"/>
              <a:t>Meningkatkan 30% Venous return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LANGKAH-LANGKAH </a:t>
            </a:r>
          </a:p>
        </p:txBody>
      </p:sp>
      <p:sp>
        <p:nvSpPr>
          <p:cNvPr id="4" name="Content Placeholder 3"/>
          <p:cNvSpPr>
            <a:spLocks noGrp="1"/>
          </p:cNvSpPr>
          <p:nvPr>
            <p:ph idx="1"/>
          </p:nvPr>
        </p:nvSpPr>
        <p:spPr/>
        <p:txBody>
          <a:bodyPr>
            <a:normAutofit fontScale="90000"/>
          </a:bodyPr>
          <a:lstStyle/>
          <a:p>
            <a:pPr marL="514350" indent="-514350" algn="just">
              <a:buFont typeface="+mj-lt"/>
              <a:buAutoNum type="arabicPeriod"/>
            </a:pPr>
            <a:r>
              <a:rPr lang="en-US"/>
              <a:t>Periksa kesadaran ibu dengan cara memanggil dan cek respon ibu. Apabila tidak sadar lakukan langkah selanjutnya.</a:t>
            </a:r>
          </a:p>
          <a:p>
            <a:pPr marL="514350" indent="-514350" algn="just">
              <a:buFont typeface="+mj-lt"/>
              <a:buAutoNum type="arabicPeriod"/>
            </a:pPr>
            <a:r>
              <a:rPr lang="en-US"/>
              <a:t>Segera panggil bantuan berupa tenaga kesehatan lain atau ambulan.</a:t>
            </a:r>
          </a:p>
          <a:p>
            <a:pPr marL="514350" indent="-514350" algn="just">
              <a:buFont typeface="+mj-lt"/>
              <a:buAutoNum type="arabicPeriod"/>
            </a:pPr>
            <a:r>
              <a:rPr lang="en-US"/>
              <a:t>Untuk ibu hamil dengan usia kehamilan lebih dari 20 Minggu (ditandai dengan uterus di atas umbilikus), maka miringkan ibu dalam posisi berbaring ke sisi kiri dengan sudut 15-30 derajat atau apabila tidak memungkinkan, dorong uterus ke sisi kiri.</a:t>
            </a:r>
          </a:p>
          <a:p>
            <a:pPr marL="514350" indent="-514350" algn="just">
              <a:buFont typeface="+mj-lt"/>
              <a:buAutoNum type="arabicPeriod"/>
            </a:pPr>
            <a:r>
              <a:rPr lang="en-US">
                <a:sym typeface="+mn-ea"/>
              </a:rPr>
              <a:t>Bebaskan jalan nafas. Tengadahkan kepala ibu ke belakang (head tilt) dan angkat dagu (Chin lift), bersihkan benda asing di jalan nafas.</a:t>
            </a:r>
            <a:endParaRPr lang="en-US"/>
          </a:p>
          <a:p>
            <a:pPr marL="514350" indent="-514350" algn="just">
              <a:buFont typeface="+mj-lt"/>
              <a:buAutoNum type="arabicPeriod"/>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15695"/>
            <a:ext cx="10515600" cy="5033645"/>
          </a:xfrm>
        </p:spPr>
        <p:txBody>
          <a:bodyPr>
            <a:normAutofit/>
          </a:bodyPr>
          <a:lstStyle/>
          <a:p>
            <a:pPr algn="just"/>
            <a:r>
              <a:rPr lang="en-US"/>
              <a:t>Bila ada sumbatan benda padat di jalan  napas, sapu keluar dengan jari atau lakukan  dorongan pada dada di bagian tengah  sternum (</a:t>
            </a:r>
            <a:r>
              <a:rPr lang="en-US" i="1"/>
              <a:t>chest thrust</a:t>
            </a:r>
            <a:r>
              <a:rPr lang="en-US"/>
              <a:t>). Hindari menekan  prosesus  xifoideus!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Content Placeholder 101"/>
          <p:cNvPicPr>
            <a:picLocks noGrp="1" noChangeAspect="1"/>
          </p:cNvPicPr>
          <p:nvPr>
            <p:ph sz="half" idx="1"/>
          </p:nvPr>
        </p:nvPicPr>
        <p:blipFill>
          <a:blip r:embed="rId2"/>
          <a:stretch>
            <a:fillRect/>
          </a:stretch>
        </p:blipFill>
        <p:spPr>
          <a:xfrm>
            <a:off x="838200" y="1522730"/>
            <a:ext cx="3793490" cy="4351655"/>
          </a:xfrm>
          <a:prstGeom prst="rect">
            <a:avLst/>
          </a:prstGeom>
          <a:noFill/>
          <a:ln w="9525">
            <a:noFill/>
          </a:ln>
        </p:spPr>
      </p:pic>
      <p:sp>
        <p:nvSpPr>
          <p:cNvPr id="6" name="Content Placeholder 5"/>
          <p:cNvSpPr>
            <a:spLocks noGrp="1"/>
          </p:cNvSpPr>
          <p:nvPr>
            <p:ph sz="half" idx="2"/>
          </p:nvPr>
        </p:nvSpPr>
        <p:spPr>
          <a:xfrm>
            <a:off x="5231130" y="1825625"/>
            <a:ext cx="6457315" cy="4351655"/>
          </a:xfrm>
        </p:spPr>
        <p:txBody>
          <a:bodyPr>
            <a:normAutofit fontScale="90000" lnSpcReduction="10000"/>
          </a:bodyPr>
          <a:lstStyle/>
          <a:p>
            <a:pPr marL="457200" indent="-457200" algn="just">
              <a:buFont typeface="+mj-lt"/>
              <a:buAutoNum type="arabicPeriod" startAt="5"/>
            </a:pPr>
            <a:r>
              <a:rPr lang="en-US">
                <a:sym typeface="+mn-ea"/>
              </a:rPr>
              <a:t>Lakukan look, listen dan feel sambil menjaga jalan nafas terbuka. Periksa nafas ibu, lakukan cepat kurang dari 10 detik dengan cara mendekatkan kepala penolong ke wajah ibu. Yang di lihat gerakan dada, yang di dengar suara nafas dan yang di rasakan adalah aliran udara dari hidung atau mulut ibu.</a:t>
            </a:r>
          </a:p>
          <a:p>
            <a:pPr marL="457200" indent="-457200" algn="just">
              <a:buFont typeface="+mj-lt"/>
              <a:buAutoNum type="arabicPeriod" startAt="5"/>
            </a:pPr>
            <a:r>
              <a:rPr lang="en-US">
                <a:sym typeface="+mn-ea"/>
              </a:rPr>
              <a:t>Apabila ibu bernafas spontan, pertahankan posisi dan berikan oksigenasi sebagai tindakan suportif. Segera lanjutkan pemantauan untuk memastikan ibu bernafas normal.</a:t>
            </a:r>
            <a:endParaRPr lang="en-US"/>
          </a:p>
          <a:p>
            <a:pPr algn="just"/>
            <a:endParaRPr lang="en-US"/>
          </a:p>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1933</Words>
  <Application>Microsoft Office PowerPoint</Application>
  <PresentationFormat>Widescreen</PresentationFormat>
  <Paragraphs>121</Paragraphs>
  <Slides>37</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37</vt:i4>
      </vt:variant>
    </vt:vector>
  </HeadingPairs>
  <TitlesOfParts>
    <vt:vector size="47" baseType="lpstr">
      <vt:lpstr>Malgun Gothic</vt:lpstr>
      <vt:lpstr>Arial</vt:lpstr>
      <vt:lpstr>Bahnschrift Condensed</vt:lpstr>
      <vt:lpstr>Bodoni MT</vt:lpstr>
      <vt:lpstr>Calibri</vt:lpstr>
      <vt:lpstr>Calibri Light</vt:lpstr>
      <vt:lpstr>Wingdings</vt:lpstr>
      <vt:lpstr>Office Theme</vt:lpstr>
      <vt:lpstr>Custom Design</vt:lpstr>
      <vt:lpstr>1_Office Theme</vt:lpstr>
      <vt:lpstr>KEGAWATDARURATAN MATERNAL</vt:lpstr>
      <vt:lpstr>BANTUAN HIDUP (LIFE SUPPORT)</vt:lpstr>
      <vt:lpstr>PowerPoint Presentation</vt:lpstr>
      <vt:lpstr>PowerPoint Presentation</vt:lpstr>
      <vt:lpstr>CARDIAC ARREST DURING PREGNANT WOMEN</vt:lpstr>
      <vt:lpstr>RJP PADA IBU HAMIL</vt:lpstr>
      <vt:lpstr>LANGKAH-LANGKAH </vt:lpstr>
      <vt:lpstr>Bila ada sumbatan benda padat di jalan  napas, sapu keluar dengan jari atau lakukan  dorongan pada dada di bagian tengah  sternum (chest thrust). Hindari menekan  prosesus  xifoideus!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Lanjutkan Tatalaksana  dengan :</vt:lpstr>
      <vt:lpstr>Setelah ibu stabil, lakukan evaluasi kemungkinan penyebab hilangnya kesadaran ibu, antara lain :</vt:lpstr>
      <vt:lpstr>PowerPoint Presentation</vt:lpstr>
      <vt:lpstr>KEGAWATDARURATAN PEDIATRIK</vt:lpstr>
      <vt:lpstr>DEFINISI</vt:lpstr>
      <vt:lpstr>GEJALA</vt:lpstr>
      <vt:lpstr>PERTOLONGAN PERTAMA PADA BAYI/ANAK TERSEDAK</vt:lpstr>
      <vt:lpstr>MENILAI SITUASI</vt:lpstr>
      <vt:lpstr>MENILAI SITUASI</vt:lpstr>
      <vt:lpstr>MENILAI SITUASI</vt:lpstr>
      <vt:lpstr>Melakukan Pertolongan Pertama pada Bayi di Bawah Satu Tahun</vt:lpstr>
      <vt:lpstr>LANJUTAN...</vt:lpstr>
      <vt:lpstr>PowerPoint Presentation</vt:lpstr>
      <vt:lpstr>PowerPoint Presentation</vt:lpstr>
      <vt:lpstr>PowerPoint Presentation</vt:lpstr>
      <vt:lpstr>PowerPoint Presentation</vt:lpstr>
      <vt:lpstr>PowerPoint Presentation</vt:lpstr>
      <vt:lpstr>Melakukan Pertolongan Pertama pada Anak di Atas Satu Tahun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zulmah astuti</dc:creator>
  <cp:lastModifiedBy>zulmah astuti</cp:lastModifiedBy>
  <cp:revision>8</cp:revision>
  <dcterms:created xsi:type="dcterms:W3CDTF">2023-08-20T08:06:00Z</dcterms:created>
  <dcterms:modified xsi:type="dcterms:W3CDTF">2023-09-25T11:08:13Z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93BB255BCA1B48378C9DB9E0BE0B1A89_12</vt:lpwstr>
  </property>
  <property fmtid="{D5CDD505-2E9C-101B-9397-08002B2CF9AE}" pid="3" name="KSOProductBuildVer">
    <vt:lpwstr>1033-12.2.0.13215</vt:lpwstr>
  </property>
</Properties>
</file>