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79" r:id="rId3"/>
    <p:sldId id="264" r:id="rId4"/>
    <p:sldId id="286" r:id="rId5"/>
    <p:sldId id="284" r:id="rId6"/>
    <p:sldId id="285" r:id="rId7"/>
    <p:sldId id="287" r:id="rId8"/>
    <p:sldId id="288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823D-D3BD-4BB4-85DB-CAF1C976993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25DF-216B-47CA-B538-052D1F5E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1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3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9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ED66-E527-4CFF-A256-3AF1CD334AC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50" t="30994" r="36251" b="7325"/>
          <a:stretch/>
        </p:blipFill>
        <p:spPr>
          <a:xfrm>
            <a:off x="389744" y="524657"/>
            <a:ext cx="5421121" cy="2825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0865" y="1152425"/>
            <a:ext cx="4419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/>
              <a:t>Business Model Canvas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7688671" y="56264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Fendy Maradita</a:t>
            </a:r>
            <a:endParaRPr lang="id-ID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9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4598" y="509664"/>
            <a:ext cx="11227631" cy="6145969"/>
            <a:chOff x="614598" y="509664"/>
            <a:chExt cx="11227631" cy="6145969"/>
          </a:xfrm>
        </p:grpSpPr>
        <p:sp>
          <p:nvSpPr>
            <p:cNvPr id="3" name="Rectangle 2"/>
            <p:cNvSpPr/>
            <p:nvPr/>
          </p:nvSpPr>
          <p:spPr>
            <a:xfrm>
              <a:off x="614598" y="509665"/>
              <a:ext cx="2254585" cy="3923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id-ID" sz="2800" b="1" dirty="0" smtClean="0">
                  <a:solidFill>
                    <a:schemeClr val="bg1"/>
                  </a:solidFill>
                </a:rPr>
                <a:t>8.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Key </a:t>
              </a:r>
              <a:r>
                <a:rPr lang="en-ID" sz="2800" b="1" dirty="0">
                  <a:solidFill>
                    <a:schemeClr val="bg1"/>
                  </a:solidFill>
                </a:rPr>
                <a:t>Partners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11644" y="509665"/>
              <a:ext cx="2239557" cy="3923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2.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Value </a:t>
              </a:r>
              <a:r>
                <a:rPr lang="en-ID" sz="2800" b="1" dirty="0">
                  <a:solidFill>
                    <a:schemeClr val="bg1"/>
                  </a:solidFill>
                </a:rPr>
                <a:t>Proposition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63121" y="509665"/>
              <a:ext cx="2239557" cy="19014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7.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Key </a:t>
              </a:r>
              <a:r>
                <a:rPr lang="en-ID" sz="2800" b="1" dirty="0">
                  <a:solidFill>
                    <a:schemeClr val="bg1"/>
                  </a:solidFill>
                </a:rPr>
                <a:t>Activities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63121" y="2398425"/>
              <a:ext cx="2239557" cy="20221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6.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Key </a:t>
              </a:r>
              <a:r>
                <a:rPr lang="en-ID" sz="2800" b="1" dirty="0">
                  <a:solidFill>
                    <a:schemeClr val="bg1"/>
                  </a:solidFill>
                </a:rPr>
                <a:t>Resources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60167" y="509664"/>
              <a:ext cx="2239557" cy="190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4.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Customer </a:t>
              </a:r>
              <a:r>
                <a:rPr lang="en-ID" sz="2800" b="1" dirty="0">
                  <a:solidFill>
                    <a:schemeClr val="bg1"/>
                  </a:solidFill>
                </a:rPr>
                <a:t>Relationships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60167" y="2398425"/>
              <a:ext cx="2239557" cy="20221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3.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Channels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93702" y="509665"/>
              <a:ext cx="2239557" cy="3923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1.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Customer </a:t>
              </a:r>
              <a:r>
                <a:rPr lang="en-ID" sz="2800" b="1" dirty="0">
                  <a:solidFill>
                    <a:schemeClr val="bg1"/>
                  </a:solidFill>
                </a:rPr>
                <a:t>Segments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2331071" y="2705621"/>
              <a:ext cx="2248525" cy="56514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9.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Cost </a:t>
              </a:r>
              <a:r>
                <a:rPr lang="en-ID" sz="2800" b="1" dirty="0">
                  <a:solidFill>
                    <a:schemeClr val="bg1"/>
                  </a:solidFill>
                </a:rPr>
                <a:t>Structure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7929795" y="2743199"/>
              <a:ext cx="2248525" cy="55763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5.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Revenue </a:t>
              </a:r>
              <a:r>
                <a:rPr lang="en-ID" sz="2800" b="1" dirty="0">
                  <a:solidFill>
                    <a:schemeClr val="bg1"/>
                  </a:solidFill>
                </a:rPr>
                <a:t>Streams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65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35" t="31912" r="35747" b="12765"/>
          <a:stretch/>
        </p:blipFill>
        <p:spPr>
          <a:xfrm>
            <a:off x="3869484" y="2090746"/>
            <a:ext cx="6998385" cy="3465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0861" y="659567"/>
            <a:ext cx="2933816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D" sz="4800" b="1" dirty="0">
                <a:solidFill>
                  <a:schemeClr val="bg1"/>
                </a:solidFill>
              </a:rPr>
              <a:t>CHANNELS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AF1FF-A90A-400E-94DE-D211D2663DE7}"/>
              </a:ext>
            </a:extLst>
          </p:cNvPr>
          <p:cNvSpPr/>
          <p:nvPr/>
        </p:nvSpPr>
        <p:spPr>
          <a:xfrm>
            <a:off x="1130710" y="612552"/>
            <a:ext cx="3048000" cy="295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Channel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Osterwalder dan Pigneur (2013),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proposisi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mana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menyepakati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769" y="38237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Channels </a:t>
            </a:r>
            <a:r>
              <a:rPr lang="en-US" dirty="0" err="1">
                <a:latin typeface="Cambria" panose="02040503050406030204" pitchFamily="18" charset="0"/>
              </a:rPr>
              <a:t>meliputi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cara-cara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meningkatkan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kesadaran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memudahkan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pelanggan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menilai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membantu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pelanggan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membeli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jasanya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1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110" y="486697"/>
            <a:ext cx="78608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/>
              <a:t>channels</a:t>
            </a:r>
            <a:r>
              <a:rPr lang="en-US" sz="2800" b="1" dirty="0" smtClean="0"/>
              <a:t>:</a:t>
            </a:r>
            <a:endParaRPr lang="id-ID" sz="2800" b="1" dirty="0" smtClean="0"/>
          </a:p>
          <a:p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Memunculkan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 smtClean="0"/>
              <a:t>perusahaan</a:t>
            </a:r>
            <a:endParaRPr lang="id-ID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  <a:r>
              <a:rPr lang="en-US" sz="2400" dirty="0" err="1"/>
              <a:t>mengevaluasi</a:t>
            </a:r>
            <a:r>
              <a:rPr lang="en-US" sz="2400" dirty="0"/>
              <a:t> value proposition </a:t>
            </a:r>
            <a:r>
              <a:rPr lang="en-US" sz="2400" dirty="0" err="1" smtClean="0"/>
              <a:t>perusahaan</a:t>
            </a:r>
            <a:endParaRPr lang="id-ID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Memfasilitasi</a:t>
            </a:r>
            <a:r>
              <a:rPr lang="id-ID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 smtClean="0"/>
              <a:t>perusahaan</a:t>
            </a:r>
            <a:endParaRPr lang="id-ID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/>
              <a:t>value proposition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 smtClean="0"/>
              <a:t>pelanggan</a:t>
            </a:r>
            <a:endParaRPr lang="id-ID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pasca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79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110" y="486697"/>
            <a:ext cx="786089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Jenis</a:t>
            </a:r>
            <a:r>
              <a:rPr lang="en-US" sz="2800" b="1" dirty="0" smtClean="0"/>
              <a:t> </a:t>
            </a:r>
            <a:r>
              <a:rPr lang="en-US" sz="2800" b="1" dirty="0"/>
              <a:t>channels</a:t>
            </a:r>
            <a:r>
              <a:rPr lang="en-US" sz="2800" b="1" dirty="0" smtClean="0"/>
              <a:t>:</a:t>
            </a:r>
            <a:endParaRPr lang="id-ID" sz="2800" b="1" dirty="0" smtClean="0"/>
          </a:p>
          <a:p>
            <a:endParaRPr lang="id-ID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1" dirty="0"/>
              <a:t>Tenaga </a:t>
            </a:r>
            <a:r>
              <a:rPr lang="id-ID" i="1" dirty="0" smtClean="0"/>
              <a:t>penjualan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1" dirty="0" smtClean="0"/>
              <a:t>Penjualan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1" dirty="0" smtClean="0"/>
              <a:t>Toko Sendiri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1" dirty="0" smtClean="0"/>
              <a:t>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1" dirty="0" smtClean="0"/>
              <a:t>Grosir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6298" y="3028336"/>
            <a:ext cx="786089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Fase</a:t>
            </a:r>
            <a:r>
              <a:rPr lang="en-US" sz="2800" b="1" dirty="0" smtClean="0"/>
              <a:t> </a:t>
            </a:r>
            <a:r>
              <a:rPr lang="en-US" sz="2800" b="1" dirty="0"/>
              <a:t>channels</a:t>
            </a:r>
            <a:r>
              <a:rPr lang="en-US" sz="2800" b="1" dirty="0" smtClean="0"/>
              <a:t>:</a:t>
            </a:r>
            <a:endParaRPr lang="id-ID" sz="2800" b="1" dirty="0" smtClean="0"/>
          </a:p>
          <a:p>
            <a:endParaRPr lang="id-ID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After sales</a:t>
            </a:r>
            <a:endParaRPr lang="id-ID" i="1" dirty="0" smtClean="0"/>
          </a:p>
        </p:txBody>
      </p:sp>
    </p:spTree>
    <p:extLst>
      <p:ext uri="{BB962C8B-B14F-4D97-AF65-F5344CB8AC3E}">
        <p14:creationId xmlns:p14="http://schemas.microsoft.com/office/powerpoint/2010/main" val="320934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79" t="31939" r="36222" b="12764"/>
          <a:stretch/>
        </p:blipFill>
        <p:spPr>
          <a:xfrm>
            <a:off x="3021653" y="1550045"/>
            <a:ext cx="9308892" cy="4781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3104" y="524656"/>
            <a:ext cx="7827656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</a:rPr>
              <a:t>4. </a:t>
            </a:r>
            <a:r>
              <a:rPr lang="en-ID" sz="4800" b="1" dirty="0" smtClean="0">
                <a:solidFill>
                  <a:schemeClr val="bg1"/>
                </a:solidFill>
              </a:rPr>
              <a:t>CUSTOMER </a:t>
            </a:r>
            <a:r>
              <a:rPr lang="en-ID" sz="4800" b="1" dirty="0">
                <a:solidFill>
                  <a:schemeClr val="bg1"/>
                </a:solidFill>
              </a:rPr>
              <a:t>RELATIONSHIPS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77DE4-1606-41DD-A0C7-1AEE2C24E5E3}"/>
              </a:ext>
            </a:extLst>
          </p:cNvPr>
          <p:cNvSpPr/>
          <p:nvPr/>
        </p:nvSpPr>
        <p:spPr>
          <a:xfrm>
            <a:off x="754966" y="1355653"/>
            <a:ext cx="5077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Pada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deskripsi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harapkan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memeliharanya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Fritscher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Pigneur, 2011).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0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77DE4-1606-41DD-A0C7-1AEE2C24E5E3}"/>
              </a:ext>
            </a:extLst>
          </p:cNvPr>
          <p:cNvSpPr/>
          <p:nvPr/>
        </p:nvSpPr>
        <p:spPr>
          <a:xfrm>
            <a:off x="764141" y="735489"/>
            <a:ext cx="6656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Ragam</a:t>
            </a:r>
            <a:r>
              <a:rPr lang="en-US" dirty="0"/>
              <a:t> customer relationships (</a:t>
            </a:r>
            <a:r>
              <a:rPr lang="en-US" dirty="0" err="1"/>
              <a:t>lanjutan</a:t>
            </a:r>
            <a:r>
              <a:rPr lang="en-US" dirty="0" smtClean="0"/>
              <a:t>):</a:t>
            </a:r>
            <a:endParaRPr lang="id-ID" dirty="0" smtClean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Communities: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individual,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acara </a:t>
            </a:r>
            <a:r>
              <a:rPr lang="en-US" dirty="0" err="1" smtClean="0"/>
              <a:t>wis</a:t>
            </a:r>
            <a:r>
              <a:rPr lang="id-ID" dirty="0" smtClean="0"/>
              <a:t>a</a:t>
            </a:r>
            <a:r>
              <a:rPr lang="en-US" dirty="0" err="1" smtClean="0"/>
              <a:t>taa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polygon</a:t>
            </a:r>
            <a:endParaRPr lang="id-ID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Co-creation</a:t>
            </a:r>
            <a:r>
              <a:rPr lang="en-US" dirty="0"/>
              <a:t>: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(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interior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eksterior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 smtClean="0"/>
              <a:t>)</a:t>
            </a:r>
            <a:endParaRPr lang="id-ID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Dedicated personal assistance: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 smtClean="0"/>
              <a:t>.</a:t>
            </a:r>
            <a:endParaRPr lang="id-ID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Automated </a:t>
            </a:r>
            <a:r>
              <a:rPr lang="id-ID" dirty="0"/>
              <a:t>services : Jenis hubungan ini memadukan yang lebih </a:t>
            </a:r>
            <a:r>
              <a:rPr lang="id-ID" dirty="0" smtClean="0"/>
              <a:t>canggih bentuk </a:t>
            </a:r>
            <a:r>
              <a:rPr lang="id-ID" dirty="0"/>
              <a:t>layanan mandiri pelanggan dengan </a:t>
            </a:r>
            <a:r>
              <a:rPr lang="id-ID" dirty="0" smtClean="0"/>
              <a:t>otomatis Proses.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 smtClean="0"/>
              <a:t>Layanan Mandiri </a:t>
            </a:r>
            <a:r>
              <a:rPr lang="id-ID" dirty="0"/>
              <a:t>: Dalam jenis hubungan ini, perusahaan tidak </a:t>
            </a:r>
            <a:r>
              <a:rPr lang="id-ID" dirty="0" smtClean="0"/>
              <a:t>mempertahankan hubungan </a:t>
            </a:r>
            <a:r>
              <a:rPr lang="id-ID" dirty="0"/>
              <a:t>langsung dengan pelanggan. Ini menyediakan </a:t>
            </a:r>
            <a:r>
              <a:rPr lang="id-ID" dirty="0" smtClean="0"/>
              <a:t>semua sarana </a:t>
            </a:r>
            <a:r>
              <a:rPr lang="id-ID" dirty="0"/>
              <a:t>yang diperlukan bagi pelanggan untuk membantu diri mereka sendiri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5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26" y="524656"/>
            <a:ext cx="592815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</a:rPr>
              <a:t>5. </a:t>
            </a:r>
            <a:r>
              <a:rPr lang="en-ID" sz="4800" b="1" dirty="0" smtClean="0">
                <a:solidFill>
                  <a:schemeClr val="bg1"/>
                </a:solidFill>
              </a:rPr>
              <a:t>REVENUE </a:t>
            </a:r>
            <a:r>
              <a:rPr lang="en-ID" sz="4800" b="1" dirty="0">
                <a:solidFill>
                  <a:schemeClr val="bg1"/>
                </a:solidFill>
              </a:rPr>
              <a:t>STREAMS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98" t="31303" r="35984" b="12552"/>
          <a:stretch/>
        </p:blipFill>
        <p:spPr>
          <a:xfrm>
            <a:off x="929390" y="1813810"/>
            <a:ext cx="10553076" cy="5044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BD7C4-2F2D-4685-A136-68B8F231D023}"/>
              </a:ext>
            </a:extLst>
          </p:cNvPr>
          <p:cNvSpPr/>
          <p:nvPr/>
        </p:nvSpPr>
        <p:spPr>
          <a:xfrm>
            <a:off x="709533" y="1379518"/>
            <a:ext cx="4638321" cy="370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Revenue stream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Arus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proposisi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ditawarkan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(Rodríguez, 2016). </a:t>
            </a:r>
            <a:endParaRPr lang="id-ID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Aliran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dana </a:t>
            </a:r>
            <a:r>
              <a:rPr lang="en-US" dirty="0" err="1" smtClean="0">
                <a:latin typeface="Cambria" panose="02040503050406030204" pitchFamily="18" charset="0"/>
              </a:rPr>
              <a:t>masuk</a:t>
            </a:r>
            <a:endParaRPr lang="id-ID" dirty="0" smtClean="0">
              <a:latin typeface="Cambria" panose="02040503050406030204" pitchFamily="18" charset="0"/>
            </a:endParaRP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Bagaimana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organisasi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memperoleh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setiap</a:t>
            </a:r>
            <a:r>
              <a:rPr lang="en-US" dirty="0">
                <a:latin typeface="Cambria" panose="02040503050406030204" pitchFamily="18" charset="0"/>
              </a:rPr>
              <a:t> customer </a:t>
            </a:r>
            <a:r>
              <a:rPr lang="en-US" dirty="0" smtClean="0">
                <a:latin typeface="Cambria" panose="02040503050406030204" pitchFamily="18" charset="0"/>
              </a:rPr>
              <a:t>segment.</a:t>
            </a:r>
            <a:endParaRPr lang="id-ID" dirty="0" smtClean="0">
              <a:latin typeface="Cambria" panose="02040503050406030204" pitchFamily="18" charset="0"/>
            </a:endParaRP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Terdapat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dua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pendapatan</a:t>
            </a:r>
            <a:r>
              <a:rPr lang="en-US" dirty="0">
                <a:latin typeface="Cambria" panose="02040503050406030204" pitchFamily="18" charset="0"/>
              </a:rPr>
              <a:t>: (1) </a:t>
            </a:r>
            <a:r>
              <a:rPr lang="en-US" dirty="0" err="1">
                <a:latin typeface="Cambria" panose="02040503050406030204" pitchFamily="18" charset="0"/>
              </a:rPr>
              <a:t>transaksional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pengulangan</a:t>
            </a:r>
            <a:r>
              <a:rPr lang="en-US" dirty="0">
                <a:latin typeface="Cambria" panose="02040503050406030204" pitchFamily="18" charset="0"/>
              </a:rPr>
              <a:t> (recurring)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6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77DE4-1606-41DD-A0C7-1AEE2C24E5E3}"/>
              </a:ext>
            </a:extLst>
          </p:cNvPr>
          <p:cNvSpPr/>
          <p:nvPr/>
        </p:nvSpPr>
        <p:spPr>
          <a:xfrm>
            <a:off x="764141" y="735489"/>
            <a:ext cx="6656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 smtClean="0"/>
              <a:t>:</a:t>
            </a:r>
            <a:endParaRPr lang="id-ID" dirty="0" smtClean="0"/>
          </a:p>
          <a:p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smtClean="0"/>
              <a:t>asset</a:t>
            </a:r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 smtClean="0"/>
              <a:t>penggunaan</a:t>
            </a:r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 smtClean="0"/>
              <a:t>berlangganan</a:t>
            </a:r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Pinjaman</a:t>
            </a:r>
            <a:r>
              <a:rPr lang="en-US" dirty="0" smtClean="0"/>
              <a:t>/</a:t>
            </a:r>
            <a:r>
              <a:rPr lang="en-US" dirty="0" err="1" smtClean="0"/>
              <a:t>Penyewaan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Lisensi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Iklan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0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349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Devanagari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TTTYZSF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TETA</dc:creator>
  <cp:lastModifiedBy>MyDell</cp:lastModifiedBy>
  <cp:revision>39</cp:revision>
  <dcterms:created xsi:type="dcterms:W3CDTF">2017-11-15T14:48:22Z</dcterms:created>
  <dcterms:modified xsi:type="dcterms:W3CDTF">2024-08-12T02:59:26Z</dcterms:modified>
</cp:coreProperties>
</file>