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E7F5FB82-2F0E-456A-AACE-0427392108D2}" type="datetimeFigureOut">
              <a:rPr lang="en-ID" smtClean="0"/>
              <a:t>18/04/2021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9DA4A991-6124-49C0-99FB-C0B7F3910AE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5635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FB82-2F0E-456A-AACE-0427392108D2}" type="datetimeFigureOut">
              <a:rPr lang="en-ID" smtClean="0"/>
              <a:t>18/04/2021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991-6124-49C0-99FB-C0B7F3910AE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0020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FB82-2F0E-456A-AACE-0427392108D2}" type="datetimeFigureOut">
              <a:rPr lang="en-ID" smtClean="0"/>
              <a:t>18/04/2021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991-6124-49C0-99FB-C0B7F3910AE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6769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FB82-2F0E-456A-AACE-0427392108D2}" type="datetimeFigureOut">
              <a:rPr lang="en-ID" smtClean="0"/>
              <a:t>18/04/2021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991-6124-49C0-99FB-C0B7F3910AEB}" type="slidenum">
              <a:rPr lang="en-ID" smtClean="0"/>
              <a:t>‹#›</a:t>
            </a:fld>
            <a:endParaRPr lang="en-ID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1821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FB82-2F0E-456A-AACE-0427392108D2}" type="datetimeFigureOut">
              <a:rPr lang="en-ID" smtClean="0"/>
              <a:t>18/04/2021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991-6124-49C0-99FB-C0B7F3910AE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99587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FB82-2F0E-456A-AACE-0427392108D2}" type="datetimeFigureOut">
              <a:rPr lang="en-ID" smtClean="0"/>
              <a:t>18/04/2021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991-6124-49C0-99FB-C0B7F3910AE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39373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FB82-2F0E-456A-AACE-0427392108D2}" type="datetimeFigureOut">
              <a:rPr lang="en-ID" smtClean="0"/>
              <a:t>18/04/2021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991-6124-49C0-99FB-C0B7F3910AE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65698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FB82-2F0E-456A-AACE-0427392108D2}" type="datetimeFigureOut">
              <a:rPr lang="en-ID" smtClean="0"/>
              <a:t>18/04/2021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991-6124-49C0-99FB-C0B7F3910AE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071761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FB82-2F0E-456A-AACE-0427392108D2}" type="datetimeFigureOut">
              <a:rPr lang="en-ID" smtClean="0"/>
              <a:t>18/04/2021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991-6124-49C0-99FB-C0B7F3910AE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0443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FB82-2F0E-456A-AACE-0427392108D2}" type="datetimeFigureOut">
              <a:rPr lang="en-ID" smtClean="0"/>
              <a:t>18/04/2021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991-6124-49C0-99FB-C0B7F3910AE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7612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FB82-2F0E-456A-AACE-0427392108D2}" type="datetimeFigureOut">
              <a:rPr lang="en-ID" smtClean="0"/>
              <a:t>18/04/2021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991-6124-49C0-99FB-C0B7F3910AE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32186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FB82-2F0E-456A-AACE-0427392108D2}" type="datetimeFigureOut">
              <a:rPr lang="en-ID" smtClean="0"/>
              <a:t>18/04/2021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991-6124-49C0-99FB-C0B7F3910AE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78971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FB82-2F0E-456A-AACE-0427392108D2}" type="datetimeFigureOut">
              <a:rPr lang="en-ID" smtClean="0"/>
              <a:t>18/04/2021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991-6124-49C0-99FB-C0B7F3910AE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12993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FB82-2F0E-456A-AACE-0427392108D2}" type="datetimeFigureOut">
              <a:rPr lang="en-ID" smtClean="0"/>
              <a:t>18/04/2021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991-6124-49C0-99FB-C0B7F3910AE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58456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FB82-2F0E-456A-AACE-0427392108D2}" type="datetimeFigureOut">
              <a:rPr lang="en-ID" smtClean="0"/>
              <a:t>18/04/2021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991-6124-49C0-99FB-C0B7F3910AE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10116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FB82-2F0E-456A-AACE-0427392108D2}" type="datetimeFigureOut">
              <a:rPr lang="en-ID" smtClean="0"/>
              <a:t>18/04/2021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991-6124-49C0-99FB-C0B7F3910AE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6723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FB82-2F0E-456A-AACE-0427392108D2}" type="datetimeFigureOut">
              <a:rPr lang="en-ID" smtClean="0"/>
              <a:t>18/04/2021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991-6124-49C0-99FB-C0B7F3910AE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5636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5FB82-2F0E-456A-AACE-0427392108D2}" type="datetimeFigureOut">
              <a:rPr lang="en-ID" smtClean="0"/>
              <a:t>18/04/2021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4A991-6124-49C0-99FB-C0B7F3910AE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698785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  <p:sldLayoutId id="2147483845" r:id="rId14"/>
    <p:sldLayoutId id="2147483846" r:id="rId15"/>
    <p:sldLayoutId id="2147483847" r:id="rId16"/>
    <p:sldLayoutId id="214748384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3B6D3-4412-4D83-A047-CB1D0A3853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 Unions Collective Bargaining</a:t>
            </a:r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09FE7D-0932-4B1A-B03A-D3496D4635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218096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Nama </a:t>
            </a:r>
            <a:r>
              <a:rPr lang="en-US" dirty="0" err="1"/>
              <a:t>kelompok</a:t>
            </a:r>
            <a:r>
              <a:rPr lang="en-US" dirty="0"/>
              <a:t>:</a:t>
            </a:r>
          </a:p>
          <a:p>
            <a:r>
              <a:rPr lang="en-US" dirty="0"/>
              <a:t>Kevin Marcellino/1723020024</a:t>
            </a:r>
          </a:p>
          <a:p>
            <a:r>
              <a:rPr lang="en-US" dirty="0"/>
              <a:t>Jorge/</a:t>
            </a:r>
          </a:p>
          <a:p>
            <a:r>
              <a:rPr lang="en-US" dirty="0" err="1"/>
              <a:t>Vanio</a:t>
            </a:r>
            <a:r>
              <a:rPr lang="en-US" dirty="0"/>
              <a:t>/</a:t>
            </a:r>
          </a:p>
          <a:p>
            <a:r>
              <a:rPr lang="en-US" dirty="0"/>
              <a:t>Richard/1723020001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77589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81AE8B7-1426-48A9-A8EB-0EE7C3F521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88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7AD6768-6648-4AE3-A409-C1162DF9F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187" y="234204"/>
            <a:ext cx="9905998" cy="147857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Negotiating the agreement</a:t>
            </a:r>
            <a:endParaRPr lang="en-ID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8EBED46-2F65-42F9-9DC9-2410D26D8A85}"/>
              </a:ext>
            </a:extLst>
          </p:cNvPr>
          <p:cNvSpPr/>
          <p:nvPr/>
        </p:nvSpPr>
        <p:spPr>
          <a:xfrm>
            <a:off x="1789736" y="2960025"/>
            <a:ext cx="8612528" cy="2362602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dirty="0" err="1"/>
              <a:t>Keduanya</a:t>
            </a:r>
            <a:r>
              <a:rPr lang="en-ID" dirty="0"/>
              <a:t> </a:t>
            </a:r>
            <a:r>
              <a:rPr lang="en-ID" dirty="0" err="1"/>
              <a:t>pihak</a:t>
            </a:r>
            <a:r>
              <a:rPr lang="en-ID" dirty="0"/>
              <a:t> yang </a:t>
            </a:r>
            <a:r>
              <a:rPr lang="en-ID" dirty="0" err="1"/>
              <a:t>berkonflik</a:t>
            </a:r>
            <a:r>
              <a:rPr lang="en-ID" dirty="0"/>
              <a:t> </a:t>
            </a:r>
            <a:r>
              <a:rPr lang="en-ID" dirty="0" err="1"/>
              <a:t>menerima</a:t>
            </a:r>
            <a:r>
              <a:rPr lang="en-ID" dirty="0"/>
              <a:t> </a:t>
            </a:r>
            <a:r>
              <a:rPr lang="en-ID" dirty="0" err="1"/>
              <a:t>sesuatu</a:t>
            </a:r>
            <a:r>
              <a:rPr lang="en-ID" dirty="0"/>
              <a:t> yang </a:t>
            </a:r>
            <a:r>
              <a:rPr lang="en-ID" dirty="0" err="1"/>
              <a:t>berharga</a:t>
            </a:r>
            <a:r>
              <a:rPr lang="en-ID" dirty="0"/>
              <a:t> </a:t>
            </a:r>
            <a:r>
              <a:rPr lang="en-ID" dirty="0" err="1"/>
              <a:t>meskipun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bukan</a:t>
            </a:r>
            <a:r>
              <a:rPr lang="en-ID" dirty="0"/>
              <a:t> yang paling </a:t>
            </a:r>
            <a:r>
              <a:rPr lang="en-ID" dirty="0" err="1"/>
              <a:t>diinginkan</a:t>
            </a:r>
            <a:r>
              <a:rPr lang="en-ID" dirty="0"/>
              <a:t> masing-masing </a:t>
            </a:r>
            <a:r>
              <a:rPr lang="en-ID" dirty="0" err="1"/>
              <a:t>pihak</a:t>
            </a:r>
            <a:r>
              <a:rPr lang="en-ID" dirty="0"/>
              <a:t>.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Misalnya</a:t>
            </a:r>
            <a:r>
              <a:rPr lang="en-ID" dirty="0"/>
              <a:t>, </a:t>
            </a:r>
            <a:r>
              <a:rPr lang="en-ID" dirty="0" err="1"/>
              <a:t>pekerja</a:t>
            </a:r>
            <a:r>
              <a:rPr lang="en-ID" dirty="0"/>
              <a:t> dan </a:t>
            </a:r>
            <a:r>
              <a:rPr lang="en-ID" dirty="0" err="1"/>
              <a:t>manajemen</a:t>
            </a:r>
            <a:r>
              <a:rPr lang="en-ID" dirty="0"/>
              <a:t> </a:t>
            </a:r>
            <a:r>
              <a:rPr lang="en-ID" dirty="0" err="1"/>
              <a:t>berselisih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permintaan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tarif</a:t>
            </a:r>
            <a:r>
              <a:rPr lang="en-ID" dirty="0"/>
              <a:t> </a:t>
            </a:r>
            <a:r>
              <a:rPr lang="en-ID" dirty="0" err="1"/>
              <a:t>gaji</a:t>
            </a:r>
            <a:r>
              <a:rPr lang="en-ID" dirty="0"/>
              <a:t> per jam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tinggi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$ 5 </a:t>
            </a:r>
            <a:r>
              <a:rPr lang="en-ID" dirty="0" err="1"/>
              <a:t>sampai</a:t>
            </a:r>
            <a:r>
              <a:rPr lang="en-ID" dirty="0"/>
              <a:t> $ 10. </a:t>
            </a:r>
            <a:r>
              <a:rPr lang="en-ID" dirty="0" err="1"/>
              <a:t>Manajemen</a:t>
            </a:r>
            <a:r>
              <a:rPr lang="en-ID" dirty="0"/>
              <a:t> </a:t>
            </a:r>
            <a:r>
              <a:rPr lang="en-ID" dirty="0" err="1"/>
              <a:t>mengklaim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menaikkan</a:t>
            </a:r>
            <a:r>
              <a:rPr lang="en-ID" dirty="0"/>
              <a:t> </a:t>
            </a:r>
            <a:r>
              <a:rPr lang="en-ID" dirty="0" err="1"/>
              <a:t>gaji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level $ 10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mengancam</a:t>
            </a:r>
            <a:r>
              <a:rPr lang="en-ID" dirty="0"/>
              <a:t> </a:t>
            </a:r>
            <a:r>
              <a:rPr lang="en-ID" dirty="0" err="1"/>
              <a:t>keamanan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jikapenjualan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menurun</a:t>
            </a:r>
            <a:r>
              <a:rPr lang="en-ID" dirty="0"/>
              <a:t> </a:t>
            </a:r>
            <a:r>
              <a:rPr lang="en-ID" dirty="0" err="1"/>
              <a:t>berapapun</a:t>
            </a:r>
            <a:r>
              <a:rPr lang="en-ID" dirty="0"/>
              <a:t> </a:t>
            </a:r>
            <a:r>
              <a:rPr lang="en-ID" dirty="0" err="1"/>
              <a:t>jumlahnya</a:t>
            </a:r>
            <a:r>
              <a:rPr lang="en-ID" dirty="0"/>
              <a:t>. Jika </a:t>
            </a:r>
            <a:r>
              <a:rPr lang="en-ID" dirty="0" err="1"/>
              <a:t>pekerja</a:t>
            </a:r>
            <a:r>
              <a:rPr lang="en-ID" dirty="0"/>
              <a:t> dan </a:t>
            </a:r>
            <a:r>
              <a:rPr lang="en-ID" dirty="0" err="1"/>
              <a:t>manajemen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menyetujui</a:t>
            </a:r>
            <a:r>
              <a:rPr lang="en-ID" dirty="0"/>
              <a:t> </a:t>
            </a:r>
            <a:r>
              <a:rPr lang="en-ID" dirty="0" err="1"/>
              <a:t>komprominaikkan</a:t>
            </a:r>
            <a:r>
              <a:rPr lang="en-ID" dirty="0"/>
              <a:t> (</a:t>
            </a:r>
            <a:r>
              <a:rPr lang="en-ID" dirty="0" err="1"/>
              <a:t>katakanlah</a:t>
            </a:r>
            <a:r>
              <a:rPr lang="en-ID" dirty="0"/>
              <a:t>, </a:t>
            </a:r>
            <a:r>
              <a:rPr lang="en-ID" dirty="0" err="1"/>
              <a:t>kenaikan</a:t>
            </a:r>
            <a:r>
              <a:rPr lang="en-ID" dirty="0"/>
              <a:t> </a:t>
            </a:r>
            <a:r>
              <a:rPr lang="en-ID" dirty="0" err="1"/>
              <a:t>gaji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$ 7,50 per jam),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situasi</a:t>
            </a:r>
            <a:r>
              <a:rPr lang="en-ID" dirty="0"/>
              <a:t> win-win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A414534-BCE8-4EFE-8045-A3E8CC959F3F}"/>
              </a:ext>
            </a:extLst>
          </p:cNvPr>
          <p:cNvSpPr/>
          <p:nvPr/>
        </p:nvSpPr>
        <p:spPr>
          <a:xfrm>
            <a:off x="3634703" y="1775150"/>
            <a:ext cx="5210965" cy="611441"/>
          </a:xfrm>
          <a:prstGeom prst="roundRect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Contoh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Kasus</a:t>
            </a:r>
            <a:r>
              <a:rPr lang="en-US" sz="3200" dirty="0"/>
              <a:t> Win-Win.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680380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ACAAA-BB6C-4DF0-B3FA-04179B32E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2689715"/>
            <a:ext cx="9905998" cy="1478570"/>
          </a:xfrm>
        </p:spPr>
        <p:txBody>
          <a:bodyPr/>
          <a:lstStyle/>
          <a:p>
            <a:pPr algn="ctr"/>
            <a:r>
              <a:rPr lang="en-US" b="1" dirty="0"/>
              <a:t>Thank you</a:t>
            </a:r>
            <a:endParaRPr lang="en-ID" b="1" dirty="0"/>
          </a:p>
        </p:txBody>
      </p:sp>
    </p:spTree>
    <p:extLst>
      <p:ext uri="{BB962C8B-B14F-4D97-AF65-F5344CB8AC3E}">
        <p14:creationId xmlns:p14="http://schemas.microsoft.com/office/powerpoint/2010/main" val="331413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BFAA9DF-FE29-4BCF-BBE9-44064F26F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950" y="2594114"/>
            <a:ext cx="2491406" cy="3117664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54A4B8D7-1593-43E7-9E0A-97D4A1235531}"/>
              </a:ext>
            </a:extLst>
          </p:cNvPr>
          <p:cNvSpPr/>
          <p:nvPr/>
        </p:nvSpPr>
        <p:spPr>
          <a:xfrm>
            <a:off x="3684104" y="1192696"/>
            <a:ext cx="6122504" cy="1020417"/>
          </a:xfrm>
          <a:prstGeom prst="wedgeRectCallout">
            <a:avLst>
              <a:gd name="adj1" fmla="val -21699"/>
              <a:gd name="adj2" fmla="val 85494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F609EC-A388-42BF-A01C-315449F0C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556" y="1093214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Adobe Garamond Pro Bold" panose="02020702060506020403" pitchFamily="18" charset="0"/>
                <a:cs typeface="Times New Roman" panose="02020603050405020304" pitchFamily="18" charset="0"/>
              </a:rPr>
              <a:t>Why Do Unions Exist ?</a:t>
            </a:r>
            <a:endParaRPr lang="en-ID" dirty="0">
              <a:latin typeface="Adobe Garamond Pro Bold" panose="020207020605060204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039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32EC8-FDC6-46EF-937E-F823013B3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Adobe Garamond Pro Bold" panose="02020702060506020403" pitchFamily="18" charset="0"/>
                <a:cs typeface="Times New Roman" panose="02020603050405020304" pitchFamily="18" charset="0"/>
              </a:rPr>
              <a:t>Why Employees Join Unions?</a:t>
            </a:r>
            <a:endParaRPr lang="en-ID" dirty="0">
              <a:latin typeface="Adobe Garamond Pro Bold" panose="020207020605060204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B8A89-5923-4EF8-B2F7-00A16BAFC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817" y="1476908"/>
            <a:ext cx="10364452" cy="68386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Several other common reasons for employee dissatisfaction are described next:</a:t>
            </a:r>
          </a:p>
          <a:p>
            <a:pPr marL="0" indent="0">
              <a:buNone/>
            </a:pPr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EFEFDA-E19F-4B1F-81FD-1237372248DB}"/>
              </a:ext>
            </a:extLst>
          </p:cNvPr>
          <p:cNvSpPr txBox="1">
            <a:spLocks/>
          </p:cNvSpPr>
          <p:nvPr/>
        </p:nvSpPr>
        <p:spPr>
          <a:xfrm>
            <a:off x="417442" y="2389221"/>
            <a:ext cx="5420140" cy="50035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Compensation and employee benefits</a:t>
            </a:r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B58618-CF47-44EE-8E79-90283B3580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295" y="3118023"/>
            <a:ext cx="4930435" cy="305217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DB3DB3F-E293-4492-8B7A-5EF83028CD64}"/>
              </a:ext>
            </a:extLst>
          </p:cNvPr>
          <p:cNvSpPr/>
          <p:nvPr/>
        </p:nvSpPr>
        <p:spPr>
          <a:xfrm>
            <a:off x="6095999" y="3650932"/>
            <a:ext cx="2186608" cy="43183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88E560D-A91C-41A5-B416-A2463D216973}"/>
              </a:ext>
            </a:extLst>
          </p:cNvPr>
          <p:cNvSpPr txBox="1">
            <a:spLocks/>
          </p:cNvSpPr>
          <p:nvPr/>
        </p:nvSpPr>
        <p:spPr>
          <a:xfrm>
            <a:off x="6095999" y="3637680"/>
            <a:ext cx="3140765" cy="5270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Job security</a:t>
            </a:r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A251683-0C8F-4442-BF31-D4DA8FE0C652}"/>
              </a:ext>
            </a:extLst>
          </p:cNvPr>
          <p:cNvSpPr/>
          <p:nvPr/>
        </p:nvSpPr>
        <p:spPr>
          <a:xfrm>
            <a:off x="7381775" y="4946222"/>
            <a:ext cx="3962398" cy="431837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59CBFCF-88D7-48F9-91A0-F1091C6EEDDB}"/>
              </a:ext>
            </a:extLst>
          </p:cNvPr>
          <p:cNvSpPr txBox="1">
            <a:spLocks/>
          </p:cNvSpPr>
          <p:nvPr/>
        </p:nvSpPr>
        <p:spPr>
          <a:xfrm>
            <a:off x="7381775" y="4906466"/>
            <a:ext cx="3962398" cy="50035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Attitude of management</a:t>
            </a:r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711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5C9B7-2B0E-4606-AF31-9AC623A8E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dobe Garamond Pro Bold" panose="02020702060506020403" pitchFamily="18" charset="0"/>
                <a:cs typeface="Times New Roman" panose="02020603050405020304" pitchFamily="18" charset="0"/>
              </a:rPr>
              <a:t>Unions Structure</a:t>
            </a:r>
            <a:endParaRPr lang="en-ID" dirty="0">
              <a:latin typeface="Adobe Garamond Pro Bold" panose="020207020605060204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31DCF-F39B-4CD5-AAA5-55087DF2F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Union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Union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Federation of  Labor and Congress of  Industrial Organizations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 to Win Coalition</a:t>
            </a:r>
          </a:p>
          <a:p>
            <a:pPr marL="514350" indent="-514350">
              <a:buFont typeface="+mj-lt"/>
              <a:buAutoNum type="arabicPeriod"/>
            </a:pPr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420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4FA151C-46BB-4471-A004-443BEDAEA769}"/>
              </a:ext>
            </a:extLst>
          </p:cNvPr>
          <p:cNvSpPr txBox="1"/>
          <p:nvPr/>
        </p:nvSpPr>
        <p:spPr>
          <a:xfrm>
            <a:off x="7982638" y="21231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D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D72439F-4D70-4627-9F70-415A630FFD3C}"/>
              </a:ext>
            </a:extLst>
          </p:cNvPr>
          <p:cNvSpPr/>
          <p:nvPr/>
        </p:nvSpPr>
        <p:spPr>
          <a:xfrm>
            <a:off x="7064792" y="4990033"/>
            <a:ext cx="2815555" cy="1447928"/>
          </a:xfrm>
          <a:prstGeom prst="roundRect">
            <a:avLst/>
          </a:prstGeom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dirty="0">
                <a:latin typeface="Adobe Garamond Pro Bold" panose="02020702060506020403" pitchFamily="18" charset="0"/>
              </a:rPr>
              <a:t>Management Contributions from The Union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C94CF52-2ECC-4D31-B504-2F26B8D300E1}"/>
              </a:ext>
            </a:extLst>
          </p:cNvPr>
          <p:cNvSpPr/>
          <p:nvPr/>
        </p:nvSpPr>
        <p:spPr>
          <a:xfrm>
            <a:off x="1049280" y="2409859"/>
            <a:ext cx="2815555" cy="1447928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dobe Garamond Pro Bold" panose="02020702060506020403" pitchFamily="18" charset="0"/>
              </a:rPr>
              <a:t>Unions Intimidation</a:t>
            </a:r>
            <a:endParaRPr lang="en-ID" sz="2400" dirty="0">
              <a:latin typeface="Adobe Garamond Pro Bold" panose="02020702060506020403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44F9ED5-74CA-4A39-BCF3-F686EFF428CE}"/>
              </a:ext>
            </a:extLst>
          </p:cNvPr>
          <p:cNvSpPr/>
          <p:nvPr/>
        </p:nvSpPr>
        <p:spPr>
          <a:xfrm>
            <a:off x="2457057" y="4990033"/>
            <a:ext cx="2815555" cy="1447928"/>
          </a:xfrm>
          <a:prstGeom prst="roundRect">
            <a:avLst/>
          </a:prstGeom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>
                <a:latin typeface="Adobe Garamond Pro Bold" panose="02020702060506020403" pitchFamily="18" charset="0"/>
              </a:rPr>
              <a:t>Protection Of  Trade Union Right</a:t>
            </a:r>
            <a:endParaRPr lang="en-ID" sz="24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FDC02AE-9A35-4D37-98A7-BFC286806BE8}"/>
              </a:ext>
            </a:extLst>
          </p:cNvPr>
          <p:cNvSpPr/>
          <p:nvPr/>
        </p:nvSpPr>
        <p:spPr>
          <a:xfrm>
            <a:off x="8336646" y="2433777"/>
            <a:ext cx="2815555" cy="1282638"/>
          </a:xfrm>
          <a:prstGeom prst="roundRect">
            <a:avLst/>
          </a:prstGeom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dirty="0">
                <a:latin typeface="Adobe Garamond Pro Bold" panose="02020702060506020403" pitchFamily="18" charset="0"/>
              </a:rPr>
              <a:t>Right to Work Laws</a:t>
            </a:r>
          </a:p>
        </p:txBody>
      </p:sp>
      <p:sp>
        <p:nvSpPr>
          <p:cNvPr id="16" name="Pentagon 15">
            <a:extLst>
              <a:ext uri="{FF2B5EF4-FFF2-40B4-BE49-F238E27FC236}">
                <a16:creationId xmlns:a16="http://schemas.microsoft.com/office/drawing/2014/main" id="{9021481D-1DBA-451D-A9E8-3ACBDE97E504}"/>
              </a:ext>
            </a:extLst>
          </p:cNvPr>
          <p:cNvSpPr/>
          <p:nvPr/>
        </p:nvSpPr>
        <p:spPr>
          <a:xfrm>
            <a:off x="4436074" y="2040529"/>
            <a:ext cx="3439297" cy="2667534"/>
          </a:xfrm>
          <a:prstGeom prst="pentagon">
            <a:avLst/>
          </a:prstGeom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Adobe Garamond Pro Bold" panose="02020702060506020403" pitchFamily="18" charset="0"/>
              </a:rPr>
              <a:t>Prevalance</a:t>
            </a:r>
            <a:r>
              <a:rPr lang="en-US" sz="2800" dirty="0">
                <a:latin typeface="Adobe Garamond Pro Bold" panose="02020702060506020403" pitchFamily="18" charset="0"/>
              </a:rPr>
              <a:t> of Unions</a:t>
            </a:r>
            <a:endParaRPr lang="en-ID" sz="2800" dirty="0">
              <a:latin typeface="Adobe Garamond Pro Bold" panose="02020702060506020403" pitchFamily="18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7B90A431-1462-47B0-8547-1B2A80FE542E}"/>
              </a:ext>
            </a:extLst>
          </p:cNvPr>
          <p:cNvSpPr/>
          <p:nvPr/>
        </p:nvSpPr>
        <p:spPr>
          <a:xfrm>
            <a:off x="4747946" y="135613"/>
            <a:ext cx="2815555" cy="1447928"/>
          </a:xfrm>
          <a:prstGeom prst="roundRect">
            <a:avLst/>
          </a:prstGeom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dirty="0">
                <a:latin typeface="Adobe Garamond Pro Bold" panose="02020702060506020403" pitchFamily="18" charset="0"/>
              </a:rPr>
              <a:t>Unions in The Public Sector and Government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D2988ED-F382-456A-8A18-7F1F4C0DEA20}"/>
              </a:ext>
            </a:extLst>
          </p:cNvPr>
          <p:cNvSpPr txBox="1"/>
          <p:nvPr/>
        </p:nvSpPr>
        <p:spPr>
          <a:xfrm>
            <a:off x="4578669" y="2902992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dobe Garamond Pro Bold" panose="02020702060506020403" pitchFamily="18" charset="0"/>
                <a:cs typeface="Times New Roman" panose="02020603050405020304" pitchFamily="18" charset="0"/>
              </a:rPr>
              <a:t>1</a:t>
            </a:r>
            <a:endParaRPr lang="en-ID" sz="2400" dirty="0">
              <a:latin typeface="Adobe Garamond Pro Bold" panose="02020702060506020403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BC035D-0F7C-477F-AFE7-6FF3B7853593}"/>
              </a:ext>
            </a:extLst>
          </p:cNvPr>
          <p:cNvSpPr txBox="1"/>
          <p:nvPr/>
        </p:nvSpPr>
        <p:spPr>
          <a:xfrm>
            <a:off x="5093856" y="4246398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dobe Garamond Pro Bold" panose="02020702060506020403" pitchFamily="18" charset="0"/>
                <a:cs typeface="Times New Roman" panose="02020603050405020304" pitchFamily="18" charset="0"/>
              </a:rPr>
              <a:t>2</a:t>
            </a:r>
            <a:endParaRPr lang="en-ID" sz="2400" dirty="0">
              <a:latin typeface="Adobe Garamond Pro Bold" panose="02020702060506020403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5794429-3C36-4D8B-B7FD-20F7B078C37C}"/>
              </a:ext>
            </a:extLst>
          </p:cNvPr>
          <p:cNvSpPr txBox="1"/>
          <p:nvPr/>
        </p:nvSpPr>
        <p:spPr>
          <a:xfrm>
            <a:off x="6895515" y="4246397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dobe Garamond Pro Bold" panose="02020702060506020403" pitchFamily="18" charset="0"/>
                <a:cs typeface="Times New Roman" panose="02020603050405020304" pitchFamily="18" charset="0"/>
              </a:rPr>
              <a:t>3</a:t>
            </a:r>
            <a:endParaRPr lang="en-ID" sz="2400" dirty="0">
              <a:latin typeface="Adobe Garamond Pro Bold" panose="02020702060506020403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0392197-0F1B-4AC7-8405-ADFB7E5C6708}"/>
              </a:ext>
            </a:extLst>
          </p:cNvPr>
          <p:cNvSpPr txBox="1"/>
          <p:nvPr/>
        </p:nvSpPr>
        <p:spPr>
          <a:xfrm>
            <a:off x="7393599" y="2902991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dobe Garamond Pro Bold" panose="02020702060506020403" pitchFamily="18" charset="0"/>
                <a:cs typeface="Times New Roman" panose="02020603050405020304" pitchFamily="18" charset="0"/>
              </a:rPr>
              <a:t>4</a:t>
            </a:r>
            <a:endParaRPr lang="en-ID" sz="2400" dirty="0">
              <a:latin typeface="Adobe Garamond Pro Bold" panose="02020702060506020403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C92ADA4-476D-40AB-A53D-43CF1DB8E6C6}"/>
              </a:ext>
            </a:extLst>
          </p:cNvPr>
          <p:cNvSpPr txBox="1"/>
          <p:nvPr/>
        </p:nvSpPr>
        <p:spPr>
          <a:xfrm>
            <a:off x="5986445" y="2123174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dobe Garamond Pro Bold" panose="02020702060506020403" pitchFamily="18" charset="0"/>
                <a:cs typeface="Times New Roman" panose="02020603050405020304" pitchFamily="18" charset="0"/>
              </a:rPr>
              <a:t>5</a:t>
            </a:r>
            <a:endParaRPr lang="en-ID" sz="2400" dirty="0">
              <a:latin typeface="Adobe Garamond Pro Bold" panose="020207020605060204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317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27366-A06D-4731-9087-D5F55EDD3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D" dirty="0"/>
              <a:t>Laws Affecting Collective Bargaining</a:t>
            </a:r>
            <a:br>
              <a:rPr lang="en-ID" dirty="0"/>
            </a:br>
            <a:br>
              <a:rPr lang="en-ID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564DF-0F1C-40F7-AF38-E99165364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4" y="2330023"/>
            <a:ext cx="10364452" cy="342410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National labor relations act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Labor-Management Relations Act</a:t>
            </a:r>
          </a:p>
          <a:p>
            <a:pPr marL="457200" indent="-457200">
              <a:buFont typeface="+mj-lt"/>
              <a:buAutoNum type="arabicPeriod"/>
            </a:pPr>
            <a:r>
              <a:rPr lang="en-ID" dirty="0"/>
              <a:t>Antidiscrimination  Laws and Executive Orders</a:t>
            </a:r>
            <a:endParaRPr lang="en-US" dirty="0"/>
          </a:p>
          <a:p>
            <a:endParaRPr lang="en-ID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33080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31ABB-BAC7-4DC8-95CA-121144768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68711"/>
            <a:ext cx="10364451" cy="1596177"/>
          </a:xfrm>
        </p:spPr>
        <p:txBody>
          <a:bodyPr/>
          <a:lstStyle/>
          <a:p>
            <a:r>
              <a:rPr lang="en-ID" dirty="0"/>
              <a:t>Step That Lead to Forming a Bargaining Unit</a:t>
            </a:r>
            <a:br>
              <a:rPr lang="en-ID" dirty="0"/>
            </a:br>
            <a:endParaRPr lang="en-ID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4FC527-A75F-4B99-A877-F506509B34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823" y="2645393"/>
            <a:ext cx="8136833" cy="2347720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525647A4-1BD8-4CB0-BC22-1F19CBA29C82}"/>
              </a:ext>
            </a:extLst>
          </p:cNvPr>
          <p:cNvSpPr/>
          <p:nvPr/>
        </p:nvSpPr>
        <p:spPr>
          <a:xfrm>
            <a:off x="1656521" y="2398644"/>
            <a:ext cx="8759688" cy="2849218"/>
          </a:xfrm>
          <a:prstGeom prst="rect">
            <a:avLst/>
          </a:prstGeom>
          <a:noFill/>
          <a:ln w="57150">
            <a:solidFill>
              <a:schemeClr val="tx1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81068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6283D-62D8-4A72-AB91-57E633D19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268619"/>
            <a:ext cx="9905998" cy="1478570"/>
          </a:xfrm>
        </p:spPr>
        <p:txBody>
          <a:bodyPr/>
          <a:lstStyle/>
          <a:p>
            <a:pPr algn="ctr"/>
            <a:r>
              <a:rPr lang="en-US" dirty="0"/>
              <a:t>Collective bargaining process</a:t>
            </a:r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C3FDC4-83C7-4BC3-850B-804D8BBC57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55" y="1844345"/>
            <a:ext cx="3803375" cy="449019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9235C19-8F20-4476-953C-D579AC744682}"/>
              </a:ext>
            </a:extLst>
          </p:cNvPr>
          <p:cNvSpPr/>
          <p:nvPr/>
        </p:nvSpPr>
        <p:spPr>
          <a:xfrm>
            <a:off x="4518992" y="1987826"/>
            <a:ext cx="4784033" cy="205746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D" b="1" i="1" dirty="0"/>
              <a:t>Collective Bargaining Process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mendasar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serikat</a:t>
            </a:r>
            <a:r>
              <a:rPr lang="en-ID" dirty="0"/>
              <a:t> </a:t>
            </a:r>
            <a:r>
              <a:rPr lang="en-ID" dirty="0" err="1"/>
              <a:t>pekerja</a:t>
            </a:r>
            <a:r>
              <a:rPr lang="en-ID" dirty="0"/>
              <a:t> dan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manajemen</a:t>
            </a:r>
            <a:r>
              <a:rPr lang="en-ID" dirty="0"/>
              <a:t> di Amerika </a:t>
            </a:r>
            <a:r>
              <a:rPr lang="en-ID" dirty="0" err="1"/>
              <a:t>Serikat</a:t>
            </a:r>
            <a:r>
              <a:rPr lang="en-ID" dirty="0"/>
              <a:t>. </a:t>
            </a:r>
            <a:r>
              <a:rPr lang="en-ID" dirty="0" err="1"/>
              <a:t>Terlepas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buruh-manajemen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, sang </a:t>
            </a:r>
            <a:r>
              <a:rPr lang="en-ID" dirty="0" err="1"/>
              <a:t>jenderal</a:t>
            </a:r>
            <a:r>
              <a:rPr lang="en-ID" dirty="0"/>
              <a:t> </a:t>
            </a:r>
            <a:r>
              <a:rPr lang="en-ID" dirty="0" err="1"/>
              <a:t>aspek</a:t>
            </a:r>
            <a:r>
              <a:rPr lang="en-ID" dirty="0"/>
              <a:t> proses </a:t>
            </a:r>
            <a:r>
              <a:rPr lang="en-ID" dirty="0" err="1"/>
              <a:t>perundingan</a:t>
            </a:r>
            <a:r>
              <a:rPr lang="en-ID" dirty="0"/>
              <a:t> </a:t>
            </a:r>
            <a:r>
              <a:rPr lang="en-ID" dirty="0" err="1"/>
              <a:t>bersama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sama</a:t>
            </a:r>
            <a:r>
              <a:rPr lang="en-ID" dirty="0"/>
              <a:t>. Dan </a:t>
            </a:r>
            <a:r>
              <a:rPr lang="en-ID" dirty="0" err="1"/>
              <a:t>diilustrasikan</a:t>
            </a:r>
            <a:r>
              <a:rPr lang="en-ID" dirty="0"/>
              <a:t> pada Gambar di </a:t>
            </a:r>
            <a:r>
              <a:rPr lang="en-ID" dirty="0" err="1"/>
              <a:t>samping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90E3BF-1A0B-4004-B384-34171EB3B4EA}"/>
              </a:ext>
            </a:extLst>
          </p:cNvPr>
          <p:cNvSpPr/>
          <p:nvPr/>
        </p:nvSpPr>
        <p:spPr>
          <a:xfrm>
            <a:off x="5734878" y="4518991"/>
            <a:ext cx="5314121" cy="181554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D" dirty="0"/>
              <a:t>Proses </a:t>
            </a:r>
            <a:r>
              <a:rPr lang="en-ID" dirty="0" err="1"/>
              <a:t>tawar-menawar</a:t>
            </a:r>
            <a:r>
              <a:rPr lang="en-ID" dirty="0"/>
              <a:t> </a:t>
            </a:r>
            <a:r>
              <a:rPr lang="en-ID" dirty="0" err="1"/>
              <a:t>kolektif</a:t>
            </a:r>
            <a:r>
              <a:rPr lang="en-ID" dirty="0"/>
              <a:t> </a:t>
            </a:r>
            <a:r>
              <a:rPr lang="en-ID" dirty="0" err="1"/>
              <a:t>mungkin</a:t>
            </a:r>
            <a:r>
              <a:rPr lang="en-ID" dirty="0"/>
              <a:t> </a:t>
            </a:r>
            <a:r>
              <a:rPr lang="en-ID" dirty="0" err="1"/>
              <a:t>saja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relatif</a:t>
            </a:r>
            <a:r>
              <a:rPr lang="en-ID" dirty="0"/>
              <a:t> </a:t>
            </a:r>
            <a:r>
              <a:rPr lang="en-ID" dirty="0" err="1"/>
              <a:t>sederhana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mungkin</a:t>
            </a:r>
            <a:r>
              <a:rPr lang="en-ID" dirty="0"/>
              <a:t> </a:t>
            </a:r>
            <a:r>
              <a:rPr lang="en-ID" dirty="0" err="1"/>
              <a:t>perjuangan</a:t>
            </a:r>
            <a:r>
              <a:rPr lang="en-ID" dirty="0"/>
              <a:t> yang </a:t>
            </a:r>
            <a:r>
              <a:rPr lang="en-ID" dirty="0" err="1"/>
              <a:t>panjang</a:t>
            </a:r>
            <a:r>
              <a:rPr lang="en-ID" dirty="0"/>
              <a:t> dan </a:t>
            </a:r>
            <a:r>
              <a:rPr lang="en-ID" dirty="0" err="1"/>
              <a:t>menegangkan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kedua</a:t>
            </a:r>
            <a:r>
              <a:rPr lang="en-ID" dirty="0"/>
              <a:t> </a:t>
            </a:r>
            <a:r>
              <a:rPr lang="en-ID" dirty="0" err="1"/>
              <a:t>belah</a:t>
            </a:r>
            <a:r>
              <a:rPr lang="en-ID" dirty="0"/>
              <a:t> </a:t>
            </a:r>
            <a:r>
              <a:rPr lang="en-ID" dirty="0" err="1"/>
              <a:t>pihak</a:t>
            </a:r>
            <a:r>
              <a:rPr lang="en-ID" dirty="0"/>
              <a:t>. </a:t>
            </a:r>
            <a:r>
              <a:rPr lang="en-ID" dirty="0" err="1"/>
              <a:t>Terlepas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kompleksitas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tawar-menawar</a:t>
            </a:r>
            <a:r>
              <a:rPr lang="en-ID" dirty="0"/>
              <a:t>, </a:t>
            </a:r>
            <a:r>
              <a:rPr lang="en-ID" dirty="0" err="1"/>
              <a:t>kemampuan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mencapai</a:t>
            </a:r>
            <a:r>
              <a:rPr lang="en-ID" dirty="0"/>
              <a:t> </a:t>
            </a:r>
            <a:r>
              <a:rPr lang="en-ID" dirty="0" err="1"/>
              <a:t>kesepakatan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b="1" dirty="0" err="1"/>
              <a:t>kunci</a:t>
            </a:r>
            <a:r>
              <a:rPr lang="en-ID" b="1" dirty="0"/>
              <a:t> </a:t>
            </a:r>
            <a:r>
              <a:rPr lang="en-ID" b="1" dirty="0" err="1"/>
              <a:t>keberhasilan</a:t>
            </a:r>
            <a:r>
              <a:rPr lang="en-ID" b="1" dirty="0"/>
              <a:t> </a:t>
            </a:r>
            <a:r>
              <a:rPr lang="en-ID" b="1" dirty="0" err="1"/>
              <a:t>perundingan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0964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B5F47-4FE9-4AB2-92CF-225BDF6F4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9626" y="1113882"/>
            <a:ext cx="4214346" cy="1596177"/>
          </a:xfrm>
        </p:spPr>
        <p:txBody>
          <a:bodyPr>
            <a:normAutofit fontScale="90000"/>
          </a:bodyPr>
          <a:lstStyle/>
          <a:p>
            <a:r>
              <a:rPr lang="en-ID" sz="4800" dirty="0"/>
              <a:t>Preparation for </a:t>
            </a:r>
            <a:r>
              <a:rPr lang="en-ID" sz="4800" dirty="0" err="1"/>
              <a:t>Negoitiations</a:t>
            </a:r>
            <a:br>
              <a:rPr lang="en-ID" dirty="0"/>
            </a:br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9AA4C5-1437-4BC9-89AF-46F194FEFC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07" y="3490287"/>
            <a:ext cx="4307584" cy="2866503"/>
          </a:xfrm>
          <a:prstGeom prst="rect">
            <a:avLst/>
          </a:prstGeom>
          <a:ln w="76200">
            <a:solidFill>
              <a:schemeClr val="tx1">
                <a:lumMod val="65000"/>
              </a:schemeClr>
            </a:solidFill>
          </a:ln>
        </p:spPr>
      </p:pic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4E9D5489-FBFC-4285-B575-8CE759CFFB9E}"/>
              </a:ext>
            </a:extLst>
          </p:cNvPr>
          <p:cNvSpPr/>
          <p:nvPr/>
        </p:nvSpPr>
        <p:spPr>
          <a:xfrm>
            <a:off x="258028" y="363250"/>
            <a:ext cx="7348094" cy="2706280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D" b="1" dirty="0" err="1">
                <a:latin typeface="+mj-lt"/>
                <a:cs typeface="Times New Roman" panose="02020603050405020304" pitchFamily="18" charset="0"/>
              </a:rPr>
              <a:t>Persiapan</a:t>
            </a:r>
            <a:r>
              <a:rPr lang="en-ID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b="1" dirty="0" err="1">
                <a:latin typeface="+mj-lt"/>
                <a:cs typeface="Times New Roman" panose="02020603050405020304" pitchFamily="18" charset="0"/>
              </a:rPr>
              <a:t>negosiasi</a:t>
            </a:r>
            <a:r>
              <a:rPr lang="en-ID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melibatkan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pengidentifikasian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berbagai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posisi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yang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keduanya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serikat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dan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manajemen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akan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mengambil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kemajuan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negosiasi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. Masing-masing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biasanya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mengambil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awalnya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posisi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ekstrim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mewakili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kondisi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optimal yang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diinginkan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oleh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serikat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atau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manajemen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.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Itu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dua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pihak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kemungkinan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besar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akan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menentukan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batas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absolut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untuk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penawaran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atau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permintaan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mereka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sebelum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kerusakan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dalam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negosiasi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terjadi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.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Mereka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juga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biasanya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menyiapkan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posisi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mundur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berdasarkan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kombinasi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masalah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.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Persiapan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harus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dirinci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karena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pikiran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yang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jernih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sering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kali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tidak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menang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selama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cuaca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panas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+mj-lt"/>
                <a:cs typeface="Times New Roman" panose="02020603050405020304" pitchFamily="18" charset="0"/>
              </a:rPr>
              <a:t>negosiasi</a:t>
            </a:r>
            <a:r>
              <a:rPr lang="en-ID" dirty="0">
                <a:latin typeface="+mj-lt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3E50A2B-803D-41B8-8319-46762CD13759}"/>
              </a:ext>
            </a:extLst>
          </p:cNvPr>
          <p:cNvSpPr/>
          <p:nvPr/>
        </p:nvSpPr>
        <p:spPr>
          <a:xfrm>
            <a:off x="5064533" y="3352325"/>
            <a:ext cx="6843960" cy="3142425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+mj-lt"/>
                <a:cs typeface="Times New Roman" panose="02020603050405020304" pitchFamily="18" charset="0"/>
              </a:rPr>
              <a:t>Langkah – Langkah </a:t>
            </a:r>
            <a:r>
              <a:rPr lang="en-US" sz="2800" dirty="0" err="1">
                <a:latin typeface="+mj-lt"/>
                <a:cs typeface="Times New Roman" panose="02020603050405020304" pitchFamily="18" charset="0"/>
              </a:rPr>
              <a:t>Negoisasi</a:t>
            </a:r>
            <a:r>
              <a:rPr lang="en-US" sz="2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+mj-lt"/>
                <a:cs typeface="Times New Roman" panose="02020603050405020304" pitchFamily="18" charset="0"/>
              </a:rPr>
              <a:t>Dalam</a:t>
            </a:r>
            <a:r>
              <a:rPr lang="en-US" sz="2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+mj-lt"/>
                <a:cs typeface="Times New Roman" panose="02020603050405020304" pitchFamily="18" charset="0"/>
              </a:rPr>
              <a:t>Bisnis</a:t>
            </a:r>
            <a:r>
              <a:rPr lang="en-US" sz="2800" dirty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AutoNum type="arabicPeriod"/>
            </a:pPr>
            <a:r>
              <a:rPr lang="en-US" sz="2400" dirty="0" err="1">
                <a:latin typeface="+mj-lt"/>
                <a:cs typeface="Times New Roman" panose="02020603050405020304" pitchFamily="18" charset="0"/>
              </a:rPr>
              <a:t>Persiapan</a:t>
            </a:r>
            <a:endParaRPr lang="en-US" sz="2400" dirty="0">
              <a:latin typeface="+mj-lt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2400" dirty="0" err="1">
                <a:latin typeface="+mj-lt"/>
                <a:cs typeface="Times New Roman" panose="02020603050405020304" pitchFamily="18" charset="0"/>
              </a:rPr>
              <a:t>Diskusi</a:t>
            </a:r>
            <a:endParaRPr lang="en-US" sz="2400" dirty="0">
              <a:latin typeface="+mj-lt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2400" dirty="0" err="1">
                <a:latin typeface="+mj-lt"/>
                <a:cs typeface="Times New Roman" panose="02020603050405020304" pitchFamily="18" charset="0"/>
              </a:rPr>
              <a:t>Klarifikasi</a:t>
            </a:r>
            <a:r>
              <a:rPr lang="en-US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+mj-lt"/>
                <a:cs typeface="Times New Roman" panose="02020603050405020304" pitchFamily="18" charset="0"/>
              </a:rPr>
              <a:t>Tujuan</a:t>
            </a:r>
            <a:endParaRPr lang="en-US" sz="2400" dirty="0">
              <a:latin typeface="+mj-lt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2400" dirty="0">
                <a:latin typeface="+mj-lt"/>
                <a:cs typeface="Times New Roman" panose="02020603050405020304" pitchFamily="18" charset="0"/>
              </a:rPr>
              <a:t>Win – Win Solution</a:t>
            </a:r>
          </a:p>
          <a:p>
            <a:pPr marL="514350" indent="-514350">
              <a:buAutoNum type="arabicPeriod"/>
            </a:pPr>
            <a:r>
              <a:rPr lang="en-US" sz="2400" dirty="0" err="1">
                <a:latin typeface="+mj-lt"/>
                <a:cs typeface="Times New Roman" panose="02020603050405020304" pitchFamily="18" charset="0"/>
              </a:rPr>
              <a:t>Buat</a:t>
            </a:r>
            <a:r>
              <a:rPr lang="en-US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+mj-lt"/>
                <a:cs typeface="Times New Roman" panose="02020603050405020304" pitchFamily="18" charset="0"/>
              </a:rPr>
              <a:t>Perjanjian</a:t>
            </a:r>
            <a:endParaRPr lang="en-US" sz="2400" dirty="0">
              <a:latin typeface="+mj-lt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ID" sz="2400" dirty="0" err="1">
                <a:latin typeface="+mj-lt"/>
                <a:cs typeface="Times New Roman" panose="02020603050405020304" pitchFamily="18" charset="0"/>
              </a:rPr>
              <a:t>Merealisasikan</a:t>
            </a:r>
            <a:r>
              <a:rPr lang="en-ID" sz="2400" dirty="0">
                <a:latin typeface="+mj-lt"/>
                <a:cs typeface="Times New Roman" panose="02020603050405020304" pitchFamily="18" charset="0"/>
              </a:rPr>
              <a:t> Hasil </a:t>
            </a:r>
            <a:r>
              <a:rPr lang="en-ID" sz="2400" dirty="0" err="1">
                <a:latin typeface="+mj-lt"/>
                <a:cs typeface="Times New Roman" panose="02020603050405020304" pitchFamily="18" charset="0"/>
              </a:rPr>
              <a:t>Perjanjian</a:t>
            </a:r>
            <a:endParaRPr lang="en-ID" sz="24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410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2652</TotalTime>
  <Words>408</Words>
  <Application>Microsoft Office PowerPoint</Application>
  <PresentationFormat>Widescreen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Adobe Garamond Pro Bold</vt:lpstr>
      <vt:lpstr>Arial</vt:lpstr>
      <vt:lpstr>Times New Roman</vt:lpstr>
      <vt:lpstr>Tw Cen MT</vt:lpstr>
      <vt:lpstr>Circuit</vt:lpstr>
      <vt:lpstr>Labor Unions Collective Bargaining</vt:lpstr>
      <vt:lpstr>Why Do Unions Exist ?</vt:lpstr>
      <vt:lpstr>Why Employees Join Unions?</vt:lpstr>
      <vt:lpstr>Unions Structure</vt:lpstr>
      <vt:lpstr>PowerPoint Presentation</vt:lpstr>
      <vt:lpstr>Laws Affecting Collective Bargaining  </vt:lpstr>
      <vt:lpstr>Step That Lead to Forming a Bargaining Unit </vt:lpstr>
      <vt:lpstr>Collective bargaining process</vt:lpstr>
      <vt:lpstr>Preparation for Negoitiations </vt:lpstr>
      <vt:lpstr>Negotiating the agreement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 Unions Collective Bargaining</dc:title>
  <dc:creator>Kevin Marcellino</dc:creator>
  <cp:lastModifiedBy>Kevin Marcellino</cp:lastModifiedBy>
  <cp:revision>74</cp:revision>
  <dcterms:created xsi:type="dcterms:W3CDTF">2021-02-16T06:03:44Z</dcterms:created>
  <dcterms:modified xsi:type="dcterms:W3CDTF">2021-04-17T19:54:07Z</dcterms:modified>
</cp:coreProperties>
</file>