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1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8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4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0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9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8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9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2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1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0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231B-DEED-4F2E-801F-D3FF2291FE7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0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46.png"/><Relationship Id="rId7" Type="http://schemas.openxmlformats.org/officeDocument/2006/relationships/image" Target="../media/image55.png"/><Relationship Id="rId12" Type="http://schemas.openxmlformats.org/officeDocument/2006/relationships/image" Target="../media/image6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65.png"/><Relationship Id="rId5" Type="http://schemas.openxmlformats.org/officeDocument/2006/relationships/image" Target="../media/image48.png"/><Relationship Id="rId10" Type="http://schemas.openxmlformats.org/officeDocument/2006/relationships/image" Target="../media/image64.png"/><Relationship Id="rId4" Type="http://schemas.openxmlformats.org/officeDocument/2006/relationships/image" Target="../media/image47.png"/><Relationship Id="rId9" Type="http://schemas.openxmlformats.org/officeDocument/2006/relationships/image" Target="../media/image6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670.png"/><Relationship Id="rId7" Type="http://schemas.openxmlformats.org/officeDocument/2006/relationships/image" Target="../media/image99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10" Type="http://schemas.openxmlformats.org/officeDocument/2006/relationships/image" Target="../media/image102.png"/><Relationship Id="rId4" Type="http://schemas.openxmlformats.org/officeDocument/2006/relationships/image" Target="../media/image68.png"/><Relationship Id="rId9" Type="http://schemas.openxmlformats.org/officeDocument/2006/relationships/image" Target="../media/image10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image" Target="../media/image104.png"/><Relationship Id="rId7" Type="http://schemas.openxmlformats.org/officeDocument/2006/relationships/image" Target="../media/image108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10" Type="http://schemas.openxmlformats.org/officeDocument/2006/relationships/image" Target="../media/image111.png"/><Relationship Id="rId4" Type="http://schemas.openxmlformats.org/officeDocument/2006/relationships/image" Target="../media/image105.png"/><Relationship Id="rId9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21" Type="http://schemas.openxmlformats.org/officeDocument/2006/relationships/image" Target="../media/image125.png"/><Relationship Id="rId25" Type="http://schemas.openxmlformats.org/officeDocument/2006/relationships/image" Target="../media/image129.png"/><Relationship Id="rId2" Type="http://schemas.openxmlformats.org/officeDocument/2006/relationships/image" Target="../media/image112.png"/><Relationship Id="rId20" Type="http://schemas.openxmlformats.org/officeDocument/2006/relationships/image" Target="../media/image124.png"/><Relationship Id="rId29" Type="http://schemas.openxmlformats.org/officeDocument/2006/relationships/image" Target="../media/image133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28.png"/><Relationship Id="rId23" Type="http://schemas.openxmlformats.org/officeDocument/2006/relationships/image" Target="../media/image127.png"/><Relationship Id="rId28" Type="http://schemas.openxmlformats.org/officeDocument/2006/relationships/image" Target="../media/image132.png"/><Relationship Id="rId31" Type="http://schemas.openxmlformats.org/officeDocument/2006/relationships/image" Target="../media/image135.png"/><Relationship Id="rId22" Type="http://schemas.openxmlformats.org/officeDocument/2006/relationships/image" Target="../media/image126.png"/><Relationship Id="rId27" Type="http://schemas.openxmlformats.org/officeDocument/2006/relationships/image" Target="../media/image131.png"/><Relationship Id="rId30" Type="http://schemas.openxmlformats.org/officeDocument/2006/relationships/image" Target="../media/image13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13" Type="http://schemas.openxmlformats.org/officeDocument/2006/relationships/image" Target="../media/image130.png"/><Relationship Id="rId18" Type="http://schemas.openxmlformats.org/officeDocument/2006/relationships/image" Target="../media/image140.png"/><Relationship Id="rId3" Type="http://schemas.openxmlformats.org/officeDocument/2006/relationships/image" Target="../media/image114.png"/><Relationship Id="rId7" Type="http://schemas.openxmlformats.org/officeDocument/2006/relationships/image" Target="../media/image118.png"/><Relationship Id="rId12" Type="http://schemas.openxmlformats.org/officeDocument/2006/relationships/image" Target="../media/image123.png"/><Relationship Id="rId17" Type="http://schemas.openxmlformats.org/officeDocument/2006/relationships/image" Target="../media/image139.png"/><Relationship Id="rId2" Type="http://schemas.openxmlformats.org/officeDocument/2006/relationships/image" Target="../media/image113.png"/><Relationship Id="rId16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.png"/><Relationship Id="rId11" Type="http://schemas.openxmlformats.org/officeDocument/2006/relationships/image" Target="../media/image122.png"/><Relationship Id="rId5" Type="http://schemas.openxmlformats.org/officeDocument/2006/relationships/image" Target="../media/image116.png"/><Relationship Id="rId15" Type="http://schemas.openxmlformats.org/officeDocument/2006/relationships/image" Target="../media/image137.png"/><Relationship Id="rId10" Type="http://schemas.openxmlformats.org/officeDocument/2006/relationships/image" Target="../media/image121.png"/><Relationship Id="rId19" Type="http://schemas.openxmlformats.org/officeDocument/2006/relationships/image" Target="../media/image141.png"/><Relationship Id="rId4" Type="http://schemas.openxmlformats.org/officeDocument/2006/relationships/image" Target="../media/image115.png"/><Relationship Id="rId9" Type="http://schemas.openxmlformats.org/officeDocument/2006/relationships/image" Target="../media/image120.png"/><Relationship Id="rId14" Type="http://schemas.openxmlformats.org/officeDocument/2006/relationships/image" Target="../media/image13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13" Type="http://schemas.openxmlformats.org/officeDocument/2006/relationships/image" Target="../media/image153.png"/><Relationship Id="rId3" Type="http://schemas.openxmlformats.org/officeDocument/2006/relationships/image" Target="../media/image143.png"/><Relationship Id="rId7" Type="http://schemas.openxmlformats.org/officeDocument/2006/relationships/image" Target="../media/image147.png"/><Relationship Id="rId12" Type="http://schemas.openxmlformats.org/officeDocument/2006/relationships/image" Target="../media/image152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11" Type="http://schemas.openxmlformats.org/officeDocument/2006/relationships/image" Target="../media/image151.png"/><Relationship Id="rId5" Type="http://schemas.openxmlformats.org/officeDocument/2006/relationships/image" Target="../media/image145.png"/><Relationship Id="rId10" Type="http://schemas.openxmlformats.org/officeDocument/2006/relationships/image" Target="../media/image150.png"/><Relationship Id="rId4" Type="http://schemas.openxmlformats.org/officeDocument/2006/relationships/image" Target="../media/image144.png"/><Relationship Id="rId9" Type="http://schemas.openxmlformats.org/officeDocument/2006/relationships/image" Target="../media/image14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7.png"/><Relationship Id="rId39" Type="http://schemas.openxmlformats.org/officeDocument/2006/relationships/image" Target="../media/image70.png"/><Relationship Id="rId21" Type="http://schemas.openxmlformats.org/officeDocument/2006/relationships/image" Target="../media/image52.png"/><Relationship Id="rId42" Type="http://schemas.openxmlformats.org/officeDocument/2006/relationships/image" Target="../media/image73.png"/><Relationship Id="rId38" Type="http://schemas.openxmlformats.org/officeDocument/2006/relationships/image" Target="../media/image69.png"/><Relationship Id="rId20" Type="http://schemas.openxmlformats.org/officeDocument/2006/relationships/image" Target="../media/image51.png"/><Relationship Id="rId29" Type="http://schemas.openxmlformats.org/officeDocument/2006/relationships/image" Target="../media/image60.png"/><Relationship Id="rId41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45" Type="http://schemas.openxmlformats.org/officeDocument/2006/relationships/image" Target="../media/image76.png"/><Relationship Id="rId40" Type="http://schemas.openxmlformats.org/officeDocument/2006/relationships/image" Target="../media/image71.png"/><Relationship Id="rId23" Type="http://schemas.openxmlformats.org/officeDocument/2006/relationships/image" Target="../media/image54.png"/><Relationship Id="rId28" Type="http://schemas.openxmlformats.org/officeDocument/2006/relationships/image" Target="../media/image59.png"/><Relationship Id="rId19" Type="http://schemas.openxmlformats.org/officeDocument/2006/relationships/image" Target="../media/image50.png"/><Relationship Id="rId44" Type="http://schemas.openxmlformats.org/officeDocument/2006/relationships/image" Target="../media/image75.png"/><Relationship Id="rId31" Type="http://schemas.openxmlformats.org/officeDocument/2006/relationships/image" Target="../media/image62.png"/><Relationship Id="rId22" Type="http://schemas.openxmlformats.org/officeDocument/2006/relationships/image" Target="../media/image53.png"/><Relationship Id="rId27" Type="http://schemas.openxmlformats.org/officeDocument/2006/relationships/image" Target="../media/image58.png"/><Relationship Id="rId30" Type="http://schemas.openxmlformats.org/officeDocument/2006/relationships/image" Target="../media/image61.png"/><Relationship Id="rId43" Type="http://schemas.openxmlformats.org/officeDocument/2006/relationships/image" Target="../media/image7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88.png"/><Relationship Id="rId18" Type="http://schemas.openxmlformats.org/officeDocument/2006/relationships/image" Target="../media/image93.png"/><Relationship Id="rId3" Type="http://schemas.openxmlformats.org/officeDocument/2006/relationships/image" Target="../media/image78.png"/><Relationship Id="rId21" Type="http://schemas.openxmlformats.org/officeDocument/2006/relationships/image" Target="../media/image96.png"/><Relationship Id="rId7" Type="http://schemas.openxmlformats.org/officeDocument/2006/relationships/image" Target="../media/image82.png"/><Relationship Id="rId12" Type="http://schemas.openxmlformats.org/officeDocument/2006/relationships/image" Target="../media/image87.png"/><Relationship Id="rId17" Type="http://schemas.openxmlformats.org/officeDocument/2006/relationships/image" Target="../media/image92.png"/><Relationship Id="rId2" Type="http://schemas.openxmlformats.org/officeDocument/2006/relationships/image" Target="../media/image77.png"/><Relationship Id="rId16" Type="http://schemas.openxmlformats.org/officeDocument/2006/relationships/image" Target="../media/image91.png"/><Relationship Id="rId20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11" Type="http://schemas.openxmlformats.org/officeDocument/2006/relationships/image" Target="../media/image86.png"/><Relationship Id="rId5" Type="http://schemas.openxmlformats.org/officeDocument/2006/relationships/image" Target="../media/image80.png"/><Relationship Id="rId15" Type="http://schemas.openxmlformats.org/officeDocument/2006/relationships/image" Target="../media/image90.png"/><Relationship Id="rId10" Type="http://schemas.openxmlformats.org/officeDocument/2006/relationships/image" Target="../media/image85.png"/><Relationship Id="rId19" Type="http://schemas.openxmlformats.org/officeDocument/2006/relationships/image" Target="../media/image94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Relationship Id="rId14" Type="http://schemas.openxmlformats.org/officeDocument/2006/relationships/image" Target="../media/image8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INTEGRAL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Farah </a:t>
            </a:r>
            <a:r>
              <a:rPr lang="en-GB" dirty="0" err="1"/>
              <a:t>Heniati</a:t>
            </a:r>
            <a:r>
              <a:rPr lang="en-GB" dirty="0"/>
              <a:t> </a:t>
            </a:r>
            <a:r>
              <a:rPr lang="en-GB" dirty="0" err="1"/>
              <a:t>Santosa</a:t>
            </a:r>
            <a:r>
              <a:rPr lang="en-GB" dirty="0"/>
              <a:t>, </a:t>
            </a:r>
            <a:r>
              <a:rPr lang="en-GB" dirty="0" err="1"/>
              <a:t>M.Pd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197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Sifat</a:t>
            </a:r>
            <a:r>
              <a:rPr lang="en-GB" dirty="0">
                <a:latin typeface="Trebuchet MS" panose="020B0603020202020204" pitchFamily="34" charset="0"/>
              </a:rPr>
              <a:t> Integral </a:t>
            </a:r>
            <a:endParaRPr lang="en-US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>
                    <a:latin typeface="Trebuchet MS" panose="020B0603020202020204" pitchFamily="34" charset="0"/>
                  </a:rPr>
                  <a:t>Misalkan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:r>
                  <a:rPr lang="en-GB" dirty="0" err="1">
                    <a:latin typeface="Trebuchet MS" panose="020B0603020202020204" pitchFamily="34" charset="0"/>
                  </a:rPr>
                  <a:t>bilangan</a:t>
                </a:r>
                <a:r>
                  <a:rPr lang="en-GB" dirty="0">
                    <a:latin typeface="Trebuchet MS" panose="020B0603020202020204" pitchFamily="34" charset="0"/>
                  </a:rPr>
                  <a:t> real,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i="1" dirty="0">
                    <a:latin typeface="Trebuchet MS" panose="020B0603020202020204" pitchFamily="34" charset="0"/>
                  </a:rPr>
                  <a:t> </a:t>
                </a:r>
                <a:r>
                  <a:rPr lang="en-GB" dirty="0">
                    <a:latin typeface="Trebuchet MS" panose="020B0603020202020204" pitchFamily="34" charset="0"/>
                  </a:rPr>
                  <a:t>dan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:r>
                  <a:rPr lang="en-GB" dirty="0" err="1">
                    <a:latin typeface="Trebuchet MS" panose="020B0603020202020204" pitchFamily="34" charset="0"/>
                  </a:rPr>
                  <a:t>merupakan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:r>
                  <a:rPr lang="en-GB" dirty="0" err="1">
                    <a:latin typeface="Trebuchet MS" panose="020B0603020202020204" pitchFamily="34" charset="0"/>
                  </a:rPr>
                  <a:t>fungsi</a:t>
                </a:r>
                <a:r>
                  <a:rPr lang="en-GB" dirty="0">
                    <a:latin typeface="Trebuchet MS" panose="020B0603020202020204" pitchFamily="34" charset="0"/>
                  </a:rPr>
                  <a:t> yang </a:t>
                </a:r>
                <a:r>
                  <a:rPr lang="en-GB" dirty="0" err="1">
                    <a:latin typeface="Trebuchet MS" panose="020B0603020202020204" pitchFamily="34" charset="0"/>
                  </a:rPr>
                  <a:t>dapat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:r>
                  <a:rPr lang="en-GB" dirty="0" err="1">
                    <a:latin typeface="Trebuchet MS" panose="020B0603020202020204" pitchFamily="34" charset="0"/>
                  </a:rPr>
                  <a:t>ditentukan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:r>
                  <a:rPr lang="en-GB" dirty="0" err="1">
                    <a:latin typeface="Trebuchet MS" panose="020B0603020202020204" pitchFamily="34" charset="0"/>
                  </a:rPr>
                  <a:t>integralnya</a:t>
                </a:r>
                <a:r>
                  <a:rPr lang="en-GB" dirty="0">
                    <a:latin typeface="Trebuchet MS" panose="020B0603020202020204" pitchFamily="34" charset="0"/>
                  </a:rPr>
                  <a:t>, </a:t>
                </a:r>
                <a:r>
                  <a:rPr lang="en-GB" dirty="0" err="1">
                    <a:latin typeface="Trebuchet MS" panose="020B0603020202020204" pitchFamily="34" charset="0"/>
                  </a:rPr>
                  <a:t>maka</a:t>
                </a:r>
                <a:r>
                  <a:rPr lang="en-GB" dirty="0">
                    <a:latin typeface="Trebuchet MS" panose="020B0603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GB" dirty="0">
                    <a:latin typeface="Trebuchet MS" panose="020B0603020202020204" pitchFamily="34" charset="0"/>
                  </a:rPr>
                  <a:t>1.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nary>
                    <m:r>
                      <a:rPr lang="en-GB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GB" dirty="0">
                    <a:latin typeface="Trebuchet MS" panose="020B0603020202020204" pitchFamily="34" charset="0"/>
                  </a:rPr>
                  <a:t>2.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dirty="0">
                  <a:latin typeface="Trebuchet MS" panose="020B0603020202020204" pitchFamily="34" charset="0"/>
                </a:endParaRPr>
              </a:p>
              <a:p>
                <a:pPr marL="0" indent="0">
                  <a:buNone/>
                </a:pPr>
                <a:r>
                  <a:rPr lang="en-GB" dirty="0">
                    <a:latin typeface="Trebuchet MS" panose="020B0603020202020204" pitchFamily="34" charset="0"/>
                  </a:rPr>
                  <a:t>3.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𝑘𝑓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GB" dirty="0">
                    <a:latin typeface="Trebuchet MS" panose="020B0603020202020204" pitchFamily="34" charset="0"/>
                  </a:rPr>
                  <a:t>4.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b="0" dirty="0">
                  <a:latin typeface="Trebuchet MS" panose="020B0603020202020204" pitchFamily="34" charset="0"/>
                </a:endParaRPr>
              </a:p>
              <a:p>
                <a:pPr marL="0" indent="0">
                  <a:buNone/>
                </a:pPr>
                <a:r>
                  <a:rPr lang="en-GB" dirty="0">
                    <a:latin typeface="Trebuchet MS" panose="020B0603020202020204" pitchFamily="34" charset="0"/>
                  </a:rPr>
                  <a:t>5.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7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65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306454" y="729329"/>
                <a:ext cx="3535219" cy="9429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/>
                  <a:t>1. </a:t>
                </a:r>
                <a:r>
                  <a:rPr lang="en-GB" sz="2400" dirty="0" err="1"/>
                  <a:t>Tentukan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ra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400" dirty="0"/>
                  <a:t>!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 err="1"/>
                  <a:t>Penyelesaian</a:t>
                </a:r>
                <a:r>
                  <a:rPr lang="en-GB" sz="2400" dirty="0"/>
                  <a:t>: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4" y="729329"/>
                <a:ext cx="3535219" cy="942915"/>
              </a:xfrm>
              <a:prstGeom prst="rect">
                <a:avLst/>
              </a:prstGeom>
              <a:blipFill rotWithShape="0">
                <a:blip r:embed="rId2"/>
                <a:stretch>
                  <a:fillRect l="-2586" t="-6494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06455" y="267664"/>
            <a:ext cx="1195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>
              <a:xfrm>
                <a:off x="309526" y="1713344"/>
                <a:ext cx="3818591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26" y="1713344"/>
                <a:ext cx="3818591" cy="8456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2074063" y="2645013"/>
                <a:ext cx="2167344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063" y="2645013"/>
                <a:ext cx="2167344" cy="8456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3"/>
              <p:cNvSpPr txBox="1">
                <a:spLocks noChangeArrowheads="1"/>
              </p:cNvSpPr>
              <p:nvPr/>
            </p:nvSpPr>
            <p:spPr>
              <a:xfrm>
                <a:off x="2098577" y="3574506"/>
                <a:ext cx="2167344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577" y="3574506"/>
                <a:ext cx="2167344" cy="8456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stCxn id="18" idx="1"/>
            <a:endCxn id="8" idx="0"/>
          </p:cNvCxnSpPr>
          <p:nvPr/>
        </p:nvCxnSpPr>
        <p:spPr>
          <a:xfrm flipH="1">
            <a:off x="1124738" y="3067843"/>
            <a:ext cx="949325" cy="839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67901" y="3151766"/>
                <a:ext cx="1713674" cy="677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050" dirty="0" err="1"/>
                  <a:t>Sifat</a:t>
                </a:r>
                <a:r>
                  <a:rPr lang="en-GB" sz="1050" dirty="0"/>
                  <a:t> ke-3: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05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05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050" i="1"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05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901" y="3151766"/>
                <a:ext cx="1713674" cy="677814"/>
              </a:xfrm>
              <a:prstGeom prst="rect">
                <a:avLst/>
              </a:prstGeom>
              <a:blipFill rotWithShape="0">
                <a:blip r:embed="rId6"/>
                <a:stretch>
                  <a:fillRect l="-28470" t="-67568" r="-13523" b="-129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3"/>
              <p:cNvSpPr txBox="1">
                <a:spLocks noChangeArrowheads="1"/>
              </p:cNvSpPr>
              <p:nvPr/>
            </p:nvSpPr>
            <p:spPr>
              <a:xfrm>
                <a:off x="7209086" y="2649683"/>
                <a:ext cx="2932944" cy="9884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num>
                                    <m:den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num>
                            <m:den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2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9086" y="2649683"/>
                <a:ext cx="2932944" cy="988489"/>
              </a:xfrm>
              <a:prstGeom prst="rect">
                <a:avLst/>
              </a:prstGeom>
              <a:blipFill rotWithShape="0">
                <a:blip r:embed="rId7"/>
                <a:stretch>
                  <a:fillRect t="-617" b="-16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"/>
              <p:cNvSpPr txBox="1">
                <a:spLocks noChangeArrowheads="1"/>
              </p:cNvSpPr>
              <p:nvPr/>
            </p:nvSpPr>
            <p:spPr>
              <a:xfrm>
                <a:off x="2101495" y="5433492"/>
                <a:ext cx="3367150" cy="9884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num>
                                    <m:den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2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495" y="5433492"/>
                <a:ext cx="3367150" cy="988489"/>
              </a:xfrm>
              <a:prstGeom prst="rect">
                <a:avLst/>
              </a:prstGeom>
              <a:blipFill rotWithShape="0">
                <a:blip r:embed="rId8"/>
                <a:stretch>
                  <a:fillRect b="-16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"/>
              <p:cNvSpPr txBox="1">
                <a:spLocks noChangeArrowheads="1"/>
              </p:cNvSpPr>
              <p:nvPr/>
            </p:nvSpPr>
            <p:spPr>
              <a:xfrm>
                <a:off x="2101495" y="4503999"/>
                <a:ext cx="2167344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495" y="4503999"/>
                <a:ext cx="2167344" cy="84566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6189086" y="2805021"/>
            <a:ext cx="0" cy="3557964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"/>
              <p:cNvSpPr txBox="1">
                <a:spLocks noChangeArrowheads="1"/>
              </p:cNvSpPr>
              <p:nvPr/>
            </p:nvSpPr>
            <p:spPr>
              <a:xfrm>
                <a:off x="7209086" y="3899634"/>
                <a:ext cx="2932944" cy="9884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9086" y="3899634"/>
                <a:ext cx="2932944" cy="98848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"/>
              <p:cNvSpPr txBox="1">
                <a:spLocks noChangeArrowheads="1"/>
              </p:cNvSpPr>
              <p:nvPr/>
            </p:nvSpPr>
            <p:spPr>
              <a:xfrm>
                <a:off x="7209086" y="4947847"/>
                <a:ext cx="2932944" cy="9884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9086" y="4947847"/>
                <a:ext cx="2932944" cy="98848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>
            <a:stCxn id="27" idx="1"/>
            <a:endCxn id="17" idx="0"/>
          </p:cNvCxnSpPr>
          <p:nvPr/>
        </p:nvCxnSpPr>
        <p:spPr>
          <a:xfrm flipH="1">
            <a:off x="1251815" y="5927737"/>
            <a:ext cx="849680" cy="275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06454" y="6203234"/>
                <a:ext cx="1890721" cy="3439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050" dirty="0" err="1"/>
                  <a:t>Sifat</a:t>
                </a:r>
                <a:r>
                  <a:rPr lang="en-GB" sz="1050" dirty="0"/>
                  <a:t> ke-2: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num>
                      <m:den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GB" sz="10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sz="105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4" y="6203234"/>
                <a:ext cx="1890721" cy="343940"/>
              </a:xfrm>
              <a:prstGeom prst="rect">
                <a:avLst/>
              </a:prstGeom>
              <a:blipFill rotWithShape="0">
                <a:blip r:embed="rId12"/>
                <a:stretch>
                  <a:fillRect t="-75000" b="-126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69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1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1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1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1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15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15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5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15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15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5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1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1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306453" y="729329"/>
                <a:ext cx="3981461" cy="9429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/>
                  <a:t>2. </a:t>
                </a:r>
                <a:r>
                  <a:rPr lang="en-GB" sz="2400" dirty="0" err="1"/>
                  <a:t>Tentukan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d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400" dirty="0"/>
                  <a:t>!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 err="1"/>
                  <a:t>Penyelesaian</a:t>
                </a:r>
                <a:r>
                  <a:rPr lang="en-GB" sz="2400" dirty="0"/>
                  <a:t>: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3" y="729329"/>
                <a:ext cx="3981461" cy="942915"/>
              </a:xfrm>
              <a:prstGeom prst="rect">
                <a:avLst/>
              </a:prstGeom>
              <a:blipFill rotWithShape="0">
                <a:blip r:embed="rId2"/>
                <a:stretch>
                  <a:fillRect l="-2297" t="-81818" b="-6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06455" y="267664"/>
            <a:ext cx="1195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>
              <a:xfrm>
                <a:off x="309526" y="1713344"/>
                <a:ext cx="5879560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−84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+49</m:t>
                              </m:r>
                            </m:e>
                          </m:d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26" y="1713344"/>
                <a:ext cx="5879560" cy="8456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2287684" y="2600104"/>
                <a:ext cx="4921402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84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684" y="2600104"/>
                <a:ext cx="4921402" cy="8456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3"/>
              <p:cNvSpPr txBox="1">
                <a:spLocks noChangeArrowheads="1"/>
              </p:cNvSpPr>
              <p:nvPr/>
            </p:nvSpPr>
            <p:spPr>
              <a:xfrm>
                <a:off x="2287684" y="3602565"/>
                <a:ext cx="5192108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36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84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1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684" y="3602565"/>
                <a:ext cx="5192108" cy="8456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stCxn id="18" idx="3"/>
            <a:endCxn id="8" idx="1"/>
          </p:cNvCxnSpPr>
          <p:nvPr/>
        </p:nvCxnSpPr>
        <p:spPr>
          <a:xfrm>
            <a:off x="7209086" y="3022934"/>
            <a:ext cx="8953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104466" y="2684027"/>
                <a:ext cx="2784608" cy="677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050" dirty="0" err="1"/>
                  <a:t>Sifat</a:t>
                </a:r>
                <a:r>
                  <a:rPr lang="en-GB" sz="1050" dirty="0"/>
                  <a:t> ke-5: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  <m:r>
                        <a:rPr lang="en-GB" sz="105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05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05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0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05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466" y="2684027"/>
                <a:ext cx="2784608" cy="677814"/>
              </a:xfrm>
              <a:prstGeom prst="rect">
                <a:avLst/>
              </a:prstGeom>
              <a:blipFill rotWithShape="0">
                <a:blip r:embed="rId6"/>
                <a:stretch>
                  <a:fillRect l="-17287" t="-67568" r="-7877" b="-129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"/>
              <p:cNvSpPr txBox="1">
                <a:spLocks noChangeArrowheads="1"/>
              </p:cNvSpPr>
              <p:nvPr/>
            </p:nvSpPr>
            <p:spPr>
              <a:xfrm>
                <a:off x="2287684" y="5789754"/>
                <a:ext cx="3695801" cy="4811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+49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684" y="5789754"/>
                <a:ext cx="3695801" cy="48112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"/>
              <p:cNvSpPr txBox="1">
                <a:spLocks noChangeArrowheads="1"/>
              </p:cNvSpPr>
              <p:nvPr/>
            </p:nvSpPr>
            <p:spPr>
              <a:xfrm>
                <a:off x="2287684" y="4605026"/>
                <a:ext cx="5296002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36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2+1</m:t>
                              </m:r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−84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1+1</m:t>
                              </m:r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+49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684" y="4605026"/>
                <a:ext cx="5296002" cy="84566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>
            <a:stCxn id="19" idx="3"/>
            <a:endCxn id="29" idx="1"/>
          </p:cNvCxnSpPr>
          <p:nvPr/>
        </p:nvCxnSpPr>
        <p:spPr>
          <a:xfrm flipV="1">
            <a:off x="7479792" y="4023991"/>
            <a:ext cx="624674" cy="14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8104466" y="3884529"/>
                <a:ext cx="2289602" cy="278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050" dirty="0" err="1"/>
                  <a:t>Sifat</a:t>
                </a:r>
                <a:r>
                  <a:rPr lang="en-GB" sz="1050" dirty="0"/>
                  <a:t> ke-3: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𝑘𝑓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𝑘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05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466" y="3884529"/>
                <a:ext cx="2289602" cy="278923"/>
              </a:xfrm>
              <a:prstGeom prst="rect">
                <a:avLst/>
              </a:prstGeom>
              <a:blipFill rotWithShape="0">
                <a:blip r:embed="rId9"/>
                <a:stretch>
                  <a:fillRect t="-110870" b="-15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>
            <a:stCxn id="34" idx="3"/>
            <a:endCxn id="40" idx="1"/>
          </p:cNvCxnSpPr>
          <p:nvPr/>
        </p:nvCxnSpPr>
        <p:spPr>
          <a:xfrm flipV="1">
            <a:off x="7583686" y="5026451"/>
            <a:ext cx="520780" cy="14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8104466" y="4761186"/>
                <a:ext cx="2875919" cy="5305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050" dirty="0"/>
                  <a:t>Sifat ke-1: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sz="1050" dirty="0"/>
              </a:p>
              <a:p>
                <a:r>
                  <a:rPr lang="en-GB" sz="1050" dirty="0" err="1"/>
                  <a:t>Sifat</a:t>
                </a:r>
                <a:r>
                  <a:rPr lang="en-GB" sz="1050" dirty="0"/>
                  <a:t> ke-2: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num>
                      <m:den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GB" sz="10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sz="105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466" y="4761186"/>
                <a:ext cx="2875919" cy="530530"/>
              </a:xfrm>
              <a:prstGeom prst="rect">
                <a:avLst/>
              </a:prstGeom>
              <a:blipFill rotWithShape="0">
                <a:blip r:embed="rId10"/>
                <a:stretch>
                  <a:fillRect t="-58621" b="-80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413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1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1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1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1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2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306454" y="729329"/>
                <a:ext cx="5020148" cy="10550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/>
                  <a:t>3. </a:t>
                </a:r>
                <a:r>
                  <a:rPr lang="en-GB" sz="2400" dirty="0" err="1"/>
                  <a:t>Tentukan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  <m:sSup>
                              <m:sSup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e>
                        </m:d>
                      </m:e>
                    </m:nary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US" sz="2400" dirty="0"/>
                  <a:t>!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 err="1"/>
                  <a:t>Penyelesaian</a:t>
                </a:r>
                <a:r>
                  <a:rPr lang="en-GB" sz="2400" dirty="0"/>
                  <a:t>: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4" y="729329"/>
                <a:ext cx="5020148" cy="1055083"/>
              </a:xfrm>
              <a:prstGeom prst="rect">
                <a:avLst/>
              </a:prstGeom>
              <a:blipFill rotWithShape="0">
                <a:blip r:embed="rId2"/>
                <a:stretch>
                  <a:fillRect l="-1820" t="-3468" b="-5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06455" y="267664"/>
            <a:ext cx="1195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>
              <a:xfrm>
                <a:off x="309525" y="1713344"/>
                <a:ext cx="8017729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25" y="1713344"/>
                <a:ext cx="8017729" cy="8456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3558503" y="2584455"/>
                <a:ext cx="4849963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503" y="2584455"/>
                <a:ext cx="4849963" cy="8456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stCxn id="18" idx="3"/>
            <a:endCxn id="23" idx="1"/>
          </p:cNvCxnSpPr>
          <p:nvPr/>
        </p:nvCxnSpPr>
        <p:spPr>
          <a:xfrm>
            <a:off x="8408466" y="3007285"/>
            <a:ext cx="458857" cy="123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"/>
              <p:cNvSpPr txBox="1">
                <a:spLocks noChangeArrowheads="1"/>
              </p:cNvSpPr>
              <p:nvPr/>
            </p:nvSpPr>
            <p:spPr>
              <a:xfrm>
                <a:off x="3558503" y="4750712"/>
                <a:ext cx="3695801" cy="124615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503" y="4750712"/>
                <a:ext cx="3695801" cy="12461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"/>
              <p:cNvSpPr txBox="1">
                <a:spLocks noChangeArrowheads="1"/>
              </p:cNvSpPr>
              <p:nvPr/>
            </p:nvSpPr>
            <p:spPr>
              <a:xfrm>
                <a:off x="3558503" y="3442490"/>
                <a:ext cx="4681287" cy="11847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503" y="3442490"/>
                <a:ext cx="4681287" cy="1184728"/>
              </a:xfrm>
              <a:prstGeom prst="rect">
                <a:avLst/>
              </a:prstGeom>
              <a:blipFill rotWithShape="0">
                <a:blip r:embed="rId6"/>
                <a:stretch>
                  <a:fillRect t="-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>
            <a:stCxn id="34" idx="3"/>
            <a:endCxn id="40" idx="1"/>
          </p:cNvCxnSpPr>
          <p:nvPr/>
        </p:nvCxnSpPr>
        <p:spPr>
          <a:xfrm>
            <a:off x="8239790" y="4034854"/>
            <a:ext cx="62753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8867323" y="3748365"/>
                <a:ext cx="2875919" cy="5729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050" dirty="0"/>
                  <a:t>Sifat ke-2: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num>
                      <m:den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GB" sz="10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050" dirty="0"/>
              </a:p>
              <a:p>
                <a:r>
                  <a:rPr lang="en-GB" sz="1050" dirty="0" err="1"/>
                  <a:t>Sifat</a:t>
                </a:r>
                <a:r>
                  <a:rPr lang="en-GB" sz="1050" dirty="0"/>
                  <a:t> ke-4: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105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05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05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0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sz="105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323" y="3748365"/>
                <a:ext cx="2875919" cy="572977"/>
              </a:xfrm>
              <a:prstGeom prst="rect">
                <a:avLst/>
              </a:prstGeom>
              <a:blipFill rotWithShape="0">
                <a:blip r:embed="rId7"/>
                <a:stretch>
                  <a:fillRect t="-44681" b="-74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>
            <a:stCxn id="21" idx="3"/>
            <a:endCxn id="17" idx="1"/>
          </p:cNvCxnSpPr>
          <p:nvPr/>
        </p:nvCxnSpPr>
        <p:spPr>
          <a:xfrm>
            <a:off x="8327254" y="2136174"/>
            <a:ext cx="5400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867323" y="1797267"/>
                <a:ext cx="2784608" cy="677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050" dirty="0" err="1"/>
                  <a:t>Sifat</a:t>
                </a:r>
                <a:r>
                  <a:rPr lang="en-GB" sz="1050" dirty="0"/>
                  <a:t> ke-5: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  <m:r>
                        <a:rPr lang="en-GB" sz="105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05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05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0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05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323" y="1797267"/>
                <a:ext cx="2784608" cy="677814"/>
              </a:xfrm>
              <a:prstGeom prst="rect">
                <a:avLst/>
              </a:prstGeom>
              <a:blipFill rotWithShape="0">
                <a:blip r:embed="rId8"/>
                <a:stretch>
                  <a:fillRect l="-17544" t="-67568" r="-7895" b="-129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8867323" y="2880198"/>
                <a:ext cx="2289602" cy="278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050" dirty="0" err="1"/>
                  <a:t>Sifat</a:t>
                </a:r>
                <a:r>
                  <a:rPr lang="en-GB" sz="1050" dirty="0"/>
                  <a:t> ke-3: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𝑘𝑓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050" i="1">
                        <a:latin typeface="Cambria Math" panose="02040503050406030204" pitchFamily="18" charset="0"/>
                      </a:rPr>
                      <m:t>𝑘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05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05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sz="105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05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323" y="2880198"/>
                <a:ext cx="2289602" cy="278923"/>
              </a:xfrm>
              <a:prstGeom prst="rect">
                <a:avLst/>
              </a:prstGeom>
              <a:blipFill rotWithShape="0">
                <a:blip r:embed="rId9"/>
                <a:stretch>
                  <a:fillRect t="-110870" b="-15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3"/>
              <p:cNvSpPr txBox="1">
                <a:spLocks noChangeArrowheads="1"/>
              </p:cNvSpPr>
              <p:nvPr/>
            </p:nvSpPr>
            <p:spPr>
              <a:xfrm>
                <a:off x="3558503" y="5916538"/>
                <a:ext cx="4031905" cy="8292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503" y="5916538"/>
                <a:ext cx="4031905" cy="82922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885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1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1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15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15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5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" grpId="0"/>
      <p:bldP spid="17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306453" y="729329"/>
                <a:ext cx="10850471" cy="10550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/>
                  <a:t>4. </a:t>
                </a:r>
                <a:r>
                  <a:rPr lang="en-GB" sz="2400" dirty="0" err="1"/>
                  <a:t>Diketahui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dan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(−</m:t>
                    </m:r>
                  </m:oMath>
                </a14:m>
                <a:r>
                  <a:rPr lang="en-US" sz="2400" dirty="0"/>
                  <a:t> 1) = 2. </a:t>
                </a:r>
                <a:r>
                  <a:rPr lang="en-US" sz="2400" dirty="0" err="1"/>
                  <a:t>Tentukan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 err="1"/>
                  <a:t>Penyelesaian</a:t>
                </a:r>
                <a:r>
                  <a:rPr lang="en-GB" sz="2400" dirty="0"/>
                  <a:t>: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3" y="729329"/>
                <a:ext cx="10850471" cy="1055083"/>
              </a:xfrm>
              <a:prstGeom prst="rect">
                <a:avLst/>
              </a:prstGeom>
              <a:blipFill rotWithShape="0">
                <a:blip r:embed="rId2"/>
                <a:stretch>
                  <a:fillRect l="-843" t="-8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06455" y="267664"/>
            <a:ext cx="1195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>
              <a:xfrm>
                <a:off x="1422515" y="3550414"/>
                <a:ext cx="4686086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515" y="3550414"/>
                <a:ext cx="4686086" cy="84566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1422515" y="4475465"/>
                <a:ext cx="4608123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−10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515" y="4475465"/>
                <a:ext cx="4608123" cy="84566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stCxn id="18" idx="1"/>
            <a:endCxn id="23" idx="3"/>
          </p:cNvCxnSpPr>
          <p:nvPr/>
        </p:nvCxnSpPr>
        <p:spPr>
          <a:xfrm flipH="1">
            <a:off x="1084571" y="4898295"/>
            <a:ext cx="3379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"/>
              <p:cNvSpPr txBox="1">
                <a:spLocks noChangeArrowheads="1"/>
              </p:cNvSpPr>
              <p:nvPr/>
            </p:nvSpPr>
            <p:spPr>
              <a:xfrm>
                <a:off x="1422515" y="5560995"/>
                <a:ext cx="3115529" cy="4545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515" y="5560995"/>
                <a:ext cx="3115529" cy="454573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>
            <a:stCxn id="34" idx="1"/>
            <a:endCxn id="40" idx="3"/>
          </p:cNvCxnSpPr>
          <p:nvPr/>
        </p:nvCxnSpPr>
        <p:spPr>
          <a:xfrm flipH="1" flipV="1">
            <a:off x="1084571" y="5786542"/>
            <a:ext cx="337944" cy="17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02929" y="5498001"/>
            <a:ext cx="88164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 err="1"/>
              <a:t>Coba</a:t>
            </a:r>
            <a:r>
              <a:rPr lang="en-GB" sz="1050" dirty="0"/>
              <a:t> </a:t>
            </a:r>
            <a:r>
              <a:rPr lang="en-GB" sz="1050" dirty="0" err="1"/>
              <a:t>cermati</a:t>
            </a:r>
            <a:r>
              <a:rPr lang="en-GB" sz="1050" dirty="0"/>
              <a:t> </a:t>
            </a:r>
            <a:r>
              <a:rPr lang="en-GB" sz="1050" dirty="0" err="1"/>
              <a:t>hasil</a:t>
            </a:r>
            <a:r>
              <a:rPr lang="en-GB" sz="1050" dirty="0"/>
              <a:t> </a:t>
            </a:r>
            <a:r>
              <a:rPr lang="en-GB" sz="1050" dirty="0" err="1"/>
              <a:t>integralnya</a:t>
            </a:r>
            <a:r>
              <a:rPr lang="en-GB" sz="1050" dirty="0"/>
              <a:t>!</a:t>
            </a:r>
            <a:endParaRPr lang="en-US" sz="1050" dirty="0"/>
          </a:p>
        </p:txBody>
      </p:sp>
      <p:cxnSp>
        <p:nvCxnSpPr>
          <p:cNvPr id="16" name="Straight Arrow Connector 15"/>
          <p:cNvCxnSpPr>
            <a:stCxn id="21" idx="1"/>
            <a:endCxn id="17" idx="3"/>
          </p:cNvCxnSpPr>
          <p:nvPr/>
        </p:nvCxnSpPr>
        <p:spPr>
          <a:xfrm flipH="1">
            <a:off x="1084767" y="3973244"/>
            <a:ext cx="3377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6491" y="3603912"/>
            <a:ext cx="8382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 err="1"/>
              <a:t>Langkah</a:t>
            </a:r>
            <a:r>
              <a:rPr lang="en-GB" sz="1050" dirty="0"/>
              <a:t> </a:t>
            </a:r>
            <a:r>
              <a:rPr lang="en-GB" sz="1050" dirty="0" err="1"/>
              <a:t>ini</a:t>
            </a:r>
            <a:r>
              <a:rPr lang="en-GB" sz="1050" dirty="0"/>
              <a:t> </a:t>
            </a:r>
            <a:r>
              <a:rPr lang="en-GB" sz="1050" dirty="0" err="1"/>
              <a:t>merupakan</a:t>
            </a:r>
            <a:endParaRPr lang="en-GB" sz="1050" dirty="0"/>
          </a:p>
          <a:p>
            <a:r>
              <a:rPr lang="en-GB" sz="1050" dirty="0" err="1"/>
              <a:t>sifat</a:t>
            </a:r>
            <a:r>
              <a:rPr lang="en-GB" sz="1050" dirty="0"/>
              <a:t> </a:t>
            </a:r>
            <a:r>
              <a:rPr lang="en-GB" sz="1050" dirty="0" err="1"/>
              <a:t>ke</a:t>
            </a:r>
            <a:r>
              <a:rPr lang="en-GB" sz="1050" dirty="0"/>
              <a:t> </a:t>
            </a:r>
            <a:r>
              <a:rPr lang="en-GB" sz="1050" dirty="0" err="1"/>
              <a:t>berepa</a:t>
            </a:r>
            <a:r>
              <a:rPr lang="en-GB" sz="1050" dirty="0"/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6713" y="4528963"/>
            <a:ext cx="8478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 err="1"/>
              <a:t>Langkah</a:t>
            </a:r>
            <a:r>
              <a:rPr lang="en-GB" sz="1050" dirty="0"/>
              <a:t> </a:t>
            </a:r>
            <a:r>
              <a:rPr lang="en-GB" sz="1050" dirty="0" err="1"/>
              <a:t>ini</a:t>
            </a:r>
            <a:r>
              <a:rPr lang="en-GB" sz="1050" dirty="0"/>
              <a:t> </a:t>
            </a:r>
            <a:r>
              <a:rPr lang="en-GB" sz="1050" dirty="0" err="1"/>
              <a:t>merupakan</a:t>
            </a:r>
            <a:endParaRPr lang="en-GB" sz="1050" dirty="0"/>
          </a:p>
          <a:p>
            <a:r>
              <a:rPr lang="en-GB" sz="1050" dirty="0" err="1"/>
              <a:t>sifat</a:t>
            </a:r>
            <a:r>
              <a:rPr lang="en-GB" sz="1050" dirty="0"/>
              <a:t> </a:t>
            </a:r>
            <a:r>
              <a:rPr lang="en-GB" sz="1050" dirty="0" err="1"/>
              <a:t>ke</a:t>
            </a:r>
            <a:r>
              <a:rPr lang="en-GB" sz="1050" dirty="0"/>
              <a:t> </a:t>
            </a:r>
            <a:r>
              <a:rPr lang="en-GB" sz="1050" dirty="0" err="1"/>
              <a:t>berepa</a:t>
            </a:r>
            <a:r>
              <a:rPr lang="en-GB" sz="105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3"/>
              <p:cNvSpPr txBox="1">
                <a:spLocks noChangeArrowheads="1"/>
              </p:cNvSpPr>
              <p:nvPr/>
            </p:nvSpPr>
            <p:spPr>
              <a:xfrm>
                <a:off x="1422515" y="2617016"/>
                <a:ext cx="3120329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515" y="2617016"/>
                <a:ext cx="3120329" cy="845660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3"/>
              <p:cNvSpPr txBox="1">
                <a:spLocks noChangeArrowheads="1"/>
              </p:cNvSpPr>
              <p:nvPr/>
            </p:nvSpPr>
            <p:spPr>
              <a:xfrm>
                <a:off x="747020" y="1683618"/>
                <a:ext cx="2824081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20" y="1683618"/>
                <a:ext cx="2824081" cy="845660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Connector 80"/>
          <p:cNvCxnSpPr/>
          <p:nvPr/>
        </p:nvCxnSpPr>
        <p:spPr>
          <a:xfrm>
            <a:off x="6187736" y="1961965"/>
            <a:ext cx="1350" cy="440102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3"/>
              <p:cNvSpPr txBox="1">
                <a:spLocks noChangeArrowheads="1"/>
              </p:cNvSpPr>
              <p:nvPr/>
            </p:nvSpPr>
            <p:spPr>
              <a:xfrm>
                <a:off x="6608553" y="1879161"/>
                <a:ext cx="3733932" cy="4545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b="0" i="1" dirty="0"/>
                  <a:t>f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)=2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553" y="1879161"/>
                <a:ext cx="3733932" cy="454573"/>
              </a:xfrm>
              <a:prstGeom prst="rect">
                <a:avLst/>
              </a:prstGeom>
              <a:blipFill rotWithShape="0">
                <a:blip r:embed="rId25"/>
                <a:stretch>
                  <a:fillRect l="-2447" t="-18667" b="-2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3"/>
              <p:cNvSpPr txBox="1">
                <a:spLocks noChangeArrowheads="1"/>
              </p:cNvSpPr>
              <p:nvPr/>
            </p:nvSpPr>
            <p:spPr>
              <a:xfrm>
                <a:off x="6546409" y="2428483"/>
                <a:ext cx="3694459" cy="4545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b="0" dirty="0" err="1"/>
                  <a:t>Diketahui</a:t>
                </a:r>
                <a:r>
                  <a:rPr lang="en-GB" sz="2400" b="0" dirty="0"/>
                  <a:t> </a:t>
                </a:r>
                <a:r>
                  <a:rPr lang="en-GB" sz="2400" b="0" dirty="0" err="1"/>
                  <a:t>bahwa</a:t>
                </a:r>
                <a:r>
                  <a:rPr lang="en-GB" sz="2400" b="0" dirty="0"/>
                  <a:t> </a:t>
                </a:r>
                <a:r>
                  <a:rPr lang="en-GB" sz="2400" b="0" i="1" dirty="0"/>
                  <a:t>f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(−1)</m:t>
                    </m:r>
                    <m:r>
                      <a:rPr lang="en-GB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409" y="2428483"/>
                <a:ext cx="3694459" cy="454573"/>
              </a:xfrm>
              <a:prstGeom prst="rect">
                <a:avLst/>
              </a:prstGeom>
              <a:blipFill rotWithShape="0">
                <a:blip r:embed="rId27"/>
                <a:stretch>
                  <a:fillRect l="-2640" t="-18667" b="-2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3"/>
              <p:cNvSpPr txBox="1">
                <a:spLocks noChangeArrowheads="1"/>
              </p:cNvSpPr>
              <p:nvPr/>
            </p:nvSpPr>
            <p:spPr>
              <a:xfrm>
                <a:off x="6608553" y="2939051"/>
                <a:ext cx="4683698" cy="4545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(−1)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+3(−1)+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553" y="2939051"/>
                <a:ext cx="4683698" cy="454573"/>
              </a:xfrm>
              <a:prstGeom prst="rect">
                <a:avLst/>
              </a:prstGeom>
              <a:blipFill rotWithShape="0">
                <a:blip r:embed="rId28"/>
                <a:stretch>
                  <a:fillRect l="-260"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3"/>
              <p:cNvSpPr txBox="1">
                <a:spLocks noChangeArrowheads="1"/>
              </p:cNvSpPr>
              <p:nvPr/>
            </p:nvSpPr>
            <p:spPr>
              <a:xfrm>
                <a:off x="6608553" y="3518671"/>
                <a:ext cx="4683698" cy="4545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−2−5−3+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553" y="3518671"/>
                <a:ext cx="4683698" cy="454573"/>
              </a:xfrm>
              <a:prstGeom prst="rect">
                <a:avLst/>
              </a:prstGeom>
              <a:blipFill rotWithShape="0">
                <a:blip r:embed="rId29"/>
                <a:stretch>
                  <a:fillRect l="-2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3"/>
              <p:cNvSpPr txBox="1">
                <a:spLocks noChangeArrowheads="1"/>
              </p:cNvSpPr>
              <p:nvPr/>
            </p:nvSpPr>
            <p:spPr>
              <a:xfrm>
                <a:off x="6608553" y="4037695"/>
                <a:ext cx="4683698" cy="4545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553" y="4037695"/>
                <a:ext cx="4683698" cy="454573"/>
              </a:xfrm>
              <a:prstGeom prst="rect">
                <a:avLst/>
              </a:prstGeom>
              <a:blipFill rotWithShape="0">
                <a:blip r:embed="rId30"/>
                <a:stretch>
                  <a:fillRect l="-2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3"/>
              <p:cNvSpPr txBox="1">
                <a:spLocks noChangeArrowheads="1"/>
              </p:cNvSpPr>
              <p:nvPr/>
            </p:nvSpPr>
            <p:spPr>
              <a:xfrm>
                <a:off x="6634138" y="4564503"/>
                <a:ext cx="4622601" cy="4545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b="0" dirty="0"/>
                  <a:t>Jadi,  </a:t>
                </a:r>
                <a:r>
                  <a:rPr lang="en-GB" sz="2400" b="0" i="1" dirty="0"/>
                  <a:t>f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)=2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+12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138" y="4564503"/>
                <a:ext cx="4622601" cy="454573"/>
              </a:xfrm>
              <a:prstGeom prst="rect">
                <a:avLst/>
              </a:prstGeom>
              <a:blipFill rotWithShape="0">
                <a:blip r:embed="rId31"/>
                <a:stretch>
                  <a:fillRect l="-1976" t="-18919" b="-2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0" name="Straight Arrow Connector 89"/>
          <p:cNvCxnSpPr>
            <a:stCxn id="30" idx="3"/>
            <a:endCxn id="91" idx="1"/>
          </p:cNvCxnSpPr>
          <p:nvPr/>
        </p:nvCxnSpPr>
        <p:spPr>
          <a:xfrm flipV="1">
            <a:off x="3571101" y="2106447"/>
            <a:ext cx="64370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4214806" y="1979489"/>
            <a:ext cx="108846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 err="1"/>
              <a:t>Definisi</a:t>
            </a:r>
            <a:r>
              <a:rPr lang="en-GB" sz="1050" dirty="0"/>
              <a:t> integral</a:t>
            </a:r>
          </a:p>
        </p:txBody>
      </p:sp>
    </p:spTree>
    <p:extLst>
      <p:ext uri="{BB962C8B-B14F-4D97-AF65-F5344CB8AC3E}">
        <p14:creationId xmlns:p14="http://schemas.microsoft.com/office/powerpoint/2010/main" val="20659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1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1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1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1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15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15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5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15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15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5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15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15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5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15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15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5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15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15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5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15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15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5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" grpId="0"/>
      <p:bldP spid="17" grpId="0"/>
      <p:bldP spid="23" grpId="0"/>
      <p:bldP spid="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306452" y="729329"/>
                <a:ext cx="11137985" cy="10550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69875" indent="-269875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2000" dirty="0"/>
                  <a:t>5. </a:t>
                </a:r>
                <a:r>
                  <a:rPr lang="en-US" sz="2000" dirty="0" err="1"/>
                  <a:t>Sebuah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benda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bergerak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pada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garis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lurus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dengan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percepatan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dirty="0"/>
                  <a:t>yang </a:t>
                </a:r>
                <a:r>
                  <a:rPr lang="en-US" sz="2000" dirty="0" err="1"/>
                  <a:t>memenuhi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persamaan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dalam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dan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dirty="0" err="1"/>
                  <a:t>dalam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detik</a:t>
                </a:r>
                <a:r>
                  <a:rPr lang="en-US" sz="2000" dirty="0"/>
                  <a:t>. </a:t>
                </a:r>
                <a:r>
                  <a:rPr lang="en-US" sz="2000" dirty="0" err="1"/>
                  <a:t>Jika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kecepatan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awal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benda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dan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posisi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benda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saat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adalah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=92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dirty="0" err="1"/>
                  <a:t>maka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tentukan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persamaan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posisi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benda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tersebut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saat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dirty="0" err="1"/>
                  <a:t>detik</a:t>
                </a:r>
                <a:r>
                  <a:rPr lang="en-US" sz="2000" dirty="0"/>
                  <a:t>! </a:t>
                </a:r>
              </a:p>
              <a:p>
                <a:pPr marL="269875" indent="-269875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2000" dirty="0" err="1"/>
                  <a:t>Penyelesaian</a:t>
                </a:r>
                <a:r>
                  <a:rPr lang="en-GB" sz="2000" dirty="0"/>
                  <a:t>:</a:t>
                </a: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2" y="729329"/>
                <a:ext cx="11137985" cy="1055083"/>
              </a:xfrm>
              <a:prstGeom prst="rect">
                <a:avLst/>
              </a:prstGeom>
              <a:blipFill rotWithShape="0">
                <a:blip r:embed="rId2"/>
                <a:stretch>
                  <a:fillRect l="-547" t="-3468" r="-109" b="-34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06455" y="267664"/>
            <a:ext cx="1195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>
              <a:xfrm>
                <a:off x="1140050" y="3869244"/>
                <a:ext cx="1697540" cy="3540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050" y="3869244"/>
                <a:ext cx="1697540" cy="3540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306452" y="4284410"/>
                <a:ext cx="5695514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:r>
                  <a:rPr lang="en-US" sz="2000" dirty="0"/>
                  <a:t>Kecepatan </a:t>
                </a:r>
                <a:r>
                  <a:rPr lang="en-US" sz="2000" dirty="0" err="1"/>
                  <a:t>awal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benda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dirty="0" err="1"/>
                  <a:t>artinya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saat</a:t>
                </a:r>
                <a:r>
                  <a:rPr lang="en-US" sz="2000" dirty="0"/>
                  <a:t> </a:t>
                </a:r>
                <a:r>
                  <a:rPr lang="en-US" sz="2000" i="1" dirty="0"/>
                  <a:t>t </a:t>
                </a:r>
                <a:r>
                  <a:rPr lang="en-US" sz="2000" dirty="0"/>
                  <a:t>= 0 </a:t>
                </a:r>
                <a:r>
                  <a:rPr lang="en-US" sz="2000" dirty="0" err="1"/>
                  <a:t>nilai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dirty="0" err="1"/>
                  <a:t>sehingga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2" y="4284410"/>
                <a:ext cx="5695514" cy="845660"/>
              </a:xfrm>
              <a:prstGeom prst="rect">
                <a:avLst/>
              </a:prstGeom>
              <a:blipFill rotWithShape="0">
                <a:blip r:embed="rId4"/>
                <a:stretch>
                  <a:fillRect l="-1070" t="-7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"/>
              <p:cNvSpPr txBox="1">
                <a:spLocks noChangeArrowheads="1"/>
              </p:cNvSpPr>
              <p:nvPr/>
            </p:nvSpPr>
            <p:spPr>
              <a:xfrm>
                <a:off x="574159" y="4925103"/>
                <a:ext cx="1303279" cy="4545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59" y="4925103"/>
                <a:ext cx="1303279" cy="4545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3"/>
              <p:cNvSpPr txBox="1">
                <a:spLocks noChangeArrowheads="1"/>
              </p:cNvSpPr>
              <p:nvPr/>
            </p:nvSpPr>
            <p:spPr>
              <a:xfrm>
                <a:off x="917306" y="3129810"/>
                <a:ext cx="2866545" cy="6909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306" y="3129810"/>
                <a:ext cx="2866545" cy="6909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3"/>
              <p:cNvSpPr txBox="1">
                <a:spLocks noChangeArrowheads="1"/>
              </p:cNvSpPr>
              <p:nvPr/>
            </p:nvSpPr>
            <p:spPr>
              <a:xfrm>
                <a:off x="941670" y="2069640"/>
                <a:ext cx="1434799" cy="4030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670" y="2069640"/>
                <a:ext cx="1434799" cy="40309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Connector 80"/>
          <p:cNvCxnSpPr/>
          <p:nvPr/>
        </p:nvCxnSpPr>
        <p:spPr>
          <a:xfrm>
            <a:off x="6187736" y="1961965"/>
            <a:ext cx="1350" cy="440102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3"/>
              <p:cNvSpPr txBox="1">
                <a:spLocks noChangeArrowheads="1"/>
              </p:cNvSpPr>
              <p:nvPr/>
            </p:nvSpPr>
            <p:spPr>
              <a:xfrm>
                <a:off x="6608553" y="1882388"/>
                <a:ext cx="3733932" cy="4545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None/>
                </a:pPr>
                <a:r>
                  <a:rPr lang="en-GB" sz="2000" b="0" dirty="0"/>
                  <a:t>Diperoleh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553" y="1882388"/>
                <a:ext cx="3733932" cy="454573"/>
              </a:xfrm>
              <a:prstGeom prst="rect">
                <a:avLst/>
              </a:prstGeom>
              <a:blipFill rotWithShape="0">
                <a:blip r:embed="rId8"/>
                <a:stretch>
                  <a:fillRect l="-1631" t="-14865" b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3"/>
              <p:cNvSpPr txBox="1">
                <a:spLocks noChangeArrowheads="1"/>
              </p:cNvSpPr>
              <p:nvPr/>
            </p:nvSpPr>
            <p:spPr>
              <a:xfrm>
                <a:off x="941670" y="2434938"/>
                <a:ext cx="1618271" cy="7120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670" y="2434938"/>
                <a:ext cx="1618271" cy="71205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>
            <a:stCxn id="28" idx="3"/>
            <a:endCxn id="32" idx="1"/>
          </p:cNvCxnSpPr>
          <p:nvPr/>
        </p:nvCxnSpPr>
        <p:spPr>
          <a:xfrm flipV="1">
            <a:off x="2559941" y="2790966"/>
            <a:ext cx="39066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950604" y="2502425"/>
            <a:ext cx="158744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 err="1"/>
              <a:t>Kecepatan</a:t>
            </a:r>
            <a:r>
              <a:rPr lang="en-GB" sz="1050" dirty="0"/>
              <a:t> </a:t>
            </a:r>
            <a:r>
              <a:rPr lang="en-GB" sz="1050" dirty="0" err="1"/>
              <a:t>merupakan</a:t>
            </a:r>
            <a:r>
              <a:rPr lang="en-GB" sz="1050" dirty="0"/>
              <a:t> </a:t>
            </a:r>
            <a:r>
              <a:rPr lang="en-GB" sz="1050" dirty="0" err="1"/>
              <a:t>balikan</a:t>
            </a:r>
            <a:r>
              <a:rPr lang="en-GB" sz="1050" dirty="0"/>
              <a:t> </a:t>
            </a:r>
            <a:r>
              <a:rPr lang="en-GB" sz="1050" dirty="0" err="1"/>
              <a:t>dari</a:t>
            </a:r>
            <a:r>
              <a:rPr lang="en-GB" sz="1050" dirty="0"/>
              <a:t> </a:t>
            </a:r>
            <a:r>
              <a:rPr lang="en-GB" sz="1050" dirty="0" err="1"/>
              <a:t>percepatan</a:t>
            </a:r>
            <a:r>
              <a:rPr lang="en-GB" sz="1050" dirty="0"/>
              <a:t> </a:t>
            </a:r>
            <a:r>
              <a:rPr lang="en-GB" sz="1050" dirty="0" err="1"/>
              <a:t>terhadap</a:t>
            </a:r>
            <a:r>
              <a:rPr lang="en-GB" sz="1050" dirty="0"/>
              <a:t> </a:t>
            </a:r>
            <a:r>
              <a:rPr lang="en-GB" sz="1050" dirty="0" err="1"/>
              <a:t>waktu</a:t>
            </a:r>
            <a:endParaRPr lang="en-GB" sz="10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"/>
              <p:cNvSpPr txBox="1">
                <a:spLocks noChangeArrowheads="1"/>
              </p:cNvSpPr>
              <p:nvPr/>
            </p:nvSpPr>
            <p:spPr>
              <a:xfrm>
                <a:off x="897677" y="5318737"/>
                <a:ext cx="2052190" cy="3540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677" y="5318737"/>
                <a:ext cx="2052190" cy="35402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"/>
              <p:cNvSpPr txBox="1">
                <a:spLocks noChangeArrowheads="1"/>
              </p:cNvSpPr>
              <p:nvPr/>
            </p:nvSpPr>
            <p:spPr>
              <a:xfrm>
                <a:off x="897677" y="5734342"/>
                <a:ext cx="2052190" cy="3540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−0+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677" y="5734342"/>
                <a:ext cx="2052190" cy="35402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"/>
              <p:cNvSpPr txBox="1">
                <a:spLocks noChangeArrowheads="1"/>
              </p:cNvSpPr>
              <p:nvPr/>
            </p:nvSpPr>
            <p:spPr>
              <a:xfrm>
                <a:off x="878221" y="6119158"/>
                <a:ext cx="2052190" cy="3540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221" y="6119158"/>
                <a:ext cx="2052190" cy="35402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3"/>
              <p:cNvSpPr txBox="1">
                <a:spLocks noChangeArrowheads="1"/>
              </p:cNvSpPr>
              <p:nvPr/>
            </p:nvSpPr>
            <p:spPr>
              <a:xfrm>
                <a:off x="6635951" y="2157712"/>
                <a:ext cx="1618271" cy="7120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951" y="2157712"/>
                <a:ext cx="1618271" cy="71205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>
            <a:stCxn id="41" idx="3"/>
            <a:endCxn id="43" idx="1"/>
          </p:cNvCxnSpPr>
          <p:nvPr/>
        </p:nvCxnSpPr>
        <p:spPr>
          <a:xfrm flipV="1">
            <a:off x="8254222" y="2513740"/>
            <a:ext cx="39066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8644885" y="2225199"/>
            <a:ext cx="158744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 err="1"/>
              <a:t>Jarak</a:t>
            </a:r>
            <a:r>
              <a:rPr lang="en-GB" sz="1050" dirty="0"/>
              <a:t> </a:t>
            </a:r>
            <a:r>
              <a:rPr lang="en-GB" sz="1050" dirty="0" err="1"/>
              <a:t>merupakan</a:t>
            </a:r>
            <a:r>
              <a:rPr lang="en-GB" sz="1050" dirty="0"/>
              <a:t> </a:t>
            </a:r>
            <a:r>
              <a:rPr lang="en-GB" sz="1050" dirty="0" err="1"/>
              <a:t>balikan</a:t>
            </a:r>
            <a:r>
              <a:rPr lang="en-GB" sz="1050" dirty="0"/>
              <a:t> </a:t>
            </a:r>
            <a:r>
              <a:rPr lang="en-GB" sz="1050" dirty="0" err="1"/>
              <a:t>dari</a:t>
            </a:r>
            <a:r>
              <a:rPr lang="en-GB" sz="1050" dirty="0"/>
              <a:t> </a:t>
            </a:r>
            <a:r>
              <a:rPr lang="en-GB" sz="1050" dirty="0" err="1"/>
              <a:t>kecepatan</a:t>
            </a:r>
            <a:r>
              <a:rPr lang="en-GB" sz="1050" dirty="0"/>
              <a:t> </a:t>
            </a:r>
            <a:r>
              <a:rPr lang="en-GB" sz="1050" dirty="0" err="1"/>
              <a:t>terhadap</a:t>
            </a:r>
            <a:r>
              <a:rPr lang="en-GB" sz="1050" dirty="0"/>
              <a:t> </a:t>
            </a:r>
            <a:r>
              <a:rPr lang="en-GB" sz="1050" dirty="0" err="1"/>
              <a:t>waktu</a:t>
            </a:r>
            <a:endParaRPr lang="en-GB" sz="10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3"/>
              <p:cNvSpPr txBox="1">
                <a:spLocks noChangeArrowheads="1"/>
              </p:cNvSpPr>
              <p:nvPr/>
            </p:nvSpPr>
            <p:spPr>
              <a:xfrm>
                <a:off x="6632228" y="2856799"/>
                <a:ext cx="4812209" cy="7120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000" dirty="0"/>
              </a:p>
            </p:txBody>
          </p:sp>
        </mc:Choice>
        <mc:Fallback xmlns="">
          <p:sp>
            <p:nvSpPr>
              <p:cNvPr id="4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228" y="2856799"/>
                <a:ext cx="4812209" cy="71205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3"/>
              <p:cNvSpPr txBox="1">
                <a:spLocks noChangeArrowheads="1"/>
              </p:cNvSpPr>
              <p:nvPr/>
            </p:nvSpPr>
            <p:spPr>
              <a:xfrm>
                <a:off x="6582287" y="3648025"/>
                <a:ext cx="2010684" cy="425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000" b="0" dirty="0"/>
                  <a:t>Untuk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=6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=92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287" y="3648025"/>
                <a:ext cx="2010684" cy="425893"/>
              </a:xfrm>
              <a:prstGeom prst="rect">
                <a:avLst/>
              </a:prstGeom>
              <a:blipFill rotWithShape="0">
                <a:blip r:embed="rId15"/>
                <a:stretch>
                  <a:fillRect l="-3333" t="-14286"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3"/>
              <p:cNvSpPr txBox="1">
                <a:spLocks noChangeArrowheads="1"/>
              </p:cNvSpPr>
              <p:nvPr/>
            </p:nvSpPr>
            <p:spPr>
              <a:xfrm>
                <a:off x="6598977" y="4113344"/>
                <a:ext cx="3807025" cy="7120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(6)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+5(6)+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=92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977" y="4113344"/>
                <a:ext cx="3807025" cy="71205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3"/>
              <p:cNvSpPr txBox="1">
                <a:spLocks noChangeArrowheads="1"/>
              </p:cNvSpPr>
              <p:nvPr/>
            </p:nvSpPr>
            <p:spPr>
              <a:xfrm>
                <a:off x="9238295" y="4771499"/>
                <a:ext cx="959305" cy="4099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295" y="4771499"/>
                <a:ext cx="959305" cy="409966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3"/>
              <p:cNvSpPr txBox="1">
                <a:spLocks noChangeArrowheads="1"/>
              </p:cNvSpPr>
              <p:nvPr/>
            </p:nvSpPr>
            <p:spPr>
              <a:xfrm>
                <a:off x="6616485" y="5823594"/>
                <a:ext cx="2922747" cy="7120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485" y="5823594"/>
                <a:ext cx="2922747" cy="71205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3"/>
              <p:cNvSpPr txBox="1">
                <a:spLocks noChangeArrowheads="1"/>
              </p:cNvSpPr>
              <p:nvPr/>
            </p:nvSpPr>
            <p:spPr>
              <a:xfrm>
                <a:off x="6632228" y="5158795"/>
                <a:ext cx="5285452" cy="6495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 err="1">
                    <a:solidFill>
                      <a:srgbClr val="000000"/>
                    </a:solidFill>
                    <a:latin typeface="Calibri (Body)"/>
                  </a:rPr>
                  <a:t>Jadi</a:t>
                </a:r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, </a:t>
                </a:r>
                <a:r>
                  <a:rPr lang="en-US" sz="2000" dirty="0" err="1">
                    <a:solidFill>
                      <a:srgbClr val="000000"/>
                    </a:solidFill>
                    <a:latin typeface="Calibri (Body)"/>
                  </a:rPr>
                  <a:t>persamaan</a:t>
                </a:r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Calibri (Body)"/>
                  </a:rPr>
                  <a:t>posisi</a:t>
                </a:r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Calibri (Body)"/>
                  </a:rPr>
                  <a:t>benda</a:t>
                </a:r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Calibri (Body)"/>
                  </a:rPr>
                  <a:t>tersebut</a:t>
                </a:r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Calibri (Body)"/>
                  </a:rPr>
                  <a:t>saat</a:t>
                </a:r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Calibri (Body)"/>
                  </a:rPr>
                  <a:t>detik</a:t>
                </a:r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Calibri (Body)"/>
                  </a:rPr>
                  <a:t>dirumuskan</a:t>
                </a:r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Calibri (Body)"/>
                  </a:rPr>
                  <a:t>dengan</a:t>
                </a:r>
                <a:r>
                  <a:rPr lang="en-US" sz="2000" dirty="0">
                    <a:solidFill>
                      <a:srgbClr val="000000"/>
                    </a:solidFill>
                    <a:latin typeface="Calibri (Body)"/>
                  </a:rPr>
                  <a:t> </a:t>
                </a:r>
                <a:endParaRPr lang="en-US" sz="2000" dirty="0">
                  <a:latin typeface="Calibri (Body)"/>
                </a:endParaRPr>
              </a:p>
            </p:txBody>
          </p:sp>
        </mc:Choice>
        <mc:Fallback xmlns="">
          <p:sp>
            <p:nvSpPr>
              <p:cNvPr id="5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228" y="5158795"/>
                <a:ext cx="5285452" cy="649522"/>
              </a:xfrm>
              <a:prstGeom prst="rect">
                <a:avLst/>
              </a:prstGeom>
              <a:blipFill rotWithShape="0">
                <a:blip r:embed="rId19"/>
                <a:stretch>
                  <a:fillRect l="-1269" t="-8411" b="-158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94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1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1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1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1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1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1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1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1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15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15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5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1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1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15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15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5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15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15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5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15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15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5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15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15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5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15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15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5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15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15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5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15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15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5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15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15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5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6454" y="729329"/>
            <a:ext cx="3549266" cy="550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None/>
            </a:pPr>
            <a:r>
              <a:rPr lang="en-GB" sz="2400" dirty="0"/>
              <a:t>1. </a:t>
            </a:r>
            <a:r>
              <a:rPr lang="en-GB" sz="2400" dirty="0" err="1"/>
              <a:t>Tentukan</a:t>
            </a:r>
            <a:r>
              <a:rPr lang="en-GB" sz="2400" dirty="0"/>
              <a:t> </a:t>
            </a:r>
            <a:r>
              <a:rPr lang="en-GB" sz="2400" dirty="0" err="1"/>
              <a:t>Hasil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306455" y="267664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None/>
            </a:pPr>
            <a:r>
              <a:rPr lang="en-US" sz="2400" b="1" dirty="0"/>
              <a:t>TUGAS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2214" y="1255916"/>
            <a:ext cx="3183506" cy="818495"/>
            <a:chOff x="550294" y="1543705"/>
            <a:chExt cx="3183506" cy="818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3"/>
                <p:cNvSpPr txBox="1">
                  <a:spLocks noChangeArrowheads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Wingdings" panose="05000000000000000000" pitchFamily="2" charset="2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sSup>
                              <m:sSup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3 </m:t>
                                </m:r>
                              </m:sup>
                            </m:s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19" name="Rectang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Rectangle 3"/>
            <p:cNvSpPr txBox="1">
              <a:spLocks noChangeArrowheads="1"/>
            </p:cNvSpPr>
            <p:nvPr/>
          </p:nvSpPr>
          <p:spPr>
            <a:xfrm>
              <a:off x="550294" y="1741825"/>
              <a:ext cx="714626" cy="620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400" dirty="0"/>
                <a:t>a.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72214" y="2242724"/>
            <a:ext cx="3183506" cy="818495"/>
            <a:chOff x="550294" y="1543705"/>
            <a:chExt cx="3183506" cy="818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3"/>
                <p:cNvSpPr txBox="1">
                  <a:spLocks noChangeArrowheads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Wingdings" panose="05000000000000000000" pitchFamily="2" charset="2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f>
                              <m:f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GB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2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2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sup>
                                </m:sSup>
                              </m:den>
                            </m:f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24" name="Rectang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5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Rectangle 3"/>
            <p:cNvSpPr txBox="1">
              <a:spLocks noChangeArrowheads="1"/>
            </p:cNvSpPr>
            <p:nvPr/>
          </p:nvSpPr>
          <p:spPr>
            <a:xfrm>
              <a:off x="550294" y="1741825"/>
              <a:ext cx="714626" cy="620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400" dirty="0"/>
                <a:t>b.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72214" y="3279043"/>
            <a:ext cx="3183506" cy="818495"/>
            <a:chOff x="550294" y="1543705"/>
            <a:chExt cx="3183506" cy="818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3"/>
                <p:cNvSpPr txBox="1">
                  <a:spLocks noChangeArrowheads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Wingdings" panose="05000000000000000000" pitchFamily="2" charset="2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f>
                              <m:f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ad>
                                  <m:rad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g>
                                  <m:e>
                                    <m:sSup>
                                      <m:sSupPr>
                                        <m:ctrlPr>
                                          <a:rPr lang="en-GB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den>
                            </m:f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28" name="Rectang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Rectangle 3"/>
            <p:cNvSpPr txBox="1">
              <a:spLocks noChangeArrowheads="1"/>
            </p:cNvSpPr>
            <p:nvPr/>
          </p:nvSpPr>
          <p:spPr>
            <a:xfrm>
              <a:off x="550294" y="1741825"/>
              <a:ext cx="714626" cy="620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400" dirty="0"/>
                <a:t>c.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72214" y="4255077"/>
            <a:ext cx="3183506" cy="818495"/>
            <a:chOff x="550294" y="1543705"/>
            <a:chExt cx="3183506" cy="818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"/>
                <p:cNvSpPr txBox="1">
                  <a:spLocks noChangeArrowheads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Wingdings" panose="05000000000000000000" pitchFamily="2" charset="2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GB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d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31" name="Rectang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Rectangle 3"/>
            <p:cNvSpPr txBox="1">
              <a:spLocks noChangeArrowheads="1"/>
            </p:cNvSpPr>
            <p:nvPr/>
          </p:nvSpPr>
          <p:spPr>
            <a:xfrm>
              <a:off x="550294" y="1741825"/>
              <a:ext cx="714626" cy="620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400" dirty="0"/>
                <a:t>d.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72214" y="5231111"/>
            <a:ext cx="3183506" cy="818495"/>
            <a:chOff x="550294" y="1543705"/>
            <a:chExt cx="3183506" cy="818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3"/>
                <p:cNvSpPr txBox="1">
                  <a:spLocks noChangeArrowheads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Wingdings" panose="05000000000000000000" pitchFamily="2" charset="2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f>
                              <m:f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−2)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35" name="Rectang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Rectangle 3"/>
            <p:cNvSpPr txBox="1">
              <a:spLocks noChangeArrowheads="1"/>
            </p:cNvSpPr>
            <p:nvPr/>
          </p:nvSpPr>
          <p:spPr>
            <a:xfrm>
              <a:off x="550294" y="1741825"/>
              <a:ext cx="714626" cy="620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400" dirty="0"/>
                <a:t>e.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"/>
              <p:cNvSpPr txBox="1">
                <a:spLocks noChangeArrowheads="1"/>
              </p:cNvSpPr>
              <p:nvPr/>
            </p:nvSpPr>
            <p:spPr>
              <a:xfrm>
                <a:off x="5411854" y="811765"/>
                <a:ext cx="3549266" cy="5508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/>
                  <a:t>2. </a:t>
                </a:r>
                <a:r>
                  <a:rPr lang="en-GB" sz="2400" dirty="0" err="1"/>
                  <a:t>Tentukan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Nilai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err="1"/>
                  <a:t>jika</a:t>
                </a:r>
                <a:r>
                  <a:rPr lang="en-GB" sz="2400" dirty="0"/>
                  <a:t>:</a:t>
                </a:r>
              </a:p>
            </p:txBody>
          </p:sp>
        </mc:Choice>
        <mc:Fallback xmlns="">
          <p:sp>
            <p:nvSpPr>
              <p:cNvPr id="3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854" y="811765"/>
                <a:ext cx="3549266" cy="550831"/>
              </a:xfrm>
              <a:prstGeom prst="rect">
                <a:avLst/>
              </a:prstGeom>
              <a:blipFill rotWithShape="0">
                <a:blip r:embed="rId7"/>
                <a:stretch>
                  <a:fillRect l="-2749" t="-15385"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/>
          <p:cNvGrpSpPr/>
          <p:nvPr/>
        </p:nvGrpSpPr>
        <p:grpSpPr>
          <a:xfrm>
            <a:off x="5777614" y="1314181"/>
            <a:ext cx="3183506" cy="818495"/>
            <a:chOff x="550294" y="1543705"/>
            <a:chExt cx="3183506" cy="818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ectangle 3"/>
                <p:cNvSpPr txBox="1">
                  <a:spLocks noChangeArrowheads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Wingdings" panose="05000000000000000000" pitchFamily="2" charset="2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=25</m:t>
                        </m:r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45" name="Rectang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Rectangle 3"/>
            <p:cNvSpPr txBox="1">
              <a:spLocks noChangeArrowheads="1"/>
            </p:cNvSpPr>
            <p:nvPr/>
          </p:nvSpPr>
          <p:spPr>
            <a:xfrm>
              <a:off x="550294" y="1741825"/>
              <a:ext cx="714626" cy="620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400" dirty="0"/>
                <a:t>a.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520814" y="1299691"/>
            <a:ext cx="3183506" cy="818495"/>
            <a:chOff x="550294" y="1543705"/>
            <a:chExt cx="3183506" cy="818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3"/>
                <p:cNvSpPr txBox="1">
                  <a:spLocks noChangeArrowheads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Wingdings" panose="05000000000000000000" pitchFamily="2" charset="2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</m:den>
                        </m:f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48" name="Rectang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4654" y="1543705"/>
                  <a:ext cx="2589146" cy="81849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9" name="Rectangle 3"/>
            <p:cNvSpPr txBox="1">
              <a:spLocks noChangeArrowheads="1"/>
            </p:cNvSpPr>
            <p:nvPr/>
          </p:nvSpPr>
          <p:spPr>
            <a:xfrm>
              <a:off x="550294" y="1741825"/>
              <a:ext cx="714626" cy="620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400" dirty="0"/>
                <a:t>b.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3"/>
              <p:cNvSpPr txBox="1">
                <a:spLocks noChangeArrowheads="1"/>
              </p:cNvSpPr>
              <p:nvPr/>
            </p:nvSpPr>
            <p:spPr>
              <a:xfrm>
                <a:off x="5374581" y="2340334"/>
                <a:ext cx="6292466" cy="14019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66700" indent="-266700">
                  <a:buFont typeface="Wingdings" panose="05000000000000000000" pitchFamily="2" charset="2"/>
                  <a:buNone/>
                </a:pPr>
                <a:r>
                  <a:rPr lang="en-GB" sz="2400" dirty="0"/>
                  <a:t>3. </a:t>
                </a:r>
                <a:r>
                  <a:rPr lang="en-GB" sz="2400" dirty="0" err="1"/>
                  <a:t>Tentukan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persamaan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fungsi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err="1"/>
                  <a:t>jika</a:t>
                </a:r>
                <a:r>
                  <a:rPr lang="en-GB" sz="2400" dirty="0"/>
                  <a:t> </a:t>
                </a:r>
                <a:r>
                  <a:rPr lang="en-GB" sz="2400" dirty="0" err="1"/>
                  <a:t>grafik</a:t>
                </a:r>
                <a:r>
                  <a:rPr lang="en-GB" sz="2400" dirty="0"/>
                  <a:t> </a:t>
                </a:r>
                <a:r>
                  <a:rPr lang="en-GB" sz="2400" dirty="0" err="1"/>
                  <a:t>fungsi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2400" dirty="0" err="1"/>
                  <a:t>melalui</a:t>
                </a:r>
                <a:r>
                  <a:rPr lang="en-GB" sz="2400" dirty="0"/>
                  <a:t> </a:t>
                </a:r>
                <a:r>
                  <a:rPr lang="en-GB" sz="2400" dirty="0" err="1"/>
                  <a:t>titik</a:t>
                </a:r>
                <a:r>
                  <a:rPr lang="en-GB" sz="2400" dirty="0"/>
                  <a:t> (1,2) </a:t>
                </a:r>
                <a:r>
                  <a:rPr lang="en-GB" sz="2400" dirty="0" err="1"/>
                  <a:t>dan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gradien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garis</a:t>
                </a:r>
                <a:r>
                  <a:rPr lang="en-GB" sz="2400" dirty="0"/>
                  <a:t> </a:t>
                </a:r>
                <a:r>
                  <a:rPr lang="en-GB" sz="2400" dirty="0" err="1"/>
                  <a:t>singgung</a:t>
                </a:r>
                <a:r>
                  <a:rPr lang="en-GB" sz="2400"/>
                  <a:t> di </a:t>
                </a:r>
                <a:r>
                  <a:rPr lang="en-GB" sz="2400" dirty="0" err="1"/>
                  <a:t>setiap</a:t>
                </a:r>
                <a:r>
                  <a:rPr lang="en-GB" sz="2400" dirty="0"/>
                  <a:t> </a:t>
                </a:r>
                <a:r>
                  <a:rPr lang="en-GB" sz="2400" dirty="0" err="1"/>
                  <a:t>titiknya</a:t>
                </a:r>
                <a:r>
                  <a:rPr lang="en-GB" sz="2400" dirty="0"/>
                  <a:t> </a:t>
                </a:r>
                <a:r>
                  <a:rPr lang="en-GB" sz="2400" dirty="0" err="1"/>
                  <a:t>ditetukan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oleh</a:t>
                </a:r>
                <a:r>
                  <a:rPr lang="en-GB" sz="2400" dirty="0"/>
                  <a:t> </a:t>
                </a:r>
                <a:r>
                  <a:rPr lang="en-GB" sz="2400" dirty="0" err="1"/>
                  <a:t>persamaan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=1−16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  <m:r>
                      <a:rPr lang="en-GB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581" y="2340334"/>
                <a:ext cx="6292466" cy="1401983"/>
              </a:xfrm>
              <a:prstGeom prst="rect">
                <a:avLst/>
              </a:prstGeom>
              <a:blipFill rotWithShape="0">
                <a:blip r:embed="rId10"/>
                <a:stretch>
                  <a:fillRect l="-1550" t="-8261" b="-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3"/>
              <p:cNvSpPr txBox="1">
                <a:spLocks noChangeArrowheads="1"/>
              </p:cNvSpPr>
              <p:nvPr/>
            </p:nvSpPr>
            <p:spPr>
              <a:xfrm>
                <a:off x="5411854" y="3728782"/>
                <a:ext cx="6292466" cy="18407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66700" indent="-266700">
                  <a:buFont typeface="Wingdings" panose="05000000000000000000" pitchFamily="2" charset="2"/>
                  <a:buNone/>
                </a:pPr>
                <a:r>
                  <a:rPr lang="en-GB" sz="2400" dirty="0"/>
                  <a:t>4. </a:t>
                </a:r>
                <a:r>
                  <a:rPr lang="en-GB" sz="2400" dirty="0" err="1"/>
                  <a:t>Sebuah</a:t>
                </a:r>
                <a:r>
                  <a:rPr lang="en-GB" sz="2400" dirty="0"/>
                  <a:t> </a:t>
                </a:r>
                <a:r>
                  <a:rPr lang="en-GB" sz="2400" dirty="0" err="1"/>
                  <a:t>objek</a:t>
                </a:r>
                <a:r>
                  <a:rPr lang="en-GB" sz="2400" dirty="0"/>
                  <a:t> </a:t>
                </a:r>
                <a:r>
                  <a:rPr lang="en-GB" sz="2400" dirty="0" err="1"/>
                  <a:t>berjalan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sepanjang</a:t>
                </a:r>
                <a:r>
                  <a:rPr lang="en-GB" sz="2400" dirty="0"/>
                  <a:t> </a:t>
                </a:r>
                <a:r>
                  <a:rPr lang="en-GB" sz="2400" dirty="0" err="1"/>
                  <a:t>suatu</a:t>
                </a:r>
                <a:r>
                  <a:rPr lang="en-GB" sz="2400" dirty="0"/>
                  <a:t> </a:t>
                </a:r>
                <a:r>
                  <a:rPr lang="en-GB" sz="2400" dirty="0" err="1"/>
                  <a:t>garis</a:t>
                </a:r>
                <a:r>
                  <a:rPr lang="en-GB" sz="2400" dirty="0"/>
                  <a:t> </a:t>
                </a:r>
                <a:r>
                  <a:rPr lang="en-GB" sz="2400" dirty="0" err="1"/>
                  <a:t>koordinat</a:t>
                </a:r>
                <a:r>
                  <a:rPr lang="en-GB" sz="2400" dirty="0"/>
                  <a:t> </a:t>
                </a:r>
                <a:r>
                  <a:rPr lang="en-GB" sz="2400" dirty="0" err="1"/>
                  <a:t>menurut</a:t>
                </a:r>
                <a:r>
                  <a:rPr lang="en-GB" sz="2400" dirty="0"/>
                  <a:t> </a:t>
                </a:r>
                <a:r>
                  <a:rPr lang="en-GB" sz="2400" dirty="0" err="1"/>
                  <a:t>percpatan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 (</a:t>
                </a:r>
                <a:r>
                  <a:rPr lang="en-GB" sz="2400" dirty="0" err="1"/>
                  <a:t>dalam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) </a:t>
                </a:r>
                <a:r>
                  <a:rPr lang="en-GB" sz="2400" dirty="0" err="1"/>
                  <a:t>dengan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kecepatan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awal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400" dirty="0"/>
                  <a:t> (</a:t>
                </a:r>
                <a:r>
                  <a:rPr lang="en-GB" sz="2400" dirty="0" err="1"/>
                  <a:t>dalam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) </a:t>
                </a:r>
                <a:r>
                  <a:rPr lang="en-GB" sz="2400" dirty="0" err="1"/>
                  <a:t>dan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jarak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400" dirty="0"/>
                  <a:t> (</a:t>
                </a:r>
                <a:r>
                  <a:rPr lang="en-GB" sz="2400" dirty="0" err="1"/>
                  <a:t>dalam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2400" dirty="0"/>
                  <a:t>). </a:t>
                </a:r>
                <a:r>
                  <a:rPr lang="en-GB" sz="2400" dirty="0" err="1"/>
                  <a:t>Tentukan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keceptan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err="1"/>
                  <a:t>beserta</a:t>
                </a:r>
                <a:r>
                  <a:rPr lang="en-GB" sz="2400" dirty="0"/>
                  <a:t> </a:t>
                </a:r>
                <a:r>
                  <a:rPr lang="en-GB" sz="2400" dirty="0" err="1"/>
                  <a:t>jarak</a:t>
                </a:r>
                <a:r>
                  <a:rPr lang="en-GB" sz="2400" dirty="0"/>
                  <a:t> </a:t>
                </a:r>
                <a:r>
                  <a:rPr lang="en-GB" sz="2400" dirty="0" err="1"/>
                  <a:t>berarah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err="1"/>
                  <a:t>setelah</a:t>
                </a:r>
                <a:r>
                  <a:rPr lang="en-GB" sz="2400" dirty="0"/>
                  <a:t> 2 </a:t>
                </a:r>
                <a:r>
                  <a:rPr lang="en-GB" sz="2400" dirty="0" err="1"/>
                  <a:t>detik</a:t>
                </a:r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854" y="3728782"/>
                <a:ext cx="6292466" cy="1840750"/>
              </a:xfrm>
              <a:prstGeom prst="rect">
                <a:avLst/>
              </a:prstGeom>
              <a:blipFill rotWithShape="0">
                <a:blip r:embed="rId11"/>
                <a:stretch>
                  <a:fillRect l="-1550" t="-4636" b="-1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/>
          <p:cNvGrpSpPr/>
          <p:nvPr/>
        </p:nvGrpSpPr>
        <p:grpSpPr>
          <a:xfrm>
            <a:off x="5777614" y="5512254"/>
            <a:ext cx="3746232" cy="570397"/>
            <a:chOff x="550294" y="1741825"/>
            <a:chExt cx="2946459" cy="7512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3"/>
                <p:cNvSpPr txBox="1">
                  <a:spLocks noChangeArrowheads="1"/>
                </p:cNvSpPr>
                <p:nvPr/>
              </p:nvSpPr>
              <p:spPr>
                <a:xfrm>
                  <a:off x="907607" y="1762178"/>
                  <a:ext cx="2589146" cy="73090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Wingdings" panose="05000000000000000000" pitchFamily="2" charset="2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240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=2, </m:t>
                        </m:r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56" name="Rectang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7607" y="1762178"/>
                  <a:ext cx="2589146" cy="730908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ectangle 3"/>
            <p:cNvSpPr txBox="1">
              <a:spLocks noChangeArrowheads="1"/>
            </p:cNvSpPr>
            <p:nvPr/>
          </p:nvSpPr>
          <p:spPr>
            <a:xfrm>
              <a:off x="550294" y="1741825"/>
              <a:ext cx="714626" cy="620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400" dirty="0"/>
                <a:t>a.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777613" y="5998728"/>
            <a:ext cx="4771115" cy="554944"/>
            <a:chOff x="550294" y="1734597"/>
            <a:chExt cx="2861627" cy="7309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3"/>
                <p:cNvSpPr txBox="1">
                  <a:spLocks noChangeArrowheads="1"/>
                </p:cNvSpPr>
                <p:nvPr/>
              </p:nvSpPr>
              <p:spPr>
                <a:xfrm>
                  <a:off x="822775" y="1734597"/>
                  <a:ext cx="2589146" cy="73090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Wingdings" panose="05000000000000000000" pitchFamily="2" charset="2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240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ra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=0, </m:t>
                        </m:r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=10</m:t>
                        </m:r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59" name="Rectang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2775" y="1734597"/>
                  <a:ext cx="2589146" cy="730908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Rectangle 3"/>
            <p:cNvSpPr txBox="1">
              <a:spLocks noChangeArrowheads="1"/>
            </p:cNvSpPr>
            <p:nvPr/>
          </p:nvSpPr>
          <p:spPr>
            <a:xfrm>
              <a:off x="550294" y="1741825"/>
              <a:ext cx="714626" cy="620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400" dirty="0"/>
                <a:t>b.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2028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Sekian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Rajian</a:t>
            </a:r>
            <a:r>
              <a:rPr lang="en-GB" dirty="0"/>
              <a:t> </a:t>
            </a:r>
            <a:r>
              <a:rPr lang="en-GB" dirty="0" err="1"/>
              <a:t>latihan</a:t>
            </a:r>
            <a:r>
              <a:rPr lang="en-GB" dirty="0"/>
              <a:t> agar </a:t>
            </a:r>
            <a:r>
              <a:rPr lang="en-GB" dirty="0" err="1"/>
              <a:t>terbiasa</a:t>
            </a:r>
            <a:r>
              <a:rPr lang="en-GB" dirty="0"/>
              <a:t> </a:t>
            </a:r>
            <a:r>
              <a:rPr lang="en-GB" dirty="0" err="1"/>
              <a:t>ya</a:t>
            </a:r>
            <a:r>
              <a:rPr lang="en-GB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4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77087" y="1094660"/>
            <a:ext cx="6164262" cy="1586396"/>
            <a:chOff x="227177" y="375569"/>
            <a:chExt cx="6164262" cy="1586396"/>
          </a:xfrm>
        </p:grpSpPr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>
              <a:off x="227177" y="716880"/>
              <a:ext cx="6070600" cy="124508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40161" dir="20493903" algn="ctr" rotWithShape="0">
                      <a:srgbClr val="FF99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115888" indent="-1588"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14300" indent="0">
                <a:lnSpc>
                  <a:spcPct val="130000"/>
                </a:lnSpc>
                <a:spcAft>
                  <a:spcPct val="10000"/>
                </a:spcAft>
              </a:pPr>
              <a:r>
                <a:rPr lang="en-US" dirty="0" err="1">
                  <a:latin typeface="Trebuchet MS" panose="020B0603020202020204" pitchFamily="34" charset="0"/>
                </a:rPr>
                <a:t>Mendeskripsikan</a:t>
              </a:r>
              <a:r>
                <a:rPr lang="en-US" dirty="0">
                  <a:latin typeface="Trebuchet MS" panose="020B0603020202020204" pitchFamily="34" charset="0"/>
                </a:rPr>
                <a:t> integral </a:t>
              </a:r>
              <a:r>
                <a:rPr lang="en-US" dirty="0" err="1">
                  <a:latin typeface="Trebuchet MS" panose="020B0603020202020204" pitchFamily="34" charset="0"/>
                </a:rPr>
                <a:t>tak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tentu</a:t>
              </a:r>
              <a:r>
                <a:rPr lang="en-US" dirty="0">
                  <a:latin typeface="Trebuchet MS" panose="020B0603020202020204" pitchFamily="34" charset="0"/>
                </a:rPr>
                <a:t> (anti </a:t>
              </a:r>
              <a:r>
                <a:rPr lang="en-US" dirty="0" err="1">
                  <a:latin typeface="Trebuchet MS" panose="020B0603020202020204" pitchFamily="34" charset="0"/>
                </a:rPr>
                <a:t>turunan</a:t>
              </a:r>
              <a:r>
                <a:rPr lang="en-US" dirty="0">
                  <a:latin typeface="Trebuchet MS" panose="020B0603020202020204" pitchFamily="34" charset="0"/>
                </a:rPr>
                <a:t>) </a:t>
              </a:r>
              <a:r>
                <a:rPr lang="en-US" dirty="0" err="1">
                  <a:latin typeface="Trebuchet MS" panose="020B0603020202020204" pitchFamily="34" charset="0"/>
                </a:rPr>
                <a:t>fungsi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aljabar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dan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menganalisis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sifat-sifatnya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berdasarkan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sifat-sifat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turunan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fungsi</a:t>
              </a:r>
              <a:r>
                <a:rPr lang="en-US" dirty="0">
                  <a:latin typeface="Trebuchet MS" panose="020B0603020202020204" pitchFamily="34" charset="0"/>
                </a:rPr>
                <a:t>.</a:t>
              </a:r>
            </a:p>
          </p:txBody>
        </p: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306552" y="375569"/>
              <a:ext cx="6084887" cy="198887"/>
              <a:chOff x="1527" y="556"/>
              <a:chExt cx="3833" cy="203"/>
            </a:xfrm>
          </p:grpSpPr>
          <p:sp>
            <p:nvSpPr>
              <p:cNvPr id="7" name="Rectangle 9"/>
              <p:cNvSpPr>
                <a:spLocks noChangeArrowheads="1"/>
              </p:cNvSpPr>
              <p:nvPr/>
            </p:nvSpPr>
            <p:spPr bwMode="auto">
              <a:xfrm>
                <a:off x="1527" y="556"/>
                <a:ext cx="1167" cy="191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CC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88900" dir="5400000" algn="ctr" rotWithShape="0">
                        <a:schemeClr val="bg1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eaLnBrk="1" hangingPunct="1"/>
                <a:r>
                  <a:rPr lang="en-US" sz="160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rebuchet MS" panose="020B0603020202020204" pitchFamily="34" charset="0"/>
                  </a:rPr>
                  <a:t>Kompetensi</a:t>
                </a:r>
                <a:r>
                  <a:rPr lang="id-ID" sz="160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rebuchet MS" panose="020B0603020202020204" pitchFamily="34" charset="0"/>
                  </a:rPr>
                  <a:t> Dasar</a:t>
                </a:r>
                <a:endParaRPr lang="en-US" sz="1600"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anose="020B0603020202020204" pitchFamily="34" charset="0"/>
                </a:endParaRPr>
              </a:p>
            </p:txBody>
          </p:sp>
          <p:sp>
            <p:nvSpPr>
              <p:cNvPr id="8" name="Line 10"/>
              <p:cNvSpPr>
                <a:spLocks noChangeShapeType="1"/>
              </p:cNvSpPr>
              <p:nvPr/>
            </p:nvSpPr>
            <p:spPr bwMode="auto">
              <a:xfrm>
                <a:off x="1527" y="759"/>
                <a:ext cx="3833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4019966" y="2681056"/>
            <a:ext cx="6270625" cy="3925887"/>
            <a:chOff x="1425" y="1655"/>
            <a:chExt cx="3950" cy="2473"/>
          </a:xfrm>
        </p:grpSpPr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1425" y="1808"/>
              <a:ext cx="3950" cy="2320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40161" dir="20493903" algn="ctr" rotWithShape="0">
                      <a:srgbClr val="FF99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400050" indent="-342900" algn="l">
                <a:tabLst>
                  <a:tab pos="63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81088" indent="-342900" algn="l">
                <a:tabLst>
                  <a:tab pos="63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485900" indent="-342900" algn="l">
                <a:tabLst>
                  <a:tab pos="63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943100" indent="-342900" algn="l">
                <a:tabLst>
                  <a:tab pos="63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400300" indent="-342900" algn="l">
                <a:tabLst>
                  <a:tab pos="63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85750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3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31470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3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77190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3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22910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3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id-ID" sz="1800" dirty="0">
                  <a:latin typeface="Trebuchet MS" panose="020B0603020202020204" pitchFamily="34" charset="0"/>
                </a:rPr>
                <a:t>Setelah pembelajaran siswa diharapkan dapat :</a:t>
              </a:r>
              <a:endParaRPr lang="en-US" sz="1800" dirty="0">
                <a:latin typeface="Trebuchet MS" panose="020B0603020202020204" pitchFamily="34" charset="0"/>
              </a:endParaRPr>
            </a:p>
            <a:p>
              <a:pPr>
                <a:lnSpc>
                  <a:spcPct val="130000"/>
                </a:lnSpc>
                <a:buFontTx/>
                <a:buAutoNum type="arabicPeriod"/>
              </a:pPr>
              <a:r>
                <a:rPr lang="en-US" dirty="0" err="1">
                  <a:latin typeface="Trebuchet MS" panose="020B0603020202020204" pitchFamily="34" charset="0"/>
                </a:rPr>
                <a:t>Mengidentifikasi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fakta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pada</a:t>
              </a:r>
              <a:r>
                <a:rPr lang="en-US" dirty="0">
                  <a:latin typeface="Trebuchet MS" panose="020B0603020202020204" pitchFamily="34" charset="0"/>
                </a:rPr>
                <a:t> integral </a:t>
              </a:r>
              <a:r>
                <a:rPr lang="en-US" dirty="0" err="1">
                  <a:latin typeface="Trebuchet MS" panose="020B0603020202020204" pitchFamily="34" charset="0"/>
                </a:rPr>
                <a:t>tak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tentu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fungsi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aljabar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dan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sifat-sifatnya</a:t>
              </a:r>
              <a:endParaRPr lang="en-US" dirty="0">
                <a:latin typeface="Trebuchet MS" panose="020B0603020202020204" pitchFamily="34" charset="0"/>
              </a:endParaRPr>
            </a:p>
            <a:p>
              <a:pPr>
                <a:lnSpc>
                  <a:spcPct val="130000"/>
                </a:lnSpc>
                <a:buFontTx/>
                <a:buAutoNum type="arabicPeriod"/>
              </a:pPr>
              <a:r>
                <a:rPr lang="en-US" dirty="0" err="1">
                  <a:latin typeface="Trebuchet MS" panose="020B0603020202020204" pitchFamily="34" charset="0"/>
                </a:rPr>
                <a:t>Menjelaskan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pengertian</a:t>
              </a:r>
              <a:r>
                <a:rPr lang="en-US" dirty="0">
                  <a:latin typeface="Trebuchet MS" panose="020B0603020202020204" pitchFamily="34" charset="0"/>
                </a:rPr>
                <a:t> integral </a:t>
              </a:r>
              <a:r>
                <a:rPr lang="en-US" dirty="0" err="1">
                  <a:latin typeface="Trebuchet MS" panose="020B0603020202020204" pitchFamily="34" charset="0"/>
                </a:rPr>
                <a:t>tak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tentu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fungsi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aljabar</a:t>
              </a:r>
              <a:endParaRPr lang="en-US" dirty="0">
                <a:latin typeface="Trebuchet MS" panose="020B0603020202020204" pitchFamily="34" charset="0"/>
              </a:endParaRPr>
            </a:p>
            <a:p>
              <a:pPr>
                <a:lnSpc>
                  <a:spcPct val="130000"/>
                </a:lnSpc>
                <a:buFontTx/>
                <a:buAutoNum type="arabicPeriod"/>
              </a:pPr>
              <a:r>
                <a:rPr lang="en-US" dirty="0" err="1">
                  <a:latin typeface="Trebuchet MS" panose="020B0603020202020204" pitchFamily="34" charset="0"/>
                </a:rPr>
                <a:t>Menjelaskan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sifat-sifat</a:t>
              </a:r>
              <a:r>
                <a:rPr lang="en-US" dirty="0">
                  <a:latin typeface="Trebuchet MS" panose="020B0603020202020204" pitchFamily="34" charset="0"/>
                </a:rPr>
                <a:t> integral </a:t>
              </a:r>
              <a:r>
                <a:rPr lang="en-US" dirty="0" err="1">
                  <a:latin typeface="Trebuchet MS" panose="020B0603020202020204" pitchFamily="34" charset="0"/>
                </a:rPr>
                <a:t>tak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tentu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fungsi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aljabar</a:t>
              </a:r>
              <a:endParaRPr lang="en-US" dirty="0">
                <a:latin typeface="Trebuchet MS" panose="020B0603020202020204" pitchFamily="34" charset="0"/>
              </a:endParaRPr>
            </a:p>
            <a:p>
              <a:pPr>
                <a:lnSpc>
                  <a:spcPct val="130000"/>
                </a:lnSpc>
                <a:buFontTx/>
                <a:buAutoNum type="arabicPeriod"/>
              </a:pPr>
              <a:r>
                <a:rPr lang="en-US" dirty="0" err="1">
                  <a:latin typeface="Trebuchet MS" panose="020B0603020202020204" pitchFamily="34" charset="0"/>
                </a:rPr>
                <a:t>Menjelaskan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penerapan</a:t>
              </a:r>
              <a:r>
                <a:rPr lang="en-US" dirty="0">
                  <a:latin typeface="Trebuchet MS" panose="020B0603020202020204" pitchFamily="34" charset="0"/>
                </a:rPr>
                <a:t> integral </a:t>
              </a:r>
              <a:r>
                <a:rPr lang="en-US" dirty="0" err="1">
                  <a:latin typeface="Trebuchet MS" panose="020B0603020202020204" pitchFamily="34" charset="0"/>
                </a:rPr>
                <a:t>tak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tentu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fungsi</a:t>
              </a:r>
              <a:r>
                <a:rPr lang="en-US" dirty="0">
                  <a:latin typeface="Trebuchet MS" panose="020B0603020202020204" pitchFamily="34" charset="0"/>
                </a:rPr>
                <a:t> </a:t>
              </a:r>
              <a:r>
                <a:rPr lang="en-US" dirty="0" err="1">
                  <a:latin typeface="Trebuchet MS" panose="020B0603020202020204" pitchFamily="34" charset="0"/>
                </a:rPr>
                <a:t>aljabar</a:t>
              </a:r>
              <a:endParaRPr lang="en-US" dirty="0">
                <a:latin typeface="Trebuchet MS" panose="020B0603020202020204" pitchFamily="34" charset="0"/>
              </a:endParaRPr>
            </a:p>
            <a:p>
              <a:pPr eaLnBrk="1" hangingPunct="1">
                <a:lnSpc>
                  <a:spcPct val="130000"/>
                </a:lnSpc>
              </a:pPr>
              <a:endParaRPr lang="en-US" sz="1800" dirty="0">
                <a:latin typeface="Trebuchet MS" panose="020B0603020202020204" pitchFamily="34" charset="0"/>
              </a:endParaRPr>
            </a:p>
          </p:txBody>
        </p: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1536" y="1655"/>
              <a:ext cx="1388" cy="19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00CC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8900" dir="5400000" algn="ctr" rotWithShape="0">
                      <a:schemeClr val="bg1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eaLnBrk="1" hangingPunct="1">
                <a:lnSpc>
                  <a:spcPct val="130000"/>
                </a:lnSpc>
              </a:pPr>
              <a:r>
                <a:rPr lang="id-ID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anose="020B0603020202020204" pitchFamily="34" charset="0"/>
                </a:rPr>
                <a:t>Indikator Hasil Belajar</a:t>
              </a:r>
              <a:endPara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1536" y="1860"/>
              <a:ext cx="3833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661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Apa</a:t>
            </a:r>
            <a:r>
              <a:rPr lang="en-GB" dirty="0">
                <a:latin typeface="Trebuchet MS" panose="020B0603020202020204" pitchFamily="34" charset="0"/>
              </a:rPr>
              <a:t> yang </a:t>
            </a:r>
            <a:r>
              <a:rPr lang="en-GB" dirty="0" err="1">
                <a:latin typeface="Trebuchet MS" panose="020B0603020202020204" pitchFamily="34" charset="0"/>
              </a:rPr>
              <a:t>akan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kita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pelajari</a:t>
            </a:r>
            <a:r>
              <a:rPr lang="en-GB" dirty="0">
                <a:latin typeface="Trebuchet MS" panose="020B0603020202020204" pitchFamily="34" charset="0"/>
              </a:rPr>
              <a:t>?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Pengertian</a:t>
            </a:r>
            <a:r>
              <a:rPr lang="en-GB" dirty="0">
                <a:latin typeface="Trebuchet MS" panose="020B0603020202020204" pitchFamily="34" charset="0"/>
              </a:rPr>
              <a:t> Integral </a:t>
            </a:r>
            <a:r>
              <a:rPr lang="en-GB" dirty="0" err="1">
                <a:latin typeface="Trebuchet MS" panose="020B0603020202020204" pitchFamily="34" charset="0"/>
              </a:rPr>
              <a:t>tak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tentu</a:t>
            </a:r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 err="1">
                <a:latin typeface="Trebuchet MS" panose="020B0603020202020204" pitchFamily="34" charset="0"/>
              </a:rPr>
              <a:t>Mengenal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notasi</a:t>
            </a:r>
            <a:r>
              <a:rPr lang="en-GB" dirty="0">
                <a:latin typeface="Trebuchet MS" panose="020B0603020202020204" pitchFamily="34" charset="0"/>
              </a:rPr>
              <a:t> integral</a:t>
            </a:r>
          </a:p>
          <a:p>
            <a:r>
              <a:rPr lang="en-GB" dirty="0">
                <a:latin typeface="Trebuchet MS" panose="020B0603020202020204" pitchFamily="34" charset="0"/>
              </a:rPr>
              <a:t>Sifat-</a:t>
            </a:r>
            <a:r>
              <a:rPr lang="en-GB" dirty="0" err="1">
                <a:latin typeface="Trebuchet MS" panose="020B0603020202020204" pitchFamily="34" charset="0"/>
              </a:rPr>
              <a:t>sifat</a:t>
            </a:r>
            <a:r>
              <a:rPr lang="en-GB" dirty="0">
                <a:latin typeface="Trebuchet MS" panose="020B0603020202020204" pitchFamily="34" charset="0"/>
              </a:rPr>
              <a:t> Integral </a:t>
            </a:r>
            <a:r>
              <a:rPr lang="en-GB" dirty="0" err="1">
                <a:latin typeface="Trebuchet MS" panose="020B0603020202020204" pitchFamily="34" charset="0"/>
              </a:rPr>
              <a:t>tak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tentu</a:t>
            </a:r>
            <a:endParaRPr lang="en-GB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79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rebuchet MS" panose="020B0603020202020204" pitchFamily="34" charset="0"/>
              </a:rPr>
              <a:t>Integral </a:t>
            </a:r>
            <a:r>
              <a:rPr lang="en-GB" dirty="0" err="1">
                <a:latin typeface="Trebuchet MS" panose="020B0603020202020204" pitchFamily="34" charset="0"/>
              </a:rPr>
              <a:t>sebagai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antiturunan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486127"/>
            <a:ext cx="7880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Kata “anti” </a:t>
            </a:r>
            <a:r>
              <a:rPr lang="en-GB" dirty="0" err="1">
                <a:latin typeface="Trebuchet MS" panose="020B0603020202020204" pitchFamily="34" charset="0"/>
              </a:rPr>
              <a:t>semakna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dengan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b="1" dirty="0" err="1">
                <a:latin typeface="Trebuchet MS" panose="020B0603020202020204" pitchFamily="34" charset="0"/>
              </a:rPr>
              <a:t>lawan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atau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b="1" dirty="0" err="1">
                <a:latin typeface="Trebuchet MS" panose="020B0603020202020204" pitchFamily="34" charset="0"/>
              </a:rPr>
              <a:t>kebalikan</a:t>
            </a:r>
            <a:r>
              <a:rPr lang="en-GB" dirty="0">
                <a:latin typeface="Trebuchet MS" panose="020B0603020202020204" pitchFamily="34" charset="0"/>
              </a:rPr>
              <a:t>. Di </a:t>
            </a:r>
            <a:r>
              <a:rPr lang="en-GB" dirty="0" err="1">
                <a:latin typeface="Trebuchet MS" panose="020B0603020202020204" pitchFamily="34" charset="0"/>
              </a:rPr>
              <a:t>dalam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matematika</a:t>
            </a:r>
            <a:r>
              <a:rPr lang="en-GB" dirty="0">
                <a:latin typeface="Trebuchet MS" panose="020B0603020202020204" pitchFamily="34" charset="0"/>
              </a:rPr>
              <a:t>,</a:t>
            </a:r>
          </a:p>
          <a:p>
            <a:r>
              <a:rPr lang="en-GB" dirty="0" err="1">
                <a:latin typeface="Trebuchet MS" panose="020B0603020202020204" pitchFamily="34" charset="0"/>
              </a:rPr>
              <a:t>banyak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dijumpai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US" dirty="0" err="1">
                <a:latin typeface="Trebuchet MS" panose="020B0603020202020204" pitchFamily="34" charset="0"/>
              </a:rPr>
              <a:t>pasangan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n-US" dirty="0" err="1">
                <a:latin typeface="Trebuchet MS" panose="020B0603020202020204" pitchFamily="34" charset="0"/>
              </a:rPr>
              <a:t>operasi</a:t>
            </a:r>
            <a:r>
              <a:rPr lang="en-US" dirty="0">
                <a:latin typeface="Trebuchet MS" panose="020B0603020202020204" pitchFamily="34" charset="0"/>
              </a:rPr>
              <a:t> yang </a:t>
            </a:r>
            <a:r>
              <a:rPr lang="en-US" dirty="0" err="1">
                <a:latin typeface="Trebuchet MS" panose="020B0603020202020204" pitchFamily="34" charset="0"/>
              </a:rPr>
              <a:t>saling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n-US" dirty="0" err="1">
                <a:latin typeface="Trebuchet MS" panose="020B0603020202020204" pitchFamily="34" charset="0"/>
              </a:rPr>
              <a:t>kebalikan</a:t>
            </a:r>
            <a:r>
              <a:rPr lang="en-US" dirty="0">
                <a:latin typeface="Trebuchet MS" panose="020B0603020202020204" pitchFamily="34" charset="0"/>
              </a:rPr>
              <a:t> (anti), </a:t>
            </a:r>
            <a:r>
              <a:rPr lang="en-US" dirty="0" err="1">
                <a:latin typeface="Trebuchet MS" panose="020B0603020202020204" pitchFamily="34" charset="0"/>
              </a:rPr>
              <a:t>misalkan</a:t>
            </a:r>
            <a:r>
              <a:rPr lang="en-US" dirty="0"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9962" y="2929667"/>
            <a:ext cx="1523559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innerShdw blurRad="114300">
              <a:prstClr val="black"/>
            </a:innerShdw>
          </a:effectLst>
        </p:spPr>
        <p:txBody>
          <a:bodyPr wrap="none" rtlCol="0">
            <a:spAutoFit/>
          </a:bodyPr>
          <a:lstStyle/>
          <a:p>
            <a:r>
              <a:rPr lang="en-GB" dirty="0" err="1">
                <a:latin typeface="Trebuchet MS" panose="020B0603020202020204" pitchFamily="34" charset="0"/>
              </a:rPr>
              <a:t>Penjumlahan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09972" y="2915621"/>
            <a:ext cx="149951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innerShdw blurRad="114300">
              <a:prstClr val="black"/>
            </a:innerShdw>
          </a:effectLst>
        </p:spPr>
        <p:txBody>
          <a:bodyPr wrap="none" rtlCol="0">
            <a:spAutoFit/>
          </a:bodyPr>
          <a:lstStyle/>
          <a:p>
            <a:r>
              <a:rPr lang="en-GB" dirty="0" err="1">
                <a:latin typeface="Trebuchet MS" panose="020B0603020202020204" pitchFamily="34" charset="0"/>
              </a:rPr>
              <a:t>Pengurangan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5" name="Curved Down Arrow 4"/>
          <p:cNvSpPr/>
          <p:nvPr/>
        </p:nvSpPr>
        <p:spPr>
          <a:xfrm>
            <a:off x="1997897" y="2510775"/>
            <a:ext cx="1776568" cy="373173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 flipH="1" flipV="1">
            <a:off x="1944629" y="3325245"/>
            <a:ext cx="1776568" cy="401005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5210" y="4318293"/>
            <a:ext cx="1138838" cy="369332"/>
          </a:xfrm>
          <a:prstGeom prst="rect">
            <a:avLst/>
          </a:prstGeom>
          <a:solidFill>
            <a:srgbClr val="FFC000"/>
          </a:solidFill>
          <a:ln>
            <a:solidFill>
              <a:srgbClr val="92D050"/>
            </a:solidFill>
          </a:ln>
          <a:effectLst>
            <a:innerShdw blurRad="114300">
              <a:prstClr val="black"/>
            </a:innerShdw>
          </a:effectLst>
        </p:spPr>
        <p:txBody>
          <a:bodyPr wrap="none" rtlCol="0">
            <a:spAutoFit/>
          </a:bodyPr>
          <a:lstStyle/>
          <a:p>
            <a:r>
              <a:rPr lang="en-GB" dirty="0" err="1">
                <a:latin typeface="Trebuchet MS" panose="020B0603020202020204" pitchFamily="34" charset="0"/>
              </a:rPr>
              <a:t>Perkalian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09972" y="4289345"/>
            <a:ext cx="1300741" cy="369332"/>
          </a:xfrm>
          <a:prstGeom prst="rect">
            <a:avLst/>
          </a:prstGeom>
          <a:solidFill>
            <a:srgbClr val="FFC000"/>
          </a:solidFill>
          <a:ln>
            <a:solidFill>
              <a:srgbClr val="92D050"/>
            </a:solidFill>
          </a:ln>
          <a:effectLst>
            <a:innerShdw blurRad="114300">
              <a:prstClr val="black"/>
            </a:innerShdw>
          </a:effectLst>
        </p:spPr>
        <p:txBody>
          <a:bodyPr wrap="none" rtlCol="0">
            <a:spAutoFit/>
          </a:bodyPr>
          <a:lstStyle/>
          <a:p>
            <a:r>
              <a:rPr lang="en-GB" dirty="0" err="1">
                <a:latin typeface="Trebuchet MS" panose="020B0603020202020204" pitchFamily="34" charset="0"/>
              </a:rPr>
              <a:t>Pembagian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0" name="Curved Down Arrow 19"/>
          <p:cNvSpPr/>
          <p:nvPr/>
        </p:nvSpPr>
        <p:spPr>
          <a:xfrm>
            <a:off x="1997897" y="3913447"/>
            <a:ext cx="1776568" cy="373173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Down Arrow 20"/>
          <p:cNvSpPr/>
          <p:nvPr/>
        </p:nvSpPr>
        <p:spPr>
          <a:xfrm flipH="1" flipV="1">
            <a:off x="1944629" y="4727917"/>
            <a:ext cx="1776568" cy="401005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74240" y="5698837"/>
            <a:ext cx="158928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92D050"/>
            </a:solidFill>
          </a:ln>
          <a:effectLst>
            <a:innerShdw blurRad="114300">
              <a:prstClr val="black"/>
            </a:innerShdw>
          </a:effectLst>
        </p:spPr>
        <p:txBody>
          <a:bodyPr wrap="none" rtlCol="0">
            <a:spAutoFit/>
          </a:bodyPr>
          <a:lstStyle/>
          <a:p>
            <a:r>
              <a:rPr lang="en-GB" dirty="0" err="1">
                <a:latin typeface="Trebuchet MS" panose="020B0603020202020204" pitchFamily="34" charset="0"/>
              </a:rPr>
              <a:t>Perpangkatan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09972" y="5678810"/>
            <a:ext cx="171752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92D050"/>
            </a:solidFill>
          </a:ln>
          <a:effectLst>
            <a:innerShdw blurRad="114300">
              <a:prstClr val="black"/>
            </a:innerShdw>
          </a:effectLst>
        </p:spPr>
        <p:txBody>
          <a:bodyPr wrap="none" rtlCol="0">
            <a:spAutoFit/>
          </a:bodyPr>
          <a:lstStyle/>
          <a:p>
            <a:r>
              <a:rPr lang="en-GB" dirty="0" err="1">
                <a:latin typeface="Trebuchet MS" panose="020B0603020202020204" pitchFamily="34" charset="0"/>
              </a:rPr>
              <a:t>Penarikan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akar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4" name="Curved Down Arrow 23"/>
          <p:cNvSpPr/>
          <p:nvPr/>
        </p:nvSpPr>
        <p:spPr>
          <a:xfrm>
            <a:off x="1997897" y="5279668"/>
            <a:ext cx="1776568" cy="373173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Down Arrow 24"/>
          <p:cNvSpPr/>
          <p:nvPr/>
        </p:nvSpPr>
        <p:spPr>
          <a:xfrm flipH="1" flipV="1">
            <a:off x="1944629" y="6094138"/>
            <a:ext cx="1776568" cy="401005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7426" y="2341286"/>
            <a:ext cx="6186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Integral </a:t>
            </a:r>
            <a:r>
              <a:rPr lang="en-GB" dirty="0" err="1">
                <a:latin typeface="Trebuchet MS" panose="020B0603020202020204" pitchFamily="34" charset="0"/>
              </a:rPr>
              <a:t>adalah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sebagai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antiturunan</a:t>
            </a:r>
            <a:r>
              <a:rPr lang="en-GB" dirty="0">
                <a:latin typeface="Trebuchet MS" panose="020B0603020202020204" pitchFamily="34" charset="0"/>
              </a:rPr>
              <a:t>, </a:t>
            </a:r>
          </a:p>
          <a:p>
            <a:r>
              <a:rPr lang="en-GB" dirty="0" err="1">
                <a:latin typeface="Trebuchet MS" panose="020B0603020202020204" pitchFamily="34" charset="0"/>
              </a:rPr>
              <a:t>coba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amati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tabel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berikut</a:t>
            </a:r>
            <a:r>
              <a:rPr lang="en-GB" dirty="0">
                <a:latin typeface="Trebuchet MS" panose="020B0603020202020204" pitchFamily="34" charset="0"/>
              </a:rPr>
              <a:t>! </a:t>
            </a:r>
            <a:r>
              <a:rPr lang="en-GB" dirty="0" err="1">
                <a:latin typeface="Trebuchet MS" panose="020B0603020202020204" pitchFamily="34" charset="0"/>
              </a:rPr>
              <a:t>Apa</a:t>
            </a:r>
            <a:r>
              <a:rPr lang="en-GB" dirty="0">
                <a:latin typeface="Trebuchet MS" panose="020B0603020202020204" pitchFamily="34" charset="0"/>
              </a:rPr>
              <a:t> yang </a:t>
            </a:r>
            <a:r>
              <a:rPr lang="en-GB" dirty="0" err="1">
                <a:latin typeface="Trebuchet MS" panose="020B0603020202020204" pitchFamily="34" charset="0"/>
              </a:rPr>
              <a:t>bisa</a:t>
            </a:r>
            <a:r>
              <a:rPr lang="en-GB" dirty="0">
                <a:latin typeface="Trebuchet MS" panose="020B0603020202020204" pitchFamily="34" charset="0"/>
              </a:rPr>
              <a:t> kalian </a:t>
            </a:r>
            <a:r>
              <a:rPr lang="en-GB" dirty="0" err="1">
                <a:latin typeface="Trebuchet MS" panose="020B0603020202020204" pitchFamily="34" charset="0"/>
              </a:rPr>
              <a:t>simpulkan</a:t>
            </a:r>
            <a:r>
              <a:rPr lang="en-GB" dirty="0">
                <a:latin typeface="Trebuchet MS" panose="020B0603020202020204" pitchFamily="34" charset="0"/>
              </a:rPr>
              <a:t>?</a:t>
            </a:r>
            <a:endParaRPr lang="en-US" dirty="0">
              <a:latin typeface="Trebuchet MS" panose="020B0603020202020204" pitchFamily="34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6051416" y="3164103"/>
            <a:ext cx="4320000" cy="1001536"/>
            <a:chOff x="6051416" y="3164103"/>
            <a:chExt cx="4320000" cy="1001536"/>
          </a:xfrm>
        </p:grpSpPr>
        <p:grpSp>
          <p:nvGrpSpPr>
            <p:cNvPr id="35" name="Group 34"/>
            <p:cNvGrpSpPr/>
            <p:nvPr/>
          </p:nvGrpSpPr>
          <p:grpSpPr>
            <a:xfrm>
              <a:off x="6082316" y="3171535"/>
              <a:ext cx="4275220" cy="972711"/>
              <a:chOff x="5614956" y="2941667"/>
              <a:chExt cx="4275220" cy="97271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614956" y="3236786"/>
                    <a:ext cx="69782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14956" y="3236786"/>
                    <a:ext cx="697820" cy="369332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l="-10526" r="-14912" b="-3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" name="Straight Arrow Connector 26"/>
              <p:cNvCxnSpPr/>
              <p:nvPr/>
            </p:nvCxnSpPr>
            <p:spPr>
              <a:xfrm>
                <a:off x="6452517" y="3335734"/>
                <a:ext cx="2536022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6452517" y="3546646"/>
                <a:ext cx="2536022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9124261" y="3262555"/>
                    <a:ext cx="765915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32" name="TextBox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24261" y="3262555"/>
                    <a:ext cx="765915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l="-10317" t="-1667" r="-14286" b="-3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3" name="TextBox 32"/>
              <p:cNvSpPr txBox="1"/>
              <p:nvPr/>
            </p:nvSpPr>
            <p:spPr>
              <a:xfrm>
                <a:off x="6813604" y="2941667"/>
                <a:ext cx="1694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/>
                  <a:t>Pendefrensialan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867048" y="3545046"/>
                <a:ext cx="15877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dirty="0" err="1"/>
                  <a:t>Pengintegralan</a:t>
                </a:r>
                <a:endParaRPr lang="en-US" dirty="0"/>
              </a:p>
            </p:txBody>
          </p:sp>
        </p:grpSp>
        <p:sp>
          <p:nvSpPr>
            <p:cNvPr id="36" name="Rectangle 35"/>
            <p:cNvSpPr/>
            <p:nvPr/>
          </p:nvSpPr>
          <p:spPr>
            <a:xfrm>
              <a:off x="6051416" y="3164103"/>
              <a:ext cx="4320000" cy="100153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50253" y="4173071"/>
            <a:ext cx="2160000" cy="394067"/>
            <a:chOff x="5582893" y="3943203"/>
            <a:chExt cx="2160000" cy="39406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6452517" y="4006206"/>
                  <a:ext cx="327654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2517" y="4006206"/>
                  <a:ext cx="327654" cy="3077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9259" r="-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Group 40"/>
          <p:cNvGrpSpPr/>
          <p:nvPr/>
        </p:nvGrpSpPr>
        <p:grpSpPr>
          <a:xfrm>
            <a:off x="8211416" y="4172319"/>
            <a:ext cx="2160000" cy="394067"/>
            <a:chOff x="5582893" y="3943203"/>
            <a:chExt cx="2160000" cy="39406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2" name="Rectangle 41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2987" t="-4000" r="-3896" b="-6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" name="Group 44"/>
          <p:cNvGrpSpPr/>
          <p:nvPr/>
        </p:nvGrpSpPr>
        <p:grpSpPr>
          <a:xfrm>
            <a:off x="6051613" y="4567138"/>
            <a:ext cx="2160000" cy="394067"/>
            <a:chOff x="5582893" y="3943203"/>
            <a:chExt cx="2160000" cy="39406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6" name="Rectangle 45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6397518" y="4005454"/>
                  <a:ext cx="585738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a14:m>
                  <a:r>
                    <a:rPr lang="en-US" sz="2000" dirty="0"/>
                    <a:t>+ 1</a:t>
                  </a: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7518" y="4005454"/>
                  <a:ext cx="585738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0417" t="-25490" r="-26042" b="-4902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Group 47"/>
          <p:cNvGrpSpPr/>
          <p:nvPr/>
        </p:nvGrpSpPr>
        <p:grpSpPr>
          <a:xfrm>
            <a:off x="8212776" y="4566386"/>
            <a:ext cx="2160000" cy="394067"/>
            <a:chOff x="5582893" y="3943203"/>
            <a:chExt cx="2160000" cy="39406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9" name="Rectangle 48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2987" t="-1961" r="-3896" b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Group 50"/>
          <p:cNvGrpSpPr/>
          <p:nvPr/>
        </p:nvGrpSpPr>
        <p:grpSpPr>
          <a:xfrm>
            <a:off x="6051613" y="4963378"/>
            <a:ext cx="2160000" cy="394067"/>
            <a:chOff x="5582893" y="3943203"/>
            <a:chExt cx="2160000" cy="39406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2" name="Rectangle 51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6368664" y="4005014"/>
                  <a:ext cx="585738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a14:m>
                  <a:r>
                    <a:rPr lang="en-US" sz="2000" dirty="0"/>
                    <a:t>+ 5</a:t>
                  </a: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68664" y="4005014"/>
                  <a:ext cx="585738" cy="30777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1458" t="-25490" r="-25000" b="-4902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Group 53"/>
          <p:cNvGrpSpPr/>
          <p:nvPr/>
        </p:nvGrpSpPr>
        <p:grpSpPr>
          <a:xfrm>
            <a:off x="8212776" y="4962626"/>
            <a:ext cx="2160000" cy="394067"/>
            <a:chOff x="5582893" y="3943203"/>
            <a:chExt cx="2160000" cy="39406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5" name="Rectangle 54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2987" t="-1961" r="-3896" b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7" name="Group 56"/>
          <p:cNvGrpSpPr/>
          <p:nvPr/>
        </p:nvGrpSpPr>
        <p:grpSpPr>
          <a:xfrm>
            <a:off x="6051613" y="5359618"/>
            <a:ext cx="2160000" cy="394067"/>
            <a:chOff x="5582893" y="3943203"/>
            <a:chExt cx="2160000" cy="394067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58" name="Rectangle 57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6332597" y="4020399"/>
                  <a:ext cx="715581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a14:m>
                  <a:r>
                    <a:rPr lang="en-US" sz="2000" dirty="0"/>
                    <a:t>+ 50</a:t>
                  </a: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2597" y="4020399"/>
                  <a:ext cx="715581" cy="30777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9402" t="-26000" r="-20513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0" name="Group 59"/>
          <p:cNvGrpSpPr/>
          <p:nvPr/>
        </p:nvGrpSpPr>
        <p:grpSpPr>
          <a:xfrm>
            <a:off x="8212776" y="5358866"/>
            <a:ext cx="2160000" cy="394067"/>
            <a:chOff x="5582893" y="3943203"/>
            <a:chExt cx="2160000" cy="394067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61" name="Rectangle 60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12987" t="-1961" r="-3896" b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3" name="Group 62"/>
          <p:cNvGrpSpPr/>
          <p:nvPr/>
        </p:nvGrpSpPr>
        <p:grpSpPr>
          <a:xfrm>
            <a:off x="6051613" y="5755858"/>
            <a:ext cx="2160000" cy="394067"/>
            <a:chOff x="5582893" y="3943203"/>
            <a:chExt cx="2160000" cy="394067"/>
          </a:xfrm>
          <a:solidFill>
            <a:schemeClr val="accent2"/>
          </a:solidFill>
        </p:grpSpPr>
        <p:sp>
          <p:nvSpPr>
            <p:cNvPr id="64" name="Rectangle 63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6300536" y="4005014"/>
                  <a:ext cx="779701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a14:m>
                  <a:r>
                    <a:rPr lang="en-US" sz="2000" dirty="0"/>
                    <a:t>+ 1.5</a:t>
                  </a:r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0536" y="4005014"/>
                  <a:ext cx="779701" cy="30777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7813" t="-25490" r="-19531" b="-4902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6" name="Group 65"/>
          <p:cNvGrpSpPr/>
          <p:nvPr/>
        </p:nvGrpSpPr>
        <p:grpSpPr>
          <a:xfrm>
            <a:off x="8212776" y="5755106"/>
            <a:ext cx="2160000" cy="394067"/>
            <a:chOff x="5582893" y="3943203"/>
            <a:chExt cx="2160000" cy="394067"/>
          </a:xfrm>
          <a:solidFill>
            <a:schemeClr val="accent2"/>
          </a:solidFill>
        </p:grpSpPr>
        <p:sp>
          <p:nvSpPr>
            <p:cNvPr id="67" name="Rectangle 66"/>
            <p:cNvSpPr/>
            <p:nvPr/>
          </p:nvSpPr>
          <p:spPr>
            <a:xfrm>
              <a:off x="5582893" y="3943203"/>
              <a:ext cx="2160000" cy="39406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2517" y="4006206"/>
                  <a:ext cx="470322" cy="307777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12987" t="-1961" r="-3896" b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2994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10" grpId="0" animBg="1"/>
      <p:bldP spid="5" grpId="0" animBg="1"/>
      <p:bldP spid="1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rebuchet MS" panose="020B0603020202020204" pitchFamily="34" charset="0"/>
              </a:rPr>
              <a:t>Integral </a:t>
            </a:r>
            <a:r>
              <a:rPr lang="en-GB" dirty="0" err="1">
                <a:latin typeface="Trebuchet MS" panose="020B0603020202020204" pitchFamily="34" charset="0"/>
              </a:rPr>
              <a:t>sebagai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antiturunan</a:t>
            </a:r>
            <a:endParaRPr lang="en-US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72853" y="1623907"/>
                <a:ext cx="612251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n-GB" dirty="0">
                    <a:latin typeface="Trebuchet MS" panose="020B0603020202020204" pitchFamily="34" charset="0"/>
                  </a:rPr>
                  <a:t>Berdasarkan </a:t>
                </a:r>
                <a:r>
                  <a:rPr lang="en-GB" dirty="0" err="1">
                    <a:latin typeface="Trebuchet MS" panose="020B0603020202020204" pitchFamily="34" charset="0"/>
                  </a:rPr>
                  <a:t>tabel</a:t>
                </a:r>
                <a:r>
                  <a:rPr lang="en-GB" dirty="0">
                    <a:latin typeface="Trebuchet MS" panose="020B0603020202020204" pitchFamily="34" charset="0"/>
                  </a:rPr>
                  <a:t> di </a:t>
                </a:r>
                <a:r>
                  <a:rPr lang="en-GB" dirty="0" err="1">
                    <a:latin typeface="Trebuchet MS" panose="020B0603020202020204" pitchFamily="34" charset="0"/>
                  </a:rPr>
                  <a:t>samping</a:t>
                </a:r>
                <a:r>
                  <a:rPr lang="en-GB" dirty="0">
                    <a:latin typeface="Trebuchet MS" panose="020B0603020202020204" pitchFamily="34" charset="0"/>
                  </a:rPr>
                  <a:t>,</a:t>
                </a:r>
                <a:r>
                  <a:rPr lang="en-GB" dirty="0"/>
                  <a:t> fungsi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yang </a:t>
                </a:r>
                <a:r>
                  <a:rPr lang="en-US" dirty="0" err="1"/>
                  <a:t>berbeda</a:t>
                </a:r>
                <a:endParaRPr lang="en-US" dirty="0"/>
              </a:p>
              <a:p>
                <a:pPr algn="just"/>
                <a:r>
                  <a:rPr lang="en-GB" dirty="0" err="1">
                    <a:latin typeface="Trebuchet MS" panose="020B0603020202020204" pitchFamily="34" charset="0"/>
                  </a:rPr>
                  <a:t>memiliki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:r>
                  <a:rPr lang="en-GB" dirty="0" err="1">
                    <a:latin typeface="Trebuchet MS" panose="020B0603020202020204" pitchFamily="34" charset="0"/>
                  </a:rPr>
                  <a:t>turunan</a:t>
                </a:r>
                <a:r>
                  <a:rPr lang="en-GB" dirty="0">
                    <a:latin typeface="Trebuchet MS" panose="020B0603020202020204" pitchFamily="34" charset="0"/>
                  </a:rPr>
                  <a:t> yang </a:t>
                </a:r>
                <a:r>
                  <a:rPr lang="en-GB" dirty="0" err="1">
                    <a:latin typeface="Trebuchet MS" panose="020B0603020202020204" pitchFamily="34" charset="0"/>
                  </a:rPr>
                  <a:t>sama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:r>
                  <a:rPr lang="en-GB" dirty="0" err="1">
                    <a:latin typeface="Trebuchet MS" panose="020B0603020202020204" pitchFamily="34" charset="0"/>
                  </a:rPr>
                  <a:t>yaitu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. </a:t>
                </a:r>
                <a:r>
                  <a:rPr lang="en-GB" dirty="0" err="1">
                    <a:latin typeface="Trebuchet MS" panose="020B0603020202020204" pitchFamily="34" charset="0"/>
                  </a:rPr>
                  <a:t>jika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:r>
                  <a:rPr lang="en-GB" dirty="0" err="1">
                    <a:latin typeface="Trebuchet MS" panose="020B0603020202020204" pitchFamily="34" charset="0"/>
                  </a:rPr>
                  <a:t>konstanta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</a:p>
              <a:p>
                <a:pPr algn="just"/>
                <a:r>
                  <a:rPr lang="en-GB" dirty="0">
                    <a:latin typeface="Trebuchet MS" panose="020B0603020202020204" pitchFamily="34" charset="0"/>
                  </a:rPr>
                  <a:t>1, 5, 50 </a:t>
                </a:r>
                <a:r>
                  <a:rPr lang="en-GB" dirty="0" err="1">
                    <a:latin typeface="Trebuchet MS" panose="020B0603020202020204" pitchFamily="34" charset="0"/>
                  </a:rPr>
                  <a:t>dan</a:t>
                </a:r>
                <a:r>
                  <a:rPr lang="en-GB" dirty="0">
                    <a:latin typeface="Trebuchet MS" panose="020B0603020202020204" pitchFamily="34" charset="0"/>
                  </a:rPr>
                  <a:t> 1.5 </a:t>
                </a:r>
                <a:r>
                  <a:rPr lang="en-GB" dirty="0" err="1">
                    <a:latin typeface="Trebuchet MS" panose="020B0603020202020204" pitchFamily="34" charset="0"/>
                  </a:rPr>
                  <a:t>adalah</a:t>
                </a:r>
                <a:r>
                  <a:rPr lang="en-GB" dirty="0">
                    <a:latin typeface="Trebuchet MS" panose="020B0603020202020204" pitchFamily="34" charset="0"/>
                  </a:rPr>
                  <a:t> C, </a:t>
                </a:r>
                <a:r>
                  <a:rPr lang="en-GB" dirty="0" err="1">
                    <a:latin typeface="Trebuchet MS" panose="020B0603020202020204" pitchFamily="34" charset="0"/>
                  </a:rPr>
                  <a:t>maka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merupakan</a:t>
                </a:r>
              </a:p>
              <a:p>
                <a:pPr algn="just"/>
                <a:r>
                  <a:rPr lang="en-GB" dirty="0" err="1">
                    <a:latin typeface="Trebuchet MS" panose="020B0603020202020204" pitchFamily="34" charset="0"/>
                  </a:rPr>
                  <a:t>Antiturunan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:r>
                  <a:rPr lang="en-GB" dirty="0" err="1">
                    <a:latin typeface="Trebuchet MS" panose="020B0603020202020204" pitchFamily="34" charset="0"/>
                  </a:rPr>
                  <a:t>dari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Sehingga</a:t>
                </a:r>
                <a:r>
                  <a:rPr lang="en-US" dirty="0"/>
                  <a:t>,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853" y="1623907"/>
                <a:ext cx="6122510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796" t="-3553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939773" y="1690688"/>
            <a:ext cx="4322523" cy="2985822"/>
            <a:chOff x="6050253" y="3164103"/>
            <a:chExt cx="4322523" cy="2985822"/>
          </a:xfrm>
        </p:grpSpPr>
        <p:grpSp>
          <p:nvGrpSpPr>
            <p:cNvPr id="69" name="Group 68"/>
            <p:cNvGrpSpPr/>
            <p:nvPr/>
          </p:nvGrpSpPr>
          <p:grpSpPr>
            <a:xfrm>
              <a:off x="6051416" y="3164103"/>
              <a:ext cx="4320000" cy="1001536"/>
              <a:chOff x="6051416" y="3164103"/>
              <a:chExt cx="4320000" cy="1001536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6082316" y="3171535"/>
                <a:ext cx="4275220" cy="972711"/>
                <a:chOff x="5614956" y="2941667"/>
                <a:chExt cx="4275220" cy="972711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5614956" y="3236786"/>
                      <a:ext cx="69782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9" name="TextBox 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14956" y="3236786"/>
                      <a:ext cx="697820" cy="369332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 l="-9565" r="-14783" b="-3278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7" name="Straight Arrow Connector 26"/>
                <p:cNvCxnSpPr/>
                <p:nvPr/>
              </p:nvCxnSpPr>
              <p:spPr>
                <a:xfrm>
                  <a:off x="6452517" y="3335734"/>
                  <a:ext cx="2536022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/>
                <p:nvPr/>
              </p:nvCxnSpPr>
              <p:spPr>
                <a:xfrm>
                  <a:off x="6452517" y="3546646"/>
                  <a:ext cx="2536022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2" name="TextBox 31"/>
                    <p:cNvSpPr txBox="1"/>
                    <p:nvPr/>
                  </p:nvSpPr>
                  <p:spPr>
                    <a:xfrm>
                      <a:off x="9124261" y="3262555"/>
                      <a:ext cx="76591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′(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32" name="TextBox 3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124261" y="3262555"/>
                      <a:ext cx="765915" cy="369332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l="-10317" t="-1639" r="-14286" b="-3442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33" name="TextBox 32"/>
                <p:cNvSpPr txBox="1"/>
                <p:nvPr/>
              </p:nvSpPr>
              <p:spPr>
                <a:xfrm>
                  <a:off x="6813604" y="2941667"/>
                  <a:ext cx="16946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err="1"/>
                    <a:t>Pendefrensialan</a:t>
                  </a:r>
                  <a:endParaRPr lang="en-US" dirty="0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6867048" y="3545046"/>
                  <a:ext cx="15877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dirty="0" err="1"/>
                    <a:t>Pengintegralan</a:t>
                  </a:r>
                  <a:endParaRPr lang="en-US" dirty="0"/>
                </a:p>
              </p:txBody>
            </p:sp>
          </p:grpSp>
          <p:sp>
            <p:nvSpPr>
              <p:cNvPr id="36" name="Rectangle 35"/>
              <p:cNvSpPr/>
              <p:nvPr/>
            </p:nvSpPr>
            <p:spPr>
              <a:xfrm>
                <a:off x="6051416" y="3164103"/>
                <a:ext cx="4320000" cy="100153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050253" y="4173071"/>
              <a:ext cx="2160000" cy="394067"/>
              <a:chOff x="5582893" y="3943203"/>
              <a:chExt cx="2160000" cy="394067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37" name="Rectangle 36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6452517" y="4006206"/>
                    <a:ext cx="327654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39" name="TextBox 3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52517" y="4006206"/>
                    <a:ext cx="327654" cy="307777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11111" r="-555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1" name="Group 40"/>
            <p:cNvGrpSpPr/>
            <p:nvPr/>
          </p:nvGrpSpPr>
          <p:grpSpPr>
            <a:xfrm>
              <a:off x="8211416" y="4172319"/>
              <a:ext cx="2160000" cy="394067"/>
              <a:chOff x="5582893" y="3943203"/>
              <a:chExt cx="2160000" cy="394067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42" name="Rectangle 41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43" name="TextBox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l="-11688" t="-1961" r="-5195" b="-588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5" name="Group 44"/>
            <p:cNvGrpSpPr/>
            <p:nvPr/>
          </p:nvGrpSpPr>
          <p:grpSpPr>
            <a:xfrm>
              <a:off x="6051613" y="4567138"/>
              <a:ext cx="2160000" cy="394067"/>
              <a:chOff x="5582893" y="3943203"/>
              <a:chExt cx="2160000" cy="394067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46" name="Rectangle 45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6397518" y="4005454"/>
                    <a:ext cx="585738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oMath>
                    </a14:m>
                    <a:r>
                      <a:rPr lang="en-US" sz="2000" dirty="0"/>
                      <a:t>+ 1</a:t>
                    </a:r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97518" y="4005454"/>
                    <a:ext cx="585738" cy="307777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l="-10417" t="-26000" r="-26042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8" name="Group 47"/>
            <p:cNvGrpSpPr/>
            <p:nvPr/>
          </p:nvGrpSpPr>
          <p:grpSpPr>
            <a:xfrm>
              <a:off x="8212776" y="4566386"/>
              <a:ext cx="2160000" cy="394067"/>
              <a:chOff x="5582893" y="3943203"/>
              <a:chExt cx="2160000" cy="394067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49" name="Rectangle 48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50" name="TextBox 4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 l="-12987" t="-4000" r="-3896" b="-6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1" name="Group 50"/>
            <p:cNvGrpSpPr/>
            <p:nvPr/>
          </p:nvGrpSpPr>
          <p:grpSpPr>
            <a:xfrm>
              <a:off x="6051613" y="4963378"/>
              <a:ext cx="2160000" cy="394067"/>
              <a:chOff x="5582893" y="3943203"/>
              <a:chExt cx="2160000" cy="394067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52" name="Rectangle 51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6368664" y="4005014"/>
                    <a:ext cx="585738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oMath>
                    </a14:m>
                    <a:r>
                      <a:rPr lang="en-US" sz="2000" dirty="0"/>
                      <a:t>+ 5</a:t>
                    </a:r>
                  </a:p>
                </p:txBody>
              </p:sp>
            </mc:Choice>
            <mc:Fallback xmlns="">
              <p:sp>
                <p:nvSpPr>
                  <p:cNvPr id="53" name="TextBox 5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68664" y="4005014"/>
                    <a:ext cx="585738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l="-10417" t="-26000" r="-26042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4" name="Group 53"/>
            <p:cNvGrpSpPr/>
            <p:nvPr/>
          </p:nvGrpSpPr>
          <p:grpSpPr>
            <a:xfrm>
              <a:off x="8212776" y="4962626"/>
              <a:ext cx="2160000" cy="394067"/>
              <a:chOff x="5582893" y="3943203"/>
              <a:chExt cx="2160000" cy="394067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55" name="Rectangle 54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56" name="TextBox 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l="-12987" t="-4000" r="-3896" b="-6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7" name="Group 56"/>
            <p:cNvGrpSpPr/>
            <p:nvPr/>
          </p:nvGrpSpPr>
          <p:grpSpPr>
            <a:xfrm>
              <a:off x="6051613" y="5359618"/>
              <a:ext cx="2160000" cy="394067"/>
              <a:chOff x="5582893" y="3943203"/>
              <a:chExt cx="2160000" cy="394067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58" name="Rectangle 57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6332597" y="4020399"/>
                    <a:ext cx="715581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oMath>
                    </a14:m>
                    <a:r>
                      <a:rPr lang="en-US" sz="2000" dirty="0"/>
                      <a:t>+ 50</a:t>
                    </a:r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32597" y="4020399"/>
                    <a:ext cx="715581" cy="307777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l="-8475" t="-25490" r="-20339" b="-4902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0" name="Group 59"/>
            <p:cNvGrpSpPr/>
            <p:nvPr/>
          </p:nvGrpSpPr>
          <p:grpSpPr>
            <a:xfrm>
              <a:off x="8212776" y="5358866"/>
              <a:ext cx="2160000" cy="394067"/>
              <a:chOff x="5582893" y="3943203"/>
              <a:chExt cx="2160000" cy="394067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61" name="Rectangle 60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62" name="TextBox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 l="-12987" t="-4000" r="-3896" b="-6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3" name="Group 62"/>
            <p:cNvGrpSpPr/>
            <p:nvPr/>
          </p:nvGrpSpPr>
          <p:grpSpPr>
            <a:xfrm>
              <a:off x="6051613" y="5755858"/>
              <a:ext cx="2160000" cy="394067"/>
              <a:chOff x="5582893" y="3943203"/>
              <a:chExt cx="2160000" cy="394067"/>
            </a:xfrm>
            <a:solidFill>
              <a:schemeClr val="accent2"/>
            </a:solidFill>
          </p:grpSpPr>
          <p:sp>
            <p:nvSpPr>
              <p:cNvPr id="64" name="Rectangle 63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Box 64"/>
                  <p:cNvSpPr txBox="1"/>
                  <p:nvPr/>
                </p:nvSpPr>
                <p:spPr>
                  <a:xfrm>
                    <a:off x="6300536" y="4005014"/>
                    <a:ext cx="779701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oMath>
                    </a14:m>
                    <a:r>
                      <a:rPr lang="en-US" sz="2000" dirty="0"/>
                      <a:t>+ 1.5</a:t>
                    </a:r>
                  </a:p>
                </p:txBody>
              </p:sp>
            </mc:Choice>
            <mc:Fallback xmlns="">
              <p:sp>
                <p:nvSpPr>
                  <p:cNvPr id="65" name="TextBox 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00536" y="4005014"/>
                    <a:ext cx="779701" cy="307777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 l="-7813" t="-26000" r="-19531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6" name="Group 65"/>
            <p:cNvGrpSpPr/>
            <p:nvPr/>
          </p:nvGrpSpPr>
          <p:grpSpPr>
            <a:xfrm>
              <a:off x="8212776" y="5755106"/>
              <a:ext cx="2160000" cy="394067"/>
              <a:chOff x="5582893" y="3943203"/>
              <a:chExt cx="2160000" cy="394067"/>
            </a:xfrm>
            <a:solidFill>
              <a:schemeClr val="accent2"/>
            </a:solidFill>
          </p:grpSpPr>
          <p:sp>
            <p:nvSpPr>
              <p:cNvPr id="67" name="Rectangle 66"/>
              <p:cNvSpPr/>
              <p:nvPr/>
            </p:nvSpPr>
            <p:spPr>
              <a:xfrm>
                <a:off x="5582893" y="3943203"/>
                <a:ext cx="2160000" cy="39406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68" name="TextBox 6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52517" y="4006206"/>
                    <a:ext cx="470322" cy="307777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 l="-12987" t="-4000" r="-3896" b="-6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669482" y="3090970"/>
                <a:ext cx="59292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n-GB" dirty="0" err="1">
                    <a:latin typeface="Trebuchet MS" panose="020B0603020202020204" pitchFamily="34" charset="0"/>
                  </a:rPr>
                  <a:t>Diferensial</a:t>
                </a:r>
                <a:r>
                  <a:rPr lang="en-GB" dirty="0">
                    <a:latin typeface="Trebuchet MS" panose="020B0603020202020204" pitchFamily="34" charset="0"/>
                  </a:rPr>
                  <a:t> : </a:t>
                </a:r>
                <a:r>
                  <a:rPr lang="en-GB" dirty="0" err="1">
                    <a:latin typeface="Trebuchet MS" panose="020B0603020202020204" pitchFamily="34" charset="0"/>
                  </a:rPr>
                  <a:t>mencari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yang </a:t>
                </a:r>
                <a:r>
                  <a:rPr lang="en-US" dirty="0" err="1"/>
                  <a:t>diketahui</a:t>
                </a:r>
                <a:endParaRPr lang="en-US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482" y="3090970"/>
                <a:ext cx="5929252" cy="369332"/>
              </a:xfrm>
              <a:prstGeom prst="rect">
                <a:avLst/>
              </a:prstGeom>
              <a:blipFill rotWithShape="0">
                <a:blip r:embed="rId15"/>
                <a:stretch>
                  <a:fillRect l="-822" t="-1147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844728" y="3552773"/>
                <a:ext cx="5733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n-GB" dirty="0">
                    <a:latin typeface="Trebuchet MS" panose="020B0603020202020204" pitchFamily="34" charset="0"/>
                  </a:rPr>
                  <a:t>Integral : </a:t>
                </a:r>
                <a:r>
                  <a:rPr lang="en-GB" dirty="0" err="1">
                    <a:latin typeface="Trebuchet MS" panose="020B0603020202020204" pitchFamily="34" charset="0"/>
                  </a:rPr>
                  <a:t>mencari</a:t>
                </a:r>
                <a:r>
                  <a:rPr lang="en-GB" dirty="0">
                    <a:latin typeface="Trebuchet MS" panose="020B0603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yang </a:t>
                </a:r>
                <a:r>
                  <a:rPr lang="en-US" dirty="0" err="1"/>
                  <a:t>diketahui</a:t>
                </a:r>
                <a:endParaRPr lang="en-US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728" y="3552773"/>
                <a:ext cx="5733686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957" t="-13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/>
          <p:cNvSpPr/>
          <p:nvPr/>
        </p:nvSpPr>
        <p:spPr>
          <a:xfrm>
            <a:off x="2150164" y="1771587"/>
            <a:ext cx="1716420" cy="255225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/>
          <p:cNvCxnSpPr>
            <a:stCxn id="7" idx="3"/>
            <a:endCxn id="79" idx="1"/>
          </p:cNvCxnSpPr>
          <p:nvPr/>
        </p:nvCxnSpPr>
        <p:spPr>
          <a:xfrm>
            <a:off x="3866584" y="1899200"/>
            <a:ext cx="1802898" cy="1376436"/>
          </a:xfrm>
          <a:prstGeom prst="bentConnector3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2170484" y="2373042"/>
            <a:ext cx="1716420" cy="255225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Elbow Connector 81"/>
          <p:cNvCxnSpPr>
            <a:stCxn id="81" idx="3"/>
          </p:cNvCxnSpPr>
          <p:nvPr/>
        </p:nvCxnSpPr>
        <p:spPr>
          <a:xfrm>
            <a:off x="3886904" y="2500655"/>
            <a:ext cx="1781218" cy="1181000"/>
          </a:xfrm>
          <a:prstGeom prst="bentConnector3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863605" y="5782086"/>
            <a:ext cx="4003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GB" dirty="0" err="1">
                <a:latin typeface="Trebuchet MS" panose="020B0603020202020204" pitchFamily="34" charset="0"/>
              </a:rPr>
              <a:t>Notasi</a:t>
            </a:r>
            <a:r>
              <a:rPr lang="en-GB" dirty="0">
                <a:latin typeface="Trebuchet MS" panose="020B0603020202020204" pitchFamily="34" charset="0"/>
              </a:rPr>
              <a:t> Integral </a:t>
            </a:r>
            <a:r>
              <a:rPr lang="en-GB" dirty="0" err="1">
                <a:latin typeface="Trebuchet MS" panose="020B0603020202020204" pitchFamily="34" charset="0"/>
              </a:rPr>
              <a:t>secara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umum</a:t>
            </a:r>
            <a:r>
              <a:rPr lang="en-GB" dirty="0">
                <a:latin typeface="Trebuchet MS" panose="020B0603020202020204" pitchFamily="34" charset="0"/>
              </a:rPr>
              <a:t> di </a:t>
            </a:r>
            <a:r>
              <a:rPr lang="en-GB" dirty="0" err="1">
                <a:latin typeface="Trebuchet MS" panose="020B0603020202020204" pitchFamily="34" charset="0"/>
              </a:rPr>
              <a:t>tulis</a:t>
            </a:r>
            <a:r>
              <a:rPr lang="en-GB" dirty="0">
                <a:latin typeface="Trebuchet MS" panose="020B0603020202020204" pitchFamily="34" charset="0"/>
              </a:rPr>
              <a:t>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759687" y="5236826"/>
                <a:ext cx="4640822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687" y="5236826"/>
                <a:ext cx="4640822" cy="154542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5482414" y="3936924"/>
            <a:ext cx="6096000" cy="136191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05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Integral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taktentu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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kebalikan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diferensial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yaitu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suatu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konsep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berhubungan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proses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penemuan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suatu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fungsi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asal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apabila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turunan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atau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derivative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fungsinya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diketahui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0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9" grpId="0"/>
      <p:bldP spid="80" grpId="0"/>
      <p:bldP spid="7" grpId="0" animBg="1"/>
      <p:bldP spid="7" grpId="1" animBg="1"/>
      <p:bldP spid="81" grpId="0" animBg="1"/>
      <p:bldP spid="81" grpId="1" animBg="1"/>
      <p:bldP spid="8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rebuchet MS" panose="020B0603020202020204" pitchFamily="34" charset="0"/>
              </a:rPr>
              <a:t>Integral </a:t>
            </a:r>
            <a:r>
              <a:rPr lang="en-GB" dirty="0" err="1">
                <a:latin typeface="Trebuchet MS" panose="020B0603020202020204" pitchFamily="34" charset="0"/>
              </a:rPr>
              <a:t>sebagai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antiturunan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38200" y="2044587"/>
            <a:ext cx="4003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GB" dirty="0" err="1">
                <a:latin typeface="Trebuchet MS" panose="020B0603020202020204" pitchFamily="34" charset="0"/>
              </a:rPr>
              <a:t>Notasi</a:t>
            </a:r>
            <a:r>
              <a:rPr lang="en-GB" dirty="0">
                <a:latin typeface="Trebuchet MS" panose="020B0603020202020204" pitchFamily="34" charset="0"/>
              </a:rPr>
              <a:t> Integral </a:t>
            </a:r>
            <a:r>
              <a:rPr lang="en-GB" dirty="0" err="1">
                <a:latin typeface="Trebuchet MS" panose="020B0603020202020204" pitchFamily="34" charset="0"/>
              </a:rPr>
              <a:t>secara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umum</a:t>
            </a:r>
            <a:r>
              <a:rPr lang="en-GB" dirty="0">
                <a:latin typeface="Trebuchet MS" panose="020B0603020202020204" pitchFamily="34" charset="0"/>
              </a:rPr>
              <a:t> di </a:t>
            </a:r>
            <a:r>
              <a:rPr lang="en-GB" dirty="0" err="1">
                <a:latin typeface="Trebuchet MS" panose="020B0603020202020204" pitchFamily="34" charset="0"/>
              </a:rPr>
              <a:t>tulis</a:t>
            </a:r>
            <a:r>
              <a:rPr lang="en-GB" dirty="0">
                <a:latin typeface="Trebuchet MS" panose="020B0603020202020204" pitchFamily="34" charset="0"/>
              </a:rPr>
              <a:t>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734282" y="1499327"/>
                <a:ext cx="4640822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282" y="1499327"/>
                <a:ext cx="4640822" cy="154542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901536" y="4398563"/>
            <a:ext cx="7265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Kasus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sebelumnya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dapat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ditulis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notasi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integral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sebagai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berikut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838200" y="2784660"/>
                <a:ext cx="8411790" cy="1243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Trebuchet MS" panose="020B0603020202020204" pitchFamily="34" charset="0"/>
                  </a:rPr>
                  <a:t>keterangan: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/>
                    </m:nary>
                  </m:oMath>
                </a14:m>
                <a:r>
                  <a:rPr lang="en-US" dirty="0"/>
                  <a:t> : </a:t>
                </a:r>
                <a:r>
                  <a:rPr lang="en-US" dirty="0" err="1"/>
                  <a:t>notasi</a:t>
                </a:r>
                <a:r>
                  <a:rPr lang="en-US" dirty="0"/>
                  <a:t> integral (yang </a:t>
                </a:r>
                <a:r>
                  <a:rPr lang="en-US" dirty="0" err="1"/>
                  <a:t>diperkenalkan</a:t>
                </a:r>
                <a:r>
                  <a:rPr lang="en-US" dirty="0"/>
                  <a:t> </a:t>
                </a:r>
                <a:r>
                  <a:rPr lang="en-US" dirty="0" err="1"/>
                  <a:t>oleh</a:t>
                </a:r>
                <a:r>
                  <a:rPr lang="en-US" dirty="0"/>
                  <a:t> Leibniz, </a:t>
                </a:r>
                <a:r>
                  <a:rPr lang="en-US" dirty="0" err="1"/>
                  <a:t>seorang</a:t>
                </a:r>
                <a:r>
                  <a:rPr lang="en-US" dirty="0"/>
                  <a:t> </a:t>
                </a:r>
                <a:r>
                  <a:rPr lang="en-US" dirty="0" err="1"/>
                  <a:t>matematikawan</a:t>
                </a:r>
                <a:r>
                  <a:rPr lang="en-US" dirty="0"/>
                  <a:t> </a:t>
                </a:r>
                <a:r>
                  <a:rPr lang="en-US" dirty="0" err="1"/>
                  <a:t>Jerman</a:t>
                </a:r>
                <a:r>
                  <a:rPr lang="en-US" dirty="0"/>
                  <a:t>)</a:t>
                </a:r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US" dirty="0"/>
                  <a:t> :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: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dirty="0" err="1"/>
                  <a:t>asli</a:t>
                </a:r>
                <a:r>
                  <a:rPr lang="en-US" dirty="0"/>
                  <a:t>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dirty="0" err="1"/>
                  <a:t>asal</a:t>
                </a:r>
                <a:r>
                  <a:rPr lang="en-US" dirty="0"/>
                  <a:t>, </a:t>
                </a:r>
                <a:r>
                  <a:rPr lang="en-US" dirty="0" err="1"/>
                  <a:t>diman</a:t>
                </a:r>
                <a:r>
                  <a:rPr lang="en-US" dirty="0"/>
                  <a:t> C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sembarang</a:t>
                </a:r>
                <a:r>
                  <a:rPr lang="en-US" dirty="0"/>
                  <a:t> </a:t>
                </a:r>
                <a:r>
                  <a:rPr lang="en-US" dirty="0" err="1"/>
                  <a:t>konstanta</a:t>
                </a:r>
                <a:endParaRPr lang="en-US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784660"/>
                <a:ext cx="8411790" cy="1243161"/>
              </a:xfrm>
              <a:prstGeom prst="rect">
                <a:avLst/>
              </a:prstGeom>
              <a:blipFill rotWithShape="0">
                <a:blip r:embed="rId4"/>
                <a:stretch>
                  <a:fillRect l="-4931" t="-22059" b="-19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2022313" y="4961619"/>
                <a:ext cx="4014432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313" y="4961619"/>
                <a:ext cx="4014432" cy="154542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483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14" grpId="0"/>
      <p:bldP spid="15" grpId="0"/>
      <p:bldP spid="7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Menentukan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Rumus</a:t>
            </a:r>
            <a:r>
              <a:rPr lang="en-GB" dirty="0">
                <a:latin typeface="Trebuchet MS" panose="020B0603020202020204" pitchFamily="34" charset="0"/>
              </a:rPr>
              <a:t> Integral </a:t>
            </a:r>
            <a:r>
              <a:rPr lang="en-GB" dirty="0" err="1">
                <a:latin typeface="Trebuchet MS" panose="020B0603020202020204" pitchFamily="34" charset="0"/>
              </a:rPr>
              <a:t>tak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tentu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199" y="1690688"/>
            <a:ext cx="96818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Integral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adalah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suatu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konsep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untuk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menentukan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fungsi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asal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dari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turunan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fungsi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yang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diketahui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Lalu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bagaimana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kita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menentukan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antiturunan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dari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suatu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fungsi?coba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amatilah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tabel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berikut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!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8100" y="2404970"/>
                <a:ext cx="2175852" cy="3693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GB" dirty="0" err="1"/>
                  <a:t>Turunan</a:t>
                </a:r>
                <a:r>
                  <a:rPr lang="en-GB" dirty="0"/>
                  <a:t> </a:t>
                </a:r>
                <a:r>
                  <a:rPr lang="en-GB" dirty="0" err="1"/>
                  <a:t>Fungsi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100" y="2404970"/>
                <a:ext cx="2175852" cy="369332"/>
              </a:xfrm>
              <a:prstGeom prst="rect">
                <a:avLst/>
              </a:prstGeom>
              <a:blipFill rotWithShape="0">
                <a:blip r:embed="rId19"/>
                <a:stretch>
                  <a:fillRect l="-2514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93952" y="2404970"/>
                <a:ext cx="2484591" cy="36933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GB" dirty="0" err="1"/>
                  <a:t>Antiturunan</a:t>
                </a:r>
                <a:r>
                  <a:rPr lang="en-GB" dirty="0"/>
                  <a:t> </a:t>
                </a:r>
                <a:r>
                  <a:rPr lang="en-GB" dirty="0" err="1"/>
                  <a:t>Fungsi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952" y="2404970"/>
                <a:ext cx="2484591" cy="369332"/>
              </a:xfrm>
              <a:prstGeom prst="rect">
                <a:avLst/>
              </a:prstGeom>
              <a:blipFill rotWithShape="0">
                <a:blip r:embed="rId20"/>
                <a:stretch>
                  <a:fillRect l="-2206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579194" y="2404970"/>
            <a:ext cx="326000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/>
              <a:t>Pola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8100" y="2773376"/>
            <a:ext cx="2175852" cy="619200"/>
            <a:chOff x="918100" y="2935424"/>
            <a:chExt cx="2175852" cy="619200"/>
          </a:xfrm>
        </p:grpSpPr>
        <p:sp>
          <p:nvSpPr>
            <p:cNvPr id="6" name="Rectangle 5"/>
            <p:cNvSpPr/>
            <p:nvPr/>
          </p:nvSpPr>
          <p:spPr>
            <a:xfrm>
              <a:off x="918100" y="2935424"/>
              <a:ext cx="2175852" cy="619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55183" y="306082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093952" y="2773376"/>
            <a:ext cx="2484000" cy="619200"/>
            <a:chOff x="3093952" y="2935424"/>
            <a:chExt cx="2484000" cy="619200"/>
          </a:xfrm>
        </p:grpSpPr>
        <p:sp>
          <p:nvSpPr>
            <p:cNvPr id="20" name="Rectangle 19"/>
            <p:cNvSpPr/>
            <p:nvPr/>
          </p:nvSpPr>
          <p:spPr>
            <a:xfrm>
              <a:off x="3093952" y="2935424"/>
              <a:ext cx="2484000" cy="619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4148728" y="3063480"/>
                  <a:ext cx="3679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8728" y="3063480"/>
                  <a:ext cx="367986" cy="369332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/>
          <p:cNvGrpSpPr/>
          <p:nvPr/>
        </p:nvGrpSpPr>
        <p:grpSpPr>
          <a:xfrm>
            <a:off x="918100" y="3392759"/>
            <a:ext cx="2175852" cy="619200"/>
            <a:chOff x="918100" y="2935424"/>
            <a:chExt cx="2175852" cy="619200"/>
          </a:xfrm>
        </p:grpSpPr>
        <p:sp>
          <p:nvSpPr>
            <p:cNvPr id="25" name="Rectangle 24"/>
            <p:cNvSpPr/>
            <p:nvPr/>
          </p:nvSpPr>
          <p:spPr>
            <a:xfrm>
              <a:off x="918100" y="2935424"/>
              <a:ext cx="2175852" cy="619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817454" y="3059712"/>
                  <a:ext cx="4321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2</a:t>
                  </a:r>
                  <a14:m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7454" y="3059712"/>
                  <a:ext cx="432106" cy="369332"/>
                </a:xfrm>
                <a:prstGeom prst="rect">
                  <a:avLst/>
                </a:prstGeom>
                <a:blipFill rotWithShape="0">
                  <a:blip r:embed="rId22"/>
                  <a:stretch>
                    <a:fillRect l="-11268" t="-9836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/>
          <p:cNvGrpSpPr/>
          <p:nvPr/>
        </p:nvGrpSpPr>
        <p:grpSpPr>
          <a:xfrm>
            <a:off x="3093952" y="3392759"/>
            <a:ext cx="2484000" cy="619200"/>
            <a:chOff x="3093952" y="2935424"/>
            <a:chExt cx="2484000" cy="619200"/>
          </a:xfrm>
        </p:grpSpPr>
        <p:sp>
          <p:nvSpPr>
            <p:cNvPr id="28" name="Rectangle 27"/>
            <p:cNvSpPr/>
            <p:nvPr/>
          </p:nvSpPr>
          <p:spPr>
            <a:xfrm>
              <a:off x="3093952" y="2935424"/>
              <a:ext cx="2484000" cy="619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092239" y="3059712"/>
                  <a:ext cx="4809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2239" y="3059712"/>
                  <a:ext cx="480964" cy="369332"/>
                </a:xfrm>
                <a:prstGeom prst="rect">
                  <a:avLst/>
                </a:prstGeom>
                <a:blipFill rotWithShape="0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/>
          <p:cNvGrpSpPr/>
          <p:nvPr/>
        </p:nvGrpSpPr>
        <p:grpSpPr>
          <a:xfrm>
            <a:off x="5578397" y="2773467"/>
            <a:ext cx="3261600" cy="622061"/>
            <a:chOff x="2807908" y="2838138"/>
            <a:chExt cx="3261600" cy="622061"/>
          </a:xfrm>
        </p:grpSpPr>
        <p:sp>
          <p:nvSpPr>
            <p:cNvPr id="31" name="Rectangle 30"/>
            <p:cNvSpPr/>
            <p:nvPr/>
          </p:nvSpPr>
          <p:spPr>
            <a:xfrm>
              <a:off x="2807908" y="2838138"/>
              <a:ext cx="3261600" cy="619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2888091" y="2842851"/>
                  <a:ext cx="3101234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1=1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0+1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0+1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8091" y="2842851"/>
                  <a:ext cx="3101234" cy="617348"/>
                </a:xfrm>
                <a:prstGeom prst="rect">
                  <a:avLst/>
                </a:prstGeom>
                <a:blipFill rotWithShape="0">
                  <a:blip r:embed="rId4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/>
          <p:cNvGrpSpPr/>
          <p:nvPr/>
        </p:nvGrpSpPr>
        <p:grpSpPr>
          <a:xfrm>
            <a:off x="5578397" y="3392759"/>
            <a:ext cx="3261600" cy="649419"/>
            <a:chOff x="2807908" y="2838138"/>
            <a:chExt cx="3261600" cy="649419"/>
          </a:xfrm>
        </p:grpSpPr>
        <p:sp>
          <p:nvSpPr>
            <p:cNvPr id="34" name="Rectangle 33"/>
            <p:cNvSpPr/>
            <p:nvPr/>
          </p:nvSpPr>
          <p:spPr>
            <a:xfrm>
              <a:off x="2807908" y="2838138"/>
              <a:ext cx="3261600" cy="619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906836" y="2870209"/>
                  <a:ext cx="2671629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6836" y="2870209"/>
                  <a:ext cx="2671629" cy="617348"/>
                </a:xfrm>
                <a:prstGeom prst="rect">
                  <a:avLst/>
                </a:prstGeom>
                <a:blipFill rotWithShape="0">
                  <a:blip r:embed="rId4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35"/>
          <p:cNvGrpSpPr/>
          <p:nvPr/>
        </p:nvGrpSpPr>
        <p:grpSpPr>
          <a:xfrm>
            <a:off x="918100" y="4015257"/>
            <a:ext cx="2175852" cy="619200"/>
            <a:chOff x="918100" y="2935424"/>
            <a:chExt cx="2175852" cy="619200"/>
          </a:xfrm>
        </p:grpSpPr>
        <p:sp>
          <p:nvSpPr>
            <p:cNvPr id="37" name="Rectangle 36"/>
            <p:cNvSpPr/>
            <p:nvPr/>
          </p:nvSpPr>
          <p:spPr>
            <a:xfrm>
              <a:off x="918100" y="2935424"/>
              <a:ext cx="2175852" cy="619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760964" y="3059712"/>
                  <a:ext cx="5450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3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0964" y="3059712"/>
                  <a:ext cx="545086" cy="369332"/>
                </a:xfrm>
                <a:prstGeom prst="rect">
                  <a:avLst/>
                </a:prstGeom>
                <a:blipFill rotWithShape="0">
                  <a:blip r:embed="rId26"/>
                  <a:stretch>
                    <a:fillRect l="-10112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9" name="Group 38"/>
          <p:cNvGrpSpPr/>
          <p:nvPr/>
        </p:nvGrpSpPr>
        <p:grpSpPr>
          <a:xfrm>
            <a:off x="3093952" y="4015257"/>
            <a:ext cx="2484000" cy="619200"/>
            <a:chOff x="3093952" y="2935424"/>
            <a:chExt cx="2484000" cy="619200"/>
          </a:xfrm>
        </p:grpSpPr>
        <p:sp>
          <p:nvSpPr>
            <p:cNvPr id="40" name="Rectangle 39"/>
            <p:cNvSpPr/>
            <p:nvPr/>
          </p:nvSpPr>
          <p:spPr>
            <a:xfrm>
              <a:off x="3093952" y="2935424"/>
              <a:ext cx="2484000" cy="619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4092237" y="3059712"/>
                  <a:ext cx="4809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2237" y="3059712"/>
                  <a:ext cx="480966" cy="369332"/>
                </a:xfrm>
                <a:prstGeom prst="rect">
                  <a:avLst/>
                </a:prstGeom>
                <a:blipFill rotWithShape="0"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Group 41"/>
          <p:cNvGrpSpPr/>
          <p:nvPr/>
        </p:nvGrpSpPr>
        <p:grpSpPr>
          <a:xfrm>
            <a:off x="5578397" y="3997240"/>
            <a:ext cx="3261600" cy="637217"/>
            <a:chOff x="2807908" y="2820121"/>
            <a:chExt cx="3261600" cy="637217"/>
          </a:xfrm>
        </p:grpSpPr>
        <p:sp>
          <p:nvSpPr>
            <p:cNvPr id="43" name="Rectangle 42"/>
            <p:cNvSpPr/>
            <p:nvPr/>
          </p:nvSpPr>
          <p:spPr>
            <a:xfrm>
              <a:off x="2807908" y="2838138"/>
              <a:ext cx="3261600" cy="619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2888091" y="2820121"/>
                  <a:ext cx="2671629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8091" y="2820121"/>
                  <a:ext cx="2671629" cy="617348"/>
                </a:xfrm>
                <a:prstGeom prst="rect">
                  <a:avLst/>
                </a:prstGeom>
                <a:blipFill rotWithShape="0"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" name="Group 44"/>
          <p:cNvGrpSpPr/>
          <p:nvPr/>
        </p:nvGrpSpPr>
        <p:grpSpPr>
          <a:xfrm>
            <a:off x="923399" y="4638327"/>
            <a:ext cx="2175852" cy="619200"/>
            <a:chOff x="918100" y="2935424"/>
            <a:chExt cx="2175852" cy="619200"/>
          </a:xfrm>
        </p:grpSpPr>
        <p:sp>
          <p:nvSpPr>
            <p:cNvPr id="46" name="Rectangle 45"/>
            <p:cNvSpPr/>
            <p:nvPr/>
          </p:nvSpPr>
          <p:spPr>
            <a:xfrm>
              <a:off x="918100" y="2935424"/>
              <a:ext cx="2175852" cy="619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1760964" y="3059712"/>
                  <a:ext cx="5450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8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0964" y="3059712"/>
                  <a:ext cx="545086" cy="369332"/>
                </a:xfrm>
                <a:prstGeom prst="rect">
                  <a:avLst/>
                </a:prstGeom>
                <a:blipFill rotWithShape="0">
                  <a:blip r:embed="rId29"/>
                  <a:stretch>
                    <a:fillRect l="-10112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Group 47"/>
          <p:cNvGrpSpPr/>
          <p:nvPr/>
        </p:nvGrpSpPr>
        <p:grpSpPr>
          <a:xfrm>
            <a:off x="3099251" y="4638327"/>
            <a:ext cx="2484000" cy="619200"/>
            <a:chOff x="3093952" y="2935424"/>
            <a:chExt cx="2484000" cy="619200"/>
          </a:xfrm>
        </p:grpSpPr>
        <p:sp>
          <p:nvSpPr>
            <p:cNvPr id="49" name="Rectangle 48"/>
            <p:cNvSpPr/>
            <p:nvPr/>
          </p:nvSpPr>
          <p:spPr>
            <a:xfrm>
              <a:off x="3093952" y="2935424"/>
              <a:ext cx="2484000" cy="619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4022818" y="3062554"/>
                  <a:ext cx="6092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2818" y="3062554"/>
                  <a:ext cx="609206" cy="369332"/>
                </a:xfrm>
                <a:prstGeom prst="rect">
                  <a:avLst/>
                </a:prstGeom>
                <a:blipFill rotWithShape="0"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Group 50"/>
          <p:cNvGrpSpPr/>
          <p:nvPr/>
        </p:nvGrpSpPr>
        <p:grpSpPr>
          <a:xfrm>
            <a:off x="5583696" y="4620310"/>
            <a:ext cx="3261600" cy="637217"/>
            <a:chOff x="2807908" y="2820121"/>
            <a:chExt cx="3261600" cy="637217"/>
          </a:xfrm>
        </p:grpSpPr>
        <p:sp>
          <p:nvSpPr>
            <p:cNvPr id="52" name="Rectangle 51"/>
            <p:cNvSpPr/>
            <p:nvPr/>
          </p:nvSpPr>
          <p:spPr>
            <a:xfrm>
              <a:off x="2807908" y="2838138"/>
              <a:ext cx="3261600" cy="619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2888091" y="2820121"/>
                  <a:ext cx="2671629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8091" y="2820121"/>
                  <a:ext cx="2671629" cy="617348"/>
                </a:xfrm>
                <a:prstGeom prst="rect">
                  <a:avLst/>
                </a:prstGeom>
                <a:blipFill rotWithShape="0"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Group 53"/>
          <p:cNvGrpSpPr/>
          <p:nvPr/>
        </p:nvGrpSpPr>
        <p:grpSpPr>
          <a:xfrm>
            <a:off x="923399" y="5439378"/>
            <a:ext cx="2175852" cy="619200"/>
            <a:chOff x="918100" y="2935424"/>
            <a:chExt cx="2175852" cy="619200"/>
          </a:xfrm>
        </p:grpSpPr>
        <p:sp>
          <p:nvSpPr>
            <p:cNvPr id="55" name="Rectangle 54"/>
            <p:cNvSpPr/>
            <p:nvPr/>
          </p:nvSpPr>
          <p:spPr>
            <a:xfrm>
              <a:off x="918100" y="2935424"/>
              <a:ext cx="2175852" cy="619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1537439" y="3062554"/>
                  <a:ext cx="97597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𝑎𝑛𝑥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7439" y="3062554"/>
                  <a:ext cx="975973" cy="369332"/>
                </a:xfrm>
                <a:prstGeom prst="rect">
                  <a:avLst/>
                </a:prstGeom>
                <a:blipFill rotWithShape="0">
                  <a:blip r:embed="rId3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7" name="Group 56"/>
          <p:cNvGrpSpPr/>
          <p:nvPr/>
        </p:nvGrpSpPr>
        <p:grpSpPr>
          <a:xfrm>
            <a:off x="3099251" y="5439378"/>
            <a:ext cx="2484000" cy="619200"/>
            <a:chOff x="3093952" y="2935424"/>
            <a:chExt cx="2484000" cy="619200"/>
          </a:xfrm>
        </p:grpSpPr>
        <p:sp>
          <p:nvSpPr>
            <p:cNvPr id="58" name="Rectangle 57"/>
            <p:cNvSpPr/>
            <p:nvPr/>
          </p:nvSpPr>
          <p:spPr>
            <a:xfrm>
              <a:off x="3093952" y="2935424"/>
              <a:ext cx="2484000" cy="619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4022818" y="3062554"/>
                  <a:ext cx="6233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2818" y="3062554"/>
                  <a:ext cx="623312" cy="369332"/>
                </a:xfrm>
                <a:prstGeom prst="rect">
                  <a:avLst/>
                </a:prstGeom>
                <a:blipFill rotWithShape="0">
                  <a:blip r:embed="rId3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0" name="Group 59"/>
          <p:cNvGrpSpPr/>
          <p:nvPr/>
        </p:nvGrpSpPr>
        <p:grpSpPr>
          <a:xfrm>
            <a:off x="5541610" y="5439378"/>
            <a:ext cx="3403688" cy="619200"/>
            <a:chOff x="2765822" y="2838138"/>
            <a:chExt cx="3403688" cy="619200"/>
          </a:xfrm>
        </p:grpSpPr>
        <p:sp>
          <p:nvSpPr>
            <p:cNvPr id="61" name="Rectangle 60"/>
            <p:cNvSpPr/>
            <p:nvPr/>
          </p:nvSpPr>
          <p:spPr>
            <a:xfrm>
              <a:off x="2807908" y="2838138"/>
              <a:ext cx="3261600" cy="619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2765822" y="2883435"/>
                  <a:ext cx="3403688" cy="5286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𝑎𝑛</m:t>
                        </m:r>
                        <m:sSup>
                          <m:sSupPr>
                            <m:ctrlPr>
                              <a:rPr lang="en-GB" sz="15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5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GB" sz="1500" i="1">
                            <a:latin typeface="Cambria Math" panose="02040503050406030204" pitchFamily="18" charset="0"/>
                          </a:rPr>
                          <m:t>→</m:t>
                        </m:r>
                        <m:f>
                          <m:fPr>
                            <m:ctrlPr>
                              <a:rPr lang="en-GB" sz="15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sSup>
                          <m:sSupPr>
                            <m:ctrlPr>
                              <a:rPr lang="en-GB" sz="15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5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GB" sz="15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5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−1)+1</m:t>
                            </m:r>
                          </m:den>
                        </m:f>
                        <m:sSup>
                          <m:sSupPr>
                            <m:ctrlPr>
                              <a:rPr lang="en-GB" sz="15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5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500" b="0" i="1" smtClean="0">
                                <a:latin typeface="Cambria Math" panose="02040503050406030204" pitchFamily="18" charset="0"/>
                              </a:rPr>
                              <m:t>−1)+1</m:t>
                            </m:r>
                          </m:sup>
                        </m:sSup>
                      </m:oMath>
                    </m:oMathPara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5822" y="2883435"/>
                  <a:ext cx="3403688" cy="528606"/>
                </a:xfrm>
                <a:prstGeom prst="rect">
                  <a:avLst/>
                </a:prstGeom>
                <a:blipFill rotWithShape="0">
                  <a:blip r:embed="rId40"/>
                  <a:stretch>
                    <a:fillRect b="-814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3" name="Group 62"/>
          <p:cNvGrpSpPr/>
          <p:nvPr/>
        </p:nvGrpSpPr>
        <p:grpSpPr>
          <a:xfrm>
            <a:off x="921414" y="6047729"/>
            <a:ext cx="2175852" cy="619200"/>
            <a:chOff x="918100" y="2935424"/>
            <a:chExt cx="2175852" cy="619200"/>
          </a:xfrm>
        </p:grpSpPr>
        <p:sp>
          <p:nvSpPr>
            <p:cNvPr id="64" name="Rectangle 63"/>
            <p:cNvSpPr/>
            <p:nvPr/>
          </p:nvSpPr>
          <p:spPr>
            <a:xfrm>
              <a:off x="918100" y="2935424"/>
              <a:ext cx="2175852" cy="619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1760964" y="3059712"/>
                  <a:ext cx="6289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0964" y="3059712"/>
                  <a:ext cx="628955" cy="369332"/>
                </a:xfrm>
                <a:prstGeom prst="rect">
                  <a:avLst/>
                </a:prstGeom>
                <a:blipFill rotWithShape="0">
                  <a:blip r:embed="rId4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6" name="Group 65"/>
          <p:cNvGrpSpPr/>
          <p:nvPr/>
        </p:nvGrpSpPr>
        <p:grpSpPr>
          <a:xfrm>
            <a:off x="3097266" y="6047729"/>
            <a:ext cx="2484000" cy="619200"/>
            <a:chOff x="3093952" y="2935424"/>
            <a:chExt cx="2484000" cy="619200"/>
          </a:xfrm>
        </p:grpSpPr>
        <p:sp>
          <p:nvSpPr>
            <p:cNvPr id="67" name="Rectangle 66"/>
            <p:cNvSpPr/>
            <p:nvPr/>
          </p:nvSpPr>
          <p:spPr>
            <a:xfrm>
              <a:off x="3093952" y="2935424"/>
              <a:ext cx="2484000" cy="619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4101115" y="3058255"/>
                  <a:ext cx="3353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?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01115" y="3058255"/>
                  <a:ext cx="335348" cy="369332"/>
                </a:xfrm>
                <a:prstGeom prst="rect">
                  <a:avLst/>
                </a:prstGeom>
                <a:blipFill rotWithShape="0">
                  <a:blip r:embed="rId4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Group 68"/>
          <p:cNvGrpSpPr/>
          <p:nvPr/>
        </p:nvGrpSpPr>
        <p:grpSpPr>
          <a:xfrm>
            <a:off x="5581711" y="6029712"/>
            <a:ext cx="3261600" cy="637217"/>
            <a:chOff x="2807908" y="2820121"/>
            <a:chExt cx="3261600" cy="637217"/>
          </a:xfrm>
        </p:grpSpPr>
        <p:sp>
          <p:nvSpPr>
            <p:cNvPr id="72" name="Rectangle 71"/>
            <p:cNvSpPr/>
            <p:nvPr/>
          </p:nvSpPr>
          <p:spPr>
            <a:xfrm>
              <a:off x="2807908" y="2838138"/>
              <a:ext cx="3261600" cy="619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2888091" y="2820121"/>
                  <a:ext cx="1294136" cy="5713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8091" y="2820121"/>
                  <a:ext cx="1294136" cy="571310"/>
                </a:xfrm>
                <a:prstGeom prst="rect">
                  <a:avLst/>
                </a:prstGeom>
                <a:blipFill rotWithShape="0">
                  <a:blip r:embed="rId4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/>
          <p:cNvGrpSpPr/>
          <p:nvPr/>
        </p:nvGrpSpPr>
        <p:grpSpPr>
          <a:xfrm>
            <a:off x="922954" y="5098815"/>
            <a:ext cx="2175852" cy="331940"/>
            <a:chOff x="924196" y="2405915"/>
            <a:chExt cx="2175852" cy="1215690"/>
          </a:xfrm>
        </p:grpSpPr>
        <p:sp>
          <p:nvSpPr>
            <p:cNvPr id="85" name="Rectangle 84"/>
            <p:cNvSpPr/>
            <p:nvPr/>
          </p:nvSpPr>
          <p:spPr>
            <a:xfrm>
              <a:off x="924196" y="3002403"/>
              <a:ext cx="2175852" cy="61920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818696" y="2405915"/>
              <a:ext cx="343364" cy="12098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…</a:t>
              </a:r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098093" y="5106107"/>
            <a:ext cx="2484000" cy="330359"/>
            <a:chOff x="924196" y="2429109"/>
            <a:chExt cx="2484000" cy="1209900"/>
          </a:xfrm>
        </p:grpSpPr>
        <p:sp>
          <p:nvSpPr>
            <p:cNvPr id="88" name="Rectangle 87"/>
            <p:cNvSpPr/>
            <p:nvPr/>
          </p:nvSpPr>
          <p:spPr>
            <a:xfrm>
              <a:off x="924196" y="3002403"/>
              <a:ext cx="2484000" cy="61920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42209" y="2429109"/>
              <a:ext cx="343364" cy="1209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…</a:t>
              </a:r>
              <a:endParaRPr lang="en-US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583696" y="5117775"/>
            <a:ext cx="3261600" cy="330359"/>
            <a:chOff x="924196" y="2471841"/>
            <a:chExt cx="3261600" cy="1209900"/>
          </a:xfrm>
        </p:grpSpPr>
        <p:sp>
          <p:nvSpPr>
            <p:cNvPr id="91" name="Rectangle 90"/>
            <p:cNvSpPr/>
            <p:nvPr/>
          </p:nvSpPr>
          <p:spPr>
            <a:xfrm>
              <a:off x="924196" y="3002403"/>
              <a:ext cx="3261600" cy="61920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63212" y="2471841"/>
              <a:ext cx="343364" cy="1209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…</a:t>
              </a:r>
              <a:endParaRPr lang="en-US" dirty="0"/>
            </a:p>
          </p:txBody>
        </p:sp>
      </p:grpSp>
      <p:sp>
        <p:nvSpPr>
          <p:cNvPr id="9" name="Oval 8"/>
          <p:cNvSpPr/>
          <p:nvPr/>
        </p:nvSpPr>
        <p:spPr>
          <a:xfrm>
            <a:off x="4148728" y="2898773"/>
            <a:ext cx="367986" cy="369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1822033" y="2886191"/>
            <a:ext cx="367986" cy="369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Curved Connector 93"/>
          <p:cNvCxnSpPr>
            <a:stCxn id="9" idx="4"/>
            <a:endCxn id="93" idx="4"/>
          </p:cNvCxnSpPr>
          <p:nvPr/>
        </p:nvCxnSpPr>
        <p:spPr>
          <a:xfrm rot="5400000" flipH="1">
            <a:off x="3163083" y="2098467"/>
            <a:ext cx="12582" cy="2326695"/>
          </a:xfrm>
          <a:prstGeom prst="curvedConnector3">
            <a:avLst>
              <a:gd name="adj1" fmla="val -1816881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2533796" y="3438791"/>
            <a:ext cx="1115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/>
              <a:t>Diturunkan</a:t>
            </a:r>
            <a:endParaRPr lang="en-US" sz="1600" dirty="0"/>
          </a:p>
        </p:txBody>
      </p:sp>
      <p:cxnSp>
        <p:nvCxnSpPr>
          <p:cNvPr id="97" name="Curved Connector 96"/>
          <p:cNvCxnSpPr>
            <a:stCxn id="21" idx="0"/>
            <a:endCxn id="93" idx="0"/>
          </p:cNvCxnSpPr>
          <p:nvPr/>
        </p:nvCxnSpPr>
        <p:spPr>
          <a:xfrm rot="16200000" flipV="1">
            <a:off x="3161754" y="1730464"/>
            <a:ext cx="15241" cy="2326695"/>
          </a:xfrm>
          <a:prstGeom prst="curvedConnector3">
            <a:avLst>
              <a:gd name="adj1" fmla="val 1599902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395555" y="2665782"/>
            <a:ext cx="1463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/>
              <a:t>antiturunannya</a:t>
            </a:r>
            <a:endParaRPr lang="en-US" sz="1600" dirty="0"/>
          </a:p>
        </p:txBody>
      </p:sp>
      <p:cxnSp>
        <p:nvCxnSpPr>
          <p:cNvPr id="102" name="Straight Arrow Connector 101"/>
          <p:cNvCxnSpPr>
            <a:stCxn id="9" idx="6"/>
            <a:endCxn id="32" idx="1"/>
          </p:cNvCxnSpPr>
          <p:nvPr/>
        </p:nvCxnSpPr>
        <p:spPr>
          <a:xfrm>
            <a:off x="4516714" y="3083439"/>
            <a:ext cx="1141866" cy="3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539702" y="2781966"/>
            <a:ext cx="982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/>
              <a:t>diperoleh</a:t>
            </a:r>
            <a:endParaRPr lang="en-US" sz="1600" dirty="0"/>
          </a:p>
        </p:txBody>
      </p:sp>
      <p:sp>
        <p:nvSpPr>
          <p:cNvPr id="125" name="Oval 124"/>
          <p:cNvSpPr/>
          <p:nvPr/>
        </p:nvSpPr>
        <p:spPr>
          <a:xfrm>
            <a:off x="4159143" y="3546289"/>
            <a:ext cx="367986" cy="369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1832448" y="3533707"/>
            <a:ext cx="367986" cy="369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Curved Connector 126"/>
          <p:cNvCxnSpPr>
            <a:stCxn id="125" idx="4"/>
            <a:endCxn id="126" idx="4"/>
          </p:cNvCxnSpPr>
          <p:nvPr/>
        </p:nvCxnSpPr>
        <p:spPr>
          <a:xfrm rot="5400000" flipH="1">
            <a:off x="3173498" y="2745983"/>
            <a:ext cx="12582" cy="2326695"/>
          </a:xfrm>
          <a:prstGeom prst="curvedConnector3">
            <a:avLst>
              <a:gd name="adj1" fmla="val -1816881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544211" y="4086307"/>
            <a:ext cx="1115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/>
              <a:t>Diturunkan</a:t>
            </a:r>
            <a:endParaRPr lang="en-US" sz="1600" dirty="0"/>
          </a:p>
        </p:txBody>
      </p:sp>
      <p:cxnSp>
        <p:nvCxnSpPr>
          <p:cNvPr id="129" name="Curved Connector 128"/>
          <p:cNvCxnSpPr>
            <a:endCxn id="126" idx="0"/>
          </p:cNvCxnSpPr>
          <p:nvPr/>
        </p:nvCxnSpPr>
        <p:spPr>
          <a:xfrm rot="16200000" flipV="1">
            <a:off x="3172169" y="2377980"/>
            <a:ext cx="15241" cy="2326695"/>
          </a:xfrm>
          <a:prstGeom prst="curvedConnector3">
            <a:avLst>
              <a:gd name="adj1" fmla="val 1599902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2405970" y="3313298"/>
            <a:ext cx="1463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/>
              <a:t>antiturunannya</a:t>
            </a:r>
            <a:endParaRPr lang="en-US" sz="1600" dirty="0"/>
          </a:p>
        </p:txBody>
      </p:sp>
      <p:cxnSp>
        <p:nvCxnSpPr>
          <p:cNvPr id="131" name="Straight Arrow Connector 130"/>
          <p:cNvCxnSpPr>
            <a:stCxn id="125" idx="6"/>
            <a:endCxn id="35" idx="1"/>
          </p:cNvCxnSpPr>
          <p:nvPr/>
        </p:nvCxnSpPr>
        <p:spPr>
          <a:xfrm>
            <a:off x="4527129" y="3730955"/>
            <a:ext cx="1150196" cy="25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4550117" y="3429482"/>
            <a:ext cx="982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/>
              <a:t>diperoleh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0282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4" grpId="0" animBg="1"/>
      <p:bldP spid="10" grpId="0" animBg="1"/>
      <p:bldP spid="11" grpId="0" animBg="1"/>
      <p:bldP spid="9" grpId="0" animBg="1"/>
      <p:bldP spid="9" grpId="1" animBg="1"/>
      <p:bldP spid="93" grpId="0" animBg="1"/>
      <p:bldP spid="93" grpId="1" animBg="1"/>
      <p:bldP spid="96" grpId="0"/>
      <p:bldP spid="96" grpId="1"/>
      <p:bldP spid="100" grpId="0"/>
      <p:bldP spid="100" grpId="1"/>
      <p:bldP spid="103" grpId="0"/>
      <p:bldP spid="103" grpId="1"/>
      <p:bldP spid="125" grpId="0" animBg="1"/>
      <p:bldP spid="125" grpId="1" animBg="1"/>
      <p:bldP spid="126" grpId="0" animBg="1"/>
      <p:bldP spid="126" grpId="1" animBg="1"/>
      <p:bldP spid="128" grpId="0"/>
      <p:bldP spid="128" grpId="1"/>
      <p:bldP spid="130" grpId="0"/>
      <p:bldP spid="130" grpId="1"/>
      <p:bldP spid="132" grpId="0"/>
      <p:bldP spid="13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Menentukan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Rumus</a:t>
            </a:r>
            <a:r>
              <a:rPr lang="en-GB" dirty="0">
                <a:latin typeface="Trebuchet MS" panose="020B0603020202020204" pitchFamily="34" charset="0"/>
              </a:rPr>
              <a:t> Integral </a:t>
            </a:r>
            <a:r>
              <a:rPr lang="en-GB" dirty="0" err="1">
                <a:latin typeface="Trebuchet MS" panose="020B0603020202020204" pitchFamily="34" charset="0"/>
              </a:rPr>
              <a:t>tak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tentu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endParaRPr lang="en-US" dirty="0">
              <a:latin typeface="Trebuchet MS" panose="020B0603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38200" y="1490570"/>
            <a:ext cx="8027198" cy="4261959"/>
            <a:chOff x="918100" y="2404970"/>
            <a:chExt cx="8027198" cy="42619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918100" y="2404970"/>
                  <a:ext cx="2175852" cy="369332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GB" dirty="0" err="1"/>
                    <a:t>Turunan</a:t>
                  </a:r>
                  <a:r>
                    <a:rPr lang="en-GB" dirty="0"/>
                    <a:t> </a:t>
                  </a:r>
                  <a:r>
                    <a:rPr lang="en-GB" dirty="0" err="1"/>
                    <a:t>Fungsi</a:t>
                  </a:r>
                  <a:r>
                    <a:rPr lang="en-GB" dirty="0"/>
                    <a:t> </a:t>
                  </a:r>
                  <a14:m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8100" y="2404970"/>
                  <a:ext cx="2175852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521" t="-9836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3093952" y="2404970"/>
                  <a:ext cx="2484591" cy="369332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GB" dirty="0" err="1"/>
                    <a:t>Antiturunan</a:t>
                  </a:r>
                  <a:r>
                    <a:rPr lang="en-GB" dirty="0"/>
                    <a:t> </a:t>
                  </a:r>
                  <a:r>
                    <a:rPr lang="en-GB" dirty="0" err="1"/>
                    <a:t>Fungsi</a:t>
                  </a:r>
                  <a:r>
                    <a:rPr lang="en-GB" dirty="0"/>
                    <a:t> </a:t>
                  </a:r>
                  <a14:m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3952" y="2404970"/>
                  <a:ext cx="2484591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956" t="-9836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TextBox 10"/>
            <p:cNvSpPr txBox="1"/>
            <p:nvPr/>
          </p:nvSpPr>
          <p:spPr>
            <a:xfrm>
              <a:off x="5579194" y="2404970"/>
              <a:ext cx="3260006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err="1"/>
                <a:t>Pola</a:t>
              </a:r>
              <a:endParaRPr lang="en-US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918100" y="2773376"/>
              <a:ext cx="2175852" cy="619200"/>
              <a:chOff x="918100" y="2935424"/>
              <a:chExt cx="2175852" cy="6192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918100" y="2935424"/>
                <a:ext cx="2175852" cy="619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855183" y="3060821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</a:t>
                </a:r>
                <a:endParaRPr lang="en-US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093952" y="2773376"/>
              <a:ext cx="2484000" cy="619200"/>
              <a:chOff x="3093952" y="2935424"/>
              <a:chExt cx="2484000" cy="6192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093952" y="2935424"/>
                <a:ext cx="2484000" cy="6192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4148728" y="3063480"/>
                    <a:ext cx="3679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1" name="TextBox 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48728" y="3063480"/>
                    <a:ext cx="367986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4" name="Group 23"/>
            <p:cNvGrpSpPr/>
            <p:nvPr/>
          </p:nvGrpSpPr>
          <p:grpSpPr>
            <a:xfrm>
              <a:off x="918100" y="3392759"/>
              <a:ext cx="2175852" cy="619200"/>
              <a:chOff x="918100" y="2935424"/>
              <a:chExt cx="2175852" cy="6192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918100" y="2935424"/>
                <a:ext cx="2175852" cy="619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1817454" y="3059712"/>
                    <a:ext cx="43210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2</a:t>
                    </a:r>
                    <a14:m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17454" y="3059712"/>
                    <a:ext cx="432106" cy="36933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11268" t="-9836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7" name="Group 26"/>
            <p:cNvGrpSpPr/>
            <p:nvPr/>
          </p:nvGrpSpPr>
          <p:grpSpPr>
            <a:xfrm>
              <a:off x="3093952" y="3392759"/>
              <a:ext cx="2484000" cy="619200"/>
              <a:chOff x="3093952" y="2935424"/>
              <a:chExt cx="2484000" cy="61920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3093952" y="2935424"/>
                <a:ext cx="2484000" cy="6192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4092239" y="3059712"/>
                    <a:ext cx="48096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92239" y="3059712"/>
                    <a:ext cx="48096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0" name="Group 29"/>
            <p:cNvGrpSpPr/>
            <p:nvPr/>
          </p:nvGrpSpPr>
          <p:grpSpPr>
            <a:xfrm>
              <a:off x="5578397" y="2773467"/>
              <a:ext cx="3261600" cy="622061"/>
              <a:chOff x="2807908" y="2838138"/>
              <a:chExt cx="3261600" cy="622061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2807908" y="2838138"/>
                <a:ext cx="3261600" cy="6192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2888091" y="2842851"/>
                    <a:ext cx="3101234" cy="6173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1=1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0+1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2" name="TextBox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88091" y="2842851"/>
                    <a:ext cx="3101234" cy="617348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3" name="Group 32"/>
            <p:cNvGrpSpPr/>
            <p:nvPr/>
          </p:nvGrpSpPr>
          <p:grpSpPr>
            <a:xfrm>
              <a:off x="5578397" y="3392759"/>
              <a:ext cx="3261600" cy="649419"/>
              <a:chOff x="2807908" y="2838138"/>
              <a:chExt cx="3261600" cy="649419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2807908" y="2838138"/>
                <a:ext cx="3261600" cy="6192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2906836" y="2870209"/>
                    <a:ext cx="2671629" cy="6173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5" name="TextBox 3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06836" y="2870209"/>
                    <a:ext cx="2671629" cy="617348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6" name="Group 35"/>
            <p:cNvGrpSpPr/>
            <p:nvPr/>
          </p:nvGrpSpPr>
          <p:grpSpPr>
            <a:xfrm>
              <a:off x="918100" y="4015257"/>
              <a:ext cx="2175852" cy="619200"/>
              <a:chOff x="918100" y="2935424"/>
              <a:chExt cx="2175852" cy="6192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918100" y="2935424"/>
                <a:ext cx="2175852" cy="619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1760964" y="3059712"/>
                    <a:ext cx="5450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3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8" name="TextBox 3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0964" y="3059712"/>
                    <a:ext cx="545086" cy="369332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l="-10112" t="-8197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9" name="Group 38"/>
            <p:cNvGrpSpPr/>
            <p:nvPr/>
          </p:nvGrpSpPr>
          <p:grpSpPr>
            <a:xfrm>
              <a:off x="3093952" y="4015257"/>
              <a:ext cx="2484000" cy="619200"/>
              <a:chOff x="3093952" y="2935424"/>
              <a:chExt cx="2484000" cy="619200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3093952" y="2935424"/>
                <a:ext cx="2484000" cy="6192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4092237" y="3059712"/>
                    <a:ext cx="48096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1" name="TextBox 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92237" y="3059712"/>
                    <a:ext cx="480966" cy="369332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2" name="Group 41"/>
            <p:cNvGrpSpPr/>
            <p:nvPr/>
          </p:nvGrpSpPr>
          <p:grpSpPr>
            <a:xfrm>
              <a:off x="5578397" y="3997240"/>
              <a:ext cx="3261600" cy="637217"/>
              <a:chOff x="2807908" y="2820121"/>
              <a:chExt cx="3261600" cy="637217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807908" y="2838138"/>
                <a:ext cx="3261600" cy="6192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2888091" y="2820121"/>
                    <a:ext cx="2671629" cy="6173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4" name="TextBox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88091" y="2820121"/>
                    <a:ext cx="2671629" cy="617348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5" name="Group 44"/>
            <p:cNvGrpSpPr/>
            <p:nvPr/>
          </p:nvGrpSpPr>
          <p:grpSpPr>
            <a:xfrm>
              <a:off x="923399" y="4638327"/>
              <a:ext cx="2175852" cy="619200"/>
              <a:chOff x="918100" y="2935424"/>
              <a:chExt cx="2175852" cy="6192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918100" y="2935424"/>
                <a:ext cx="2175852" cy="619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760964" y="3059712"/>
                    <a:ext cx="5450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8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0964" y="3059712"/>
                    <a:ext cx="545086" cy="369332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 l="-10112" t="-8197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8" name="Group 47"/>
            <p:cNvGrpSpPr/>
            <p:nvPr/>
          </p:nvGrpSpPr>
          <p:grpSpPr>
            <a:xfrm>
              <a:off x="3099251" y="4638327"/>
              <a:ext cx="2484000" cy="619200"/>
              <a:chOff x="3093952" y="2935424"/>
              <a:chExt cx="2484000" cy="61920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3093952" y="2935424"/>
                <a:ext cx="2484000" cy="6192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4022818" y="3062554"/>
                    <a:ext cx="60920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0" name="TextBox 4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22818" y="3062554"/>
                    <a:ext cx="609206" cy="369332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1" name="Group 50"/>
            <p:cNvGrpSpPr/>
            <p:nvPr/>
          </p:nvGrpSpPr>
          <p:grpSpPr>
            <a:xfrm>
              <a:off x="5583696" y="4620310"/>
              <a:ext cx="3261600" cy="637217"/>
              <a:chOff x="2807908" y="2820121"/>
              <a:chExt cx="3261600" cy="637217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2807908" y="2838138"/>
                <a:ext cx="3261600" cy="6192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2888091" y="2820121"/>
                    <a:ext cx="2671629" cy="6173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3" name="TextBox 5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88091" y="2820121"/>
                    <a:ext cx="2671629" cy="617348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4" name="Group 53"/>
            <p:cNvGrpSpPr/>
            <p:nvPr/>
          </p:nvGrpSpPr>
          <p:grpSpPr>
            <a:xfrm>
              <a:off x="923399" y="5439378"/>
              <a:ext cx="2175852" cy="619200"/>
              <a:chOff x="918100" y="2935424"/>
              <a:chExt cx="2175852" cy="61920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918100" y="2935424"/>
                <a:ext cx="2175852" cy="619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1537439" y="3062554"/>
                    <a:ext cx="97597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𝑎𝑛𝑥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6" name="TextBox 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37439" y="3062554"/>
                    <a:ext cx="975973" cy="369332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7" name="Group 56"/>
            <p:cNvGrpSpPr/>
            <p:nvPr/>
          </p:nvGrpSpPr>
          <p:grpSpPr>
            <a:xfrm>
              <a:off x="3099251" y="5439378"/>
              <a:ext cx="2484000" cy="619200"/>
              <a:chOff x="3093952" y="2935424"/>
              <a:chExt cx="2484000" cy="619200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3093952" y="2935424"/>
                <a:ext cx="2484000" cy="6192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4022818" y="3062554"/>
                    <a:ext cx="62331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22818" y="3062554"/>
                    <a:ext cx="623312" cy="369332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0" name="Group 59"/>
            <p:cNvGrpSpPr/>
            <p:nvPr/>
          </p:nvGrpSpPr>
          <p:grpSpPr>
            <a:xfrm>
              <a:off x="5541610" y="5439378"/>
              <a:ext cx="3403688" cy="619200"/>
              <a:chOff x="2765822" y="2838138"/>
              <a:chExt cx="3403688" cy="619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2807908" y="2838138"/>
                <a:ext cx="3261600" cy="6192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2765822" y="2883435"/>
                    <a:ext cx="3403688" cy="52860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𝑎𝑛</m:t>
                          </m:r>
                          <m:sSup>
                            <m:sSupPr>
                              <m:ctrlPr>
                                <a:rPr lang="en-GB" sz="15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→</m:t>
                          </m:r>
                          <m:f>
                            <m:fPr>
                              <m:ctrlPr>
                                <a:rPr lang="en-GB" sz="15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5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5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−1)+1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5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−1)+1</m:t>
                              </m:r>
                            </m:sup>
                          </m:sSup>
                        </m:oMath>
                      </m:oMathPara>
                    </a14:m>
                    <a:endParaRPr lang="en-US" sz="1500" dirty="0"/>
                  </a:p>
                </p:txBody>
              </p:sp>
            </mc:Choice>
            <mc:Fallback xmlns="">
              <p:sp>
                <p:nvSpPr>
                  <p:cNvPr id="62" name="TextBox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65822" y="2883435"/>
                    <a:ext cx="3403688" cy="528606"/>
                  </a:xfrm>
                  <a:prstGeom prst="rect">
                    <a:avLst/>
                  </a:prstGeom>
                  <a:blipFill rotWithShape="0">
                    <a:blip r:embed="rId17"/>
                    <a:stretch>
                      <a:fillRect b="-814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3" name="Group 62"/>
            <p:cNvGrpSpPr/>
            <p:nvPr/>
          </p:nvGrpSpPr>
          <p:grpSpPr>
            <a:xfrm>
              <a:off x="921414" y="6047729"/>
              <a:ext cx="2175852" cy="619200"/>
              <a:chOff x="918100" y="2935424"/>
              <a:chExt cx="2175852" cy="619200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918100" y="2935424"/>
                <a:ext cx="2175852" cy="619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Box 64"/>
                  <p:cNvSpPr txBox="1"/>
                  <p:nvPr/>
                </p:nvSpPr>
                <p:spPr>
                  <a:xfrm>
                    <a:off x="1760964" y="3059712"/>
                    <a:ext cx="62895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5" name="TextBox 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0964" y="3059712"/>
                    <a:ext cx="628955" cy="369332"/>
                  </a:xfrm>
                  <a:prstGeom prst="rect">
                    <a:avLst/>
                  </a:prstGeom>
                  <a:blipFill rotWithShape="0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6" name="Group 65"/>
            <p:cNvGrpSpPr/>
            <p:nvPr/>
          </p:nvGrpSpPr>
          <p:grpSpPr>
            <a:xfrm>
              <a:off x="3097266" y="6047729"/>
              <a:ext cx="2484000" cy="619200"/>
              <a:chOff x="3093952" y="2935424"/>
              <a:chExt cx="2484000" cy="619200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3093952" y="2935424"/>
                <a:ext cx="2484000" cy="6192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4101115" y="3058255"/>
                    <a:ext cx="33534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8" name="TextBox 6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01115" y="3058255"/>
                    <a:ext cx="335348" cy="369332"/>
                  </a:xfrm>
                  <a:prstGeom prst="rect">
                    <a:avLst/>
                  </a:prstGeom>
                  <a:blipFill rotWithShape="0"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9" name="Group 68"/>
            <p:cNvGrpSpPr/>
            <p:nvPr/>
          </p:nvGrpSpPr>
          <p:grpSpPr>
            <a:xfrm>
              <a:off x="5581711" y="6029712"/>
              <a:ext cx="3261600" cy="637217"/>
              <a:chOff x="2807908" y="2820121"/>
              <a:chExt cx="3261600" cy="637217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2807908" y="2838138"/>
                <a:ext cx="3261600" cy="6192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888091" y="2820121"/>
                    <a:ext cx="1294136" cy="5713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3" name="TextBox 7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88091" y="2820121"/>
                    <a:ext cx="1294136" cy="571310"/>
                  </a:xfrm>
                  <a:prstGeom prst="rect">
                    <a:avLst/>
                  </a:prstGeom>
                  <a:blipFill rotWithShape="0"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4" name="Group 83"/>
            <p:cNvGrpSpPr/>
            <p:nvPr/>
          </p:nvGrpSpPr>
          <p:grpSpPr>
            <a:xfrm>
              <a:off x="922954" y="5098815"/>
              <a:ext cx="2175852" cy="331940"/>
              <a:chOff x="924196" y="2405915"/>
              <a:chExt cx="2175852" cy="1215690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924196" y="3002403"/>
                <a:ext cx="2175852" cy="61920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18696" y="2405915"/>
                <a:ext cx="343364" cy="12098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…</a:t>
                </a:r>
                <a:endParaRPr lang="en-US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3098093" y="5106107"/>
              <a:ext cx="2484000" cy="330359"/>
              <a:chOff x="924196" y="2429109"/>
              <a:chExt cx="2484000" cy="12099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924196" y="3002403"/>
                <a:ext cx="2484000" cy="61920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942209" y="2429109"/>
                <a:ext cx="343364" cy="1209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…</a:t>
                </a:r>
                <a:endParaRPr lang="en-US" dirty="0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5583696" y="5117775"/>
              <a:ext cx="3261600" cy="330359"/>
              <a:chOff x="924196" y="2471841"/>
              <a:chExt cx="3261600" cy="1209900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924196" y="3002403"/>
                <a:ext cx="3261600" cy="61920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2163212" y="2471841"/>
                <a:ext cx="343364" cy="1209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…</a:t>
                </a:r>
                <a:endParaRPr lang="en-US" dirty="0"/>
              </a:p>
            </p:txBody>
          </p:sp>
        </p:grpSp>
      </p:grpSp>
      <p:sp>
        <p:nvSpPr>
          <p:cNvPr id="95" name="Rectangle 94"/>
          <p:cNvSpPr/>
          <p:nvPr/>
        </p:nvSpPr>
        <p:spPr>
          <a:xfrm>
            <a:off x="838201" y="5869161"/>
            <a:ext cx="1129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Sehingga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1926126" y="5795974"/>
                <a:ext cx="4156266" cy="11418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600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GB" sz="2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600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GB" sz="2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6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6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GB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6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126" y="5795974"/>
                <a:ext cx="4156266" cy="1141851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845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5" grpId="0"/>
      <p:bldP spid="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306455" y="729329"/>
                <a:ext cx="3429000" cy="9429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/>
                  <a:t>1. </a:t>
                </a:r>
                <a:r>
                  <a:rPr lang="en-GB" sz="2400" dirty="0" err="1"/>
                  <a:t>Tentukan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r>
                  <a:rPr lang="en-US" sz="2400" dirty="0"/>
                  <a:t> !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 err="1"/>
                  <a:t>Penyelesaian</a:t>
                </a:r>
                <a:r>
                  <a:rPr lang="en-GB" sz="2400" dirty="0"/>
                  <a:t>: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5" y="729329"/>
                <a:ext cx="3429000" cy="942915"/>
              </a:xfrm>
              <a:prstGeom prst="rect">
                <a:avLst/>
              </a:prstGeom>
              <a:blipFill rotWithShape="0">
                <a:blip r:embed="rId2"/>
                <a:stretch>
                  <a:fillRect l="-2664" t="-82468" b="-6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3719056" y="267664"/>
            <a:ext cx="2476" cy="63226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3"/>
              <p:cNvSpPr txBox="1">
                <a:spLocks noChangeArrowheads="1"/>
              </p:cNvSpPr>
              <p:nvPr/>
            </p:nvSpPr>
            <p:spPr>
              <a:xfrm>
                <a:off x="3842912" y="691588"/>
                <a:ext cx="3429000" cy="94044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/>
                  <a:t>2. </a:t>
                </a:r>
                <a:r>
                  <a:rPr lang="en-GB" sz="2400" dirty="0" err="1"/>
                  <a:t>Tentukan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400" dirty="0"/>
                  <a:t> !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 err="1"/>
                  <a:t>Penyelesaian</a:t>
                </a:r>
                <a:r>
                  <a:rPr lang="en-GB" sz="2400" dirty="0"/>
                  <a:t>: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1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912" y="691588"/>
                <a:ext cx="3429000" cy="940443"/>
              </a:xfrm>
              <a:prstGeom prst="rect">
                <a:avLst/>
              </a:prstGeom>
              <a:blipFill rotWithShape="0">
                <a:blip r:embed="rId3"/>
                <a:stretch>
                  <a:fillRect l="-2664" t="-81935" b="-6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7270674" y="267664"/>
            <a:ext cx="2476" cy="63226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3"/>
              <p:cNvSpPr txBox="1">
                <a:spLocks noChangeArrowheads="1"/>
              </p:cNvSpPr>
              <p:nvPr/>
            </p:nvSpPr>
            <p:spPr>
              <a:xfrm>
                <a:off x="7376893" y="691588"/>
                <a:ext cx="3429000" cy="94044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/>
                  <a:t>3. </a:t>
                </a:r>
                <a:r>
                  <a:rPr lang="en-GB" sz="2400" dirty="0" err="1"/>
                  <a:t>Tentukan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400" dirty="0"/>
                  <a:t> !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r>
                  <a:rPr lang="en-GB" sz="2400" dirty="0" err="1"/>
                  <a:t>Penyelesaian</a:t>
                </a:r>
                <a:r>
                  <a:rPr lang="en-GB" sz="2400" dirty="0"/>
                  <a:t>:</a:t>
                </a:r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1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893" y="691588"/>
                <a:ext cx="3429000" cy="940443"/>
              </a:xfrm>
              <a:prstGeom prst="rect">
                <a:avLst/>
              </a:prstGeom>
              <a:blipFill rotWithShape="0">
                <a:blip r:embed="rId4"/>
                <a:stretch>
                  <a:fillRect l="-2664" t="-81290" b="-6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06455" y="267664"/>
            <a:ext cx="1195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>
              <a:xfrm>
                <a:off x="309527" y="1713344"/>
                <a:ext cx="2420441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𝑥𝑑𝑥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27" y="1713344"/>
                <a:ext cx="2420441" cy="8456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3"/>
              <p:cNvSpPr txBox="1">
                <a:spLocks noChangeArrowheads="1"/>
              </p:cNvSpPr>
              <p:nvPr/>
            </p:nvSpPr>
            <p:spPr>
              <a:xfrm>
                <a:off x="1173185" y="2615551"/>
                <a:ext cx="2420441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1+1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1+1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2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85" y="2615551"/>
                <a:ext cx="2420441" cy="8456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"/>
              <p:cNvSpPr txBox="1">
                <a:spLocks noChangeArrowheads="1"/>
              </p:cNvSpPr>
              <p:nvPr/>
            </p:nvSpPr>
            <p:spPr>
              <a:xfrm>
                <a:off x="1149797" y="3558858"/>
                <a:ext cx="1680530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797" y="3558858"/>
                <a:ext cx="1680530" cy="8456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3"/>
              <p:cNvSpPr txBox="1">
                <a:spLocks noChangeArrowheads="1"/>
              </p:cNvSpPr>
              <p:nvPr/>
            </p:nvSpPr>
            <p:spPr>
              <a:xfrm>
                <a:off x="3842912" y="1713344"/>
                <a:ext cx="2596912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GB" sz="2400" dirty="0"/>
              </a:p>
              <a:p>
                <a:pPr marL="457200" indent="-457200">
                  <a:buFont typeface="Wingdings" panose="05000000000000000000" pitchFamily="2" charset="2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2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912" y="1713344"/>
                <a:ext cx="2596912" cy="84566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3"/>
              <p:cNvSpPr txBox="1">
                <a:spLocks noChangeArrowheads="1"/>
              </p:cNvSpPr>
              <p:nvPr/>
            </p:nvSpPr>
            <p:spPr>
              <a:xfrm>
                <a:off x="4775332" y="2610214"/>
                <a:ext cx="2420441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0+1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0+1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332" y="2610214"/>
                <a:ext cx="2420441" cy="84566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3"/>
              <p:cNvSpPr txBox="1">
                <a:spLocks noChangeArrowheads="1"/>
              </p:cNvSpPr>
              <p:nvPr/>
            </p:nvSpPr>
            <p:spPr>
              <a:xfrm>
                <a:off x="4750354" y="3703378"/>
                <a:ext cx="1466893" cy="4389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354" y="3703378"/>
                <a:ext cx="1466893" cy="4389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"/>
              <p:cNvSpPr txBox="1">
                <a:spLocks noChangeArrowheads="1"/>
              </p:cNvSpPr>
              <p:nvPr/>
            </p:nvSpPr>
            <p:spPr>
              <a:xfrm>
                <a:off x="7376893" y="1713344"/>
                <a:ext cx="4505820" cy="8456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−3+1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−3+1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893" y="1713344"/>
                <a:ext cx="4505820" cy="84566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"/>
              <p:cNvSpPr txBox="1">
                <a:spLocks noChangeArrowheads="1"/>
              </p:cNvSpPr>
              <p:nvPr/>
            </p:nvSpPr>
            <p:spPr>
              <a:xfrm>
                <a:off x="8987780" y="2636425"/>
                <a:ext cx="2087682" cy="7473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7780" y="2636425"/>
                <a:ext cx="2087682" cy="74736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"/>
              <p:cNvSpPr txBox="1">
                <a:spLocks noChangeArrowheads="1"/>
              </p:cNvSpPr>
              <p:nvPr/>
            </p:nvSpPr>
            <p:spPr>
              <a:xfrm>
                <a:off x="8996924" y="3678499"/>
                <a:ext cx="1571574" cy="4090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6924" y="3678499"/>
                <a:ext cx="1571574" cy="40906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898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15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15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5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15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15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5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1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1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1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1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1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1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15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15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5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15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15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5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1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1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3180</TotalTime>
  <Words>1490</Words>
  <Application>Microsoft Office PowerPoint</Application>
  <PresentationFormat>Widescreen</PresentationFormat>
  <Paragraphs>262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(Body)</vt:lpstr>
      <vt:lpstr>Calibri Light</vt:lpstr>
      <vt:lpstr>Cambria Math</vt:lpstr>
      <vt:lpstr>Times New Roman</vt:lpstr>
      <vt:lpstr>Trebuchet MS</vt:lpstr>
      <vt:lpstr>Wingdings</vt:lpstr>
      <vt:lpstr>Office Theme</vt:lpstr>
      <vt:lpstr>INTEGRAL</vt:lpstr>
      <vt:lpstr>PowerPoint Presentation</vt:lpstr>
      <vt:lpstr>Apa yang akan kita pelajari?</vt:lpstr>
      <vt:lpstr>Integral sebagai antiturunan</vt:lpstr>
      <vt:lpstr>Integral sebagai antiturunan</vt:lpstr>
      <vt:lpstr>Integral sebagai antiturunan</vt:lpstr>
      <vt:lpstr>Menentukan Rumus Integral tak tentu </vt:lpstr>
      <vt:lpstr>Menentukan Rumus Integral tak tentu </vt:lpstr>
      <vt:lpstr>PowerPoint Presentation</vt:lpstr>
      <vt:lpstr>Sifat Integral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Sekian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HP</cp:lastModifiedBy>
  <cp:revision>98</cp:revision>
  <dcterms:created xsi:type="dcterms:W3CDTF">2020-04-16T06:28:25Z</dcterms:created>
  <dcterms:modified xsi:type="dcterms:W3CDTF">2023-09-05T12:11:11Z</dcterms:modified>
</cp:coreProperties>
</file>