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8" r:id="rId4"/>
    <p:sldId id="259" r:id="rId5"/>
    <p:sldId id="261" r:id="rId6"/>
    <p:sldId id="277" r:id="rId7"/>
    <p:sldId id="278" r:id="rId8"/>
    <p:sldId id="279" r:id="rId9"/>
    <p:sldId id="294" r:id="rId10"/>
    <p:sldId id="280" r:id="rId11"/>
    <p:sldId id="283" r:id="rId12"/>
    <p:sldId id="292" r:id="rId13"/>
    <p:sldId id="284" r:id="rId14"/>
    <p:sldId id="285" r:id="rId15"/>
    <p:sldId id="286" r:id="rId16"/>
    <p:sldId id="287" r:id="rId17"/>
    <p:sldId id="288" r:id="rId18"/>
    <p:sldId id="289" r:id="rId19"/>
    <p:sldId id="291" r:id="rId20"/>
    <p:sldId id="274" r:id="rId21"/>
    <p:sldId id="293" r:id="rId22"/>
    <p:sldId id="296" r:id="rId23"/>
    <p:sldId id="257" r:id="rId24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BEDA"/>
    <a:srgbClr val="E5EEF6"/>
    <a:srgbClr val="009AC7"/>
    <a:srgbClr val="9BD7E1"/>
    <a:srgbClr val="E5F5F8"/>
    <a:srgbClr val="343555"/>
    <a:srgbClr val="139A4D"/>
    <a:srgbClr val="4DB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1073F-05A0-FFC4-B1D6-A04A047E7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5F01A-54F8-0555-DF3B-1EF939C4A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33974-0AEF-7F43-F292-7A47DCDAC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5EBC8-DC29-7E42-2439-B92C76EB5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89353-8579-96A8-9300-434C8A650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117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8A6ED-FE2F-9999-DD65-842B94B0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8A3E8-327A-1812-5D2D-2C55BA89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8225D-73DB-B210-026C-78BB36F4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B1532-31A1-DEDF-3272-030D09212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7B54F-3AB1-D591-711B-1A856B6C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86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F3C12-475D-B309-A0FC-C51FC86F6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6274C-5B49-DDBE-26D7-0780A451F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A11D8-382C-CC9B-D398-A992FF829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258B-7B10-68AC-EA9B-85EFF283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9E59C-63CC-4C57-A62C-C6D1557DE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6553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D5818-5290-7F8F-1E5C-9C72FC334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95483-4219-7BEC-CC94-8C96E1368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05527-DEF3-7994-6D47-FFB7FBC7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0A84A-4BDB-67A7-E2D6-57EACEA1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1679E-B163-1222-2945-48FE60A85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34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5ABF2-2269-A688-BFD6-D1F1A318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C8676-F5D4-8DF9-E097-B299462C1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B5BED-CA9E-5625-A1B4-6835ADB6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3401D-08DB-DF3A-581B-D34D35B88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6692-1E1E-AE34-BF46-2AD44F26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6945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808A-2847-80D6-D793-9E8EE72D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67FB5-C700-144E-8046-BB5FA6260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C4E733-5640-95D4-9489-9123FB9CB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39C34-A4FA-8974-BC27-8A8649B6F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61CF7-A3B8-5EFC-C02A-2EC47007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16CB3-C774-DC5F-D959-4D766DC2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563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38471-B23F-DEF2-9932-7C4B3919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3A4F-8D78-9893-F202-D2194FD76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97A17-D60B-8559-6712-DA1811657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5612B-5240-EA54-7E85-B44AC38D8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7FB45-B360-F1D2-2E9B-9A602E677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C735B2-9170-A6D2-B827-C46B4C4A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6BA627-101D-4263-28C8-B2EA382AD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7BA3BD-0C63-19FC-B9DF-FE42D94EA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4535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B39E2-4AB2-6912-7396-DBC81F042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AB8623-E827-07C7-5A0C-09D13379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5D069-3E9D-0AB3-9971-566C0341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EEFFB-BC1D-6D9F-44F8-EAD77FFB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001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F37174-EF56-4A01-9E7C-02C0397F6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0010CF-1B48-8E3D-0699-0F38C9AF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70841-B246-E388-AFDA-9E29F01FD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2617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643A6-C5DC-8C76-196E-82A2C1D07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54EA4-A8BF-3B3B-A5FB-E1080518F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7CCB6-F03B-347E-CA48-66D6767FA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B82A9-198E-D0C9-3BD4-62FD0C979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8A325-03C4-E764-9BF8-975A557DF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C6AE1-891B-E6A0-64E4-68B3F689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087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0D111-002B-EEDE-B1F7-380F6C38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B5F51-89A7-7177-2280-8D97A7B04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95747-63AD-1B59-47E8-D51C9C4B1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29C2B-61E3-C9BD-4781-D40884B6B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71A27-E99B-2943-104E-3B21240F4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C73B8-7215-C2A9-2339-F57324CB4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233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F308E7-3F6B-F528-9FF2-B22E95966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1CE4E-4D64-3365-1A03-43E8B2534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6ADB5-0700-6F90-149F-139E0ECF1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CD1CC-482B-4680-86DC-46D648DFE54F}" type="datetimeFigureOut">
              <a:rPr lang="id-ID" smtClean="0"/>
              <a:t>30/08/2024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6BAAD-D1D4-EA3D-0AD5-1512AFCCB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BE7DF-B4BD-43AA-70A2-BB2EC72B8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BD679-1277-4BBC-99F6-CF81F9E8034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97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webp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6.wdp"/><Relationship Id="rId18" Type="http://schemas.openxmlformats.org/officeDocument/2006/relationships/image" Target="../media/image41.png"/><Relationship Id="rId26" Type="http://schemas.openxmlformats.org/officeDocument/2006/relationships/image" Target="../media/image45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3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33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5.wdp"/><Relationship Id="rId24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46.png"/><Relationship Id="rId10" Type="http://schemas.openxmlformats.org/officeDocument/2006/relationships/image" Target="../media/image37.png"/><Relationship Id="rId19" Type="http://schemas.microsoft.com/office/2007/relationships/hdphoto" Target="../media/hdphoto9.wdp"/><Relationship Id="rId31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microsoft.com/office/2007/relationships/hdphoto" Target="../media/hdphoto4.wdp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microsoft.com/office/2007/relationships/hdphoto" Target="../media/hdphoto13.wdp"/><Relationship Id="rId30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C3E0911-60BF-1708-4DAD-D546E132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78" y="1"/>
            <a:ext cx="1221457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32E86-344F-4DB7-C0EC-3A3C5F0E8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284921"/>
            <a:ext cx="9144000" cy="1083695"/>
          </a:xfrm>
        </p:spPr>
        <p:txBody>
          <a:bodyPr>
            <a:normAutofit/>
          </a:bodyPr>
          <a:lstStyle/>
          <a:p>
            <a: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ALAT TANGKAP</a:t>
            </a:r>
            <a:b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JARING INSANG (</a:t>
            </a:r>
            <a:r>
              <a:rPr lang="id-ID" sz="3200" i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GILL NET</a:t>
            </a:r>
            <a: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)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D883645-A60B-EAC4-0376-8BE1DB8F5D77}"/>
              </a:ext>
            </a:extLst>
          </p:cNvPr>
          <p:cNvSpPr txBox="1">
            <a:spLocks/>
          </p:cNvSpPr>
          <p:nvPr/>
        </p:nvSpPr>
        <p:spPr>
          <a:xfrm>
            <a:off x="3448048" y="527221"/>
            <a:ext cx="5295901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343555"/>
                </a:solidFill>
                <a:latin typeface="Franklin Gothic Demi" panose="020B0703020102020204" pitchFamily="34" charset="0"/>
              </a:rPr>
              <a:t>METODE PENANGKAPAN IKAN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907EB57-AA21-558E-D272-C926FB78BACA}"/>
              </a:ext>
            </a:extLst>
          </p:cNvPr>
          <p:cNvSpPr txBox="1">
            <a:spLocks/>
          </p:cNvSpPr>
          <p:nvPr/>
        </p:nvSpPr>
        <p:spPr>
          <a:xfrm>
            <a:off x="10232495" y="197893"/>
            <a:ext cx="1755323" cy="439503"/>
          </a:xfrm>
          <a:prstGeom prst="rect">
            <a:avLst/>
          </a:prstGeom>
          <a:solidFill>
            <a:srgbClr val="343555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PERTEMUAN 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72E4C2-3FC1-A98C-EAC4-9E14D4777EAD}"/>
              </a:ext>
            </a:extLst>
          </p:cNvPr>
          <p:cNvGrpSpPr/>
          <p:nvPr/>
        </p:nvGrpSpPr>
        <p:grpSpPr>
          <a:xfrm>
            <a:off x="204182" y="159317"/>
            <a:ext cx="1982235" cy="966287"/>
            <a:chOff x="5246397" y="197893"/>
            <a:chExt cx="1982235" cy="96628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5ACA83-EB1A-6CDD-CA5D-347F33044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070" y="197893"/>
              <a:ext cx="934562" cy="966287"/>
            </a:xfrm>
            <a:prstGeom prst="rect">
              <a:avLst/>
            </a:prstGeom>
          </p:spPr>
        </p:pic>
        <p:pic>
          <p:nvPicPr>
            <p:cNvPr id="14" name="Picture 2" descr="Logo Universitas Muhammadiyah Kendari (UMK)">
              <a:extLst>
                <a:ext uri="{FF2B5EF4-FFF2-40B4-BE49-F238E27FC236}">
                  <a16:creationId xmlns:a16="http://schemas.microsoft.com/office/drawing/2014/main" id="{68526DC0-9248-81E9-8295-132F61590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6397" y="197893"/>
              <a:ext cx="934562" cy="960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id="{D1933A6D-6C46-A34C-AFC6-5DF99C5B1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637" y="3653536"/>
            <a:ext cx="4493080" cy="139337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id-ID" sz="1800" dirty="0">
                <a:latin typeface="Franklin Gothic Book" panose="020B0503020102020204" pitchFamily="34" charset="0"/>
              </a:rPr>
              <a:t>Oleh:</a:t>
            </a:r>
          </a:p>
          <a:p>
            <a:pPr algn="l"/>
            <a:r>
              <a:rPr lang="id-ID" sz="1800" b="1" dirty="0">
                <a:latin typeface="Franklin Gothic Book" panose="020B0503020102020204" pitchFamily="34" charset="0"/>
              </a:rPr>
              <a:t>La Ode Khairum Mastu, S.Pi., M.Si.</a:t>
            </a:r>
          </a:p>
          <a:p>
            <a:pPr algn="l"/>
            <a:r>
              <a:rPr lang="id-ID" sz="1800" dirty="0">
                <a:latin typeface="Franklin Gothic Book" panose="020B0503020102020204" pitchFamily="34" charset="0"/>
              </a:rPr>
              <a:t>Program Studi Ilmu Perikanan</a:t>
            </a:r>
          </a:p>
          <a:p>
            <a:pPr algn="l"/>
            <a:r>
              <a:rPr lang="id-ID" sz="1800" dirty="0">
                <a:latin typeface="Franklin Gothic Book" panose="020B0503020102020204" pitchFamily="34" charset="0"/>
              </a:rPr>
              <a:t>Institut Teknologi dan Bisnis Muhammadiyah Wakatobi</a:t>
            </a:r>
          </a:p>
          <a:p>
            <a:pPr algn="l"/>
            <a:endParaRPr lang="id-ID" sz="18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75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17744C-B713-9B6E-0287-38BA21C47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8" t="38746"/>
          <a:stretch/>
        </p:blipFill>
        <p:spPr>
          <a:xfrm>
            <a:off x="0" y="1186543"/>
            <a:ext cx="12192000" cy="56714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698C51-5982-B6A9-A77E-762E5191D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43" y="1091746"/>
            <a:ext cx="10961913" cy="52838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d-ID" sz="1800" b="1" i="0" u="none" strike="noStrike" baseline="0" dirty="0">
                <a:latin typeface="Franklin Gothic Book" panose="020B0503020102020204" pitchFamily="34" charset="0"/>
              </a:rPr>
              <a:t>4. Berdasarkan Jumlah Lembaran Jaring</a:t>
            </a:r>
            <a:endParaRPr lang="id-ID" sz="1800" b="1" dirty="0">
              <a:latin typeface="Franklin Gothic Book" panose="020B05030201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795F4F-1481-1DC3-43DB-D6A445F34D7B}"/>
              </a:ext>
            </a:extLst>
          </p:cNvPr>
          <p:cNvSpPr txBox="1">
            <a:spLocks/>
          </p:cNvSpPr>
          <p:nvPr/>
        </p:nvSpPr>
        <p:spPr>
          <a:xfrm>
            <a:off x="615043" y="449966"/>
            <a:ext cx="5412925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Jenis-Jenis Jaring Insang (</a:t>
            </a:r>
            <a:r>
              <a:rPr lang="id-ID" i="1" dirty="0">
                <a:latin typeface="Franklin Gothic Demi" panose="020B0703020102020204" pitchFamily="34" charset="0"/>
              </a:rPr>
              <a:t>Gill Net</a:t>
            </a:r>
            <a:r>
              <a:rPr lang="id-ID" dirty="0">
                <a:latin typeface="Franklin Gothic Demi" panose="020B07030201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4AA2-E8A4-B013-2E26-37E5C523F510}"/>
              </a:ext>
            </a:extLst>
          </p:cNvPr>
          <p:cNvSpPr txBox="1"/>
          <p:nvPr/>
        </p:nvSpPr>
        <p:spPr>
          <a:xfrm>
            <a:off x="615043" y="1828323"/>
            <a:ext cx="6096000" cy="1288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i="1" dirty="0">
                <a:latin typeface="Franklin Gothic Book" panose="020B0503020102020204" pitchFamily="34" charset="0"/>
              </a:rPr>
              <a:t>Gill Net</a:t>
            </a:r>
            <a:r>
              <a:rPr lang="id-ID" dirty="0">
                <a:latin typeface="Franklin Gothic Book" panose="020B0503020102020204" pitchFamily="34" charset="0"/>
              </a:rPr>
              <a:t> Tunggal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i="1" dirty="0">
                <a:latin typeface="Franklin Gothic Book" panose="020B0503020102020204" pitchFamily="34" charset="0"/>
              </a:rPr>
              <a:t>Gill Net</a:t>
            </a:r>
            <a:r>
              <a:rPr lang="id-ID" dirty="0">
                <a:latin typeface="Franklin Gothic Book" panose="020B0503020102020204" pitchFamily="34" charset="0"/>
              </a:rPr>
              <a:t> Lapis Dua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Gill Net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 Lapis Tiga (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Trammel Net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)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90148741-898D-8F88-10BF-D51AC3EAB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6686" b="11021"/>
          <a:stretch/>
        </p:blipFill>
        <p:spPr bwMode="auto">
          <a:xfrm>
            <a:off x="4518583" y="4749151"/>
            <a:ext cx="3711019" cy="19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794315C4-1999-0F2B-9674-287C931C8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6390" b="11317"/>
          <a:stretch/>
        </p:blipFill>
        <p:spPr bwMode="auto">
          <a:xfrm>
            <a:off x="8371038" y="4749151"/>
            <a:ext cx="3713819" cy="197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ross section of trammel net in an upright position as it would be whilst fishing">
            <a:extLst>
              <a:ext uri="{FF2B5EF4-FFF2-40B4-BE49-F238E27FC236}">
                <a16:creationId xmlns:a16="http://schemas.microsoft.com/office/drawing/2014/main" id="{CF7731F8-6B4B-0549-7AC3-0BF9879A4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" t="6561" r="3095" b="6561"/>
          <a:stretch/>
        </p:blipFill>
        <p:spPr bwMode="auto">
          <a:xfrm>
            <a:off x="4518583" y="2035849"/>
            <a:ext cx="3711019" cy="27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Trammel net">
            <a:extLst>
              <a:ext uri="{FF2B5EF4-FFF2-40B4-BE49-F238E27FC236}">
                <a16:creationId xmlns:a16="http://schemas.microsoft.com/office/drawing/2014/main" id="{716EA28C-EF5C-EECC-0B80-A386E5E9C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/>
          <a:stretch/>
        </p:blipFill>
        <p:spPr bwMode="auto">
          <a:xfrm>
            <a:off x="8373837" y="1481167"/>
            <a:ext cx="3711019" cy="327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Netting attached to the headrope, with floats attached to it at intervals along its length and attached to the footrope">
            <a:extLst>
              <a:ext uri="{FF2B5EF4-FFF2-40B4-BE49-F238E27FC236}">
                <a16:creationId xmlns:a16="http://schemas.microsoft.com/office/drawing/2014/main" id="{F664FCDE-80F1-CCCD-7C2A-3EEDC57D6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5238" r="4642" b="6561"/>
          <a:stretch/>
        </p:blipFill>
        <p:spPr bwMode="auto">
          <a:xfrm>
            <a:off x="221018" y="3624945"/>
            <a:ext cx="4076547" cy="307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sh swimming through the first of three layers">
            <a:extLst>
              <a:ext uri="{FF2B5EF4-FFF2-40B4-BE49-F238E27FC236}">
                <a16:creationId xmlns:a16="http://schemas.microsoft.com/office/drawing/2014/main" id="{6FE2A34B-496D-7DC0-0801-FEA48A0C1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6875" r="10536" b="6875"/>
          <a:stretch/>
        </p:blipFill>
        <p:spPr bwMode="auto">
          <a:xfrm>
            <a:off x="8371038" y="1698880"/>
            <a:ext cx="1262820" cy="123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2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17744C-B713-9B6E-0287-38BA21C47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8" t="38746"/>
          <a:stretch/>
        </p:blipFill>
        <p:spPr>
          <a:xfrm>
            <a:off x="0" y="3429001"/>
            <a:ext cx="12192000" cy="3429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698C51-5982-B6A9-A77E-762E5191D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43" y="1091746"/>
            <a:ext cx="10961913" cy="72616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d-ID" sz="2000" dirty="0">
                <a:latin typeface="Franklin Gothic Book" panose="020B0503020102020204" pitchFamily="34" charset="0"/>
              </a:rPr>
              <a:t>Dalam operasi penangkapan menggunakan Gillnet, kapal yang digunakan dan jumlah nelayan yang mengoperasikannya berbeda-beda: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795F4F-1481-1DC3-43DB-D6A445F34D7B}"/>
              </a:ext>
            </a:extLst>
          </p:cNvPr>
          <p:cNvSpPr txBox="1">
            <a:spLocks/>
          </p:cNvSpPr>
          <p:nvPr/>
        </p:nvSpPr>
        <p:spPr>
          <a:xfrm>
            <a:off x="615043" y="449966"/>
            <a:ext cx="5412925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Perahu Jaring Insang (</a:t>
            </a:r>
            <a:r>
              <a:rPr lang="id-ID" i="1" dirty="0">
                <a:latin typeface="Franklin Gothic Demi" panose="020B0703020102020204" pitchFamily="34" charset="0"/>
              </a:rPr>
              <a:t>Gill Net</a:t>
            </a:r>
            <a:r>
              <a:rPr lang="id-ID" dirty="0">
                <a:latin typeface="Franklin Gothic Demi" panose="020B07030201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4AA2-E8A4-B013-2E26-37E5C523F510}"/>
              </a:ext>
            </a:extLst>
          </p:cNvPr>
          <p:cNvSpPr txBox="1"/>
          <p:nvPr/>
        </p:nvSpPr>
        <p:spPr>
          <a:xfrm>
            <a:off x="615042" y="1931307"/>
            <a:ext cx="7429501" cy="1288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dirty="0">
                <a:latin typeface="Franklin Gothic Book" panose="020B0503020102020204" pitchFamily="34" charset="0"/>
              </a:rPr>
              <a:t>Kapal Berukuran 0-10 GT dioperasikan oleh 1-5 orang nelayan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dirty="0">
                <a:latin typeface="Franklin Gothic Book" panose="020B0503020102020204" pitchFamily="34" charset="0"/>
              </a:rPr>
              <a:t>Kapal Berukuran 11-30 GT dioperasikan oleh 6-12 orang nelayan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dirty="0">
                <a:latin typeface="Franklin Gothic Book" panose="020B0503020102020204" pitchFamily="34" charset="0"/>
              </a:rPr>
              <a:t>Kapal Berukuran &gt;30 GT dioperasikan oleh 10-14 orang nelayan</a:t>
            </a:r>
            <a:endParaRPr lang="id-ID" sz="1800" b="0" u="none" strike="noStrike" baseline="0" dirty="0">
              <a:latin typeface="Franklin Gothic Book" panose="020B0503020102020204" pitchFamily="34" charset="0"/>
            </a:endParaRPr>
          </a:p>
        </p:txBody>
      </p:sp>
      <p:pic>
        <p:nvPicPr>
          <p:cNvPr id="6146" name="Picture 2" descr="Nets">
            <a:extLst>
              <a:ext uri="{FF2B5EF4-FFF2-40B4-BE49-F238E27FC236}">
                <a16:creationId xmlns:a16="http://schemas.microsoft.com/office/drawing/2014/main" id="{BDADC42B-228B-F21E-9041-2C61B0EA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701" y="4741034"/>
            <a:ext cx="2152741" cy="181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enis Alat Tangkap Kapal Ikan Beserta Gambarnya - Ilmu Kapal dan Logistik">
            <a:extLst>
              <a:ext uri="{FF2B5EF4-FFF2-40B4-BE49-F238E27FC236}">
                <a16:creationId xmlns:a16="http://schemas.microsoft.com/office/drawing/2014/main" id="{6AECAE71-2641-E41D-1216-ACF4D060C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9"/>
          <a:stretch/>
        </p:blipFill>
        <p:spPr bwMode="auto">
          <a:xfrm>
            <a:off x="5442" y="4751920"/>
            <a:ext cx="3644673" cy="180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KP latih nelayan buat alat tangkap jaring insang - ANTARA News">
            <a:extLst>
              <a:ext uri="{FF2B5EF4-FFF2-40B4-BE49-F238E27FC236}">
                <a16:creationId xmlns:a16="http://schemas.microsoft.com/office/drawing/2014/main" id="{083C76DC-BE17-6FB5-446D-6FBFFDBC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42" y="4751919"/>
            <a:ext cx="2729903" cy="181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JARING INSANG(Gill Net) Setting/ Buang di Sore hari perairan TAIWAN -  YouTube">
            <a:extLst>
              <a:ext uri="{FF2B5EF4-FFF2-40B4-BE49-F238E27FC236}">
                <a16:creationId xmlns:a16="http://schemas.microsoft.com/office/drawing/2014/main" id="{A911AD11-ABBC-2AE3-DC0A-072125E9D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1" b="14869"/>
          <a:stretch/>
        </p:blipFill>
        <p:spPr bwMode="auto">
          <a:xfrm>
            <a:off x="3717471" y="4751919"/>
            <a:ext cx="3462615" cy="181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58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71A7418-44A7-5A4C-774C-5B73ADAF9FAB}"/>
              </a:ext>
            </a:extLst>
          </p:cNvPr>
          <p:cNvGrpSpPr/>
          <p:nvPr/>
        </p:nvGrpSpPr>
        <p:grpSpPr>
          <a:xfrm>
            <a:off x="0" y="3718694"/>
            <a:ext cx="12191999" cy="3139306"/>
            <a:chOff x="0" y="3429000"/>
            <a:chExt cx="12191999" cy="3429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8E340E-513E-8866-4140-BA58477F2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429000"/>
              <a:ext cx="7609251" cy="3429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6D7A33-C497-4F35-0A9D-520A92DEC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4387"/>
            <a:stretch/>
          </p:blipFill>
          <p:spPr>
            <a:xfrm>
              <a:off x="7609250" y="3429000"/>
              <a:ext cx="4582749" cy="3429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2698C51-5982-B6A9-A77E-762E5191D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43" y="1091747"/>
            <a:ext cx="10961913" cy="42590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d-ID" sz="2000" b="1" dirty="0">
                <a:latin typeface="Franklin Gothic Book" panose="020B0503020102020204" pitchFamily="34" charset="0"/>
              </a:rPr>
              <a:t>1. Kelebihan </a:t>
            </a:r>
            <a:r>
              <a:rPr lang="id-ID" sz="2000" b="1" i="1" dirty="0">
                <a:latin typeface="Franklin Gothic Book" panose="020B0503020102020204" pitchFamily="34" charset="0"/>
              </a:rPr>
              <a:t>Gill Net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795F4F-1481-1DC3-43DB-D6A445F34D7B}"/>
              </a:ext>
            </a:extLst>
          </p:cNvPr>
          <p:cNvSpPr txBox="1">
            <a:spLocks/>
          </p:cNvSpPr>
          <p:nvPr/>
        </p:nvSpPr>
        <p:spPr>
          <a:xfrm>
            <a:off x="615043" y="449966"/>
            <a:ext cx="5412925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Kelebihan dan Kekurangan </a:t>
            </a:r>
            <a:r>
              <a:rPr lang="id-ID" i="1" dirty="0">
                <a:latin typeface="Franklin Gothic Demi" panose="020B0703020102020204" pitchFamily="34" charset="0"/>
              </a:rPr>
              <a:t>Gill 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4AA2-E8A4-B013-2E26-37E5C523F510}"/>
              </a:ext>
            </a:extLst>
          </p:cNvPr>
          <p:cNvSpPr txBox="1"/>
          <p:nvPr/>
        </p:nvSpPr>
        <p:spPr>
          <a:xfrm>
            <a:off x="876300" y="1517650"/>
            <a:ext cx="98461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id-ID" b="1" dirty="0">
                <a:latin typeface="Franklin Gothic Book" panose="020B0503020102020204" pitchFamily="34" charset="0"/>
              </a:rPr>
              <a:t>Selektif</a:t>
            </a:r>
            <a:r>
              <a:rPr lang="id-ID" dirty="0">
                <a:latin typeface="Franklin Gothic Book" panose="020B0503020102020204" pitchFamily="34" charset="0"/>
              </a:rPr>
              <a:t>: Dapat menangkap jenis ikan tertentu sesuai ukuran mata jaring yang digunakan.</a:t>
            </a:r>
          </a:p>
          <a:p>
            <a:pPr marL="342900" indent="-342900">
              <a:buFont typeface="+mj-lt"/>
              <a:buAutoNum type="alphaLcPeriod"/>
            </a:pPr>
            <a:r>
              <a:rPr lang="id-ID" b="1" dirty="0">
                <a:latin typeface="Franklin Gothic Book" panose="020B0503020102020204" pitchFamily="34" charset="0"/>
              </a:rPr>
              <a:t>Efisien</a:t>
            </a:r>
            <a:r>
              <a:rPr lang="id-ID" dirty="0">
                <a:latin typeface="Franklin Gothic Book" panose="020B0503020102020204" pitchFamily="34" charset="0"/>
              </a:rPr>
              <a:t>: Dapat menangkap ikan dalam jumlah yang cukup banyak dalam satu kali pemasangan.</a:t>
            </a:r>
          </a:p>
          <a:p>
            <a:pPr marL="342900" indent="-342900">
              <a:buFont typeface="+mj-lt"/>
              <a:buAutoNum type="alphaLcPeriod"/>
            </a:pPr>
            <a:r>
              <a:rPr lang="id-ID" b="1" dirty="0">
                <a:latin typeface="Franklin Gothic Book" panose="020B0503020102020204" pitchFamily="34" charset="0"/>
              </a:rPr>
              <a:t>Relatif sederhana</a:t>
            </a:r>
            <a:r>
              <a:rPr lang="id-ID" dirty="0">
                <a:latin typeface="Franklin Gothic Book" panose="020B0503020102020204" pitchFamily="34" charset="0"/>
              </a:rPr>
              <a:t>: Alat dan cara penggunaannya tidak terlalu rumit.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37BBEB1-532E-1EB7-16EB-4303C4BBFA29}"/>
              </a:ext>
            </a:extLst>
          </p:cNvPr>
          <p:cNvSpPr txBox="1">
            <a:spLocks/>
          </p:cNvSpPr>
          <p:nvPr/>
        </p:nvSpPr>
        <p:spPr>
          <a:xfrm>
            <a:off x="615043" y="2594740"/>
            <a:ext cx="10961913" cy="425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id-ID" sz="2000" b="1" dirty="0">
                <a:latin typeface="Franklin Gothic Book" panose="020B0503020102020204" pitchFamily="34" charset="0"/>
              </a:rPr>
              <a:t>2. Kekurangan </a:t>
            </a:r>
            <a:r>
              <a:rPr lang="id-ID" sz="2000" b="1" i="1" dirty="0">
                <a:latin typeface="Franklin Gothic Book" panose="020B0503020102020204" pitchFamily="34" charset="0"/>
              </a:rPr>
              <a:t>Gill Net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E1DF0-62BC-EAD3-1054-F67F09400E04}"/>
              </a:ext>
            </a:extLst>
          </p:cNvPr>
          <p:cNvSpPr txBox="1"/>
          <p:nvPr/>
        </p:nvSpPr>
        <p:spPr>
          <a:xfrm>
            <a:off x="876300" y="3020643"/>
            <a:ext cx="98461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id-ID" b="1" dirty="0">
                <a:latin typeface="Franklin Gothic Book" panose="020B0503020102020204" pitchFamily="34" charset="0"/>
              </a:rPr>
              <a:t>Tidak ramah lingkungan: </a:t>
            </a:r>
            <a:r>
              <a:rPr lang="id-ID" dirty="0">
                <a:latin typeface="Franklin Gothic Book" panose="020B0503020102020204" pitchFamily="34" charset="0"/>
              </a:rPr>
              <a:t>Dapat menangkap ikan yang tidak menjadi target (</a:t>
            </a:r>
            <a:r>
              <a:rPr lang="id-ID" i="1" dirty="0">
                <a:latin typeface="Franklin Gothic Book" panose="020B0503020102020204" pitchFamily="34" charset="0"/>
              </a:rPr>
              <a:t>bycatch</a:t>
            </a:r>
            <a:r>
              <a:rPr lang="id-ID" dirty="0">
                <a:latin typeface="Franklin Gothic Book" panose="020B0503020102020204" pitchFamily="34" charset="0"/>
              </a:rPr>
              <a:t>), termasuk spesies yang dilindungi.</a:t>
            </a:r>
          </a:p>
          <a:p>
            <a:pPr marL="342900" indent="-342900">
              <a:buFont typeface="+mj-lt"/>
              <a:buAutoNum type="alphaLcPeriod"/>
            </a:pPr>
            <a:r>
              <a:rPr lang="id-ID" b="1" dirty="0">
                <a:latin typeface="Franklin Gothic Book" panose="020B0503020102020204" pitchFamily="34" charset="0"/>
              </a:rPr>
              <a:t>Mengancam ekosistem: </a:t>
            </a:r>
            <a:r>
              <a:rPr lang="id-ID" dirty="0">
                <a:latin typeface="Franklin Gothic Book" panose="020B0503020102020204" pitchFamily="34" charset="0"/>
              </a:rPr>
              <a:t>Pemasangan </a:t>
            </a:r>
            <a:r>
              <a:rPr lang="id-ID" i="1" dirty="0">
                <a:latin typeface="Franklin Gothic Book" panose="020B0503020102020204" pitchFamily="34" charset="0"/>
              </a:rPr>
              <a:t>gill net</a:t>
            </a:r>
            <a:r>
              <a:rPr lang="id-ID" dirty="0">
                <a:latin typeface="Franklin Gothic Book" panose="020B0503020102020204" pitchFamily="34" charset="0"/>
              </a:rPr>
              <a:t> dalam jumlah besar dapat merusak habitat ikan dan mengganggu rantai makanan.</a:t>
            </a:r>
          </a:p>
          <a:p>
            <a:pPr marL="342900" indent="-342900">
              <a:buFont typeface="+mj-lt"/>
              <a:buAutoNum type="alphaLcPeriod"/>
            </a:pPr>
            <a:r>
              <a:rPr lang="id-ID" b="1" dirty="0">
                <a:latin typeface="Franklin Gothic Book" panose="020B0503020102020204" pitchFamily="34" charset="0"/>
              </a:rPr>
              <a:t>Berpotensi merusak alat tangkap lain: </a:t>
            </a:r>
            <a:r>
              <a:rPr lang="id-ID" dirty="0">
                <a:latin typeface="Franklin Gothic Book" panose="020B0503020102020204" pitchFamily="34" charset="0"/>
              </a:rPr>
              <a:t>Jika tertinggal atau dibuang sembarangan, </a:t>
            </a:r>
            <a:r>
              <a:rPr lang="id-ID" i="1" dirty="0">
                <a:latin typeface="Franklin Gothic Book" panose="020B0503020102020204" pitchFamily="34" charset="0"/>
              </a:rPr>
              <a:t>gill net</a:t>
            </a:r>
            <a:r>
              <a:rPr lang="id-ID" dirty="0">
                <a:latin typeface="Franklin Gothic Book" panose="020B0503020102020204" pitchFamily="34" charset="0"/>
              </a:rPr>
              <a:t> dapat menjadi sampah laut dan membahayakan alat tangkap milik nelayan lain.</a:t>
            </a:r>
          </a:p>
        </p:txBody>
      </p:sp>
    </p:spTree>
    <p:extLst>
      <p:ext uri="{BB962C8B-B14F-4D97-AF65-F5344CB8AC3E}">
        <p14:creationId xmlns:p14="http://schemas.microsoft.com/office/powerpoint/2010/main" val="1067581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1FCBD-64BE-A334-8349-41BCE6BD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" y="0"/>
            <a:ext cx="1217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32E86-344F-4DB7-C0EC-3A3C5F0E8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5199" y="903513"/>
            <a:ext cx="6716485" cy="1001485"/>
          </a:xfrm>
        </p:spPr>
        <p:txBody>
          <a:bodyPr>
            <a:normAutofit/>
          </a:bodyPr>
          <a:lstStyle/>
          <a:p>
            <a: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TAHAPAN PENGOPERASIAN</a:t>
            </a:r>
            <a:b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JARING INSANG (</a:t>
            </a:r>
            <a:r>
              <a:rPr lang="id-ID" sz="3200" i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GILL NET</a:t>
            </a:r>
            <a: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9633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7B563F-76E8-1F21-DC4B-D60FF530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8" t="38746"/>
          <a:stretch/>
        </p:blipFill>
        <p:spPr>
          <a:xfrm>
            <a:off x="0" y="1382486"/>
            <a:ext cx="12192000" cy="54755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698C51-5982-B6A9-A77E-762E5191D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43" y="1909516"/>
            <a:ext cx="10640785" cy="112479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2000" i="1" dirty="0">
                <a:latin typeface="Franklin Gothic Book" panose="020B0503020102020204" pitchFamily="34" charset="0"/>
              </a:rPr>
              <a:t>Gill net </a:t>
            </a:r>
            <a:r>
              <a:rPr lang="id-ID" sz="2000" dirty="0">
                <a:latin typeface="Franklin Gothic Book" panose="020B0503020102020204" pitchFamily="34" charset="0"/>
              </a:rPr>
              <a:t>adalah jaring yang dipasang tegak lurus dalam air untuk menghadang arah renang ikan. Ikan-ikan tertangkap dengan cara </a:t>
            </a:r>
            <a:r>
              <a:rPr lang="id-ID" sz="2000" b="1" dirty="0">
                <a:latin typeface="Franklin Gothic Book" panose="020B0503020102020204" pitchFamily="34" charset="0"/>
              </a:rPr>
              <a:t>terjerat (</a:t>
            </a:r>
            <a:r>
              <a:rPr lang="id-ID" sz="2000" b="1" i="1" dirty="0">
                <a:latin typeface="Franklin Gothic Book" panose="020B0503020102020204" pitchFamily="34" charset="0"/>
              </a:rPr>
              <a:t>gilled</a:t>
            </a:r>
            <a:r>
              <a:rPr lang="id-ID" sz="2000" b="1" dirty="0">
                <a:latin typeface="Franklin Gothic Book" panose="020B0503020102020204" pitchFamily="34" charset="0"/>
              </a:rPr>
              <a:t>)</a:t>
            </a:r>
            <a:r>
              <a:rPr lang="id-ID" sz="2000" dirty="0">
                <a:latin typeface="Franklin Gothic Book" panose="020B0503020102020204" pitchFamily="34" charset="0"/>
              </a:rPr>
              <a:t> pada mata jaring atau </a:t>
            </a:r>
            <a:r>
              <a:rPr lang="id-ID" sz="2000" b="1" dirty="0">
                <a:latin typeface="Franklin Gothic Book" panose="020B0503020102020204" pitchFamily="34" charset="0"/>
              </a:rPr>
              <a:t>terbelit/terpuntal (</a:t>
            </a:r>
            <a:r>
              <a:rPr lang="id-ID" sz="2000" b="1" i="1" dirty="0">
                <a:latin typeface="Franklin Gothic Book" panose="020B0503020102020204" pitchFamily="34" charset="0"/>
              </a:rPr>
              <a:t>entangled</a:t>
            </a:r>
            <a:r>
              <a:rPr lang="id-ID" sz="2000" dirty="0">
                <a:latin typeface="Franklin Gothic Book" panose="020B0503020102020204" pitchFamily="34" charset="0"/>
              </a:rPr>
              <a:t>) pada tubuh jaring.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D883645-A60B-EAC4-0376-8BE1DB8F5D77}"/>
              </a:ext>
            </a:extLst>
          </p:cNvPr>
          <p:cNvSpPr txBox="1">
            <a:spLocks/>
          </p:cNvSpPr>
          <p:nvPr/>
        </p:nvSpPr>
        <p:spPr>
          <a:xfrm>
            <a:off x="653143" y="469986"/>
            <a:ext cx="8632371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Prinsip Dasar Operasi </a:t>
            </a:r>
            <a:r>
              <a:rPr lang="id-ID" i="1" dirty="0">
                <a:latin typeface="Franklin Gothic Demi" panose="020B0703020102020204" pitchFamily="34" charset="0"/>
              </a:rPr>
              <a:t>Gill 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C72EF-8252-B64B-9DDA-9F5DA0476FB7}"/>
              </a:ext>
            </a:extLst>
          </p:cNvPr>
          <p:cNvSpPr txBox="1"/>
          <p:nvPr/>
        </p:nvSpPr>
        <p:spPr>
          <a:xfrm>
            <a:off x="615044" y="998373"/>
            <a:ext cx="109619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2000" dirty="0">
                <a:latin typeface="Franklin Gothic Book" panose="020B0503020102020204" pitchFamily="34" charset="0"/>
              </a:rPr>
              <a:t>P</a:t>
            </a:r>
            <a:r>
              <a:rPr lang="id-ID" sz="2000" b="0" i="0" u="none" strike="noStrike" baseline="0" dirty="0">
                <a:latin typeface="Franklin Gothic Book" panose="020B0503020102020204" pitchFamily="34" charset="0"/>
              </a:rPr>
              <a:t>engoperasian dari </a:t>
            </a:r>
            <a:r>
              <a:rPr lang="id-ID" sz="2000" b="0" i="1" u="none" strike="noStrike" baseline="0" dirty="0">
                <a:latin typeface="Franklin Gothic Book" panose="020B0503020102020204" pitchFamily="34" charset="0"/>
              </a:rPr>
              <a:t>gill net </a:t>
            </a:r>
            <a:r>
              <a:rPr lang="id-ID" sz="2000" b="0" i="0" u="none" strike="noStrike" baseline="0" dirty="0">
                <a:latin typeface="Franklin Gothic Book" panose="020B0503020102020204" pitchFamily="34" charset="0"/>
              </a:rPr>
              <a:t>pada umumnya dilakukan dengan teknik atau secara pasif, tetapi ada juga yang dioperasikan secara semi aktif atau dioperasikan secara aktif.</a:t>
            </a:r>
            <a:endParaRPr lang="id-ID" sz="2000" dirty="0">
              <a:latin typeface="Franklin Gothic Book" panose="020B05030201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54182E2-374F-F7AC-0E2C-6D9F47D3B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43" y="3139641"/>
            <a:ext cx="4810914" cy="351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t gillnets (anchored) - Fishing gear type">
            <a:extLst>
              <a:ext uri="{FF2B5EF4-FFF2-40B4-BE49-F238E27FC236}">
                <a16:creationId xmlns:a16="http://schemas.microsoft.com/office/drawing/2014/main" id="{BC0C5C47-6468-0A46-DF3A-3D10C826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9" y="3099629"/>
            <a:ext cx="5954139" cy="355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709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7B563F-76E8-1F21-DC4B-D60FF530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8" t="38746"/>
          <a:stretch/>
        </p:blipFill>
        <p:spPr>
          <a:xfrm>
            <a:off x="0" y="1447800"/>
            <a:ext cx="12192000" cy="54102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D883645-A60B-EAC4-0376-8BE1DB8F5D77}"/>
              </a:ext>
            </a:extLst>
          </p:cNvPr>
          <p:cNvSpPr txBox="1">
            <a:spLocks/>
          </p:cNvSpPr>
          <p:nvPr/>
        </p:nvSpPr>
        <p:spPr>
          <a:xfrm>
            <a:off x="653143" y="469986"/>
            <a:ext cx="8632371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Hal-Hal yang Menunjang Keberhasilan Operasi </a:t>
            </a:r>
            <a:r>
              <a:rPr lang="id-ID" i="1" dirty="0">
                <a:latin typeface="Franklin Gothic Demi" panose="020B0703020102020204" pitchFamily="34" charset="0"/>
              </a:rPr>
              <a:t>Gill 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C72EF-8252-B64B-9DDA-9F5DA0476FB7}"/>
              </a:ext>
            </a:extLst>
          </p:cNvPr>
          <p:cNvSpPr txBox="1"/>
          <p:nvPr/>
        </p:nvSpPr>
        <p:spPr>
          <a:xfrm>
            <a:off x="615044" y="1104832"/>
            <a:ext cx="109619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2000" dirty="0">
                <a:latin typeface="Franklin Gothic Book" panose="020B0503020102020204" pitchFamily="34" charset="0"/>
              </a:rPr>
              <a:t>Beberapa hal yang perlu diperhatikan untuk menunjang keberhasilan penangkapan ikan dengan mengunakan alat tangkap jaring insang yaitu: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5B80E-3B0E-77A3-C4CD-E2476EACC5BB}"/>
              </a:ext>
            </a:extLst>
          </p:cNvPr>
          <p:cNvSpPr txBox="1"/>
          <p:nvPr/>
        </p:nvSpPr>
        <p:spPr>
          <a:xfrm>
            <a:off x="615044" y="2151727"/>
            <a:ext cx="931272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Spesifikasih alat: (jenis bahan jaring, panjang dan tinggi jaring, pengkerutan jaring, ukuran mata jaring dan warna jaring). </a:t>
            </a:r>
          </a:p>
          <a:p>
            <a:pPr marL="457200" indent="-457200" algn="l">
              <a:buFont typeface="+mj-lt"/>
              <a:buAutoNum type="arabicPeriod"/>
            </a:pPr>
            <a:endParaRPr lang="id-ID" sz="2000" dirty="0">
              <a:latin typeface="Franklin Gothic Book" panose="020B05030201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Pengetahuan dan keterampilan nelayan: Pengetahuan akan musim, serta pengaruh osanografi.</a:t>
            </a:r>
          </a:p>
          <a:p>
            <a:pPr marL="457200" indent="-457200" algn="l">
              <a:buFont typeface="+mj-lt"/>
              <a:buAutoNum type="arabicPeriod"/>
            </a:pPr>
            <a:endParaRPr lang="id-ID" sz="2000" dirty="0">
              <a:latin typeface="Franklin Gothic Book" panose="020B05030201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Gaya apung dan laju tenggelamnya jaring, secara tidak langsung mempengaruhi lamanya waktu operasi</a:t>
            </a:r>
          </a:p>
        </p:txBody>
      </p:sp>
    </p:spTree>
    <p:extLst>
      <p:ext uri="{BB962C8B-B14F-4D97-AF65-F5344CB8AC3E}">
        <p14:creationId xmlns:p14="http://schemas.microsoft.com/office/powerpoint/2010/main" val="3704028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7B563F-76E8-1F21-DC4B-D60FF530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8" t="38746"/>
          <a:stretch/>
        </p:blipFill>
        <p:spPr>
          <a:xfrm>
            <a:off x="0" y="609600"/>
            <a:ext cx="12192000" cy="62484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D883645-A60B-EAC4-0376-8BE1DB8F5D77}"/>
              </a:ext>
            </a:extLst>
          </p:cNvPr>
          <p:cNvSpPr txBox="1">
            <a:spLocks/>
          </p:cNvSpPr>
          <p:nvPr/>
        </p:nvSpPr>
        <p:spPr>
          <a:xfrm>
            <a:off x="653143" y="469986"/>
            <a:ext cx="8632371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Persiapan yang Dilakukan Sebelum Operasi Penangkapan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5B80E-3B0E-77A3-C4CD-E2476EACC5BB}"/>
              </a:ext>
            </a:extLst>
          </p:cNvPr>
          <p:cNvSpPr txBox="1"/>
          <p:nvPr/>
        </p:nvSpPr>
        <p:spPr>
          <a:xfrm>
            <a:off x="653143" y="1540313"/>
            <a:ext cx="93127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Persiapan Konsumsi atau Perbekalan</a:t>
            </a:r>
          </a:p>
          <a:p>
            <a:pPr marL="457200" indent="-457200" algn="l">
              <a:buFont typeface="+mj-lt"/>
              <a:buAutoNum type="arabicPeriod"/>
            </a:pPr>
            <a:endParaRPr lang="id-ID" sz="2000" dirty="0">
              <a:latin typeface="Franklin Gothic Book" panose="020B05030201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Persiapan Bahan Bakar</a:t>
            </a:r>
          </a:p>
          <a:p>
            <a:pPr marL="457200" indent="-457200" algn="l">
              <a:buFont typeface="+mj-lt"/>
              <a:buAutoNum type="arabicPeriod"/>
            </a:pPr>
            <a:endParaRPr lang="id-ID" sz="2000" dirty="0">
              <a:latin typeface="Franklin Gothic Book" panose="020B05030201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Persiapan Alat Penangkapan ikan (</a:t>
            </a:r>
            <a:r>
              <a:rPr lang="id-ID" sz="2000" i="1" dirty="0">
                <a:latin typeface="Franklin Gothic Book" panose="020B0503020102020204" pitchFamily="34" charset="0"/>
              </a:rPr>
              <a:t>Gill Net</a:t>
            </a:r>
            <a:r>
              <a:rPr lang="id-ID" sz="2000" dirty="0">
                <a:latin typeface="Franklin Gothic Book" panose="020B0503020102020204" pitchFamily="34" charset="0"/>
              </a:rPr>
              <a:t>)</a:t>
            </a:r>
          </a:p>
        </p:txBody>
      </p:sp>
      <p:pic>
        <p:nvPicPr>
          <p:cNvPr id="18436" name="Picture 4" descr="Nelayan Aceh siap melaut - Foto ANTARA News Aceh">
            <a:extLst>
              <a:ext uri="{FF2B5EF4-FFF2-40B4-BE49-F238E27FC236}">
                <a16:creationId xmlns:a16="http://schemas.microsoft.com/office/drawing/2014/main" id="{B5026EEC-6144-3A14-EA27-0DE1D6571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0" t="609" b="8385"/>
          <a:stretch/>
        </p:blipFill>
        <p:spPr bwMode="auto">
          <a:xfrm>
            <a:off x="694645" y="3592286"/>
            <a:ext cx="3245985" cy="29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ERBAIKI JARING IKAN | ANTARA Foto">
            <a:extLst>
              <a:ext uri="{FF2B5EF4-FFF2-40B4-BE49-F238E27FC236}">
                <a16:creationId xmlns:a16="http://schemas.microsoft.com/office/drawing/2014/main" id="{871D945E-3121-720C-91EC-420D5B78D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592285"/>
            <a:ext cx="3848100" cy="299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23D8A-CE08-558B-928C-619993E6B6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4144730" y="3592286"/>
            <a:ext cx="3665770" cy="299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50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54089-766D-A7EF-D796-E50F5026A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2"/>
          <a:stretch/>
        </p:blipFill>
        <p:spPr>
          <a:xfrm>
            <a:off x="0" y="889000"/>
            <a:ext cx="12192000" cy="596899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D883645-A60B-EAC4-0376-8BE1DB8F5D77}"/>
              </a:ext>
            </a:extLst>
          </p:cNvPr>
          <p:cNvSpPr txBox="1">
            <a:spLocks/>
          </p:cNvSpPr>
          <p:nvPr/>
        </p:nvSpPr>
        <p:spPr>
          <a:xfrm>
            <a:off x="653143" y="469986"/>
            <a:ext cx="8632371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Tahapan Pengoperasian Jaring Insang (</a:t>
            </a:r>
            <a:r>
              <a:rPr lang="id-ID" i="1" dirty="0">
                <a:latin typeface="Franklin Gothic Demi" panose="020B0703020102020204" pitchFamily="34" charset="0"/>
              </a:rPr>
              <a:t>Gill Net</a:t>
            </a:r>
            <a:r>
              <a:rPr lang="id-ID" dirty="0">
                <a:latin typeface="Franklin Gothic Demi" panose="020B0703020102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5B80E-3B0E-77A3-C4CD-E2476EACC5BB}"/>
              </a:ext>
            </a:extLst>
          </p:cNvPr>
          <p:cNvSpPr txBox="1"/>
          <p:nvPr/>
        </p:nvSpPr>
        <p:spPr>
          <a:xfrm>
            <a:off x="653143" y="1005324"/>
            <a:ext cx="93127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id-ID" sz="2000" b="1" i="1" dirty="0">
                <a:latin typeface="Franklin Gothic Book" panose="020B0503020102020204" pitchFamily="34" charset="0"/>
              </a:rPr>
              <a:t>Setting</a:t>
            </a:r>
            <a:r>
              <a:rPr lang="id-ID" sz="2000" b="1" dirty="0">
                <a:latin typeface="Franklin Gothic Book" panose="020B0503020102020204" pitchFamily="34" charset="0"/>
              </a:rPr>
              <a:t> (Penurunan Jaring)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AB30C-469C-B144-E6E2-4DC0E3E193E4}"/>
              </a:ext>
            </a:extLst>
          </p:cNvPr>
          <p:cNvSpPr txBox="1"/>
          <p:nvPr/>
        </p:nvSpPr>
        <p:spPr>
          <a:xfrm>
            <a:off x="1019630" y="1586652"/>
            <a:ext cx="107550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id-ID" sz="2000" dirty="0">
                <a:latin typeface="Franklin Gothic Book" panose="020B0503020102020204" pitchFamily="34" charset="0"/>
              </a:rPr>
              <a:t>P</a:t>
            </a:r>
            <a:r>
              <a:rPr lang="id-ID" sz="2000" b="0" i="0" u="none" strike="noStrike" baseline="0" dirty="0">
                <a:latin typeface="Franklin Gothic Book" panose="020B0503020102020204" pitchFamily="34" charset="0"/>
              </a:rPr>
              <a:t>roses </a:t>
            </a:r>
            <a:r>
              <a:rPr lang="id-ID" sz="2000" b="0" i="1" u="none" strike="noStrike" baseline="0" dirty="0">
                <a:latin typeface="Franklin Gothic Book" panose="020B0503020102020204" pitchFamily="34" charset="0"/>
              </a:rPr>
              <a:t>setting</a:t>
            </a:r>
            <a:r>
              <a:rPr lang="id-ID" sz="2000" b="0" i="0" u="none" strike="noStrike" baseline="0" dirty="0">
                <a:latin typeface="Franklin Gothic Book" panose="020B0503020102020204" pitchFamily="34" charset="0"/>
              </a:rPr>
              <a:t> (penurunan jaring) dimulai dengan menurunkan pelampung </a:t>
            </a:r>
            <a:r>
              <a:rPr lang="sv-SE" sz="2000" b="0" i="0" u="none" strike="noStrike" baseline="0" dirty="0">
                <a:latin typeface="Franklin Gothic Book" panose="020B0503020102020204" pitchFamily="34" charset="0"/>
              </a:rPr>
              <a:t>tanda yang dikatakan pada ujung tali selambar ke laut. </a:t>
            </a:r>
            <a:endParaRPr lang="id-ID" sz="2000" dirty="0">
              <a:latin typeface="Franklin Gothic Book" panose="020B05030201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v-SE" sz="2000" b="0" i="0" u="none" strike="noStrike" baseline="0" dirty="0">
                <a:latin typeface="Franklin Gothic Book" panose="020B0503020102020204" pitchFamily="34" charset="0"/>
              </a:rPr>
              <a:t>Kemudian secara perlahan</a:t>
            </a:r>
            <a:r>
              <a:rPr lang="id-ID" sz="2000" b="0" i="0" u="none" strike="noStrike" baseline="0" dirty="0">
                <a:latin typeface="Franklin Gothic Book" panose="020B0503020102020204" pitchFamily="34" charset="0"/>
              </a:rPr>
              <a:t> kapal bergerak mengikuti arah angin dan jaring pun mulai diturunkan, </a:t>
            </a:r>
            <a:r>
              <a:rPr lang="sv-SE" sz="2000" b="0" i="0" u="none" strike="noStrike" baseline="0" dirty="0">
                <a:latin typeface="Franklin Gothic Book" panose="020B0503020102020204" pitchFamily="34" charset="0"/>
              </a:rPr>
              <a:t>dimulai dengan pelemparan pemberat atau badan</a:t>
            </a:r>
            <a:r>
              <a:rPr lang="id-ID" sz="2000" b="0" i="0" u="none" strike="noStrike" baseline="0" dirty="0">
                <a:latin typeface="Franklin Gothic Book" panose="020B0503020102020204" pitchFamily="34" charset="0"/>
              </a:rPr>
              <a:t> jaring bagian bawah dahulu kemudian pelemparan pelampung.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id-ID" sz="2000" b="0" i="0" u="none" strike="noStrike" baseline="0" dirty="0">
                <a:latin typeface="Franklin Gothic Book" panose="020B0503020102020204" pitchFamily="34" charset="0"/>
              </a:rPr>
              <a:t>Pelemparan pemberat dan pelampung harus dilakukan dengan tepat agar jaring tidak terbelit </a:t>
            </a:r>
            <a:r>
              <a:rPr lang="it-IT" sz="2000" b="0" i="0" u="none" strike="noStrike" baseline="0" dirty="0">
                <a:latin typeface="Franklin Gothic Book" panose="020B0503020102020204" pitchFamily="34" charset="0"/>
              </a:rPr>
              <a:t>sehingga dapat terentang di perairan</a:t>
            </a:r>
            <a:endParaRPr lang="id-ID" sz="2000" dirty="0">
              <a:latin typeface="Franklin Gothic Book" panose="020B0503020102020204" pitchFamily="34" charset="0"/>
            </a:endParaRPr>
          </a:p>
        </p:txBody>
      </p:sp>
      <p:pic>
        <p:nvPicPr>
          <p:cNvPr id="17412" name="Picture 4" descr="Cara Menggunakan Alat Tangkap Gill Net - IKAN DAN LAUT">
            <a:extLst>
              <a:ext uri="{FF2B5EF4-FFF2-40B4-BE49-F238E27FC236}">
                <a16:creationId xmlns:a16="http://schemas.microsoft.com/office/drawing/2014/main" id="{9BAFEF1D-8D64-31A5-DBA3-A5FA99EAC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r="875" b="1847"/>
          <a:stretch/>
        </p:blipFill>
        <p:spPr bwMode="auto">
          <a:xfrm>
            <a:off x="898073" y="4142976"/>
            <a:ext cx="5007428" cy="262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50+ Gill Net Stock Videos and Royalty-Free Footage - iStock">
            <a:extLst>
              <a:ext uri="{FF2B5EF4-FFF2-40B4-BE49-F238E27FC236}">
                <a16:creationId xmlns:a16="http://schemas.microsoft.com/office/drawing/2014/main" id="{0FD5C70A-1018-08A0-DC21-A0A6D096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2" y="4139553"/>
            <a:ext cx="4664527" cy="262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8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7B563F-76E8-1F21-DC4B-D60FF530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8" t="38746"/>
          <a:stretch/>
        </p:blipFill>
        <p:spPr>
          <a:xfrm>
            <a:off x="0" y="1186542"/>
            <a:ext cx="12192000" cy="567145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D883645-A60B-EAC4-0376-8BE1DB8F5D77}"/>
              </a:ext>
            </a:extLst>
          </p:cNvPr>
          <p:cNvSpPr txBox="1">
            <a:spLocks/>
          </p:cNvSpPr>
          <p:nvPr/>
        </p:nvSpPr>
        <p:spPr>
          <a:xfrm>
            <a:off x="653143" y="469986"/>
            <a:ext cx="8632371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Tahapan Pengoperasian Jaring Insang (</a:t>
            </a:r>
            <a:r>
              <a:rPr lang="id-ID" i="1" dirty="0">
                <a:latin typeface="Franklin Gothic Demi" panose="020B0703020102020204" pitchFamily="34" charset="0"/>
              </a:rPr>
              <a:t>Gill Net</a:t>
            </a:r>
            <a:r>
              <a:rPr lang="id-ID" dirty="0">
                <a:latin typeface="Franklin Gothic Demi" panose="020B0703020102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5B80E-3B0E-77A3-C4CD-E2476EACC5BB}"/>
              </a:ext>
            </a:extLst>
          </p:cNvPr>
          <p:cNvSpPr txBox="1"/>
          <p:nvPr/>
        </p:nvSpPr>
        <p:spPr>
          <a:xfrm>
            <a:off x="653143" y="1186542"/>
            <a:ext cx="93127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2000" b="1" dirty="0">
                <a:latin typeface="Franklin Gothic Book" panose="020B0503020102020204" pitchFamily="34" charset="0"/>
              </a:rPr>
              <a:t>2.  </a:t>
            </a:r>
            <a:r>
              <a:rPr lang="id-ID" sz="2000" b="1" i="1" dirty="0">
                <a:latin typeface="Franklin Gothic Book" panose="020B0503020102020204" pitchFamily="34" charset="0"/>
              </a:rPr>
              <a:t>Hauling</a:t>
            </a:r>
            <a:r>
              <a:rPr lang="id-ID" sz="2000" b="1" dirty="0">
                <a:latin typeface="Franklin Gothic Book" panose="020B0503020102020204" pitchFamily="34" charset="0"/>
              </a:rPr>
              <a:t> (Pengankatan Jaring)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AB30C-469C-B144-E6E2-4DC0E3E193E4}"/>
              </a:ext>
            </a:extLst>
          </p:cNvPr>
          <p:cNvSpPr txBox="1"/>
          <p:nvPr/>
        </p:nvSpPr>
        <p:spPr>
          <a:xfrm>
            <a:off x="1121228" y="1774821"/>
            <a:ext cx="107550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id-ID" sz="2000" dirty="0">
                <a:latin typeface="Franklin Gothic Book" panose="020B0503020102020204" pitchFamily="34" charset="0"/>
              </a:rPr>
              <a:t>P</a:t>
            </a:r>
            <a:r>
              <a:rPr lang="id-ID" sz="2000" b="0" i="0" u="none" strike="noStrike" baseline="0" dirty="0">
                <a:latin typeface="Franklin Gothic Book" panose="020B0503020102020204" pitchFamily="34" charset="0"/>
              </a:rPr>
              <a:t>roses </a:t>
            </a:r>
            <a:r>
              <a:rPr lang="id-ID" sz="2000" b="0" i="1" u="none" strike="noStrike" baseline="0" dirty="0">
                <a:latin typeface="Franklin Gothic Book" panose="020B0503020102020204" pitchFamily="34" charset="0"/>
              </a:rPr>
              <a:t>Hauling</a:t>
            </a:r>
            <a:r>
              <a:rPr lang="id-ID" sz="2000" b="0" i="0" u="none" strike="noStrike" baseline="0" dirty="0">
                <a:latin typeface="Franklin Gothic Book" panose="020B0503020102020204" pitchFamily="34" charset="0"/>
              </a:rPr>
              <a:t> (pengangkatan jaring) dimulai setelah jaring didiamkan di perairan beberapa saat</a:t>
            </a:r>
            <a:endParaRPr lang="id-ID" sz="2000" dirty="0">
              <a:latin typeface="Franklin Gothic Book" panose="020B05030201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v-SE" sz="2000" b="0" i="0" u="none" strike="noStrike" baseline="0" dirty="0">
                <a:latin typeface="Franklin Gothic Book" panose="020B0503020102020204" pitchFamily="34" charset="0"/>
              </a:rPr>
              <a:t>S</a:t>
            </a:r>
            <a:r>
              <a:rPr lang="id-ID" sz="2000" b="0" i="0" u="none" strike="noStrike" baseline="0" dirty="0">
                <a:latin typeface="Franklin Gothic Book" panose="020B0503020102020204" pitchFamily="34" charset="0"/>
              </a:rPr>
              <a:t>elanjutnya jaring ditarik secara perlahan ke atas perahu menggunakan alat bantu ataupun tanpa alat bantu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id-ID" sz="2000" b="0" i="0" u="none" strike="noStrike" baseline="0" dirty="0">
                <a:latin typeface="Franklin Gothic Book" panose="020B0503020102020204" pitchFamily="34" charset="0"/>
              </a:rPr>
              <a:t>Ikan-ikan yang terjerat atau terbeli pada jaring kemudian dibuka dan disimpan pada palka kapal atau tempat penyimpanan hasil tangkapan.</a:t>
            </a:r>
            <a:endParaRPr lang="id-ID" sz="2000" dirty="0">
              <a:latin typeface="Franklin Gothic Book" panose="020B05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E39D0-14D4-795F-CBFA-1B1629A15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64" y="4022270"/>
            <a:ext cx="60007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4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1FCBD-64BE-A334-8349-41BCE6BD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32E86-344F-4DB7-C0EC-3A3C5F0E8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5199" y="903513"/>
            <a:ext cx="6716485" cy="1001485"/>
          </a:xfrm>
        </p:spPr>
        <p:txBody>
          <a:bodyPr>
            <a:normAutofit/>
          </a:bodyPr>
          <a:lstStyle/>
          <a:p>
            <a: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JENIS HASIL TANGKAPAN</a:t>
            </a:r>
            <a:b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JARING INSANG (GILL NET)</a:t>
            </a:r>
          </a:p>
        </p:txBody>
      </p:sp>
    </p:spTree>
    <p:extLst>
      <p:ext uri="{BB962C8B-B14F-4D97-AF65-F5344CB8AC3E}">
        <p14:creationId xmlns:p14="http://schemas.microsoft.com/office/powerpoint/2010/main" val="4165377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1FCBD-64BE-A334-8349-41BCE6BD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" y="0"/>
            <a:ext cx="12170365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1D15A44-CBF1-48E7-CA76-44BA0F8B4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5800" y="2070705"/>
            <a:ext cx="5627915" cy="2229152"/>
          </a:xfrm>
        </p:spPr>
        <p:txBody>
          <a:bodyPr>
            <a:normAutofit/>
          </a:bodyPr>
          <a:lstStyle/>
          <a:p>
            <a:pPr algn="l"/>
            <a:r>
              <a:rPr lang="id-ID" b="1" dirty="0">
                <a:latin typeface="Franklin Gothic Book" panose="020B0503020102020204" pitchFamily="34" charset="0"/>
              </a:rPr>
              <a:t>Outline:</a:t>
            </a:r>
          </a:p>
          <a:p>
            <a:pPr marL="271463" indent="-271463" algn="l">
              <a:buAutoNum type="arabicPeriod"/>
            </a:pPr>
            <a:r>
              <a:rPr lang="id-ID" dirty="0">
                <a:latin typeface="Franklin Gothic Book" panose="020B0503020102020204" pitchFamily="34" charset="0"/>
              </a:rPr>
              <a:t>Deskripsi Alat Tangkap Jaring Insang</a:t>
            </a:r>
          </a:p>
          <a:p>
            <a:pPr marL="271463" indent="-271463" algn="l">
              <a:buAutoNum type="arabicPeriod"/>
            </a:pPr>
            <a:r>
              <a:rPr lang="id-ID" dirty="0">
                <a:latin typeface="Franklin Gothic Book" panose="020B0503020102020204" pitchFamily="34" charset="0"/>
              </a:rPr>
              <a:t>Tahapan Pengoperasian Jaring Insang</a:t>
            </a:r>
          </a:p>
          <a:p>
            <a:pPr marL="271463" indent="-271463" algn="l">
              <a:buAutoNum type="arabicPeriod"/>
            </a:pPr>
            <a:r>
              <a:rPr lang="id-ID" dirty="0">
                <a:latin typeface="Franklin Gothic Book" panose="020B0503020102020204" pitchFamily="34" charset="0"/>
              </a:rPr>
              <a:t>Jenis Hasil Tangkapan Jaring Insang</a:t>
            </a:r>
          </a:p>
        </p:txBody>
      </p:sp>
    </p:spTree>
    <p:extLst>
      <p:ext uri="{BB962C8B-B14F-4D97-AF65-F5344CB8AC3E}">
        <p14:creationId xmlns:p14="http://schemas.microsoft.com/office/powerpoint/2010/main" val="1171262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657764-3D60-72D5-1252-3466FF3D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8" t="38746"/>
          <a:stretch/>
        </p:blipFill>
        <p:spPr>
          <a:xfrm>
            <a:off x="0" y="2019385"/>
            <a:ext cx="12192000" cy="4876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698C51-5982-B6A9-A77E-762E5191D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43" y="974186"/>
            <a:ext cx="9824357" cy="139337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d-ID" sz="2000" dirty="0">
                <a:latin typeface="Franklin Gothic Book" panose="020B0503020102020204" pitchFamily="34" charset="0"/>
              </a:rPr>
              <a:t>Ikan yang menjadi tujuan penangkapan gillnet adalah jenis ikan pelagis, Ikan demersal, dan biota lainnya (kepiting, udang, dll). Beberapa jenis ikan hasil tangkapan </a:t>
            </a:r>
            <a:r>
              <a:rPr lang="id-ID" sz="2000" i="1" dirty="0">
                <a:latin typeface="Franklin Gothic Book" panose="020B0503020102020204" pitchFamily="34" charset="0"/>
              </a:rPr>
              <a:t>Gill Net</a:t>
            </a:r>
            <a:r>
              <a:rPr lang="id-ID" sz="2000" dirty="0">
                <a:latin typeface="Franklin Gothic Book" panose="020B0503020102020204" pitchFamily="34" charset="0"/>
              </a:rPr>
              <a:t> yaitu sebagai berikut: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D883645-A60B-EAC4-0376-8BE1DB8F5D77}"/>
              </a:ext>
            </a:extLst>
          </p:cNvPr>
          <p:cNvSpPr txBox="1">
            <a:spLocks/>
          </p:cNvSpPr>
          <p:nvPr/>
        </p:nvSpPr>
        <p:spPr>
          <a:xfrm>
            <a:off x="653143" y="461274"/>
            <a:ext cx="5201557" cy="471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Hasil Tangkapan </a:t>
            </a:r>
            <a:r>
              <a:rPr lang="id-ID" i="1" dirty="0">
                <a:latin typeface="Franklin Gothic Demi" panose="020B0703020102020204" pitchFamily="34" charset="0"/>
              </a:rPr>
              <a:t>Gill Net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779EB1-1CF6-D794-CB71-9883680FA9C4}"/>
              </a:ext>
            </a:extLst>
          </p:cNvPr>
          <p:cNvSpPr txBox="1">
            <a:spLocks/>
          </p:cNvSpPr>
          <p:nvPr/>
        </p:nvSpPr>
        <p:spPr>
          <a:xfrm>
            <a:off x="653143" y="2411197"/>
            <a:ext cx="5569857" cy="3335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Kakap Merah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Kakap Putih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Kerapu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Biji Nangka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Kurisi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Baronang 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Kuwe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Kembung</a:t>
            </a:r>
          </a:p>
          <a:p>
            <a:pPr marL="457200" indent="-457200" algn="l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id-ID" sz="2000" dirty="0">
                <a:latin typeface="Franklin Gothic Book" panose="020B0503020102020204" pitchFamily="34" charset="0"/>
              </a:rPr>
              <a:t>Layang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8E44F-0C20-378E-F0EF-5962B6852DA7}"/>
              </a:ext>
            </a:extLst>
          </p:cNvPr>
          <p:cNvSpPr txBox="1"/>
          <p:nvPr/>
        </p:nvSpPr>
        <p:spPr>
          <a:xfrm>
            <a:off x="6489700" y="2367558"/>
            <a:ext cx="5049157" cy="3267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d-ID" sz="2000" dirty="0">
                <a:latin typeface="Franklin Gothic Book" panose="020B0503020102020204" pitchFamily="34" charset="0"/>
              </a:rPr>
              <a:t>10. Selar Kuning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d-ID" sz="2000" dirty="0">
                <a:latin typeface="Franklin Gothic Book" panose="020B0503020102020204" pitchFamily="34" charset="0"/>
              </a:rPr>
              <a:t>11. Ekor Kuning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d-ID" sz="2000" dirty="0">
                <a:latin typeface="Franklin Gothic Book" panose="020B0503020102020204" pitchFamily="34" charset="0"/>
              </a:rPr>
              <a:t>12. Tenggiri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d-ID" sz="2000" dirty="0">
                <a:latin typeface="Franklin Gothic Book" panose="020B0503020102020204" pitchFamily="34" charset="0"/>
              </a:rPr>
              <a:t>13. Tembang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d-ID" sz="2000" dirty="0">
                <a:latin typeface="Franklin Gothic Book" panose="020B0503020102020204" pitchFamily="34" charset="0"/>
              </a:rPr>
              <a:t>14. Kepiting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d-ID" sz="2000" dirty="0">
                <a:latin typeface="Franklin Gothic Book" panose="020B0503020102020204" pitchFamily="34" charset="0"/>
              </a:rPr>
              <a:t>15. Udang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id-ID" sz="2000" dirty="0">
                <a:latin typeface="Franklin Gothic Book" panose="020B0503020102020204" pitchFamily="34" charset="0"/>
              </a:rPr>
              <a:t>16. Lobster, dll</a:t>
            </a:r>
          </a:p>
        </p:txBody>
      </p:sp>
    </p:spTree>
    <p:extLst>
      <p:ext uri="{BB962C8B-B14F-4D97-AF65-F5344CB8AC3E}">
        <p14:creationId xmlns:p14="http://schemas.microsoft.com/office/powerpoint/2010/main" val="946671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96C8594-8E74-7186-72A2-C60561692713}"/>
              </a:ext>
            </a:extLst>
          </p:cNvPr>
          <p:cNvGrpSpPr/>
          <p:nvPr/>
        </p:nvGrpSpPr>
        <p:grpSpPr>
          <a:xfrm>
            <a:off x="751113" y="555172"/>
            <a:ext cx="2514601" cy="1158144"/>
            <a:chOff x="751113" y="555172"/>
            <a:chExt cx="2514601" cy="1158144"/>
          </a:xfrm>
        </p:grpSpPr>
        <p:pic>
          <p:nvPicPr>
            <p:cNvPr id="12290" name="Picture 2" descr="Kakap merah utara Teluk Meksiko Produk ikan Lane kakap, ikan air laut,  makanan laut, jeruk, fauna png | PNGWing">
              <a:extLst>
                <a:ext uri="{FF2B5EF4-FFF2-40B4-BE49-F238E27FC236}">
                  <a16:creationId xmlns:a16="http://schemas.microsoft.com/office/drawing/2014/main" id="{AD697698-5210-3F09-5514-20B960B63A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42" t="10816" r="10000" b="9728"/>
            <a:stretch/>
          </p:blipFill>
          <p:spPr bwMode="auto">
            <a:xfrm>
              <a:off x="751113" y="555172"/>
              <a:ext cx="2514601" cy="115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1CDB9EBF-9763-E905-8332-5445747D92EA}"/>
                </a:ext>
              </a:extLst>
            </p:cNvPr>
            <p:cNvSpPr txBox="1">
              <a:spLocks/>
            </p:cNvSpPr>
            <p:nvPr/>
          </p:nvSpPr>
          <p:spPr>
            <a:xfrm>
              <a:off x="1807029" y="1465671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Kakap Merah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B8551F-9489-2C6A-0C3D-D06AECCD7590}"/>
              </a:ext>
            </a:extLst>
          </p:cNvPr>
          <p:cNvGrpSpPr/>
          <p:nvPr/>
        </p:nvGrpSpPr>
        <p:grpSpPr>
          <a:xfrm>
            <a:off x="3755573" y="555172"/>
            <a:ext cx="2340427" cy="1057721"/>
            <a:chOff x="3755573" y="555172"/>
            <a:chExt cx="2340427" cy="1057721"/>
          </a:xfrm>
        </p:grpSpPr>
        <p:pic>
          <p:nvPicPr>
            <p:cNvPr id="12292" name="Picture 4" descr="Latar BelakangIkan Duduk Di Latar Belakang Putih, Gambar Ikan Kakap, Ikan,  Makanan Latar Belakang untuk Unduhan Gratis">
              <a:extLst>
                <a:ext uri="{FF2B5EF4-FFF2-40B4-BE49-F238E27FC236}">
                  <a16:creationId xmlns:a16="http://schemas.microsoft.com/office/drawing/2014/main" id="{8A0F8600-3469-AFDF-513D-2577666DD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168" b="78455" l="6417" r="99500">
                          <a14:foregroundMark x1="61083" y1="23626" x2="67500" y2="34770"/>
                          <a14:foregroundMark x1="67583" y1="27935" x2="70500" y2="36850"/>
                          <a14:foregroundMark x1="70500" y1="36850" x2="66500" y2="40565"/>
                          <a14:foregroundMark x1="59083" y1="25260" x2="49833" y2="22437"/>
                          <a14:foregroundMark x1="49833" y1="22437" x2="46750" y2="23626"/>
                          <a14:foregroundMark x1="61583" y1="21842" x2="72083" y2="31798"/>
                          <a14:foregroundMark x1="72083" y1="31798" x2="70833" y2="38187"/>
                          <a14:foregroundMark x1="69535" y1="26808" x2="71000" y2="28529"/>
                          <a14:foregroundMark x1="68724" y1="25854" x2="69076" y2="26267"/>
                          <a14:foregroundMark x1="68471" y1="25557" x2="68724" y2="25854"/>
                          <a14:foregroundMark x1="68218" y1="25260" x2="68471" y2="25557"/>
                          <a14:foregroundMark x1="67333" y1="24220" x2="68218" y2="25260"/>
                          <a14:foregroundMark x1="71000" y1="28529" x2="72250" y2="36701"/>
                          <a14:foregroundMark x1="15500" y1="50966" x2="6417" y2="67608"/>
                          <a14:foregroundMark x1="6417" y1="67608" x2="9750" y2="70728"/>
                          <a14:foregroundMark x1="15167" y1="64785" x2="10917" y2="72214"/>
                          <a14:foregroundMark x1="10917" y1="72214" x2="9500" y2="72660"/>
                          <a14:foregroundMark x1="14917" y1="76672" x2="19083" y2="78603"/>
                          <a14:foregroundMark x1="6583" y1="71917" x2="7750" y2="73254"/>
                          <a14:foregroundMark x1="64167" y1="77860" x2="70833" y2="70728"/>
                          <a14:foregroundMark x1="70833" y1="70728" x2="71083" y2="68648"/>
                          <a14:foregroundMark x1="72167" y1="65676" x2="71750" y2="71917"/>
                          <a14:foregroundMark x1="73500" y1="66122" x2="72583" y2="71025"/>
                          <a14:foregroundMark x1="74417" y1="66122" x2="73167" y2="65825"/>
                          <a14:foregroundMark x1="90750" y1="61070" x2="97417" y2="66270"/>
                          <a14:foregroundMark x1="97417" y1="66270" x2="98000" y2="67162"/>
                          <a14:foregroundMark x1="90250" y1="45468" x2="98667" y2="32987"/>
                          <a14:foregroundMark x1="99583" y1="66865" x2="99583" y2="66865"/>
                          <a14:foregroundMark x1="70152" y1="26213" x2="72833" y2="32541"/>
                          <a14:foregroundMark x1="72833" y1="32541" x2="72833" y2="36553"/>
                          <a14:foregroundMark x1="69000" y1="24814" x2="69583" y2="25111"/>
                          <a14:foregroundMark x1="67833" y1="24220" x2="69000" y2="24814"/>
                          <a14:foregroundMark x1="70722" y1="25854" x2="72917" y2="31204"/>
                          <a14:foregroundMark x1="57750" y1="19168" x2="57750" y2="19168"/>
                          <a14:backgroundMark x1="71500" y1="61516" x2="71500" y2="61516"/>
                          <a14:backgroundMark x1="66833" y1="42496" x2="66833" y2="42496"/>
                          <a14:backgroundMark x1="70500" y1="25557" x2="70500" y2="25557"/>
                          <a14:backgroundMark x1="70667" y1="25854" x2="70667" y2="25854"/>
                          <a14:backgroundMark x1="70250" y1="25260" x2="70250" y2="25260"/>
                          <a14:backgroundMark x1="70583" y1="24814" x2="70583" y2="24814"/>
                          <a14:backgroundMark x1="70583" y1="24814" x2="70833" y2="25557"/>
                          <a14:backgroundMark x1="70083" y1="62407" x2="70500" y2="62407"/>
                          <a14:backgroundMark x1="32750" y1="83804" x2="32750" y2="83804"/>
                          <a14:backgroundMark x1="53333" y1="80089" x2="53333" y2="800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5" t="15867" b="14339"/>
            <a:stretch/>
          </p:blipFill>
          <p:spPr bwMode="auto">
            <a:xfrm>
              <a:off x="3755573" y="555172"/>
              <a:ext cx="2340427" cy="93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60CEA5AB-DF73-B90E-CDCA-3EB1594AE842}"/>
                </a:ext>
              </a:extLst>
            </p:cNvPr>
            <p:cNvSpPr txBox="1">
              <a:spLocks/>
            </p:cNvSpPr>
            <p:nvPr/>
          </p:nvSpPr>
          <p:spPr>
            <a:xfrm>
              <a:off x="4691743" y="1365248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Kakap Putih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231EFA-0B41-8BA3-9D59-F947930EE27D}"/>
              </a:ext>
            </a:extLst>
          </p:cNvPr>
          <p:cNvGrpSpPr/>
          <p:nvPr/>
        </p:nvGrpSpPr>
        <p:grpSpPr>
          <a:xfrm>
            <a:off x="6585859" y="409292"/>
            <a:ext cx="2514601" cy="1340940"/>
            <a:chOff x="6585859" y="409292"/>
            <a:chExt cx="2514601" cy="1340940"/>
          </a:xfrm>
        </p:grpSpPr>
        <p:pic>
          <p:nvPicPr>
            <p:cNvPr id="12294" name="Picture 6" descr="Cephalopholis sexmaculata | fishIDER">
              <a:extLst>
                <a:ext uri="{FF2B5EF4-FFF2-40B4-BE49-F238E27FC236}">
                  <a16:creationId xmlns:a16="http://schemas.microsoft.com/office/drawing/2014/main" id="{8A2C241D-D906-0220-E06D-C6A677E257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2254" l="12344" r="88594">
                          <a14:foregroundMark x1="85313" y1="29225" x2="88594" y2="43310"/>
                          <a14:foregroundMark x1="40938" y1="92254" x2="40938" y2="92254"/>
                          <a14:foregroundMark x1="12344" y1="49296" x2="15937" y2="496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r="8750"/>
            <a:stretch/>
          </p:blipFill>
          <p:spPr bwMode="auto">
            <a:xfrm>
              <a:off x="6585859" y="409292"/>
              <a:ext cx="2514601" cy="1340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613095E9-C0B4-9CF7-28F2-348F37F4A499}"/>
                </a:ext>
              </a:extLst>
            </p:cNvPr>
            <p:cNvSpPr txBox="1">
              <a:spLocks/>
            </p:cNvSpPr>
            <p:nvPr/>
          </p:nvSpPr>
          <p:spPr>
            <a:xfrm>
              <a:off x="7641772" y="1465670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Kerapu Sunu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12FA7-0D83-FC8B-4778-7643D182A6B8}"/>
              </a:ext>
            </a:extLst>
          </p:cNvPr>
          <p:cNvGrpSpPr/>
          <p:nvPr/>
        </p:nvGrpSpPr>
        <p:grpSpPr>
          <a:xfrm>
            <a:off x="9590319" y="616911"/>
            <a:ext cx="2144486" cy="846307"/>
            <a:chOff x="9590319" y="616911"/>
            <a:chExt cx="2144486" cy="846307"/>
          </a:xfrm>
        </p:grpSpPr>
        <p:pic>
          <p:nvPicPr>
            <p:cNvPr id="12296" name="Picture 8" descr="Biji nangka-kuniran - Wikipedia bahasa Indonesia, ensiklopedia bebas">
              <a:extLst>
                <a:ext uri="{FF2B5EF4-FFF2-40B4-BE49-F238E27FC236}">
                  <a16:creationId xmlns:a16="http://schemas.microsoft.com/office/drawing/2014/main" id="{38131A79-01D4-57E2-40CF-EB0BB0E04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677" b="96798" l="3911" r="97410">
                          <a14:foregroundMark x1="3911" y1="55313" x2="6805" y2="64338"/>
                          <a14:foregroundMark x1="39309" y1="88646" x2="39360" y2="88355"/>
                          <a14:foregroundMark x1="40528" y1="96361" x2="40528" y2="96361"/>
                          <a14:foregroundMark x1="17166" y1="82969" x2="17166" y2="82969"/>
                          <a14:foregroundMark x1="44997" y1="9316" x2="44997" y2="9316"/>
                          <a14:foregroundMark x1="95429" y1="11354" x2="91722" y2="17758"/>
                          <a14:foregroundMark x1="95988" y1="70742" x2="97308" y2="74236"/>
                          <a14:foregroundMark x1="93550" y1="60262" x2="94979" y2="62271"/>
                          <a14:foregroundMark x1="10361" y1="78603" x2="10361" y2="78603"/>
                          <a14:foregroundMark x1="12798" y1="82678" x2="14017" y2="85007"/>
                          <a14:foregroundMark x1="10970" y1="79185" x2="12798" y2="82678"/>
                          <a14:foregroundMark x1="37836" y1="94469" x2="37836" y2="94469"/>
                          <a14:foregroundMark x1="39462" y1="95779" x2="39462" y2="95779"/>
                          <a14:foregroundMark x1="40884" y1="96798" x2="40884" y2="96798"/>
                          <a14:foregroundMark x1="97410" y1="5677" x2="96953" y2="5677"/>
                          <a14:backgroundMark x1="14220" y1="82678" x2="14220" y2="82678"/>
                          <a14:backgroundMark x1="35907" y1="91266" x2="35907" y2="91266"/>
                          <a14:backgroundMark x1="96089" y1="63755" x2="96089" y2="63755"/>
                          <a14:backgroundMark x1="95175" y1="61718" x2="96242" y2="637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0319" y="616911"/>
              <a:ext cx="2144486" cy="74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79AF1042-3498-E2D8-6790-AA6DE2B9C97B}"/>
                </a:ext>
              </a:extLst>
            </p:cNvPr>
            <p:cNvSpPr txBox="1">
              <a:spLocks/>
            </p:cNvSpPr>
            <p:nvPr/>
          </p:nvSpPr>
          <p:spPr>
            <a:xfrm>
              <a:off x="10428515" y="1215573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Biji Nangka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F03A36-0172-A9F0-4D93-7FDD28270247}"/>
              </a:ext>
            </a:extLst>
          </p:cNvPr>
          <p:cNvGrpSpPr/>
          <p:nvPr/>
        </p:nvGrpSpPr>
        <p:grpSpPr>
          <a:xfrm>
            <a:off x="6517568" y="2442598"/>
            <a:ext cx="2158429" cy="1116272"/>
            <a:chOff x="1186543" y="2312728"/>
            <a:chExt cx="2158429" cy="1116272"/>
          </a:xfrm>
        </p:grpSpPr>
        <p:pic>
          <p:nvPicPr>
            <p:cNvPr id="12304" name="Picture 16" descr="Nemipterus nematopus">
              <a:extLst>
                <a:ext uri="{FF2B5EF4-FFF2-40B4-BE49-F238E27FC236}">
                  <a16:creationId xmlns:a16="http://schemas.microsoft.com/office/drawing/2014/main" id="{C4DE7A9B-0C9E-D70D-393E-E338E3BC42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759" b="89732" l="3561" r="94659">
                          <a14:foregroundMark x1="94659" y1="30804" x2="91840" y2="35268"/>
                          <a14:foregroundMark x1="7122" y1="43527" x2="8605" y2="54018"/>
                          <a14:foregroundMark x1="3561" y1="49554" x2="5341" y2="50670"/>
                          <a14:foregroundMark x1="34866" y1="69866" x2="34866" y2="69866"/>
                          <a14:foregroundMark x1="36202" y1="70759" x2="36202" y2="70759"/>
                          <a14:foregroundMark x1="35535" y1="70313" x2="36647" y2="71205"/>
                          <a14:foregroundMark x1="34699" y1="69643" x2="35535" y2="70313"/>
                          <a14:foregroundMark x1="34421" y1="69420" x2="34699" y2="69643"/>
                          <a14:foregroundMark x1="75371" y1="61384" x2="73442" y2="60491"/>
                          <a14:foregroundMark x1="36202" y1="82366" x2="37552" y2="84122"/>
                          <a14:foregroundMark x1="44456" y1="68080" x2="44011" y2="68080"/>
                          <a14:foregroundMark x1="45401" y1="68080" x2="45050" y2="68080"/>
                          <a14:foregroundMark x1="47907" y1="68139" x2="47294" y2="68055"/>
                          <a14:foregroundMark x1="49110" y1="68304" x2="48380" y2="68204"/>
                          <a14:foregroundMark x1="52344" y1="68527" x2="52522" y2="68973"/>
                          <a14:foregroundMark x1="51632" y1="66741" x2="52344" y2="68527"/>
                          <a14:backgroundMark x1="75519" y1="61607" x2="75519" y2="61607"/>
                          <a14:backgroundMark x1="75074" y1="61384" x2="75074" y2="61384"/>
                          <a14:backgroundMark x1="42878" y1="67634" x2="42878" y2="67634"/>
                          <a14:backgroundMark x1="36499" y1="69643" x2="36499" y2="69643"/>
                          <a14:backgroundMark x1="36202" y1="70313" x2="36202" y2="70313"/>
                          <a14:backgroundMark x1="41670" y1="89897" x2="41840" y2="90179"/>
                          <a14:backgroundMark x1="44105" y1="69576" x2="43917" y2="69643"/>
                          <a14:backgroundMark x1="46233" y1="68823" x2="45782" y2="68983"/>
                          <a14:backgroundMark x1="46588" y1="66518" x2="45401" y2="66741"/>
                          <a14:backgroundMark x1="44955" y1="67857" x2="44362" y2="67857"/>
                          <a14:backgroundMark x1="43917" y1="67857" x2="43472" y2="67857"/>
                          <a14:backgroundMark x1="43323" y1="67857" x2="43027" y2="67857"/>
                          <a14:backgroundMark x1="48961" y1="68527" x2="48961" y2="68527"/>
                          <a14:backgroundMark x1="48516" y1="68527" x2="48071" y2="68527"/>
                          <a14:backgroundMark x1="50000" y1="69643" x2="49258" y2="68750"/>
                          <a14:backgroundMark x1="88576" y1="46205" x2="88576" y2="46205"/>
                          <a14:backgroundMark x1="57270" y1="70089" x2="57567" y2="70982"/>
                          <a14:backgroundMark x1="57864" y1="70536" x2="58605" y2="71429"/>
                          <a14:backgroundMark x1="40356" y1="87500" x2="40801" y2="88616"/>
                          <a14:backgroundMark x1="40801" y1="88616" x2="41691" y2="89286"/>
                          <a14:backgroundMark x1="40653" y1="87946" x2="37834" y2="85045"/>
                          <a14:backgroundMark x1="39169" y1="85938" x2="41840" y2="89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20" b="8673"/>
            <a:stretch/>
          </p:blipFill>
          <p:spPr bwMode="auto">
            <a:xfrm>
              <a:off x="1186543" y="2312728"/>
              <a:ext cx="2158429" cy="1116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0E696E83-55CD-78E4-BDC1-39ED0D841E15}"/>
                </a:ext>
              </a:extLst>
            </p:cNvPr>
            <p:cNvSpPr txBox="1">
              <a:spLocks/>
            </p:cNvSpPr>
            <p:nvPr/>
          </p:nvSpPr>
          <p:spPr>
            <a:xfrm>
              <a:off x="2035629" y="3094269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Kurisi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EF6714-BC5B-241A-CDF9-3215565A0A11}"/>
              </a:ext>
            </a:extLst>
          </p:cNvPr>
          <p:cNvGrpSpPr/>
          <p:nvPr/>
        </p:nvGrpSpPr>
        <p:grpSpPr>
          <a:xfrm>
            <a:off x="3801754" y="2299147"/>
            <a:ext cx="2503712" cy="1198156"/>
            <a:chOff x="3755573" y="2194106"/>
            <a:chExt cx="2503712" cy="119815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46065D6-2851-7487-2294-388ED4294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125" b="94041" l="3100" r="97700">
                          <a14:foregroundMark x1="7600" y1="39106" x2="7300" y2="54935"/>
                          <a14:foregroundMark x1="3100" y1="32961" x2="5000" y2="34823"/>
                          <a14:foregroundMark x1="93600" y1="48045" x2="90200" y2="54190"/>
                          <a14:foregroundMark x1="56500" y1="90689" x2="61400" y2="85661"/>
                          <a14:foregroundMark x1="62500" y1="9125" x2="60800" y2="10242"/>
                          <a14:foregroundMark x1="97000" y1="50652" x2="94900" y2="60708"/>
                          <a14:foregroundMark x1="93800" y1="64804" x2="92600" y2="67970"/>
                          <a14:foregroundMark x1="90200" y1="72253" x2="88300" y2="76350"/>
                          <a14:foregroundMark x1="94700" y1="64804" x2="92800" y2="68715"/>
                          <a14:foregroundMark x1="97700" y1="56425" x2="97700" y2="56425"/>
                          <a14:foregroundMark x1="97200" y1="56425" x2="96800" y2="59590"/>
                          <a14:foregroundMark x1="68100" y1="91434" x2="74400" y2="88268"/>
                          <a14:foregroundMark x1="53100" y1="92179" x2="55100" y2="91806"/>
                          <a14:foregroundMark x1="47000" y1="89944" x2="44800" y2="88641"/>
                          <a14:foregroundMark x1="72900" y1="89572" x2="72900" y2="89572"/>
                          <a14:foregroundMark x1="71200" y1="90317" x2="71200" y2="90317"/>
                          <a14:foregroundMark x1="61041" y1="91000" x2="65200" y2="89758"/>
                          <a14:foregroundMark x1="54600" y1="92924" x2="60713" y2="91098"/>
                          <a14:foregroundMark x1="65200" y1="89758" x2="65900" y2="90317"/>
                          <a14:foregroundMark x1="57617" y1="93114" x2="53600" y2="94041"/>
                          <a14:foregroundMark x1="60166" y1="92526" x2="59354" y2="92713"/>
                          <a14:foregroundMark x1="64900" y1="91434" x2="63453" y2="91768"/>
                          <a14:backgroundMark x1="76200" y1="95158" x2="71300" y2="99814"/>
                          <a14:backgroundMark x1="71700" y1="96462" x2="65100" y2="98696"/>
                          <a14:backgroundMark x1="59800" y1="97952" x2="54000" y2="99069"/>
                          <a14:backgroundMark x1="56600" y1="96089" x2="58200" y2="96089"/>
                          <a14:backgroundMark x1="59300" y1="94786" x2="63400" y2="96089"/>
                          <a14:backgroundMark x1="55300" y1="96089" x2="55300" y2="960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755573" y="2194106"/>
              <a:ext cx="2340427" cy="1147808"/>
            </a:xfrm>
            <a:prstGeom prst="rect">
              <a:avLst/>
            </a:prstGeom>
          </p:spPr>
        </p:pic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C3CE970D-F4F4-5D7F-A33A-CB9725903628}"/>
                </a:ext>
              </a:extLst>
            </p:cNvPr>
            <p:cNvSpPr txBox="1">
              <a:spLocks/>
            </p:cNvSpPr>
            <p:nvPr/>
          </p:nvSpPr>
          <p:spPr>
            <a:xfrm>
              <a:off x="5029200" y="3144617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Baronang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4A8FEC4-43A0-048A-72E0-CB298A4C3658}"/>
              </a:ext>
            </a:extLst>
          </p:cNvPr>
          <p:cNvGrpSpPr/>
          <p:nvPr/>
        </p:nvGrpSpPr>
        <p:grpSpPr>
          <a:xfrm>
            <a:off x="478972" y="2108855"/>
            <a:ext cx="3075758" cy="1491394"/>
            <a:chOff x="325717" y="2109801"/>
            <a:chExt cx="3027045" cy="1484679"/>
          </a:xfrm>
        </p:grpSpPr>
        <p:pic>
          <p:nvPicPr>
            <p:cNvPr id="12310" name="Picture 22" descr="Jual Samudera 33 S33 Ikan Kuwe Lilin Fresh [1 Kg] Halal Di Seller Samudera  33 - Kamal Muara, Kota Jakarta Utara | Blibli">
              <a:extLst>
                <a:ext uri="{FF2B5EF4-FFF2-40B4-BE49-F238E27FC236}">
                  <a16:creationId xmlns:a16="http://schemas.microsoft.com/office/drawing/2014/main" id="{20BD16B5-74E5-B382-AFC9-B2E67BF754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4750" b="68375" l="9375" r="89250">
                          <a14:foregroundMark x1="35081" y1="68139" x2="37375" y2="66500"/>
                          <a14:foregroundMark x1="34750" y1="68375" x2="34772" y2="68359"/>
                          <a14:foregroundMark x1="89125" y1="58375" x2="84750" y2="57625"/>
                          <a14:foregroundMark x1="89250" y1="53000" x2="89250" y2="53000"/>
                          <a14:foregroundMark x1="10000" y1="40375" x2="12375" y2="41875"/>
                          <a14:foregroundMark x1="9375" y1="60125" x2="9375" y2="60125"/>
                          <a14:foregroundMark x1="59750" y1="66500" x2="65750" y2="62875"/>
                          <a14:foregroundMark x1="59875" y1="67375" x2="65625" y2="63125"/>
                          <a14:foregroundMark x1="65625" y1="63125" x2="65750" y2="63125"/>
                          <a14:foregroundMark x1="63875" y1="65625" x2="63875" y2="65625"/>
                          <a14:foregroundMark x1="61375" y1="67375" x2="61375" y2="67375"/>
                          <a14:backgroundMark x1="36375" y1="64875" x2="36375" y2="64875"/>
                          <a14:backgroundMark x1="36000" y1="63500" x2="36125" y2="65000"/>
                          <a14:backgroundMark x1="35625" y1="66500" x2="36000" y2="63625"/>
                          <a14:backgroundMark x1="35750" y1="66625" x2="35750" y2="66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" t="30635" r="6191" b="27619"/>
            <a:stretch/>
          </p:blipFill>
          <p:spPr bwMode="auto">
            <a:xfrm flipH="1">
              <a:off x="325717" y="2109801"/>
              <a:ext cx="3027045" cy="1484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6CA82BCA-4C89-3FD7-4B56-21B788A4F148}"/>
                </a:ext>
              </a:extLst>
            </p:cNvPr>
            <p:cNvSpPr txBox="1">
              <a:spLocks/>
            </p:cNvSpPr>
            <p:nvPr/>
          </p:nvSpPr>
          <p:spPr>
            <a:xfrm>
              <a:off x="605791" y="3228748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Kuwe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4EECD1-119A-EBBB-6F46-60AC89B65715}"/>
              </a:ext>
            </a:extLst>
          </p:cNvPr>
          <p:cNvGrpSpPr/>
          <p:nvPr/>
        </p:nvGrpSpPr>
        <p:grpSpPr>
          <a:xfrm>
            <a:off x="9590319" y="2155387"/>
            <a:ext cx="2501367" cy="788575"/>
            <a:chOff x="8909838" y="2394267"/>
            <a:chExt cx="3037354" cy="953694"/>
          </a:xfrm>
        </p:grpSpPr>
        <p:pic>
          <p:nvPicPr>
            <p:cNvPr id="12314" name="Picture 26" descr="Jual Ikan Fresh Kembung Como 450 Gr Halal Di Seller Primo Citos - Cilandak  Barat, Kota Jakarta Selatan | Blibli">
              <a:extLst>
                <a:ext uri="{FF2B5EF4-FFF2-40B4-BE49-F238E27FC236}">
                  <a16:creationId xmlns:a16="http://schemas.microsoft.com/office/drawing/2014/main" id="{030B6F1E-E412-C0AB-04B4-2DA146F5D4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8125" b="63875" l="4250" r="92375">
                          <a14:foregroundMark x1="92375" y1="53875" x2="91375" y2="57750"/>
                          <a14:foregroundMark x1="7625" y1="47250" x2="9000" y2="47375"/>
                          <a14:foregroundMark x1="4250" y1="45375" x2="4250" y2="45375"/>
                          <a14:foregroundMark x1="6375" y1="60375" x2="6375" y2="60375"/>
                          <a14:foregroundMark x1="5500" y1="60375" x2="5500" y2="60375"/>
                          <a14:foregroundMark x1="59750" y1="38250" x2="59750" y2="3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89" b="32834"/>
            <a:stretch/>
          </p:blipFill>
          <p:spPr bwMode="auto">
            <a:xfrm flipH="1">
              <a:off x="8909838" y="2394267"/>
              <a:ext cx="3037354" cy="92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D55911EE-9806-CE55-A80E-CBAB5F9A61E6}"/>
                </a:ext>
              </a:extLst>
            </p:cNvPr>
            <p:cNvSpPr txBox="1">
              <a:spLocks/>
            </p:cNvSpPr>
            <p:nvPr/>
          </p:nvSpPr>
          <p:spPr>
            <a:xfrm>
              <a:off x="10662562" y="3100316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Kembung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ED1EBA9-EB9F-F26E-27AA-004E663E327E}"/>
              </a:ext>
            </a:extLst>
          </p:cNvPr>
          <p:cNvGrpSpPr/>
          <p:nvPr/>
        </p:nvGrpSpPr>
        <p:grpSpPr>
          <a:xfrm>
            <a:off x="611354" y="5356739"/>
            <a:ext cx="2810994" cy="1340939"/>
            <a:chOff x="10311950" y="657793"/>
            <a:chExt cx="2041654" cy="905481"/>
          </a:xfrm>
        </p:grpSpPr>
        <p:pic>
          <p:nvPicPr>
            <p:cNvPr id="31" name="Picture 16" descr="20 Manfaat Ikan Layang untuk Kesehatan Manusia - Manfaat.co.id">
              <a:extLst>
                <a:ext uri="{FF2B5EF4-FFF2-40B4-BE49-F238E27FC236}">
                  <a16:creationId xmlns:a16="http://schemas.microsoft.com/office/drawing/2014/main" id="{F7692F77-AA92-F4E8-6BA3-EF0C7FC38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6875" r="96719">
                          <a14:foregroundMark x1="32188" y1="82500" x2="33281" y2="70357"/>
                          <a14:foregroundMark x1="31406" y1="78571" x2="31250" y2="88571"/>
                          <a14:foregroundMark x1="10000" y1="44643" x2="7031" y2="51786"/>
                          <a14:foregroundMark x1="36250" y1="25714" x2="42969" y2="26071"/>
                          <a14:foregroundMark x1="42031" y1="10357" x2="45313" y2="30357"/>
                          <a14:foregroundMark x1="89688" y1="36786" x2="93750" y2="31429"/>
                          <a14:foregroundMark x1="94688" y1="34643" x2="94688" y2="34643"/>
                          <a14:foregroundMark x1="55469" y1="66429" x2="60938" y2="67143"/>
                          <a14:foregroundMark x1="56643" y1="78347" x2="56719" y2="78929"/>
                          <a14:foregroundMark x1="63125" y1="63214" x2="65000" y2="63214"/>
                          <a14:foregroundMark x1="55586" y1="80512" x2="55625" y2="80714"/>
                          <a14:foregroundMark x1="60313" y1="30357" x2="61875" y2="31071"/>
                          <a14:foregroundMark x1="7969" y1="55357" x2="9688" y2="58214"/>
                          <a14:foregroundMark x1="96719" y1="32500" x2="95469" y2="31429"/>
                          <a14:foregroundMark x1="59688" y1="29286" x2="59531" y2="28571"/>
                          <a14:backgroundMark x1="53438" y1="73929" x2="53438" y2="73929"/>
                          <a14:backgroundMark x1="53750" y1="72857" x2="54219" y2="76786"/>
                          <a14:backgroundMark x1="53750" y1="78214" x2="55313" y2="810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1950" y="657793"/>
              <a:ext cx="1711372" cy="748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btitle 2">
              <a:extLst>
                <a:ext uri="{FF2B5EF4-FFF2-40B4-BE49-F238E27FC236}">
                  <a16:creationId xmlns:a16="http://schemas.microsoft.com/office/drawing/2014/main" id="{32DA3ADB-6CED-999A-0F75-5D1964481EA9}"/>
                </a:ext>
              </a:extLst>
            </p:cNvPr>
            <p:cNvSpPr txBox="1">
              <a:spLocks/>
            </p:cNvSpPr>
            <p:nvPr/>
          </p:nvSpPr>
          <p:spPr>
            <a:xfrm>
              <a:off x="10805111" y="1223826"/>
              <a:ext cx="1548493" cy="3394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id-ID" sz="1400" dirty="0">
                  <a:latin typeface="Franklin Gothic Book" panose="020B0503020102020204" pitchFamily="34" charset="0"/>
                </a:rPr>
                <a:t>Layang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EB273F-586B-A7CD-AC96-DBAAE5837111}"/>
              </a:ext>
            </a:extLst>
          </p:cNvPr>
          <p:cNvGrpSpPr/>
          <p:nvPr/>
        </p:nvGrpSpPr>
        <p:grpSpPr>
          <a:xfrm>
            <a:off x="6842323" y="3889543"/>
            <a:ext cx="2602067" cy="1258536"/>
            <a:chOff x="10284023" y="2172259"/>
            <a:chExt cx="1791776" cy="872847"/>
          </a:xfrm>
        </p:grpSpPr>
        <p:pic>
          <p:nvPicPr>
            <p:cNvPr id="34" name="Picture 18" descr="Apa yang anda ketahui tentang ikan selar kuning ? - Kelautan - Dictio  Community">
              <a:extLst>
                <a:ext uri="{FF2B5EF4-FFF2-40B4-BE49-F238E27FC236}">
                  <a16:creationId xmlns:a16="http://schemas.microsoft.com/office/drawing/2014/main" id="{957D026B-6D02-9752-11B5-01DEBF26B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897" b="90345" l="4611" r="89914">
                          <a14:foregroundMark x1="23055" y1="38621" x2="24784" y2="52414"/>
                          <a14:foregroundMark x1="19885" y1="28966" x2="33141" y2="21379"/>
                          <a14:foregroundMark x1="33141" y1="21379" x2="35735" y2="13793"/>
                          <a14:foregroundMark x1="37176" y1="7586" x2="40058" y2="24138"/>
                          <a14:foregroundMark x1="51585" y1="23448" x2="71182" y2="48276"/>
                          <a14:foregroundMark x1="71470" y1="46207" x2="85303" y2="37931"/>
                          <a14:foregroundMark x1="85303" y1="37931" x2="88473" y2="32414"/>
                          <a14:foregroundMark x1="76369" y1="56552" x2="85303" y2="75862"/>
                          <a14:foregroundMark x1="85303" y1="75862" x2="85591" y2="76552"/>
                          <a14:foregroundMark x1="28818" y1="91034" x2="28818" y2="91034"/>
                          <a14:foregroundMark x1="7589" y1="51724" x2="8357" y2="53793"/>
                          <a14:foregroundMark x1="6052" y1="47586" x2="7589" y2="51724"/>
                          <a14:foregroundMark x1="5476" y1="55172" x2="5476" y2="55172"/>
                          <a14:foregroundMark x1="4611" y1="52414" x2="6916" y2="52414"/>
                          <a14:backgroundMark x1="4035" y1="51724" x2="4035" y2="517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4023" y="2172259"/>
              <a:ext cx="1791776" cy="654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Subtitle 2">
              <a:extLst>
                <a:ext uri="{FF2B5EF4-FFF2-40B4-BE49-F238E27FC236}">
                  <a16:creationId xmlns:a16="http://schemas.microsoft.com/office/drawing/2014/main" id="{7AFA9506-0E7C-A2C4-9E6E-FC98FAE00CB0}"/>
                </a:ext>
              </a:extLst>
            </p:cNvPr>
            <p:cNvSpPr txBox="1">
              <a:spLocks/>
            </p:cNvSpPr>
            <p:nvPr/>
          </p:nvSpPr>
          <p:spPr>
            <a:xfrm>
              <a:off x="10834509" y="2705658"/>
              <a:ext cx="918893" cy="3394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id-ID" sz="1400" dirty="0">
                  <a:latin typeface="Franklin Gothic Book" panose="020B0503020102020204" pitchFamily="34" charset="0"/>
                </a:rPr>
                <a:t>Selar Kuning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A1E530-DA8A-75E0-24D1-E7446C5BB284}"/>
              </a:ext>
            </a:extLst>
          </p:cNvPr>
          <p:cNvGrpSpPr/>
          <p:nvPr/>
        </p:nvGrpSpPr>
        <p:grpSpPr>
          <a:xfrm>
            <a:off x="4162498" y="4053136"/>
            <a:ext cx="2131999" cy="943990"/>
            <a:chOff x="4293813" y="3889543"/>
            <a:chExt cx="2131999" cy="943990"/>
          </a:xfrm>
        </p:grpSpPr>
        <p:pic>
          <p:nvPicPr>
            <p:cNvPr id="12316" name="Picture 28" descr="Ikan Ekor Kuning SEGAR 250 gr di Pekenbadung | Tokopedia">
              <a:extLst>
                <a:ext uri="{FF2B5EF4-FFF2-40B4-BE49-F238E27FC236}">
                  <a16:creationId xmlns:a16="http://schemas.microsoft.com/office/drawing/2014/main" id="{2BE4A038-F56D-EEF8-6F17-A00D4D8C1E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4000" b="79000" l="21400" r="85800">
                          <a14:foregroundMark x1="85800" y1="59600" x2="83600" y2="59600"/>
                          <a14:foregroundMark x1="21400" y1="66400" x2="25000" y2="67800"/>
                          <a14:backgroundMark x1="34600" y1="78400" x2="34600" y2="78400"/>
                          <a14:backgroundMark x1="59600" y1="75800" x2="59600" y2="75800"/>
                          <a14:backgroundMark x1="58400" y1="75400" x2="58400" y2="75400"/>
                          <a14:backgroundMark x1="63200" y1="73400" x2="63200" y2="73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0" t="50899" r="9040" b="17786"/>
            <a:stretch/>
          </p:blipFill>
          <p:spPr bwMode="auto">
            <a:xfrm>
              <a:off x="4293813" y="3889543"/>
              <a:ext cx="2131999" cy="906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A1EBDFC7-1F98-1187-8599-376CF2212FC4}"/>
                </a:ext>
              </a:extLst>
            </p:cNvPr>
            <p:cNvSpPr txBox="1">
              <a:spLocks/>
            </p:cNvSpPr>
            <p:nvPr/>
          </p:nvSpPr>
          <p:spPr>
            <a:xfrm>
              <a:off x="5144044" y="4585888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Ekor Kuning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C0C170-04C1-1862-FB2C-2AA075E7803B}"/>
              </a:ext>
            </a:extLst>
          </p:cNvPr>
          <p:cNvGrpSpPr/>
          <p:nvPr/>
        </p:nvGrpSpPr>
        <p:grpSpPr>
          <a:xfrm>
            <a:off x="584156" y="3936557"/>
            <a:ext cx="3304429" cy="1091267"/>
            <a:chOff x="4027716" y="2037745"/>
            <a:chExt cx="4350153" cy="1242331"/>
          </a:xfrm>
        </p:grpSpPr>
        <p:sp>
          <p:nvSpPr>
            <p:cNvPr id="39" name="Subtitle 2">
              <a:extLst>
                <a:ext uri="{FF2B5EF4-FFF2-40B4-BE49-F238E27FC236}">
                  <a16:creationId xmlns:a16="http://schemas.microsoft.com/office/drawing/2014/main" id="{9FD90766-4020-9728-82A8-78C82D313C7E}"/>
                </a:ext>
              </a:extLst>
            </p:cNvPr>
            <p:cNvSpPr txBox="1">
              <a:spLocks/>
            </p:cNvSpPr>
            <p:nvPr/>
          </p:nvSpPr>
          <p:spPr>
            <a:xfrm>
              <a:off x="6415420" y="2834122"/>
              <a:ext cx="1548493" cy="3394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id-ID" sz="1400" dirty="0">
                  <a:latin typeface="Franklin Gothic Book" panose="020B0503020102020204" pitchFamily="34" charset="0"/>
                </a:rPr>
                <a:t>Tenggiri</a:t>
              </a:r>
            </a:p>
          </p:txBody>
        </p:sp>
        <p:pic>
          <p:nvPicPr>
            <p:cNvPr id="40" name="Picture 14" descr="Ikan Tenggiri Kaya Protein Berkualitas Tinggi - Greeners.Co">
              <a:extLst>
                <a:ext uri="{FF2B5EF4-FFF2-40B4-BE49-F238E27FC236}">
                  <a16:creationId xmlns:a16="http://schemas.microsoft.com/office/drawing/2014/main" id="{1EE4CFDD-7BC0-1703-8525-514FF37BAD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30000" b="66944" l="5469" r="92500">
                          <a14:foregroundMark x1="7187" y1="32222" x2="8438" y2="32222"/>
                          <a14:foregroundMark x1="6406" y1="63333" x2="6406" y2="63333"/>
                          <a14:foregroundMark x1="5469" y1="30000" x2="5469" y2="30000"/>
                          <a14:foregroundMark x1="89063" y1="48889" x2="83906" y2="53889"/>
                          <a14:foregroundMark x1="92656" y1="53056" x2="92656" y2="53056"/>
                          <a14:foregroundMark x1="46875" y1="65833" x2="46875" y2="65833"/>
                          <a14:foregroundMark x1="45938" y1="66944" x2="45938" y2="66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5" t="26301" r="6579" b="29728"/>
            <a:stretch/>
          </p:blipFill>
          <p:spPr bwMode="auto">
            <a:xfrm flipH="1">
              <a:off x="4027716" y="2037745"/>
              <a:ext cx="4350153" cy="1242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396E0B4-9748-6B4F-86F2-192028E06128}"/>
              </a:ext>
            </a:extLst>
          </p:cNvPr>
          <p:cNvGrpSpPr/>
          <p:nvPr/>
        </p:nvGrpSpPr>
        <p:grpSpPr>
          <a:xfrm>
            <a:off x="3755573" y="5688946"/>
            <a:ext cx="2176077" cy="672980"/>
            <a:chOff x="9717100" y="4380044"/>
            <a:chExt cx="2362646" cy="744958"/>
          </a:xfrm>
        </p:grpSpPr>
        <p:pic>
          <p:nvPicPr>
            <p:cNvPr id="42" name="Picture 28" descr="Qatar e-Nature – Goldstripe Sardinella">
              <a:extLst>
                <a:ext uri="{FF2B5EF4-FFF2-40B4-BE49-F238E27FC236}">
                  <a16:creationId xmlns:a16="http://schemas.microsoft.com/office/drawing/2014/main" id="{2EEC03C4-5E09-0284-F721-022F6D7C46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4667" b="80667" l="2985" r="94030">
                          <a14:foregroundMark x1="88060" y1="60000" x2="89851" y2="60000"/>
                          <a14:foregroundMark x1="90746" y1="60000" x2="92537" y2="66000"/>
                          <a14:foregroundMark x1="89552" y1="36000" x2="92239" y2="32000"/>
                          <a14:foregroundMark x1="92537" y1="30667" x2="92537" y2="30667"/>
                          <a14:foregroundMark x1="94030" y1="67333" x2="94030" y2="67333"/>
                          <a14:foregroundMark x1="93731" y1="30000" x2="93731" y2="30000"/>
                          <a14:foregroundMark x1="40597" y1="18667" x2="42985" y2="22667"/>
                          <a14:foregroundMark x1="42090" y1="20000" x2="45672" y2="28000"/>
                          <a14:foregroundMark x1="40299" y1="15333" x2="42388" y2="18667"/>
                          <a14:foregroundMark x1="41791" y1="15333" x2="49552" y2="38667"/>
                          <a14:foregroundMark x1="36716" y1="28000" x2="36119" y2="30667"/>
                          <a14:foregroundMark x1="41493" y1="71333" x2="43881" y2="76667"/>
                          <a14:foregroundMark x1="64179" y1="63333" x2="67463" y2="62000"/>
                          <a14:foregroundMark x1="74030" y1="58667" x2="73433" y2="58000"/>
                          <a14:foregroundMark x1="62985" y1="66000" x2="64776" y2="68667"/>
                          <a14:foregroundMark x1="16716" y1="36000" x2="14627" y2="36000"/>
                          <a14:foregroundMark x1="5373" y1="48000" x2="8060" y2="55333"/>
                          <a14:foregroundMark x1="12239" y1="40667" x2="4776" y2="46000"/>
                          <a14:foregroundMark x1="4776" y1="41333" x2="4776" y2="41333"/>
                          <a14:foregroundMark x1="2985" y1="46000" x2="2985" y2="46000"/>
                          <a14:backgroundMark x1="4478" y1="40667" x2="4478" y2="4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0" r="3817" b="9712"/>
            <a:stretch/>
          </p:blipFill>
          <p:spPr bwMode="auto">
            <a:xfrm>
              <a:off x="9717100" y="4380044"/>
              <a:ext cx="1628307" cy="631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Subtitle 2">
              <a:extLst>
                <a:ext uri="{FF2B5EF4-FFF2-40B4-BE49-F238E27FC236}">
                  <a16:creationId xmlns:a16="http://schemas.microsoft.com/office/drawing/2014/main" id="{90ADD6B3-9890-15F4-50E4-FC309DFCD053}"/>
                </a:ext>
              </a:extLst>
            </p:cNvPr>
            <p:cNvSpPr txBox="1">
              <a:spLocks/>
            </p:cNvSpPr>
            <p:nvPr/>
          </p:nvSpPr>
          <p:spPr>
            <a:xfrm>
              <a:off x="10531253" y="4785554"/>
              <a:ext cx="1548493" cy="3394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id-ID" sz="1400" dirty="0">
                  <a:latin typeface="Franklin Gothic Book" panose="020B0503020102020204" pitchFamily="34" charset="0"/>
                </a:rPr>
                <a:t>Tembang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935C5BB-6A76-B833-A14B-07923E45F51C}"/>
              </a:ext>
            </a:extLst>
          </p:cNvPr>
          <p:cNvGrpSpPr/>
          <p:nvPr/>
        </p:nvGrpSpPr>
        <p:grpSpPr>
          <a:xfrm>
            <a:off x="10006575" y="3217442"/>
            <a:ext cx="1999272" cy="1999272"/>
            <a:chOff x="9888183" y="3427106"/>
            <a:chExt cx="1999272" cy="1999272"/>
          </a:xfrm>
        </p:grpSpPr>
        <p:pic>
          <p:nvPicPr>
            <p:cNvPr id="12318" name="Picture 30" descr="Kepiting, Kepiting, Laut, Satwa PNG Transparan dan Clipart untuk Unduhan  Gratis">
              <a:extLst>
                <a:ext uri="{FF2B5EF4-FFF2-40B4-BE49-F238E27FC236}">
                  <a16:creationId xmlns:a16="http://schemas.microsoft.com/office/drawing/2014/main" id="{32187D26-AF46-84C7-AA40-D0972E845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8594" b="95938" l="6094" r="92031">
                          <a14:foregroundMark x1="74375" y1="15000" x2="75000" y2="16250"/>
                          <a14:foregroundMark x1="34219" y1="8906" x2="34219" y2="8906"/>
                          <a14:foregroundMark x1="9375" y1="32031" x2="9375" y2="32031"/>
                          <a14:foregroundMark x1="13750" y1="27813" x2="13750" y2="27813"/>
                          <a14:foregroundMark x1="12969" y1="28281" x2="12969" y2="28281"/>
                          <a14:foregroundMark x1="12969" y1="28438" x2="11563" y2="29375"/>
                          <a14:foregroundMark x1="15625" y1="27500" x2="15625" y2="27500"/>
                          <a14:foregroundMark x1="15469" y1="27500" x2="14844" y2="27656"/>
                          <a14:foregroundMark x1="6094" y1="35625" x2="7187" y2="38906"/>
                          <a14:foregroundMark x1="8125" y1="88125" x2="10625" y2="92188"/>
                          <a14:foregroundMark x1="12500" y1="95313" x2="13750" y2="95938"/>
                          <a14:foregroundMark x1="60625" y1="8594" x2="62344" y2="8906"/>
                          <a14:foregroundMark x1="89375" y1="27656" x2="92031" y2="35625"/>
                          <a14:foregroundMark x1="92031" y1="35625" x2="88594" y2="45000"/>
                          <a14:foregroundMark x1="86094" y1="66875" x2="88750" y2="69688"/>
                          <a14:foregroundMark x1="88438" y1="69844" x2="89063" y2="72500"/>
                          <a14:foregroundMark x1="29375" y1="25000" x2="29375" y2="25000"/>
                          <a14:foregroundMark x1="29375" y1="25000" x2="28438" y2="26406"/>
                          <a14:foregroundMark x1="27969" y1="27187" x2="28125" y2="27813"/>
                          <a14:foregroundMark x1="27187" y1="28750" x2="27187" y2="28750"/>
                          <a14:foregroundMark x1="27187" y1="28750" x2="27500" y2="29531"/>
                          <a14:foregroundMark x1="62656" y1="95938" x2="64219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183" y="3427106"/>
              <a:ext cx="1999272" cy="199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Subtitle 2">
              <a:extLst>
                <a:ext uri="{FF2B5EF4-FFF2-40B4-BE49-F238E27FC236}">
                  <a16:creationId xmlns:a16="http://schemas.microsoft.com/office/drawing/2014/main" id="{8B1ECB6E-E608-4A14-7FD3-F1D3F472C5FA}"/>
                </a:ext>
              </a:extLst>
            </p:cNvPr>
            <p:cNvSpPr txBox="1">
              <a:spLocks/>
            </p:cNvSpPr>
            <p:nvPr/>
          </p:nvSpPr>
          <p:spPr>
            <a:xfrm>
              <a:off x="10458365" y="4898182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Kepiting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ADE564-438E-D1D4-6604-E0FA24CF053E}"/>
              </a:ext>
            </a:extLst>
          </p:cNvPr>
          <p:cNvGrpSpPr/>
          <p:nvPr/>
        </p:nvGrpSpPr>
        <p:grpSpPr>
          <a:xfrm>
            <a:off x="9308860" y="5132487"/>
            <a:ext cx="1853004" cy="1683320"/>
            <a:chOff x="7941543" y="5061615"/>
            <a:chExt cx="1853004" cy="1683320"/>
          </a:xfrm>
        </p:grpSpPr>
        <p:pic>
          <p:nvPicPr>
            <p:cNvPr id="12324" name="Picture 36" descr="Ilustrasi Udang Berwarna Vektor, Udang, Satwa, Makanan Laut PNG dan Vektor  dengan Background Transparan untuk Unduh Gratis">
              <a:extLst>
                <a:ext uri="{FF2B5EF4-FFF2-40B4-BE49-F238E27FC236}">
                  <a16:creationId xmlns:a16="http://schemas.microsoft.com/office/drawing/2014/main" id="{6BEE7B56-A72D-50B0-8DA3-27244A6A53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9" b="5348"/>
            <a:stretch/>
          </p:blipFill>
          <p:spPr bwMode="auto">
            <a:xfrm rot="20930285">
              <a:off x="7941543" y="5061615"/>
              <a:ext cx="1853004" cy="1683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65171AE9-0036-125F-0045-01D7F39E1952}"/>
                </a:ext>
              </a:extLst>
            </p:cNvPr>
            <p:cNvSpPr txBox="1">
              <a:spLocks/>
            </p:cNvSpPr>
            <p:nvPr/>
          </p:nvSpPr>
          <p:spPr>
            <a:xfrm>
              <a:off x="8371395" y="6198686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Udang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2E037B5-9BF9-3607-D7D7-730ED76BF715}"/>
              </a:ext>
            </a:extLst>
          </p:cNvPr>
          <p:cNvGrpSpPr/>
          <p:nvPr/>
        </p:nvGrpSpPr>
        <p:grpSpPr>
          <a:xfrm>
            <a:off x="5668272" y="4658638"/>
            <a:ext cx="3273714" cy="2193560"/>
            <a:chOff x="5668272" y="4658638"/>
            <a:chExt cx="3273714" cy="2193560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BAB11443-0320-DF01-BB44-2640EBB5D059}"/>
                </a:ext>
              </a:extLst>
            </p:cNvPr>
            <p:cNvSpPr txBox="1">
              <a:spLocks/>
            </p:cNvSpPr>
            <p:nvPr/>
          </p:nvSpPr>
          <p:spPr>
            <a:xfrm>
              <a:off x="6075044" y="6179005"/>
              <a:ext cx="1230085" cy="2476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id-ID" sz="1400" dirty="0">
                  <a:latin typeface="Franklin Gothic Book" panose="020B0503020102020204" pitchFamily="34" charset="0"/>
                </a:rPr>
                <a:t>Udang</a:t>
              </a:r>
            </a:p>
          </p:txBody>
        </p:sp>
        <p:pic>
          <p:nvPicPr>
            <p:cNvPr id="12326" name="Picture 38" descr="Lobsternomic (3) : Saatnya Benahi Kebijakan Lobster Indonesia | Literasi  Ekonomi Kelautan">
              <a:extLst>
                <a:ext uri="{FF2B5EF4-FFF2-40B4-BE49-F238E27FC236}">
                  <a16:creationId xmlns:a16="http://schemas.microsoft.com/office/drawing/2014/main" id="{C405EA91-D6BB-05A8-1542-DB13E46EE9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3870" r="5167"/>
            <a:stretch/>
          </p:blipFill>
          <p:spPr bwMode="auto">
            <a:xfrm>
              <a:off x="5668272" y="4658638"/>
              <a:ext cx="3273714" cy="219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8134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3EA41B-FD63-9421-F7BE-19873B693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98" b="35495"/>
          <a:stretch/>
        </p:blipFill>
        <p:spPr>
          <a:xfrm>
            <a:off x="0" y="1"/>
            <a:ext cx="12192000" cy="6988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D0C4E6-223A-D1D8-7EF3-5587CB3E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b="1" dirty="0"/>
              <a:t>Referensi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4D034-91ED-4270-D0B3-43C22E989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719138" indent="-719138">
              <a:buNone/>
            </a:pPr>
            <a:r>
              <a:rPr lang="id-ID" dirty="0"/>
              <a:t>·         Ayodhyoa,A.U. Fishing Methods. Bagian Penangkapan Ikan , Fakultas Perikanan IPB. Bogor. 1975.</a:t>
            </a:r>
          </a:p>
          <a:p>
            <a:pPr marL="719138" indent="-719138">
              <a:buNone/>
            </a:pPr>
            <a:r>
              <a:rPr lang="id-ID" dirty="0"/>
              <a:t>·         Ayodhyoa,A.U. Metode Penangkapan Ikan. Fakiltas Perikanan IPB. Bogor. 1974</a:t>
            </a:r>
          </a:p>
          <a:p>
            <a:pPr marL="719138" indent="-719138">
              <a:buNone/>
            </a:pPr>
            <a:r>
              <a:rPr lang="id-ID" dirty="0"/>
              <a:t>·         FAO Catalogue of Small Scale Fishing Gear. Published by arrangement with the</a:t>
            </a:r>
          </a:p>
          <a:p>
            <a:pPr marL="719138" indent="-719138">
              <a:buNone/>
            </a:pPr>
            <a:r>
              <a:rPr lang="id-ID" dirty="0"/>
              <a:t>·         Food and Agriculture Organization of the United Nations by Fishing New .</a:t>
            </a:r>
          </a:p>
          <a:p>
            <a:pPr marL="719138" indent="-719138">
              <a:buNone/>
            </a:pPr>
            <a:r>
              <a:rPr lang="id-ID" dirty="0"/>
              <a:t>·         Fisherman’s Manual. Published by World Fishing. London. 1976.</a:t>
            </a:r>
          </a:p>
          <a:p>
            <a:pPr marL="719138" indent="-719138">
              <a:buNone/>
            </a:pPr>
            <a:r>
              <a:rPr lang="id-ID" dirty="0"/>
              <a:t>·         Klust,Gerhard. Bahan Jaring Untuk Alat Penangkap Ikan. Team Penerjemah BPPI Semarang. Balai Pengembangan Penangkapan Ikan. Semarang. 1987.</a:t>
            </a:r>
          </a:p>
          <a:p>
            <a:pPr marL="719138" indent="-719138">
              <a:buNone/>
            </a:pPr>
            <a:r>
              <a:rPr lang="id-ID" dirty="0"/>
              <a:t>·         Nomura,Masatsune dan Tomeyoshi Yamazaki. Fishing Techniques (1). Japan International Cooperation Agency. Tokyo. 1977.</a:t>
            </a:r>
          </a:p>
        </p:txBody>
      </p:sp>
    </p:spTree>
    <p:extLst>
      <p:ext uri="{BB962C8B-B14F-4D97-AF65-F5344CB8AC3E}">
        <p14:creationId xmlns:p14="http://schemas.microsoft.com/office/powerpoint/2010/main" val="1679225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B3E4A6-EF57-62C0-2EFC-74E7BE1BA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3851D5-ADC6-1CC2-DBC4-9835C7EC832A}"/>
              </a:ext>
            </a:extLst>
          </p:cNvPr>
          <p:cNvSpPr txBox="1">
            <a:spLocks/>
          </p:cNvSpPr>
          <p:nvPr/>
        </p:nvSpPr>
        <p:spPr>
          <a:xfrm>
            <a:off x="1524000" y="2063370"/>
            <a:ext cx="9144000" cy="1083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3200" dirty="0">
                <a:latin typeface="Franklin Gothic Demi" panose="020B0703020102020204" pitchFamily="34" charset="0"/>
              </a:rPr>
              <a:t>TERIMA KASIH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8C85B7-81A9-EE4F-7A25-C00E279F4C19}"/>
              </a:ext>
            </a:extLst>
          </p:cNvPr>
          <p:cNvGrpSpPr/>
          <p:nvPr/>
        </p:nvGrpSpPr>
        <p:grpSpPr>
          <a:xfrm>
            <a:off x="380482" y="197893"/>
            <a:ext cx="1982235" cy="966287"/>
            <a:chOff x="5246397" y="197893"/>
            <a:chExt cx="1982235" cy="9662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32C9A4-5B0D-550D-EF21-A4A264DB7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070" y="197893"/>
              <a:ext cx="934562" cy="966287"/>
            </a:xfrm>
            <a:prstGeom prst="rect">
              <a:avLst/>
            </a:prstGeom>
          </p:spPr>
        </p:pic>
        <p:pic>
          <p:nvPicPr>
            <p:cNvPr id="7" name="Picture 2" descr="Logo Universitas Muhammadiyah Kendari (UMK)">
              <a:extLst>
                <a:ext uri="{FF2B5EF4-FFF2-40B4-BE49-F238E27FC236}">
                  <a16:creationId xmlns:a16="http://schemas.microsoft.com/office/drawing/2014/main" id="{CD996D7E-D9A8-EE7A-AFCA-2FA0B9944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6397" y="197893"/>
              <a:ext cx="934562" cy="960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901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1FCBD-64BE-A334-8349-41BCE6BD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" y="0"/>
            <a:ext cx="12170365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731E00E-7A41-A80E-7962-570E61E5C1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2832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1FCBD-64BE-A334-8349-41BCE6BDE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" y="0"/>
            <a:ext cx="1217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32E86-344F-4DB7-C0EC-3A3C5F0E8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5199" y="903513"/>
            <a:ext cx="6716485" cy="1001485"/>
          </a:xfrm>
        </p:spPr>
        <p:txBody>
          <a:bodyPr>
            <a:normAutofit/>
          </a:bodyPr>
          <a:lstStyle/>
          <a:p>
            <a: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DESKRIPSI ALAT TANGKAP</a:t>
            </a:r>
            <a:b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</a:br>
            <a: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JARING INSANG (</a:t>
            </a:r>
            <a:r>
              <a:rPr lang="id-ID" sz="3200" i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GILL NET</a:t>
            </a:r>
            <a:r>
              <a:rPr lang="id-ID" sz="32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1657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FCC1CCE-EB98-05DC-7D29-12DD82E57481}"/>
              </a:ext>
            </a:extLst>
          </p:cNvPr>
          <p:cNvGrpSpPr/>
          <p:nvPr/>
        </p:nvGrpSpPr>
        <p:grpSpPr>
          <a:xfrm>
            <a:off x="0" y="2786743"/>
            <a:ext cx="12191999" cy="4071257"/>
            <a:chOff x="0" y="3429000"/>
            <a:chExt cx="12191999" cy="3429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CC8DE41-277C-4A7D-80AA-016E86256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429000"/>
              <a:ext cx="7609251" cy="3429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767FCD-1074-1E0C-558A-715FCC28C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4387"/>
            <a:stretch/>
          </p:blipFill>
          <p:spPr>
            <a:xfrm>
              <a:off x="7609250" y="3429000"/>
              <a:ext cx="4582749" cy="3429000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2698C51-5982-B6A9-A77E-762E5191D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143" y="998373"/>
            <a:ext cx="10961913" cy="250198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2000" dirty="0">
                <a:latin typeface="Franklin Gothic Book" panose="020B0503020102020204" pitchFamily="34" charset="0"/>
              </a:rPr>
              <a:t>Jaring Insang (</a:t>
            </a:r>
            <a:r>
              <a:rPr lang="id-ID" sz="2000" i="1" dirty="0">
                <a:latin typeface="Franklin Gothic Book" panose="020B0503020102020204" pitchFamily="34" charset="0"/>
              </a:rPr>
              <a:t>Gill net</a:t>
            </a:r>
            <a:r>
              <a:rPr lang="id-ID" sz="2000" dirty="0">
                <a:latin typeface="Franklin Gothic Book" panose="020B0503020102020204" pitchFamily="34" charset="0"/>
              </a:rPr>
              <a:t>) adalah jaring dengan bentuk empat persegi panjang, mempunyai mata jaring (</a:t>
            </a:r>
            <a:r>
              <a:rPr lang="id-ID" sz="2000" i="1" dirty="0">
                <a:latin typeface="Franklin Gothic Book" panose="020B0503020102020204" pitchFamily="34" charset="0"/>
              </a:rPr>
              <a:t>mesh size</a:t>
            </a:r>
            <a:r>
              <a:rPr lang="id-ID" sz="2000" dirty="0">
                <a:latin typeface="Franklin Gothic Book" panose="020B0503020102020204" pitchFamily="34" charset="0"/>
              </a:rPr>
              <a:t>) yang sama ukuranya pada seluruh jaring. Lebar jaring lebih pendek jika dibandingkan dengan panjangnya.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id-ID" sz="2000" dirty="0">
              <a:latin typeface="Franklin Gothic Book" panose="020B05030201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d-ID" sz="2000" dirty="0">
                <a:latin typeface="Franklin Gothic Book" panose="020B0503020102020204" pitchFamily="34" charset="0"/>
              </a:rPr>
              <a:t>Penentuan lebar jaring didasarkan antara lain atas pertimbangan terhadap dalam </a:t>
            </a:r>
            <a:r>
              <a:rPr lang="id-ID" sz="2000" i="1" dirty="0">
                <a:latin typeface="Franklin Gothic Book" panose="020B0503020102020204" pitchFamily="34" charset="0"/>
              </a:rPr>
              <a:t>swimming layer </a:t>
            </a:r>
            <a:r>
              <a:rPr lang="id-ID" sz="2000" dirty="0">
                <a:latin typeface="Franklin Gothic Book" panose="020B0503020102020204" pitchFamily="34" charset="0"/>
              </a:rPr>
              <a:t>dari jenis ikan yang menjadi tujuan tangkapan, density dari gerombolan ikan dan lain sebagainya. Sedangkan untuk ukuran mata jaring (</a:t>
            </a:r>
            <a:r>
              <a:rPr lang="id-ID" sz="2000" i="1" dirty="0">
                <a:latin typeface="Franklin Gothic Book" panose="020B0503020102020204" pitchFamily="34" charset="0"/>
              </a:rPr>
              <a:t>mesh size</a:t>
            </a:r>
            <a:r>
              <a:rPr lang="id-ID" sz="2000" dirty="0">
                <a:latin typeface="Franklin Gothic Book" panose="020B0503020102020204" pitchFamily="34" charset="0"/>
              </a:rPr>
              <a:t>) yang digunakan disesuaikan dengan jenis dan ukuran ikan yang menjadi target tangkapan.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D883645-A60B-EAC4-0376-8BE1DB8F5D77}"/>
              </a:ext>
            </a:extLst>
          </p:cNvPr>
          <p:cNvSpPr txBox="1">
            <a:spLocks/>
          </p:cNvSpPr>
          <p:nvPr/>
        </p:nvSpPr>
        <p:spPr>
          <a:xfrm>
            <a:off x="653143" y="469986"/>
            <a:ext cx="1515839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Deskripsi</a:t>
            </a:r>
          </a:p>
        </p:txBody>
      </p:sp>
    </p:spTree>
    <p:extLst>
      <p:ext uri="{BB962C8B-B14F-4D97-AF65-F5344CB8AC3E}">
        <p14:creationId xmlns:p14="http://schemas.microsoft.com/office/powerpoint/2010/main" val="229282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17744C-B713-9B6E-0287-38BA21C47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8" t="38746"/>
          <a:stretch/>
        </p:blipFill>
        <p:spPr>
          <a:xfrm>
            <a:off x="0" y="1186543"/>
            <a:ext cx="12192000" cy="56714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698C51-5982-B6A9-A77E-762E5191D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43" y="1091746"/>
            <a:ext cx="10961913" cy="52838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d-ID" sz="1800" b="0" i="0" u="none" strike="noStrike" baseline="0" dirty="0">
                <a:latin typeface="Franklin Gothic Book" panose="020B0503020102020204" pitchFamily="34" charset="0"/>
              </a:rPr>
              <a:t>Jaring insang (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gill net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)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 </a:t>
            </a:r>
            <a:r>
              <a:rPr lang="id-ID" sz="1800" b="0" i="0" u="none" strike="noStrike" baseline="0" dirty="0">
                <a:latin typeface="Franklin Gothic Book" panose="020B0503020102020204" pitchFamily="34" charset="0"/>
              </a:rPr>
              <a:t>memiliki bahan utama berupa jaring, selain jaring bagian-bagian lain alat ini yaitu:</a:t>
            </a:r>
            <a:endParaRPr lang="id-ID" sz="1800" dirty="0">
              <a:latin typeface="Franklin Gothic Book" panose="020B05030201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795F4F-1481-1DC3-43DB-D6A445F34D7B}"/>
              </a:ext>
            </a:extLst>
          </p:cNvPr>
          <p:cNvSpPr txBox="1">
            <a:spLocks/>
          </p:cNvSpPr>
          <p:nvPr/>
        </p:nvSpPr>
        <p:spPr>
          <a:xfrm>
            <a:off x="615043" y="449966"/>
            <a:ext cx="7244443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Kontruksi Alat Tangkap Jaring Insang (</a:t>
            </a:r>
            <a:r>
              <a:rPr lang="id-ID" i="1" dirty="0">
                <a:latin typeface="Franklin Gothic Demi" panose="020B0703020102020204" pitchFamily="34" charset="0"/>
              </a:rPr>
              <a:t>Gill Net</a:t>
            </a:r>
            <a:r>
              <a:rPr lang="id-ID" dirty="0">
                <a:latin typeface="Franklin Gothic Demi" panose="020B07030201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4AA2-E8A4-B013-2E26-37E5C523F510}"/>
              </a:ext>
            </a:extLst>
          </p:cNvPr>
          <p:cNvSpPr txBox="1"/>
          <p:nvPr/>
        </p:nvSpPr>
        <p:spPr>
          <a:xfrm>
            <a:off x="615043" y="2715266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id-ID" dirty="0">
                <a:latin typeface="Franklin Gothic Book" panose="020B0503020102020204" pitchFamily="34" charset="0"/>
              </a:rPr>
              <a:t>Pelampung Tanda</a:t>
            </a:r>
          </a:p>
          <a:p>
            <a:pPr marL="342900" indent="-342900">
              <a:buFont typeface="+mj-lt"/>
              <a:buAutoNum type="alphaUcPeriod"/>
            </a:pPr>
            <a:r>
              <a:rPr lang="id-ID" sz="1800" b="0" i="0" u="none" strike="noStrike" baseline="0" dirty="0">
                <a:latin typeface="Franklin Gothic Book" panose="020B0503020102020204" pitchFamily="34" charset="0"/>
              </a:rPr>
              <a:t>Tali Utama</a:t>
            </a:r>
          </a:p>
          <a:p>
            <a:pPr marL="342900" indent="-342900">
              <a:buFont typeface="+mj-lt"/>
              <a:buAutoNum type="alphaUcPeriod"/>
            </a:pPr>
            <a:r>
              <a:rPr lang="id-ID" sz="1800" b="0" i="0" u="none" strike="noStrike" baseline="0" dirty="0">
                <a:latin typeface="Franklin Gothic Book" panose="020B0503020102020204" pitchFamily="34" charset="0"/>
              </a:rPr>
              <a:t>Pelampung 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(float) 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dan T</a:t>
            </a:r>
            <a:r>
              <a:rPr lang="id-ID" sz="1800" b="0" i="0" u="none" strike="noStrike" baseline="0" dirty="0">
                <a:latin typeface="Franklin Gothic Book" panose="020B0503020102020204" pitchFamily="34" charset="0"/>
              </a:rPr>
              <a:t>ali pelampung 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(float line)</a:t>
            </a:r>
            <a:endParaRPr lang="id-ID" sz="1800" b="0" u="none" strike="noStrike" baseline="0" dirty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Badan jaring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 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(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webbing atau net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)</a:t>
            </a:r>
          </a:p>
          <a:p>
            <a:pPr marL="342900" indent="-342900">
              <a:buFont typeface="+mj-lt"/>
              <a:buAutoNum type="alphaUcPeriod"/>
            </a:pP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Pemberat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 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(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sinker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) dan Tali pemberat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 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(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sinker line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)</a:t>
            </a:r>
          </a:p>
          <a:p>
            <a:pPr marL="342900" indent="-342900">
              <a:buFont typeface="+mj-lt"/>
              <a:buAutoNum type="alphaUcPeriod"/>
            </a:pP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Batu Pemberat/Jangkar</a:t>
            </a:r>
          </a:p>
          <a:p>
            <a:pPr marL="342900" indent="-342900">
              <a:buFont typeface="+mj-lt"/>
              <a:buAutoNum type="alphaUcPeriod"/>
            </a:pPr>
            <a:r>
              <a:rPr lang="id-ID" dirty="0">
                <a:latin typeface="Franklin Gothic Book" panose="020B0503020102020204" pitchFamily="34" charset="0"/>
              </a:rPr>
              <a:t>T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ali ris atas </a:t>
            </a:r>
          </a:p>
          <a:p>
            <a:pPr marL="342900" indent="-342900">
              <a:buFont typeface="+mj-lt"/>
              <a:buAutoNum type="alphaUcPeriod"/>
            </a:pP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Tali ris bawah</a:t>
            </a:r>
            <a:endParaRPr lang="id-ID" sz="1800" b="0" i="1" u="none" strike="noStrike" baseline="0" dirty="0">
              <a:latin typeface="Franklin Gothic Book" panose="020B0503020102020204" pitchFamily="34" charset="0"/>
            </a:endParaRPr>
          </a:p>
        </p:txBody>
      </p:sp>
      <p:pic>
        <p:nvPicPr>
          <p:cNvPr id="2058" name="Picture 10" descr="Oleh: Lantun Paradhita Dewanti1, Yafi Ibnu Sienna1, Alexander Khan1, Izza  Mahdiana Apriliani1, Heti Herawati1 ABSTRACT">
            <a:extLst>
              <a:ext uri="{FF2B5EF4-FFF2-40B4-BE49-F238E27FC236}">
                <a16:creationId xmlns:a16="http://schemas.microsoft.com/office/drawing/2014/main" id="{45C02F08-EF43-B033-41B0-7331FAD0C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2" b="29433"/>
          <a:stretch/>
        </p:blipFill>
        <p:spPr bwMode="auto">
          <a:xfrm>
            <a:off x="5829928" y="2155371"/>
            <a:ext cx="6191986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134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17744C-B713-9B6E-0287-38BA21C47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8" t="38746"/>
          <a:stretch/>
        </p:blipFill>
        <p:spPr>
          <a:xfrm>
            <a:off x="0" y="978353"/>
            <a:ext cx="12192000" cy="58796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698C51-5982-B6A9-A77E-762E5191D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43" y="1091746"/>
            <a:ext cx="10961913" cy="52838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d-ID" sz="1800" b="1" i="0" u="none" strike="noStrike" baseline="0" dirty="0">
                <a:latin typeface="Franklin Gothic Book" panose="020B0503020102020204" pitchFamily="34" charset="0"/>
              </a:rPr>
              <a:t>1. Berdasarkan Daerah Penanggkapan / Posisi </a:t>
            </a:r>
            <a:r>
              <a:rPr lang="id-ID" sz="1800" b="1" i="1" u="none" strike="noStrike" baseline="0" dirty="0">
                <a:latin typeface="Franklin Gothic Book" panose="020B0503020102020204" pitchFamily="34" charset="0"/>
              </a:rPr>
              <a:t>Gill Net </a:t>
            </a:r>
            <a:r>
              <a:rPr lang="id-ID" sz="1800" b="1" i="0" u="none" strike="noStrike" baseline="0" dirty="0">
                <a:latin typeface="Franklin Gothic Book" panose="020B0503020102020204" pitchFamily="34" charset="0"/>
              </a:rPr>
              <a:t>di Perairan</a:t>
            </a:r>
            <a:endParaRPr lang="id-ID" sz="1800" b="1" dirty="0">
              <a:latin typeface="Franklin Gothic Book" panose="020B05030201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795F4F-1481-1DC3-43DB-D6A445F34D7B}"/>
              </a:ext>
            </a:extLst>
          </p:cNvPr>
          <p:cNvSpPr txBox="1">
            <a:spLocks/>
          </p:cNvSpPr>
          <p:nvPr/>
        </p:nvSpPr>
        <p:spPr>
          <a:xfrm>
            <a:off x="615043" y="449966"/>
            <a:ext cx="5412925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Jenis-Jenis Jaring Insang (</a:t>
            </a:r>
            <a:r>
              <a:rPr lang="id-ID" i="1" dirty="0">
                <a:latin typeface="Franklin Gothic Demi" panose="020B0703020102020204" pitchFamily="34" charset="0"/>
              </a:rPr>
              <a:t>Gill Ne</a:t>
            </a:r>
            <a:r>
              <a:rPr lang="id-ID" dirty="0">
                <a:latin typeface="Franklin Gothic Demi" panose="020B0703020102020204" pitchFamily="34" charset="0"/>
              </a:rPr>
              <a:t>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4AA2-E8A4-B013-2E26-37E5C523F510}"/>
              </a:ext>
            </a:extLst>
          </p:cNvPr>
          <p:cNvSpPr txBox="1"/>
          <p:nvPr/>
        </p:nvSpPr>
        <p:spPr>
          <a:xfrm>
            <a:off x="615043" y="1660477"/>
            <a:ext cx="6096000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i="1" dirty="0">
                <a:latin typeface="Franklin Gothic Book" panose="020B0503020102020204" pitchFamily="34" charset="0"/>
              </a:rPr>
              <a:t>Gill Net </a:t>
            </a:r>
            <a:r>
              <a:rPr lang="id-ID" dirty="0">
                <a:latin typeface="Franklin Gothic Book" panose="020B0503020102020204" pitchFamily="34" charset="0"/>
              </a:rPr>
              <a:t>Permukaan (</a:t>
            </a:r>
            <a:r>
              <a:rPr lang="id-ID" i="1" dirty="0">
                <a:latin typeface="Franklin Gothic Book" panose="020B0503020102020204" pitchFamily="34" charset="0"/>
              </a:rPr>
              <a:t>Surfface Gill net</a:t>
            </a:r>
            <a:r>
              <a:rPr lang="id-ID" dirty="0">
                <a:latin typeface="Franklin Gothic Book" panose="020B05030201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i="1" dirty="0">
                <a:latin typeface="Franklin Gothic Book" panose="020B0503020102020204" pitchFamily="34" charset="0"/>
              </a:rPr>
              <a:t>Gill Net</a:t>
            </a:r>
            <a:r>
              <a:rPr lang="id-ID" dirty="0">
                <a:latin typeface="Franklin Gothic Book" panose="020B0503020102020204" pitchFamily="34" charset="0"/>
              </a:rPr>
              <a:t> Pertengahan (</a:t>
            </a:r>
            <a:r>
              <a:rPr lang="id-ID" i="1" dirty="0">
                <a:latin typeface="Franklin Gothic Book" panose="020B0503020102020204" pitchFamily="34" charset="0"/>
              </a:rPr>
              <a:t>Mid Water Gill net</a:t>
            </a:r>
            <a:r>
              <a:rPr lang="id-ID" dirty="0">
                <a:latin typeface="Franklin Gothic Book" panose="020B05030201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Gill Net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 Dasar (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Bottom </a:t>
            </a:r>
            <a:r>
              <a:rPr lang="id-ID" i="1" dirty="0">
                <a:latin typeface="Franklin Gothic Book" panose="020B0503020102020204" pitchFamily="34" charset="0"/>
              </a:rPr>
              <a:t>G</a:t>
            </a:r>
            <a:r>
              <a:rPr lang="id-ID" sz="1800" b="0" i="1" u="none" strike="noStrike" baseline="0" dirty="0">
                <a:latin typeface="Franklin Gothic Book" panose="020B0503020102020204" pitchFamily="34" charset="0"/>
              </a:rPr>
              <a:t>ill net</a:t>
            </a:r>
            <a:r>
              <a:rPr lang="id-ID" sz="1800" b="0" u="none" strike="noStrike" baseline="0" dirty="0">
                <a:latin typeface="Franklin Gothic Book" panose="020B0503020102020204" pitchFamily="34" charset="0"/>
              </a:rPr>
              <a:t>)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952895AE-4E23-2A95-7313-8EC760FB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253" y="3428999"/>
            <a:ext cx="3536746" cy="21662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8995AA82-4253-80F3-9730-33365649F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620" y="3428999"/>
            <a:ext cx="3536746" cy="21662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6243E-602F-2AE6-3414-E7F5F838C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07" t="2704" r="2193" b="5026"/>
          <a:stretch/>
        </p:blipFill>
        <p:spPr>
          <a:xfrm>
            <a:off x="447955" y="3428999"/>
            <a:ext cx="3363686" cy="21662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8994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17744C-B713-9B6E-0287-38BA21C47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8" t="38746"/>
          <a:stretch/>
        </p:blipFill>
        <p:spPr>
          <a:xfrm>
            <a:off x="0" y="1186543"/>
            <a:ext cx="12192000" cy="56714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698C51-5982-B6A9-A77E-762E5191D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43" y="1091746"/>
            <a:ext cx="10961913" cy="52838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d-ID" sz="1800" b="1" i="0" u="none" strike="noStrike" baseline="0" dirty="0">
                <a:latin typeface="Franklin Gothic Book" panose="020B0503020102020204" pitchFamily="34" charset="0"/>
              </a:rPr>
              <a:t>2. Berdasarkan Kedudukan Alat Waktu Dipasang</a:t>
            </a:r>
            <a:endParaRPr lang="id-ID" sz="1800" b="1" dirty="0">
              <a:latin typeface="Franklin Gothic Book" panose="020B05030201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795F4F-1481-1DC3-43DB-D6A445F34D7B}"/>
              </a:ext>
            </a:extLst>
          </p:cNvPr>
          <p:cNvSpPr txBox="1">
            <a:spLocks/>
          </p:cNvSpPr>
          <p:nvPr/>
        </p:nvSpPr>
        <p:spPr>
          <a:xfrm>
            <a:off x="615043" y="449966"/>
            <a:ext cx="5412925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Jenis-Jenis Jaring Insang (</a:t>
            </a:r>
            <a:r>
              <a:rPr lang="id-ID" i="1" dirty="0">
                <a:latin typeface="Franklin Gothic Demi" panose="020B0703020102020204" pitchFamily="34" charset="0"/>
              </a:rPr>
              <a:t>Gill Net</a:t>
            </a:r>
            <a:r>
              <a:rPr lang="id-ID" dirty="0">
                <a:latin typeface="Franklin Gothic Demi" panose="020B07030201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4AA2-E8A4-B013-2E26-37E5C523F510}"/>
              </a:ext>
            </a:extLst>
          </p:cNvPr>
          <p:cNvSpPr txBox="1"/>
          <p:nvPr/>
        </p:nvSpPr>
        <p:spPr>
          <a:xfrm>
            <a:off x="615043" y="1828323"/>
            <a:ext cx="6096000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i="1" dirty="0">
                <a:latin typeface="Franklin Gothic Book" panose="020B0503020102020204" pitchFamily="34" charset="0"/>
              </a:rPr>
              <a:t>Fixed (set) Gill Net</a:t>
            </a:r>
            <a:r>
              <a:rPr lang="id-ID" dirty="0">
                <a:latin typeface="Franklin Gothic Book" panose="020B0503020102020204" pitchFamily="34" charset="0"/>
              </a:rPr>
              <a:t> (</a:t>
            </a:r>
            <a:r>
              <a:rPr lang="id-ID" i="1" dirty="0">
                <a:latin typeface="Franklin Gothic Book" panose="020B0503020102020204" pitchFamily="34" charset="0"/>
              </a:rPr>
              <a:t>Gill N</a:t>
            </a:r>
            <a:r>
              <a:rPr lang="id-ID" dirty="0">
                <a:latin typeface="Franklin Gothic Book" panose="020B0503020102020204" pitchFamily="34" charset="0"/>
              </a:rPr>
              <a:t>et Tetap)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i="1" dirty="0">
                <a:latin typeface="Franklin Gothic Book" panose="020B0503020102020204" pitchFamily="34" charset="0"/>
              </a:rPr>
              <a:t>Drift Gill Net </a:t>
            </a:r>
            <a:r>
              <a:rPr lang="id-ID" dirty="0">
                <a:latin typeface="Franklin Gothic Book" panose="020B0503020102020204" pitchFamily="34" charset="0"/>
              </a:rPr>
              <a:t>(</a:t>
            </a:r>
            <a:r>
              <a:rPr lang="id-ID" i="1" dirty="0">
                <a:latin typeface="Franklin Gothic Book" panose="020B0503020102020204" pitchFamily="34" charset="0"/>
              </a:rPr>
              <a:t>Gill Net </a:t>
            </a:r>
            <a:r>
              <a:rPr lang="id-ID" dirty="0">
                <a:latin typeface="Franklin Gothic Book" panose="020B0503020102020204" pitchFamily="34" charset="0"/>
              </a:rPr>
              <a:t>Hanyut)</a:t>
            </a:r>
          </a:p>
        </p:txBody>
      </p:sp>
      <p:pic>
        <p:nvPicPr>
          <p:cNvPr id="10242" name="Picture 2" descr="Set gillnets (anchored) - Fishing gear type">
            <a:extLst>
              <a:ext uri="{FF2B5EF4-FFF2-40B4-BE49-F238E27FC236}">
                <a16:creationId xmlns:a16="http://schemas.microsoft.com/office/drawing/2014/main" id="{64FAC523-F6C8-FC9C-083A-0EA2FFAC7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7"/>
          <a:stretch/>
        </p:blipFill>
        <p:spPr bwMode="auto">
          <a:xfrm>
            <a:off x="859527" y="3003928"/>
            <a:ext cx="4830383" cy="340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rift gillnets - Fishing gear type">
            <a:extLst>
              <a:ext uri="{FF2B5EF4-FFF2-40B4-BE49-F238E27FC236}">
                <a16:creationId xmlns:a16="http://schemas.microsoft.com/office/drawing/2014/main" id="{9A267CE2-1DB4-D3E7-FA17-94B14E376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 bwMode="auto">
          <a:xfrm>
            <a:off x="6302829" y="3003928"/>
            <a:ext cx="5138056" cy="34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96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17744C-B713-9B6E-0287-38BA21C478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68" t="38746"/>
          <a:stretch/>
        </p:blipFill>
        <p:spPr>
          <a:xfrm>
            <a:off x="0" y="1186543"/>
            <a:ext cx="12192000" cy="56714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698C51-5982-B6A9-A77E-762E5191D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43" y="1091746"/>
            <a:ext cx="10961913" cy="52838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d-ID" sz="1800" b="1" i="0" u="none" strike="noStrike" baseline="0" dirty="0">
                <a:latin typeface="Franklin Gothic Book" panose="020B0503020102020204" pitchFamily="34" charset="0"/>
              </a:rPr>
              <a:t>3. Berdasarkan Bentuk Alat Waktu Dioperasika</a:t>
            </a:r>
            <a:endParaRPr lang="id-ID" sz="1800" b="1" dirty="0">
              <a:latin typeface="Franklin Gothic Book" panose="020B05030201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795F4F-1481-1DC3-43DB-D6A445F34D7B}"/>
              </a:ext>
            </a:extLst>
          </p:cNvPr>
          <p:cNvSpPr txBox="1">
            <a:spLocks/>
          </p:cNvSpPr>
          <p:nvPr/>
        </p:nvSpPr>
        <p:spPr>
          <a:xfrm>
            <a:off x="615043" y="449966"/>
            <a:ext cx="5412925" cy="528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dirty="0">
                <a:latin typeface="Franklin Gothic Demi" panose="020B0703020102020204" pitchFamily="34" charset="0"/>
              </a:rPr>
              <a:t>Jenis-Jenis Jaring Insang (</a:t>
            </a:r>
            <a:r>
              <a:rPr lang="id-ID" i="1" dirty="0">
                <a:latin typeface="Franklin Gothic Demi" panose="020B0703020102020204" pitchFamily="34" charset="0"/>
              </a:rPr>
              <a:t>Gill Net</a:t>
            </a:r>
            <a:r>
              <a:rPr lang="id-ID" dirty="0">
                <a:latin typeface="Franklin Gothic Demi" panose="020B07030201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94AA2-E8A4-B013-2E26-37E5C523F510}"/>
              </a:ext>
            </a:extLst>
          </p:cNvPr>
          <p:cNvSpPr txBox="1"/>
          <p:nvPr/>
        </p:nvSpPr>
        <p:spPr>
          <a:xfrm>
            <a:off x="615043" y="1828323"/>
            <a:ext cx="6096000" cy="872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i="1" dirty="0">
                <a:latin typeface="Franklin Gothic Book" panose="020B0503020102020204" pitchFamily="34" charset="0"/>
              </a:rPr>
              <a:t>Gill net </a:t>
            </a:r>
            <a:r>
              <a:rPr lang="id-ID" dirty="0">
                <a:latin typeface="Franklin Gothic Book" panose="020B0503020102020204" pitchFamily="34" charset="0"/>
              </a:rPr>
              <a:t>Melingkar</a:t>
            </a:r>
            <a:endParaRPr lang="id-ID" i="1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id-ID" i="1" dirty="0">
                <a:latin typeface="Franklin Gothic Book" panose="020B0503020102020204" pitchFamily="34" charset="0"/>
              </a:rPr>
              <a:t>Gill Net </a:t>
            </a:r>
            <a:r>
              <a:rPr lang="id-ID" dirty="0">
                <a:latin typeface="Franklin Gothic Book" panose="020B0503020102020204" pitchFamily="34" charset="0"/>
              </a:rPr>
              <a:t>Mendatar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F4827A8-9894-A4AF-6A29-6AD7248A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49" y="3372620"/>
            <a:ext cx="4573502" cy="280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E94801B2-F2C6-E0A5-CBB1-581E7896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372620"/>
            <a:ext cx="4570828" cy="279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04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1074</Words>
  <Application>Microsoft Office PowerPoint</Application>
  <PresentationFormat>Widescreen</PresentationFormat>
  <Paragraphs>129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Franklin Gothic Book</vt:lpstr>
      <vt:lpstr>Franklin Gothic Demi</vt:lpstr>
      <vt:lpstr>Wingdings</vt:lpstr>
      <vt:lpstr>Office Theme</vt:lpstr>
      <vt:lpstr>ALAT TANGKAP JARING INSANG (GILL NET)</vt:lpstr>
      <vt:lpstr>PowerPoint Presentation</vt:lpstr>
      <vt:lpstr>PowerPoint Presentation</vt:lpstr>
      <vt:lpstr>DESKRIPSI ALAT TANGKAP JARING INSANG (GILL NET)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TAHAPAN PENGOPERASIAN JARING INSANG (GILL NET)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JENIS HASIL TANGKAPAN JARING INSANG (GILL NET)</vt:lpstr>
      <vt:lpstr>PowerPoint Presentation</vt:lpstr>
      <vt:lpstr>PowerPoint Presentation</vt:lpstr>
      <vt:lpstr>Referensi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 Ode Khairum Mastu</dc:creator>
  <cp:lastModifiedBy>La Ode Khairum Mastu</cp:lastModifiedBy>
  <cp:revision>127</cp:revision>
  <dcterms:created xsi:type="dcterms:W3CDTF">2024-08-09T20:56:21Z</dcterms:created>
  <dcterms:modified xsi:type="dcterms:W3CDTF">2024-08-30T14:10:59Z</dcterms:modified>
</cp:coreProperties>
</file>