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3"/>
  </p:notesMasterIdLst>
  <p:handoutMasterIdLst>
    <p:handoutMasterId r:id="rId14"/>
  </p:handoutMasterIdLst>
  <p:sldIdLst>
    <p:sldId id="594" r:id="rId2"/>
    <p:sldId id="585" r:id="rId3"/>
    <p:sldId id="595" r:id="rId4"/>
    <p:sldId id="586" r:id="rId5"/>
    <p:sldId id="587" r:id="rId6"/>
    <p:sldId id="588" r:id="rId7"/>
    <p:sldId id="596" r:id="rId8"/>
    <p:sldId id="597" r:id="rId9"/>
    <p:sldId id="589" r:id="rId10"/>
    <p:sldId id="590" r:id="rId11"/>
    <p:sldId id="591" r:id="rId12"/>
  </p:sldIdLst>
  <p:sldSz cx="9144000" cy="6858000" type="screen4x3"/>
  <p:notesSz cx="6699250" cy="9836150"/>
  <p:custDataLst>
    <p:tags r:id="rId15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5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pos="254">
          <p15:clr>
            <a:srgbClr val="A4A3A4"/>
          </p15:clr>
        </p15:guide>
        <p15:guide id="4" pos="2892">
          <p15:clr>
            <a:srgbClr val="A4A3A4"/>
          </p15:clr>
        </p15:guide>
        <p15:guide id="5" pos="55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3" autoAdjust="0"/>
    <p:restoredTop sz="94600" autoAdjust="0"/>
  </p:normalViewPr>
  <p:slideViewPr>
    <p:cSldViewPr snapToGrid="0">
      <p:cViewPr varScale="1">
        <p:scale>
          <a:sx n="67" d="100"/>
          <a:sy n="67" d="100"/>
        </p:scale>
        <p:origin x="1410" y="60"/>
      </p:cViewPr>
      <p:guideLst>
        <p:guide orient="horz" pos="3705"/>
        <p:guide orient="horz" pos="1185"/>
        <p:guide pos="254"/>
        <p:guide pos="2892"/>
        <p:guide pos="55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/>
            </a:lvl1pPr>
          </a:lstStyle>
          <a:p>
            <a:fld id="{09FD1021-4B61-4F78-A3CC-DDE9EE8C942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624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/>
            </a:lvl1pPr>
          </a:lstStyle>
          <a:p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/>
            </a:lvl1pPr>
          </a:lstStyle>
          <a:p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/>
            </a:lvl1pPr>
          </a:lstStyle>
          <a:p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/>
            </a:lvl1pPr>
          </a:lstStyle>
          <a:p>
            <a:fld id="{5576F58E-15FD-4417-98BA-1F5382DD24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69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73C15-28D4-41AA-89B4-5DB4C834EE11}" type="slidenum">
              <a:rPr lang="en-GB"/>
              <a:pPr/>
              <a:t>1</a:t>
            </a:fld>
            <a:endParaRPr lang="en-GB"/>
          </a:p>
        </p:txBody>
      </p:sp>
      <p:sp>
        <p:nvSpPr>
          <p:cNvPr id="1077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</p:spPr>
        <p:txBody>
          <a:bodyPr lIns="89384" tIns="44694" rIns="89384" bIns="44694"/>
          <a:lstStyle/>
          <a:p>
            <a:endParaRPr lang="en-GB"/>
          </a:p>
        </p:txBody>
      </p:sp>
      <p:sp>
        <p:nvSpPr>
          <p:cNvPr id="10772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  <p:extLst>
      <p:ext uri="{BB962C8B-B14F-4D97-AF65-F5344CB8AC3E}">
        <p14:creationId xmlns:p14="http://schemas.microsoft.com/office/powerpoint/2010/main" val="1627287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8F76F-6C69-474D-B3BC-F155E776F813}" type="slidenum">
              <a:rPr lang="en-GB"/>
              <a:pPr/>
              <a:t>10</a:t>
            </a:fld>
            <a:endParaRPr lang="en-GB"/>
          </a:p>
        </p:txBody>
      </p:sp>
      <p:sp>
        <p:nvSpPr>
          <p:cNvPr id="106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ln/>
        </p:spPr>
        <p:txBody>
          <a:bodyPr lIns="89384" tIns="44694" rIns="89384" bIns="44694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432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68560-2E94-44E7-AAAF-410DB5630A03}" type="slidenum">
              <a:rPr lang="en-GB"/>
              <a:pPr/>
              <a:t>11</a:t>
            </a:fld>
            <a:endParaRPr lang="en-GB"/>
          </a:p>
        </p:txBody>
      </p:sp>
      <p:sp>
        <p:nvSpPr>
          <p:cNvPr id="107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ln/>
        </p:spPr>
        <p:txBody>
          <a:bodyPr lIns="89384" tIns="44694" rIns="89384" bIns="44694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8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85AE4-6121-4A09-85F0-E71200C00504}" type="slidenum">
              <a:rPr lang="en-GB"/>
              <a:pPr/>
              <a:t>2</a:t>
            </a:fld>
            <a:endParaRPr lang="en-GB"/>
          </a:p>
        </p:txBody>
      </p:sp>
      <p:sp>
        <p:nvSpPr>
          <p:cNvPr id="108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37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799CB-DA77-4E20-9681-CB941F05451A}" type="slidenum">
              <a:rPr lang="en-GB"/>
              <a:pPr/>
              <a:t>3</a:t>
            </a:fld>
            <a:endParaRPr lang="en-GB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21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D9DB6-9C82-4E71-8B90-D524F83A1E4F}" type="slidenum">
              <a:rPr lang="en-GB"/>
              <a:pPr/>
              <a:t>4</a:t>
            </a:fld>
            <a:endParaRPr lang="en-GB"/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0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05A78-AA86-480E-BE61-8BBEEA9D2183}" type="slidenum">
              <a:rPr lang="en-GB"/>
              <a:pPr/>
              <a:t>5</a:t>
            </a:fld>
            <a:endParaRPr lang="en-GB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9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45D2C-45FA-426F-AD56-80165A03F6AA}" type="slidenum">
              <a:rPr lang="en-GB"/>
              <a:pPr/>
              <a:t>6</a:t>
            </a:fld>
            <a:endParaRPr lang="en-GB"/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ln/>
        </p:spPr>
        <p:txBody>
          <a:bodyPr lIns="89384" tIns="44694" rIns="89384" bIns="44694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80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45D2C-45FA-426F-AD56-80165A03F6AA}" type="slidenum">
              <a:rPr lang="en-GB"/>
              <a:pPr/>
              <a:t>7</a:t>
            </a:fld>
            <a:endParaRPr lang="en-GB"/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ln/>
        </p:spPr>
        <p:txBody>
          <a:bodyPr lIns="89384" tIns="44694" rIns="89384" bIns="44694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934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45D2C-45FA-426F-AD56-80165A03F6AA}" type="slidenum">
              <a:rPr lang="en-GB"/>
              <a:pPr/>
              <a:t>8</a:t>
            </a:fld>
            <a:endParaRPr lang="en-GB"/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ln/>
        </p:spPr>
        <p:txBody>
          <a:bodyPr lIns="89384" tIns="44694" rIns="89384" bIns="44694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60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9B156-4347-4213-9A02-8E9B0A8EA3C2}" type="slidenum">
              <a:rPr lang="en-GB"/>
              <a:pPr/>
              <a:t>9</a:t>
            </a:fld>
            <a:endParaRPr lang="en-GB"/>
          </a:p>
        </p:txBody>
      </p:sp>
      <p:sp>
        <p:nvSpPr>
          <p:cNvPr id="106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-14288"/>
            <a:ext cx="6699250" cy="5024438"/>
          </a:xfrm>
          <a:ln/>
        </p:spPr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ln/>
        </p:spPr>
        <p:txBody>
          <a:bodyPr lIns="89384" tIns="44694" rIns="89384" bIns="44694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749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02" name="Picture 2" descr="Hintergrund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pic>
        <p:nvPicPr>
          <p:cNvPr id="1075213" name="Picture 13" descr="Himmel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3765550"/>
            <a:ext cx="9144000" cy="2114550"/>
          </a:xfrm>
          <a:prstGeom prst="rect">
            <a:avLst/>
          </a:prstGeom>
          <a:noFill/>
        </p:spPr>
      </p:pic>
      <p:sp>
        <p:nvSpPr>
          <p:cNvPr id="107520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727075" y="1260475"/>
            <a:ext cx="6757988" cy="1143000"/>
          </a:xfrm>
        </p:spPr>
        <p:txBody>
          <a:bodyPr lIns="91440" rIns="91440"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107520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27075" y="2571750"/>
            <a:ext cx="6764338" cy="773113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200" b="1"/>
            </a:lvl1pPr>
          </a:lstStyle>
          <a:p>
            <a:r>
              <a:rPr lang="en-US"/>
              <a:t>Click to edit Master text styles</a:t>
            </a:r>
          </a:p>
        </p:txBody>
      </p:sp>
      <p:pic>
        <p:nvPicPr>
          <p:cNvPr id="1075211" name="Picture 11" descr="schatten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3765550"/>
            <a:ext cx="9144000" cy="120650"/>
          </a:xfrm>
          <a:prstGeom prst="rect">
            <a:avLst/>
          </a:prstGeom>
          <a:noFill/>
        </p:spPr>
      </p:pic>
      <p:pic>
        <p:nvPicPr>
          <p:cNvPr id="1075216" name="Picture 16" descr="PP small"/>
          <p:cNvPicPr>
            <a:picLocks noChangeAspect="1" noChangeArrowheads="1"/>
          </p:cNvPicPr>
          <p:nvPr userDrawn="1"/>
        </p:nvPicPr>
        <p:blipFill>
          <a:blip r:embed="rId5"/>
          <a:srcRect b="34532"/>
          <a:stretch>
            <a:fillRect/>
          </a:stretch>
        </p:blipFill>
        <p:spPr bwMode="auto">
          <a:xfrm>
            <a:off x="6432550" y="6191250"/>
            <a:ext cx="2419350" cy="3032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FFF77A6B-0705-4E17-8FD8-51A27BF6EF92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30188"/>
            <a:ext cx="2100263" cy="56594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3225" y="230188"/>
            <a:ext cx="6149975" cy="5659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CFCE6DB2-817B-4A95-B541-66D39B182E5B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49A36B33-F6FD-47E8-9B4C-0A83FB005455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03E0CE99-4FCE-42C9-84F1-1367F192549B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090613"/>
            <a:ext cx="412273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090613"/>
            <a:ext cx="412273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7B70E766-B672-4D55-A830-97FF0E38AE77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AB5B1F1E-A67D-4FF3-A50C-3A2DCC493228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6A564E55-76FB-44BE-AD2D-C199E6092F11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D607E98A-F0C2-4DD5-9C64-D313E57CF04A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18ED65DA-0E23-4D86-8EDA-C0C880587315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fld id="{C2EF10DF-EEC9-438B-851C-287B9D2EA8CE}" type="slidenum">
              <a:rPr lang="de-DE" sz="1400" b="1"/>
              <a:pPr/>
              <a:t>‹#›</a:t>
            </a:fld>
            <a:endParaRPr lang="de-DE" sz="1400" b="1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89" name="Rectangle 13"/>
          <p:cNvSpPr>
            <a:spLocks noChangeArrowheads="1"/>
          </p:cNvSpPr>
          <p:nvPr userDrawn="1"/>
        </p:nvSpPr>
        <p:spPr bwMode="auto">
          <a:xfrm>
            <a:off x="0" y="1003300"/>
            <a:ext cx="9144000" cy="53467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pic>
        <p:nvPicPr>
          <p:cNvPr id="1074181" name="Picture 5" descr="Hintergrund"/>
          <p:cNvPicPr>
            <a:picLocks noChangeAspect="1" noChangeArrowheads="1"/>
          </p:cNvPicPr>
          <p:nvPr userDrawn="1"/>
        </p:nvPicPr>
        <p:blipFill>
          <a:blip r:embed="rId13"/>
          <a:srcRect b="92570"/>
          <a:stretch>
            <a:fillRect/>
          </a:stretch>
        </p:blipFill>
        <p:spPr bwMode="auto">
          <a:xfrm>
            <a:off x="0" y="6362700"/>
            <a:ext cx="9144000" cy="509588"/>
          </a:xfrm>
          <a:prstGeom prst="rect">
            <a:avLst/>
          </a:prstGeom>
          <a:noFill/>
        </p:spPr>
      </p:pic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3225" y="230188"/>
            <a:ext cx="594518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smtClean="0"/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8" y="1090613"/>
            <a:ext cx="83978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41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45450" y="6464300"/>
            <a:ext cx="1066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</a:defRPr>
            </a:lvl1pPr>
          </a:lstStyle>
          <a:p>
            <a:r>
              <a:rPr lang="de-DE"/>
              <a:t>Page </a:t>
            </a:r>
            <a:fld id="{879A6A7A-B00A-4415-A14E-50DDE782C444}" type="slidenum">
              <a:rPr lang="de-DE" sz="1400" b="1"/>
              <a:pPr/>
              <a:t>‹#›</a:t>
            </a:fld>
            <a:endParaRPr lang="de-DE" sz="1400" b="1"/>
          </a:p>
        </p:txBody>
      </p:sp>
      <p:pic>
        <p:nvPicPr>
          <p:cNvPr id="1074182" name="Picture 6" descr="schatten"/>
          <p:cNvPicPr>
            <a:picLocks noChangeAspect="1" noChangeArrowheads="1"/>
          </p:cNvPicPr>
          <p:nvPr userDrawn="1"/>
        </p:nvPicPr>
        <p:blipFill>
          <a:blip r:embed="rId14">
            <a:lum bright="36000"/>
          </a:blip>
          <a:srcRect/>
          <a:stretch>
            <a:fillRect/>
          </a:stretch>
        </p:blipFill>
        <p:spPr bwMode="auto">
          <a:xfrm>
            <a:off x="0" y="6243638"/>
            <a:ext cx="9144000" cy="120650"/>
          </a:xfrm>
          <a:prstGeom prst="rect">
            <a:avLst/>
          </a:prstGeom>
          <a:noFill/>
        </p:spPr>
      </p:pic>
      <p:sp>
        <p:nvSpPr>
          <p:cNvPr id="1074188" name="Rectangle 12"/>
          <p:cNvSpPr>
            <a:spLocks noChangeArrowheads="1"/>
          </p:cNvSpPr>
          <p:nvPr/>
        </p:nvSpPr>
        <p:spPr bwMode="auto">
          <a:xfrm>
            <a:off x="1876425" y="6464300"/>
            <a:ext cx="53768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de-DE" sz="1200"/>
              <a:t>Here comes your footer</a:t>
            </a:r>
          </a:p>
        </p:txBody>
      </p:sp>
      <p:pic>
        <p:nvPicPr>
          <p:cNvPr id="1074194" name="Picture 18" descr="PP small"/>
          <p:cNvPicPr>
            <a:picLocks noChangeAspect="1" noChangeArrowheads="1"/>
          </p:cNvPicPr>
          <p:nvPr userDrawn="1"/>
        </p:nvPicPr>
        <p:blipFill>
          <a:blip r:embed="rId15"/>
          <a:srcRect b="34532"/>
          <a:stretch>
            <a:fillRect/>
          </a:stretch>
        </p:blipFill>
        <p:spPr bwMode="auto">
          <a:xfrm>
            <a:off x="6604000" y="381000"/>
            <a:ext cx="2266950" cy="284163"/>
          </a:xfrm>
          <a:prstGeom prst="rect">
            <a:avLst/>
          </a:prstGeom>
          <a:noFill/>
        </p:spPr>
      </p:pic>
      <p:pic>
        <p:nvPicPr>
          <p:cNvPr id="1074195" name="Picture 19" descr="PP small"/>
          <p:cNvPicPr>
            <a:picLocks noChangeAspect="1" noChangeArrowheads="1"/>
          </p:cNvPicPr>
          <p:nvPr userDrawn="1"/>
        </p:nvPicPr>
        <p:blipFill>
          <a:blip r:embed="rId15"/>
          <a:srcRect b="34532"/>
          <a:stretch>
            <a:fillRect/>
          </a:stretch>
        </p:blipFill>
        <p:spPr bwMode="auto">
          <a:xfrm>
            <a:off x="152400" y="6459538"/>
            <a:ext cx="2419350" cy="303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med">
    <p:wipe dir="r"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fontAlgn="base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2pPr>
      <a:lvl3pPr marL="561975" indent="-179388" algn="l" rtl="0" fontAlgn="base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3pPr>
      <a:lvl4pPr marL="752475" indent="-188913" algn="l" rtl="0" fontAlgn="base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4pPr>
      <a:lvl5pPr marL="9620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2326" y="641043"/>
            <a:ext cx="6757988" cy="1143000"/>
          </a:xfrm>
        </p:spPr>
        <p:txBody>
          <a:bodyPr/>
          <a:lstStyle/>
          <a:p>
            <a:r>
              <a:rPr lang="id-ID" dirty="0" smtClean="0"/>
              <a:t>BAB IV </a:t>
            </a:r>
            <a:br>
              <a:rPr lang="id-ID" dirty="0" smtClean="0"/>
            </a:br>
            <a:r>
              <a:rPr lang="id-ID" dirty="0" smtClean="0"/>
              <a:t>LEMAK DAN MINYAK</a:t>
            </a:r>
            <a:endParaRPr lang="de-DE" dirty="0"/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Ichda Chayati</a:t>
            </a:r>
            <a:endParaRPr lang="de-DE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A069A718-1DCA-4DD1-ADFB-F1AABAB6EE60}" type="slidenum">
              <a:rPr lang="de-DE" sz="1400" b="1"/>
              <a:pPr/>
              <a:t>10</a:t>
            </a:fld>
            <a:endParaRPr lang="de-DE" sz="1400" b="1"/>
          </a:p>
        </p:txBody>
      </p:sp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67018" name="Rectangle 10"/>
          <p:cNvSpPr>
            <a:spLocks noChangeArrowheads="1"/>
          </p:cNvSpPr>
          <p:nvPr/>
        </p:nvSpPr>
        <p:spPr bwMode="auto">
          <a:xfrm>
            <a:off x="712940" y="2377050"/>
            <a:ext cx="7074207" cy="144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>
              <a:buFont typeface="Arial" pitchFamily="34" charset="0"/>
              <a:buChar char="•"/>
            </a:pPr>
            <a:r>
              <a:rPr lang="id-ID" sz="3200" dirty="0" smtClean="0"/>
              <a:t> Posisi asam lemak pada trigliserida</a:t>
            </a:r>
          </a:p>
          <a:p>
            <a:pPr marL="265113" indent="-265113" defTabSz="801688">
              <a:buFont typeface="Arial" pitchFamily="34" charset="0"/>
              <a:buChar char="•"/>
            </a:pPr>
            <a:r>
              <a:rPr lang="id-ID" sz="3200" dirty="0" smtClean="0"/>
              <a:t>Komposisi dan sifat trigliserida: Titik asap, Titik lebur</a:t>
            </a:r>
          </a:p>
          <a:p>
            <a:pPr defTabSz="801688">
              <a:buFont typeface="Arial" pitchFamily="34" charset="0"/>
              <a:buChar char="•"/>
            </a:pPr>
            <a:r>
              <a:rPr lang="id-ID" sz="3200" dirty="0" smtClean="0"/>
              <a:t> Proses produksi minyak</a:t>
            </a:r>
          </a:p>
          <a:p>
            <a:pPr defTabSz="801688">
              <a:buFont typeface="Arial" pitchFamily="34" charset="0"/>
              <a:buChar char="•"/>
            </a:pPr>
            <a:r>
              <a:rPr lang="id-ID" sz="3200" dirty="0" smtClean="0"/>
              <a:t> Emulsi</a:t>
            </a:r>
          </a:p>
          <a:p>
            <a:pPr defTabSz="801688">
              <a:buFont typeface="Arial" pitchFamily="34" charset="0"/>
              <a:buChar char="•"/>
            </a:pPr>
            <a:endParaRPr lang="de-DE" sz="2000" b="1" dirty="0"/>
          </a:p>
        </p:txBody>
      </p:sp>
      <p:sp>
        <p:nvSpPr>
          <p:cNvPr id="1067021" name="Line 13"/>
          <p:cNvSpPr>
            <a:spLocks noChangeShapeType="1"/>
          </p:cNvSpPr>
          <p:nvPr/>
        </p:nvSpPr>
        <p:spPr bwMode="auto">
          <a:xfrm>
            <a:off x="403225" y="3683000"/>
            <a:ext cx="8402638" cy="0"/>
          </a:xfrm>
          <a:prstGeom prst="lin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02F46523-860A-4F97-9E6A-8C760943040C}" type="slidenum">
              <a:rPr lang="de-DE" sz="1400" b="1"/>
              <a:pPr/>
              <a:t>11</a:t>
            </a:fld>
            <a:endParaRPr lang="de-DE" sz="1400" b="1"/>
          </a:p>
        </p:txBody>
      </p:sp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KERUSAKAN LEMAK</a:t>
            </a:r>
            <a:endParaRPr lang="de-DE" dirty="0"/>
          </a:p>
        </p:txBody>
      </p:sp>
      <p:sp>
        <p:nvSpPr>
          <p:cNvPr id="1069065" name="Rectangle 9"/>
          <p:cNvSpPr>
            <a:spLocks noChangeArrowheads="1"/>
          </p:cNvSpPr>
          <p:nvPr/>
        </p:nvSpPr>
        <p:spPr bwMode="auto">
          <a:xfrm>
            <a:off x="403225" y="12414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de-DE" sz="2000" b="1" dirty="0"/>
          </a:p>
        </p:txBody>
      </p:sp>
      <p:sp>
        <p:nvSpPr>
          <p:cNvPr id="1069067" name="Rectangle 11"/>
          <p:cNvSpPr>
            <a:spLocks noChangeArrowheads="1"/>
          </p:cNvSpPr>
          <p:nvPr/>
        </p:nvSpPr>
        <p:spPr bwMode="auto">
          <a:xfrm>
            <a:off x="398206" y="1283111"/>
            <a:ext cx="8445757" cy="3968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marL="514350" indent="-514350" eaLnBrk="1" hangingPunct="1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id-ID" sz="2800" dirty="0" smtClean="0"/>
              <a:t>Penyerapan bau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id-ID" sz="2800" dirty="0" smtClean="0"/>
              <a:t>Ketengikan hidrolisis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id-ID" sz="2800" dirty="0" smtClean="0"/>
              <a:t>Ketengikan oksidasi</a:t>
            </a:r>
          </a:p>
          <a:p>
            <a:pPr marL="514350" indent="-514350" eaLnBrk="1" hangingPunct="1">
              <a:spcBef>
                <a:spcPct val="20000"/>
              </a:spcBef>
              <a:buClr>
                <a:schemeClr val="accent1"/>
              </a:buClr>
            </a:pPr>
            <a:endParaRPr lang="id-ID" sz="2800" dirty="0" smtClean="0"/>
          </a:p>
          <a:p>
            <a:pPr marL="514350" indent="-514350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id-ID" sz="2800" dirty="0" smtClean="0"/>
              <a:t>Video: cara membuat biodiesel 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489588" y="4005487"/>
            <a:ext cx="5442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/>
              <a:t>http://www.youtube.com/watch?v=LWUtexnr0KU</a:t>
            </a:r>
            <a:endParaRPr lang="id-ID" dirty="0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7C557829-3362-4679-BF1A-011D950A0BC9}" type="slidenum">
              <a:rPr lang="de-DE" sz="1400" b="1"/>
              <a:pPr/>
              <a:t>2</a:t>
            </a:fld>
            <a:endParaRPr lang="de-DE" sz="1400" b="1"/>
          </a:p>
        </p:txBody>
      </p:sp>
      <p:sp>
        <p:nvSpPr>
          <p:cNvPr id="10598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Lemak dan Minyak</a:t>
            </a:r>
            <a:endParaRPr lang="de-DE" dirty="0"/>
          </a:p>
        </p:txBody>
      </p:sp>
      <p:sp>
        <p:nvSpPr>
          <p:cNvPr id="10598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37419" y="1168555"/>
            <a:ext cx="7996751" cy="3137974"/>
          </a:xfrm>
        </p:spPr>
        <p:txBody>
          <a:bodyPr/>
          <a:lstStyle/>
          <a:p>
            <a:pPr lvl="0"/>
            <a:r>
              <a:rPr lang="id-ID" sz="2400" dirty="0" smtClean="0"/>
              <a:t>Sumber energi &amp; AL esensial, sumber vit</a:t>
            </a:r>
          </a:p>
          <a:p>
            <a:pPr lvl="0"/>
            <a:r>
              <a:rPr lang="id-ID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penentu karakteristik</a:t>
            </a:r>
            <a:r>
              <a:rPr lang="id-ID" sz="2400" dirty="0" smtClean="0"/>
              <a:t>: ....</a:t>
            </a:r>
          </a:p>
          <a:p>
            <a:pPr lvl="0"/>
            <a:r>
              <a:rPr lang="id-ID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penentu kelunakan</a:t>
            </a:r>
            <a:r>
              <a:rPr lang="id-ID" sz="2400" dirty="0" smtClean="0"/>
              <a:t>: ....</a:t>
            </a:r>
            <a:endParaRPr lang="id-ID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id-ID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membantu menguatkan tekstur dengan pengocokan </a:t>
            </a:r>
            <a:r>
              <a:rPr lang="id-ID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adonan</a:t>
            </a:r>
            <a:r>
              <a:rPr lang="id-ID" sz="2400" dirty="0" smtClean="0"/>
              <a:t>: ....</a:t>
            </a:r>
            <a:endParaRPr lang="id-ID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id-ID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memberi flavor</a:t>
            </a:r>
          </a:p>
          <a:p>
            <a:pPr lvl="0"/>
            <a:r>
              <a:rPr lang="id-ID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memberi efek pelumas dan rasa basah di mulut</a:t>
            </a:r>
          </a:p>
          <a:p>
            <a:r>
              <a:rPr lang="id-ID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media penghantar </a:t>
            </a:r>
            <a:r>
              <a:rPr lang="id-ID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panas</a:t>
            </a:r>
            <a:endParaRPr lang="de-DE" sz="2400" dirty="0"/>
          </a:p>
          <a:p>
            <a:endParaRPr lang="de-DE" dirty="0"/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304903" y="4733363"/>
            <a:ext cx="44293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Pembagian Lemak dan Minyak</a:t>
            </a:r>
            <a:endParaRPr kumimoji="0" lang="de-DE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707923" y="5458619"/>
            <a:ext cx="7986917" cy="588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z="2400" dirty="0" smtClean="0"/>
              <a:t>Fosfolipid, Glikolipid, </a:t>
            </a:r>
            <a:r>
              <a:rPr lang="id-ID" sz="2400" dirty="0" smtClean="0">
                <a:solidFill>
                  <a:srgbClr val="C00000"/>
                </a:solidFill>
              </a:rPr>
              <a:t>Lemak Netral</a:t>
            </a:r>
            <a:r>
              <a:rPr lang="id-ID" sz="2400" dirty="0" smtClean="0"/>
              <a:t>, Pigmen</a:t>
            </a:r>
            <a:endParaRPr lang="id-ID" sz="2400" dirty="0"/>
          </a:p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de-D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A4F6BA82-FC67-41BD-A2C6-6B8F154D6976}" type="slidenum">
              <a:rPr lang="de-DE" sz="1400" b="1"/>
              <a:pPr/>
              <a:t>3</a:t>
            </a:fld>
            <a:endParaRPr lang="de-DE" sz="1400" b="1"/>
          </a:p>
        </p:txBody>
      </p:sp>
      <p:pic>
        <p:nvPicPr>
          <p:cNvPr id="1081348" name="Picture 4" descr="Hintergrund"/>
          <p:cNvPicPr>
            <a:picLocks noChangeAspect="1" noChangeArrowheads="1"/>
          </p:cNvPicPr>
          <p:nvPr/>
        </p:nvPicPr>
        <p:blipFill>
          <a:blip r:embed="rId5"/>
          <a:srcRect b="7220"/>
          <a:stretch>
            <a:fillRect/>
          </a:stretch>
        </p:blipFill>
        <p:spPr bwMode="auto">
          <a:xfrm>
            <a:off x="0" y="0"/>
            <a:ext cx="9144000" cy="6364288"/>
          </a:xfrm>
          <a:prstGeom prst="rect">
            <a:avLst/>
          </a:prstGeom>
          <a:noFill/>
        </p:spPr>
      </p:pic>
      <p:pic>
        <p:nvPicPr>
          <p:cNvPr id="1081350" name="Picture 6" descr="schatten"/>
          <p:cNvPicPr>
            <a:picLocks noChangeAspect="1" noChangeArrowheads="1"/>
          </p:cNvPicPr>
          <p:nvPr/>
        </p:nvPicPr>
        <p:blipFill>
          <a:blip r:embed="rId6">
            <a:lum bright="36000"/>
          </a:blip>
          <a:srcRect/>
          <a:stretch>
            <a:fillRect/>
          </a:stretch>
        </p:blipFill>
        <p:spPr bwMode="auto">
          <a:xfrm>
            <a:off x="0" y="6243638"/>
            <a:ext cx="9144000" cy="120650"/>
          </a:xfrm>
          <a:prstGeom prst="rect">
            <a:avLst/>
          </a:prstGeom>
          <a:noFill/>
        </p:spPr>
      </p:pic>
      <p:sp>
        <p:nvSpPr>
          <p:cNvPr id="1081351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2831" y="311714"/>
            <a:ext cx="8677275" cy="625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id-ID" sz="3400" b="1" dirty="0" smtClean="0">
                <a:ea typeface="ＭＳ Ｐゴシック" pitchFamily="-49" charset="-128"/>
              </a:rPr>
              <a:t>Asam Lemak</a:t>
            </a:r>
            <a:endParaRPr lang="de-DE" sz="3400" b="1" dirty="0">
              <a:ea typeface="ＭＳ Ｐゴシック" pitchFamily="-49" charset="-128"/>
            </a:endParaRPr>
          </a:p>
        </p:txBody>
      </p:sp>
      <p:sp>
        <p:nvSpPr>
          <p:cNvPr id="1081352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1949" y="1179870"/>
            <a:ext cx="8248190" cy="415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id-ID" sz="2400" dirty="0"/>
              <a:t>								O</a:t>
            </a:r>
          </a:p>
          <a:p>
            <a:r>
              <a:rPr lang="id-ID" sz="2400" dirty="0"/>
              <a:t>Asam lemak mengandung gugus karboksil	</a:t>
            </a:r>
            <a:r>
              <a:rPr lang="id-ID" sz="2400" dirty="0" smtClean="0"/>
              <a:t>R    C</a:t>
            </a:r>
            <a:endParaRPr lang="id-ID" sz="2400" dirty="0"/>
          </a:p>
          <a:p>
            <a:r>
              <a:rPr lang="id-ID" sz="2400" dirty="0"/>
              <a:t>								</a:t>
            </a:r>
            <a:r>
              <a:rPr lang="id-ID" sz="2400" dirty="0" smtClean="0"/>
              <a:t>OH</a:t>
            </a:r>
          </a:p>
          <a:p>
            <a:r>
              <a:rPr lang="id-ID" sz="2400" dirty="0"/>
              <a:t>Asam lemak </a:t>
            </a:r>
            <a:r>
              <a:rPr lang="id-ID" sz="2400" dirty="0" smtClean="0"/>
              <a:t>alami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bentuknya </a:t>
            </a:r>
            <a:r>
              <a:rPr lang="id-ID" sz="2400" dirty="0"/>
              <a:t>tidak bercabang </a:t>
            </a:r>
            <a:endParaRPr lang="id-ID" sz="2400" dirty="0" smtClean="0"/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jumlah </a:t>
            </a:r>
            <a:r>
              <a:rPr lang="id-ID" sz="2400" dirty="0"/>
              <a:t>atom karbonnya (C) </a:t>
            </a:r>
            <a:r>
              <a:rPr lang="id-ID" sz="2400" dirty="0" smtClean="0"/>
              <a:t>genap</a:t>
            </a:r>
          </a:p>
          <a:p>
            <a:endParaRPr lang="id-ID" sz="2400" dirty="0"/>
          </a:p>
          <a:p>
            <a:r>
              <a:rPr lang="id-ID" sz="2400" dirty="0" smtClean="0"/>
              <a:t>Pembagian Asam Lemak:</a:t>
            </a:r>
          </a:p>
          <a:p>
            <a:r>
              <a:rPr lang="id-ID" sz="2400" dirty="0" smtClean="0"/>
              <a:t>Asam Lemak Jenuh (Ikatan tunggal)</a:t>
            </a:r>
          </a:p>
          <a:p>
            <a:r>
              <a:rPr lang="id-ID" sz="2400" dirty="0" smtClean="0"/>
              <a:t>Asam lemak Tak Jenuh (Ikatan rangkap)</a:t>
            </a:r>
            <a:endParaRPr lang="id-ID" sz="2400" dirty="0"/>
          </a:p>
          <a:p>
            <a:endParaRPr lang="id-ID" sz="24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7256206" y="1769806"/>
            <a:ext cx="191729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7683910" y="1445342"/>
            <a:ext cx="176980" cy="162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7742903" y="1533832"/>
            <a:ext cx="162232" cy="1179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713406" y="1887794"/>
            <a:ext cx="162233" cy="162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C1063AE6-435D-4F6D-8272-2AC695FFCDD5}" type="slidenum">
              <a:rPr lang="de-DE" sz="1400" b="1"/>
              <a:pPr/>
              <a:t>4</a:t>
            </a:fld>
            <a:endParaRPr lang="de-DE" sz="1400" b="1"/>
          </a:p>
        </p:txBody>
      </p:sp>
      <p:sp>
        <p:nvSpPr>
          <p:cNvPr id="10608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Asam Lemak Tak Jenuh</a:t>
            </a:r>
            <a:endParaRPr lang="de-DE" dirty="0"/>
          </a:p>
        </p:txBody>
      </p:sp>
      <p:sp>
        <p:nvSpPr>
          <p:cNvPr id="1060871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03225" y="1165123"/>
            <a:ext cx="8224581" cy="3832327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id-ID" sz="2400" dirty="0">
                <a:solidFill>
                  <a:schemeClr val="tx1"/>
                </a:solidFill>
                <a:latin typeface="+mn-lt"/>
              </a:rPr>
              <a:t>jumlah ikatan 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rangkap</a:t>
            </a:r>
            <a:endParaRPr lang="id-ID" sz="2400" dirty="0" smtClean="0"/>
          </a:p>
          <a:p>
            <a:pPr lvl="1">
              <a:buFont typeface="Wingdings" pitchFamily="2" charset="2"/>
              <a:buChar char="§"/>
            </a:pP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posisi </a:t>
            </a:r>
            <a:r>
              <a:rPr lang="id-ID" sz="2400" dirty="0">
                <a:solidFill>
                  <a:schemeClr val="tx1"/>
                </a:solidFill>
                <a:latin typeface="+mn-lt"/>
              </a:rPr>
              <a:t>ikatan 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rangkap</a:t>
            </a:r>
            <a:endParaRPr lang="id-ID" sz="2400" dirty="0" smtClean="0"/>
          </a:p>
          <a:p>
            <a:pPr lvl="1">
              <a:buFont typeface="Wingdings" pitchFamily="2" charset="2"/>
              <a:buChar char="§"/>
            </a:pPr>
            <a:r>
              <a:rPr lang="id-ID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bentuk </a:t>
            </a:r>
            <a:r>
              <a:rPr lang="id-ID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molekul (cis atau trans)</a:t>
            </a:r>
            <a:endParaRPr lang="en-US" sz="2400" dirty="0"/>
          </a:p>
        </p:txBody>
      </p:sp>
      <p:pic>
        <p:nvPicPr>
          <p:cNvPr id="1060876" name="Picture 12" descr="cis 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9031" y="2595716"/>
            <a:ext cx="5981590" cy="352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Page </a:t>
            </a:r>
            <a:fld id="{6E6B989B-7DD6-4D78-B5D8-8D692880B015}" type="slidenum">
              <a:rPr lang="de-DE" sz="1400" b="1"/>
              <a:pPr/>
              <a:t>5</a:t>
            </a:fld>
            <a:endParaRPr lang="de-DE" sz="1400" b="1" dirty="0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Istilah dalam Asam Lemak</a:t>
            </a:r>
            <a:endParaRPr lang="de-DE" dirty="0"/>
          </a:p>
        </p:txBody>
      </p:sp>
      <p:sp>
        <p:nvSpPr>
          <p:cNvPr id="106190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20688" y="1061884"/>
            <a:ext cx="8397875" cy="2541742"/>
          </a:xfrm>
          <a:noFill/>
          <a:ln/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id-ID" sz="2400" dirty="0">
                <a:solidFill>
                  <a:schemeClr val="tx1"/>
                </a:solidFill>
                <a:latin typeface="+mn-lt"/>
              </a:rPr>
              <a:t>SFA (saturated fatty acid, asam lemak jenuh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): susu, daging berlemak, sereal, butter, telur</a:t>
            </a:r>
            <a:endParaRPr lang="id-ID" sz="2400" dirty="0">
              <a:solidFill>
                <a:schemeClr val="tx1"/>
              </a:solidFill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id-ID" sz="2400" dirty="0">
                <a:solidFill>
                  <a:schemeClr val="tx1"/>
                </a:solidFill>
                <a:latin typeface="+mn-lt"/>
              </a:rPr>
              <a:t>MUFA (monounsaturated fatty acid, asam lemak tidak jenuh yang mempunyai satu buah ikatan 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rangkap)</a:t>
            </a:r>
            <a:endParaRPr lang="id-ID" sz="2400" dirty="0" smtClean="0"/>
          </a:p>
          <a:p>
            <a:pPr lvl="1">
              <a:buFont typeface="Wingdings" pitchFamily="2" charset="2"/>
              <a:buChar char="§"/>
            </a:pPr>
            <a:r>
              <a:rPr lang="id-ID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PUFA </a:t>
            </a:r>
            <a:r>
              <a:rPr lang="id-ID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(polyunsaturated fatty acid, asam lemak tidak jenuh yang mempunyai lebih dari satu buah ikatan rangkap</a:t>
            </a:r>
            <a:r>
              <a:rPr lang="id-ID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id-ID" sz="2400" dirty="0" smtClean="0">
                <a:ea typeface="+mn-ea"/>
                <a:cs typeface="+mn-cs"/>
              </a:rPr>
              <a:t>Cont MUFA&amp;PUFA: apokat, sawit, daging tanpa lemak, tuna, sardin </a:t>
            </a:r>
            <a:endParaRPr lang="de-DE" sz="2400" dirty="0"/>
          </a:p>
          <a:p>
            <a:endParaRPr lang="de-DE" sz="16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2889" y="4335156"/>
            <a:ext cx="594518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Tata Nama Asam Lemak</a:t>
            </a:r>
            <a:endParaRPr kumimoji="0" lang="de-DE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3"/>
          <p:cNvSpPr txBox="1">
            <a:spLocks noChangeArrowheads="1"/>
          </p:cNvSpPr>
          <p:nvPr/>
        </p:nvSpPr>
        <p:spPr bwMode="auto">
          <a:xfrm>
            <a:off x="440352" y="4768646"/>
            <a:ext cx="8397875" cy="151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marL="381000" marR="0" lvl="1" indent="-1889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Nama populer</a:t>
            </a:r>
          </a:p>
          <a:p>
            <a:pPr marL="381000" marR="0" lvl="1" indent="-1889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id-ID" sz="2400" kern="0" dirty="0" smtClean="0">
                <a:latin typeface="+mn-lt"/>
              </a:rPr>
              <a:t>Nama ilmiah</a:t>
            </a:r>
          </a:p>
          <a:p>
            <a:pPr marL="381000" marR="0" lvl="1" indent="-1889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Simbol: pendek</a:t>
            </a:r>
            <a:r>
              <a:rPr kumimoji="0" lang="id-ID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&amp; panjang</a:t>
            </a:r>
            <a:endParaRPr kumimoji="0" lang="id-ID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de-DE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EF000121-C312-4244-8556-6F85BDAA4773}" type="slidenum">
              <a:rPr lang="de-DE" sz="1400" b="1"/>
              <a:pPr/>
              <a:t>6</a:t>
            </a:fld>
            <a:endParaRPr lang="de-DE" sz="1400" b="1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dirty="0" smtClean="0"/>
              <a:t>Simbol Asam lemak</a:t>
            </a:r>
            <a:endParaRPr lang="de-DE" sz="2800" dirty="0"/>
          </a:p>
        </p:txBody>
      </p:sp>
      <p:sp>
        <p:nvSpPr>
          <p:cNvPr id="1062928" name="Rectangle 16"/>
          <p:cNvSpPr>
            <a:spLocks noChangeArrowheads="1"/>
          </p:cNvSpPr>
          <p:nvPr/>
        </p:nvSpPr>
        <p:spPr bwMode="auto">
          <a:xfrm>
            <a:off x="403225" y="1163783"/>
            <a:ext cx="8165588" cy="4710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marL="342900" lvl="0" indent="-342900">
              <a:buFont typeface="+mj-lt"/>
              <a:buAutoNum type="arabicPeriod"/>
            </a:pPr>
            <a:r>
              <a:rPr lang="id-ID" sz="2800" dirty="0"/>
              <a:t>Jumlah atom C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800" dirty="0"/>
              <a:t>Jumlah ikatan rangkap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800" dirty="0"/>
              <a:t>Nomor ikatan rangkap</a:t>
            </a:r>
          </a:p>
          <a:p>
            <a:pPr marL="800100" lvl="1" indent="-342900">
              <a:buFont typeface="+mj-lt"/>
              <a:buAutoNum type="alphaLcPeriod"/>
            </a:pPr>
            <a:r>
              <a:rPr lang="id-ID" sz="2800" dirty="0"/>
              <a:t>Dari gugus karboksil</a:t>
            </a:r>
          </a:p>
          <a:p>
            <a:pPr marL="342900" indent="-342900"/>
            <a:r>
              <a:rPr lang="id-ID" sz="2800" dirty="0" smtClean="0"/>
              <a:t>	     Posisi </a:t>
            </a:r>
            <a:r>
              <a:rPr lang="id-ID" sz="2800" dirty="0">
                <a:solidFill>
                  <a:srgbClr val="FF0000"/>
                </a:solidFill>
              </a:rPr>
              <a:t>semua</a:t>
            </a:r>
            <a:r>
              <a:rPr lang="id-ID" sz="2800" dirty="0"/>
              <a:t> ikatan rangkap ditulis, </a:t>
            </a:r>
            <a:r>
              <a:rPr lang="id-ID" sz="2800" dirty="0" smtClean="0"/>
              <a:t>diberi</a:t>
            </a:r>
          </a:p>
          <a:p>
            <a:pPr marL="342900" indent="-342900"/>
            <a:r>
              <a:rPr lang="id-ID" sz="2800" dirty="0" smtClean="0"/>
              <a:t>        simbol </a:t>
            </a:r>
            <a:r>
              <a:rPr lang="id-ID" sz="2800" dirty="0">
                <a:solidFill>
                  <a:srgbClr val="C00000"/>
                </a:solidFill>
                <a:sym typeface="Symbol"/>
              </a:rPr>
              <a:t></a:t>
            </a:r>
            <a:endParaRPr lang="id-ID" sz="2800" dirty="0">
              <a:solidFill>
                <a:srgbClr val="C00000"/>
              </a:solidFill>
            </a:endParaRPr>
          </a:p>
          <a:p>
            <a:pPr marL="800100" lvl="1" indent="-342900"/>
            <a:r>
              <a:rPr lang="id-ID" sz="2800" dirty="0" smtClean="0"/>
              <a:t>b. Dari </a:t>
            </a:r>
            <a:r>
              <a:rPr lang="id-ID" sz="2800" dirty="0"/>
              <a:t>metil</a:t>
            </a:r>
          </a:p>
          <a:p>
            <a:pPr marL="811213" indent="-811213"/>
            <a:r>
              <a:rPr lang="id-ID" sz="2800" dirty="0" smtClean="0"/>
              <a:t>         Posisi </a:t>
            </a:r>
            <a:r>
              <a:rPr lang="id-ID" sz="2800" dirty="0"/>
              <a:t>ikatan rangkap yang ditulis hanya yang </a:t>
            </a:r>
            <a:r>
              <a:rPr lang="id-ID" sz="2800" dirty="0">
                <a:solidFill>
                  <a:srgbClr val="FF0000"/>
                </a:solidFill>
              </a:rPr>
              <a:t>paling dekat</a:t>
            </a:r>
            <a:r>
              <a:rPr lang="id-ID" sz="2800" dirty="0"/>
              <a:t> dengan ujung, diberi simbol </a:t>
            </a:r>
            <a:r>
              <a:rPr lang="id-ID" sz="2800" dirty="0">
                <a:solidFill>
                  <a:srgbClr val="C00000"/>
                </a:solidFill>
                <a:sym typeface="Symbol"/>
              </a:rPr>
              <a:t></a:t>
            </a:r>
            <a:endParaRPr lang="id-ID" sz="28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EF000121-C312-4244-8556-6F85BDAA4773}" type="slidenum">
              <a:rPr lang="de-DE" sz="1400" b="1"/>
              <a:pPr/>
              <a:t>7</a:t>
            </a:fld>
            <a:endParaRPr lang="de-DE" sz="1400" b="1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Omega-3 (ω3) </a:t>
            </a:r>
            <a:r>
              <a:rPr lang="id-ID" sz="2800" dirty="0" smtClean="0"/>
              <a:t>&amp;</a:t>
            </a:r>
            <a:r>
              <a:rPr lang="en-US" sz="2800" dirty="0" smtClean="0"/>
              <a:t> omega-6 (ω6)</a:t>
            </a:r>
            <a:endParaRPr lang="de-DE" sz="2800" dirty="0"/>
          </a:p>
        </p:txBody>
      </p:sp>
      <p:sp>
        <p:nvSpPr>
          <p:cNvPr id="1062928" name="Rectangle 16"/>
          <p:cNvSpPr>
            <a:spLocks noChangeArrowheads="1"/>
          </p:cNvSpPr>
          <p:nvPr/>
        </p:nvSpPr>
        <p:spPr bwMode="auto">
          <a:xfrm>
            <a:off x="403225" y="1454727"/>
            <a:ext cx="8165588" cy="464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marL="342900" lvl="0" indent="-342900"/>
            <a:r>
              <a:rPr lang="en-US" sz="2800" dirty="0" smtClean="0"/>
              <a:t>Omega-3 (</a:t>
            </a:r>
            <a:r>
              <a:rPr lang="en-US" sz="2800" b="1" dirty="0" smtClean="0"/>
              <a:t>ω3</a:t>
            </a:r>
            <a:r>
              <a:rPr lang="en-US" sz="2800" dirty="0" smtClean="0"/>
              <a:t>) </a:t>
            </a:r>
            <a:r>
              <a:rPr lang="id-ID" sz="2800" dirty="0" smtClean="0"/>
              <a:t>&amp;</a:t>
            </a:r>
            <a:r>
              <a:rPr lang="en-US" sz="2800" dirty="0" smtClean="0"/>
              <a:t> omega-6 (</a:t>
            </a:r>
            <a:r>
              <a:rPr lang="en-US" sz="2800" b="1" dirty="0" smtClean="0"/>
              <a:t>ω6</a:t>
            </a:r>
            <a:r>
              <a:rPr lang="en-US" sz="2800" dirty="0" smtClean="0"/>
              <a:t>)</a:t>
            </a:r>
            <a:r>
              <a:rPr lang="en-US" sz="2800" dirty="0" smtClean="0">
                <a:latin typeface="Segoe UI"/>
                <a:ea typeface="Segoe UI"/>
                <a:cs typeface="Segoe UI"/>
              </a:rPr>
              <a:t>→</a:t>
            </a:r>
            <a:r>
              <a:rPr lang="en-US" sz="2800" dirty="0" smtClean="0"/>
              <a:t>unsaturated "Essential Fatty Acids" (EFAs)</a:t>
            </a:r>
            <a:r>
              <a:rPr lang="id-ID" sz="2800" dirty="0" smtClean="0"/>
              <a:t> </a:t>
            </a:r>
            <a:r>
              <a:rPr lang="id-ID" sz="2800" dirty="0" smtClean="0">
                <a:latin typeface="Segoe UI"/>
                <a:ea typeface="Segoe UI"/>
                <a:cs typeface="Segoe UI"/>
              </a:rPr>
              <a:t>→</a:t>
            </a:r>
            <a:r>
              <a:rPr lang="en-US" sz="2800" dirty="0" smtClean="0"/>
              <a:t>need to be included in the diet because the human metabolism cannot create them from other fatty acids</a:t>
            </a:r>
            <a:endParaRPr lang="id-ID" sz="2800" dirty="0" smtClean="0"/>
          </a:p>
          <a:p>
            <a:pPr marL="342900" lvl="0" indent="-342900"/>
            <a:r>
              <a:rPr lang="en-US" sz="2800" dirty="0" smtClean="0"/>
              <a:t>DHA (</a:t>
            </a:r>
            <a:r>
              <a:rPr lang="en-US" sz="2800" dirty="0" err="1" smtClean="0"/>
              <a:t>docosahexaenoic</a:t>
            </a:r>
            <a:r>
              <a:rPr lang="en-US" sz="2800" dirty="0" smtClean="0"/>
              <a:t> acid) and AA (</a:t>
            </a:r>
            <a:r>
              <a:rPr lang="en-US" sz="2800" dirty="0" err="1" smtClean="0"/>
              <a:t>arachidonic</a:t>
            </a:r>
            <a:r>
              <a:rPr lang="en-US" sz="2800" dirty="0" smtClean="0"/>
              <a:t> acid)</a:t>
            </a:r>
            <a:r>
              <a:rPr lang="en-US" sz="2800" dirty="0" smtClean="0">
                <a:latin typeface="Segoe UI"/>
                <a:ea typeface="Segoe UI"/>
                <a:cs typeface="Segoe UI"/>
              </a:rPr>
              <a:t>→</a:t>
            </a:r>
            <a:r>
              <a:rPr lang="en-US" sz="2800" dirty="0" smtClean="0"/>
              <a:t> both crucial to the optimal development of the brain and eyes</a:t>
            </a:r>
            <a:r>
              <a:rPr lang="id-ID" sz="2800" dirty="0" smtClean="0"/>
              <a:t> </a:t>
            </a:r>
            <a:r>
              <a:rPr lang="id-ID" sz="2800" dirty="0" smtClean="0">
                <a:latin typeface="Segoe UI"/>
                <a:ea typeface="Segoe UI"/>
                <a:cs typeface="Segoe UI"/>
              </a:rPr>
              <a:t>→</a:t>
            </a:r>
            <a:r>
              <a:rPr lang="en-US" sz="2800" dirty="0" smtClean="0"/>
              <a:t>added to infant formulas</a:t>
            </a:r>
            <a:endParaRPr lang="id-ID" sz="2800" dirty="0" smtClean="0"/>
          </a:p>
          <a:p>
            <a:pPr marL="342900" lvl="0" indent="-342900"/>
            <a:endParaRPr lang="id-ID" sz="2400" dirty="0" smtClean="0"/>
          </a:p>
          <a:p>
            <a:pPr marL="342900" lvl="0" indent="-342900"/>
            <a:r>
              <a:rPr lang="en-US" sz="2400" dirty="0" smtClean="0"/>
              <a:t> </a:t>
            </a:r>
            <a:endParaRPr lang="id-ID" sz="2400" dirty="0" smtClean="0"/>
          </a:p>
          <a:p>
            <a:pPr marL="342900" lvl="0" indent="-342900"/>
            <a:endParaRPr lang="id-ID" sz="2400" dirty="0" smtClean="0"/>
          </a:p>
          <a:p>
            <a:pPr marL="342900" lvl="0" indent="-342900"/>
            <a:r>
              <a:rPr lang="en-US" sz="2400" dirty="0" smtClean="0"/>
              <a:t> </a:t>
            </a:r>
            <a:endParaRPr lang="id-ID" sz="24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EF000121-C312-4244-8556-6F85BDAA4773}" type="slidenum">
              <a:rPr lang="de-DE" sz="1400" b="1"/>
              <a:pPr/>
              <a:t>8</a:t>
            </a:fld>
            <a:endParaRPr lang="de-DE" sz="1400" b="1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Omega-3 (ω3) </a:t>
            </a:r>
            <a:r>
              <a:rPr lang="id-ID" sz="2800" dirty="0" smtClean="0"/>
              <a:t>&amp;</a:t>
            </a:r>
            <a:r>
              <a:rPr lang="en-US" sz="2800" dirty="0" smtClean="0"/>
              <a:t> omega-6 (ω6)</a:t>
            </a:r>
            <a:endParaRPr lang="de-DE" sz="2800" dirty="0"/>
          </a:p>
        </p:txBody>
      </p:sp>
      <p:sp>
        <p:nvSpPr>
          <p:cNvPr id="1062928" name="Rectangle 16"/>
          <p:cNvSpPr>
            <a:spLocks noChangeArrowheads="1"/>
          </p:cNvSpPr>
          <p:nvPr/>
        </p:nvSpPr>
        <p:spPr bwMode="auto">
          <a:xfrm>
            <a:off x="403224" y="1108364"/>
            <a:ext cx="8435975" cy="49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marL="342900" lvl="0" indent="-342900"/>
            <a:r>
              <a:rPr lang="en-US" sz="2800" dirty="0" smtClean="0"/>
              <a:t>Excessive amounts of omega-6 polyunsaturated fatty acids </a:t>
            </a:r>
            <a:r>
              <a:rPr lang="id-ID" sz="2800" dirty="0" smtClean="0"/>
              <a:t>&amp;</a:t>
            </a:r>
            <a:r>
              <a:rPr lang="en-US" sz="2800" dirty="0" smtClean="0"/>
              <a:t> a very high omega-6/omega-3 ratio</a:t>
            </a:r>
            <a:r>
              <a:rPr lang="en-US" sz="2800" dirty="0" smtClean="0">
                <a:latin typeface="Segoe UI"/>
                <a:ea typeface="Segoe UI"/>
                <a:cs typeface="Segoe UI"/>
              </a:rPr>
              <a:t>→</a:t>
            </a:r>
            <a:r>
              <a:rPr lang="en-US" sz="2800" dirty="0" smtClean="0"/>
              <a:t> linked with pathogenesis of many diseases </a:t>
            </a:r>
            <a:r>
              <a:rPr lang="id-ID" sz="2800" dirty="0" smtClean="0"/>
              <a:t>(</a:t>
            </a:r>
            <a:r>
              <a:rPr lang="en-US" sz="2800" dirty="0" smtClean="0"/>
              <a:t>cardiovascular disease, cancer, </a:t>
            </a:r>
            <a:r>
              <a:rPr lang="id-ID" sz="2800" dirty="0" smtClean="0"/>
              <a:t>&amp;</a:t>
            </a:r>
            <a:r>
              <a:rPr lang="en-US" sz="2800" dirty="0" smtClean="0"/>
              <a:t> inflammatory </a:t>
            </a:r>
            <a:r>
              <a:rPr lang="id-ID" sz="2800" dirty="0" smtClean="0"/>
              <a:t>&amp;</a:t>
            </a:r>
            <a:r>
              <a:rPr lang="en-US" sz="2800" dirty="0" smtClean="0"/>
              <a:t> autoimmune diseases</a:t>
            </a:r>
            <a:r>
              <a:rPr lang="id-ID" sz="2800" dirty="0" smtClean="0"/>
              <a:t>)</a:t>
            </a:r>
          </a:p>
          <a:p>
            <a:pPr marL="342900" lvl="0" indent="-342900"/>
            <a:r>
              <a:rPr lang="id-ID" sz="2800" dirty="0" smtClean="0"/>
              <a:t>R</a:t>
            </a:r>
            <a:r>
              <a:rPr lang="en-US" sz="2800" dirty="0" err="1" smtClean="0"/>
              <a:t>atio</a:t>
            </a:r>
            <a:r>
              <a:rPr lang="en-US" sz="2800" dirty="0" smtClean="0"/>
              <a:t> of omega-6 to omega-3 in modern diets </a:t>
            </a:r>
            <a:r>
              <a:rPr lang="en-US" sz="2800" dirty="0" smtClean="0">
                <a:latin typeface="Segoe UI"/>
                <a:ea typeface="Segoe UI"/>
                <a:cs typeface="Segoe UI"/>
              </a:rPr>
              <a:t>→</a:t>
            </a:r>
            <a:r>
              <a:rPr lang="en-US" sz="2800" dirty="0" smtClean="0"/>
              <a:t>is approximately </a:t>
            </a:r>
            <a:r>
              <a:rPr lang="en-US" sz="2800" dirty="0" smtClean="0">
                <a:solidFill>
                  <a:srgbClr val="FF0000"/>
                </a:solidFill>
              </a:rPr>
              <a:t>15:1</a:t>
            </a:r>
            <a:endParaRPr lang="id-ID" sz="2800" dirty="0" smtClean="0">
              <a:solidFill>
                <a:srgbClr val="FF0000"/>
              </a:solidFill>
            </a:endParaRPr>
          </a:p>
          <a:p>
            <a:pPr marL="342900" lvl="0" indent="-342900"/>
            <a:r>
              <a:rPr lang="id-ID" sz="2800" dirty="0" smtClean="0"/>
              <a:t>R</a:t>
            </a:r>
            <a:r>
              <a:rPr lang="en-US" sz="2800" dirty="0" err="1" smtClean="0"/>
              <a:t>atios</a:t>
            </a:r>
            <a:r>
              <a:rPr lang="en-US" sz="2800" dirty="0" smtClean="0"/>
              <a:t> of </a:t>
            </a:r>
            <a:r>
              <a:rPr lang="en-US" sz="2800" b="1" dirty="0" smtClean="0">
                <a:solidFill>
                  <a:srgbClr val="00B050"/>
                </a:solidFill>
              </a:rPr>
              <a:t>2:1</a:t>
            </a:r>
            <a:r>
              <a:rPr lang="en-US" sz="2800" dirty="0" smtClean="0"/>
              <a:t> to </a:t>
            </a:r>
            <a:r>
              <a:rPr lang="en-US" sz="2800" b="1" dirty="0" smtClean="0">
                <a:solidFill>
                  <a:srgbClr val="00B050"/>
                </a:solidFill>
              </a:rPr>
              <a:t>4:1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egoe UI"/>
                <a:ea typeface="Segoe UI"/>
                <a:cs typeface="Segoe UI"/>
              </a:rPr>
              <a:t>→</a:t>
            </a:r>
            <a:r>
              <a:rPr lang="en-US" sz="2800" dirty="0" smtClean="0"/>
              <a:t>have been associated with reduced mortality from cardiovascular disease, suppressed inflammation in patients with rheumatoid arthritis, </a:t>
            </a:r>
            <a:r>
              <a:rPr lang="id-ID" sz="2800" dirty="0" smtClean="0"/>
              <a:t>&amp;</a:t>
            </a:r>
            <a:r>
              <a:rPr lang="en-US" sz="2800" dirty="0" smtClean="0"/>
              <a:t> decreased risk of breast cancer</a:t>
            </a:r>
            <a:endParaRPr lang="id-ID" sz="2800" dirty="0" smtClean="0"/>
          </a:p>
          <a:p>
            <a:pPr marL="342900" lvl="0" indent="-342900"/>
            <a:endParaRPr lang="id-ID" sz="2400" dirty="0" smtClean="0"/>
          </a:p>
          <a:p>
            <a:pPr marL="342900" lvl="0" indent="-342900"/>
            <a:r>
              <a:rPr lang="en-US" sz="2400" dirty="0" smtClean="0"/>
              <a:t> </a:t>
            </a:r>
            <a:endParaRPr lang="id-ID" sz="2400" dirty="0" smtClean="0"/>
          </a:p>
          <a:p>
            <a:pPr marL="342900" lvl="0" indent="-342900"/>
            <a:endParaRPr lang="id-ID" sz="2400" dirty="0" smtClean="0"/>
          </a:p>
          <a:p>
            <a:pPr marL="342900" lvl="0" indent="-342900"/>
            <a:r>
              <a:rPr lang="en-US" sz="2400" dirty="0" smtClean="0"/>
              <a:t> </a:t>
            </a:r>
            <a:endParaRPr lang="id-ID" sz="24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fld id="{E61969F6-5DC5-4740-8245-2601FCD19EA1}" type="slidenum">
              <a:rPr lang="de-DE" sz="1400" b="1"/>
              <a:pPr/>
              <a:t>9</a:t>
            </a:fld>
            <a:endParaRPr lang="de-DE" sz="1400" b="1"/>
          </a:p>
        </p:txBody>
      </p:sp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8477" y="486697"/>
            <a:ext cx="6248298" cy="491050"/>
          </a:xfrm>
        </p:spPr>
        <p:txBody>
          <a:bodyPr/>
          <a:lstStyle/>
          <a:p>
            <a:r>
              <a:rPr lang="id-ID" dirty="0" smtClean="0"/>
              <a:t>Gliserida:  </a:t>
            </a:r>
            <a:r>
              <a:rPr lang="id-ID" b="0" dirty="0" smtClean="0"/>
              <a:t>ester dari asam lemak dan gliserol</a:t>
            </a:r>
            <a:r>
              <a:rPr lang="en-US" b="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de-DE" dirty="0"/>
          </a:p>
        </p:txBody>
      </p:sp>
      <p:pic>
        <p:nvPicPr>
          <p:cNvPr id="1073153" name="Picture 1" descr="monogliseri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8929" y="1061885"/>
            <a:ext cx="6268064" cy="2352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3154" name="Picture 2" descr="trigliseri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2671" y="3539614"/>
            <a:ext cx="6135329" cy="2615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9KnBgefcZ0ub6tgdEtwp1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kn3DWGpOAUyngdq1hQLEw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94949"/>
      </a:dk2>
      <a:lt2>
        <a:srgbClr val="3E7EA6"/>
      </a:lt2>
      <a:accent1>
        <a:srgbClr val="6E6E6E"/>
      </a:accent1>
      <a:accent2>
        <a:srgbClr val="9B9B9B"/>
      </a:accent2>
      <a:accent3>
        <a:srgbClr val="FFFFFF"/>
      </a:accent3>
      <a:accent4>
        <a:srgbClr val="000000"/>
      </a:accent4>
      <a:accent5>
        <a:srgbClr val="BABABA"/>
      </a:accent5>
      <a:accent6>
        <a:srgbClr val="8C8C8C"/>
      </a:accent6>
      <a:hlink>
        <a:srgbClr val="C1C1C1"/>
      </a:hlink>
      <a:folHlink>
        <a:srgbClr val="E6E6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494949"/>
        </a:dk2>
        <a:lt2>
          <a:srgbClr val="3E7EA6"/>
        </a:lt2>
        <a:accent1>
          <a:srgbClr val="6E6E6E"/>
        </a:accent1>
        <a:accent2>
          <a:srgbClr val="9B9B9B"/>
        </a:accent2>
        <a:accent3>
          <a:srgbClr val="FFFFFF"/>
        </a:accent3>
        <a:accent4>
          <a:srgbClr val="000000"/>
        </a:accent4>
        <a:accent5>
          <a:srgbClr val="BABABA"/>
        </a:accent5>
        <a:accent6>
          <a:srgbClr val="8C8C8C"/>
        </a:accent6>
        <a:hlink>
          <a:srgbClr val="C1C1C1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419</Words>
  <Application>Microsoft Office PowerPoint</Application>
  <PresentationFormat>On-screen Show (4:3)</PresentationFormat>
  <Paragraphs>93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Segoe UI</vt:lpstr>
      <vt:lpstr>Symbol</vt:lpstr>
      <vt:lpstr>Wingdings</vt:lpstr>
      <vt:lpstr>1_Standarddesign</vt:lpstr>
      <vt:lpstr>BAB IV  LEMAK DAN MINYAK</vt:lpstr>
      <vt:lpstr>Fungsi Lemak dan Minyak</vt:lpstr>
      <vt:lpstr>PowerPoint Presentation</vt:lpstr>
      <vt:lpstr>Asam Lemak Tak Jenuh</vt:lpstr>
      <vt:lpstr>Istilah dalam Asam Lemak</vt:lpstr>
      <vt:lpstr>Simbol Asam lemak</vt:lpstr>
      <vt:lpstr>Omega-3 (ω3) &amp; omega-6 (ω6)</vt:lpstr>
      <vt:lpstr>Omega-3 (ω3) &amp; omega-6 (ω6)</vt:lpstr>
      <vt:lpstr>Gliserida:  ester dari asam lemak dan gliserol  </vt:lpstr>
      <vt:lpstr>PowerPoint Presentation</vt:lpstr>
      <vt:lpstr>KERUSAKAN LEMAK</vt:lpstr>
    </vt:vector>
  </TitlesOfParts>
  <Company>PresentationPoint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 Silver</dc:title>
  <dc:creator>PresentationPoint</dc:creator>
  <cp:lastModifiedBy>Inspiron</cp:lastModifiedBy>
  <cp:revision>525</cp:revision>
  <cp:lastPrinted>2005-03-15T07:48:11Z</cp:lastPrinted>
  <dcterms:created xsi:type="dcterms:W3CDTF">2004-11-16T16:03:16Z</dcterms:created>
  <dcterms:modified xsi:type="dcterms:W3CDTF">2017-11-30T06:31:46Z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