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86" d="100"/>
          <a:sy n="86" d="100"/>
        </p:scale>
        <p:origin x="216"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335E30-4268-44B2-BBAE-942B4E6B344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A1CB7D68-6E02-486C-B7EB-DF7FF6DCE828}">
      <dgm:prSet/>
      <dgm:spPr/>
      <dgm:t>
        <a:bodyPr/>
        <a:lstStyle/>
        <a:p>
          <a:pPr rtl="0"/>
          <a:r>
            <a:rPr lang="id-ID" i="1"/>
            <a:t>Food Beverage Department </a:t>
          </a:r>
          <a:r>
            <a:rPr lang="id-ID"/>
            <a:t>adalah bagian dari hotel yang paling banyak bisa mendatangkan income, bahkan jauh dapat melebihi pendapatan dari penjualan semua kamarnya, melalui pengelolaan Banguet, event-event MICE dan outlets FB departemen yang ada : Bar; Restaurant; Room Service.Banquet, Steward dan Kitchen. </a:t>
          </a:r>
          <a:br>
            <a:rPr lang="id-ID"/>
          </a:br>
          <a:endParaRPr lang="id-ID"/>
        </a:p>
      </dgm:t>
    </dgm:pt>
    <dgm:pt modelId="{C02E767C-6FC3-4743-B229-5C1B47FE560E}" type="parTrans" cxnId="{56410C0F-D2B5-4AC7-893F-82521A072A00}">
      <dgm:prSet/>
      <dgm:spPr/>
      <dgm:t>
        <a:bodyPr/>
        <a:lstStyle/>
        <a:p>
          <a:endParaRPr lang="id-ID"/>
        </a:p>
      </dgm:t>
    </dgm:pt>
    <dgm:pt modelId="{A64155E9-3837-4C67-8085-659ED41AF801}" type="sibTrans" cxnId="{56410C0F-D2B5-4AC7-893F-82521A072A00}">
      <dgm:prSet/>
      <dgm:spPr/>
      <dgm:t>
        <a:bodyPr/>
        <a:lstStyle/>
        <a:p>
          <a:endParaRPr lang="id-ID"/>
        </a:p>
      </dgm:t>
    </dgm:pt>
    <dgm:pt modelId="{DC68CDA1-AD1E-4BD7-B114-479525FBBE48}" type="pres">
      <dgm:prSet presAssocID="{4C335E30-4268-44B2-BBAE-942B4E6B3441}" presName="linear" presStyleCnt="0">
        <dgm:presLayoutVars>
          <dgm:animLvl val="lvl"/>
          <dgm:resizeHandles val="exact"/>
        </dgm:presLayoutVars>
      </dgm:prSet>
      <dgm:spPr/>
    </dgm:pt>
    <dgm:pt modelId="{235D54D9-AC2E-4C6B-9A4A-7C48048C3644}" type="pres">
      <dgm:prSet presAssocID="{A1CB7D68-6E02-486C-B7EB-DF7FF6DCE828}" presName="parentText" presStyleLbl="node1" presStyleIdx="0" presStyleCnt="1">
        <dgm:presLayoutVars>
          <dgm:chMax val="0"/>
          <dgm:bulletEnabled val="1"/>
        </dgm:presLayoutVars>
      </dgm:prSet>
      <dgm:spPr/>
    </dgm:pt>
  </dgm:ptLst>
  <dgm:cxnLst>
    <dgm:cxn modelId="{56410C0F-D2B5-4AC7-893F-82521A072A00}" srcId="{4C335E30-4268-44B2-BBAE-942B4E6B3441}" destId="{A1CB7D68-6E02-486C-B7EB-DF7FF6DCE828}" srcOrd="0" destOrd="0" parTransId="{C02E767C-6FC3-4743-B229-5C1B47FE560E}" sibTransId="{A64155E9-3837-4C67-8085-659ED41AF801}"/>
    <dgm:cxn modelId="{503AAF20-5C7C-4178-A467-ED5BF8002546}" type="presOf" srcId="{4C335E30-4268-44B2-BBAE-942B4E6B3441}" destId="{DC68CDA1-AD1E-4BD7-B114-479525FBBE48}" srcOrd="0" destOrd="0" presId="urn:microsoft.com/office/officeart/2005/8/layout/vList2"/>
    <dgm:cxn modelId="{93A18A37-DC70-4ED6-8F34-38FAF34809D3}" type="presOf" srcId="{A1CB7D68-6E02-486C-B7EB-DF7FF6DCE828}" destId="{235D54D9-AC2E-4C6B-9A4A-7C48048C3644}" srcOrd="0" destOrd="0" presId="urn:microsoft.com/office/officeart/2005/8/layout/vList2"/>
    <dgm:cxn modelId="{1338DCB1-A921-4AA9-8B8B-6A1975FF6FA3}" type="presParOf" srcId="{DC68CDA1-AD1E-4BD7-B114-479525FBBE48}" destId="{235D54D9-AC2E-4C6B-9A4A-7C48048C364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76A2083-DAA5-4CCA-9EA5-D03859AC5FD6}"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id-ID"/>
        </a:p>
      </dgm:t>
    </dgm:pt>
    <dgm:pt modelId="{D542015B-2CA1-468F-8AE3-1770D3B0A1E9}">
      <dgm:prSet/>
      <dgm:spPr/>
      <dgm:t>
        <a:bodyPr/>
        <a:lstStyle/>
        <a:p>
          <a:pPr rtl="0"/>
          <a:r>
            <a:rPr lang="id-ID"/>
            <a:t>Penataan meja sesuai dengan Menu yang disajikan pada waktu dinner dengan jamuan Resmi / Formal yang terdiri dari: </a:t>
          </a:r>
          <a:r>
            <a:rPr lang="id-ID" i="1"/>
            <a:t>Appetizer, Soup, Main course, Dessert dan Tea or Coffee. </a:t>
          </a:r>
          <a:r>
            <a:rPr lang="id-ID"/>
            <a:t>Semua alat-alat service (china wares, silver wares) disesuaikan dengan kualifikasi, kebutuhan standard pelayanan internasional. </a:t>
          </a:r>
          <a:br>
            <a:rPr lang="id-ID"/>
          </a:br>
          <a:endParaRPr lang="id-ID"/>
        </a:p>
      </dgm:t>
    </dgm:pt>
    <dgm:pt modelId="{C87D008B-1C58-4F59-A1E8-55110E3D2799}" type="parTrans" cxnId="{E30FBD3E-70F0-492E-AB9D-ED9D01C02849}">
      <dgm:prSet/>
      <dgm:spPr/>
      <dgm:t>
        <a:bodyPr/>
        <a:lstStyle/>
        <a:p>
          <a:endParaRPr lang="id-ID"/>
        </a:p>
      </dgm:t>
    </dgm:pt>
    <dgm:pt modelId="{7EC83154-192C-488C-BD64-7A1D699D0AC4}" type="sibTrans" cxnId="{E30FBD3E-70F0-492E-AB9D-ED9D01C02849}">
      <dgm:prSet/>
      <dgm:spPr/>
      <dgm:t>
        <a:bodyPr/>
        <a:lstStyle/>
        <a:p>
          <a:endParaRPr lang="id-ID"/>
        </a:p>
      </dgm:t>
    </dgm:pt>
    <dgm:pt modelId="{1F39F8E3-AEEE-4D77-A12A-39833554304A}" type="pres">
      <dgm:prSet presAssocID="{F76A2083-DAA5-4CCA-9EA5-D03859AC5FD6}" presName="diagram" presStyleCnt="0">
        <dgm:presLayoutVars>
          <dgm:chPref val="1"/>
          <dgm:dir/>
          <dgm:animOne val="branch"/>
          <dgm:animLvl val="lvl"/>
          <dgm:resizeHandles/>
        </dgm:presLayoutVars>
      </dgm:prSet>
      <dgm:spPr/>
    </dgm:pt>
    <dgm:pt modelId="{211CC9ED-2AB0-4C6F-A6DF-B5CF438D197D}" type="pres">
      <dgm:prSet presAssocID="{D542015B-2CA1-468F-8AE3-1770D3B0A1E9}" presName="root" presStyleCnt="0"/>
      <dgm:spPr/>
    </dgm:pt>
    <dgm:pt modelId="{C48CAA05-5857-44C5-AF66-0CD5B279AD1F}" type="pres">
      <dgm:prSet presAssocID="{D542015B-2CA1-468F-8AE3-1770D3B0A1E9}" presName="rootComposite" presStyleCnt="0"/>
      <dgm:spPr/>
    </dgm:pt>
    <dgm:pt modelId="{3AA95114-F203-4390-8500-4C28E48557EF}" type="pres">
      <dgm:prSet presAssocID="{D542015B-2CA1-468F-8AE3-1770D3B0A1E9}" presName="rootText" presStyleLbl="node1" presStyleIdx="0" presStyleCnt="1"/>
      <dgm:spPr/>
    </dgm:pt>
    <dgm:pt modelId="{54FD246A-DDBB-4355-9224-3322992973EA}" type="pres">
      <dgm:prSet presAssocID="{D542015B-2CA1-468F-8AE3-1770D3B0A1E9}" presName="rootConnector" presStyleLbl="node1" presStyleIdx="0" presStyleCnt="1"/>
      <dgm:spPr/>
    </dgm:pt>
    <dgm:pt modelId="{0045D938-C80E-499B-94B8-14EA37E91400}" type="pres">
      <dgm:prSet presAssocID="{D542015B-2CA1-468F-8AE3-1770D3B0A1E9}" presName="childShape" presStyleCnt="0"/>
      <dgm:spPr/>
    </dgm:pt>
  </dgm:ptLst>
  <dgm:cxnLst>
    <dgm:cxn modelId="{53EC8E28-6C0D-4A52-B497-8FEB67AAE0A8}" type="presOf" srcId="{D542015B-2CA1-468F-8AE3-1770D3B0A1E9}" destId="{3AA95114-F203-4390-8500-4C28E48557EF}" srcOrd="0" destOrd="0" presId="urn:microsoft.com/office/officeart/2005/8/layout/hierarchy3"/>
    <dgm:cxn modelId="{E30FBD3E-70F0-492E-AB9D-ED9D01C02849}" srcId="{F76A2083-DAA5-4CCA-9EA5-D03859AC5FD6}" destId="{D542015B-2CA1-468F-8AE3-1770D3B0A1E9}" srcOrd="0" destOrd="0" parTransId="{C87D008B-1C58-4F59-A1E8-55110E3D2799}" sibTransId="{7EC83154-192C-488C-BD64-7A1D699D0AC4}"/>
    <dgm:cxn modelId="{87778990-0EA4-49DB-8FCE-C6E4B090C3AA}" type="presOf" srcId="{D542015B-2CA1-468F-8AE3-1770D3B0A1E9}" destId="{54FD246A-DDBB-4355-9224-3322992973EA}" srcOrd="1" destOrd="0" presId="urn:microsoft.com/office/officeart/2005/8/layout/hierarchy3"/>
    <dgm:cxn modelId="{941D4F9D-BC62-40C2-BA6B-0A899D7B64B5}" type="presOf" srcId="{F76A2083-DAA5-4CCA-9EA5-D03859AC5FD6}" destId="{1F39F8E3-AEEE-4D77-A12A-39833554304A}" srcOrd="0" destOrd="0" presId="urn:microsoft.com/office/officeart/2005/8/layout/hierarchy3"/>
    <dgm:cxn modelId="{75A33AA9-812A-402A-9EAD-BCCAC60B6030}" type="presParOf" srcId="{1F39F8E3-AEEE-4D77-A12A-39833554304A}" destId="{211CC9ED-2AB0-4C6F-A6DF-B5CF438D197D}" srcOrd="0" destOrd="0" presId="urn:microsoft.com/office/officeart/2005/8/layout/hierarchy3"/>
    <dgm:cxn modelId="{78C353FA-08F1-4C51-B9FE-86A267EFE076}" type="presParOf" srcId="{211CC9ED-2AB0-4C6F-A6DF-B5CF438D197D}" destId="{C48CAA05-5857-44C5-AF66-0CD5B279AD1F}" srcOrd="0" destOrd="0" presId="urn:microsoft.com/office/officeart/2005/8/layout/hierarchy3"/>
    <dgm:cxn modelId="{409006EE-6FA6-4C18-8594-92FB58D25984}" type="presParOf" srcId="{C48CAA05-5857-44C5-AF66-0CD5B279AD1F}" destId="{3AA95114-F203-4390-8500-4C28E48557EF}" srcOrd="0" destOrd="0" presId="urn:microsoft.com/office/officeart/2005/8/layout/hierarchy3"/>
    <dgm:cxn modelId="{23605B77-7A3F-4BA4-84BE-0F4AB207B77E}" type="presParOf" srcId="{C48CAA05-5857-44C5-AF66-0CD5B279AD1F}" destId="{54FD246A-DDBB-4355-9224-3322992973EA}" srcOrd="1" destOrd="0" presId="urn:microsoft.com/office/officeart/2005/8/layout/hierarchy3"/>
    <dgm:cxn modelId="{25F7FAB3-3350-4A8F-B3D1-FE261ABA8D8D}" type="presParOf" srcId="{211CC9ED-2AB0-4C6F-A6DF-B5CF438D197D}" destId="{0045D938-C80E-499B-94B8-14EA37E9140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BEF7A5-0A1E-4490-9094-E169987E2CB4}"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id-ID"/>
        </a:p>
      </dgm:t>
    </dgm:pt>
    <dgm:pt modelId="{10D0EF8B-F241-47F8-8CF1-F172D12B2A5B}">
      <dgm:prSet/>
      <dgm:spPr/>
      <dgm:t>
        <a:bodyPr/>
        <a:lstStyle/>
        <a:p>
          <a:pPr rtl="0"/>
          <a:r>
            <a:rPr lang="id-ID" i="1"/>
            <a:t>Restaurants (Main Dinning Room; Coffee shop; Soda Fountain; Cafetaria Supper Club; Barista; spesifik restoran : Chinese; Korean; Japanese; Thai’s, dan Indonesian food ).</a:t>
          </a:r>
          <a:endParaRPr lang="id-ID"/>
        </a:p>
      </dgm:t>
    </dgm:pt>
    <dgm:pt modelId="{BF1637CC-A545-49A5-8A4C-C4BEA463F8E1}" type="parTrans" cxnId="{79A07D27-006B-4432-BA8D-9492AADDE906}">
      <dgm:prSet/>
      <dgm:spPr/>
      <dgm:t>
        <a:bodyPr/>
        <a:lstStyle/>
        <a:p>
          <a:endParaRPr lang="id-ID"/>
        </a:p>
      </dgm:t>
    </dgm:pt>
    <dgm:pt modelId="{5EDA24D2-109B-4075-A39D-740FA49625E1}" type="sibTrans" cxnId="{79A07D27-006B-4432-BA8D-9492AADDE906}">
      <dgm:prSet/>
      <dgm:spPr/>
      <dgm:t>
        <a:bodyPr/>
        <a:lstStyle/>
        <a:p>
          <a:endParaRPr lang="id-ID"/>
        </a:p>
      </dgm:t>
    </dgm:pt>
    <dgm:pt modelId="{5093293B-1143-41AE-A53A-015E1ACC3885}">
      <dgm:prSet/>
      <dgm:spPr/>
      <dgm:t>
        <a:bodyPr/>
        <a:lstStyle/>
        <a:p>
          <a:pPr rtl="0"/>
          <a:r>
            <a:rPr lang="id-ID" i="1"/>
            <a:t>Room Service (</a:t>
          </a:r>
          <a:r>
            <a:rPr lang="id-ID"/>
            <a:t>pelayanan menu ke kamar</a:t>
          </a:r>
          <a:r>
            <a:rPr lang="id-ID" i="1"/>
            <a:t>)</a:t>
          </a:r>
          <a:endParaRPr lang="id-ID"/>
        </a:p>
      </dgm:t>
    </dgm:pt>
    <dgm:pt modelId="{F308EE06-9146-482E-BC27-4BD5BC61B89D}" type="parTrans" cxnId="{D621177B-C6F4-4F51-AC23-CC6ED6B02586}">
      <dgm:prSet/>
      <dgm:spPr/>
      <dgm:t>
        <a:bodyPr/>
        <a:lstStyle/>
        <a:p>
          <a:endParaRPr lang="id-ID"/>
        </a:p>
      </dgm:t>
    </dgm:pt>
    <dgm:pt modelId="{2065079E-90E6-49D9-963A-109D7A0BD5D5}" type="sibTrans" cxnId="{D621177B-C6F4-4F51-AC23-CC6ED6B02586}">
      <dgm:prSet/>
      <dgm:spPr/>
      <dgm:t>
        <a:bodyPr/>
        <a:lstStyle/>
        <a:p>
          <a:endParaRPr lang="id-ID"/>
        </a:p>
      </dgm:t>
    </dgm:pt>
    <dgm:pt modelId="{7501820F-D814-4C74-8094-E801C1F5221B}">
      <dgm:prSet/>
      <dgm:spPr/>
      <dgm:t>
        <a:bodyPr/>
        <a:lstStyle/>
        <a:p>
          <a:pPr rtl="0"/>
          <a:r>
            <a:rPr lang="id-ID" i="1"/>
            <a:t>Banquet </a:t>
          </a:r>
          <a:r>
            <a:rPr lang="id-ID"/>
            <a:t>menangani event-event MICE</a:t>
          </a:r>
        </a:p>
      </dgm:t>
    </dgm:pt>
    <dgm:pt modelId="{728D1CDF-23C9-4F0F-A0BF-FFBD540CFE3D}" type="parTrans" cxnId="{DF34CE18-4A35-4D11-85D6-A0A062E02F5C}">
      <dgm:prSet/>
      <dgm:spPr/>
      <dgm:t>
        <a:bodyPr/>
        <a:lstStyle/>
        <a:p>
          <a:endParaRPr lang="id-ID"/>
        </a:p>
      </dgm:t>
    </dgm:pt>
    <dgm:pt modelId="{50F8B561-F92E-4262-8C10-DD8ABE14CD21}" type="sibTrans" cxnId="{DF34CE18-4A35-4D11-85D6-A0A062E02F5C}">
      <dgm:prSet/>
      <dgm:spPr/>
      <dgm:t>
        <a:bodyPr/>
        <a:lstStyle/>
        <a:p>
          <a:endParaRPr lang="id-ID"/>
        </a:p>
      </dgm:t>
    </dgm:pt>
    <dgm:pt modelId="{F9B524EA-DCF8-46FE-B41E-61B83AB17D9D}">
      <dgm:prSet/>
      <dgm:spPr/>
      <dgm:t>
        <a:bodyPr/>
        <a:lstStyle/>
        <a:p>
          <a:pPr rtl="0"/>
          <a:r>
            <a:rPr lang="id-ID" i="1"/>
            <a:t>Bar (Main Bar; Discoteque; Karaoke; Cocktail Lounge; Nite Club)</a:t>
          </a:r>
          <a:endParaRPr lang="id-ID"/>
        </a:p>
      </dgm:t>
    </dgm:pt>
    <dgm:pt modelId="{3760E63D-1246-49E6-8364-D0AC64C33414}" type="parTrans" cxnId="{2C72C21B-50E1-4C82-8501-8857DBEA3DC9}">
      <dgm:prSet/>
      <dgm:spPr/>
      <dgm:t>
        <a:bodyPr/>
        <a:lstStyle/>
        <a:p>
          <a:endParaRPr lang="id-ID"/>
        </a:p>
      </dgm:t>
    </dgm:pt>
    <dgm:pt modelId="{010DDA6A-1038-49AB-9E5F-EC31113FFAE7}" type="sibTrans" cxnId="{2C72C21B-50E1-4C82-8501-8857DBEA3DC9}">
      <dgm:prSet/>
      <dgm:spPr/>
      <dgm:t>
        <a:bodyPr/>
        <a:lstStyle/>
        <a:p>
          <a:endParaRPr lang="id-ID"/>
        </a:p>
      </dgm:t>
    </dgm:pt>
    <dgm:pt modelId="{DE1FADB8-B17E-46C8-B424-38B2D7F71A07}">
      <dgm:prSet/>
      <dgm:spPr/>
      <dgm:t>
        <a:bodyPr/>
        <a:lstStyle/>
        <a:p>
          <a:pPr rtl="0"/>
          <a:r>
            <a:rPr lang="id-ID" i="1"/>
            <a:t>Steward </a:t>
          </a:r>
          <a:r>
            <a:rPr lang="id-ID"/>
            <a:t>petugas yang mencuci alat-alat kitchen </a:t>
          </a:r>
          <a:r>
            <a:rPr lang="id-ID" i="1"/>
            <a:t>(Pot washer) </a:t>
          </a:r>
          <a:r>
            <a:rPr lang="id-ID"/>
            <a:t>dan mencuci alat-alat service restaurant </a:t>
          </a:r>
          <a:r>
            <a:rPr lang="id-ID" i="1"/>
            <a:t>( Dishwasher)</a:t>
          </a:r>
          <a:endParaRPr lang="id-ID"/>
        </a:p>
      </dgm:t>
    </dgm:pt>
    <dgm:pt modelId="{A0381A96-B987-4200-9CB8-22378779A505}" type="parTrans" cxnId="{646EDD8C-4306-45F0-A1EE-CDE5E810F68D}">
      <dgm:prSet/>
      <dgm:spPr/>
      <dgm:t>
        <a:bodyPr/>
        <a:lstStyle/>
        <a:p>
          <a:endParaRPr lang="id-ID"/>
        </a:p>
      </dgm:t>
    </dgm:pt>
    <dgm:pt modelId="{E1196CB5-62E0-48F7-B851-8A07C830537D}" type="sibTrans" cxnId="{646EDD8C-4306-45F0-A1EE-CDE5E810F68D}">
      <dgm:prSet/>
      <dgm:spPr/>
      <dgm:t>
        <a:bodyPr/>
        <a:lstStyle/>
        <a:p>
          <a:endParaRPr lang="id-ID"/>
        </a:p>
      </dgm:t>
    </dgm:pt>
    <dgm:pt modelId="{E07741E3-F81E-46BA-B3C9-771C3259AC93}">
      <dgm:prSet/>
      <dgm:spPr/>
      <dgm:t>
        <a:bodyPr/>
        <a:lstStyle/>
        <a:p>
          <a:pPr rtl="0"/>
          <a:r>
            <a:rPr lang="id-ID" i="1"/>
            <a:t>Kitchen (Saucier yang menyiapkan hidangan</a:t>
          </a:r>
          <a:r>
            <a:rPr lang="id-ID"/>
            <a:t> Appetizer, soup, maincourse and dessert</a:t>
          </a:r>
          <a:br>
            <a:rPr lang="id-ID"/>
          </a:br>
          <a:br>
            <a:rPr lang="id-ID"/>
          </a:br>
          <a:endParaRPr lang="id-ID"/>
        </a:p>
      </dgm:t>
    </dgm:pt>
    <dgm:pt modelId="{ECF74D34-FE92-497D-B100-061EB3751705}" type="parTrans" cxnId="{CC60A3CB-2A31-4719-A833-A899963954A7}">
      <dgm:prSet/>
      <dgm:spPr/>
      <dgm:t>
        <a:bodyPr/>
        <a:lstStyle/>
        <a:p>
          <a:endParaRPr lang="id-ID"/>
        </a:p>
      </dgm:t>
    </dgm:pt>
    <dgm:pt modelId="{F8B86952-B140-4906-BC83-5A4A26FD78C8}" type="sibTrans" cxnId="{CC60A3CB-2A31-4719-A833-A899963954A7}">
      <dgm:prSet/>
      <dgm:spPr/>
      <dgm:t>
        <a:bodyPr/>
        <a:lstStyle/>
        <a:p>
          <a:endParaRPr lang="id-ID"/>
        </a:p>
      </dgm:t>
    </dgm:pt>
    <dgm:pt modelId="{616BD508-59AD-4C4E-9B6F-B95123EFD729}" type="pres">
      <dgm:prSet presAssocID="{5DBEF7A5-0A1E-4490-9094-E169987E2CB4}" presName="CompostProcess" presStyleCnt="0">
        <dgm:presLayoutVars>
          <dgm:dir/>
          <dgm:resizeHandles val="exact"/>
        </dgm:presLayoutVars>
      </dgm:prSet>
      <dgm:spPr/>
    </dgm:pt>
    <dgm:pt modelId="{6EEF9BDE-2F54-4268-A76F-3AA7210C2C4D}" type="pres">
      <dgm:prSet presAssocID="{5DBEF7A5-0A1E-4490-9094-E169987E2CB4}" presName="arrow" presStyleLbl="bgShp" presStyleIdx="0" presStyleCnt="1"/>
      <dgm:spPr/>
    </dgm:pt>
    <dgm:pt modelId="{E999D651-E9C5-40C1-899E-A2B84A355B42}" type="pres">
      <dgm:prSet presAssocID="{5DBEF7A5-0A1E-4490-9094-E169987E2CB4}" presName="linearProcess" presStyleCnt="0"/>
      <dgm:spPr/>
    </dgm:pt>
    <dgm:pt modelId="{2C05E8C7-9651-4F9E-ADAF-FF96423B962D}" type="pres">
      <dgm:prSet presAssocID="{10D0EF8B-F241-47F8-8CF1-F172D12B2A5B}" presName="textNode" presStyleLbl="node1" presStyleIdx="0" presStyleCnt="6">
        <dgm:presLayoutVars>
          <dgm:bulletEnabled val="1"/>
        </dgm:presLayoutVars>
      </dgm:prSet>
      <dgm:spPr/>
    </dgm:pt>
    <dgm:pt modelId="{57D7CA4E-A3D3-482C-8997-4352CD8926AC}" type="pres">
      <dgm:prSet presAssocID="{5EDA24D2-109B-4075-A39D-740FA49625E1}" presName="sibTrans" presStyleCnt="0"/>
      <dgm:spPr/>
    </dgm:pt>
    <dgm:pt modelId="{0A1461A0-A2B6-466E-96E4-EC3A6FB04B65}" type="pres">
      <dgm:prSet presAssocID="{5093293B-1143-41AE-A53A-015E1ACC3885}" presName="textNode" presStyleLbl="node1" presStyleIdx="1" presStyleCnt="6">
        <dgm:presLayoutVars>
          <dgm:bulletEnabled val="1"/>
        </dgm:presLayoutVars>
      </dgm:prSet>
      <dgm:spPr/>
    </dgm:pt>
    <dgm:pt modelId="{FA2EBC48-4BE5-4044-9587-0372C065A5EB}" type="pres">
      <dgm:prSet presAssocID="{2065079E-90E6-49D9-963A-109D7A0BD5D5}" presName="sibTrans" presStyleCnt="0"/>
      <dgm:spPr/>
    </dgm:pt>
    <dgm:pt modelId="{4B338B3F-BDAB-4715-867B-BF8CE03ABA92}" type="pres">
      <dgm:prSet presAssocID="{7501820F-D814-4C74-8094-E801C1F5221B}" presName="textNode" presStyleLbl="node1" presStyleIdx="2" presStyleCnt="6">
        <dgm:presLayoutVars>
          <dgm:bulletEnabled val="1"/>
        </dgm:presLayoutVars>
      </dgm:prSet>
      <dgm:spPr/>
    </dgm:pt>
    <dgm:pt modelId="{24CC37B5-8691-4413-98F0-54128799100B}" type="pres">
      <dgm:prSet presAssocID="{50F8B561-F92E-4262-8C10-DD8ABE14CD21}" presName="sibTrans" presStyleCnt="0"/>
      <dgm:spPr/>
    </dgm:pt>
    <dgm:pt modelId="{394532FB-61F7-4276-AB3D-574A51515028}" type="pres">
      <dgm:prSet presAssocID="{F9B524EA-DCF8-46FE-B41E-61B83AB17D9D}" presName="textNode" presStyleLbl="node1" presStyleIdx="3" presStyleCnt="6">
        <dgm:presLayoutVars>
          <dgm:bulletEnabled val="1"/>
        </dgm:presLayoutVars>
      </dgm:prSet>
      <dgm:spPr/>
    </dgm:pt>
    <dgm:pt modelId="{7421366C-D14F-4F98-9FFB-8576EC98C6AD}" type="pres">
      <dgm:prSet presAssocID="{010DDA6A-1038-49AB-9E5F-EC31113FFAE7}" presName="sibTrans" presStyleCnt="0"/>
      <dgm:spPr/>
    </dgm:pt>
    <dgm:pt modelId="{2C145B42-8C41-4F63-BF7E-DB9532F16015}" type="pres">
      <dgm:prSet presAssocID="{DE1FADB8-B17E-46C8-B424-38B2D7F71A07}" presName="textNode" presStyleLbl="node1" presStyleIdx="4" presStyleCnt="6">
        <dgm:presLayoutVars>
          <dgm:bulletEnabled val="1"/>
        </dgm:presLayoutVars>
      </dgm:prSet>
      <dgm:spPr/>
    </dgm:pt>
    <dgm:pt modelId="{6CD3ECC6-B4CB-4FD1-930C-EA2E9A20685A}" type="pres">
      <dgm:prSet presAssocID="{E1196CB5-62E0-48F7-B851-8A07C830537D}" presName="sibTrans" presStyleCnt="0"/>
      <dgm:spPr/>
    </dgm:pt>
    <dgm:pt modelId="{F92BB1A9-8FF7-40F6-B55E-025C161DCDF5}" type="pres">
      <dgm:prSet presAssocID="{E07741E3-F81E-46BA-B3C9-771C3259AC93}" presName="textNode" presStyleLbl="node1" presStyleIdx="5" presStyleCnt="6">
        <dgm:presLayoutVars>
          <dgm:bulletEnabled val="1"/>
        </dgm:presLayoutVars>
      </dgm:prSet>
      <dgm:spPr/>
    </dgm:pt>
  </dgm:ptLst>
  <dgm:cxnLst>
    <dgm:cxn modelId="{085FE706-AC1B-42CC-B9E4-8EE151D81837}" type="presOf" srcId="{5DBEF7A5-0A1E-4490-9094-E169987E2CB4}" destId="{616BD508-59AD-4C4E-9B6F-B95123EFD729}" srcOrd="0" destOrd="0" presId="urn:microsoft.com/office/officeart/2005/8/layout/hProcess9"/>
    <dgm:cxn modelId="{D2F6710E-9DC6-4B86-A219-02DE1FB426C3}" type="presOf" srcId="{DE1FADB8-B17E-46C8-B424-38B2D7F71A07}" destId="{2C145B42-8C41-4F63-BF7E-DB9532F16015}" srcOrd="0" destOrd="0" presId="urn:microsoft.com/office/officeart/2005/8/layout/hProcess9"/>
    <dgm:cxn modelId="{DF34CE18-4A35-4D11-85D6-A0A062E02F5C}" srcId="{5DBEF7A5-0A1E-4490-9094-E169987E2CB4}" destId="{7501820F-D814-4C74-8094-E801C1F5221B}" srcOrd="2" destOrd="0" parTransId="{728D1CDF-23C9-4F0F-A0BF-FFBD540CFE3D}" sibTransId="{50F8B561-F92E-4262-8C10-DD8ABE14CD21}"/>
    <dgm:cxn modelId="{2C72C21B-50E1-4C82-8501-8857DBEA3DC9}" srcId="{5DBEF7A5-0A1E-4490-9094-E169987E2CB4}" destId="{F9B524EA-DCF8-46FE-B41E-61B83AB17D9D}" srcOrd="3" destOrd="0" parTransId="{3760E63D-1246-49E6-8364-D0AC64C33414}" sibTransId="{010DDA6A-1038-49AB-9E5F-EC31113FFAE7}"/>
    <dgm:cxn modelId="{79A07D27-006B-4432-BA8D-9492AADDE906}" srcId="{5DBEF7A5-0A1E-4490-9094-E169987E2CB4}" destId="{10D0EF8B-F241-47F8-8CF1-F172D12B2A5B}" srcOrd="0" destOrd="0" parTransId="{BF1637CC-A545-49A5-8A4C-C4BEA463F8E1}" sibTransId="{5EDA24D2-109B-4075-A39D-740FA49625E1}"/>
    <dgm:cxn modelId="{B204744A-5500-4ED7-AFB1-4DCE98C1A1B6}" type="presOf" srcId="{E07741E3-F81E-46BA-B3C9-771C3259AC93}" destId="{F92BB1A9-8FF7-40F6-B55E-025C161DCDF5}" srcOrd="0" destOrd="0" presId="urn:microsoft.com/office/officeart/2005/8/layout/hProcess9"/>
    <dgm:cxn modelId="{2649B066-1280-49BF-9EC8-95784A32529C}" type="presOf" srcId="{5093293B-1143-41AE-A53A-015E1ACC3885}" destId="{0A1461A0-A2B6-466E-96E4-EC3A6FB04B65}" srcOrd="0" destOrd="0" presId="urn:microsoft.com/office/officeart/2005/8/layout/hProcess9"/>
    <dgm:cxn modelId="{41A04068-ABA7-46D3-BED1-E29491772B96}" type="presOf" srcId="{10D0EF8B-F241-47F8-8CF1-F172D12B2A5B}" destId="{2C05E8C7-9651-4F9E-ADAF-FF96423B962D}" srcOrd="0" destOrd="0" presId="urn:microsoft.com/office/officeart/2005/8/layout/hProcess9"/>
    <dgm:cxn modelId="{CBAE226A-3D8D-41AD-A197-03FAC9E91423}" type="presOf" srcId="{F9B524EA-DCF8-46FE-B41E-61B83AB17D9D}" destId="{394532FB-61F7-4276-AB3D-574A51515028}" srcOrd="0" destOrd="0" presId="urn:microsoft.com/office/officeart/2005/8/layout/hProcess9"/>
    <dgm:cxn modelId="{D621177B-C6F4-4F51-AC23-CC6ED6B02586}" srcId="{5DBEF7A5-0A1E-4490-9094-E169987E2CB4}" destId="{5093293B-1143-41AE-A53A-015E1ACC3885}" srcOrd="1" destOrd="0" parTransId="{F308EE06-9146-482E-BC27-4BD5BC61B89D}" sibTransId="{2065079E-90E6-49D9-963A-109D7A0BD5D5}"/>
    <dgm:cxn modelId="{646EDD8C-4306-45F0-A1EE-CDE5E810F68D}" srcId="{5DBEF7A5-0A1E-4490-9094-E169987E2CB4}" destId="{DE1FADB8-B17E-46C8-B424-38B2D7F71A07}" srcOrd="4" destOrd="0" parTransId="{A0381A96-B987-4200-9CB8-22378779A505}" sibTransId="{E1196CB5-62E0-48F7-B851-8A07C830537D}"/>
    <dgm:cxn modelId="{CC60A3CB-2A31-4719-A833-A899963954A7}" srcId="{5DBEF7A5-0A1E-4490-9094-E169987E2CB4}" destId="{E07741E3-F81E-46BA-B3C9-771C3259AC93}" srcOrd="5" destOrd="0" parTransId="{ECF74D34-FE92-497D-B100-061EB3751705}" sibTransId="{F8B86952-B140-4906-BC83-5A4A26FD78C8}"/>
    <dgm:cxn modelId="{5DFF7ED6-81E6-4D62-8014-D6804B70D595}" type="presOf" srcId="{7501820F-D814-4C74-8094-E801C1F5221B}" destId="{4B338B3F-BDAB-4715-867B-BF8CE03ABA92}" srcOrd="0" destOrd="0" presId="urn:microsoft.com/office/officeart/2005/8/layout/hProcess9"/>
    <dgm:cxn modelId="{8C7188F9-B825-494A-AD35-0136D055677E}" type="presParOf" srcId="{616BD508-59AD-4C4E-9B6F-B95123EFD729}" destId="{6EEF9BDE-2F54-4268-A76F-3AA7210C2C4D}" srcOrd="0" destOrd="0" presId="urn:microsoft.com/office/officeart/2005/8/layout/hProcess9"/>
    <dgm:cxn modelId="{DA2EB15D-488A-4CF4-B58C-797F374B0CFC}" type="presParOf" srcId="{616BD508-59AD-4C4E-9B6F-B95123EFD729}" destId="{E999D651-E9C5-40C1-899E-A2B84A355B42}" srcOrd="1" destOrd="0" presId="urn:microsoft.com/office/officeart/2005/8/layout/hProcess9"/>
    <dgm:cxn modelId="{B7B887B9-0A7D-4DF1-90EF-8F10C07013FD}" type="presParOf" srcId="{E999D651-E9C5-40C1-899E-A2B84A355B42}" destId="{2C05E8C7-9651-4F9E-ADAF-FF96423B962D}" srcOrd="0" destOrd="0" presId="urn:microsoft.com/office/officeart/2005/8/layout/hProcess9"/>
    <dgm:cxn modelId="{2E9D6678-468F-4C9D-951A-CA0E93C10A4D}" type="presParOf" srcId="{E999D651-E9C5-40C1-899E-A2B84A355B42}" destId="{57D7CA4E-A3D3-482C-8997-4352CD8926AC}" srcOrd="1" destOrd="0" presId="urn:microsoft.com/office/officeart/2005/8/layout/hProcess9"/>
    <dgm:cxn modelId="{78CA2365-B08F-472D-9AD5-BF441CFEF6D9}" type="presParOf" srcId="{E999D651-E9C5-40C1-899E-A2B84A355B42}" destId="{0A1461A0-A2B6-466E-96E4-EC3A6FB04B65}" srcOrd="2" destOrd="0" presId="urn:microsoft.com/office/officeart/2005/8/layout/hProcess9"/>
    <dgm:cxn modelId="{4C5DE888-E530-431B-A3D7-8E297E531A87}" type="presParOf" srcId="{E999D651-E9C5-40C1-899E-A2B84A355B42}" destId="{FA2EBC48-4BE5-4044-9587-0372C065A5EB}" srcOrd="3" destOrd="0" presId="urn:microsoft.com/office/officeart/2005/8/layout/hProcess9"/>
    <dgm:cxn modelId="{444CB1BD-65E9-4BAE-BE1B-89F63A999BDE}" type="presParOf" srcId="{E999D651-E9C5-40C1-899E-A2B84A355B42}" destId="{4B338B3F-BDAB-4715-867B-BF8CE03ABA92}" srcOrd="4" destOrd="0" presId="urn:microsoft.com/office/officeart/2005/8/layout/hProcess9"/>
    <dgm:cxn modelId="{88B8F80B-B7C1-415E-9441-CD49BC1E8989}" type="presParOf" srcId="{E999D651-E9C5-40C1-899E-A2B84A355B42}" destId="{24CC37B5-8691-4413-98F0-54128799100B}" srcOrd="5" destOrd="0" presId="urn:microsoft.com/office/officeart/2005/8/layout/hProcess9"/>
    <dgm:cxn modelId="{72710FCE-1946-40C6-84E6-161ED0CFE852}" type="presParOf" srcId="{E999D651-E9C5-40C1-899E-A2B84A355B42}" destId="{394532FB-61F7-4276-AB3D-574A51515028}" srcOrd="6" destOrd="0" presId="urn:microsoft.com/office/officeart/2005/8/layout/hProcess9"/>
    <dgm:cxn modelId="{81E219A4-584A-4139-B65B-24C7040628FD}" type="presParOf" srcId="{E999D651-E9C5-40C1-899E-A2B84A355B42}" destId="{7421366C-D14F-4F98-9FFB-8576EC98C6AD}" srcOrd="7" destOrd="0" presId="urn:microsoft.com/office/officeart/2005/8/layout/hProcess9"/>
    <dgm:cxn modelId="{54AEBEC1-EC25-4507-9D0C-38E077D96F5C}" type="presParOf" srcId="{E999D651-E9C5-40C1-899E-A2B84A355B42}" destId="{2C145B42-8C41-4F63-BF7E-DB9532F16015}" srcOrd="8" destOrd="0" presId="urn:microsoft.com/office/officeart/2005/8/layout/hProcess9"/>
    <dgm:cxn modelId="{32569106-9CB2-44D4-8798-5BD65EEA53C5}" type="presParOf" srcId="{E999D651-E9C5-40C1-899E-A2B84A355B42}" destId="{6CD3ECC6-B4CB-4FD1-930C-EA2E9A20685A}" srcOrd="9" destOrd="0" presId="urn:microsoft.com/office/officeart/2005/8/layout/hProcess9"/>
    <dgm:cxn modelId="{8CEF6D83-5935-479A-8DC7-FD379B54FE5A}" type="presParOf" srcId="{E999D651-E9C5-40C1-899E-A2B84A355B42}" destId="{F92BB1A9-8FF7-40F6-B55E-025C161DCDF5}"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F4573E-A7CD-4516-A838-D0A5B7A51867}"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id-ID"/>
        </a:p>
      </dgm:t>
    </dgm:pt>
    <dgm:pt modelId="{58F42962-0304-4DC6-B0EE-84EF81FEBBDE}">
      <dgm:prSet/>
      <dgm:spPr/>
      <dgm:t>
        <a:bodyPr/>
        <a:lstStyle/>
        <a:p>
          <a:pPr rtl="0"/>
          <a:r>
            <a:rPr lang="id-ID"/>
            <a:t>Restoran adalah salahsati bagian/seksi yang ada di FB Department yang menyediakan pelayanan kebutuhan makan (breakfast; Lunch, Dinner &amp; Supper) dari tamu-tamu hotel, yang dikelola secara </a:t>
          </a:r>
          <a:r>
            <a:rPr lang="id-ID" i="1"/>
            <a:t>ala carte, table d’hote dan set menu </a:t>
          </a:r>
          <a:r>
            <a:rPr lang="id-ID"/>
            <a:t>atau </a:t>
          </a:r>
          <a:r>
            <a:rPr lang="id-ID" i="1"/>
            <a:t>fixed menu</a:t>
          </a:r>
          <a:r>
            <a:rPr lang="id-ID"/>
            <a:t>. </a:t>
          </a:r>
          <a:br>
            <a:rPr lang="id-ID"/>
          </a:br>
          <a:endParaRPr lang="id-ID"/>
        </a:p>
      </dgm:t>
    </dgm:pt>
    <dgm:pt modelId="{89FCA557-C894-4453-8912-5D5F28C26F6C}" type="parTrans" cxnId="{BBFB7272-B9CD-4D1F-9BBF-0455E5B3DE8B}">
      <dgm:prSet/>
      <dgm:spPr/>
      <dgm:t>
        <a:bodyPr/>
        <a:lstStyle/>
        <a:p>
          <a:endParaRPr lang="id-ID"/>
        </a:p>
      </dgm:t>
    </dgm:pt>
    <dgm:pt modelId="{D7537D9B-6D08-4135-8D80-C727EB83E60B}" type="sibTrans" cxnId="{BBFB7272-B9CD-4D1F-9BBF-0455E5B3DE8B}">
      <dgm:prSet/>
      <dgm:spPr/>
      <dgm:t>
        <a:bodyPr/>
        <a:lstStyle/>
        <a:p>
          <a:endParaRPr lang="id-ID"/>
        </a:p>
      </dgm:t>
    </dgm:pt>
    <dgm:pt modelId="{E1FCA89B-2357-41A6-88D2-A12B28BEF052}" type="pres">
      <dgm:prSet presAssocID="{C1F4573E-A7CD-4516-A838-D0A5B7A51867}" presName="diagram" presStyleCnt="0">
        <dgm:presLayoutVars>
          <dgm:chPref val="1"/>
          <dgm:dir/>
          <dgm:animOne val="branch"/>
          <dgm:animLvl val="lvl"/>
          <dgm:resizeHandles/>
        </dgm:presLayoutVars>
      </dgm:prSet>
      <dgm:spPr/>
    </dgm:pt>
    <dgm:pt modelId="{478F8098-6B30-484C-8730-0EEE30AC02BB}" type="pres">
      <dgm:prSet presAssocID="{58F42962-0304-4DC6-B0EE-84EF81FEBBDE}" presName="root" presStyleCnt="0"/>
      <dgm:spPr/>
    </dgm:pt>
    <dgm:pt modelId="{4DEBB98B-B956-4587-9AAD-7014C754B4ED}" type="pres">
      <dgm:prSet presAssocID="{58F42962-0304-4DC6-B0EE-84EF81FEBBDE}" presName="rootComposite" presStyleCnt="0"/>
      <dgm:spPr/>
    </dgm:pt>
    <dgm:pt modelId="{1002B184-0141-4328-BAD9-3B0198584436}" type="pres">
      <dgm:prSet presAssocID="{58F42962-0304-4DC6-B0EE-84EF81FEBBDE}" presName="rootText" presStyleLbl="node1" presStyleIdx="0" presStyleCnt="1"/>
      <dgm:spPr/>
    </dgm:pt>
    <dgm:pt modelId="{8951FAA3-9A5B-44D3-A443-F9FB322E9FF2}" type="pres">
      <dgm:prSet presAssocID="{58F42962-0304-4DC6-B0EE-84EF81FEBBDE}" presName="rootConnector" presStyleLbl="node1" presStyleIdx="0" presStyleCnt="1"/>
      <dgm:spPr/>
    </dgm:pt>
    <dgm:pt modelId="{A7A85445-D032-44AD-B058-D04E63C39706}" type="pres">
      <dgm:prSet presAssocID="{58F42962-0304-4DC6-B0EE-84EF81FEBBDE}" presName="childShape" presStyleCnt="0"/>
      <dgm:spPr/>
    </dgm:pt>
  </dgm:ptLst>
  <dgm:cxnLst>
    <dgm:cxn modelId="{BD1CB303-08D1-4D39-8F59-F585A3663257}" type="presOf" srcId="{C1F4573E-A7CD-4516-A838-D0A5B7A51867}" destId="{E1FCA89B-2357-41A6-88D2-A12B28BEF052}" srcOrd="0" destOrd="0" presId="urn:microsoft.com/office/officeart/2005/8/layout/hierarchy3"/>
    <dgm:cxn modelId="{B1081A1D-DB20-47FB-BE9D-256B3910F2F6}" type="presOf" srcId="{58F42962-0304-4DC6-B0EE-84EF81FEBBDE}" destId="{1002B184-0141-4328-BAD9-3B0198584436}" srcOrd="0" destOrd="0" presId="urn:microsoft.com/office/officeart/2005/8/layout/hierarchy3"/>
    <dgm:cxn modelId="{BBFB7272-B9CD-4D1F-9BBF-0455E5B3DE8B}" srcId="{C1F4573E-A7CD-4516-A838-D0A5B7A51867}" destId="{58F42962-0304-4DC6-B0EE-84EF81FEBBDE}" srcOrd="0" destOrd="0" parTransId="{89FCA557-C894-4453-8912-5D5F28C26F6C}" sibTransId="{D7537D9B-6D08-4135-8D80-C727EB83E60B}"/>
    <dgm:cxn modelId="{F6C198B6-9B3C-4679-99C7-F8067BCEE5D3}" type="presOf" srcId="{58F42962-0304-4DC6-B0EE-84EF81FEBBDE}" destId="{8951FAA3-9A5B-44D3-A443-F9FB322E9FF2}" srcOrd="1" destOrd="0" presId="urn:microsoft.com/office/officeart/2005/8/layout/hierarchy3"/>
    <dgm:cxn modelId="{1F6331AE-C6A1-4BA9-B0A4-EDCE2DAF5D7E}" type="presParOf" srcId="{E1FCA89B-2357-41A6-88D2-A12B28BEF052}" destId="{478F8098-6B30-484C-8730-0EEE30AC02BB}" srcOrd="0" destOrd="0" presId="urn:microsoft.com/office/officeart/2005/8/layout/hierarchy3"/>
    <dgm:cxn modelId="{626972C9-4091-4CDF-9F31-32132077C6F4}" type="presParOf" srcId="{478F8098-6B30-484C-8730-0EEE30AC02BB}" destId="{4DEBB98B-B956-4587-9AAD-7014C754B4ED}" srcOrd="0" destOrd="0" presId="urn:microsoft.com/office/officeart/2005/8/layout/hierarchy3"/>
    <dgm:cxn modelId="{642DEF4D-7A5B-410E-BF9D-447FD7D4A247}" type="presParOf" srcId="{4DEBB98B-B956-4587-9AAD-7014C754B4ED}" destId="{1002B184-0141-4328-BAD9-3B0198584436}" srcOrd="0" destOrd="0" presId="urn:microsoft.com/office/officeart/2005/8/layout/hierarchy3"/>
    <dgm:cxn modelId="{96293FF2-638B-4F42-A5DF-21D68D225550}" type="presParOf" srcId="{4DEBB98B-B956-4587-9AAD-7014C754B4ED}" destId="{8951FAA3-9A5B-44D3-A443-F9FB322E9FF2}" srcOrd="1" destOrd="0" presId="urn:microsoft.com/office/officeart/2005/8/layout/hierarchy3"/>
    <dgm:cxn modelId="{C099E2E5-5B32-4F59-8FC5-DA0456C017AD}" type="presParOf" srcId="{478F8098-6B30-484C-8730-0EEE30AC02BB}" destId="{A7A85445-D032-44AD-B058-D04E63C39706}"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A95F38-9DB9-4EA8-A817-3FD018CC7C7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F949204C-5D87-4147-81B6-E47E7B9C56BF}">
      <dgm:prSet/>
      <dgm:spPr/>
      <dgm:t>
        <a:bodyPr/>
        <a:lstStyle/>
        <a:p>
          <a:pPr rtl="0"/>
          <a:r>
            <a:rPr lang="en-US" i="1"/>
            <a:t>Welcoming guest, Greeting, escort the guest to the table, seating the</a:t>
          </a:r>
          <a:r>
            <a:rPr lang="id-ID" i="1"/>
            <a:t> </a:t>
          </a:r>
          <a:r>
            <a:rPr lang="en-US" i="1"/>
            <a:t>guest, giving menu, taking order, serving the order, fixing the bill/check,</a:t>
          </a:r>
          <a:r>
            <a:rPr lang="id-ID" i="1"/>
            <a:t> </a:t>
          </a:r>
          <a:r>
            <a:rPr lang="en-US" i="1"/>
            <a:t>bid goodbye , say thank you and ask the guest to return.</a:t>
          </a:r>
          <a:r>
            <a:rPr lang="en-US"/>
            <a:t> </a:t>
          </a:r>
          <a:br>
            <a:rPr lang="en-US"/>
          </a:br>
          <a:endParaRPr lang="id-ID"/>
        </a:p>
      </dgm:t>
    </dgm:pt>
    <dgm:pt modelId="{8938BDB8-2EAE-466F-856B-3A98645F1562}" type="parTrans" cxnId="{4882EF52-1A96-4572-9697-287998D43187}">
      <dgm:prSet/>
      <dgm:spPr/>
      <dgm:t>
        <a:bodyPr/>
        <a:lstStyle/>
        <a:p>
          <a:endParaRPr lang="id-ID"/>
        </a:p>
      </dgm:t>
    </dgm:pt>
    <dgm:pt modelId="{DF723590-9619-4534-94B0-D40138D8B4ED}" type="sibTrans" cxnId="{4882EF52-1A96-4572-9697-287998D43187}">
      <dgm:prSet/>
      <dgm:spPr/>
      <dgm:t>
        <a:bodyPr/>
        <a:lstStyle/>
        <a:p>
          <a:endParaRPr lang="id-ID"/>
        </a:p>
      </dgm:t>
    </dgm:pt>
    <dgm:pt modelId="{77E7003F-C442-4AC5-9AD3-46D54F429A60}" type="pres">
      <dgm:prSet presAssocID="{A5A95F38-9DB9-4EA8-A817-3FD018CC7C7A}" presName="linear" presStyleCnt="0">
        <dgm:presLayoutVars>
          <dgm:animLvl val="lvl"/>
          <dgm:resizeHandles val="exact"/>
        </dgm:presLayoutVars>
      </dgm:prSet>
      <dgm:spPr/>
    </dgm:pt>
    <dgm:pt modelId="{F6A73C4A-D3CC-430A-859F-668EF2FCF3A7}" type="pres">
      <dgm:prSet presAssocID="{F949204C-5D87-4147-81B6-E47E7B9C56BF}" presName="parentText" presStyleLbl="node1" presStyleIdx="0" presStyleCnt="1">
        <dgm:presLayoutVars>
          <dgm:chMax val="0"/>
          <dgm:bulletEnabled val="1"/>
        </dgm:presLayoutVars>
      </dgm:prSet>
      <dgm:spPr/>
    </dgm:pt>
  </dgm:ptLst>
  <dgm:cxnLst>
    <dgm:cxn modelId="{4882EF52-1A96-4572-9697-287998D43187}" srcId="{A5A95F38-9DB9-4EA8-A817-3FD018CC7C7A}" destId="{F949204C-5D87-4147-81B6-E47E7B9C56BF}" srcOrd="0" destOrd="0" parTransId="{8938BDB8-2EAE-466F-856B-3A98645F1562}" sibTransId="{DF723590-9619-4534-94B0-D40138D8B4ED}"/>
    <dgm:cxn modelId="{97FBD383-B0E2-449D-97A2-EDAC2300FA97}" type="presOf" srcId="{A5A95F38-9DB9-4EA8-A817-3FD018CC7C7A}" destId="{77E7003F-C442-4AC5-9AD3-46D54F429A60}" srcOrd="0" destOrd="0" presId="urn:microsoft.com/office/officeart/2005/8/layout/vList2"/>
    <dgm:cxn modelId="{D85E1894-7CD9-4B69-BE69-75DEF702886D}" type="presOf" srcId="{F949204C-5D87-4147-81B6-E47E7B9C56BF}" destId="{F6A73C4A-D3CC-430A-859F-668EF2FCF3A7}" srcOrd="0" destOrd="0" presId="urn:microsoft.com/office/officeart/2005/8/layout/vList2"/>
    <dgm:cxn modelId="{F6A3462C-58AB-4DF4-871B-0A807AD29025}" type="presParOf" srcId="{77E7003F-C442-4AC5-9AD3-46D54F429A60}" destId="{F6A73C4A-D3CC-430A-859F-668EF2FCF3A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7A6D72-DD43-4576-BDBC-906F63CA8E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DB934037-D50D-4461-9E90-84C30F339EBC}">
      <dgm:prSet/>
      <dgm:spPr/>
      <dgm:t>
        <a:bodyPr/>
        <a:lstStyle/>
        <a:p>
          <a:pPr rtl="0"/>
          <a:r>
            <a:rPr lang="id-ID" dirty="0"/>
            <a:t>Pelayanan adalah factor yang paling penting dalam untuk sukses menuju target dan tujuan yang ditetapkan khususnya di Restoran. </a:t>
          </a:r>
          <a:br>
            <a:rPr lang="id-ID" dirty="0"/>
          </a:br>
          <a:endParaRPr lang="id-ID" dirty="0"/>
        </a:p>
      </dgm:t>
    </dgm:pt>
    <dgm:pt modelId="{F456CA53-5101-410C-A04E-4CA03FDD196F}" type="parTrans" cxnId="{25DCAA0D-89DB-4DC5-BA47-78D45A853BC9}">
      <dgm:prSet/>
      <dgm:spPr/>
      <dgm:t>
        <a:bodyPr/>
        <a:lstStyle/>
        <a:p>
          <a:endParaRPr lang="id-ID"/>
        </a:p>
      </dgm:t>
    </dgm:pt>
    <dgm:pt modelId="{2CB94D7C-7F75-4AC1-AF8C-E48BB9075810}" type="sibTrans" cxnId="{25DCAA0D-89DB-4DC5-BA47-78D45A853BC9}">
      <dgm:prSet/>
      <dgm:spPr/>
      <dgm:t>
        <a:bodyPr/>
        <a:lstStyle/>
        <a:p>
          <a:endParaRPr lang="id-ID"/>
        </a:p>
      </dgm:t>
    </dgm:pt>
    <dgm:pt modelId="{D6E6D727-A37E-4C99-99A5-D4FC548F4E5A}" type="pres">
      <dgm:prSet presAssocID="{B47A6D72-DD43-4576-BDBC-906F63CA8E74}" presName="linear" presStyleCnt="0">
        <dgm:presLayoutVars>
          <dgm:animLvl val="lvl"/>
          <dgm:resizeHandles val="exact"/>
        </dgm:presLayoutVars>
      </dgm:prSet>
      <dgm:spPr/>
    </dgm:pt>
    <dgm:pt modelId="{A255C407-0BA5-41C8-AD76-14CB5A373DD2}" type="pres">
      <dgm:prSet presAssocID="{DB934037-D50D-4461-9E90-84C30F339EBC}" presName="parentText" presStyleLbl="node1" presStyleIdx="0" presStyleCnt="1">
        <dgm:presLayoutVars>
          <dgm:chMax val="0"/>
          <dgm:bulletEnabled val="1"/>
        </dgm:presLayoutVars>
      </dgm:prSet>
      <dgm:spPr/>
    </dgm:pt>
  </dgm:ptLst>
  <dgm:cxnLst>
    <dgm:cxn modelId="{57598F01-55BB-4DE8-814E-221C1488C0C4}" type="presOf" srcId="{B47A6D72-DD43-4576-BDBC-906F63CA8E74}" destId="{D6E6D727-A37E-4C99-99A5-D4FC548F4E5A}" srcOrd="0" destOrd="0" presId="urn:microsoft.com/office/officeart/2005/8/layout/vList2"/>
    <dgm:cxn modelId="{25DCAA0D-89DB-4DC5-BA47-78D45A853BC9}" srcId="{B47A6D72-DD43-4576-BDBC-906F63CA8E74}" destId="{DB934037-D50D-4461-9E90-84C30F339EBC}" srcOrd="0" destOrd="0" parTransId="{F456CA53-5101-410C-A04E-4CA03FDD196F}" sibTransId="{2CB94D7C-7F75-4AC1-AF8C-E48BB9075810}"/>
    <dgm:cxn modelId="{0A5A6138-72BF-46D0-B6CB-D5EE78612DCF}" type="presOf" srcId="{DB934037-D50D-4461-9E90-84C30F339EBC}" destId="{A255C407-0BA5-41C8-AD76-14CB5A373DD2}" srcOrd="0" destOrd="0" presId="urn:microsoft.com/office/officeart/2005/8/layout/vList2"/>
    <dgm:cxn modelId="{E59C99E4-8B00-4B95-8924-4611BD56A8E0}" type="presParOf" srcId="{D6E6D727-A37E-4C99-99A5-D4FC548F4E5A}" destId="{A255C407-0BA5-41C8-AD76-14CB5A373DD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6921DE-869D-4832-A7B1-CF5F85609EF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377F0D4A-03FE-4D04-9027-6DC3202850E1}">
      <dgm:prSet/>
      <dgm:spPr/>
      <dgm:t>
        <a:bodyPr/>
        <a:lstStyle/>
        <a:p>
          <a:pPr rtl="0"/>
          <a:r>
            <a:rPr lang="id-ID"/>
            <a:t>a).Breakfast Table Set-Up Penataan Set-Up yang standar harus dipersiapkan untuk menu breakfast yang sesuai dengan jenis hidangan-hidangan yang bisa</a:t>
          </a:r>
          <a:br>
            <a:rPr lang="id-ID"/>
          </a:br>
          <a:r>
            <a:rPr lang="id-ID"/>
            <a:t>dinikmati pada waktu breakfast. Pada jam 06.00 am sampai dengan jam</a:t>
          </a:r>
          <a:br>
            <a:rPr lang="id-ID"/>
          </a:br>
          <a:r>
            <a:rPr lang="id-ID"/>
            <a:t>10.00 am </a:t>
          </a:r>
          <a:br>
            <a:rPr lang="id-ID"/>
          </a:br>
          <a:endParaRPr lang="id-ID"/>
        </a:p>
      </dgm:t>
    </dgm:pt>
    <dgm:pt modelId="{7BD5662A-2C7E-4A36-9116-4FA880198D42}" type="parTrans" cxnId="{8FD731D9-E869-4882-B441-03AE22EB9A7C}">
      <dgm:prSet/>
      <dgm:spPr/>
      <dgm:t>
        <a:bodyPr/>
        <a:lstStyle/>
        <a:p>
          <a:endParaRPr lang="id-ID"/>
        </a:p>
      </dgm:t>
    </dgm:pt>
    <dgm:pt modelId="{323D9A44-E929-40BF-A721-606D9A83360A}" type="sibTrans" cxnId="{8FD731D9-E869-4882-B441-03AE22EB9A7C}">
      <dgm:prSet/>
      <dgm:spPr/>
      <dgm:t>
        <a:bodyPr/>
        <a:lstStyle/>
        <a:p>
          <a:endParaRPr lang="id-ID"/>
        </a:p>
      </dgm:t>
    </dgm:pt>
    <dgm:pt modelId="{44D79FE3-FF09-4D57-8620-25EC70DC5F68}" type="pres">
      <dgm:prSet presAssocID="{E36921DE-869D-4832-A7B1-CF5F85609EF6}" presName="linear" presStyleCnt="0">
        <dgm:presLayoutVars>
          <dgm:animLvl val="lvl"/>
          <dgm:resizeHandles val="exact"/>
        </dgm:presLayoutVars>
      </dgm:prSet>
      <dgm:spPr/>
    </dgm:pt>
    <dgm:pt modelId="{1151D302-54EB-4C56-A6C4-C2332E652D9C}" type="pres">
      <dgm:prSet presAssocID="{377F0D4A-03FE-4D04-9027-6DC3202850E1}" presName="parentText" presStyleLbl="node1" presStyleIdx="0" presStyleCnt="1">
        <dgm:presLayoutVars>
          <dgm:chMax val="0"/>
          <dgm:bulletEnabled val="1"/>
        </dgm:presLayoutVars>
      </dgm:prSet>
      <dgm:spPr/>
    </dgm:pt>
  </dgm:ptLst>
  <dgm:cxnLst>
    <dgm:cxn modelId="{2015DB5A-62A6-4A0D-A8B0-0EE8341532BA}" type="presOf" srcId="{E36921DE-869D-4832-A7B1-CF5F85609EF6}" destId="{44D79FE3-FF09-4D57-8620-25EC70DC5F68}" srcOrd="0" destOrd="0" presId="urn:microsoft.com/office/officeart/2005/8/layout/vList2"/>
    <dgm:cxn modelId="{520E006B-A539-4A84-8D65-26EDF0B2C8F7}" type="presOf" srcId="{377F0D4A-03FE-4D04-9027-6DC3202850E1}" destId="{1151D302-54EB-4C56-A6C4-C2332E652D9C}" srcOrd="0" destOrd="0" presId="urn:microsoft.com/office/officeart/2005/8/layout/vList2"/>
    <dgm:cxn modelId="{8FD731D9-E869-4882-B441-03AE22EB9A7C}" srcId="{E36921DE-869D-4832-A7B1-CF5F85609EF6}" destId="{377F0D4A-03FE-4D04-9027-6DC3202850E1}" srcOrd="0" destOrd="0" parTransId="{7BD5662A-2C7E-4A36-9116-4FA880198D42}" sibTransId="{323D9A44-E929-40BF-A721-606D9A83360A}"/>
    <dgm:cxn modelId="{3AF9F23C-B1DF-425D-AF43-31C1122D7033}" type="presParOf" srcId="{44D79FE3-FF09-4D57-8620-25EC70DC5F68}" destId="{1151D302-54EB-4C56-A6C4-C2332E652D9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9D57E9D-36C1-411D-83A1-B85C54BEC69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4B89B309-5B68-4637-A263-565960FA052D}">
      <dgm:prSet/>
      <dgm:spPr/>
      <dgm:t>
        <a:bodyPr/>
        <a:lstStyle/>
        <a:p>
          <a:pPr rtl="0"/>
          <a:r>
            <a:rPr lang="en-US" i="1"/>
            <a:t>Continental breakfast</a:t>
          </a:r>
          <a:r>
            <a:rPr lang="id-ID" i="1"/>
            <a:t> </a:t>
          </a:r>
          <a:r>
            <a:rPr lang="en-US"/>
            <a:t>(Choice of juices, Toast or croissants with jam&amp;butter, Tea or Coffee)</a:t>
          </a:r>
          <a:endParaRPr lang="id-ID"/>
        </a:p>
      </dgm:t>
    </dgm:pt>
    <dgm:pt modelId="{DE5BC289-4308-419F-BB1D-F91D0F769236}" type="parTrans" cxnId="{A3C000CE-4014-4FA7-87BA-C514D7B7D321}">
      <dgm:prSet/>
      <dgm:spPr/>
      <dgm:t>
        <a:bodyPr/>
        <a:lstStyle/>
        <a:p>
          <a:endParaRPr lang="id-ID"/>
        </a:p>
      </dgm:t>
    </dgm:pt>
    <dgm:pt modelId="{C2611F9D-09AF-4301-8106-748A04484560}" type="sibTrans" cxnId="{A3C000CE-4014-4FA7-87BA-C514D7B7D321}">
      <dgm:prSet/>
      <dgm:spPr/>
      <dgm:t>
        <a:bodyPr/>
        <a:lstStyle/>
        <a:p>
          <a:endParaRPr lang="id-ID"/>
        </a:p>
      </dgm:t>
    </dgm:pt>
    <dgm:pt modelId="{926CF2FC-5891-4E74-B248-F1E615D4131C}">
      <dgm:prSet/>
      <dgm:spPr/>
      <dgm:t>
        <a:bodyPr/>
        <a:lstStyle/>
        <a:p>
          <a:pPr rtl="0"/>
          <a:r>
            <a:rPr lang="en-US" i="1"/>
            <a:t>American Breakfast</a:t>
          </a:r>
          <a:r>
            <a:rPr lang="id-ID" i="1"/>
            <a:t> </a:t>
          </a:r>
          <a:r>
            <a:rPr lang="en-US"/>
            <a:t>(Choice of Juices, Egg any style, toast or croissants, jam &amp; butter,</a:t>
          </a:r>
          <a:r>
            <a:rPr lang="id-ID"/>
            <a:t> </a:t>
          </a:r>
          <a:r>
            <a:rPr lang="en-US"/>
            <a:t>Coffee or tea). </a:t>
          </a:r>
          <a:br>
            <a:rPr lang="en-US"/>
          </a:br>
          <a:endParaRPr lang="id-ID"/>
        </a:p>
      </dgm:t>
    </dgm:pt>
    <dgm:pt modelId="{A4D20A3D-F588-44A2-AE5F-449867CC1717}" type="parTrans" cxnId="{1591B662-B8CE-4A8A-8A2C-0BB565B5024C}">
      <dgm:prSet/>
      <dgm:spPr/>
      <dgm:t>
        <a:bodyPr/>
        <a:lstStyle/>
        <a:p>
          <a:endParaRPr lang="id-ID"/>
        </a:p>
      </dgm:t>
    </dgm:pt>
    <dgm:pt modelId="{B53F61D6-8516-40A5-9F53-4FE10A40554B}" type="sibTrans" cxnId="{1591B662-B8CE-4A8A-8A2C-0BB565B5024C}">
      <dgm:prSet/>
      <dgm:spPr/>
      <dgm:t>
        <a:bodyPr/>
        <a:lstStyle/>
        <a:p>
          <a:endParaRPr lang="id-ID"/>
        </a:p>
      </dgm:t>
    </dgm:pt>
    <dgm:pt modelId="{E16AE5F1-2FEF-46A6-8B39-DD84A48D107F}" type="pres">
      <dgm:prSet presAssocID="{49D57E9D-36C1-411D-83A1-B85C54BEC69C}" presName="linear" presStyleCnt="0">
        <dgm:presLayoutVars>
          <dgm:animLvl val="lvl"/>
          <dgm:resizeHandles val="exact"/>
        </dgm:presLayoutVars>
      </dgm:prSet>
      <dgm:spPr/>
    </dgm:pt>
    <dgm:pt modelId="{77892D98-6E88-490A-9FA1-80F77998AD31}" type="pres">
      <dgm:prSet presAssocID="{4B89B309-5B68-4637-A263-565960FA052D}" presName="parentText" presStyleLbl="node1" presStyleIdx="0" presStyleCnt="2">
        <dgm:presLayoutVars>
          <dgm:chMax val="0"/>
          <dgm:bulletEnabled val="1"/>
        </dgm:presLayoutVars>
      </dgm:prSet>
      <dgm:spPr/>
    </dgm:pt>
    <dgm:pt modelId="{F2E5EF16-7F73-4B58-8371-63FA37FB42AB}" type="pres">
      <dgm:prSet presAssocID="{C2611F9D-09AF-4301-8106-748A04484560}" presName="spacer" presStyleCnt="0"/>
      <dgm:spPr/>
    </dgm:pt>
    <dgm:pt modelId="{7EFE0270-7A4E-49D2-9CA8-718AE3EF77DB}" type="pres">
      <dgm:prSet presAssocID="{926CF2FC-5891-4E74-B248-F1E615D4131C}" presName="parentText" presStyleLbl="node1" presStyleIdx="1" presStyleCnt="2">
        <dgm:presLayoutVars>
          <dgm:chMax val="0"/>
          <dgm:bulletEnabled val="1"/>
        </dgm:presLayoutVars>
      </dgm:prSet>
      <dgm:spPr/>
    </dgm:pt>
  </dgm:ptLst>
  <dgm:cxnLst>
    <dgm:cxn modelId="{CE40C416-8B37-4E13-9C2B-F5AD209FB379}" type="presOf" srcId="{926CF2FC-5891-4E74-B248-F1E615D4131C}" destId="{7EFE0270-7A4E-49D2-9CA8-718AE3EF77DB}" srcOrd="0" destOrd="0" presId="urn:microsoft.com/office/officeart/2005/8/layout/vList2"/>
    <dgm:cxn modelId="{19ED5842-358F-4585-A9FD-1BDD9ADFA404}" type="presOf" srcId="{4B89B309-5B68-4637-A263-565960FA052D}" destId="{77892D98-6E88-490A-9FA1-80F77998AD31}" srcOrd="0" destOrd="0" presId="urn:microsoft.com/office/officeart/2005/8/layout/vList2"/>
    <dgm:cxn modelId="{1591B662-B8CE-4A8A-8A2C-0BB565B5024C}" srcId="{49D57E9D-36C1-411D-83A1-B85C54BEC69C}" destId="{926CF2FC-5891-4E74-B248-F1E615D4131C}" srcOrd="1" destOrd="0" parTransId="{A4D20A3D-F588-44A2-AE5F-449867CC1717}" sibTransId="{B53F61D6-8516-40A5-9F53-4FE10A40554B}"/>
    <dgm:cxn modelId="{A3C000CE-4014-4FA7-87BA-C514D7B7D321}" srcId="{49D57E9D-36C1-411D-83A1-B85C54BEC69C}" destId="{4B89B309-5B68-4637-A263-565960FA052D}" srcOrd="0" destOrd="0" parTransId="{DE5BC289-4308-419F-BB1D-F91D0F769236}" sibTransId="{C2611F9D-09AF-4301-8106-748A04484560}"/>
    <dgm:cxn modelId="{14CCBED0-BF36-49E1-AAA1-045D8AA0A464}" type="presOf" srcId="{49D57E9D-36C1-411D-83A1-B85C54BEC69C}" destId="{E16AE5F1-2FEF-46A6-8B39-DD84A48D107F}" srcOrd="0" destOrd="0" presId="urn:microsoft.com/office/officeart/2005/8/layout/vList2"/>
    <dgm:cxn modelId="{1CB584A9-4A04-4E91-BCF8-E859EA87A981}" type="presParOf" srcId="{E16AE5F1-2FEF-46A6-8B39-DD84A48D107F}" destId="{77892D98-6E88-490A-9FA1-80F77998AD31}" srcOrd="0" destOrd="0" presId="urn:microsoft.com/office/officeart/2005/8/layout/vList2"/>
    <dgm:cxn modelId="{64476249-63E0-4BAA-910D-D46A7DD0CA06}" type="presParOf" srcId="{E16AE5F1-2FEF-46A6-8B39-DD84A48D107F}" destId="{F2E5EF16-7F73-4B58-8371-63FA37FB42AB}" srcOrd="1" destOrd="0" presId="urn:microsoft.com/office/officeart/2005/8/layout/vList2"/>
    <dgm:cxn modelId="{1FC9106D-8A1C-48CB-B834-057BA4A05EA1}" type="presParOf" srcId="{E16AE5F1-2FEF-46A6-8B39-DD84A48D107F}" destId="{7EFE0270-7A4E-49D2-9CA8-718AE3EF77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2EAAE79-8E7E-489A-8C6A-AC13395A334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50DA6A78-BAD6-4BD7-8199-53296EE305E7}">
      <dgm:prSet/>
      <dgm:spPr/>
      <dgm:t>
        <a:bodyPr/>
        <a:lstStyle/>
        <a:p>
          <a:pPr rtl="0"/>
          <a:r>
            <a:rPr lang="id-ID"/>
            <a:t>Penataan meja sesuai dengan Menu yang disajikan pada waktu LUNCH yang terdiri dari: </a:t>
          </a:r>
          <a:r>
            <a:rPr lang="id-ID" i="1"/>
            <a:t>Soup, Main course, Dessert dan Tea or Coffee. </a:t>
          </a:r>
          <a:r>
            <a:rPr lang="id-ID"/>
            <a:t>Semua alat-alat service (china wares, silver wares) disesuaikan dengan jenis menu yang dihidangkan serta kualifikasi kebutuhan standard pelayanan internasional dengan alat-alat yang tepat. </a:t>
          </a:r>
          <a:br>
            <a:rPr lang="id-ID"/>
          </a:br>
          <a:endParaRPr lang="id-ID"/>
        </a:p>
      </dgm:t>
    </dgm:pt>
    <dgm:pt modelId="{3E24C0FB-D06C-4A9F-8740-2C8D3B68F522}" type="parTrans" cxnId="{B438C058-4430-4B19-B15F-0FA5B465C852}">
      <dgm:prSet/>
      <dgm:spPr/>
      <dgm:t>
        <a:bodyPr/>
        <a:lstStyle/>
        <a:p>
          <a:endParaRPr lang="id-ID"/>
        </a:p>
      </dgm:t>
    </dgm:pt>
    <dgm:pt modelId="{33C4E120-F3BA-46D6-8821-D03C75D52592}" type="sibTrans" cxnId="{B438C058-4430-4B19-B15F-0FA5B465C852}">
      <dgm:prSet/>
      <dgm:spPr/>
      <dgm:t>
        <a:bodyPr/>
        <a:lstStyle/>
        <a:p>
          <a:endParaRPr lang="id-ID"/>
        </a:p>
      </dgm:t>
    </dgm:pt>
    <dgm:pt modelId="{33349438-D2CA-42B7-82A8-D0B8D19E0545}" type="pres">
      <dgm:prSet presAssocID="{62EAAE79-8E7E-489A-8C6A-AC13395A334C}" presName="linear" presStyleCnt="0">
        <dgm:presLayoutVars>
          <dgm:animLvl val="lvl"/>
          <dgm:resizeHandles val="exact"/>
        </dgm:presLayoutVars>
      </dgm:prSet>
      <dgm:spPr/>
    </dgm:pt>
    <dgm:pt modelId="{79544F96-8950-4D77-8C13-920B4F7793B1}" type="pres">
      <dgm:prSet presAssocID="{50DA6A78-BAD6-4BD7-8199-53296EE305E7}" presName="parentText" presStyleLbl="node1" presStyleIdx="0" presStyleCnt="1">
        <dgm:presLayoutVars>
          <dgm:chMax val="0"/>
          <dgm:bulletEnabled val="1"/>
        </dgm:presLayoutVars>
      </dgm:prSet>
      <dgm:spPr/>
    </dgm:pt>
  </dgm:ptLst>
  <dgm:cxnLst>
    <dgm:cxn modelId="{3A51E032-19B5-4F35-98BA-03D48BECEC83}" type="presOf" srcId="{62EAAE79-8E7E-489A-8C6A-AC13395A334C}" destId="{33349438-D2CA-42B7-82A8-D0B8D19E0545}" srcOrd="0" destOrd="0" presId="urn:microsoft.com/office/officeart/2005/8/layout/vList2"/>
    <dgm:cxn modelId="{02029248-FC9C-47A6-B53C-7FA1CF19E254}" type="presOf" srcId="{50DA6A78-BAD6-4BD7-8199-53296EE305E7}" destId="{79544F96-8950-4D77-8C13-920B4F7793B1}" srcOrd="0" destOrd="0" presId="urn:microsoft.com/office/officeart/2005/8/layout/vList2"/>
    <dgm:cxn modelId="{B438C058-4430-4B19-B15F-0FA5B465C852}" srcId="{62EAAE79-8E7E-489A-8C6A-AC13395A334C}" destId="{50DA6A78-BAD6-4BD7-8199-53296EE305E7}" srcOrd="0" destOrd="0" parTransId="{3E24C0FB-D06C-4A9F-8740-2C8D3B68F522}" sibTransId="{33C4E120-F3BA-46D6-8821-D03C75D52592}"/>
    <dgm:cxn modelId="{F57A83FF-A832-4F94-98BA-137696C4709F}" type="presParOf" srcId="{33349438-D2CA-42B7-82A8-D0B8D19E0545}" destId="{79544F96-8950-4D77-8C13-920B4F7793B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324C4F-10D8-419C-8E73-D843532BF6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7393DAB6-52C0-4525-9253-06C25A761401}">
      <dgm:prSet/>
      <dgm:spPr/>
      <dgm:t>
        <a:bodyPr/>
        <a:lstStyle/>
        <a:p>
          <a:pPr rtl="0"/>
          <a:r>
            <a:rPr lang="id-ID" dirty="0"/>
            <a:t>Penataan meja sesuai dengan Menu yang disajikan pada waktu DINNER yang terdiri dari: </a:t>
          </a:r>
          <a:r>
            <a:rPr lang="id-ID" i="1" dirty="0"/>
            <a:t>Appetizer, Soup, Main course, Dessert dan Tea or Coffee.</a:t>
          </a:r>
          <a:br>
            <a:rPr lang="id-ID" i="1" dirty="0"/>
          </a:br>
          <a:r>
            <a:rPr lang="id-ID" dirty="0"/>
            <a:t>Semua alat-alat service (china wares, silver wares) disesuaikan dengan kualifikasi, kebutuhan standard pelayanan internasional. </a:t>
          </a:r>
          <a:br>
            <a:rPr lang="id-ID" dirty="0"/>
          </a:br>
          <a:endParaRPr lang="id-ID" dirty="0"/>
        </a:p>
      </dgm:t>
    </dgm:pt>
    <dgm:pt modelId="{8EA21C6F-2FD8-4FFC-9E8E-F96B3D110BC7}" type="parTrans" cxnId="{2139A3DA-F28B-4674-B805-25B9AE6D5613}">
      <dgm:prSet/>
      <dgm:spPr/>
      <dgm:t>
        <a:bodyPr/>
        <a:lstStyle/>
        <a:p>
          <a:endParaRPr lang="id-ID"/>
        </a:p>
      </dgm:t>
    </dgm:pt>
    <dgm:pt modelId="{65975B46-D068-4A24-B6B4-E912A0716950}" type="sibTrans" cxnId="{2139A3DA-F28B-4674-B805-25B9AE6D5613}">
      <dgm:prSet/>
      <dgm:spPr/>
      <dgm:t>
        <a:bodyPr/>
        <a:lstStyle/>
        <a:p>
          <a:endParaRPr lang="id-ID"/>
        </a:p>
      </dgm:t>
    </dgm:pt>
    <dgm:pt modelId="{0FEC1E18-9D29-47A4-A419-6BD7664B73DA}" type="pres">
      <dgm:prSet presAssocID="{60324C4F-10D8-419C-8E73-D843532BF697}" presName="linear" presStyleCnt="0">
        <dgm:presLayoutVars>
          <dgm:animLvl val="lvl"/>
          <dgm:resizeHandles val="exact"/>
        </dgm:presLayoutVars>
      </dgm:prSet>
      <dgm:spPr/>
    </dgm:pt>
    <dgm:pt modelId="{482B78B8-6C49-4A73-95A8-56719369BBBD}" type="pres">
      <dgm:prSet presAssocID="{7393DAB6-52C0-4525-9253-06C25A761401}" presName="parentText" presStyleLbl="node1" presStyleIdx="0" presStyleCnt="1">
        <dgm:presLayoutVars>
          <dgm:chMax val="0"/>
          <dgm:bulletEnabled val="1"/>
        </dgm:presLayoutVars>
      </dgm:prSet>
      <dgm:spPr/>
    </dgm:pt>
  </dgm:ptLst>
  <dgm:cxnLst>
    <dgm:cxn modelId="{20987591-A355-4828-9F0A-980D6A083887}" type="presOf" srcId="{7393DAB6-52C0-4525-9253-06C25A761401}" destId="{482B78B8-6C49-4A73-95A8-56719369BBBD}" srcOrd="0" destOrd="0" presId="urn:microsoft.com/office/officeart/2005/8/layout/vList2"/>
    <dgm:cxn modelId="{2139A3DA-F28B-4674-B805-25B9AE6D5613}" srcId="{60324C4F-10D8-419C-8E73-D843532BF697}" destId="{7393DAB6-52C0-4525-9253-06C25A761401}" srcOrd="0" destOrd="0" parTransId="{8EA21C6F-2FD8-4FFC-9E8E-F96B3D110BC7}" sibTransId="{65975B46-D068-4A24-B6B4-E912A0716950}"/>
    <dgm:cxn modelId="{EE18ABE8-0E36-458C-A619-244EACF16E1C}" type="presOf" srcId="{60324C4F-10D8-419C-8E73-D843532BF697}" destId="{0FEC1E18-9D29-47A4-A419-6BD7664B73DA}" srcOrd="0" destOrd="0" presId="urn:microsoft.com/office/officeart/2005/8/layout/vList2"/>
    <dgm:cxn modelId="{85CE6AAB-5714-47A0-8F2F-D2374B55D808}" type="presParOf" srcId="{0FEC1E18-9D29-47A4-A419-6BD7664B73DA}" destId="{482B78B8-6C49-4A73-95A8-56719369BB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5D54D9-AC2E-4C6B-9A4A-7C48048C3644}">
      <dsp:nvSpPr>
        <dsp:cNvPr id="0" name=""/>
        <dsp:cNvSpPr/>
      </dsp:nvSpPr>
      <dsp:spPr>
        <a:xfrm>
          <a:off x="0" y="246251"/>
          <a:ext cx="8770571" cy="3159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id-ID" sz="2700" i="1" kern="1200"/>
            <a:t>Food Beverage Department </a:t>
          </a:r>
          <a:r>
            <a:rPr lang="id-ID" sz="2700" kern="1200"/>
            <a:t>adalah bagian dari hotel yang paling banyak bisa mendatangkan income, bahkan jauh dapat melebihi pendapatan dari penjualan semua kamarnya, melalui pengelolaan Banguet, event-event MICE dan outlets FB departemen yang ada : Bar; Restaurant; Room Service.Banquet, Steward dan Kitchen. </a:t>
          </a:r>
          <a:br>
            <a:rPr lang="id-ID" sz="2700" kern="1200"/>
          </a:br>
          <a:endParaRPr lang="id-ID" sz="2700" kern="1200"/>
        </a:p>
      </dsp:txBody>
      <dsp:txXfrm>
        <a:off x="154210" y="400461"/>
        <a:ext cx="8462151" cy="28505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A95114-F203-4390-8500-4C28E48557EF}">
      <dsp:nvSpPr>
        <dsp:cNvPr id="0" name=""/>
        <dsp:cNvSpPr/>
      </dsp:nvSpPr>
      <dsp:spPr>
        <a:xfrm>
          <a:off x="736590" y="1404"/>
          <a:ext cx="7297389" cy="36486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id-ID" sz="2900" kern="1200"/>
            <a:t>Penataan meja sesuai dengan Menu yang disajikan pada waktu dinner dengan jamuan Resmi / Formal yang terdiri dari: </a:t>
          </a:r>
          <a:r>
            <a:rPr lang="id-ID" sz="2900" i="1" kern="1200"/>
            <a:t>Appetizer, Soup, Main course, Dessert dan Tea or Coffee. </a:t>
          </a:r>
          <a:r>
            <a:rPr lang="id-ID" sz="2900" kern="1200"/>
            <a:t>Semua alat-alat service (china wares, silver wares) disesuaikan dengan kualifikasi, kebutuhan standard pelayanan internasional. </a:t>
          </a:r>
          <a:br>
            <a:rPr lang="id-ID" sz="2900" kern="1200"/>
          </a:br>
          <a:endParaRPr lang="id-ID" sz="2900" kern="1200"/>
        </a:p>
      </dsp:txBody>
      <dsp:txXfrm>
        <a:off x="843457" y="108271"/>
        <a:ext cx="7083655" cy="3434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F9BDE-2F54-4268-A76F-3AA7210C2C4D}">
      <dsp:nvSpPr>
        <dsp:cNvPr id="0" name=""/>
        <dsp:cNvSpPr/>
      </dsp:nvSpPr>
      <dsp:spPr>
        <a:xfrm>
          <a:off x="843047" y="0"/>
          <a:ext cx="9554538" cy="567958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05E8C7-9651-4F9E-ADAF-FF96423B962D}">
      <dsp:nvSpPr>
        <dsp:cNvPr id="0" name=""/>
        <dsp:cNvSpPr/>
      </dsp:nvSpPr>
      <dsp:spPr>
        <a:xfrm>
          <a:off x="3087"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Restaurants (Main Dinning Room; Coffee shop; Soda Fountain; Cafetaria Supper Club; Barista; spesifik restoran : Chinese; Korean; Japanese; Thai’s, dan Indonesian food ).</a:t>
          </a:r>
          <a:endParaRPr lang="id-ID" sz="1400" kern="1200"/>
        </a:p>
      </dsp:txBody>
      <dsp:txXfrm>
        <a:off x="90834" y="1791622"/>
        <a:ext cx="1622019" cy="2096339"/>
      </dsp:txXfrm>
    </dsp:sp>
    <dsp:sp modelId="{0A1461A0-A2B6-466E-96E4-EC3A6FB04B65}">
      <dsp:nvSpPr>
        <dsp:cNvPr id="0" name=""/>
        <dsp:cNvSpPr/>
      </dsp:nvSpPr>
      <dsp:spPr>
        <a:xfrm>
          <a:off x="1890476"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Room Service (</a:t>
          </a:r>
          <a:r>
            <a:rPr lang="id-ID" sz="1400" kern="1200"/>
            <a:t>pelayanan menu ke kamar</a:t>
          </a:r>
          <a:r>
            <a:rPr lang="id-ID" sz="1400" i="1" kern="1200"/>
            <a:t>)</a:t>
          </a:r>
          <a:endParaRPr lang="id-ID" sz="1400" kern="1200"/>
        </a:p>
      </dsp:txBody>
      <dsp:txXfrm>
        <a:off x="1978223" y="1791622"/>
        <a:ext cx="1622019" cy="2096339"/>
      </dsp:txXfrm>
    </dsp:sp>
    <dsp:sp modelId="{4B338B3F-BDAB-4715-867B-BF8CE03ABA92}">
      <dsp:nvSpPr>
        <dsp:cNvPr id="0" name=""/>
        <dsp:cNvSpPr/>
      </dsp:nvSpPr>
      <dsp:spPr>
        <a:xfrm>
          <a:off x="3777865"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Banquet </a:t>
          </a:r>
          <a:r>
            <a:rPr lang="id-ID" sz="1400" kern="1200"/>
            <a:t>menangani event-event MICE</a:t>
          </a:r>
        </a:p>
      </dsp:txBody>
      <dsp:txXfrm>
        <a:off x="3865612" y="1791622"/>
        <a:ext cx="1622019" cy="2096339"/>
      </dsp:txXfrm>
    </dsp:sp>
    <dsp:sp modelId="{394532FB-61F7-4276-AB3D-574A51515028}">
      <dsp:nvSpPr>
        <dsp:cNvPr id="0" name=""/>
        <dsp:cNvSpPr/>
      </dsp:nvSpPr>
      <dsp:spPr>
        <a:xfrm>
          <a:off x="5665254"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Bar (Main Bar; Discoteque; Karaoke; Cocktail Lounge; Nite Club)</a:t>
          </a:r>
          <a:endParaRPr lang="id-ID" sz="1400" kern="1200"/>
        </a:p>
      </dsp:txBody>
      <dsp:txXfrm>
        <a:off x="5753001" y="1791622"/>
        <a:ext cx="1622019" cy="2096339"/>
      </dsp:txXfrm>
    </dsp:sp>
    <dsp:sp modelId="{2C145B42-8C41-4F63-BF7E-DB9532F16015}">
      <dsp:nvSpPr>
        <dsp:cNvPr id="0" name=""/>
        <dsp:cNvSpPr/>
      </dsp:nvSpPr>
      <dsp:spPr>
        <a:xfrm>
          <a:off x="7552643"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Steward </a:t>
          </a:r>
          <a:r>
            <a:rPr lang="id-ID" sz="1400" kern="1200"/>
            <a:t>petugas yang mencuci alat-alat kitchen </a:t>
          </a:r>
          <a:r>
            <a:rPr lang="id-ID" sz="1400" i="1" kern="1200"/>
            <a:t>(Pot washer) </a:t>
          </a:r>
          <a:r>
            <a:rPr lang="id-ID" sz="1400" kern="1200"/>
            <a:t>dan mencuci alat-alat service restaurant </a:t>
          </a:r>
          <a:r>
            <a:rPr lang="id-ID" sz="1400" i="1" kern="1200"/>
            <a:t>( Dishwasher)</a:t>
          </a:r>
          <a:endParaRPr lang="id-ID" sz="1400" kern="1200"/>
        </a:p>
      </dsp:txBody>
      <dsp:txXfrm>
        <a:off x="7640390" y="1791622"/>
        <a:ext cx="1622019" cy="2096339"/>
      </dsp:txXfrm>
    </dsp:sp>
    <dsp:sp modelId="{F92BB1A9-8FF7-40F6-B55E-025C161DCDF5}">
      <dsp:nvSpPr>
        <dsp:cNvPr id="0" name=""/>
        <dsp:cNvSpPr/>
      </dsp:nvSpPr>
      <dsp:spPr>
        <a:xfrm>
          <a:off x="9440032" y="1703875"/>
          <a:ext cx="1797513" cy="227183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id-ID" sz="1400" i="1" kern="1200"/>
            <a:t>Kitchen (Saucier yang menyiapkan hidangan</a:t>
          </a:r>
          <a:r>
            <a:rPr lang="id-ID" sz="1400" kern="1200"/>
            <a:t> Appetizer, soup, maincourse and dessert</a:t>
          </a:r>
          <a:br>
            <a:rPr lang="id-ID" sz="1400" kern="1200"/>
          </a:br>
          <a:br>
            <a:rPr lang="id-ID" sz="1400" kern="1200"/>
          </a:br>
          <a:endParaRPr lang="id-ID" sz="1400" kern="1200"/>
        </a:p>
      </dsp:txBody>
      <dsp:txXfrm>
        <a:off x="9527779" y="1791622"/>
        <a:ext cx="1622019" cy="20963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2B184-0141-4328-BAD9-3B0198584436}">
      <dsp:nvSpPr>
        <dsp:cNvPr id="0" name=""/>
        <dsp:cNvSpPr/>
      </dsp:nvSpPr>
      <dsp:spPr>
        <a:xfrm>
          <a:off x="736590" y="1404"/>
          <a:ext cx="7297389" cy="36486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rtl="0">
            <a:lnSpc>
              <a:spcPct val="90000"/>
            </a:lnSpc>
            <a:spcBef>
              <a:spcPct val="0"/>
            </a:spcBef>
            <a:spcAft>
              <a:spcPct val="35000"/>
            </a:spcAft>
            <a:buNone/>
          </a:pPr>
          <a:r>
            <a:rPr lang="id-ID" sz="3100" kern="1200"/>
            <a:t>Restoran adalah salahsati bagian/seksi yang ada di FB Department yang menyediakan pelayanan kebutuhan makan (breakfast; Lunch, Dinner &amp; Supper) dari tamu-tamu hotel, yang dikelola secara </a:t>
          </a:r>
          <a:r>
            <a:rPr lang="id-ID" sz="3100" i="1" kern="1200"/>
            <a:t>ala carte, table d’hote dan set menu </a:t>
          </a:r>
          <a:r>
            <a:rPr lang="id-ID" sz="3100" kern="1200"/>
            <a:t>atau </a:t>
          </a:r>
          <a:r>
            <a:rPr lang="id-ID" sz="3100" i="1" kern="1200"/>
            <a:t>fixed menu</a:t>
          </a:r>
          <a:r>
            <a:rPr lang="id-ID" sz="3100" kern="1200"/>
            <a:t>. </a:t>
          </a:r>
          <a:br>
            <a:rPr lang="id-ID" sz="3100" kern="1200"/>
          </a:br>
          <a:endParaRPr lang="id-ID" sz="3100" kern="1200"/>
        </a:p>
      </dsp:txBody>
      <dsp:txXfrm>
        <a:off x="843457" y="108271"/>
        <a:ext cx="7083655" cy="3434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73C4A-D3CC-430A-859F-668EF2FCF3A7}">
      <dsp:nvSpPr>
        <dsp:cNvPr id="0" name=""/>
        <dsp:cNvSpPr/>
      </dsp:nvSpPr>
      <dsp:spPr>
        <a:xfrm>
          <a:off x="0" y="23952"/>
          <a:ext cx="8770571" cy="36035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i="1" kern="1200"/>
            <a:t>Welcoming guest, Greeting, escort the guest to the table, seating the</a:t>
          </a:r>
          <a:r>
            <a:rPr lang="id-ID" sz="3500" i="1" kern="1200"/>
            <a:t> </a:t>
          </a:r>
          <a:r>
            <a:rPr lang="en-US" sz="3500" i="1" kern="1200"/>
            <a:t>guest, giving menu, taking order, serving the order, fixing the bill/check,</a:t>
          </a:r>
          <a:r>
            <a:rPr lang="id-ID" sz="3500" i="1" kern="1200"/>
            <a:t> </a:t>
          </a:r>
          <a:r>
            <a:rPr lang="en-US" sz="3500" i="1" kern="1200"/>
            <a:t>bid goodbye , say thank you and ask the guest to return.</a:t>
          </a:r>
          <a:r>
            <a:rPr lang="en-US" sz="3500" kern="1200"/>
            <a:t> </a:t>
          </a:r>
          <a:br>
            <a:rPr lang="en-US" sz="3500" kern="1200"/>
          </a:br>
          <a:endParaRPr lang="id-ID" sz="3500" kern="1200"/>
        </a:p>
      </dsp:txBody>
      <dsp:txXfrm>
        <a:off x="175913" y="199865"/>
        <a:ext cx="8418745" cy="32517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5C407-0BA5-41C8-AD76-14CB5A373DD2}">
      <dsp:nvSpPr>
        <dsp:cNvPr id="0" name=""/>
        <dsp:cNvSpPr/>
      </dsp:nvSpPr>
      <dsp:spPr>
        <a:xfrm>
          <a:off x="0" y="7572"/>
          <a:ext cx="8770571" cy="36363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rtl="0">
            <a:lnSpc>
              <a:spcPct val="90000"/>
            </a:lnSpc>
            <a:spcBef>
              <a:spcPct val="0"/>
            </a:spcBef>
            <a:spcAft>
              <a:spcPct val="35000"/>
            </a:spcAft>
            <a:buNone/>
          </a:pPr>
          <a:r>
            <a:rPr lang="id-ID" sz="4200" kern="1200" dirty="0"/>
            <a:t>Pelayanan adalah factor yang paling penting dalam untuk sukses menuju target dan tujuan yang ditetapkan khususnya di Restoran. </a:t>
          </a:r>
          <a:br>
            <a:rPr lang="id-ID" sz="4200" kern="1200" dirty="0"/>
          </a:br>
          <a:endParaRPr lang="id-ID" sz="4200" kern="1200" dirty="0"/>
        </a:p>
      </dsp:txBody>
      <dsp:txXfrm>
        <a:off x="177512" y="185084"/>
        <a:ext cx="8415547" cy="32813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1D302-54EB-4C56-A6C4-C2332E652D9C}">
      <dsp:nvSpPr>
        <dsp:cNvPr id="0" name=""/>
        <dsp:cNvSpPr/>
      </dsp:nvSpPr>
      <dsp:spPr>
        <a:xfrm>
          <a:off x="0" y="129252"/>
          <a:ext cx="8770571" cy="3393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id-ID" sz="2900" kern="1200"/>
            <a:t>a).Breakfast Table Set-Up Penataan Set-Up yang standar harus dipersiapkan untuk menu breakfast yang sesuai dengan jenis hidangan-hidangan yang bisa</a:t>
          </a:r>
          <a:br>
            <a:rPr lang="id-ID" sz="2900" kern="1200"/>
          </a:br>
          <a:r>
            <a:rPr lang="id-ID" sz="2900" kern="1200"/>
            <a:t>dinikmati pada waktu breakfast. Pada jam 06.00 am sampai dengan jam</a:t>
          </a:r>
          <a:br>
            <a:rPr lang="id-ID" sz="2900" kern="1200"/>
          </a:br>
          <a:r>
            <a:rPr lang="id-ID" sz="2900" kern="1200"/>
            <a:t>10.00 am </a:t>
          </a:r>
          <a:br>
            <a:rPr lang="id-ID" sz="2900" kern="1200"/>
          </a:br>
          <a:endParaRPr lang="id-ID" sz="2900" kern="1200"/>
        </a:p>
      </dsp:txBody>
      <dsp:txXfrm>
        <a:off x="165633" y="294885"/>
        <a:ext cx="8439305" cy="30617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92D98-6E88-490A-9FA1-80F77998AD31}">
      <dsp:nvSpPr>
        <dsp:cNvPr id="0" name=""/>
        <dsp:cNvSpPr/>
      </dsp:nvSpPr>
      <dsp:spPr>
        <a:xfrm>
          <a:off x="0" y="46952"/>
          <a:ext cx="8770571" cy="17341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i="1" kern="1200"/>
            <a:t>Continental breakfast</a:t>
          </a:r>
          <a:r>
            <a:rPr lang="id-ID" sz="3100" i="1" kern="1200"/>
            <a:t> </a:t>
          </a:r>
          <a:r>
            <a:rPr lang="en-US" sz="3100" kern="1200"/>
            <a:t>(Choice of juices, Toast or croissants with jam&amp;butter, Tea or Coffee)</a:t>
          </a:r>
          <a:endParaRPr lang="id-ID" sz="3100" kern="1200"/>
        </a:p>
      </dsp:txBody>
      <dsp:txXfrm>
        <a:off x="84655" y="131607"/>
        <a:ext cx="8601261" cy="1564849"/>
      </dsp:txXfrm>
    </dsp:sp>
    <dsp:sp modelId="{7EFE0270-7A4E-49D2-9CA8-718AE3EF77DB}">
      <dsp:nvSpPr>
        <dsp:cNvPr id="0" name=""/>
        <dsp:cNvSpPr/>
      </dsp:nvSpPr>
      <dsp:spPr>
        <a:xfrm>
          <a:off x="0" y="1870392"/>
          <a:ext cx="8770571" cy="17341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i="1" kern="1200"/>
            <a:t>American Breakfast</a:t>
          </a:r>
          <a:r>
            <a:rPr lang="id-ID" sz="3100" i="1" kern="1200"/>
            <a:t> </a:t>
          </a:r>
          <a:r>
            <a:rPr lang="en-US" sz="3100" kern="1200"/>
            <a:t>(Choice of Juices, Egg any style, toast or croissants, jam &amp; butter,</a:t>
          </a:r>
          <a:r>
            <a:rPr lang="id-ID" sz="3100" kern="1200"/>
            <a:t> </a:t>
          </a:r>
          <a:r>
            <a:rPr lang="en-US" sz="3100" kern="1200"/>
            <a:t>Coffee or tea). </a:t>
          </a:r>
          <a:br>
            <a:rPr lang="en-US" sz="3100" kern="1200"/>
          </a:br>
          <a:endParaRPr lang="id-ID" sz="3100" kern="1200"/>
        </a:p>
      </dsp:txBody>
      <dsp:txXfrm>
        <a:off x="84655" y="1955047"/>
        <a:ext cx="8601261" cy="15648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44F96-8950-4D77-8C13-920B4F7793B1}">
      <dsp:nvSpPr>
        <dsp:cNvPr id="0" name=""/>
        <dsp:cNvSpPr/>
      </dsp:nvSpPr>
      <dsp:spPr>
        <a:xfrm>
          <a:off x="0" y="187752"/>
          <a:ext cx="8770571" cy="3276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id-ID" sz="2800" kern="1200"/>
            <a:t>Penataan meja sesuai dengan Menu yang disajikan pada waktu LUNCH yang terdiri dari: </a:t>
          </a:r>
          <a:r>
            <a:rPr lang="id-ID" sz="2800" i="1" kern="1200"/>
            <a:t>Soup, Main course, Dessert dan Tea or Coffee. </a:t>
          </a:r>
          <a:r>
            <a:rPr lang="id-ID" sz="2800" kern="1200"/>
            <a:t>Semua alat-alat service (china wares, silver wares) disesuaikan dengan jenis menu yang dihidangkan serta kualifikasi kebutuhan standard pelayanan internasional dengan alat-alat yang tepat. </a:t>
          </a:r>
          <a:br>
            <a:rPr lang="id-ID" sz="2800" kern="1200"/>
          </a:br>
          <a:endParaRPr lang="id-ID" sz="2800" kern="1200"/>
        </a:p>
      </dsp:txBody>
      <dsp:txXfrm>
        <a:off x="159921" y="347673"/>
        <a:ext cx="8450729" cy="29561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B78B8-6C49-4A73-95A8-56719369BBBD}">
      <dsp:nvSpPr>
        <dsp:cNvPr id="0" name=""/>
        <dsp:cNvSpPr/>
      </dsp:nvSpPr>
      <dsp:spPr>
        <a:xfrm>
          <a:off x="0" y="12252"/>
          <a:ext cx="8770571" cy="3627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id-ID" sz="3100" kern="1200" dirty="0"/>
            <a:t>Penataan meja sesuai dengan Menu yang disajikan pada waktu DINNER yang terdiri dari: </a:t>
          </a:r>
          <a:r>
            <a:rPr lang="id-ID" sz="3100" i="1" kern="1200" dirty="0"/>
            <a:t>Appetizer, Soup, Main course, Dessert dan Tea or Coffee.</a:t>
          </a:r>
          <a:br>
            <a:rPr lang="id-ID" sz="3100" i="1" kern="1200" dirty="0"/>
          </a:br>
          <a:r>
            <a:rPr lang="id-ID" sz="3100" kern="1200" dirty="0"/>
            <a:t>Semua alat-alat service (china wares, silver wares) disesuaikan dengan kualifikasi, kebutuhan standard pelayanan internasional. </a:t>
          </a:r>
          <a:br>
            <a:rPr lang="id-ID" sz="3100" kern="1200" dirty="0"/>
          </a:br>
          <a:endParaRPr lang="id-ID" sz="3100" kern="1200" dirty="0"/>
        </a:p>
      </dsp:txBody>
      <dsp:txXfrm>
        <a:off x="177056" y="189308"/>
        <a:ext cx="8416459" cy="32728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CF2964B2-4E77-4F4B-BDCC-DBBF0D624A0B}" type="datetimeFigureOut">
              <a:rPr lang="id-ID" smtClean="0"/>
              <a:t>16/08/23</a:t>
            </a:fld>
            <a:endParaRPr lang="id-ID"/>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id-ID"/>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A6540A19-5AB8-447B-9D99-AFCF49AD9A62}" type="slidenum">
              <a:rPr lang="id-ID" smtClean="0"/>
              <a:t>‹#›</a:t>
            </a:fld>
            <a:endParaRPr lang="id-ID"/>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707947335"/>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2964B2-4E77-4F4B-BDCC-DBBF0D624A0B}" type="datetimeFigureOut">
              <a:rPr lang="id-ID" smtClean="0"/>
              <a:t>16/08/23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216154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CF2964B2-4E77-4F4B-BDCC-DBBF0D624A0B}" type="datetimeFigureOut">
              <a:rPr lang="id-ID" smtClean="0"/>
              <a:t>16/08/23</a:t>
            </a:fld>
            <a:endParaRPr lang="id-ID"/>
          </a:p>
        </p:txBody>
      </p:sp>
      <p:sp>
        <p:nvSpPr>
          <p:cNvPr id="5" name="Footer Placeholder 4"/>
          <p:cNvSpPr>
            <a:spLocks noGrp="1"/>
          </p:cNvSpPr>
          <p:nvPr>
            <p:ph type="ftr" sz="quarter" idx="11"/>
          </p:nvPr>
        </p:nvSpPr>
        <p:spPr>
          <a:xfrm>
            <a:off x="2933699" y="6296615"/>
            <a:ext cx="5959577" cy="365125"/>
          </a:xfrm>
        </p:spPr>
        <p:txBody>
          <a:bodyPr/>
          <a:lstStyle/>
          <a:p>
            <a:endParaRPr lang="id-ID"/>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A6540A19-5AB8-447B-9D99-AFCF49AD9A62}" type="slidenum">
              <a:rPr lang="id-ID" smtClean="0"/>
              <a:t>‹#›</a:t>
            </a:fld>
            <a:endParaRPr lang="id-ID"/>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8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2964B2-4E77-4F4B-BDCC-DBBF0D624A0B}" type="datetimeFigureOut">
              <a:rPr lang="id-ID" smtClean="0"/>
              <a:t>16/08/23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54230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CF2964B2-4E77-4F4B-BDCC-DBBF0D624A0B}" type="datetimeFigureOut">
              <a:rPr lang="id-ID" smtClean="0"/>
              <a:t>16/08/23</a:t>
            </a:fld>
            <a:endParaRPr lang="id-ID"/>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id-ID"/>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A6540A19-5AB8-447B-9D99-AFCF49AD9A62}" type="slidenum">
              <a:rPr lang="id-ID" smtClean="0"/>
              <a:t>‹#›</a:t>
            </a:fld>
            <a:endParaRPr lang="id-ID"/>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0543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2964B2-4E77-4F4B-BDCC-DBBF0D624A0B}" type="datetimeFigureOut">
              <a:rPr lang="id-ID" smtClean="0"/>
              <a:t>16/08/23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11839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2964B2-4E77-4F4B-BDCC-DBBF0D624A0B}" type="datetimeFigureOut">
              <a:rPr lang="id-ID" smtClean="0"/>
              <a:t>16/08/23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33934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2964B2-4E77-4F4B-BDCC-DBBF0D624A0B}" type="datetimeFigureOut">
              <a:rPr lang="id-ID" smtClean="0"/>
              <a:t>16/08/23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3144962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CF2964B2-4E77-4F4B-BDCC-DBBF0D624A0B}" type="datetimeFigureOut">
              <a:rPr lang="id-ID" smtClean="0"/>
              <a:t>16/08/23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6540A19-5AB8-447B-9D99-AFCF49AD9A62}" type="slidenum">
              <a:rPr lang="id-ID" smtClean="0"/>
              <a:t>‹#›</a:t>
            </a:fld>
            <a:endParaRPr lang="id-ID"/>
          </a:p>
        </p:txBody>
      </p:sp>
    </p:spTree>
    <p:extLst>
      <p:ext uri="{BB962C8B-B14F-4D97-AF65-F5344CB8AC3E}">
        <p14:creationId xmlns:p14="http://schemas.microsoft.com/office/powerpoint/2010/main" val="4273373419"/>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CF2964B2-4E77-4F4B-BDCC-DBBF0D624A0B}" type="datetimeFigureOut">
              <a:rPr lang="id-ID" smtClean="0"/>
              <a:t>16/08/23</a:t>
            </a:fld>
            <a:endParaRPr lang="id-ID"/>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id-ID"/>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A6540A19-5AB8-447B-9D99-AFCF49AD9A62}" type="slidenum">
              <a:rPr lang="id-ID" smtClean="0"/>
              <a:t>‹#›</a:t>
            </a:fld>
            <a:endParaRPr lang="id-ID"/>
          </a:p>
        </p:txBody>
      </p:sp>
    </p:spTree>
    <p:extLst>
      <p:ext uri="{BB962C8B-B14F-4D97-AF65-F5344CB8AC3E}">
        <p14:creationId xmlns:p14="http://schemas.microsoft.com/office/powerpoint/2010/main" val="1695914989"/>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CF2964B2-4E77-4F4B-BDCC-DBBF0D624A0B}" type="datetimeFigureOut">
              <a:rPr lang="id-ID" smtClean="0"/>
              <a:t>16/08/23</a:t>
            </a:fld>
            <a:endParaRPr lang="id-ID"/>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id-ID"/>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A6540A19-5AB8-447B-9D99-AFCF49AD9A62}" type="slidenum">
              <a:rPr lang="id-ID" smtClean="0"/>
              <a:t>‹#›</a:t>
            </a:fld>
            <a:endParaRPr lang="id-ID"/>
          </a:p>
        </p:txBody>
      </p:sp>
    </p:spTree>
    <p:extLst>
      <p:ext uri="{BB962C8B-B14F-4D97-AF65-F5344CB8AC3E}">
        <p14:creationId xmlns:p14="http://schemas.microsoft.com/office/powerpoint/2010/main" val="258938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CF2964B2-4E77-4F4B-BDCC-DBBF0D624A0B}" type="datetimeFigureOut">
              <a:rPr lang="id-ID" smtClean="0"/>
              <a:t>16/08/23</a:t>
            </a:fld>
            <a:endParaRPr lang="id-ID"/>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id-ID"/>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A6540A19-5AB8-447B-9D99-AFCF49AD9A62}" type="slidenum">
              <a:rPr lang="id-ID" smtClean="0"/>
              <a:t>‹#›</a:t>
            </a:fld>
            <a:endParaRPr lang="id-ID"/>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7101573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a:t>Materi : Food </a:t>
            </a:r>
            <a:r>
              <a:rPr lang="id-ID" dirty="0"/>
              <a:t>and Beverage Department </a:t>
            </a:r>
          </a:p>
        </p:txBody>
      </p:sp>
      <p:sp>
        <p:nvSpPr>
          <p:cNvPr id="3" name="Subtitle 2"/>
          <p:cNvSpPr>
            <a:spLocks noGrp="1"/>
          </p:cNvSpPr>
          <p:nvPr>
            <p:ph type="subTitle" idx="1"/>
          </p:nvPr>
        </p:nvSpPr>
        <p:spPr/>
        <p:txBody>
          <a:bodyPr/>
          <a:lstStyle/>
          <a:p>
            <a:r>
              <a:rPr lang="id-ID" dirty="0"/>
              <a:t>Oleh : </a:t>
            </a:r>
          </a:p>
          <a:p>
            <a:r>
              <a:rPr lang="id-ID" dirty="0"/>
              <a:t>Andreas Suwandi, M.Pd</a:t>
            </a:r>
          </a:p>
        </p:txBody>
      </p:sp>
      <p:pic>
        <p:nvPicPr>
          <p:cNvPr id="5" name="Picture 4"/>
          <p:cNvPicPr>
            <a:picLocks noChangeAspect="1"/>
          </p:cNvPicPr>
          <p:nvPr/>
        </p:nvPicPr>
        <p:blipFill>
          <a:blip r:embed="rId2"/>
          <a:stretch>
            <a:fillRect/>
          </a:stretch>
        </p:blipFill>
        <p:spPr>
          <a:xfrm>
            <a:off x="115910" y="535374"/>
            <a:ext cx="7116524" cy="5337393"/>
          </a:xfrm>
          <a:prstGeom prst="rect">
            <a:avLst/>
          </a:prstGeom>
        </p:spPr>
      </p:pic>
    </p:spTree>
    <p:extLst>
      <p:ext uri="{BB962C8B-B14F-4D97-AF65-F5344CB8AC3E}">
        <p14:creationId xmlns:p14="http://schemas.microsoft.com/office/powerpoint/2010/main" val="2185617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Restaurant equipments</a:t>
            </a:r>
            <a:r>
              <a:rPr lang="id-ID" dirty="0"/>
              <a:t> </a:t>
            </a:r>
            <a:br>
              <a:rPr lang="id-ID" dirty="0"/>
            </a:br>
            <a:endParaRPr lang="id-ID" dirty="0"/>
          </a:p>
        </p:txBody>
      </p:sp>
      <p:sp>
        <p:nvSpPr>
          <p:cNvPr id="3" name="Content Placeholder 2"/>
          <p:cNvSpPr>
            <a:spLocks noGrp="1"/>
          </p:cNvSpPr>
          <p:nvPr>
            <p:ph idx="1"/>
          </p:nvPr>
        </p:nvSpPr>
        <p:spPr>
          <a:xfrm>
            <a:off x="321972" y="2438399"/>
            <a:ext cx="11382299" cy="4181341"/>
          </a:xfrm>
        </p:spPr>
        <p:txBody>
          <a:bodyPr>
            <a:normAutofit/>
          </a:bodyPr>
          <a:lstStyle/>
          <a:p>
            <a:r>
              <a:rPr lang="id-ID" sz="2400" dirty="0"/>
              <a:t>Silver wares yaitu semua peralatan service restoran yang terbuat dari bahan silver / stainless steel. Fork, knives, spoon, plates, pots, dll</a:t>
            </a:r>
          </a:p>
          <a:p>
            <a:r>
              <a:rPr lang="id-ID" sz="2400" dirty="0"/>
              <a:t>China wares yaitu peralatan service yang terbuat dari porselin china: plates, cups, bowls, pots,dll</a:t>
            </a:r>
          </a:p>
          <a:p>
            <a:r>
              <a:rPr lang="id-ID" sz="2400" dirty="0"/>
              <a:t>Glass wares yaitu peralatan service restoran yang terbuat dari bahan gelas untuk menyajikan minuman.</a:t>
            </a:r>
          </a:p>
          <a:p>
            <a:r>
              <a:rPr lang="id-ID" sz="2400" dirty="0"/>
              <a:t>Table wares yaitu peralatan yang dipergunakan untuk penyajian</a:t>
            </a:r>
            <a:br>
              <a:rPr lang="id-ID" sz="2400" dirty="0"/>
            </a:br>
            <a:r>
              <a:rPr lang="id-ID" sz="2400" dirty="0"/>
              <a:t>penataan menu makanan pada meja buffet (</a:t>
            </a:r>
            <a:r>
              <a:rPr lang="id-ID" sz="2400" i="1" dirty="0"/>
              <a:t>buffet table</a:t>
            </a:r>
            <a:r>
              <a:rPr lang="id-ID" sz="2400" dirty="0"/>
              <a:t>) </a:t>
            </a:r>
            <a:br>
              <a:rPr lang="id-ID" sz="2400" dirty="0"/>
            </a:br>
            <a:endParaRPr lang="id-ID" sz="2400" dirty="0"/>
          </a:p>
        </p:txBody>
      </p:sp>
    </p:spTree>
    <p:extLst>
      <p:ext uri="{BB962C8B-B14F-4D97-AF65-F5344CB8AC3E}">
        <p14:creationId xmlns:p14="http://schemas.microsoft.com/office/powerpoint/2010/main" val="679689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Penataan table set up restoran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2160246"/>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7771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Menu-menu breakfast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9479790"/>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6579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 </a:t>
            </a:r>
            <a:r>
              <a:rPr lang="id-ID" b="1" dirty="0"/>
              <a:t>LUNCH Table Set-Up</a:t>
            </a:r>
            <a:r>
              <a:rPr lang="id-ID" dirty="0"/>
              <a:t> </a:t>
            </a:r>
            <a:br>
              <a:rPr lang="id-ID"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4446085"/>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69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 </a:t>
            </a:r>
            <a:r>
              <a:rPr lang="id-ID" b="1" dirty="0"/>
              <a:t>DINNER Table Set-Up</a:t>
            </a:r>
            <a:r>
              <a:rPr lang="id-ID" dirty="0"/>
              <a:t> </a:t>
            </a:r>
            <a:br>
              <a:rPr lang="id-ID"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7534589"/>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0159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d. </a:t>
            </a:r>
            <a:r>
              <a:rPr lang="id-ID" b="1" dirty="0"/>
              <a:t>Elaborate DINNER Table Set-Up</a:t>
            </a:r>
            <a:r>
              <a:rPr lang="id-ID" dirty="0"/>
              <a:t> </a:t>
            </a:r>
            <a:br>
              <a:rPr lang="id-ID"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2919056"/>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1072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Macam-macam restaurant service</a:t>
            </a:r>
          </a:p>
        </p:txBody>
      </p:sp>
      <p:sp>
        <p:nvSpPr>
          <p:cNvPr id="3" name="Content Placeholder 2"/>
          <p:cNvSpPr>
            <a:spLocks noGrp="1"/>
          </p:cNvSpPr>
          <p:nvPr>
            <p:ph idx="1"/>
          </p:nvPr>
        </p:nvSpPr>
        <p:spPr>
          <a:xfrm>
            <a:off x="437882" y="2438400"/>
            <a:ext cx="11266389" cy="4142704"/>
          </a:xfrm>
        </p:spPr>
        <p:txBody>
          <a:bodyPr>
            <a:normAutofit/>
          </a:bodyPr>
          <a:lstStyle/>
          <a:p>
            <a:r>
              <a:rPr lang="id-ID" b="1" dirty="0"/>
              <a:t>English Service </a:t>
            </a:r>
            <a:r>
              <a:rPr lang="id-ID" b="1" i="1" dirty="0"/>
              <a:t>/penghidangan ala Inggris (Family Service) </a:t>
            </a:r>
          </a:p>
          <a:p>
            <a:pPr marL="0" indent="0">
              <a:buNone/>
            </a:pPr>
            <a:r>
              <a:rPr lang="id-ID" dirty="0"/>
              <a:t>Dalam service ini Waiter harus aktif untuk menawarkan dan menyajikan makanan ke tamu karena makanan masih berada di </a:t>
            </a:r>
            <a:r>
              <a:rPr lang="id-ID" i="1" dirty="0"/>
              <a:t>platter</a:t>
            </a:r>
            <a:r>
              <a:rPr lang="id-ID" dirty="0"/>
              <a:t>. Mereka melayani tamu dengan memberikan makanan dari </a:t>
            </a:r>
            <a:r>
              <a:rPr lang="id-ID" i="1" dirty="0"/>
              <a:t>serving dish </a:t>
            </a:r>
            <a:r>
              <a:rPr lang="id-ID" dirty="0"/>
              <a:t>dan </a:t>
            </a:r>
            <a:r>
              <a:rPr lang="id-ID" i="1" dirty="0"/>
              <a:t>plater </a:t>
            </a:r>
            <a:r>
              <a:rPr lang="id-ID" dirty="0"/>
              <a:t>ke masing-masing piring tamu. Juga menuangkan minuman yang telah disiapkan di meja tamu. Hidangan diletakkan diatas meja makan yang telah ditata lengkap dengan peralatan makan yang diperlukan. Para tamu mengambil sendiri makanan tersebut dan dinikmati di meja, dibantu oleh pramusaji waiter dan captain restaurant yang bertugas khusus untuk itu. </a:t>
            </a:r>
            <a:br>
              <a:rPr lang="id-ID" dirty="0"/>
            </a:br>
            <a:endParaRPr lang="id-ID" dirty="0"/>
          </a:p>
        </p:txBody>
      </p:sp>
    </p:spTree>
    <p:extLst>
      <p:ext uri="{BB962C8B-B14F-4D97-AF65-F5344CB8AC3E}">
        <p14:creationId xmlns:p14="http://schemas.microsoft.com/office/powerpoint/2010/main" val="191465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French Service </a:t>
            </a:r>
          </a:p>
        </p:txBody>
      </p:sp>
      <p:sp>
        <p:nvSpPr>
          <p:cNvPr id="3" name="Content Placeholder 2"/>
          <p:cNvSpPr>
            <a:spLocks noGrp="1"/>
          </p:cNvSpPr>
          <p:nvPr>
            <p:ph idx="1"/>
          </p:nvPr>
        </p:nvSpPr>
        <p:spPr>
          <a:xfrm>
            <a:off x="566670" y="2438400"/>
            <a:ext cx="11137601" cy="3936642"/>
          </a:xfrm>
        </p:spPr>
        <p:txBody>
          <a:bodyPr>
            <a:normAutofit/>
          </a:bodyPr>
          <a:lstStyle/>
          <a:p>
            <a:pPr algn="just"/>
            <a:r>
              <a:rPr lang="id-ID" sz="2400" dirty="0"/>
              <a:t>Pelayanan formal ala perancis ini tamu menggunakan pakaian formal, waiter sebagai pramusaji menyiapkan meja pembantu (</a:t>
            </a:r>
            <a:r>
              <a:rPr lang="id-ID" sz="2400" i="1" dirty="0"/>
              <a:t>gueridon</a:t>
            </a:r>
            <a:r>
              <a:rPr lang="id-ID" sz="2400" dirty="0"/>
              <a:t>) dekat meja tamu, lengkap dengan peralatan yang diperlukan. Kemudian makanan dalam pinggan (lodor) dan piring makan yang besar (</a:t>
            </a:r>
            <a:r>
              <a:rPr lang="id-ID" sz="2400" i="1" dirty="0"/>
              <a:t>plater</a:t>
            </a:r>
            <a:r>
              <a:rPr lang="id-ID" sz="2400" dirty="0"/>
              <a:t>) dibawa dari dapur ke restaurant, dan diletakkan diatas meja pembantu (</a:t>
            </a:r>
            <a:r>
              <a:rPr lang="id-ID" sz="2400" i="1" dirty="0"/>
              <a:t>side stand</a:t>
            </a:r>
            <a:r>
              <a:rPr lang="id-ID" sz="2400" dirty="0"/>
              <a:t>). Setelah itu barulah pramusaji meracik makanan diatas piring makan (dipindahkan dari pinggan ke piring tamu) dari sebelah kiri tamu. </a:t>
            </a:r>
            <a:br>
              <a:rPr lang="id-ID" sz="2400" dirty="0"/>
            </a:br>
            <a:endParaRPr lang="id-ID" sz="2400" dirty="0"/>
          </a:p>
        </p:txBody>
      </p:sp>
    </p:spTree>
    <p:extLst>
      <p:ext uri="{BB962C8B-B14F-4D97-AF65-F5344CB8AC3E}">
        <p14:creationId xmlns:p14="http://schemas.microsoft.com/office/powerpoint/2010/main" val="2791831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American Service </a:t>
            </a:r>
          </a:p>
        </p:txBody>
      </p:sp>
      <p:sp>
        <p:nvSpPr>
          <p:cNvPr id="3" name="Content Placeholder 2"/>
          <p:cNvSpPr>
            <a:spLocks noGrp="1"/>
          </p:cNvSpPr>
          <p:nvPr>
            <p:ph idx="1"/>
          </p:nvPr>
        </p:nvSpPr>
        <p:spPr>
          <a:xfrm>
            <a:off x="476518" y="2438400"/>
            <a:ext cx="11227753" cy="4052552"/>
          </a:xfrm>
        </p:spPr>
        <p:txBody>
          <a:bodyPr/>
          <a:lstStyle/>
          <a:p>
            <a:r>
              <a:rPr lang="id-ID" sz="2400" b="1" dirty="0"/>
              <a:t>American Service </a:t>
            </a:r>
            <a:r>
              <a:rPr lang="id-ID" sz="2400" b="1" i="1" dirty="0"/>
              <a:t>Cara Penghidangan Amerika ( Plate Service)</a:t>
            </a:r>
            <a:br>
              <a:rPr lang="id-ID" sz="2400" b="1" i="1" dirty="0"/>
            </a:br>
            <a:r>
              <a:rPr lang="id-ID" sz="2400" dirty="0"/>
              <a:t>Pelayanan ala Amerika ini sangat sederhana tidak secara formal, setup mejanya juga sederhana, biasanya dilakukan di restoran Coffee shop dimana tamu memakai pakaian bebas, dan makanan sudah diporsikan diatas piring langsung dari dapur (</a:t>
            </a:r>
            <a:r>
              <a:rPr lang="id-ID" sz="2400" i="1" dirty="0"/>
              <a:t>ready on the plate</a:t>
            </a:r>
            <a:r>
              <a:rPr lang="id-ID" sz="2400" dirty="0"/>
              <a:t>), dan waiter langsung menyajikannya ke tamu </a:t>
            </a:r>
            <a:r>
              <a:rPr lang="id-ID" sz="2400" b="1" i="1" dirty="0"/>
              <a:t>dari sebelah kanan tamu</a:t>
            </a:r>
            <a:r>
              <a:rPr lang="id-ID" sz="2400" dirty="0"/>
              <a:t>. Cara ini paling banyak dipakai restaurant jaman sekarang karena lebih cepat. Dalam pelayanan ini pelayanan lebih praktis dan cepat, set-up mejanya juga tidak se-mewah ala perancis. </a:t>
            </a:r>
            <a:br>
              <a:rPr lang="id-ID" dirty="0"/>
            </a:br>
            <a:endParaRPr lang="id-ID" dirty="0"/>
          </a:p>
        </p:txBody>
      </p:sp>
    </p:spTree>
    <p:extLst>
      <p:ext uri="{BB962C8B-B14F-4D97-AF65-F5344CB8AC3E}">
        <p14:creationId xmlns:p14="http://schemas.microsoft.com/office/powerpoint/2010/main" val="250033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Russian Service</a:t>
            </a:r>
          </a:p>
        </p:txBody>
      </p:sp>
      <p:sp>
        <p:nvSpPr>
          <p:cNvPr id="3" name="Content Placeholder 2"/>
          <p:cNvSpPr>
            <a:spLocks noGrp="1"/>
          </p:cNvSpPr>
          <p:nvPr>
            <p:ph idx="1"/>
          </p:nvPr>
        </p:nvSpPr>
        <p:spPr>
          <a:xfrm>
            <a:off x="669702" y="2438400"/>
            <a:ext cx="11034570" cy="3651504"/>
          </a:xfrm>
        </p:spPr>
        <p:txBody>
          <a:bodyPr/>
          <a:lstStyle/>
          <a:p>
            <a:r>
              <a:rPr lang="id-ID" b="1" dirty="0"/>
              <a:t>Russian Service </a:t>
            </a:r>
            <a:r>
              <a:rPr lang="id-ID" b="1" i="1" dirty="0"/>
              <a:t>/penghidangan Rusia ( Plater Service )</a:t>
            </a:r>
            <a:br>
              <a:rPr lang="id-ID" b="1" i="1" dirty="0"/>
            </a:br>
            <a:r>
              <a:rPr lang="id-ID" dirty="0"/>
              <a:t>Waiter membawa makanan yang diletakkan ditengah meja. Jadi tamu mengambil makanan sendiri (</a:t>
            </a:r>
            <a:r>
              <a:rPr lang="id-ID" i="1" dirty="0"/>
              <a:t>self service</a:t>
            </a:r>
            <a:r>
              <a:rPr lang="id-ID" dirty="0"/>
              <a:t>). Makanan dipersiapkan terlebih dahulu di pinggan (mangkok) dan piring besar (</a:t>
            </a:r>
            <a:r>
              <a:rPr lang="id-ID" i="1" dirty="0"/>
              <a:t>lodor)</a:t>
            </a:r>
            <a:r>
              <a:rPr lang="id-ID" dirty="0"/>
              <a:t>, selanjutnya dibawa ke depan tamu untuk disajikan. Waiter bertugas hanya menunggui dan membantu apabila diperlukan untuk menu-menu tambahan dan membantu untuk menggantikan hidangan yang habis dengan yang </a:t>
            </a:r>
            <a:br>
              <a:rPr lang="id-ID" dirty="0"/>
            </a:br>
            <a:endParaRPr lang="id-ID" dirty="0"/>
          </a:p>
        </p:txBody>
      </p:sp>
    </p:spTree>
    <p:extLst>
      <p:ext uri="{BB962C8B-B14F-4D97-AF65-F5344CB8AC3E}">
        <p14:creationId xmlns:p14="http://schemas.microsoft.com/office/powerpoint/2010/main" val="207315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Definisi Food And Beverage Department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4672733"/>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956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Buffet service </a:t>
            </a:r>
          </a:p>
        </p:txBody>
      </p:sp>
      <p:sp>
        <p:nvSpPr>
          <p:cNvPr id="3" name="Content Placeholder 2"/>
          <p:cNvSpPr>
            <a:spLocks noGrp="1"/>
          </p:cNvSpPr>
          <p:nvPr>
            <p:ph idx="1"/>
          </p:nvPr>
        </p:nvSpPr>
        <p:spPr>
          <a:xfrm>
            <a:off x="759854" y="2438399"/>
            <a:ext cx="10944417" cy="4181341"/>
          </a:xfrm>
        </p:spPr>
        <p:txBody>
          <a:bodyPr>
            <a:normAutofit/>
          </a:bodyPr>
          <a:lstStyle/>
          <a:p>
            <a:r>
              <a:rPr lang="id-ID" sz="2400" b="1" dirty="0"/>
              <a:t>Buffet Service </a:t>
            </a:r>
            <a:r>
              <a:rPr lang="id-ID" sz="2400" b="1" i="1" dirty="0"/>
              <a:t>/Cara penghidangan Buffet ( Prasmanan )</a:t>
            </a:r>
            <a:br>
              <a:rPr lang="id-ID" sz="2400" b="1" i="1" dirty="0"/>
            </a:br>
            <a:r>
              <a:rPr lang="id-ID" sz="2400" dirty="0"/>
              <a:t>Semua makanan diletakkan disatu meja panjang dan tamu memilih sendiri makanan yang mereka mau atau self service. Makanan ditata disesuaikan dengan jeni-jenisnya terpisah dari menu </a:t>
            </a:r>
            <a:r>
              <a:rPr lang="id-ID" sz="2400" i="1" dirty="0"/>
              <a:t>appetizer, soup, main course, salads </a:t>
            </a:r>
            <a:r>
              <a:rPr lang="id-ID" sz="2400" dirty="0"/>
              <a:t>dan </a:t>
            </a:r>
            <a:r>
              <a:rPr lang="id-ID" sz="2400" i="1" dirty="0"/>
              <a:t>dessert </a:t>
            </a:r>
            <a:r>
              <a:rPr lang="id-ID" sz="2400" dirty="0"/>
              <a:t>nya. Untuk memudahkan pengambilannya bisa dengan dua jalur kanan dan kiri namun masing-masing harus disediakan alat-alat servicenya. </a:t>
            </a:r>
            <a:br>
              <a:rPr lang="id-ID" sz="2400" dirty="0"/>
            </a:br>
            <a:endParaRPr lang="id-ID" sz="2400" dirty="0"/>
          </a:p>
        </p:txBody>
      </p:sp>
    </p:spTree>
    <p:extLst>
      <p:ext uri="{BB962C8B-B14F-4D97-AF65-F5344CB8AC3E}">
        <p14:creationId xmlns:p14="http://schemas.microsoft.com/office/powerpoint/2010/main" val="4026357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Cafetaria service </a:t>
            </a:r>
          </a:p>
        </p:txBody>
      </p:sp>
      <p:sp>
        <p:nvSpPr>
          <p:cNvPr id="3" name="Content Placeholder 2"/>
          <p:cNvSpPr>
            <a:spLocks noGrp="1"/>
          </p:cNvSpPr>
          <p:nvPr>
            <p:ph idx="1"/>
          </p:nvPr>
        </p:nvSpPr>
        <p:spPr>
          <a:xfrm>
            <a:off x="399246" y="2438399"/>
            <a:ext cx="11305026" cy="3910885"/>
          </a:xfrm>
        </p:spPr>
        <p:txBody>
          <a:bodyPr>
            <a:normAutofit/>
          </a:bodyPr>
          <a:lstStyle/>
          <a:p>
            <a:r>
              <a:rPr lang="id-ID" sz="2400" b="1" dirty="0"/>
              <a:t>d. Cafetaria Service</a:t>
            </a:r>
            <a:br>
              <a:rPr lang="id-ID" sz="2400" b="1" dirty="0"/>
            </a:br>
            <a:r>
              <a:rPr lang="id-ID" sz="2400" dirty="0"/>
              <a:t>Pelayanan pada restoran (kantin) yang banyak ditemui di kampus, rumah sakit kantor-kantor, dll. Dimana beberapa Menu makanan sudah disiapkan pada tempat tertentu dan tamu pelanggan biasanya mengambil tray dan hanya menunjuk makanan yang diinginkannya yang ada didisplay dan pelayan melayani, langsung dibawa ke Cashier untuk dihitung harganya (</a:t>
            </a:r>
            <a:r>
              <a:rPr lang="id-ID" sz="2400" i="1" dirty="0"/>
              <a:t>Tray service</a:t>
            </a:r>
            <a:r>
              <a:rPr lang="id-ID" sz="2400" dirty="0"/>
              <a:t>). Dapat juga makanan yang dipilih tamu di bawakan oleh waiter ke meja tamu, memberikan makanan itu bersama dengan pisau, sendok dan garpu bersama piring dan pesanannya. </a:t>
            </a:r>
            <a:br>
              <a:rPr lang="id-ID" sz="2400" dirty="0"/>
            </a:br>
            <a:endParaRPr lang="id-ID" sz="2400" dirty="0"/>
          </a:p>
        </p:txBody>
      </p:sp>
    </p:spTree>
    <p:extLst>
      <p:ext uri="{BB962C8B-B14F-4D97-AF65-F5344CB8AC3E}">
        <p14:creationId xmlns:p14="http://schemas.microsoft.com/office/powerpoint/2010/main" val="2198490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Post test </a:t>
            </a:r>
          </a:p>
        </p:txBody>
      </p:sp>
      <p:sp>
        <p:nvSpPr>
          <p:cNvPr id="3" name="Content Placeholder 2"/>
          <p:cNvSpPr>
            <a:spLocks noGrp="1"/>
          </p:cNvSpPr>
          <p:nvPr>
            <p:ph idx="1"/>
          </p:nvPr>
        </p:nvSpPr>
        <p:spPr/>
        <p:txBody>
          <a:bodyPr/>
          <a:lstStyle/>
          <a:p>
            <a:r>
              <a:rPr lang="id-ID" dirty="0"/>
              <a:t>Jelaskan apa yang dimaksud dengan Food and beverage department ?</a:t>
            </a:r>
          </a:p>
          <a:p>
            <a:r>
              <a:rPr lang="id-ID" dirty="0"/>
              <a:t>Sebutkan Section yang berada di bawah Food and Beverage Department ?</a:t>
            </a:r>
          </a:p>
          <a:p>
            <a:r>
              <a:rPr lang="id-ID" dirty="0"/>
              <a:t>Jelaskan alur pelayanan di Restoran yang baik dan benar?</a:t>
            </a:r>
          </a:p>
          <a:p>
            <a:r>
              <a:rPr lang="id-ID" dirty="0"/>
              <a:t>Sebutkan menu-menu breakfast yang anda pahami? </a:t>
            </a:r>
          </a:p>
          <a:p>
            <a:r>
              <a:rPr lang="id-ID" dirty="0"/>
              <a:t>Sebutkan macam-macam service di restoran ?</a:t>
            </a:r>
          </a:p>
          <a:p>
            <a:endParaRPr lang="id-ID" dirty="0"/>
          </a:p>
        </p:txBody>
      </p:sp>
    </p:spTree>
    <p:extLst>
      <p:ext uri="{BB962C8B-B14F-4D97-AF65-F5344CB8AC3E}">
        <p14:creationId xmlns:p14="http://schemas.microsoft.com/office/powerpoint/2010/main" val="72230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Reference</a:t>
            </a:r>
          </a:p>
        </p:txBody>
      </p:sp>
      <p:sp>
        <p:nvSpPr>
          <p:cNvPr id="3" name="Content Placeholder 2"/>
          <p:cNvSpPr>
            <a:spLocks noGrp="1"/>
          </p:cNvSpPr>
          <p:nvPr>
            <p:ph idx="1"/>
          </p:nvPr>
        </p:nvSpPr>
        <p:spPr/>
        <p:txBody>
          <a:bodyPr/>
          <a:lstStyle/>
          <a:p>
            <a:pPr algn="ctr"/>
            <a:r>
              <a:rPr lang="id-ID" dirty="0"/>
              <a:t>Agus, Sulastiyono. (2011). Manajemen Penyelanggaraan Hotel. Bandung: Alfabeta.</a:t>
            </a:r>
          </a:p>
          <a:p>
            <a:pPr algn="ctr"/>
            <a:r>
              <a:rPr lang="id-ID" dirty="0"/>
              <a:t>Isdarmanto. (2018) . Hotel Introduction Sekolah Tinggi Pariwisata Ambarrukmo</a:t>
            </a:r>
            <a:br>
              <a:rPr lang="id-ID" dirty="0"/>
            </a:br>
            <a:r>
              <a:rPr lang="id-ID" dirty="0"/>
              <a:t>Yogyakarta - Indonesia</a:t>
            </a:r>
            <a:br>
              <a:rPr lang="id-ID" dirty="0"/>
            </a:br>
            <a:r>
              <a:rPr lang="id-ID" dirty="0"/>
              <a:t>Priono, Y. (2012). Identifikasi Produk Wisata Pariwisata Kota (Urban Turism) Kota Pangkalan Bun Sebagai Urban Heritage Turism . Jurnal Prespektif Arsitektur No. 02, 72-84.</a:t>
            </a:r>
          </a:p>
        </p:txBody>
      </p:sp>
    </p:spTree>
    <p:extLst>
      <p:ext uri="{BB962C8B-B14F-4D97-AF65-F5344CB8AC3E}">
        <p14:creationId xmlns:p14="http://schemas.microsoft.com/office/powerpoint/2010/main" val="2055328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Tugas mahasiswa </a:t>
            </a:r>
          </a:p>
        </p:txBody>
      </p:sp>
      <p:sp>
        <p:nvSpPr>
          <p:cNvPr id="3" name="Content Placeholder 2"/>
          <p:cNvSpPr>
            <a:spLocks noGrp="1"/>
          </p:cNvSpPr>
          <p:nvPr>
            <p:ph idx="1"/>
          </p:nvPr>
        </p:nvSpPr>
        <p:spPr/>
        <p:txBody>
          <a:bodyPr/>
          <a:lstStyle/>
          <a:p>
            <a:r>
              <a:rPr lang="id-ID" dirty="0"/>
              <a:t>Buatlah makalah kelompok berkaitan dengan : </a:t>
            </a:r>
          </a:p>
          <a:p>
            <a:pPr marL="457200" indent="-457200">
              <a:buAutoNum type="arabicPeriod"/>
            </a:pPr>
            <a:r>
              <a:rPr lang="id-ID" dirty="0"/>
              <a:t>Kitchen Section </a:t>
            </a:r>
          </a:p>
          <a:p>
            <a:pPr marL="457200" indent="-457200">
              <a:buAutoNum type="arabicPeriod"/>
            </a:pPr>
            <a:r>
              <a:rPr lang="id-ID" dirty="0"/>
              <a:t>Food Production</a:t>
            </a:r>
          </a:p>
          <a:p>
            <a:pPr marL="457200" indent="-457200">
              <a:buAutoNum type="arabicPeriod"/>
            </a:pPr>
            <a:r>
              <a:rPr lang="id-ID" dirty="0"/>
              <a:t>Menu </a:t>
            </a:r>
          </a:p>
          <a:p>
            <a:pPr marL="457200" indent="-457200">
              <a:buAutoNum type="arabicPeriod"/>
            </a:pPr>
            <a:r>
              <a:rPr lang="id-ID" dirty="0"/>
              <a:t>Jenis menu </a:t>
            </a:r>
          </a:p>
          <a:p>
            <a:pPr marL="457200" indent="-457200">
              <a:buAutoNum type="arabicPeriod"/>
            </a:pPr>
            <a:r>
              <a:rPr lang="id-ID" dirty="0"/>
              <a:t>Bar Section</a:t>
            </a:r>
          </a:p>
          <a:p>
            <a:pPr marL="457200" indent="-457200">
              <a:buAutoNum type="arabicPeriod"/>
            </a:pPr>
            <a:r>
              <a:rPr lang="id-ID" dirty="0"/>
              <a:t>Room service section</a:t>
            </a:r>
          </a:p>
        </p:txBody>
      </p:sp>
    </p:spTree>
    <p:extLst>
      <p:ext uri="{BB962C8B-B14F-4D97-AF65-F5344CB8AC3E}">
        <p14:creationId xmlns:p14="http://schemas.microsoft.com/office/powerpoint/2010/main" val="295541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7461" y="143341"/>
            <a:ext cx="8897565" cy="693785"/>
          </a:xfrm>
        </p:spPr>
        <p:txBody>
          <a:bodyPr>
            <a:normAutofit fontScale="90000"/>
          </a:bodyPr>
          <a:lstStyle/>
          <a:p>
            <a:r>
              <a:rPr lang="id-ID" dirty="0"/>
              <a:t>Food and beverage section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0729843"/>
              </p:ext>
            </p:extLst>
          </p:nvPr>
        </p:nvGraphicFramePr>
        <p:xfrm>
          <a:off x="463639" y="837127"/>
          <a:ext cx="11240633" cy="5679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8219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Restoran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2651318"/>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785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Macam2 Type/jenis Restoran</a:t>
            </a:r>
            <a:r>
              <a:rPr lang="id-ID" dirty="0"/>
              <a:t> </a:t>
            </a:r>
            <a:br>
              <a:rPr lang="id-ID" dirty="0"/>
            </a:br>
            <a:endParaRPr lang="id-ID" dirty="0"/>
          </a:p>
        </p:txBody>
      </p:sp>
      <p:sp>
        <p:nvSpPr>
          <p:cNvPr id="3" name="Content Placeholder 2"/>
          <p:cNvSpPr>
            <a:spLocks noGrp="1"/>
          </p:cNvSpPr>
          <p:nvPr>
            <p:ph idx="1"/>
          </p:nvPr>
        </p:nvSpPr>
        <p:spPr/>
        <p:txBody>
          <a:bodyPr/>
          <a:lstStyle/>
          <a:p>
            <a:r>
              <a:rPr lang="id-ID" dirty="0"/>
              <a:t>Main dinning room (formal Rest’r)</a:t>
            </a:r>
          </a:p>
          <a:p>
            <a:r>
              <a:rPr lang="id-ID" dirty="0"/>
              <a:t>Coffee shop (24 hours services)</a:t>
            </a:r>
          </a:p>
          <a:p>
            <a:r>
              <a:rPr lang="id-ID" dirty="0"/>
              <a:t>Cafetaria / Café / Barista</a:t>
            </a:r>
          </a:p>
          <a:p>
            <a:r>
              <a:rPr lang="id-ID" dirty="0"/>
              <a:t>Pool snack bar/ Soda Fountain</a:t>
            </a:r>
          </a:p>
          <a:p>
            <a:r>
              <a:rPr lang="id-ID" dirty="0"/>
              <a:t>Supper club Rest’r</a:t>
            </a:r>
          </a:p>
          <a:p>
            <a:r>
              <a:rPr lang="id-ID" dirty="0"/>
              <a:t>Specific restaurant (Japanese, Chinese; Korean; Thailand; Indonesian</a:t>
            </a:r>
            <a:br>
              <a:rPr lang="id-ID" dirty="0"/>
            </a:br>
            <a:r>
              <a:rPr lang="id-ID" dirty="0"/>
              <a:t>restaurant ) </a:t>
            </a:r>
            <a:br>
              <a:rPr lang="id-ID" dirty="0"/>
            </a:br>
            <a:endParaRPr lang="id-ID" dirty="0"/>
          </a:p>
        </p:txBody>
      </p:sp>
    </p:spTree>
    <p:extLst>
      <p:ext uri="{BB962C8B-B14F-4D97-AF65-F5344CB8AC3E}">
        <p14:creationId xmlns:p14="http://schemas.microsoft.com/office/powerpoint/2010/main" val="30191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Restaurant Organizational Chart</a:t>
            </a:r>
            <a:r>
              <a:rPr lang="id-ID" dirty="0"/>
              <a:t> </a:t>
            </a:r>
            <a:br>
              <a:rPr lang="id-ID" dirty="0"/>
            </a:br>
            <a:endParaRPr lang="id-ID" dirty="0"/>
          </a:p>
        </p:txBody>
      </p:sp>
      <p:sp>
        <p:nvSpPr>
          <p:cNvPr id="3" name="Content Placeholder 2"/>
          <p:cNvSpPr>
            <a:spLocks noGrp="1"/>
          </p:cNvSpPr>
          <p:nvPr>
            <p:ph idx="1"/>
          </p:nvPr>
        </p:nvSpPr>
        <p:spPr/>
        <p:txBody>
          <a:bodyPr/>
          <a:lstStyle/>
          <a:p>
            <a:pPr marL="457200" indent="-457200">
              <a:buFont typeface="+mj-lt"/>
              <a:buAutoNum type="arabicPeriod"/>
            </a:pPr>
            <a:r>
              <a:rPr lang="id-ID" dirty="0"/>
              <a:t>Restoran manager</a:t>
            </a:r>
          </a:p>
          <a:p>
            <a:pPr marL="457200" indent="-457200">
              <a:buFont typeface="+mj-lt"/>
              <a:buAutoNum type="arabicPeriod"/>
            </a:pPr>
            <a:r>
              <a:rPr lang="id-ID" dirty="0"/>
              <a:t>Head waiter/waitress</a:t>
            </a:r>
          </a:p>
          <a:p>
            <a:pPr marL="457200" indent="-457200">
              <a:buFont typeface="+mj-lt"/>
              <a:buAutoNum type="arabicPeriod"/>
            </a:pPr>
            <a:r>
              <a:rPr lang="id-ID" dirty="0"/>
              <a:t>Ass Head waiter/waitress’</a:t>
            </a:r>
          </a:p>
          <a:p>
            <a:pPr marL="457200" indent="-457200">
              <a:buFont typeface="+mj-lt"/>
              <a:buAutoNum type="arabicPeriod"/>
            </a:pPr>
            <a:r>
              <a:rPr lang="id-ID" dirty="0"/>
              <a:t>Supervisor /Captain</a:t>
            </a:r>
          </a:p>
          <a:p>
            <a:pPr marL="457200" indent="-457200">
              <a:buFont typeface="+mj-lt"/>
              <a:buAutoNum type="arabicPeriod"/>
            </a:pPr>
            <a:r>
              <a:rPr lang="id-ID" dirty="0"/>
              <a:t>Waiter/waitress</a:t>
            </a:r>
          </a:p>
          <a:p>
            <a:pPr marL="457200" indent="-457200">
              <a:buFont typeface="+mj-lt"/>
              <a:buAutoNum type="arabicPeriod"/>
            </a:pPr>
            <a:r>
              <a:rPr lang="id-ID" dirty="0"/>
              <a:t>Bush Boy</a:t>
            </a:r>
          </a:p>
          <a:p>
            <a:pPr marL="0" indent="0">
              <a:buNone/>
            </a:pPr>
            <a:endParaRPr lang="id-ID" dirty="0"/>
          </a:p>
        </p:txBody>
      </p:sp>
    </p:spTree>
    <p:extLst>
      <p:ext uri="{BB962C8B-B14F-4D97-AF65-F5344CB8AC3E}">
        <p14:creationId xmlns:p14="http://schemas.microsoft.com/office/powerpoint/2010/main" val="4291978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Alur</a:t>
            </a:r>
            <a:r>
              <a:rPr lang="en-US" b="1" dirty="0"/>
              <a:t> </a:t>
            </a:r>
            <a:r>
              <a:rPr lang="en-US" b="1" dirty="0" err="1"/>
              <a:t>pelayanan</a:t>
            </a:r>
            <a:r>
              <a:rPr lang="en-US" b="1" dirty="0"/>
              <a:t> /Flow of services</a:t>
            </a:r>
            <a:r>
              <a:rPr lang="en-US" dirty="0"/>
              <a:t> </a:t>
            </a:r>
            <a:br>
              <a:rPr lang="en-US" dirty="0"/>
            </a:b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830708"/>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695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Pengertian Pelayanan Restoran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2221645"/>
              </p:ext>
            </p:extLst>
          </p:nvPr>
        </p:nvGraphicFramePr>
        <p:xfrm>
          <a:off x="2933700" y="2438400"/>
          <a:ext cx="8770571" cy="3651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139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Makna arti SERVICE</a:t>
            </a:r>
          </a:p>
        </p:txBody>
      </p:sp>
      <p:sp>
        <p:nvSpPr>
          <p:cNvPr id="3" name="Content Placeholder 2"/>
          <p:cNvSpPr>
            <a:spLocks noGrp="1"/>
          </p:cNvSpPr>
          <p:nvPr>
            <p:ph idx="1"/>
          </p:nvPr>
        </p:nvSpPr>
        <p:spPr>
          <a:xfrm>
            <a:off x="540913" y="2331075"/>
            <a:ext cx="11163359" cy="4526925"/>
          </a:xfrm>
        </p:spPr>
        <p:txBody>
          <a:bodyPr>
            <a:normAutofit/>
          </a:bodyPr>
          <a:lstStyle/>
          <a:p>
            <a:r>
              <a:rPr lang="id-ID" b="1" dirty="0"/>
              <a:t>S : Smile for every one (</a:t>
            </a:r>
            <a:r>
              <a:rPr lang="id-ID" dirty="0"/>
              <a:t>Selalu tersenyum jika menemui tamu serta dengan ramah dan sopan) </a:t>
            </a:r>
          </a:p>
          <a:p>
            <a:r>
              <a:rPr lang="id-ID" b="1" dirty="0"/>
              <a:t>E : Excellent in everything we do ( </a:t>
            </a:r>
            <a:r>
              <a:rPr lang="id-ID" dirty="0"/>
              <a:t>Semua tugas pekerjaan dapat dikerjakan, dilaksanakan dengan baik sesuai dengan tujuan utamanya demi kepuasan tamu pelanggan).</a:t>
            </a:r>
          </a:p>
          <a:p>
            <a:r>
              <a:rPr lang="id-ID" b="1" dirty="0"/>
              <a:t>R : Reaching out that every guest with hospitality( </a:t>
            </a:r>
            <a:r>
              <a:rPr lang="id-ID" dirty="0"/>
              <a:t>Dapat memberikan pelayanan kapada setiap tamu dengan sikap ramah) </a:t>
            </a:r>
          </a:p>
          <a:p>
            <a:r>
              <a:rPr lang="id-ID" b="1" dirty="0"/>
              <a:t>V : Viewing every guest as special ( </a:t>
            </a:r>
            <a:r>
              <a:rPr lang="id-ID" dirty="0"/>
              <a:t>Setiap tamu dilayani secara spesial tanpa di beda-bedakan)</a:t>
            </a:r>
          </a:p>
          <a:p>
            <a:r>
              <a:rPr lang="id-ID" b="1" dirty="0"/>
              <a:t>I : Inviting guest to return (</a:t>
            </a:r>
            <a:r>
              <a:rPr lang="id-ID" dirty="0"/>
              <a:t>Selalu meminta setiap tamu untuk datang kembali dilain waktu). </a:t>
            </a:r>
          </a:p>
          <a:p>
            <a:r>
              <a:rPr lang="id-ID" b="1" dirty="0"/>
              <a:t>C : Creating a warm atmosfeer ( </a:t>
            </a:r>
            <a:r>
              <a:rPr lang="id-ID" dirty="0"/>
              <a:t>Dapat menciptakan suasana yang hangat dan mesra).</a:t>
            </a:r>
          </a:p>
          <a:p>
            <a:r>
              <a:rPr lang="id-ID" b="1" dirty="0"/>
              <a:t>E : Eye contact that show we care (</a:t>
            </a:r>
            <a:r>
              <a:rPr lang="id-ID" dirty="0"/>
              <a:t>Dapat meyakinkan tamu bahwa kita selalu memperhatikan dengan tulus) . </a:t>
            </a:r>
            <a:br>
              <a:rPr lang="id-ID" dirty="0"/>
            </a:br>
            <a:endParaRPr lang="id-ID" dirty="0"/>
          </a:p>
        </p:txBody>
      </p:sp>
    </p:spTree>
    <p:extLst>
      <p:ext uri="{BB962C8B-B14F-4D97-AF65-F5344CB8AC3E}">
        <p14:creationId xmlns:p14="http://schemas.microsoft.com/office/powerpoint/2010/main" val="384170707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Feathered</Template>
  <TotalTime>81</TotalTime>
  <Words>1090</Words>
  <Application>Microsoft Macintosh PowerPoint</Application>
  <PresentationFormat>Widescreen</PresentationFormat>
  <Paragraphs>86</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Century Schoolbook</vt:lpstr>
      <vt:lpstr>Corbel</vt:lpstr>
      <vt:lpstr>Feathered</vt:lpstr>
      <vt:lpstr>Materi : Food and Beverage Department </vt:lpstr>
      <vt:lpstr>Definisi Food And Beverage Department </vt:lpstr>
      <vt:lpstr>Food and beverage section :</vt:lpstr>
      <vt:lpstr>Pengertian Restoran </vt:lpstr>
      <vt:lpstr>Macam2 Type/jenis Restoran  </vt:lpstr>
      <vt:lpstr>Restaurant Organizational Chart  </vt:lpstr>
      <vt:lpstr>Alur pelayanan /Flow of services  </vt:lpstr>
      <vt:lpstr>Pengertian Pelayanan Restoran </vt:lpstr>
      <vt:lpstr>Makna arti SERVICE</vt:lpstr>
      <vt:lpstr>Restaurant equipments  </vt:lpstr>
      <vt:lpstr>Penataan table set up restoran</vt:lpstr>
      <vt:lpstr>Menu-menu breakfast </vt:lpstr>
      <vt:lpstr>b. LUNCH Table Set-Up  </vt:lpstr>
      <vt:lpstr>c. DINNER Table Set-Up  </vt:lpstr>
      <vt:lpstr>d. Elaborate DINNER Table Set-Up  </vt:lpstr>
      <vt:lpstr>Macam-macam restaurant service</vt:lpstr>
      <vt:lpstr>French Service </vt:lpstr>
      <vt:lpstr>American Service </vt:lpstr>
      <vt:lpstr>Russian Service</vt:lpstr>
      <vt:lpstr>Buffet service </vt:lpstr>
      <vt:lpstr>Cafetaria service </vt:lpstr>
      <vt:lpstr>Post test </vt:lpstr>
      <vt:lpstr>Reference</vt:lpstr>
      <vt:lpstr>Tugas mahasiswa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Beverage Department</dc:title>
  <dc:creator>user</dc:creator>
  <cp:lastModifiedBy>Microsoft Office User</cp:lastModifiedBy>
  <cp:revision>10</cp:revision>
  <dcterms:created xsi:type="dcterms:W3CDTF">2020-08-24T22:44:02Z</dcterms:created>
  <dcterms:modified xsi:type="dcterms:W3CDTF">2023-08-16T02:31:19Z</dcterms:modified>
</cp:coreProperties>
</file>