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5" r:id="rId6"/>
    <p:sldId id="264" r:id="rId7"/>
    <p:sldId id="270" r:id="rId8"/>
    <p:sldId id="274" r:id="rId9"/>
  </p:sldIdLst>
  <p:sldSz cx="9144000" cy="5143500" type="screen16x9"/>
  <p:notesSz cx="6858000" cy="9144000"/>
  <p:embeddedFontLst>
    <p:embeddedFont>
      <p:font typeface="Oswald Regular" charset="0"/>
      <p:regular r:id="rId11"/>
      <p:bold r:id="rId12"/>
    </p:embeddedFont>
    <p:embeddedFont>
      <p:font typeface="Fira Sans Extra Condensed" charset="0"/>
      <p:regular r:id="rId13"/>
      <p:bold r:id="rId14"/>
      <p:italic r:id="rId15"/>
      <p:boldItalic r:id="rId16"/>
    </p:embeddedFont>
    <p:embeddedFont>
      <p:font typeface="Impact" pitchFamily="34" charset="0"/>
      <p:regular r:id="rId17"/>
    </p:embeddedFont>
    <p:embeddedFont>
      <p:font typeface="Britannic Bold" pitchFamily="34" charset="0"/>
      <p:regular r:id="rId18"/>
    </p:embeddedFont>
    <p:embeddedFont>
      <p:font typeface="Roboto Light" charset="0"/>
      <p:regular r:id="rId19"/>
      <p:bold r:id="rId20"/>
      <p:italic r:id="rId21"/>
      <p:boldItalic r:id="rId22"/>
    </p:embeddedFont>
    <p:embeddedFont>
      <p:font typeface="Roboto" charset="0"/>
      <p:regular r:id="rId23"/>
      <p:bold r:id="rId24"/>
      <p:italic r:id="rId25"/>
      <p:boldItalic r:id="rId26"/>
    </p:embeddedFont>
    <p:embeddedFont>
      <p:font typeface="Oswald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9933"/>
    <a:srgbClr val="FFC000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2" autoAdjust="0"/>
  </p:normalViewPr>
  <p:slideViewPr>
    <p:cSldViewPr>
      <p:cViewPr>
        <p:scale>
          <a:sx n="90" d="100"/>
          <a:sy n="90" d="100"/>
        </p:scale>
        <p:origin x="1692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118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99b7d940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99b7d940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99b7d9400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99b7d9400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99b7d9400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99b7d9400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99b7d9400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99b7d9400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99b7d9400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99b7d9400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99b7d9400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99b7d9400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99dc2bd6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99dc2bd6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99dc2bd6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599dc2bd6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1775" y="15996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6000"/>
              <a:buNone/>
              <a:defRPr sz="6000" b="1">
                <a:solidFill>
                  <a:srgbClr val="EFEF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16075" y="3902500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100"/>
              <a:buFont typeface="Roboto"/>
              <a:buNone/>
              <a:defRPr sz="11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676400" y="4603825"/>
            <a:ext cx="4591200" cy="6840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01325" y="-125075"/>
            <a:ext cx="514500" cy="33747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FF929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2960925" y="988088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/>
        </p:nvSpPr>
        <p:spPr>
          <a:xfrm>
            <a:off x="8847275" y="-75475"/>
            <a:ext cx="356400" cy="545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 idx="3"/>
          </p:nvPr>
        </p:nvSpPr>
        <p:spPr>
          <a:xfrm>
            <a:off x="3664950" y="554588"/>
            <a:ext cx="35526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41275" y="95569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3008550" y="1600663"/>
            <a:ext cx="5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3008550" y="2576138"/>
            <a:ext cx="5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3008550" y="3568588"/>
            <a:ext cx="5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ctrTitle" idx="4"/>
          </p:nvPr>
        </p:nvSpPr>
        <p:spPr>
          <a:xfrm rot="-5400000">
            <a:off x="-179405" y="1622825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5" hasCustomPrompt="1"/>
          </p:nvPr>
        </p:nvSpPr>
        <p:spPr>
          <a:xfrm>
            <a:off x="2960925" y="1942438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6"/>
          </p:nvPr>
        </p:nvSpPr>
        <p:spPr>
          <a:xfrm>
            <a:off x="3664950" y="1568338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7"/>
          </p:nvPr>
        </p:nvSpPr>
        <p:spPr>
          <a:xfrm>
            <a:off x="6541275" y="194244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2960925" y="3942663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9"/>
          </p:nvPr>
        </p:nvSpPr>
        <p:spPr>
          <a:xfrm>
            <a:off x="3664950" y="3568563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3"/>
          </p:nvPr>
        </p:nvSpPr>
        <p:spPr>
          <a:xfrm>
            <a:off x="6541275" y="395059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4" hasCustomPrompt="1"/>
          </p:nvPr>
        </p:nvSpPr>
        <p:spPr>
          <a:xfrm>
            <a:off x="2960925" y="2955901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5"/>
          </p:nvPr>
        </p:nvSpPr>
        <p:spPr>
          <a:xfrm>
            <a:off x="3664950" y="2581801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6"/>
          </p:nvPr>
        </p:nvSpPr>
        <p:spPr>
          <a:xfrm>
            <a:off x="6541275" y="2929205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727986" y="3825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727975" y="2320325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847275" y="-75475"/>
            <a:ext cx="356400" cy="53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3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1401150"/>
            <a:ext cx="9144000" cy="23412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859550" y="824400"/>
            <a:ext cx="5424900" cy="34947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1929000" y="2434950"/>
            <a:ext cx="5286000" cy="10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3327900" y="3245950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ITLE_ONLY_1_1_1_2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-31650" y="0"/>
            <a:ext cx="8881200" cy="5270700"/>
          </a:xfrm>
          <a:prstGeom prst="rect">
            <a:avLst/>
          </a:prstGeom>
          <a:solidFill>
            <a:srgbClr val="000000">
              <a:alpha val="41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5310025" y="2505875"/>
            <a:ext cx="2648700" cy="4521300"/>
          </a:xfrm>
          <a:prstGeom prst="rect">
            <a:avLst/>
          </a:prstGeom>
          <a:noFill/>
          <a:ln w="28575" cap="flat" cmpd="sng">
            <a:solidFill>
              <a:srgbClr val="FF9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899200" y="-1939225"/>
            <a:ext cx="2648700" cy="4521300"/>
          </a:xfrm>
          <a:prstGeom prst="rect">
            <a:avLst/>
          </a:prstGeom>
          <a:noFill/>
          <a:ln w="28575" cap="flat" cmpd="sng">
            <a:solidFill>
              <a:srgbClr val="FF9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1432950" y="9387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Roboto Light"/>
              <a:buNone/>
              <a:defRPr sz="9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ctrTitle" idx="2"/>
          </p:nvPr>
        </p:nvSpPr>
        <p:spPr>
          <a:xfrm>
            <a:off x="1390602" y="682158"/>
            <a:ext cx="166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Oswald"/>
              <a:buNone/>
              <a:defRPr sz="1400">
                <a:solidFill>
                  <a:srgbClr val="CCCCC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ubTitle" idx="3"/>
          </p:nvPr>
        </p:nvSpPr>
        <p:spPr>
          <a:xfrm>
            <a:off x="5843775" y="3027624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Roboto Light"/>
              <a:buNone/>
              <a:defRPr sz="9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None/>
              <a:defRPr sz="9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ctrTitle" idx="4"/>
          </p:nvPr>
        </p:nvSpPr>
        <p:spPr>
          <a:xfrm>
            <a:off x="5801427" y="2771033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Oswald"/>
              <a:buNone/>
              <a:defRPr sz="1400">
                <a:solidFill>
                  <a:srgbClr val="CCCCC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None/>
              <a:defRPr sz="14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ONLY_1_1_1_1_1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subTitle" idx="1"/>
          </p:nvPr>
        </p:nvSpPr>
        <p:spPr>
          <a:xfrm>
            <a:off x="2796208" y="389139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ctrTitle" idx="2"/>
          </p:nvPr>
        </p:nvSpPr>
        <p:spPr>
          <a:xfrm>
            <a:off x="2753860" y="36348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ubTitle" idx="3"/>
          </p:nvPr>
        </p:nvSpPr>
        <p:spPr>
          <a:xfrm>
            <a:off x="4766592" y="389139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ctrTitle" idx="4"/>
          </p:nvPr>
        </p:nvSpPr>
        <p:spPr>
          <a:xfrm>
            <a:off x="4724243" y="36348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subTitle" idx="5"/>
          </p:nvPr>
        </p:nvSpPr>
        <p:spPr>
          <a:xfrm>
            <a:off x="6736975" y="389139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ctrTitle" idx="6"/>
          </p:nvPr>
        </p:nvSpPr>
        <p:spPr>
          <a:xfrm>
            <a:off x="6694627" y="36348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ubTitle" idx="7"/>
          </p:nvPr>
        </p:nvSpPr>
        <p:spPr>
          <a:xfrm>
            <a:off x="825825" y="389139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ctrTitle" idx="8"/>
          </p:nvPr>
        </p:nvSpPr>
        <p:spPr>
          <a:xfrm>
            <a:off x="783477" y="36348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+ IMAGE">
  <p:cSld name="CUSTOM_15_1_1"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ctrTitle"/>
          </p:nvPr>
        </p:nvSpPr>
        <p:spPr>
          <a:xfrm>
            <a:off x="4187936" y="9474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4797525" y="2337275"/>
            <a:ext cx="29175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797525" y="3185950"/>
            <a:ext cx="29175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4797525" y="4034625"/>
            <a:ext cx="29175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_1">
    <p:bg>
      <p:bgPr>
        <a:solidFill>
          <a:srgbClr val="FF929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 rot="-5400000" flipH="1">
            <a:off x="5067550" y="1301950"/>
            <a:ext cx="5660100" cy="25695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 flipH="1">
            <a:off x="879700" y="1895275"/>
            <a:ext cx="7384500" cy="22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●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○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■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●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○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■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●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○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Font typeface="Roboto Light"/>
              <a:buChar char="■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79698" y="510586"/>
            <a:ext cx="4940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Oswald"/>
              <a:buNone/>
              <a:defRPr sz="4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Oswald"/>
              <a:buNone/>
              <a:defRPr sz="2800">
                <a:solidFill>
                  <a:srgbClr val="FF929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●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○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●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○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●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○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62" r:id="rId7"/>
    <p:sldLayoutId id="214748366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subTitle" idx="1"/>
          </p:nvPr>
        </p:nvSpPr>
        <p:spPr>
          <a:xfrm>
            <a:off x="816075" y="3902500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ctrTitle"/>
          </p:nvPr>
        </p:nvSpPr>
        <p:spPr>
          <a:xfrm>
            <a:off x="701775" y="15996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>
                <a:solidFill>
                  <a:srgbClr val="FFFFFF"/>
                </a:solidFill>
              </a:rPr>
              <a:t>INDEKS MASA TUBUH DAN KEBUGARAN JASMANI DALAM KESEHATAN</a:t>
            </a:r>
            <a:endParaRPr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/>
          <p:nvPr/>
        </p:nvSpPr>
        <p:spPr>
          <a:xfrm>
            <a:off x="-771300" y="1701925"/>
            <a:ext cx="4238700" cy="21720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ctrTitle"/>
          </p:nvPr>
        </p:nvSpPr>
        <p:spPr>
          <a:xfrm>
            <a:off x="0" y="411510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INDEKS MASSA TUBUH </a:t>
            </a:r>
            <a:endParaRPr dirty="0"/>
          </a:p>
        </p:txBody>
      </p:sp>
      <p:sp>
        <p:nvSpPr>
          <p:cNvPr id="220" name="Google Shape;220;p25"/>
          <p:cNvSpPr txBox="1">
            <a:spLocks noGrp="1"/>
          </p:cNvSpPr>
          <p:nvPr>
            <p:ph type="subTitle" idx="1"/>
          </p:nvPr>
        </p:nvSpPr>
        <p:spPr>
          <a:xfrm>
            <a:off x="727975" y="2320325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 smtClean="0"/>
              <a:t>Metode pengukuran sederhana yang menggambarkan  hubungan antara berat badan dan tinggi badan, serta digunakan sebagai skrining obesitas dan untuk memantau status gizi.</a:t>
            </a:r>
            <a:endParaRPr dirty="0"/>
          </a:p>
        </p:txBody>
      </p:sp>
      <p:sp>
        <p:nvSpPr>
          <p:cNvPr id="221" name="Google Shape;221;p25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INDEKS MASSA TUBUH</a:t>
            </a:r>
            <a:endParaRPr dirty="0"/>
          </a:p>
        </p:txBody>
      </p:sp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9292"/>
                </a:solidFill>
              </a:rPr>
              <a:t>IMT</a:t>
            </a:r>
            <a:endParaRPr dirty="0">
              <a:solidFill>
                <a:srgbClr val="FF9292"/>
              </a:solidFill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ctrTitle"/>
          </p:nvPr>
        </p:nvSpPr>
        <p:spPr>
          <a:xfrm>
            <a:off x="1929000" y="2434950"/>
            <a:ext cx="5286000" cy="10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dirty="0" smtClean="0"/>
              <a:t>IMT = </a:t>
            </a:r>
            <a:r>
              <a:rPr lang="id-ID" dirty="0" smtClean="0"/>
              <a:t>BB/TB</a:t>
            </a:r>
            <a:r>
              <a:rPr lang="id-ID" baseline="30000" dirty="0" smtClean="0"/>
              <a:t>2</a:t>
            </a:r>
            <a:br>
              <a:rPr lang="id-ID" baseline="30000" dirty="0" smtClean="0"/>
            </a:br>
            <a:r>
              <a:rPr lang="id-ID" baseline="30000" dirty="0" smtClean="0"/>
              <a:t/>
            </a:r>
            <a:br>
              <a:rPr lang="id-ID" baseline="30000" dirty="0" smtClean="0"/>
            </a:br>
            <a:r>
              <a:rPr lang="id-ID" dirty="0" smtClean="0"/>
              <a:t> BB ialah berat badan dalam kilogram</a:t>
            </a:r>
            <a:br>
              <a:rPr lang="id-ID" dirty="0" smtClean="0"/>
            </a:br>
            <a:r>
              <a:rPr lang="id-ID" dirty="0" smtClean="0"/>
              <a:t>TB ialah tinggi badan dalam meter</a:t>
            </a:r>
            <a:endParaRPr dirty="0"/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1"/>
          </p:nvPr>
        </p:nvSpPr>
        <p:spPr>
          <a:xfrm>
            <a:off x="3327900" y="3245950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—SOMEONE FAMOUS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29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9292"/>
                </a:solidFill>
              </a:rPr>
              <a:t>KLASIFIKASI IMT INTERNASIONAL</a:t>
            </a:r>
            <a:endParaRPr dirty="0">
              <a:solidFill>
                <a:srgbClr val="FF9292"/>
              </a:solidFill>
            </a:endParaRPr>
          </a:p>
        </p:txBody>
      </p:sp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ctrTitle" idx="4"/>
          </p:nvPr>
        </p:nvSpPr>
        <p:spPr>
          <a:xfrm rot="-5400000">
            <a:off x="-44960" y="163575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KLASIFIKASI IMT INTERNASIONAL</a:t>
            </a:r>
            <a:endParaRPr dirty="0"/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 l="16427" r="23728"/>
          <a:stretch/>
        </p:blipFill>
        <p:spPr>
          <a:xfrm>
            <a:off x="0" y="0"/>
            <a:ext cx="20541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 l="20081" r="20081"/>
          <a:stretch/>
        </p:blipFill>
        <p:spPr>
          <a:xfrm>
            <a:off x="1" y="0"/>
            <a:ext cx="20541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2960925" y="988088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01</a:t>
            </a:r>
            <a:endParaRPr dirty="0"/>
          </a:p>
        </p:txBody>
      </p:sp>
      <p:sp>
        <p:nvSpPr>
          <p:cNvPr id="203" name="Google Shape;203;p24"/>
          <p:cNvSpPr txBox="1">
            <a:spLocks noGrp="1"/>
          </p:cNvSpPr>
          <p:nvPr>
            <p:ph type="ctrTitle" idx="3"/>
          </p:nvPr>
        </p:nvSpPr>
        <p:spPr>
          <a:xfrm>
            <a:off x="3664950" y="554588"/>
            <a:ext cx="35526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OUR TEACHING METHOD</a:t>
            </a:r>
            <a:endParaRPr dirty="0"/>
          </a:p>
        </p:txBody>
      </p:sp>
      <p:sp>
        <p:nvSpPr>
          <p:cNvPr id="204" name="Google Shape;204;p24"/>
          <p:cNvSpPr txBox="1">
            <a:spLocks noGrp="1"/>
          </p:cNvSpPr>
          <p:nvPr>
            <p:ph type="subTitle" idx="1"/>
          </p:nvPr>
        </p:nvSpPr>
        <p:spPr>
          <a:xfrm>
            <a:off x="6541275" y="95569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Here you could describe the topic of the section</a:t>
            </a:r>
            <a:endParaRPr dirty="0"/>
          </a:p>
        </p:txBody>
      </p:sp>
      <p:sp>
        <p:nvSpPr>
          <p:cNvPr id="205" name="Google Shape;205;p24"/>
          <p:cNvSpPr txBox="1">
            <a:spLocks noGrp="1"/>
          </p:cNvSpPr>
          <p:nvPr>
            <p:ph type="title" idx="5"/>
          </p:nvPr>
        </p:nvSpPr>
        <p:spPr>
          <a:xfrm>
            <a:off x="2960925" y="1942438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ctrTitle" idx="6"/>
          </p:nvPr>
        </p:nvSpPr>
        <p:spPr>
          <a:xfrm>
            <a:off x="3664950" y="1568338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OUR ACADEMIC AREAS</a:t>
            </a:r>
            <a:endParaRPr dirty="0"/>
          </a:p>
        </p:txBody>
      </p:sp>
      <p:sp>
        <p:nvSpPr>
          <p:cNvPr id="207" name="Google Shape;207;p24"/>
          <p:cNvSpPr txBox="1">
            <a:spLocks noGrp="1"/>
          </p:cNvSpPr>
          <p:nvPr>
            <p:ph type="subTitle" idx="7"/>
          </p:nvPr>
        </p:nvSpPr>
        <p:spPr>
          <a:xfrm>
            <a:off x="6541275" y="194244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Here you could describe the topic of the section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 idx="8"/>
          </p:nvPr>
        </p:nvSpPr>
        <p:spPr>
          <a:xfrm>
            <a:off x="2960925" y="3942663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ctrTitle" idx="9"/>
          </p:nvPr>
        </p:nvSpPr>
        <p:spPr>
          <a:xfrm>
            <a:off x="3664950" y="3568563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ENROLLMENT PROCESS</a:t>
            </a:r>
            <a:endParaRPr dirty="0"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13"/>
          </p:nvPr>
        </p:nvSpPr>
        <p:spPr>
          <a:xfrm>
            <a:off x="6541275" y="395059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Here you could describe the topic of the section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 idx="14"/>
          </p:nvPr>
        </p:nvSpPr>
        <p:spPr>
          <a:xfrm>
            <a:off x="2960925" y="2955901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ctrTitle" idx="15"/>
          </p:nvPr>
        </p:nvSpPr>
        <p:spPr>
          <a:xfrm>
            <a:off x="3664950" y="2581801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OUR TEACHERS</a:t>
            </a:r>
            <a:endParaRPr dirty="0"/>
          </a:p>
        </p:txBody>
      </p:sp>
      <p:sp>
        <p:nvSpPr>
          <p:cNvPr id="213" name="Google Shape;213;p24"/>
          <p:cNvSpPr txBox="1">
            <a:spLocks noGrp="1"/>
          </p:cNvSpPr>
          <p:nvPr>
            <p:ph type="subTitle" idx="16"/>
          </p:nvPr>
        </p:nvSpPr>
        <p:spPr>
          <a:xfrm>
            <a:off x="6541275" y="2929205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Here you could describe the topic of the section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915740" y="729158"/>
            <a:ext cx="5688632" cy="3786808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38434"/>
              </p:ext>
            </p:extLst>
          </p:nvPr>
        </p:nvGraphicFramePr>
        <p:xfrm>
          <a:off x="2915740" y="729158"/>
          <a:ext cx="5688632" cy="356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/>
                <a:gridCol w="2844316"/>
              </a:tblGrid>
              <a:tr h="473351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Klasifikasi</a:t>
                      </a:r>
                      <a:r>
                        <a:rPr lang="id-ID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IMT (kg/m</a:t>
                      </a:r>
                      <a:r>
                        <a:rPr lang="id-ID" sz="1400" b="1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id-ID" sz="14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99"/>
                    </a:solidFill>
                  </a:tcPr>
                </a:tc>
              </a:tr>
              <a:tr h="361129">
                <a:tc>
                  <a:txBody>
                    <a:bodyPr/>
                    <a:lstStyle/>
                    <a:p>
                      <a:r>
                        <a:rPr lang="id-ID" i="1" dirty="0" smtClean="0"/>
                        <a:t>Underweigh</a:t>
                      </a:r>
                      <a:r>
                        <a:rPr lang="id-ID" dirty="0" smtClean="0"/>
                        <a:t>t</a:t>
                      </a:r>
                      <a:endParaRPr lang="id-ID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&lt;18,5</a:t>
                      </a:r>
                      <a:endParaRPr lang="id-ID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d-ID" dirty="0" smtClean="0"/>
                        <a:t>Batas Normal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18,5-24,9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73351">
                <a:tc>
                  <a:txBody>
                    <a:bodyPr/>
                    <a:lstStyle/>
                    <a:p>
                      <a:r>
                        <a:rPr lang="id-ID" i="1" dirty="0" smtClean="0"/>
                        <a:t>Overweight</a:t>
                      </a:r>
                      <a:endParaRPr lang="id-ID" i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u="sng" dirty="0" smtClean="0"/>
                        <a:t>&gt;</a:t>
                      </a:r>
                      <a:r>
                        <a:rPr lang="id-ID" u="none" dirty="0" smtClean="0"/>
                        <a:t> 25</a:t>
                      </a:r>
                      <a:endParaRPr lang="id-ID" u="non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3351">
                <a:tc>
                  <a:txBody>
                    <a:bodyPr/>
                    <a:lstStyle/>
                    <a:p>
                      <a:r>
                        <a:rPr lang="id-ID" dirty="0" smtClean="0"/>
                        <a:t>Pre-obese</a:t>
                      </a:r>
                      <a:endParaRPr lang="id-ID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25,0-29,9</a:t>
                      </a:r>
                      <a:endParaRPr lang="id-ID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73351">
                <a:tc>
                  <a:txBody>
                    <a:bodyPr/>
                    <a:lstStyle/>
                    <a:p>
                      <a:r>
                        <a:rPr lang="id-ID" dirty="0" smtClean="0"/>
                        <a:t>Obese I</a:t>
                      </a:r>
                      <a:endParaRPr lang="id-ID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30,0-34,9 </a:t>
                      </a:r>
                      <a:endParaRPr lang="id-ID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3351">
                <a:tc>
                  <a:txBody>
                    <a:bodyPr/>
                    <a:lstStyle/>
                    <a:p>
                      <a:r>
                        <a:rPr lang="id-ID" dirty="0" smtClean="0"/>
                        <a:t>Obese II</a:t>
                      </a:r>
                      <a:endParaRPr lang="id-ID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35,0-40,0</a:t>
                      </a:r>
                      <a:endParaRPr lang="id-ID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</a:tr>
              <a:tr h="473351">
                <a:tc>
                  <a:txBody>
                    <a:bodyPr/>
                    <a:lstStyle/>
                    <a:p>
                      <a:r>
                        <a:rPr lang="id-ID" dirty="0" smtClean="0"/>
                        <a:t>Obese III</a:t>
                      </a:r>
                      <a:endParaRPr lang="id-ID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&gt; 40,0</a:t>
                      </a:r>
                      <a:endParaRPr lang="id-ID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KOMPONEN KEBUGARAN JASMANI YANG BERHUBUNGAN DENGAN KESEHATAN</a:t>
            </a:r>
            <a:endParaRPr dirty="0">
              <a:solidFill>
                <a:srgbClr val="FF9292"/>
              </a:solidFill>
            </a:endParaRPr>
          </a:p>
        </p:txBody>
      </p:sp>
      <p:sp>
        <p:nvSpPr>
          <p:cNvPr id="324" name="Google Shape;324;p32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ctrTitle" idx="2"/>
          </p:nvPr>
        </p:nvSpPr>
        <p:spPr>
          <a:xfrm>
            <a:off x="2723013" y="3507854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KEKUATAN OTOT</a:t>
            </a:r>
            <a:endParaRPr dirty="0"/>
          </a:p>
        </p:txBody>
      </p:sp>
      <p:sp>
        <p:nvSpPr>
          <p:cNvPr id="326" name="Google Shape;326;p32"/>
          <p:cNvSpPr txBox="1">
            <a:spLocks noGrp="1"/>
          </p:cNvSpPr>
          <p:nvPr>
            <p:ph type="ctrTitle" idx="4"/>
          </p:nvPr>
        </p:nvSpPr>
        <p:spPr>
          <a:xfrm>
            <a:off x="4716016" y="3507854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FLEKSIBILITAS</a:t>
            </a:r>
            <a:endParaRPr dirty="0"/>
          </a:p>
        </p:txBody>
      </p:sp>
      <p:sp>
        <p:nvSpPr>
          <p:cNvPr id="327" name="Google Shape;327;p32"/>
          <p:cNvSpPr txBox="1">
            <a:spLocks noGrp="1"/>
          </p:cNvSpPr>
          <p:nvPr>
            <p:ph type="ctrTitle" idx="6"/>
          </p:nvPr>
        </p:nvSpPr>
        <p:spPr>
          <a:xfrm>
            <a:off x="6662235" y="3507854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KOMPOSISI TUBUH</a:t>
            </a:r>
            <a:endParaRPr dirty="0"/>
          </a:p>
        </p:txBody>
      </p:sp>
      <p:sp>
        <p:nvSpPr>
          <p:cNvPr id="328" name="Google Shape;328;p32"/>
          <p:cNvSpPr txBox="1">
            <a:spLocks noGrp="1"/>
          </p:cNvSpPr>
          <p:nvPr>
            <p:ph type="ctrTitle" idx="8"/>
          </p:nvPr>
        </p:nvSpPr>
        <p:spPr>
          <a:xfrm>
            <a:off x="539552" y="3507854"/>
            <a:ext cx="2132340" cy="3771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DAYA TAHAN JANTUNG PARU</a:t>
            </a:r>
            <a:endParaRPr dirty="0"/>
          </a:p>
        </p:txBody>
      </p:sp>
      <p:pic>
        <p:nvPicPr>
          <p:cNvPr id="329" name="Google Shape;329;p32"/>
          <p:cNvPicPr preferRelativeResize="0"/>
          <p:nvPr/>
        </p:nvPicPr>
        <p:blipFill rotWithShape="1">
          <a:blip r:embed="rId3">
            <a:alphaModFix/>
          </a:blip>
          <a:srcRect b="28713"/>
          <a:stretch/>
        </p:blipFill>
        <p:spPr>
          <a:xfrm>
            <a:off x="-73025" y="-339875"/>
            <a:ext cx="8923877" cy="35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2"/>
          <p:cNvSpPr/>
          <p:nvPr/>
        </p:nvSpPr>
        <p:spPr>
          <a:xfrm>
            <a:off x="-133200" y="2663975"/>
            <a:ext cx="8437800" cy="3048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 txBox="1">
            <a:spLocks noGrp="1"/>
          </p:cNvSpPr>
          <p:nvPr>
            <p:ph type="subTitle" idx="1"/>
          </p:nvPr>
        </p:nvSpPr>
        <p:spPr>
          <a:xfrm>
            <a:off x="2771800" y="3795886"/>
            <a:ext cx="1617113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 smtClean="0"/>
              <a:t>Sekelompok </a:t>
            </a:r>
            <a:r>
              <a:rPr lang="id-ID" dirty="0"/>
              <a:t>otot dalam melakukan </a:t>
            </a:r>
            <a:r>
              <a:rPr lang="id-ID" dirty="0" smtClean="0"/>
              <a:t>kerja. Kekuatan </a:t>
            </a:r>
            <a:r>
              <a:rPr lang="id-ID" dirty="0"/>
              <a:t>otot ini dipengaruhi oleh faktor latihan yang teratur dan terencana secara sistematis.</a:t>
            </a:r>
            <a:endParaRPr dirty="0"/>
          </a:p>
        </p:txBody>
      </p:sp>
      <p:sp>
        <p:nvSpPr>
          <p:cNvPr id="332" name="Google Shape;332;p32"/>
          <p:cNvSpPr txBox="1">
            <a:spLocks noGrp="1"/>
          </p:cNvSpPr>
          <p:nvPr>
            <p:ph type="subTitle" idx="3"/>
          </p:nvPr>
        </p:nvSpPr>
        <p:spPr>
          <a:xfrm>
            <a:off x="4788024" y="3795886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 smtClean="0"/>
              <a:t>Luas </a:t>
            </a:r>
            <a:r>
              <a:rPr lang="id-ID" dirty="0"/>
              <a:t>bidang gerak yang maksimal pada persendian, tanpa dipengaruhi oleh suatu paksaan atau tekanan.</a:t>
            </a:r>
            <a:endParaRPr dirty="0"/>
          </a:p>
        </p:txBody>
      </p:sp>
      <p:sp>
        <p:nvSpPr>
          <p:cNvPr id="333" name="Google Shape;333;p32"/>
          <p:cNvSpPr txBox="1">
            <a:spLocks noGrp="1"/>
          </p:cNvSpPr>
          <p:nvPr>
            <p:ph type="subTitle" idx="5"/>
          </p:nvPr>
        </p:nvSpPr>
        <p:spPr>
          <a:xfrm>
            <a:off x="6737100" y="3795886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 smtClean="0"/>
              <a:t>Perbandingan </a:t>
            </a:r>
            <a:r>
              <a:rPr lang="id-ID" dirty="0"/>
              <a:t>jumlah lemak yang terkandung didalam tubuh dengan berat badan seseorang.</a:t>
            </a:r>
            <a:endParaRPr dirty="0"/>
          </a:p>
        </p:txBody>
      </p:sp>
      <p:sp>
        <p:nvSpPr>
          <p:cNvPr id="334" name="Google Shape;334;p32"/>
          <p:cNvSpPr txBox="1">
            <a:spLocks noGrp="1"/>
          </p:cNvSpPr>
          <p:nvPr>
            <p:ph type="subTitle" idx="7"/>
          </p:nvPr>
        </p:nvSpPr>
        <p:spPr>
          <a:xfrm>
            <a:off x="755576" y="3795886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 smtClean="0"/>
              <a:t>Kesanggupan </a:t>
            </a:r>
            <a:r>
              <a:rPr lang="id-ID" dirty="0"/>
              <a:t>dari sistem jantung, paruparu, dan pembuluh darah untuk bekerja secara optimal saat melakukan aktivitas sehari-hari dalam waktu yang lama tanpa mengalami kelelahan berarti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663975"/>
            <a:ext cx="624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Komponen Kebugaran </a:t>
            </a:r>
            <a:r>
              <a:rPr lang="id-ID" b="1" dirty="0">
                <a:solidFill>
                  <a:schemeClr val="bg1"/>
                </a:solidFill>
              </a:rPr>
              <a:t>J</a:t>
            </a:r>
            <a:r>
              <a:rPr lang="id-ID" b="1" dirty="0" smtClean="0">
                <a:solidFill>
                  <a:schemeClr val="bg1"/>
                </a:solidFill>
              </a:rPr>
              <a:t>asmani yang Berhubungan dengan Kesehatan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AKTIVITAS DT KARDIOVASKULAR MELALUI SENAM AEROBIK</a:t>
            </a:r>
            <a:endParaRPr dirty="0">
              <a:solidFill>
                <a:srgbClr val="FF9292"/>
              </a:solidFill>
            </a:endParaRPr>
          </a:p>
        </p:txBody>
      </p:sp>
      <p:sp>
        <p:nvSpPr>
          <p:cNvPr id="314" name="Google Shape;314;p31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subTitle" idx="1"/>
          </p:nvPr>
        </p:nvSpPr>
        <p:spPr>
          <a:xfrm>
            <a:off x="1432950" y="938749"/>
            <a:ext cx="15675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d-ID" sz="1000" dirty="0"/>
              <a:t>K</a:t>
            </a:r>
            <a:r>
              <a:rPr lang="id-ID" sz="1000" dirty="0" smtClean="0"/>
              <a:t>emampuan </a:t>
            </a:r>
            <a:r>
              <a:rPr lang="id-ID" sz="1000" dirty="0"/>
              <a:t>sistem kardiorespirasi menyediakan</a:t>
            </a:r>
            <a:br>
              <a:rPr lang="id-ID" sz="1000" dirty="0"/>
            </a:br>
            <a:r>
              <a:rPr lang="id-ID" sz="1000" dirty="0"/>
              <a:t>oksigen untuk otot sehingga dapat melakukan pekerjaan atau kontraksi.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16" name="Google Shape;316;p31"/>
          <p:cNvSpPr txBox="1">
            <a:spLocks noGrp="1"/>
          </p:cNvSpPr>
          <p:nvPr>
            <p:ph type="ctrTitle" idx="2"/>
          </p:nvPr>
        </p:nvSpPr>
        <p:spPr>
          <a:xfrm>
            <a:off x="1390602" y="682158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FFFF"/>
                </a:solidFill>
              </a:rPr>
              <a:t>DAYA TAHAN KARDIOVASKULAR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3"/>
          </p:nvPr>
        </p:nvSpPr>
        <p:spPr>
          <a:xfrm>
            <a:off x="5652120" y="3027624"/>
            <a:ext cx="2016223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d-ID" sz="1000" dirty="0"/>
              <a:t>suatu rangkaian dari latihan-latihan aerobik seperti </a:t>
            </a:r>
            <a:r>
              <a:rPr lang="id-ID" sz="1000" i="1" dirty="0"/>
              <a:t>jogging</a:t>
            </a:r>
            <a:r>
              <a:rPr lang="id-ID" sz="1000" dirty="0"/>
              <a:t>, </a:t>
            </a:r>
            <a:r>
              <a:rPr lang="id-ID" sz="1000" i="1" dirty="0"/>
              <a:t>running</a:t>
            </a:r>
            <a:r>
              <a:rPr lang="id-ID" sz="1000" dirty="0"/>
              <a:t>, </a:t>
            </a:r>
            <a:r>
              <a:rPr lang="id-ID" sz="1000" i="1" dirty="0"/>
              <a:t>walking</a:t>
            </a:r>
            <a:r>
              <a:rPr lang="id-ID" sz="1000" dirty="0"/>
              <a:t>, dan </a:t>
            </a:r>
            <a:r>
              <a:rPr lang="id-ID" sz="1000" i="1" dirty="0"/>
              <a:t>jumping</a:t>
            </a:r>
            <a:r>
              <a:rPr lang="id-ID" sz="1000" dirty="0"/>
              <a:t> yang disusun sedemikian rupa dengan gerakan penghubung yang serasi dengan musik yang menyatu dengan gerakan, dengan memperhatikan gerakan-gerakan lengan, pinggang, tungkai yang bisa dilakukan sendiri-sendiri atau kelompok.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18" name="Google Shape;318;p31"/>
          <p:cNvSpPr txBox="1">
            <a:spLocks noGrp="1"/>
          </p:cNvSpPr>
          <p:nvPr>
            <p:ph type="ctrTitle" idx="4"/>
          </p:nvPr>
        </p:nvSpPr>
        <p:spPr>
          <a:xfrm>
            <a:off x="5801427" y="2771033"/>
            <a:ext cx="1665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FFFF"/>
                </a:solidFill>
              </a:rPr>
              <a:t>SENAM AEROBIK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9982" y="22889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dirty="0" smtClean="0">
                <a:solidFill>
                  <a:schemeClr val="bg1"/>
                </a:solidFill>
                <a:latin typeface="Britannic Bold" pitchFamily="34" charset="0"/>
              </a:rPr>
              <a:t>Aktivitas Daya Tahan Kardiovaskular melalui Aktivitas Senam Aerobik</a:t>
            </a:r>
            <a:endParaRPr lang="id-ID" sz="1800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4187925" y="1469424"/>
            <a:ext cx="3840459" cy="5262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Aktivitas </a:t>
            </a:r>
            <a:r>
              <a:rPr lang="id-ID" dirty="0">
                <a:solidFill>
                  <a:schemeClr val="tx1"/>
                </a:solidFill>
                <a:latin typeface="Britannic Bold" pitchFamily="34" charset="0"/>
              </a:rPr>
              <a:t>Daya Tahan Kardiovaskular melalui Aktivitas Senam Aerobik</a:t>
            </a:r>
          </a:p>
        </p:txBody>
      </p:sp>
      <p:sp>
        <p:nvSpPr>
          <p:cNvPr id="412" name="Google Shape;412;p37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AKTIVITAS DAYA TAHAN KARDIOVASKULAR MELALUI AKTIVITAS SNAM AEROBIK</a:t>
            </a:r>
            <a:endParaRPr dirty="0"/>
          </a:p>
        </p:txBody>
      </p:sp>
      <p:sp>
        <p:nvSpPr>
          <p:cNvPr id="413" name="Google Shape;413;p37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  <p:sp>
        <p:nvSpPr>
          <p:cNvPr id="414" name="Google Shape;414;p37"/>
          <p:cNvSpPr/>
          <p:nvPr/>
        </p:nvSpPr>
        <p:spPr>
          <a:xfrm>
            <a:off x="284350" y="490375"/>
            <a:ext cx="3344100" cy="36957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7"/>
          <p:cNvSpPr txBox="1">
            <a:spLocks noGrp="1"/>
          </p:cNvSpPr>
          <p:nvPr>
            <p:ph type="ctrTitle"/>
          </p:nvPr>
        </p:nvSpPr>
        <p:spPr>
          <a:xfrm>
            <a:off x="4283968" y="2052775"/>
            <a:ext cx="545100" cy="5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FF9292"/>
                </a:solidFill>
              </a:rPr>
              <a:t>01.</a:t>
            </a:r>
            <a:endParaRPr sz="2400" dirty="0">
              <a:solidFill>
                <a:srgbClr val="FF9292"/>
              </a:solidFill>
            </a:endParaRPr>
          </a:p>
        </p:txBody>
      </p:sp>
      <p:sp>
        <p:nvSpPr>
          <p:cNvPr id="416" name="Google Shape;416;p37"/>
          <p:cNvSpPr txBox="1">
            <a:spLocks noGrp="1"/>
          </p:cNvSpPr>
          <p:nvPr>
            <p:ph type="subTitle" idx="1"/>
          </p:nvPr>
        </p:nvSpPr>
        <p:spPr>
          <a:xfrm>
            <a:off x="4716016" y="2079025"/>
            <a:ext cx="29175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000" dirty="0" smtClean="0"/>
              <a:t>Senam Aerobik membutuhkan gerakan yang tidak rumit </a:t>
            </a:r>
            <a:endParaRPr dirty="0"/>
          </a:p>
        </p:txBody>
      </p:sp>
      <p:sp>
        <p:nvSpPr>
          <p:cNvPr id="417" name="Google Shape;417;p37"/>
          <p:cNvSpPr txBox="1">
            <a:spLocks noGrp="1"/>
          </p:cNvSpPr>
          <p:nvPr>
            <p:ph type="ctrTitle"/>
          </p:nvPr>
        </p:nvSpPr>
        <p:spPr>
          <a:xfrm>
            <a:off x="4283968" y="3435846"/>
            <a:ext cx="7569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FF9292"/>
                </a:solidFill>
              </a:rPr>
              <a:t>03.</a:t>
            </a:r>
            <a:endParaRPr sz="2400" dirty="0">
              <a:solidFill>
                <a:srgbClr val="FF9292"/>
              </a:solidFill>
            </a:endParaRPr>
          </a:p>
        </p:txBody>
      </p:sp>
      <p:sp>
        <p:nvSpPr>
          <p:cNvPr id="418" name="Google Shape;418;p37"/>
          <p:cNvSpPr txBox="1">
            <a:spLocks noGrp="1"/>
          </p:cNvSpPr>
          <p:nvPr>
            <p:ph type="ctrTitle"/>
          </p:nvPr>
        </p:nvSpPr>
        <p:spPr>
          <a:xfrm>
            <a:off x="4283968" y="2859782"/>
            <a:ext cx="6633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FF9292"/>
                </a:solidFill>
              </a:rPr>
              <a:t>02.</a:t>
            </a:r>
            <a:endParaRPr sz="2400" dirty="0">
              <a:solidFill>
                <a:srgbClr val="FF9292"/>
              </a:solidFill>
            </a:endParaRPr>
          </a:p>
        </p:txBody>
      </p:sp>
      <p:sp>
        <p:nvSpPr>
          <p:cNvPr id="419" name="Google Shape;419;p37"/>
          <p:cNvSpPr txBox="1">
            <a:spLocks noGrp="1"/>
          </p:cNvSpPr>
          <p:nvPr>
            <p:ph type="subTitle" idx="3"/>
          </p:nvPr>
        </p:nvSpPr>
        <p:spPr>
          <a:xfrm>
            <a:off x="4788024" y="2715766"/>
            <a:ext cx="29175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000" dirty="0" smtClean="0"/>
              <a:t>Memerlukan waktu yang pendek dalam kegiatan yang berlangsung</a:t>
            </a:r>
            <a:endParaRPr dirty="0"/>
          </a:p>
        </p:txBody>
      </p:sp>
      <p:sp>
        <p:nvSpPr>
          <p:cNvPr id="420" name="Google Shape;420;p37"/>
          <p:cNvSpPr txBox="1">
            <a:spLocks noGrp="1"/>
          </p:cNvSpPr>
          <p:nvPr>
            <p:ph type="subTitle" idx="4"/>
          </p:nvPr>
        </p:nvSpPr>
        <p:spPr>
          <a:xfrm>
            <a:off x="4788024" y="3291830"/>
            <a:ext cx="29175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000" dirty="0" smtClean="0"/>
              <a:t>Dapat mengukur orang secara banyak</a:t>
            </a:r>
            <a:endParaRPr dirty="0"/>
          </a:p>
        </p:txBody>
      </p:sp>
      <p:pic>
        <p:nvPicPr>
          <p:cNvPr id="421" name="Google Shape;421;p37"/>
          <p:cNvPicPr preferRelativeResize="0"/>
          <p:nvPr/>
        </p:nvPicPr>
        <p:blipFill rotWithShape="1">
          <a:blip r:embed="rId3">
            <a:alphaModFix/>
          </a:blip>
          <a:srcRect r="15888"/>
          <a:stretch/>
        </p:blipFill>
        <p:spPr>
          <a:xfrm>
            <a:off x="-223775" y="711250"/>
            <a:ext cx="4105803" cy="325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1"/>
          <p:cNvSpPr txBox="1">
            <a:spLocks noGrp="1"/>
          </p:cNvSpPr>
          <p:nvPr>
            <p:ph type="title"/>
          </p:nvPr>
        </p:nvSpPr>
        <p:spPr>
          <a:xfrm>
            <a:off x="879698" y="510586"/>
            <a:ext cx="4940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THANK</a:t>
            </a:r>
            <a:r>
              <a:rPr lang="id-ID" dirty="0" smtClean="0"/>
              <a:t>you</a:t>
            </a:r>
            <a:endParaRPr dirty="0"/>
          </a:p>
        </p:txBody>
      </p:sp>
      <p:sp>
        <p:nvSpPr>
          <p:cNvPr id="570" name="Google Shape;570;p41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292"/>
                </a:solidFill>
              </a:rPr>
              <a:t>THANKS</a:t>
            </a:r>
            <a:endParaRPr>
              <a:solidFill>
                <a:srgbClr val="FF9292"/>
              </a:solidFill>
            </a:endParaRPr>
          </a:p>
        </p:txBody>
      </p:sp>
      <p:sp>
        <p:nvSpPr>
          <p:cNvPr id="571" name="Google Shape;571;p41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  <p:sp>
        <p:nvSpPr>
          <p:cNvPr id="572" name="Google Shape;572;p41"/>
          <p:cNvSpPr/>
          <p:nvPr/>
        </p:nvSpPr>
        <p:spPr>
          <a:xfrm>
            <a:off x="1712452" y="3888453"/>
            <a:ext cx="214638" cy="204979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1"/>
          <p:cNvSpPr/>
          <p:nvPr/>
        </p:nvSpPr>
        <p:spPr>
          <a:xfrm>
            <a:off x="1275551" y="3928872"/>
            <a:ext cx="238540" cy="164561"/>
          </a:xfrm>
          <a:custGeom>
            <a:avLst/>
            <a:gdLst/>
            <a:ahLst/>
            <a:cxnLst/>
            <a:rect l="l" t="t" r="r" b="b"/>
            <a:pathLst>
              <a:path w="39025" h="26922" extrusionOk="0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1"/>
          <p:cNvSpPr/>
          <p:nvPr/>
        </p:nvSpPr>
        <p:spPr>
          <a:xfrm>
            <a:off x="966284" y="3854893"/>
            <a:ext cx="110924" cy="238540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5" name="Google Shape;5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287" y="-55350"/>
            <a:ext cx="3506198" cy="525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 Dance Academ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305</Words>
  <Application>Microsoft Office PowerPoint</Application>
  <PresentationFormat>On-screen Show (16:9)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Oswald Regular</vt:lpstr>
      <vt:lpstr>Fira Sans Extra Condensed</vt:lpstr>
      <vt:lpstr>Impact</vt:lpstr>
      <vt:lpstr>Britannic Bold</vt:lpstr>
      <vt:lpstr>Roboto Light</vt:lpstr>
      <vt:lpstr>Roboto</vt:lpstr>
      <vt:lpstr>Oswald</vt:lpstr>
      <vt:lpstr>Be Dance Academy</vt:lpstr>
      <vt:lpstr>INDEKS MASA TUBUH DAN KEBUGARAN JASMANI DALAM KESEHATAN</vt:lpstr>
      <vt:lpstr>INDEKS MASSA TUBUH </vt:lpstr>
      <vt:lpstr>IMT</vt:lpstr>
      <vt:lpstr>KLASIFIKASI IMT INTERNASIONAL</vt:lpstr>
      <vt:lpstr>KOMPONEN KEBUGARAN JASMANI YANG BERHUBUNGAN DENGAN KESEHATAN</vt:lpstr>
      <vt:lpstr>AKTIVITAS DT KARDIOVASKULAR MELALUI SENAM AEROBIK</vt:lpstr>
      <vt:lpstr>Aktivitas Daya Tahan Kardiovaskular melalui Aktivitas Senam Aerobik</vt:lpstr>
      <vt:lpstr>THANKyou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INDEKS MASA TUBUH DAN KEBUGARAN JASMANI DALAM KESEHATAN</dc:title>
  <dc:creator>Apriya</dc:creator>
  <cp:lastModifiedBy>Apriya</cp:lastModifiedBy>
  <cp:revision>16</cp:revision>
  <dcterms:modified xsi:type="dcterms:W3CDTF">2020-10-20T13:46:52Z</dcterms:modified>
</cp:coreProperties>
</file>