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5832633-9B60-4460-8FEF-4CC527798EEE}" type="datetimeFigureOut">
              <a:rPr lang="id-ID" smtClean="0"/>
              <a:t>15/03/2021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435D030-E8BB-4AD5-A3C5-0E110759E4BE}" type="slidenum">
              <a:rPr lang="id-ID" smtClean="0"/>
              <a:t>‹#›</a:t>
            </a:fld>
            <a:endParaRPr lang="id-ID"/>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832633-9B60-4460-8FEF-4CC527798EEE}" type="datetimeFigureOut">
              <a:rPr lang="id-ID" smtClean="0"/>
              <a:t>15/03/2021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435D030-E8BB-4AD5-A3C5-0E110759E4BE}" type="slidenum">
              <a:rPr lang="id-ID" smtClean="0"/>
              <a:t>‹#›</a:t>
            </a:fld>
            <a:endParaRPr lang="id-ID"/>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832633-9B60-4460-8FEF-4CC527798EEE}" type="datetimeFigureOut">
              <a:rPr lang="id-ID" smtClean="0"/>
              <a:t>15/03/2021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435D030-E8BB-4AD5-A3C5-0E110759E4BE}" type="slidenum">
              <a:rPr lang="id-ID" smtClean="0"/>
              <a:t>‹#›</a:t>
            </a:fld>
            <a:endParaRPr lang="id-ID"/>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832633-9B60-4460-8FEF-4CC527798EEE}" type="datetimeFigureOut">
              <a:rPr lang="id-ID" smtClean="0"/>
              <a:t>15/03/2021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435D030-E8BB-4AD5-A3C5-0E110759E4BE}" type="slidenum">
              <a:rPr lang="id-ID" smtClean="0"/>
              <a:t>‹#›</a:t>
            </a:fld>
            <a:endParaRPr lang="id-ID"/>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832633-9B60-4460-8FEF-4CC527798EEE}" type="datetimeFigureOut">
              <a:rPr lang="id-ID" smtClean="0"/>
              <a:t>15/03/2021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435D030-E8BB-4AD5-A3C5-0E110759E4BE}" type="slidenum">
              <a:rPr lang="id-ID" smtClean="0"/>
              <a:t>‹#›</a:t>
            </a:fld>
            <a:endParaRPr lang="id-ID"/>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5832633-9B60-4460-8FEF-4CC527798EEE}" type="datetimeFigureOut">
              <a:rPr lang="id-ID" smtClean="0"/>
              <a:t>15/03/2021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435D030-E8BB-4AD5-A3C5-0E110759E4BE}" type="slidenum">
              <a:rPr lang="id-ID" smtClean="0"/>
              <a:t>‹#›</a:t>
            </a:fld>
            <a:endParaRPr lang="id-ID"/>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832633-9B60-4460-8FEF-4CC527798EEE}" type="datetimeFigureOut">
              <a:rPr lang="id-ID" smtClean="0"/>
              <a:t>15/03/2021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435D030-E8BB-4AD5-A3C5-0E110759E4BE}" type="slidenum">
              <a:rPr lang="id-ID" smtClean="0"/>
              <a:t>‹#›</a:t>
            </a:fld>
            <a:endParaRPr lang="id-ID"/>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832633-9B60-4460-8FEF-4CC527798EEE}" type="datetimeFigureOut">
              <a:rPr lang="id-ID" smtClean="0"/>
              <a:t>15/03/2021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435D030-E8BB-4AD5-A3C5-0E110759E4BE}" type="slidenum">
              <a:rPr lang="id-ID" smtClean="0"/>
              <a:t>‹#›</a:t>
            </a:fld>
            <a:endParaRPr lang="id-ID"/>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832633-9B60-4460-8FEF-4CC527798EEE}" type="datetimeFigureOut">
              <a:rPr lang="id-ID" smtClean="0"/>
              <a:t>15/03/2021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435D030-E8BB-4AD5-A3C5-0E110759E4BE}" type="slidenum">
              <a:rPr lang="id-ID" smtClean="0"/>
              <a:t>‹#›</a:t>
            </a:fld>
            <a:endParaRPr lang="id-ID"/>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832633-9B60-4460-8FEF-4CC527798EEE}" type="datetimeFigureOut">
              <a:rPr lang="id-ID" smtClean="0"/>
              <a:t>15/03/2021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435D030-E8BB-4AD5-A3C5-0E110759E4BE}" type="slidenum">
              <a:rPr lang="id-ID" smtClean="0"/>
              <a:t>‹#›</a:t>
            </a:fld>
            <a:endParaRPr lang="id-ID"/>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832633-9B60-4460-8FEF-4CC527798EEE}" type="datetimeFigureOut">
              <a:rPr lang="id-ID" smtClean="0"/>
              <a:t>15/03/2021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435D030-E8BB-4AD5-A3C5-0E110759E4BE}" type="slidenum">
              <a:rPr lang="id-ID" smtClean="0"/>
              <a:t>‹#›</a:t>
            </a:fld>
            <a:endParaRPr lang="id-ID"/>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5832633-9B60-4460-8FEF-4CC527798EEE}" type="datetimeFigureOut">
              <a:rPr lang="id-ID" smtClean="0"/>
              <a:t>15/03/2021</a:t>
            </a:fld>
            <a:endParaRPr lang="id-ID"/>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id-ID"/>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435D030-E8BB-4AD5-A3C5-0E110759E4BE}"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548680"/>
            <a:ext cx="7488832" cy="9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a:solidFill>
                  <a:schemeClr val="tx1"/>
                </a:solidFill>
                <a:latin typeface="Palatino Linotype" panose="02040502050505030304" pitchFamily="18" charset="0"/>
              </a:rPr>
              <a:t>Klasifikasi Ranah Evaluasi Pembelajaran menurut Taksonomi </a:t>
            </a:r>
            <a:r>
              <a:rPr lang="id-ID" sz="2800" b="1" dirty="0" smtClean="0">
                <a:solidFill>
                  <a:schemeClr val="tx1"/>
                </a:solidFill>
                <a:latin typeface="Palatino Linotype" panose="02040502050505030304" pitchFamily="18" charset="0"/>
              </a:rPr>
              <a:t>Bloom</a:t>
            </a:r>
            <a:endParaRPr lang="id-ID" sz="2800" b="1" dirty="0">
              <a:solidFill>
                <a:schemeClr val="tx1"/>
              </a:solidFill>
              <a:latin typeface="Palatino Linotype" panose="02040502050505030304" pitchFamily="18" charset="0"/>
            </a:endParaRPr>
          </a:p>
        </p:txBody>
      </p:sp>
      <p:sp>
        <p:nvSpPr>
          <p:cNvPr id="5" name="Rectangle 4"/>
          <p:cNvSpPr/>
          <p:nvPr/>
        </p:nvSpPr>
        <p:spPr>
          <a:xfrm>
            <a:off x="251520" y="1772816"/>
            <a:ext cx="8496944" cy="41044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dirty="0" smtClean="0">
                <a:solidFill>
                  <a:schemeClr val="tx1"/>
                </a:solidFill>
                <a:latin typeface="Palatino Linotype" panose="02040502050505030304" pitchFamily="18" charset="0"/>
              </a:rPr>
              <a:t>	Penilaian merupakan segala usaha dalam mengetahui sejauh mana tujuan yang telah ditetapkan itu tercapai atau tidak. </a:t>
            </a:r>
            <a:r>
              <a:rPr lang="id-ID" sz="2400" b="1" dirty="0" smtClean="0">
                <a:solidFill>
                  <a:schemeClr val="tx1"/>
                </a:solidFill>
                <a:latin typeface="Palatino Linotype" panose="02040502050505030304" pitchFamily="18" charset="0"/>
              </a:rPr>
              <a:t>Penilaian berfungsi sebagai alat untuk mengetahui keberhasilan proses dan hasil belajar siswa</a:t>
            </a:r>
            <a:r>
              <a:rPr lang="id-ID" sz="2400" dirty="0" smtClean="0">
                <a:solidFill>
                  <a:schemeClr val="tx1"/>
                </a:solidFill>
                <a:latin typeface="Palatino Linotype" panose="02040502050505030304" pitchFamily="18" charset="0"/>
              </a:rPr>
              <a:t>. Dalam sistem pendidikan nasional rumusan tujuan pendidikan, baik tujuan kurikuler maupun tujuan instruksional, sistem pendidikan nasional menggunakan </a:t>
            </a:r>
            <a:r>
              <a:rPr lang="id-ID" sz="2400" b="1" dirty="0" smtClean="0">
                <a:solidFill>
                  <a:schemeClr val="tx1"/>
                </a:solidFill>
                <a:latin typeface="Palatino Linotype" panose="02040502050505030304" pitchFamily="18" charset="0"/>
              </a:rPr>
              <a:t>klasifikasi evaluasi hasil belajar dari Benjamin Samuel Bloom</a:t>
            </a:r>
            <a:r>
              <a:rPr lang="id-ID" sz="2400" dirty="0" smtClean="0">
                <a:solidFill>
                  <a:schemeClr val="tx1"/>
                </a:solidFill>
                <a:latin typeface="Palatino Linotype" panose="02040502050505030304" pitchFamily="18" charset="0"/>
              </a:rPr>
              <a:t> yang secara jelas membagi dalam tiga ranah, yakni </a:t>
            </a:r>
            <a:r>
              <a:rPr lang="id-ID" sz="2400" b="1" dirty="0" smtClean="0">
                <a:solidFill>
                  <a:schemeClr val="tx1"/>
                </a:solidFill>
                <a:latin typeface="Palatino Linotype" panose="02040502050505030304" pitchFamily="18" charset="0"/>
              </a:rPr>
              <a:t>ranah kognitif</a:t>
            </a:r>
            <a:r>
              <a:rPr lang="id-ID" sz="2400" dirty="0" smtClean="0">
                <a:solidFill>
                  <a:schemeClr val="tx1"/>
                </a:solidFill>
                <a:latin typeface="Palatino Linotype" panose="02040502050505030304" pitchFamily="18" charset="0"/>
              </a:rPr>
              <a:t>, </a:t>
            </a:r>
            <a:r>
              <a:rPr lang="id-ID" sz="2400" b="1" dirty="0" smtClean="0">
                <a:solidFill>
                  <a:schemeClr val="tx1"/>
                </a:solidFill>
                <a:latin typeface="Palatino Linotype" panose="02040502050505030304" pitchFamily="18" charset="0"/>
              </a:rPr>
              <a:t>ranah afektif</a:t>
            </a:r>
            <a:r>
              <a:rPr lang="id-ID" sz="2400" dirty="0" smtClean="0">
                <a:solidFill>
                  <a:schemeClr val="tx1"/>
                </a:solidFill>
                <a:latin typeface="Palatino Linotype" panose="02040502050505030304" pitchFamily="18" charset="0"/>
              </a:rPr>
              <a:t>, dan </a:t>
            </a:r>
            <a:r>
              <a:rPr lang="id-ID" sz="2400" b="1" dirty="0" smtClean="0">
                <a:solidFill>
                  <a:schemeClr val="tx1"/>
                </a:solidFill>
                <a:latin typeface="Palatino Linotype" panose="02040502050505030304" pitchFamily="18" charset="0"/>
              </a:rPr>
              <a:t>ranah psikomotorik </a:t>
            </a:r>
            <a:r>
              <a:rPr lang="id-ID" sz="2400" dirty="0" smtClean="0">
                <a:solidFill>
                  <a:schemeClr val="tx1"/>
                </a:solidFill>
                <a:latin typeface="Palatino Linotype" panose="02040502050505030304" pitchFamily="18" charset="0"/>
              </a:rPr>
              <a:t>yang biasa disebut dengan </a:t>
            </a:r>
            <a:r>
              <a:rPr lang="id-ID" sz="2400" b="1" dirty="0" smtClean="0">
                <a:solidFill>
                  <a:schemeClr val="tx1"/>
                </a:solidFill>
                <a:latin typeface="Palatino Linotype" panose="02040502050505030304" pitchFamily="18" charset="0"/>
              </a:rPr>
              <a:t>Taksonomi Bloom</a:t>
            </a:r>
            <a:r>
              <a:rPr lang="id-ID" sz="2400" dirty="0" smtClean="0">
                <a:solidFill>
                  <a:schemeClr val="tx1"/>
                </a:solidFill>
                <a:latin typeface="Palatino Linotype" panose="02040502050505030304" pitchFamily="18" charset="0"/>
              </a:rPr>
              <a:t>.</a:t>
            </a:r>
            <a:endParaRPr lang="id-ID"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31038338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3528" y="476672"/>
            <a:ext cx="8496944" cy="3024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A4 ― Organisasi (Organization)</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Mengacu kepada penyatuan nilai, sikap-sikap yang berbeda yang membuat lebih konsisten dapat menimbulkan konflik-konflik internal dan membentuk suatu sistem nilai internal, mencakup tingkah laku yang tercermin dalam suatu filsafat </a:t>
            </a:r>
            <a:r>
              <a:rPr lang="id-ID" sz="2400" dirty="0" smtClean="0">
                <a:solidFill>
                  <a:schemeClr val="tx1"/>
                </a:solidFill>
                <a:latin typeface="Palatino Linotype" panose="02040502050505030304" pitchFamily="18" charset="0"/>
              </a:rPr>
              <a:t>hidup. Serta </a:t>
            </a:r>
            <a:r>
              <a:rPr lang="id-ID" sz="2400" dirty="0">
                <a:solidFill>
                  <a:schemeClr val="tx1"/>
                </a:solidFill>
                <a:latin typeface="Palatino Linotype" panose="02040502050505030304" pitchFamily="18" charset="0"/>
              </a:rPr>
              <a:t>sikap membentuk sistem nilai dan budaya organisasi dengan mengharmonisasikan perbedaan nilai. Contoh: Mengakui perlunya keseimbangan antara kebebasan dan tanggung jawab.</a:t>
            </a:r>
          </a:p>
          <a:p>
            <a:pPr algn="just"/>
            <a:endParaRPr lang="id-ID" sz="2400" dirty="0">
              <a:solidFill>
                <a:schemeClr val="tx1"/>
              </a:solidFill>
              <a:latin typeface="Palatino Linotype" panose="02040502050505030304" pitchFamily="18" charset="0"/>
            </a:endParaRPr>
          </a:p>
        </p:txBody>
      </p:sp>
      <p:sp>
        <p:nvSpPr>
          <p:cNvPr id="6" name="Rectangle 5"/>
          <p:cNvSpPr/>
          <p:nvPr/>
        </p:nvSpPr>
        <p:spPr>
          <a:xfrm>
            <a:off x="323528" y="3717032"/>
            <a:ext cx="8352928" cy="2952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300" b="1" dirty="0">
                <a:solidFill>
                  <a:schemeClr val="tx1"/>
                </a:solidFill>
                <a:latin typeface="Palatino Linotype" panose="02040502050505030304" pitchFamily="18" charset="0"/>
              </a:rPr>
              <a:t>A5 ― Karakterisasi (Characterization)</a:t>
            </a:r>
            <a:endParaRPr lang="id-ID" sz="2300" dirty="0">
              <a:solidFill>
                <a:schemeClr val="tx1"/>
              </a:solidFill>
              <a:latin typeface="Palatino Linotype" panose="02040502050505030304" pitchFamily="18" charset="0"/>
            </a:endParaRPr>
          </a:p>
          <a:p>
            <a:pPr algn="just"/>
            <a:r>
              <a:rPr lang="id-ID" sz="2300" dirty="0">
                <a:solidFill>
                  <a:schemeClr val="tx1"/>
                </a:solidFill>
                <a:latin typeface="Palatino Linotype" panose="02040502050505030304" pitchFamily="18" charset="0"/>
              </a:rPr>
              <a:t>Mengacu kepada karakter dan daya hidup sesorang. Tujuan dalam kategori ini ada hubungannya dengan keteraturan pribadi, sosial dan emosi jiwa. Serta kemampuan mengendalikan perilaku berdasarkan nilai yang dianut dan memperbaiki hubungan intrapersonal, interpersonal dan sosial. Contoh: Menunjukkan rasa percaya diri ketika bekerja sendiri, kooperatif dalam aktivitas </a:t>
            </a:r>
            <a:r>
              <a:rPr lang="id-ID" sz="2300" dirty="0" smtClean="0">
                <a:solidFill>
                  <a:schemeClr val="tx1"/>
                </a:solidFill>
                <a:latin typeface="Palatino Linotype" panose="02040502050505030304" pitchFamily="18" charset="0"/>
              </a:rPr>
              <a:t>kelompok.</a:t>
            </a:r>
            <a:endParaRPr lang="id-ID" sz="23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4125960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3528" y="620688"/>
            <a:ext cx="8352928" cy="44644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tx1"/>
                </a:solidFill>
                <a:latin typeface="Palatino Linotype" panose="02040502050505030304" pitchFamily="18" charset="0"/>
              </a:rPr>
              <a:t>Ranah Psikomotorik (</a:t>
            </a:r>
            <a:r>
              <a:rPr lang="id-ID" sz="2400" b="1" i="1" dirty="0">
                <a:solidFill>
                  <a:schemeClr val="tx1"/>
                </a:solidFill>
                <a:latin typeface="Palatino Linotype" panose="02040502050505030304" pitchFamily="18" charset="0"/>
              </a:rPr>
              <a:t>Psychomotor Domain</a:t>
            </a:r>
            <a:r>
              <a:rPr lang="id-ID" sz="2400" b="1" dirty="0" smtClean="0">
                <a:solidFill>
                  <a:schemeClr val="tx1"/>
                </a:solidFill>
                <a:latin typeface="Palatino Linotype" panose="02040502050505030304" pitchFamily="18" charset="0"/>
              </a:rPr>
              <a:t>)</a:t>
            </a:r>
          </a:p>
          <a:p>
            <a:pPr algn="ctr"/>
            <a:endParaRPr lang="id-ID" sz="2400" dirty="0">
              <a:solidFill>
                <a:schemeClr val="tx1"/>
              </a:solidFill>
              <a:latin typeface="Palatino Linotype" panose="02040502050505030304" pitchFamily="18" charset="0"/>
            </a:endParaRPr>
          </a:p>
          <a:p>
            <a:pPr algn="just"/>
            <a:r>
              <a:rPr lang="id-ID" sz="2400" dirty="0" smtClean="0">
                <a:solidFill>
                  <a:schemeClr val="tx1"/>
                </a:solidFill>
                <a:latin typeface="Palatino Linotype" panose="02040502050505030304" pitchFamily="18" charset="0"/>
              </a:rPr>
              <a:t>	Berisi </a:t>
            </a:r>
            <a:r>
              <a:rPr lang="id-ID" sz="2400" dirty="0">
                <a:solidFill>
                  <a:schemeClr val="tx1"/>
                </a:solidFill>
                <a:latin typeface="Palatino Linotype" panose="02040502050505030304" pitchFamily="18" charset="0"/>
              </a:rPr>
              <a:t>perilaku-perilaku yang menekankan aspek keterampilan motorik  meliputi gerakan dan koordinasi jasmani, keterampilan motorik dan kemampuan fisik. Ketrampilan ini dapat diasah jika sering melakukannya. Perkembangan tersebut dapat diukur sudut kecepatan, ketepatan, jarak, cara/teknik pelaksanaan seperti tulisan tangan, mengetik, berenang, dan mengoperasikan </a:t>
            </a:r>
            <a:r>
              <a:rPr lang="id-ID" sz="2400" dirty="0" smtClean="0">
                <a:solidFill>
                  <a:schemeClr val="tx1"/>
                </a:solidFill>
                <a:latin typeface="Palatino Linotype" panose="02040502050505030304" pitchFamily="18" charset="0"/>
              </a:rPr>
              <a:t>mesin. Ada </a:t>
            </a:r>
            <a:r>
              <a:rPr lang="id-ID" sz="2400" dirty="0">
                <a:solidFill>
                  <a:schemeClr val="tx1"/>
                </a:solidFill>
                <a:latin typeface="Palatino Linotype" panose="02040502050505030304" pitchFamily="18" charset="0"/>
              </a:rPr>
              <a:t>tujuh kategori dalam ranah psikomotorik mulai dari tingkat yang sederhana hingga tingkat yang rumit, meliputi</a:t>
            </a:r>
            <a:r>
              <a:rPr lang="id-ID" sz="2400" dirty="0" smtClean="0">
                <a:solidFill>
                  <a:schemeClr val="tx1"/>
                </a:solidFill>
                <a:latin typeface="Palatino Linotype" panose="02040502050505030304" pitchFamily="18" charset="0"/>
              </a:rPr>
              <a:t>:</a:t>
            </a:r>
            <a:endParaRPr lang="id-ID"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37195612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23528" y="908720"/>
            <a:ext cx="8352928" cy="4824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P1 ― Peniruan</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Terjadi ketika siswa mengamati suatu gerakan. Mulai memberi respons serupa dengan yang diamati. Mengurangi koordinasi dan kontrol otot-otot saraf. Peniruan ini pada umumnya dalam bentuk tidak sempurna dan persis dengan apa yang diamati</a:t>
            </a:r>
            <a:r>
              <a:rPr lang="id-ID" sz="2400" dirty="0" smtClean="0">
                <a:solidFill>
                  <a:schemeClr val="tx1"/>
                </a:solidFill>
                <a:latin typeface="Palatino Linotype" panose="02040502050505030304" pitchFamily="18" charset="0"/>
              </a:rPr>
              <a:t>.</a:t>
            </a:r>
          </a:p>
          <a:p>
            <a:pPr algn="just"/>
            <a:endParaRPr lang="id-ID" sz="2400" dirty="0">
              <a:solidFill>
                <a:schemeClr val="tx1"/>
              </a:solidFill>
              <a:latin typeface="Palatino Linotype" panose="02040502050505030304" pitchFamily="18" charset="0"/>
            </a:endParaRPr>
          </a:p>
          <a:p>
            <a:pPr algn="just"/>
            <a:r>
              <a:rPr lang="id-ID" sz="2400" b="1" dirty="0" smtClean="0">
                <a:solidFill>
                  <a:schemeClr val="tx1"/>
                </a:solidFill>
                <a:latin typeface="Palatino Linotype" panose="02040502050505030304" pitchFamily="18" charset="0"/>
              </a:rPr>
              <a:t>P2 ― Manipulasi</a:t>
            </a:r>
            <a:endParaRPr lang="id-ID" sz="2400" dirty="0" smtClean="0">
              <a:solidFill>
                <a:schemeClr val="tx1"/>
              </a:solidFill>
              <a:latin typeface="Palatino Linotype" panose="02040502050505030304" pitchFamily="18" charset="0"/>
            </a:endParaRPr>
          </a:p>
          <a:p>
            <a:pPr algn="just"/>
            <a:r>
              <a:rPr lang="id-ID" sz="2400" dirty="0" smtClean="0">
                <a:solidFill>
                  <a:schemeClr val="tx1"/>
                </a:solidFill>
                <a:latin typeface="Palatino Linotype" panose="02040502050505030304" pitchFamily="18" charset="0"/>
              </a:rPr>
              <a:t>Lebih menekankan pada perkembangan kemampuan mengikuti pengarahan, penampilan, gerakan-gerakan pilihan yang menetapkan suatu penampilan melalui latihan. Pada tingkat ini siswa menampilkan sesuatu menurut petunjuk-petunjuk tidak hanya meniru tingkah laku saja.</a:t>
            </a:r>
            <a:endParaRPr lang="id-ID"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935109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31302" y="1052736"/>
            <a:ext cx="8352928" cy="2592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P3 ― Ketetapan</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Memerlukan kecermatan, proporsi dan kepastian yang lebih tinggi dalam penampilan. Respon-respon lebih terkoreksi dan berusaha menimimalisir kesalahan</a:t>
            </a:r>
            <a:r>
              <a:rPr lang="id-ID" sz="2400" dirty="0" smtClean="0">
                <a:solidFill>
                  <a:schemeClr val="tx1"/>
                </a:solidFill>
                <a:latin typeface="Palatino Linotype" panose="02040502050505030304" pitchFamily="18" charset="0"/>
              </a:rPr>
              <a:t>.</a:t>
            </a:r>
          </a:p>
          <a:p>
            <a:pPr algn="just"/>
            <a:endParaRPr lang="id-ID" sz="2400" dirty="0">
              <a:solidFill>
                <a:schemeClr val="tx1"/>
              </a:solidFill>
              <a:latin typeface="Palatino Linotype" panose="02040502050505030304" pitchFamily="18" charset="0"/>
            </a:endParaRPr>
          </a:p>
          <a:p>
            <a:pPr algn="just"/>
            <a:r>
              <a:rPr lang="id-ID" sz="2400" b="1" dirty="0">
                <a:solidFill>
                  <a:schemeClr val="tx1"/>
                </a:solidFill>
                <a:latin typeface="Palatino Linotype" panose="02040502050505030304" pitchFamily="18" charset="0"/>
              </a:rPr>
              <a:t>P4 ― Artikulasi</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Koordinasi suatu rangkaian gerakan dengan membuat urutan yang tepat dan mencapai gerakan yang diharapkan atau konsistensi internal di antara gerakan-gerakan yang berbeda.</a:t>
            </a:r>
          </a:p>
          <a:p>
            <a:pPr algn="just"/>
            <a:endParaRPr lang="id-ID" sz="2400" dirty="0">
              <a:solidFill>
                <a:schemeClr val="tx1"/>
              </a:solidFill>
              <a:latin typeface="Palatino Linotype" panose="02040502050505030304" pitchFamily="18" charset="0"/>
            </a:endParaRPr>
          </a:p>
        </p:txBody>
      </p:sp>
      <p:sp>
        <p:nvSpPr>
          <p:cNvPr id="4" name="Rectangle 3"/>
          <p:cNvSpPr/>
          <p:nvPr/>
        </p:nvSpPr>
        <p:spPr>
          <a:xfrm>
            <a:off x="331302" y="4221088"/>
            <a:ext cx="8352928" cy="2376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P5 ―Pengalamiahan</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Menurut tingkah laku yang ditampilkan dengan paling sedikit mengeluarkan energi fisik maupun psikis. Gerakannya dilakukan secara rutin. Pengalamiahan merupakan tingkat kemampuan tertinggi dalam ranah </a:t>
            </a:r>
            <a:r>
              <a:rPr lang="id-ID" sz="2400" dirty="0" smtClean="0">
                <a:solidFill>
                  <a:schemeClr val="tx1"/>
                </a:solidFill>
                <a:latin typeface="Palatino Linotype" panose="02040502050505030304" pitchFamily="18" charset="0"/>
              </a:rPr>
              <a:t>psikomotorik</a:t>
            </a:r>
            <a:endParaRPr lang="id-ID"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2805706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1302" y="1849990"/>
            <a:ext cx="8352928" cy="2376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4000" b="1" dirty="0" smtClean="0">
                <a:solidFill>
                  <a:schemeClr val="tx1"/>
                </a:solidFill>
                <a:latin typeface="Palatino Linotype" panose="02040502050505030304" pitchFamily="18" charset="0"/>
              </a:rPr>
              <a:t>TERIMA KASIH</a:t>
            </a:r>
            <a:endParaRPr lang="id-ID" sz="40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1699974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332656"/>
            <a:ext cx="8352928" cy="324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dirty="0" smtClean="0">
                <a:solidFill>
                  <a:schemeClr val="tx1"/>
                </a:solidFill>
                <a:latin typeface="Palatino Linotype" panose="02040502050505030304" pitchFamily="18" charset="0"/>
              </a:rPr>
              <a:t>	Taksonomi </a:t>
            </a:r>
            <a:r>
              <a:rPr lang="id-ID" sz="2400" dirty="0">
                <a:solidFill>
                  <a:schemeClr val="tx1"/>
                </a:solidFill>
                <a:latin typeface="Palatino Linotype" panose="02040502050505030304" pitchFamily="18" charset="0"/>
              </a:rPr>
              <a:t>berasal dari dua kata dalam bahasa Yunani yaitu </a:t>
            </a:r>
            <a:r>
              <a:rPr lang="id-ID" sz="2400" i="1" dirty="0">
                <a:solidFill>
                  <a:schemeClr val="tx1"/>
                </a:solidFill>
                <a:latin typeface="Palatino Linotype" panose="02040502050505030304" pitchFamily="18" charset="0"/>
              </a:rPr>
              <a:t>tassein </a:t>
            </a:r>
            <a:r>
              <a:rPr lang="id-ID" sz="2400" dirty="0">
                <a:solidFill>
                  <a:schemeClr val="tx1"/>
                </a:solidFill>
                <a:latin typeface="Palatino Linotype" panose="02040502050505030304" pitchFamily="18" charset="0"/>
              </a:rPr>
              <a:t>yang artinya mengklasifikasi dan </a:t>
            </a:r>
            <a:r>
              <a:rPr lang="id-ID" sz="2400" i="1" dirty="0">
                <a:solidFill>
                  <a:schemeClr val="tx1"/>
                </a:solidFill>
                <a:latin typeface="Palatino Linotype" panose="02040502050505030304" pitchFamily="18" charset="0"/>
              </a:rPr>
              <a:t>nomos </a:t>
            </a:r>
            <a:r>
              <a:rPr lang="id-ID" sz="2400" dirty="0">
                <a:solidFill>
                  <a:schemeClr val="tx1"/>
                </a:solidFill>
                <a:latin typeface="Palatino Linotype" panose="02040502050505030304" pitchFamily="18" charset="0"/>
              </a:rPr>
              <a:t>yang artinya aturan. </a:t>
            </a:r>
            <a:endParaRPr lang="id-ID" sz="2400" dirty="0" smtClean="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	</a:t>
            </a:r>
            <a:r>
              <a:rPr lang="id-ID" sz="2400" dirty="0" smtClean="0">
                <a:solidFill>
                  <a:schemeClr val="tx1"/>
                </a:solidFill>
                <a:latin typeface="Palatino Linotype" panose="02040502050505030304" pitchFamily="18" charset="0"/>
              </a:rPr>
              <a:t>Jadi </a:t>
            </a:r>
            <a:r>
              <a:rPr lang="id-ID" sz="2400" dirty="0">
                <a:solidFill>
                  <a:schemeClr val="tx1"/>
                </a:solidFill>
                <a:latin typeface="Palatino Linotype" panose="02040502050505030304" pitchFamily="18" charset="0"/>
              </a:rPr>
              <a:t>Taksonomi merupakan klasifikasi atas prinsip dasar. Istilah ini kemudian digunakan oleh seorang psikolog bidang pendidikan yang melakukan penelitian dan pengembangan mengenai kemampuan berpikir dalam proses pembelajaran. Benjamin Samuel Bloom.</a:t>
            </a:r>
          </a:p>
        </p:txBody>
      </p:sp>
      <p:sp>
        <p:nvSpPr>
          <p:cNvPr id="5" name="Rectangle 4"/>
          <p:cNvSpPr/>
          <p:nvPr/>
        </p:nvSpPr>
        <p:spPr>
          <a:xfrm>
            <a:off x="467544" y="3573016"/>
            <a:ext cx="8352927" cy="2592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dirty="0" smtClean="0">
                <a:solidFill>
                  <a:schemeClr val="tx1"/>
                </a:solidFill>
                <a:latin typeface="Palatino Linotype" panose="02040502050505030304" pitchFamily="18" charset="0"/>
              </a:rPr>
              <a:t>	Sejarah </a:t>
            </a:r>
            <a:r>
              <a:rPr lang="id-ID" sz="2400" dirty="0">
                <a:solidFill>
                  <a:schemeClr val="tx1"/>
                </a:solidFill>
                <a:latin typeface="Palatino Linotype" panose="02040502050505030304" pitchFamily="18" charset="0"/>
              </a:rPr>
              <a:t>Taksonomi Bloom dimulai pada saat Konferensi Asosiasi Psikolog Amerika awal tahun 1950-an, Bloom serta kolega psikologinya mengemukakan bahwa dari pengamatannya, evaluasi hasil belajar yang banyak disusun di sekolah, persentase terbanyak membuktikan bahwa butir soal yang diajukan hanya meminta siswa untuk mengutarakan hafalan mereka.</a:t>
            </a:r>
          </a:p>
        </p:txBody>
      </p:sp>
    </p:spTree>
    <p:extLst>
      <p:ext uri="{BB962C8B-B14F-4D97-AF65-F5344CB8AC3E}">
        <p14:creationId xmlns:p14="http://schemas.microsoft.com/office/powerpoint/2010/main" val="3492242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332656"/>
            <a:ext cx="8352928" cy="39604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300" dirty="0" smtClean="0">
                <a:solidFill>
                  <a:schemeClr val="tx1"/>
                </a:solidFill>
                <a:latin typeface="Palatino Linotype" panose="02040502050505030304" pitchFamily="18" charset="0"/>
              </a:rPr>
              <a:t>	Menurut Bloom, hafalan merupakan tingkat terendah dalam kemampuan berpikir (</a:t>
            </a:r>
            <a:r>
              <a:rPr lang="id-ID" sz="2300" i="1" dirty="0" smtClean="0">
                <a:solidFill>
                  <a:schemeClr val="tx1"/>
                </a:solidFill>
                <a:latin typeface="Palatino Linotype" panose="02040502050505030304" pitchFamily="18" charset="0"/>
              </a:rPr>
              <a:t>thingking behaviors</a:t>
            </a:r>
            <a:r>
              <a:rPr lang="id-ID" sz="2300" dirty="0" smtClean="0">
                <a:solidFill>
                  <a:schemeClr val="tx1"/>
                </a:solidFill>
                <a:latin typeface="Palatino Linotype" panose="02040502050505030304" pitchFamily="18" charset="0"/>
              </a:rPr>
              <a:t>). Banyak level-level lain yang lebih tinggi yang harus dicapai agar proses pembelajaran dapat menghasilkan siswa yang kompeten dan dapat diandalkan dibidang yang dipeljarainya. Hingga tahun 1956, Bloom, Englehart, Furst, Dill dan Krathwol berhasil mengenalkan dan mendeklarasikan kerangka konsep kemampuan berpikir siswa yang dinamakan Taksonomi Bloom. Secara garis besar, menurut isi dari taksonomi bloom, tujuan pendidikan dibagi ke dalam tiga ranah, yaitu ranah kognitif, ranah afektif, dan ranah psikomotorik. </a:t>
            </a:r>
            <a:endParaRPr lang="id-ID" sz="2300" dirty="0">
              <a:solidFill>
                <a:schemeClr val="tx1"/>
              </a:solidFill>
              <a:latin typeface="Palatino Linotype" panose="02040502050505030304" pitchFamily="18" charset="0"/>
            </a:endParaRPr>
          </a:p>
        </p:txBody>
      </p:sp>
      <p:sp>
        <p:nvSpPr>
          <p:cNvPr id="5" name="Rectangle 4"/>
          <p:cNvSpPr/>
          <p:nvPr/>
        </p:nvSpPr>
        <p:spPr>
          <a:xfrm>
            <a:off x="467544" y="4293096"/>
            <a:ext cx="8352928" cy="2376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300" dirty="0" smtClean="0">
                <a:solidFill>
                  <a:schemeClr val="tx1"/>
                </a:solidFill>
                <a:latin typeface="Palatino Linotype" panose="02040502050505030304" pitchFamily="18" charset="0"/>
              </a:rPr>
              <a:t>	Taksonomi </a:t>
            </a:r>
            <a:r>
              <a:rPr lang="id-ID" sz="2300" dirty="0">
                <a:solidFill>
                  <a:schemeClr val="tx1"/>
                </a:solidFill>
                <a:latin typeface="Palatino Linotype" panose="02040502050505030304" pitchFamily="18" charset="0"/>
              </a:rPr>
              <a:t>Bloom mengalami dua kali perubahan mengikuti perkembangan dan mengembangkan teori sebelumnya. Yang pertama Taksonomi yang dikemukakan oleh Bloom sendiri dan yang ke dua Taksonomi yang telah direvisi oleh Andreson dan KartWohl</a:t>
            </a:r>
            <a:r>
              <a:rPr lang="id-ID" sz="2300" dirty="0" smtClean="0">
                <a:solidFill>
                  <a:schemeClr val="tx1"/>
                </a:solidFill>
                <a:latin typeface="Palatino Linotype" panose="02040502050505030304" pitchFamily="18" charset="0"/>
              </a:rPr>
              <a:t>.</a:t>
            </a:r>
            <a:r>
              <a:rPr lang="id-ID" sz="2300" dirty="0">
                <a:solidFill>
                  <a:schemeClr val="tx1"/>
                </a:solidFill>
                <a:latin typeface="Palatino Linotype" panose="02040502050505030304" pitchFamily="18" charset="0"/>
              </a:rPr>
              <a:t> Untuk pembahasan masing-masing dijelaskan sebagai berikut:    </a:t>
            </a:r>
          </a:p>
        </p:txBody>
      </p:sp>
    </p:spTree>
    <p:extLst>
      <p:ext uri="{BB962C8B-B14F-4D97-AF65-F5344CB8AC3E}">
        <p14:creationId xmlns:p14="http://schemas.microsoft.com/office/powerpoint/2010/main" val="750823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052736"/>
            <a:ext cx="8352928" cy="3168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a:solidFill>
                  <a:schemeClr val="tx1"/>
                </a:solidFill>
                <a:latin typeface="Palatino Linotype" panose="02040502050505030304" pitchFamily="18" charset="0"/>
              </a:rPr>
              <a:t>Ranah Kognitif (</a:t>
            </a:r>
            <a:r>
              <a:rPr lang="id-ID" sz="2800" b="1" i="1" dirty="0">
                <a:solidFill>
                  <a:schemeClr val="tx1"/>
                </a:solidFill>
                <a:latin typeface="Palatino Linotype" panose="02040502050505030304" pitchFamily="18" charset="0"/>
              </a:rPr>
              <a:t>Cognitive Domain</a:t>
            </a:r>
            <a:r>
              <a:rPr lang="id-ID" sz="2800" b="1" dirty="0" smtClean="0">
                <a:solidFill>
                  <a:schemeClr val="tx1"/>
                </a:solidFill>
                <a:latin typeface="Palatino Linotype" panose="02040502050505030304" pitchFamily="18" charset="0"/>
              </a:rPr>
              <a:t>)</a:t>
            </a:r>
          </a:p>
          <a:p>
            <a:pPr algn="ctr"/>
            <a:endParaRPr lang="id-ID" sz="2800" dirty="0">
              <a:solidFill>
                <a:schemeClr val="tx1"/>
              </a:solidFill>
              <a:latin typeface="Palatino Linotype" panose="02040502050505030304" pitchFamily="18" charset="0"/>
            </a:endParaRPr>
          </a:p>
          <a:p>
            <a:pPr algn="just"/>
            <a:r>
              <a:rPr lang="id-ID" sz="2400" dirty="0" smtClean="0">
                <a:solidFill>
                  <a:schemeClr val="tx1"/>
                </a:solidFill>
                <a:latin typeface="Palatino Linotype" panose="02040502050505030304" pitchFamily="18" charset="0"/>
              </a:rPr>
              <a:t>	Ranah </a:t>
            </a:r>
            <a:r>
              <a:rPr lang="id-ID" sz="2400" dirty="0">
                <a:solidFill>
                  <a:schemeClr val="tx1"/>
                </a:solidFill>
                <a:latin typeface="Palatino Linotype" panose="02040502050505030304" pitchFamily="18" charset="0"/>
              </a:rPr>
              <a:t>kognitif adalah ranah yang mencakup kegiatan mental (otak). Menurut Bloom, segala upaya yang menyangkut aktifitas otak adalah termasuk dalam ranah kogniti dalam kata lain, ranah kognitif berisi perilaku-perilaku yang lebih menekankan aspek intelektual, seperti pengetahuan, pengertian, dan keterampilan dalam berpikir</a:t>
            </a:r>
            <a:r>
              <a:rPr lang="id-ID" sz="2400" dirty="0" smtClean="0">
                <a:solidFill>
                  <a:schemeClr val="tx1"/>
                </a:solidFill>
                <a:latin typeface="Palatino Linotype" panose="02040502050505030304" pitchFamily="18" charset="0"/>
              </a:rPr>
              <a:t>.</a:t>
            </a:r>
            <a:r>
              <a:rPr lang="id-ID" sz="2400" dirty="0">
                <a:solidFill>
                  <a:schemeClr val="tx1"/>
                </a:solidFill>
                <a:latin typeface="Palatino Linotype" panose="02040502050505030304" pitchFamily="18" charset="0"/>
              </a:rPr>
              <a:t> Dalam ranah kognitif itu terdapat enam jenjang proses berfikir, mulai dari jenjang terendah sampai jenjang yang tertinggi yang meliputi 6 tingkatan antara lain:</a:t>
            </a:r>
          </a:p>
          <a:p>
            <a:pPr algn="just"/>
            <a:endParaRPr lang="id-ID" sz="2400" dirty="0">
              <a:solidFill>
                <a:schemeClr val="tx1"/>
              </a:solidFill>
              <a:latin typeface="Palatino Linotype" panose="02040502050505030304" pitchFamily="18" charset="0"/>
            </a:endParaRPr>
          </a:p>
        </p:txBody>
      </p:sp>
      <p:sp>
        <p:nvSpPr>
          <p:cNvPr id="5" name="Rectangle 4"/>
          <p:cNvSpPr/>
          <p:nvPr/>
        </p:nvSpPr>
        <p:spPr>
          <a:xfrm>
            <a:off x="467544" y="4725144"/>
            <a:ext cx="8136904" cy="2016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C1 ― Pengetahuan (Knowledge)</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Pada level atau tingkatan terendah ini dimaksudkan sebagai kemampuan mengingat kembali materi yang telah dipelajari seorang siswa.</a:t>
            </a:r>
          </a:p>
          <a:p>
            <a:pPr algn="just"/>
            <a:r>
              <a:rPr lang="id-ID" sz="2400" dirty="0">
                <a:solidFill>
                  <a:schemeClr val="tx1"/>
                </a:solidFill>
                <a:latin typeface="Palatino Linotype" panose="02040502050505030304" pitchFamily="18" charset="0"/>
              </a:rPr>
              <a:t>  </a:t>
            </a:r>
          </a:p>
        </p:txBody>
      </p:sp>
    </p:spTree>
    <p:extLst>
      <p:ext uri="{BB962C8B-B14F-4D97-AF65-F5344CB8AC3E}">
        <p14:creationId xmlns:p14="http://schemas.microsoft.com/office/powerpoint/2010/main" val="1239609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620688"/>
            <a:ext cx="8352928" cy="2592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C2 ― Pemahaman (Comprehension)</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Pada tingkatan kedua ini, pemahaman dapat diartikan sejauh mana siswa memahami materi yang dipelajari, dapat dalam bentuk: (a) translasi (mengubah dari satu bentuk ke bentuk lain); (b) interpretasi (menjelaskan atau merangkum materi); (c) ekstrapolasi (memperpanjang/memperluas arti/memaknai data). Contoh : Menuliskan kembali atau merangkum materi pelajaran</a:t>
            </a:r>
          </a:p>
          <a:p>
            <a:pPr algn="just"/>
            <a:endParaRPr lang="id-ID" sz="2400" dirty="0">
              <a:solidFill>
                <a:schemeClr val="tx1"/>
              </a:solidFill>
              <a:latin typeface="Palatino Linotype" panose="02040502050505030304" pitchFamily="18" charset="0"/>
            </a:endParaRPr>
          </a:p>
        </p:txBody>
      </p:sp>
      <p:sp>
        <p:nvSpPr>
          <p:cNvPr id="5" name="Rectangle 4"/>
          <p:cNvSpPr/>
          <p:nvPr/>
        </p:nvSpPr>
        <p:spPr>
          <a:xfrm>
            <a:off x="467544" y="3501008"/>
            <a:ext cx="7776864" cy="2376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C3 ― Penerapan (Application)</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Pada tingkatan ketiga ini, aplikasi dimaksudkan sebagai kemampuan untuk menerapkan informasi dalam situasi nyata atau kemampuan menggunakan konsep dalam praktek atau situasi yang baru.</a:t>
            </a:r>
          </a:p>
          <a:p>
            <a:pPr algn="just"/>
            <a:endParaRPr lang="id-ID"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1369303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404664"/>
            <a:ext cx="8352928" cy="2952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C4 ― Analisa (Analysis)</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Analisis adalah tingkatan ke-empat dalam taksonomi Bloom ranah </a:t>
            </a:r>
            <a:r>
              <a:rPr lang="id-ID" sz="2400" dirty="0" smtClean="0">
                <a:solidFill>
                  <a:schemeClr val="tx1"/>
                </a:solidFill>
                <a:latin typeface="Palatino Linotype" panose="02040502050505030304" pitchFamily="18" charset="0"/>
              </a:rPr>
              <a:t>kognitif. </a:t>
            </a:r>
            <a:r>
              <a:rPr lang="id-ID" sz="2400" dirty="0">
                <a:solidFill>
                  <a:schemeClr val="tx1"/>
                </a:solidFill>
                <a:latin typeface="Palatino Linotype" panose="02040502050505030304" pitchFamily="18" charset="0"/>
              </a:rPr>
              <a:t>Kemampuan menganalisis dapat berupa: (a) analisis elemen (mengidentifikasi bagian-bagian materi); (b) analisis hubungan (mengidentifikasi hubungan); (c) analisis pengorganisasian </a:t>
            </a:r>
            <a:r>
              <a:rPr lang="id-ID" sz="2400" dirty="0" smtClean="0">
                <a:solidFill>
                  <a:schemeClr val="tx1"/>
                </a:solidFill>
                <a:latin typeface="Palatino Linotype" panose="02040502050505030304" pitchFamily="18" charset="0"/>
              </a:rPr>
              <a:t>prinsip (mengidentifikasi </a:t>
            </a:r>
            <a:r>
              <a:rPr lang="id-ID" sz="2400" dirty="0">
                <a:solidFill>
                  <a:schemeClr val="tx1"/>
                </a:solidFill>
                <a:latin typeface="Palatino Linotype" panose="02040502050505030304" pitchFamily="18" charset="0"/>
              </a:rPr>
              <a:t>pengorganisasian / organisasi).</a:t>
            </a:r>
          </a:p>
          <a:p>
            <a:pPr algn="just"/>
            <a:endParaRPr lang="id-ID" sz="2400" dirty="0">
              <a:solidFill>
                <a:schemeClr val="tx1"/>
              </a:solidFill>
              <a:latin typeface="Palatino Linotype" panose="02040502050505030304" pitchFamily="18" charset="0"/>
            </a:endParaRPr>
          </a:p>
        </p:txBody>
      </p:sp>
      <p:sp>
        <p:nvSpPr>
          <p:cNvPr id="5" name="Rectangle 4"/>
          <p:cNvSpPr/>
          <p:nvPr/>
        </p:nvSpPr>
        <p:spPr>
          <a:xfrm>
            <a:off x="467544" y="3501008"/>
            <a:ext cx="8352928" cy="2952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2400" b="1" dirty="0">
                <a:solidFill>
                  <a:schemeClr val="tx1"/>
                </a:solidFill>
                <a:latin typeface="Palatino Linotype" panose="02040502050505030304" pitchFamily="18" charset="0"/>
              </a:rPr>
              <a:t>C5 ― Sintesis (Synthesis)</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Tingkatan yang kelima adalah sintesis yang dimaknai sebagai kemampuan untuk memproduksi. Tingkatan kognitif kelima ini dapat berupa: (a) memproduksi komunikasi yang unik; (b) memproduksi rencana atau kegiatan yang utuh; dan (c) menghasilkan/memproduksi seperangkat hubungan </a:t>
            </a:r>
            <a:r>
              <a:rPr lang="id-ID" sz="2400" dirty="0" smtClean="0">
                <a:solidFill>
                  <a:schemeClr val="tx1"/>
                </a:solidFill>
                <a:latin typeface="Palatino Linotype" panose="02040502050505030304" pitchFamily="18" charset="0"/>
              </a:rPr>
              <a:t>abstrak</a:t>
            </a:r>
            <a:endParaRPr lang="id-ID"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3176737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628800"/>
            <a:ext cx="8352928" cy="2592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C6 ― Evaluasi (Evaluation)</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Tingkatan ke-enam dari taksonomi Bloom pada ranah kognitif adalah evaluasi. Kemampuan melakukan evaluasi diartikan sebagai kemampuan menilai ‘manfaat’ suatu benda untuk tujuan tertentu berdasarkan kriteria yang jelas</a:t>
            </a:r>
            <a:r>
              <a:rPr lang="id-ID" sz="2400" dirty="0" smtClean="0">
                <a:solidFill>
                  <a:schemeClr val="tx1"/>
                </a:solidFill>
                <a:latin typeface="Palatino Linotype" panose="02040502050505030304" pitchFamily="18" charset="0"/>
              </a:rPr>
              <a:t>.</a:t>
            </a:r>
            <a:endParaRPr lang="id-ID"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5223041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3528" y="260648"/>
            <a:ext cx="8352928" cy="2592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tx1"/>
                </a:solidFill>
                <a:latin typeface="Palatino Linotype" panose="02040502050505030304" pitchFamily="18" charset="0"/>
              </a:rPr>
              <a:t>Ranah Afektif (</a:t>
            </a:r>
            <a:r>
              <a:rPr lang="id-ID" sz="2400" b="1" i="1" dirty="0">
                <a:solidFill>
                  <a:schemeClr val="tx1"/>
                </a:solidFill>
                <a:latin typeface="Palatino Linotype" panose="02040502050505030304" pitchFamily="18" charset="0"/>
              </a:rPr>
              <a:t>Affective Domain</a:t>
            </a:r>
            <a:r>
              <a:rPr lang="id-ID" sz="2400" b="1" dirty="0">
                <a:solidFill>
                  <a:schemeClr val="tx1"/>
                </a:solidFill>
                <a:latin typeface="Palatino Linotype" panose="02040502050505030304" pitchFamily="18" charset="0"/>
              </a:rPr>
              <a:t> </a:t>
            </a:r>
            <a:r>
              <a:rPr lang="id-ID" sz="2400" b="1" dirty="0" smtClean="0">
                <a:solidFill>
                  <a:schemeClr val="tx1"/>
                </a:solidFill>
                <a:latin typeface="Palatino Linotype" panose="02040502050505030304" pitchFamily="18" charset="0"/>
              </a:rPr>
              <a:t>)</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Ranah Afektif mencakup segala sesuatu yang terkait dengan emosi, misalnya perasaan, nilai, penghargaan, semangat</a:t>
            </a:r>
            <a:r>
              <a:rPr lang="id-ID" sz="2400" dirty="0" smtClean="0">
                <a:solidFill>
                  <a:schemeClr val="tx1"/>
                </a:solidFill>
                <a:latin typeface="Palatino Linotype" panose="02040502050505030304" pitchFamily="18" charset="0"/>
              </a:rPr>
              <a:t>, minat</a:t>
            </a:r>
            <a:r>
              <a:rPr lang="id-ID" sz="2400" dirty="0">
                <a:solidFill>
                  <a:schemeClr val="tx1"/>
                </a:solidFill>
                <a:latin typeface="Palatino Linotype" panose="02040502050505030304" pitchFamily="18" charset="0"/>
              </a:rPr>
              <a:t>, motivasi, sikap, dan cara penyesuaian diri. Lima kategori ranah ini diurutkan mulai dari perilaku yang sederhana hingga yang paling kompleks :</a:t>
            </a:r>
          </a:p>
        </p:txBody>
      </p:sp>
      <p:sp>
        <p:nvSpPr>
          <p:cNvPr id="6" name="Rectangle 5"/>
          <p:cNvSpPr/>
          <p:nvPr/>
        </p:nvSpPr>
        <p:spPr>
          <a:xfrm>
            <a:off x="323528" y="2852936"/>
            <a:ext cx="8352928" cy="3312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2400" b="1" dirty="0">
                <a:solidFill>
                  <a:schemeClr val="tx1"/>
                </a:solidFill>
                <a:latin typeface="Palatino Linotype" panose="02040502050505030304" pitchFamily="18" charset="0"/>
              </a:rPr>
              <a:t>A1 ― Penerimaan (Receiving)</a:t>
            </a:r>
            <a:endParaRPr lang="id-ID" sz="2400" dirty="0">
              <a:solidFill>
                <a:schemeClr val="tx1"/>
              </a:solidFill>
              <a:latin typeface="Palatino Linotype" panose="02040502050505030304" pitchFamily="18" charset="0"/>
            </a:endParaRPr>
          </a:p>
          <a:p>
            <a:r>
              <a:rPr lang="id-ID" sz="2400" dirty="0">
                <a:solidFill>
                  <a:schemeClr val="tx1"/>
                </a:solidFill>
                <a:latin typeface="Palatino Linotype" panose="02040502050505030304" pitchFamily="18" charset="0"/>
              </a:rPr>
              <a:t>Mengacu kepada kemampuan memperhatikan dan memberikan respon terhadap suatu perlakuan. Penerimaan merupakan tingkat hasil belajar terendah dalam ranah afektif. Merupakan kemampuan untuk menunjukkan atensi dan penghargaan terhadap orang lain. </a:t>
            </a:r>
            <a:endParaRPr lang="id-ID" sz="2400" dirty="0" smtClean="0">
              <a:solidFill>
                <a:schemeClr val="tx1"/>
              </a:solidFill>
              <a:latin typeface="Palatino Linotype" panose="02040502050505030304" pitchFamily="18" charset="0"/>
            </a:endParaRPr>
          </a:p>
          <a:p>
            <a:r>
              <a:rPr lang="id-ID" sz="2400" dirty="0" smtClean="0">
                <a:solidFill>
                  <a:schemeClr val="tx1"/>
                </a:solidFill>
                <a:latin typeface="Palatino Linotype" panose="02040502050505030304" pitchFamily="18" charset="0"/>
              </a:rPr>
              <a:t>Contoh</a:t>
            </a:r>
            <a:r>
              <a:rPr lang="id-ID" sz="2400" dirty="0">
                <a:solidFill>
                  <a:schemeClr val="tx1"/>
                </a:solidFill>
                <a:latin typeface="Palatino Linotype" panose="02040502050505030304" pitchFamily="18" charset="0"/>
              </a:rPr>
              <a:t>: mendengarkan pendapat orang lain, mengingat nama </a:t>
            </a:r>
            <a:r>
              <a:rPr lang="id-ID" sz="2400" dirty="0" smtClean="0">
                <a:solidFill>
                  <a:schemeClr val="tx1"/>
                </a:solidFill>
                <a:latin typeface="Palatino Linotype" panose="02040502050505030304" pitchFamily="18" charset="0"/>
              </a:rPr>
              <a:t>seseorang</a:t>
            </a:r>
            <a:r>
              <a:rPr lang="id-ID" sz="2400" dirty="0">
                <a:solidFill>
                  <a:schemeClr val="tx1"/>
                </a:solidFill>
                <a:latin typeface="Palatino Linotype" panose="02040502050505030304" pitchFamily="18" charset="0"/>
              </a:rPr>
              <a:t>.</a:t>
            </a:r>
          </a:p>
        </p:txBody>
      </p:sp>
    </p:spTree>
    <p:extLst>
      <p:ext uri="{BB962C8B-B14F-4D97-AF65-F5344CB8AC3E}">
        <p14:creationId xmlns:p14="http://schemas.microsoft.com/office/powerpoint/2010/main" val="116580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3528" y="260648"/>
            <a:ext cx="8352928" cy="27363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A2 ― Responsive (Responding)</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Satu tingkat di atas penerimaan. Dalam hal ini siswa menjadi terlibat dalam pembelajaran, menjadi peserta dan tertarik. Kemampuan berpartisipasi aktif dalam pembelajaran dan selalu termotivasi untuk bereaksi serta mengambil tindakan atas suatu kejadian. Contoh: berpartisipasi dalam diskusi kelas</a:t>
            </a:r>
            <a:r>
              <a:rPr lang="id-ID" sz="2400" dirty="0" smtClean="0">
                <a:solidFill>
                  <a:schemeClr val="tx1"/>
                </a:solidFill>
                <a:latin typeface="Palatino Linotype" panose="02040502050505030304" pitchFamily="18" charset="0"/>
              </a:rPr>
              <a:t>.</a:t>
            </a:r>
            <a:endParaRPr lang="id-ID" sz="2400" dirty="0">
              <a:solidFill>
                <a:schemeClr val="tx1"/>
              </a:solidFill>
              <a:latin typeface="Palatino Linotype" panose="02040502050505030304" pitchFamily="18" charset="0"/>
            </a:endParaRPr>
          </a:p>
        </p:txBody>
      </p:sp>
      <p:sp>
        <p:nvSpPr>
          <p:cNvPr id="6" name="Rectangle 5"/>
          <p:cNvSpPr/>
          <p:nvPr/>
        </p:nvSpPr>
        <p:spPr>
          <a:xfrm>
            <a:off x="323528" y="2996952"/>
            <a:ext cx="8352928" cy="3168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chemeClr val="tx1"/>
                </a:solidFill>
                <a:latin typeface="Palatino Linotype" panose="02040502050505030304" pitchFamily="18" charset="0"/>
              </a:rPr>
              <a:t>A3 ― Nilai yang dianut (Value)</a:t>
            </a:r>
            <a:endParaRPr lang="id-ID" sz="2400" dirty="0">
              <a:solidFill>
                <a:schemeClr val="tx1"/>
              </a:solidFill>
              <a:latin typeface="Palatino Linotype" panose="02040502050505030304" pitchFamily="18" charset="0"/>
            </a:endParaRPr>
          </a:p>
          <a:p>
            <a:pPr algn="just"/>
            <a:r>
              <a:rPr lang="id-ID" sz="2400" dirty="0">
                <a:solidFill>
                  <a:schemeClr val="tx1"/>
                </a:solidFill>
                <a:latin typeface="Palatino Linotype" panose="02040502050505030304" pitchFamily="18" charset="0"/>
              </a:rPr>
              <a:t>Mengacu kepada nilai atau pentingnya kita menterikatkan diri pada objek atau kejadian tertentu dengan reaksi-reaksi seperti menerima, menolak atau tidak menghiraukan.</a:t>
            </a:r>
          </a:p>
          <a:p>
            <a:pPr algn="just"/>
            <a:r>
              <a:rPr lang="id-ID" sz="2400" dirty="0">
                <a:solidFill>
                  <a:schemeClr val="tx1"/>
                </a:solidFill>
                <a:latin typeface="Palatino Linotype" panose="02040502050505030304" pitchFamily="18" charset="0"/>
              </a:rPr>
              <a:t>Serta kemampuan menunjukkan nilai yang dianut untuk membedakan mana yang baik dan kurang baik terhadap suatu kejadian/obyek, dan nilai tersebut diekspresikan dalam perilaku</a:t>
            </a:r>
            <a:r>
              <a:rPr lang="id-ID" sz="2400" dirty="0" smtClean="0">
                <a:solidFill>
                  <a:schemeClr val="tx1"/>
                </a:solidFill>
                <a:latin typeface="Palatino Linotype" panose="02040502050505030304" pitchFamily="18" charset="0"/>
              </a:rPr>
              <a:t>.</a:t>
            </a:r>
            <a:endParaRPr lang="id-ID"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3095037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TotalTime>
  <Words>715</Words>
  <Application>Microsoft Office PowerPoint</Application>
  <PresentationFormat>On-screen Show (4:3)</PresentationFormat>
  <Paragraphs>53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27</cp:revision>
  <dcterms:created xsi:type="dcterms:W3CDTF">2021-03-15T04:11:06Z</dcterms:created>
  <dcterms:modified xsi:type="dcterms:W3CDTF">2021-03-15T05:14:00Z</dcterms:modified>
</cp:coreProperties>
</file>