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84" r:id="rId2"/>
    <p:sldId id="285" r:id="rId3"/>
    <p:sldId id="286" r:id="rId4"/>
    <p:sldId id="28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7" r:id="rId14"/>
    <p:sldId id="278" r:id="rId15"/>
    <p:sldId id="272" r:id="rId16"/>
    <p:sldId id="279" r:id="rId17"/>
    <p:sldId id="280" r:id="rId18"/>
    <p:sldId id="273" r:id="rId19"/>
    <p:sldId id="274" r:id="rId20"/>
    <p:sldId id="281" r:id="rId21"/>
    <p:sldId id="282" r:id="rId22"/>
    <p:sldId id="275" r:id="rId23"/>
    <p:sldId id="276" r:id="rId24"/>
    <p:sldId id="288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2AD0324-7E88-46FA-9A4E-D6260CF57E15}" type="datetimeFigureOut">
              <a:rPr lang="en-US" smtClean="0"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9CD40F-96C3-4D18-83C3-BD0FADD71A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14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324-7E88-46FA-9A4E-D6260CF57E15}" type="datetimeFigureOut">
              <a:rPr lang="en-US" smtClean="0"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D40F-96C3-4D18-83C3-BD0FADD7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6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324-7E88-46FA-9A4E-D6260CF57E15}" type="datetimeFigureOut">
              <a:rPr lang="en-US" smtClean="0"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D40F-96C3-4D18-83C3-BD0FADD71A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658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324-7E88-46FA-9A4E-D6260CF57E15}" type="datetimeFigureOut">
              <a:rPr lang="en-US" smtClean="0"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D40F-96C3-4D18-83C3-BD0FADD71A6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992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324-7E88-46FA-9A4E-D6260CF57E15}" type="datetimeFigureOut">
              <a:rPr lang="en-US" smtClean="0"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D40F-96C3-4D18-83C3-BD0FADD7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31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324-7E88-46FA-9A4E-D6260CF57E15}" type="datetimeFigureOut">
              <a:rPr lang="en-US" smtClean="0"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D40F-96C3-4D18-83C3-BD0FADD71A6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85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324-7E88-46FA-9A4E-D6260CF57E15}" type="datetimeFigureOut">
              <a:rPr lang="en-US" smtClean="0"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D40F-96C3-4D18-83C3-BD0FADD71A6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58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324-7E88-46FA-9A4E-D6260CF57E15}" type="datetimeFigureOut">
              <a:rPr lang="en-US" smtClean="0"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D40F-96C3-4D18-83C3-BD0FADD71A6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490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324-7E88-46FA-9A4E-D6260CF57E15}" type="datetimeFigureOut">
              <a:rPr lang="en-US" smtClean="0"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D40F-96C3-4D18-83C3-BD0FADD71A6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43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324-7E88-46FA-9A4E-D6260CF57E15}" type="datetimeFigureOut">
              <a:rPr lang="en-US" smtClean="0"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D40F-96C3-4D18-83C3-BD0FADD7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6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324-7E88-46FA-9A4E-D6260CF57E15}" type="datetimeFigureOut">
              <a:rPr lang="en-US" smtClean="0"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D40F-96C3-4D18-83C3-BD0FADD71A6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324-7E88-46FA-9A4E-D6260CF57E15}" type="datetimeFigureOut">
              <a:rPr lang="en-US" smtClean="0"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D40F-96C3-4D18-83C3-BD0FADD71A6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44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324-7E88-46FA-9A4E-D6260CF57E15}" type="datetimeFigureOut">
              <a:rPr lang="en-US" smtClean="0"/>
              <a:t>11/03/2020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D40F-96C3-4D18-83C3-BD0FADD71A6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77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324-7E88-46FA-9A4E-D6260CF57E15}" type="datetimeFigureOut">
              <a:rPr lang="en-US" smtClean="0"/>
              <a:t>11/03/2020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D40F-96C3-4D18-83C3-BD0FADD71A6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03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324-7E88-46FA-9A4E-D6260CF57E15}" type="datetimeFigureOut">
              <a:rPr lang="en-US" smtClean="0"/>
              <a:t>11/03/2020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D40F-96C3-4D18-83C3-BD0FADD7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324-7E88-46FA-9A4E-D6260CF57E15}" type="datetimeFigureOut">
              <a:rPr lang="en-US" smtClean="0"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D40F-96C3-4D18-83C3-BD0FADD71A6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37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324-7E88-46FA-9A4E-D6260CF57E15}" type="datetimeFigureOut">
              <a:rPr lang="en-US" smtClean="0"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D40F-96C3-4D18-83C3-BD0FADD7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8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AD0324-7E88-46FA-9A4E-D6260CF57E15}" type="datetimeFigureOut">
              <a:rPr lang="en-US" smtClean="0"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9CD40F-96C3-4D18-83C3-BD0FADD7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1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340769"/>
            <a:ext cx="7772400" cy="2259682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latin typeface="Bodoni MT" panose="02070603080606020203" pitchFamily="18" charset="0"/>
              </a:rPr>
              <a:t>HAND-OUT</a:t>
            </a:r>
            <a:r>
              <a:rPr lang="id-ID" sz="2800" b="1" dirty="0" smtClean="0">
                <a:latin typeface="Bodoni MT" panose="02070603080606020203" pitchFamily="18" charset="0"/>
              </a:rPr>
              <a:t/>
            </a:r>
            <a:br>
              <a:rPr lang="id-ID" sz="2800" b="1" dirty="0" smtClean="0">
                <a:latin typeface="Bodoni MT" panose="02070603080606020203" pitchFamily="18" charset="0"/>
              </a:rPr>
            </a:br>
            <a:r>
              <a:rPr lang="en-US" sz="2800" b="1" dirty="0" err="1" smtClean="0">
                <a:latin typeface="Bodoni MT" panose="02070603080606020203" pitchFamily="18" charset="0"/>
              </a:rPr>
              <a:t>Tiga</a:t>
            </a:r>
            <a:r>
              <a:rPr lang="en-US" sz="2800" b="1" dirty="0" smtClean="0">
                <a:latin typeface="Bodoni MT" panose="02070603080606020203" pitchFamily="18" charset="0"/>
              </a:rPr>
              <a:t> </a:t>
            </a:r>
            <a:r>
              <a:rPr lang="en-US" sz="2800" b="1" i="1" dirty="0" err="1" smtClean="0">
                <a:latin typeface="Bodoni MT" panose="02070603080606020203" pitchFamily="18" charset="0"/>
              </a:rPr>
              <a:t>Empu</a:t>
            </a:r>
            <a:r>
              <a:rPr lang="en-US" sz="2800" b="1" dirty="0" smtClean="0">
                <a:latin typeface="Bodoni MT" panose="02070603080606020203" pitchFamily="18" charset="0"/>
              </a:rPr>
              <a:t> </a:t>
            </a:r>
            <a:r>
              <a:rPr lang="en-US" sz="2800" b="1" dirty="0" err="1" smtClean="0">
                <a:latin typeface="Bodoni MT" panose="02070603080606020203" pitchFamily="18" charset="0"/>
              </a:rPr>
              <a:t>Pilar</a:t>
            </a:r>
            <a:r>
              <a:rPr lang="en-US" sz="2800" b="1" dirty="0" smtClean="0">
                <a:latin typeface="Bodoni MT" panose="02070603080606020203" pitchFamily="18" charset="0"/>
              </a:rPr>
              <a:t> </a:t>
            </a:r>
            <a:r>
              <a:rPr lang="en-US" sz="2800" b="1" dirty="0" err="1" smtClean="0">
                <a:latin typeface="Bodoni MT" panose="02070603080606020203" pitchFamily="18" charset="0"/>
              </a:rPr>
              <a:t>Kehidupan</a:t>
            </a:r>
            <a:r>
              <a:rPr lang="en-US" sz="2800" b="1" dirty="0" smtClean="0">
                <a:latin typeface="Bodoni MT" panose="02070603080606020203" pitchFamily="18" charset="0"/>
              </a:rPr>
              <a:t> </a:t>
            </a:r>
            <a:r>
              <a:rPr lang="en-US" sz="2800" b="1" dirty="0" err="1" smtClean="0">
                <a:latin typeface="Bodoni MT" panose="02070603080606020203" pitchFamily="18" charset="0"/>
              </a:rPr>
              <a:t>Karawitan</a:t>
            </a:r>
            <a:r>
              <a:rPr lang="en-US" sz="2800" b="1" dirty="0" smtClean="0">
                <a:latin typeface="Bodoni MT" panose="02070603080606020203" pitchFamily="18" charset="0"/>
              </a:rPr>
              <a:t> </a:t>
            </a:r>
            <a:r>
              <a:rPr lang="en-US" sz="2800" b="1" dirty="0" smtClean="0">
                <a:latin typeface="Bodoni MT" panose="02070603080606020203" pitchFamily="18" charset="0"/>
              </a:rPr>
              <a:t>Gaya </a:t>
            </a:r>
            <a:r>
              <a:rPr lang="en-US" sz="2800" b="1" dirty="0" smtClean="0">
                <a:latin typeface="Bodoni MT" panose="02070603080606020203" pitchFamily="18" charset="0"/>
              </a:rPr>
              <a:t>Surakarta </a:t>
            </a:r>
            <a:r>
              <a:rPr lang="en-US" sz="2800" b="1" dirty="0" err="1" smtClean="0">
                <a:latin typeface="Bodoni MT" panose="02070603080606020203" pitchFamily="18" charset="0"/>
              </a:rPr>
              <a:t>Pasca</a:t>
            </a:r>
            <a:r>
              <a:rPr lang="en-US" sz="2800" b="1" dirty="0" smtClean="0">
                <a:latin typeface="Bodoni MT" panose="02070603080606020203" pitchFamily="18" charset="0"/>
              </a:rPr>
              <a:t> </a:t>
            </a:r>
            <a:r>
              <a:rPr lang="en-US" sz="2800" b="1" dirty="0" err="1" smtClean="0">
                <a:latin typeface="Bodoni MT" panose="02070603080606020203" pitchFamily="18" charset="0"/>
              </a:rPr>
              <a:t>Kemerdekan</a:t>
            </a:r>
            <a:endParaRPr lang="id-ID" sz="2800" b="1" dirty="0">
              <a:latin typeface="Bodoni MT" panose="02070603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2537" y="4044269"/>
            <a:ext cx="6400800" cy="132622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id-ID" sz="2400" b="1" i="1" dirty="0">
                <a:latin typeface="Cornosy"/>
              </a:rPr>
              <a:t>Tatap muka </a:t>
            </a:r>
            <a:r>
              <a:rPr lang="en-US" sz="2400" b="1" i="1" dirty="0" err="1" smtClean="0">
                <a:latin typeface="Cornosy"/>
              </a:rPr>
              <a:t>Ke</a:t>
            </a:r>
            <a:r>
              <a:rPr lang="en-US" sz="2400" b="1" i="1" dirty="0" smtClean="0">
                <a:latin typeface="Cornosy"/>
              </a:rPr>
              <a:t>-</a:t>
            </a:r>
            <a:r>
              <a:rPr lang="id-ID" sz="2400" b="1" i="1" dirty="0" smtClean="0">
                <a:latin typeface="Cornosy"/>
              </a:rPr>
              <a:t>12</a:t>
            </a:r>
            <a:endParaRPr lang="id-ID" sz="2400" b="1" i="1" dirty="0">
              <a:latin typeface="Cornosy"/>
            </a:endParaRPr>
          </a:p>
          <a:p>
            <a:pPr algn="r"/>
            <a:r>
              <a:rPr lang="en-US" sz="2400" b="1" dirty="0" smtClean="0">
                <a:latin typeface="Cornosy"/>
              </a:rPr>
              <a:t>MK </a:t>
            </a:r>
            <a:r>
              <a:rPr lang="en-US" sz="2400" b="1" dirty="0" err="1" smtClean="0">
                <a:latin typeface="Cornosy"/>
              </a:rPr>
              <a:t>Pengantar</a:t>
            </a:r>
            <a:r>
              <a:rPr lang="en-US" sz="2400" b="1" dirty="0" smtClean="0">
                <a:latin typeface="Cornosy"/>
              </a:rPr>
              <a:t> </a:t>
            </a:r>
            <a:r>
              <a:rPr lang="en-US" sz="2400" b="1" dirty="0" err="1" smtClean="0">
                <a:latin typeface="Cornosy"/>
              </a:rPr>
              <a:t>Karawitanologi</a:t>
            </a:r>
            <a:r>
              <a:rPr lang="en-US" sz="2400" b="1" dirty="0" smtClean="0">
                <a:latin typeface="Cornosy"/>
              </a:rPr>
              <a:t>, </a:t>
            </a:r>
            <a:r>
              <a:rPr lang="en-US" sz="2400" b="1" dirty="0" err="1" smtClean="0">
                <a:latin typeface="Cornosy"/>
              </a:rPr>
              <a:t>Fakultas</a:t>
            </a:r>
            <a:r>
              <a:rPr lang="en-US" sz="2400" b="1" dirty="0" smtClean="0">
                <a:latin typeface="Cornosy"/>
              </a:rPr>
              <a:t> </a:t>
            </a:r>
            <a:r>
              <a:rPr lang="en-US" sz="2400" b="1" dirty="0" err="1" smtClean="0">
                <a:latin typeface="Cornosy"/>
              </a:rPr>
              <a:t>Seni</a:t>
            </a:r>
            <a:r>
              <a:rPr lang="en-US" sz="2400" b="1" dirty="0" smtClean="0">
                <a:latin typeface="Cornosy"/>
              </a:rPr>
              <a:t> </a:t>
            </a:r>
            <a:r>
              <a:rPr lang="en-US" sz="2400" b="1" dirty="0" err="1" smtClean="0">
                <a:latin typeface="Cornosy"/>
              </a:rPr>
              <a:t>Pertunjukan</a:t>
            </a:r>
            <a:endParaRPr lang="en-US" sz="2400" b="1" dirty="0" smtClean="0">
              <a:latin typeface="Cornosy"/>
            </a:endParaRPr>
          </a:p>
          <a:p>
            <a:pPr algn="r"/>
            <a:r>
              <a:rPr lang="en-US" sz="2400" b="1" dirty="0" err="1" smtClean="0">
                <a:latin typeface="Cornosy"/>
              </a:rPr>
              <a:t>Institut</a:t>
            </a:r>
            <a:r>
              <a:rPr lang="en-US" sz="2400" b="1" dirty="0" smtClean="0">
                <a:latin typeface="Cornosy"/>
              </a:rPr>
              <a:t> </a:t>
            </a:r>
            <a:r>
              <a:rPr lang="en-US" sz="2400" b="1" dirty="0" err="1" smtClean="0">
                <a:latin typeface="Cornosy"/>
              </a:rPr>
              <a:t>Seni</a:t>
            </a:r>
            <a:r>
              <a:rPr lang="en-US" sz="2400" b="1" dirty="0" smtClean="0">
                <a:latin typeface="Cornosy"/>
              </a:rPr>
              <a:t> Indonesia Surakarta</a:t>
            </a:r>
          </a:p>
          <a:p>
            <a:pPr algn="r"/>
            <a:r>
              <a:rPr lang="en-US" sz="2400" b="1" dirty="0" smtClean="0">
                <a:latin typeface="Cornosy"/>
              </a:rPr>
              <a:t>2020</a:t>
            </a:r>
            <a:endParaRPr lang="id-ID" sz="2400" b="1" dirty="0">
              <a:latin typeface="Cornos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231" y="292781"/>
            <a:ext cx="1865538" cy="1652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64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Peran</a:t>
            </a:r>
            <a:r>
              <a:rPr lang="en-US" b="1" dirty="0"/>
              <a:t> </a:t>
            </a:r>
            <a:r>
              <a:rPr lang="en-US" b="1" dirty="0" err="1" smtClean="0"/>
              <a:t>Empu</a:t>
            </a:r>
            <a:r>
              <a:rPr lang="en-US" b="1" dirty="0" smtClean="0"/>
              <a:t> </a:t>
            </a:r>
            <a:r>
              <a:rPr lang="en-US" b="1" dirty="0" err="1" smtClean="0"/>
              <a:t>Karawitan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kemerdekaan</a:t>
            </a:r>
            <a:r>
              <a:rPr lang="en-US" dirty="0"/>
              <a:t> (1950-an </a:t>
            </a:r>
            <a:r>
              <a:rPr lang="en-US" dirty="0" err="1"/>
              <a:t>hingga</a:t>
            </a:r>
            <a:r>
              <a:rPr lang="en-US" dirty="0"/>
              <a:t> 1970-an),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Surakarta </a:t>
            </a:r>
            <a:r>
              <a:rPr lang="en-US" dirty="0" err="1" smtClean="0"/>
              <a:t>diwarnai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dijelaskan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Ki </a:t>
            </a:r>
            <a:r>
              <a:rPr lang="en-US" dirty="0" err="1"/>
              <a:t>Martopengrawit</a:t>
            </a:r>
            <a:r>
              <a:rPr lang="en-US" dirty="0"/>
              <a:t>, Ki </a:t>
            </a:r>
            <a:r>
              <a:rPr lang="en-US" dirty="0" err="1"/>
              <a:t>Tjokrowasito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Ki </a:t>
            </a:r>
            <a:r>
              <a:rPr lang="en-US" dirty="0" err="1"/>
              <a:t>Nartosabda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tokoh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posisinya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,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pilar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kelangsungan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Surakarta.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418667" y="708338"/>
            <a:ext cx="6017771" cy="5499279"/>
          </a:xfrm>
        </p:spPr>
        <p:txBody>
          <a:bodyPr>
            <a:normAutofit fontScale="92500" lnSpcReduction="10000"/>
          </a:bodyPr>
          <a:lstStyle/>
          <a:p>
            <a:pPr marL="457200" lvl="1" indent="0" algn="ctr">
              <a:buNone/>
            </a:pPr>
            <a:r>
              <a:rPr lang="en-US" sz="1500" b="1" dirty="0" err="1"/>
              <a:t>Persamaan</a:t>
            </a:r>
            <a:r>
              <a:rPr lang="en-US" sz="1500" b="1" dirty="0"/>
              <a:t> </a:t>
            </a:r>
            <a:r>
              <a:rPr lang="en-US" sz="1500" b="1" dirty="0" err="1"/>
              <a:t>tersebut</a:t>
            </a:r>
            <a:r>
              <a:rPr lang="en-US" sz="1500" b="1" dirty="0"/>
              <a:t> </a:t>
            </a:r>
            <a:r>
              <a:rPr lang="en-US" sz="1500" b="1" dirty="0" err="1"/>
              <a:t>dapat</a:t>
            </a:r>
            <a:r>
              <a:rPr lang="en-US" sz="1500" b="1" dirty="0"/>
              <a:t> </a:t>
            </a:r>
            <a:r>
              <a:rPr lang="en-US" sz="1500" b="1" dirty="0" err="1"/>
              <a:t>diuraikan</a:t>
            </a:r>
            <a:r>
              <a:rPr lang="en-US" sz="1500" b="1" dirty="0"/>
              <a:t> </a:t>
            </a:r>
            <a:r>
              <a:rPr lang="en-US" sz="1500" b="1" dirty="0" err="1"/>
              <a:t>sebagai</a:t>
            </a:r>
            <a:r>
              <a:rPr lang="en-US" sz="1500" b="1" dirty="0"/>
              <a:t> </a:t>
            </a:r>
            <a:r>
              <a:rPr lang="en-US" sz="1500" b="1" dirty="0" err="1"/>
              <a:t>berikut</a:t>
            </a:r>
            <a:r>
              <a:rPr lang="en-US" sz="1500" b="1" dirty="0"/>
              <a:t>:</a:t>
            </a:r>
          </a:p>
          <a:p>
            <a:pPr lvl="1"/>
            <a:r>
              <a:rPr lang="en-US" sz="1500" dirty="0" err="1"/>
              <a:t>Pertama</a:t>
            </a:r>
            <a:r>
              <a:rPr lang="en-US" sz="1500" dirty="0"/>
              <a:t>, </a:t>
            </a:r>
            <a:r>
              <a:rPr lang="en-US" sz="1500" dirty="0" err="1"/>
              <a:t>ketiganya</a:t>
            </a:r>
            <a:r>
              <a:rPr lang="en-US" sz="1500" dirty="0"/>
              <a:t> </a:t>
            </a:r>
            <a:r>
              <a:rPr lang="en-US" sz="1500" dirty="0" err="1"/>
              <a:t>memanfaatkan</a:t>
            </a:r>
            <a:r>
              <a:rPr lang="en-US" sz="1500" dirty="0"/>
              <a:t> </a:t>
            </a:r>
            <a:r>
              <a:rPr lang="en-US" sz="1500" dirty="0" err="1"/>
              <a:t>kemampuan</a:t>
            </a:r>
            <a:r>
              <a:rPr lang="en-US" sz="1500" dirty="0"/>
              <a:t> </a:t>
            </a:r>
            <a:r>
              <a:rPr lang="en-US" sz="1500" dirty="0" err="1"/>
              <a:t>musiknya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melestarikan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mengembangkan</a:t>
            </a:r>
            <a:r>
              <a:rPr lang="en-US" sz="1500" dirty="0"/>
              <a:t> </a:t>
            </a:r>
            <a:r>
              <a:rPr lang="en-US" sz="1500" dirty="0" err="1"/>
              <a:t>kehidupan</a:t>
            </a:r>
            <a:r>
              <a:rPr lang="en-US" sz="1500" dirty="0"/>
              <a:t> </a:t>
            </a:r>
            <a:r>
              <a:rPr lang="en-US" sz="1500" dirty="0" err="1"/>
              <a:t>karawitan</a:t>
            </a:r>
            <a:r>
              <a:rPr lang="en-US" sz="1500" dirty="0"/>
              <a:t> </a:t>
            </a:r>
            <a:r>
              <a:rPr lang="en-US" sz="1500" dirty="0" err="1"/>
              <a:t>Jawa</a:t>
            </a:r>
            <a:r>
              <a:rPr lang="en-US" sz="1500" dirty="0"/>
              <a:t> </a:t>
            </a:r>
            <a:r>
              <a:rPr lang="en-US" sz="1500" dirty="0" err="1"/>
              <a:t>gaya</a:t>
            </a:r>
            <a:r>
              <a:rPr lang="en-US" sz="1500" dirty="0"/>
              <a:t> Surakarta.</a:t>
            </a:r>
          </a:p>
          <a:p>
            <a:pPr lvl="1"/>
            <a:r>
              <a:rPr lang="en-US" sz="1500" dirty="0" err="1"/>
              <a:t>Kedua</a:t>
            </a:r>
            <a:r>
              <a:rPr lang="en-US" sz="1500" dirty="0"/>
              <a:t>, </a:t>
            </a:r>
            <a:r>
              <a:rPr lang="en-US" sz="1500" dirty="0" err="1"/>
              <a:t>ketiganya</a:t>
            </a:r>
            <a:r>
              <a:rPr lang="en-US" sz="1500" dirty="0"/>
              <a:t> </a:t>
            </a:r>
            <a:r>
              <a:rPr lang="en-US" sz="1500" dirty="0" err="1"/>
              <a:t>menggunakan</a:t>
            </a:r>
            <a:r>
              <a:rPr lang="en-US" sz="1500" dirty="0"/>
              <a:t> </a:t>
            </a:r>
            <a:r>
              <a:rPr lang="en-US" sz="1500" dirty="0" err="1"/>
              <a:t>kepekaannya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membaca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menafsirkan</a:t>
            </a:r>
            <a:r>
              <a:rPr lang="en-US" sz="1500" dirty="0"/>
              <a:t> </a:t>
            </a:r>
            <a:r>
              <a:rPr lang="en-US" sz="1500" dirty="0" err="1"/>
              <a:t>berbagai</a:t>
            </a:r>
            <a:r>
              <a:rPr lang="en-US" sz="1500" dirty="0"/>
              <a:t> </a:t>
            </a:r>
            <a:r>
              <a:rPr lang="en-US" sz="1500" dirty="0" err="1"/>
              <a:t>fenomena</a:t>
            </a:r>
            <a:r>
              <a:rPr lang="en-US" sz="1500" dirty="0"/>
              <a:t> </a:t>
            </a:r>
            <a:r>
              <a:rPr lang="en-US" sz="1500" dirty="0" err="1"/>
              <a:t>sosial</a:t>
            </a:r>
            <a:r>
              <a:rPr lang="en-US" sz="1500" dirty="0"/>
              <a:t> </a:t>
            </a:r>
            <a:r>
              <a:rPr lang="en-US" sz="1500" dirty="0" err="1"/>
              <a:t>menjadi</a:t>
            </a:r>
            <a:r>
              <a:rPr lang="en-US" sz="1500" dirty="0"/>
              <a:t> </a:t>
            </a:r>
            <a:r>
              <a:rPr lang="en-US" sz="1500" dirty="0" err="1"/>
              <a:t>fenomena</a:t>
            </a:r>
            <a:r>
              <a:rPr lang="en-US" sz="1500" dirty="0"/>
              <a:t> </a:t>
            </a:r>
            <a:r>
              <a:rPr lang="en-US" sz="1500" dirty="0" err="1"/>
              <a:t>musik</a:t>
            </a:r>
            <a:r>
              <a:rPr lang="en-US" sz="1500" dirty="0"/>
              <a:t>.</a:t>
            </a:r>
          </a:p>
          <a:p>
            <a:pPr lvl="1"/>
            <a:r>
              <a:rPr lang="en-US" sz="1500" dirty="0" err="1"/>
              <a:t>Ketiga</a:t>
            </a:r>
            <a:r>
              <a:rPr lang="en-US" sz="1500" dirty="0"/>
              <a:t>, </a:t>
            </a:r>
            <a:r>
              <a:rPr lang="en-US" sz="1500" dirty="0" err="1"/>
              <a:t>mereka</a:t>
            </a:r>
            <a:r>
              <a:rPr lang="en-US" sz="1500" dirty="0"/>
              <a:t> </a:t>
            </a:r>
            <a:r>
              <a:rPr lang="en-US" sz="1500" dirty="0" err="1"/>
              <a:t>semua</a:t>
            </a:r>
            <a:r>
              <a:rPr lang="en-US" sz="1500" dirty="0"/>
              <a:t> </a:t>
            </a:r>
            <a:r>
              <a:rPr lang="en-US" sz="1500" dirty="0" err="1"/>
              <a:t>menggunakan</a:t>
            </a:r>
            <a:r>
              <a:rPr lang="en-US" sz="1500" dirty="0"/>
              <a:t> </a:t>
            </a:r>
            <a:r>
              <a:rPr lang="en-US" sz="1500" dirty="0" err="1"/>
              <a:t>institusi</a:t>
            </a:r>
            <a:r>
              <a:rPr lang="en-US" sz="1500" dirty="0"/>
              <a:t> </a:t>
            </a:r>
            <a:r>
              <a:rPr lang="en-US" sz="1500" dirty="0" err="1"/>
              <a:t>tempat</a:t>
            </a:r>
            <a:r>
              <a:rPr lang="en-US" sz="1500" dirty="0"/>
              <a:t> </a:t>
            </a:r>
            <a:r>
              <a:rPr lang="en-US" sz="1500" dirty="0" err="1"/>
              <a:t>mereka</a:t>
            </a:r>
            <a:r>
              <a:rPr lang="en-US" sz="1500" dirty="0"/>
              <a:t> </a:t>
            </a:r>
            <a:r>
              <a:rPr lang="en-US" sz="1500" dirty="0" err="1"/>
              <a:t>bekerja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mentransfer</a:t>
            </a:r>
            <a:r>
              <a:rPr lang="en-US" sz="1500" dirty="0"/>
              <a:t> </a:t>
            </a:r>
            <a:r>
              <a:rPr lang="en-US" sz="1500" dirty="0" err="1"/>
              <a:t>keterampilan</a:t>
            </a:r>
            <a:r>
              <a:rPr lang="en-US" sz="1500" dirty="0"/>
              <a:t> </a:t>
            </a:r>
            <a:r>
              <a:rPr lang="en-US" sz="1500" dirty="0" err="1"/>
              <a:t>mereka</a:t>
            </a:r>
            <a:r>
              <a:rPr lang="en-US" sz="1500" dirty="0"/>
              <a:t> </a:t>
            </a:r>
            <a:r>
              <a:rPr lang="en-US" sz="1500" dirty="0" err="1"/>
              <a:t>kepada</a:t>
            </a:r>
            <a:r>
              <a:rPr lang="en-US" sz="1500" dirty="0"/>
              <a:t> </a:t>
            </a:r>
            <a:r>
              <a:rPr lang="en-US" sz="1500" dirty="0" err="1"/>
              <a:t>musisi</a:t>
            </a:r>
            <a:r>
              <a:rPr lang="en-US" sz="1500" dirty="0"/>
              <a:t> di </a:t>
            </a:r>
            <a:r>
              <a:rPr lang="en-US" sz="1500" dirty="0" err="1"/>
              <a:t>generasi</a:t>
            </a:r>
            <a:r>
              <a:rPr lang="en-US" sz="1500" dirty="0"/>
              <a:t> </a:t>
            </a:r>
            <a:r>
              <a:rPr lang="en-US" sz="1500" dirty="0" err="1"/>
              <a:t>berikutnya</a:t>
            </a:r>
            <a:r>
              <a:rPr lang="en-US" sz="1500" dirty="0"/>
              <a:t>.</a:t>
            </a:r>
          </a:p>
          <a:p>
            <a:pPr lvl="1"/>
            <a:r>
              <a:rPr lang="en-US" sz="1500" dirty="0" err="1"/>
              <a:t>Keempat</a:t>
            </a:r>
            <a:r>
              <a:rPr lang="en-US" sz="1500" dirty="0"/>
              <a:t>, </a:t>
            </a:r>
            <a:r>
              <a:rPr lang="en-US" sz="1500" dirty="0" err="1"/>
              <a:t>mereka</a:t>
            </a:r>
            <a:r>
              <a:rPr lang="en-US" sz="1500" dirty="0"/>
              <a:t> </a:t>
            </a:r>
            <a:r>
              <a:rPr lang="en-US" sz="1500" dirty="0" err="1"/>
              <a:t>semua</a:t>
            </a:r>
            <a:r>
              <a:rPr lang="en-US" sz="1500" dirty="0"/>
              <a:t> </a:t>
            </a:r>
            <a:r>
              <a:rPr lang="en-US" sz="1500" dirty="0" err="1"/>
              <a:t>meyakini</a:t>
            </a:r>
            <a:r>
              <a:rPr lang="en-US" sz="1500" dirty="0"/>
              <a:t> </a:t>
            </a:r>
            <a:r>
              <a:rPr lang="en-US" sz="1500" dirty="0" err="1"/>
              <a:t>bahwa</a:t>
            </a:r>
            <a:r>
              <a:rPr lang="en-US" sz="1500" dirty="0"/>
              <a:t> </a:t>
            </a:r>
            <a:r>
              <a:rPr lang="en-US" sz="1500" dirty="0" err="1"/>
              <a:t>karawitan</a:t>
            </a:r>
            <a:r>
              <a:rPr lang="en-US" sz="1500" dirty="0"/>
              <a:t> </a:t>
            </a:r>
            <a:r>
              <a:rPr lang="en-US" sz="1500" dirty="0" err="1"/>
              <a:t>bukanlah</a:t>
            </a:r>
            <a:r>
              <a:rPr lang="en-US" sz="1500" dirty="0"/>
              <a:t> </a:t>
            </a:r>
            <a:r>
              <a:rPr lang="en-US" sz="1500" dirty="0" err="1"/>
              <a:t>benda</a:t>
            </a:r>
            <a:r>
              <a:rPr lang="en-US" sz="1500" dirty="0"/>
              <a:t> </a:t>
            </a:r>
            <a:r>
              <a:rPr lang="en-US" sz="1500" dirty="0" err="1"/>
              <a:t>mati</a:t>
            </a:r>
            <a:r>
              <a:rPr lang="en-US" sz="1500" dirty="0"/>
              <a:t> </a:t>
            </a:r>
            <a:r>
              <a:rPr lang="en-US" sz="1500" dirty="0" err="1"/>
              <a:t>atau</a:t>
            </a:r>
            <a:r>
              <a:rPr lang="en-US" sz="1500" dirty="0"/>
              <a:t> </a:t>
            </a:r>
            <a:r>
              <a:rPr lang="en-US" sz="1500" dirty="0" err="1"/>
              <a:t>statis</a:t>
            </a:r>
            <a:r>
              <a:rPr lang="en-US" sz="1500" dirty="0"/>
              <a:t> </a:t>
            </a:r>
            <a:r>
              <a:rPr lang="en-US" sz="1500" dirty="0" err="1"/>
              <a:t>melainkan</a:t>
            </a:r>
            <a:r>
              <a:rPr lang="en-US" sz="1500" dirty="0"/>
              <a:t> </a:t>
            </a:r>
            <a:r>
              <a:rPr lang="en-US" sz="1500" dirty="0" err="1"/>
              <a:t>fenomena</a:t>
            </a:r>
            <a:r>
              <a:rPr lang="en-US" sz="1500" dirty="0"/>
              <a:t> </a:t>
            </a:r>
            <a:r>
              <a:rPr lang="en-US" sz="1500" dirty="0" err="1"/>
              <a:t>musik</a:t>
            </a:r>
            <a:r>
              <a:rPr lang="en-US" sz="1500" dirty="0"/>
              <a:t> yang </a:t>
            </a:r>
            <a:r>
              <a:rPr lang="en-US" sz="1500" dirty="0" err="1"/>
              <a:t>senantiasa</a:t>
            </a:r>
            <a:r>
              <a:rPr lang="en-US" sz="1500" dirty="0"/>
              <a:t> </a:t>
            </a:r>
            <a:r>
              <a:rPr lang="en-US" sz="1500" dirty="0" err="1"/>
              <a:t>menghadirkan</a:t>
            </a:r>
            <a:r>
              <a:rPr lang="en-US" sz="1500" dirty="0"/>
              <a:t> </a:t>
            </a:r>
            <a:r>
              <a:rPr lang="en-US" sz="1500" dirty="0" err="1"/>
              <a:t>tantangan</a:t>
            </a:r>
            <a:r>
              <a:rPr lang="en-US" sz="1500" dirty="0"/>
              <a:t> </a:t>
            </a:r>
            <a:r>
              <a:rPr lang="en-US" sz="1500" dirty="0" err="1"/>
              <a:t>baru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disikapi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cara-cara</a:t>
            </a:r>
            <a:r>
              <a:rPr lang="en-US" sz="1500" dirty="0"/>
              <a:t> </a:t>
            </a:r>
            <a:r>
              <a:rPr lang="en-US" sz="1500" dirty="0" err="1"/>
              <a:t>baru</a:t>
            </a:r>
            <a:r>
              <a:rPr lang="en-US" sz="1500" dirty="0"/>
              <a:t> yang </a:t>
            </a:r>
            <a:r>
              <a:rPr lang="en-US" sz="1500" dirty="0" err="1"/>
              <a:t>kreatif</a:t>
            </a:r>
            <a:r>
              <a:rPr lang="en-US" sz="1500" dirty="0"/>
              <a:t>.</a:t>
            </a:r>
          </a:p>
          <a:p>
            <a:pPr lvl="1"/>
            <a:r>
              <a:rPr lang="en-US" sz="1500" dirty="0" err="1"/>
              <a:t>Kelima</a:t>
            </a:r>
            <a:r>
              <a:rPr lang="en-US" sz="1500" dirty="0"/>
              <a:t>, </a:t>
            </a:r>
            <a:r>
              <a:rPr lang="en-US" sz="1500" dirty="0" err="1"/>
              <a:t>mereka</a:t>
            </a:r>
            <a:r>
              <a:rPr lang="en-US" sz="1500" dirty="0"/>
              <a:t> </a:t>
            </a:r>
            <a:r>
              <a:rPr lang="en-US" sz="1500" dirty="0" err="1"/>
              <a:t>memanfaatkan</a:t>
            </a:r>
            <a:r>
              <a:rPr lang="en-US" sz="1500" dirty="0"/>
              <a:t> </a:t>
            </a:r>
            <a:r>
              <a:rPr lang="en-US" sz="1500" dirty="0" err="1"/>
              <a:t>pengikutnya</a:t>
            </a:r>
            <a:r>
              <a:rPr lang="en-US" sz="1500" dirty="0"/>
              <a:t> </a:t>
            </a:r>
            <a:r>
              <a:rPr lang="en-US" sz="1500" dirty="0" err="1"/>
              <a:t>sebagai</a:t>
            </a:r>
            <a:r>
              <a:rPr lang="en-US" sz="1500" dirty="0"/>
              <a:t> </a:t>
            </a:r>
            <a:r>
              <a:rPr lang="en-US" sz="1500" dirty="0" err="1"/>
              <a:t>wadah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menanamkan</a:t>
            </a:r>
            <a:r>
              <a:rPr lang="en-US" sz="1500" dirty="0"/>
              <a:t> </a:t>
            </a:r>
            <a:r>
              <a:rPr lang="en-US" sz="1500" dirty="0" err="1"/>
              <a:t>konsep</a:t>
            </a:r>
            <a:r>
              <a:rPr lang="en-US" sz="1500" dirty="0"/>
              <a:t> </a:t>
            </a:r>
            <a:r>
              <a:rPr lang="en-US" sz="1500" dirty="0" err="1"/>
              <a:t>tentang</a:t>
            </a:r>
            <a:r>
              <a:rPr lang="en-US" sz="1500" dirty="0"/>
              <a:t> </a:t>
            </a:r>
            <a:r>
              <a:rPr lang="en-US" sz="1500" dirty="0" err="1"/>
              <a:t>karawitan</a:t>
            </a:r>
            <a:r>
              <a:rPr lang="en-US" sz="1500" dirty="0"/>
              <a:t> </a:t>
            </a:r>
            <a:r>
              <a:rPr lang="en-US" sz="1500" dirty="0" err="1"/>
              <a:t>Jawa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mewujudkan</a:t>
            </a:r>
            <a:r>
              <a:rPr lang="en-US" sz="1500" dirty="0"/>
              <a:t> ide-ide </a:t>
            </a:r>
            <a:r>
              <a:rPr lang="en-US" sz="1500" dirty="0" err="1"/>
              <a:t>kreatifnya</a:t>
            </a:r>
            <a:r>
              <a:rPr lang="en-US" sz="1500" dirty="0"/>
              <a:t>.</a:t>
            </a:r>
          </a:p>
          <a:p>
            <a:pPr lvl="1"/>
            <a:r>
              <a:rPr lang="en-US" sz="1500" dirty="0" err="1"/>
              <a:t>Keenam</a:t>
            </a:r>
            <a:r>
              <a:rPr lang="en-US" sz="1500" dirty="0"/>
              <a:t>, </a:t>
            </a:r>
            <a:r>
              <a:rPr lang="en-US" sz="1500" dirty="0" err="1"/>
              <a:t>mereka</a:t>
            </a:r>
            <a:r>
              <a:rPr lang="en-US" sz="1500" dirty="0"/>
              <a:t> </a:t>
            </a:r>
            <a:r>
              <a:rPr lang="en-US" sz="1500" dirty="0" err="1"/>
              <a:t>semua</a:t>
            </a:r>
            <a:r>
              <a:rPr lang="en-US" sz="1500" dirty="0"/>
              <a:t> </a:t>
            </a:r>
            <a:r>
              <a:rPr lang="en-US" sz="1500" dirty="0" err="1"/>
              <a:t>muncul</a:t>
            </a:r>
            <a:r>
              <a:rPr lang="en-US" sz="1500" dirty="0"/>
              <a:t> </a:t>
            </a:r>
            <a:r>
              <a:rPr lang="en-US" sz="1500" dirty="0" err="1"/>
              <a:t>sebagai</a:t>
            </a:r>
            <a:r>
              <a:rPr lang="en-US" sz="1500" dirty="0"/>
              <a:t> </a:t>
            </a:r>
            <a:r>
              <a:rPr lang="en-US" sz="1500" dirty="0" err="1"/>
              <a:t>pemimpin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pilar</a:t>
            </a:r>
            <a:r>
              <a:rPr lang="en-US" sz="1500" dirty="0"/>
              <a:t> di </a:t>
            </a:r>
            <a:r>
              <a:rPr lang="en-US" sz="1500" dirty="0" err="1"/>
              <a:t>bidang</a:t>
            </a:r>
            <a:r>
              <a:rPr lang="en-US" sz="1500" dirty="0"/>
              <a:t> </a:t>
            </a:r>
            <a:r>
              <a:rPr lang="en-US" sz="1500" dirty="0" err="1"/>
              <a:t>karawitan</a:t>
            </a:r>
            <a:r>
              <a:rPr lang="en-US" sz="1500" dirty="0"/>
              <a:t> </a:t>
            </a:r>
            <a:r>
              <a:rPr lang="en-US" sz="1500" dirty="0" err="1"/>
              <a:t>Jawa</a:t>
            </a:r>
            <a:r>
              <a:rPr lang="en-US" sz="1500" dirty="0"/>
              <a:t> </a:t>
            </a:r>
            <a:r>
              <a:rPr lang="en-US" sz="1500" dirty="0" err="1"/>
              <a:t>gaya</a:t>
            </a:r>
            <a:r>
              <a:rPr lang="en-US" sz="1500" dirty="0"/>
              <a:t> Surakarta </a:t>
            </a:r>
            <a:r>
              <a:rPr lang="en-US" sz="1500" dirty="0" err="1"/>
              <a:t>karena</a:t>
            </a:r>
            <a:r>
              <a:rPr lang="en-US" sz="1500" dirty="0"/>
              <a:t> </a:t>
            </a:r>
            <a:r>
              <a:rPr lang="en-US" sz="1500" dirty="0" err="1"/>
              <a:t>beberapa</a:t>
            </a:r>
            <a:r>
              <a:rPr lang="en-US" sz="1500" dirty="0"/>
              <a:t> </a:t>
            </a:r>
            <a:r>
              <a:rPr lang="en-US" sz="1500" dirty="0" err="1"/>
              <a:t>alasan</a:t>
            </a:r>
            <a:r>
              <a:rPr lang="en-US" sz="1500" dirty="0"/>
              <a:t>: </a:t>
            </a:r>
            <a:r>
              <a:rPr lang="en-US" sz="1500" dirty="0" err="1"/>
              <a:t>memiliki</a:t>
            </a:r>
            <a:r>
              <a:rPr lang="en-US" sz="1500" dirty="0"/>
              <a:t> </a:t>
            </a:r>
            <a:r>
              <a:rPr lang="en-US" sz="1500" dirty="0" err="1"/>
              <a:t>keterampilan</a:t>
            </a:r>
            <a:r>
              <a:rPr lang="en-US" sz="1500" dirty="0"/>
              <a:t> yang </a:t>
            </a:r>
            <a:r>
              <a:rPr lang="en-US" sz="1500" dirty="0" err="1"/>
              <a:t>sangat</a:t>
            </a:r>
            <a:r>
              <a:rPr lang="en-US" sz="1500" dirty="0"/>
              <a:t> </a:t>
            </a:r>
            <a:r>
              <a:rPr lang="en-US" sz="1500" dirty="0" err="1"/>
              <a:t>baik</a:t>
            </a:r>
            <a:r>
              <a:rPr lang="en-US" sz="1500" dirty="0"/>
              <a:t> di </a:t>
            </a:r>
            <a:r>
              <a:rPr lang="en-US" sz="1500" dirty="0" err="1"/>
              <a:t>bidang</a:t>
            </a:r>
            <a:r>
              <a:rPr lang="en-US" sz="1500" dirty="0"/>
              <a:t> </a:t>
            </a:r>
            <a:r>
              <a:rPr lang="en-US" sz="1500" dirty="0" err="1"/>
              <a:t>karawitan</a:t>
            </a:r>
            <a:r>
              <a:rPr lang="en-US" sz="1500" dirty="0"/>
              <a:t> </a:t>
            </a:r>
            <a:r>
              <a:rPr lang="en-US" sz="1500" dirty="0" err="1"/>
              <a:t>Jawa</a:t>
            </a:r>
            <a:r>
              <a:rPr lang="en-US" sz="1500" dirty="0"/>
              <a:t> </a:t>
            </a:r>
            <a:r>
              <a:rPr lang="en-US" sz="1500" dirty="0" err="1"/>
              <a:t>gaya</a:t>
            </a:r>
            <a:r>
              <a:rPr lang="en-US" sz="1500" dirty="0"/>
              <a:t> Surakarta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bidang</a:t>
            </a:r>
            <a:r>
              <a:rPr lang="en-US" sz="1500" dirty="0"/>
              <a:t> </a:t>
            </a:r>
            <a:r>
              <a:rPr lang="en-US" sz="1500" dirty="0" err="1"/>
              <a:t>terkait</a:t>
            </a:r>
            <a:r>
              <a:rPr lang="en-US" sz="1500" dirty="0"/>
              <a:t> </a:t>
            </a:r>
            <a:r>
              <a:rPr lang="en-US" sz="1500" dirty="0" err="1"/>
              <a:t>lainnya</a:t>
            </a:r>
            <a:r>
              <a:rPr lang="en-US" sz="1500" dirty="0"/>
              <a:t>, </a:t>
            </a:r>
            <a:r>
              <a:rPr lang="en-US" sz="1500" dirty="0" err="1"/>
              <a:t>peluang</a:t>
            </a:r>
            <a:r>
              <a:rPr lang="en-US" sz="1500" dirty="0"/>
              <a:t> </a:t>
            </a:r>
            <a:r>
              <a:rPr lang="en-US" sz="1500" dirty="0" err="1"/>
              <a:t>bagus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aktualisasi</a:t>
            </a:r>
            <a:r>
              <a:rPr lang="en-US" sz="1500" dirty="0"/>
              <a:t> </a:t>
            </a:r>
            <a:r>
              <a:rPr lang="en-US" sz="1500" dirty="0" err="1"/>
              <a:t>diri</a:t>
            </a:r>
            <a:r>
              <a:rPr lang="en-US" sz="1500" dirty="0"/>
              <a:t>, </a:t>
            </a:r>
            <a:r>
              <a:rPr lang="en-US" sz="1500" dirty="0" err="1"/>
              <a:t>posisi</a:t>
            </a:r>
            <a:r>
              <a:rPr lang="en-US" sz="1500" dirty="0"/>
              <a:t> </a:t>
            </a:r>
            <a:r>
              <a:rPr lang="en-US" sz="1500" dirty="0" err="1"/>
              <a:t>strategis</a:t>
            </a:r>
            <a:r>
              <a:rPr lang="en-US" sz="1500" dirty="0"/>
              <a:t> </a:t>
            </a:r>
            <a:r>
              <a:rPr lang="en-US" sz="1500" dirty="0" err="1"/>
              <a:t>dalam</a:t>
            </a:r>
            <a:r>
              <a:rPr lang="en-US" sz="1500" dirty="0"/>
              <a:t> </a:t>
            </a:r>
            <a:r>
              <a:rPr lang="en-US" sz="1500" dirty="0" err="1"/>
              <a:t>masyarakat</a:t>
            </a:r>
            <a:r>
              <a:rPr lang="en-US" sz="1500" dirty="0"/>
              <a:t>, </a:t>
            </a:r>
            <a:r>
              <a:rPr lang="en-US" sz="1500" dirty="0" err="1"/>
              <a:t>komitmen</a:t>
            </a:r>
            <a:r>
              <a:rPr lang="en-US" sz="1500" dirty="0"/>
              <a:t> yang </a:t>
            </a:r>
            <a:r>
              <a:rPr lang="en-US" sz="1500" dirty="0" err="1"/>
              <a:t>tinggi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melestarikan</a:t>
            </a:r>
            <a:r>
              <a:rPr lang="en-US" sz="1500" dirty="0"/>
              <a:t> </a:t>
            </a:r>
            <a:r>
              <a:rPr lang="en-US" sz="1500" dirty="0" err="1"/>
              <a:t>eksistensi</a:t>
            </a:r>
            <a:r>
              <a:rPr lang="en-US" sz="1500" dirty="0"/>
              <a:t> </a:t>
            </a:r>
            <a:r>
              <a:rPr lang="en-US" sz="1500" dirty="0" err="1"/>
              <a:t>karawitan</a:t>
            </a:r>
            <a:r>
              <a:rPr lang="en-US" sz="1500" dirty="0"/>
              <a:t> </a:t>
            </a:r>
            <a:r>
              <a:rPr lang="en-US" sz="1500" dirty="0" err="1"/>
              <a:t>Jawa</a:t>
            </a:r>
            <a:r>
              <a:rPr lang="en-US" sz="1500" dirty="0"/>
              <a:t> </a:t>
            </a:r>
            <a:r>
              <a:rPr lang="en-US" sz="1500" dirty="0" err="1"/>
              <a:t>ala</a:t>
            </a:r>
            <a:r>
              <a:rPr lang="en-US" sz="1500" dirty="0"/>
              <a:t> Surakarta,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juga</a:t>
            </a:r>
            <a:r>
              <a:rPr lang="en-US" sz="1500" dirty="0"/>
              <a:t> </a:t>
            </a:r>
            <a:r>
              <a:rPr lang="en-US" sz="1500" dirty="0" err="1"/>
              <a:t>memiliki</a:t>
            </a:r>
            <a:r>
              <a:rPr lang="en-US" sz="1500" dirty="0"/>
              <a:t> orang-orang di </a:t>
            </a:r>
            <a:r>
              <a:rPr lang="en-US" sz="1500" dirty="0" err="1"/>
              <a:t>belakangnya</a:t>
            </a:r>
            <a:r>
              <a:rPr lang="en-US" sz="1500" dirty="0"/>
              <a:t> yang </a:t>
            </a:r>
            <a:r>
              <a:rPr lang="en-US" sz="1500" dirty="0" err="1"/>
              <a:t>mampu</a:t>
            </a:r>
            <a:r>
              <a:rPr lang="en-US" sz="1500" dirty="0"/>
              <a:t> </a:t>
            </a:r>
            <a:r>
              <a:rPr lang="en-US" sz="1500" dirty="0" err="1"/>
              <a:t>mendorong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mendukung</a:t>
            </a:r>
            <a:r>
              <a:rPr lang="en-US" sz="1500" dirty="0"/>
              <a:t> </a:t>
            </a:r>
            <a:r>
              <a:rPr lang="en-US" sz="1500" dirty="0" err="1"/>
              <a:t>mereka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mencapai</a:t>
            </a:r>
            <a:r>
              <a:rPr lang="en-US" sz="1500" dirty="0"/>
              <a:t> </a:t>
            </a:r>
            <a:r>
              <a:rPr lang="en-US" sz="1500" dirty="0" err="1"/>
              <a:t>potensi</a:t>
            </a:r>
            <a:r>
              <a:rPr lang="en-US" sz="1500" dirty="0"/>
              <a:t> yang </a:t>
            </a:r>
            <a:r>
              <a:rPr lang="en-US" sz="1500" dirty="0" err="1"/>
              <a:t>maksimal</a:t>
            </a:r>
            <a:r>
              <a:rPr lang="en-US" sz="1500" dirty="0"/>
              <a:t>.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3718455" cy="2867459"/>
          </a:xfrm>
        </p:spPr>
        <p:txBody>
          <a:bodyPr>
            <a:normAutofit/>
          </a:bodyPr>
          <a:lstStyle/>
          <a:p>
            <a:r>
              <a:rPr lang="en-US" sz="1800" dirty="0" err="1"/>
              <a:t>Peran</a:t>
            </a:r>
            <a:r>
              <a:rPr lang="en-US" sz="1800" dirty="0"/>
              <a:t> </a:t>
            </a:r>
            <a:r>
              <a:rPr lang="en-US" sz="1800" b="1" dirty="0"/>
              <a:t>Ki </a:t>
            </a:r>
            <a:r>
              <a:rPr lang="en-US" sz="1800" b="1" dirty="0" err="1"/>
              <a:t>Martopengrawit</a:t>
            </a:r>
            <a:r>
              <a:rPr lang="en-US" sz="1800" b="1" dirty="0"/>
              <a:t> (1914-1986), Ki </a:t>
            </a:r>
            <a:r>
              <a:rPr lang="en-US" sz="1800" b="1" dirty="0" err="1"/>
              <a:t>Tjokrowasito</a:t>
            </a:r>
            <a:r>
              <a:rPr lang="en-US" sz="1800" b="1" dirty="0"/>
              <a:t> (1909-2007), </a:t>
            </a:r>
            <a:r>
              <a:rPr lang="en-US" sz="1800" b="1" dirty="0" err="1"/>
              <a:t>dan</a:t>
            </a:r>
            <a:r>
              <a:rPr lang="en-US" sz="1800" b="1" dirty="0"/>
              <a:t> Ki </a:t>
            </a:r>
            <a:r>
              <a:rPr lang="en-US" sz="1800" b="1" dirty="0" err="1"/>
              <a:t>Nartosabda</a:t>
            </a:r>
            <a:r>
              <a:rPr lang="en-US" sz="1800" b="1" dirty="0"/>
              <a:t> (1925-1985)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mendukung</a:t>
            </a:r>
            <a:r>
              <a:rPr lang="en-US" sz="1800" dirty="0"/>
              <a:t> </a:t>
            </a:r>
            <a:r>
              <a:rPr lang="en-US" sz="1800" dirty="0" err="1"/>
              <a:t>keberlangsungan</a:t>
            </a:r>
            <a:r>
              <a:rPr lang="en-US" sz="1800" dirty="0"/>
              <a:t> </a:t>
            </a:r>
            <a:r>
              <a:rPr lang="en-US" sz="1800" dirty="0" err="1"/>
              <a:t>hidup</a:t>
            </a:r>
            <a:r>
              <a:rPr lang="en-US" sz="1800" dirty="0"/>
              <a:t> </a:t>
            </a:r>
            <a:r>
              <a:rPr lang="en-US" sz="1800" dirty="0" err="1"/>
              <a:t>karawitan</a:t>
            </a:r>
            <a:r>
              <a:rPr lang="en-US" sz="1800" dirty="0"/>
              <a:t> </a:t>
            </a:r>
            <a:r>
              <a:rPr lang="en-US" sz="1800" dirty="0" err="1"/>
              <a:t>Jawa</a:t>
            </a:r>
            <a:r>
              <a:rPr lang="en-US" sz="1800" dirty="0"/>
              <a:t> </a:t>
            </a:r>
            <a:r>
              <a:rPr lang="en-US" sz="1800" dirty="0" err="1"/>
              <a:t>gaya</a:t>
            </a:r>
            <a:r>
              <a:rPr lang="en-US" sz="1800" dirty="0"/>
              <a:t> Surakarta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kurun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1950-an </a:t>
            </a:r>
            <a:r>
              <a:rPr lang="en-US" sz="1800" dirty="0" err="1"/>
              <a:t>hingga</a:t>
            </a:r>
            <a:r>
              <a:rPr lang="en-US" sz="1800" dirty="0"/>
              <a:t> 1970-an </a:t>
            </a:r>
            <a:r>
              <a:rPr lang="en-US" sz="1800" dirty="0" err="1"/>
              <a:t>menunjukkan</a:t>
            </a:r>
            <a:r>
              <a:rPr lang="en-US" sz="1800" dirty="0"/>
              <a:t> </a:t>
            </a:r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persamaan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beberapa</a:t>
            </a:r>
            <a:r>
              <a:rPr lang="en-US" sz="1800" dirty="0"/>
              <a:t> </a:t>
            </a:r>
            <a:r>
              <a:rPr lang="en-US" sz="1800" dirty="0" err="1"/>
              <a:t>perbedaan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75" y="998009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Perbedaan</a:t>
            </a: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b="1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antara</a:t>
            </a: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b="1" dirty="0" err="1" smtClean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ketiganya</a:t>
            </a:r>
            <a:r>
              <a:rPr lang="en-US" b="1" dirty="0" smtClean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b="1" dirty="0" err="1" smtClean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terletak</a:t>
            </a:r>
            <a:r>
              <a:rPr lang="en-US" b="1" dirty="0" smtClean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b="1" dirty="0" err="1" smtClean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pada</a:t>
            </a:r>
            <a:r>
              <a:rPr lang="en-US" b="1" dirty="0" smtClean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b="1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latar</a:t>
            </a: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b="1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belakang</a:t>
            </a: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b="1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keluarga</a:t>
            </a: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b="1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dan</a:t>
            </a: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b="1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lingkungan</a:t>
            </a: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b="1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sekitarnya</a:t>
            </a: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. </a:t>
            </a:r>
            <a:endParaRPr lang="en-US" b="1" dirty="0" smtClean="0">
              <a:latin typeface="Book Antiqua" panose="02040602050305030304" pitchFamily="18" charset="0"/>
              <a:ea typeface="Calibri" panose="020F0502020204030204" pitchFamily="34" charset="0"/>
              <a:cs typeface="TimesNewRomanMS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Ki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Martopengrawit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dan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Ki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Tjokrowasito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lahir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,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dibesarkan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,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dan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hidup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dalam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lingkungan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karawitan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dari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 smtClean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keraton</a:t>
            </a:r>
            <a:endParaRPr lang="en-US" dirty="0" smtClean="0">
              <a:latin typeface="Book Antiqua" panose="02040602050305030304" pitchFamily="18" charset="0"/>
              <a:ea typeface="Calibri" panose="020F0502020204030204" pitchFamily="34" charset="0"/>
              <a:cs typeface="TimesNewRomanMS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Ki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Nartosabda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lahir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,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besar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,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dan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hidup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dalam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lingkungan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pemusik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keliling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yang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melakukan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pertunjukan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i="1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tobong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atau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teater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bongkar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pasang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dengan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tembok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dibuat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dari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bambu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,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dan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kemudian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menjadi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i="1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dalang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terkenal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. </a:t>
            </a:r>
            <a:endParaRPr lang="en-US" dirty="0" smtClean="0">
              <a:latin typeface="Book Antiqua" panose="02040602050305030304" pitchFamily="18" charset="0"/>
              <a:ea typeface="Calibri" panose="020F0502020204030204" pitchFamily="34" charset="0"/>
              <a:cs typeface="TimesNewRomanMS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Perbedaan-perbedaan</a:t>
            </a:r>
            <a:r>
              <a:rPr lang="en-US" dirty="0" smtClean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ini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berpengaruh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kuat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pada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orientasi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estetika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mereka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dan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pilihan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yang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mereka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buat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dalam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rangka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mendukung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kehidupan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karawitan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Jawa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gaya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NewRomanMS"/>
              </a:rPr>
              <a:t> Surakarta.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Ki </a:t>
            </a:r>
            <a:r>
              <a:rPr lang="en-US" b="1" dirty="0" err="1"/>
              <a:t>Martopengrawit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eorang</a:t>
            </a:r>
            <a:r>
              <a:rPr lang="en-US" dirty="0" smtClean="0"/>
              <a:t> </a:t>
            </a:r>
            <a:r>
              <a:rPr lang="en-US" dirty="0" err="1"/>
              <a:t>ahli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, maestro,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jenius</a:t>
            </a:r>
            <a:r>
              <a:rPr lang="en-US" dirty="0"/>
              <a:t> </a:t>
            </a:r>
            <a:r>
              <a:rPr lang="en-US" dirty="0" err="1"/>
              <a:t>intelektual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Guru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Surakarta </a:t>
            </a:r>
            <a:r>
              <a:rPr lang="en-US" dirty="0" err="1"/>
              <a:t>pertama</a:t>
            </a:r>
            <a:r>
              <a:rPr lang="en-US" dirty="0"/>
              <a:t> yang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darinya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menginspirasi</a:t>
            </a:r>
            <a:r>
              <a:rPr lang="en-US" dirty="0"/>
              <a:t> para </a:t>
            </a:r>
            <a:r>
              <a:rPr lang="en-US" dirty="0" err="1"/>
              <a:t>intelektual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serius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Surakarta, </a:t>
            </a:r>
            <a:r>
              <a:rPr lang="en-US" dirty="0" err="1"/>
              <a:t>antara</a:t>
            </a:r>
            <a:r>
              <a:rPr lang="en-US" dirty="0"/>
              <a:t> lain </a:t>
            </a:r>
            <a:r>
              <a:rPr lang="en-US" i="1" dirty="0" err="1"/>
              <a:t>wilayah</a:t>
            </a:r>
            <a:r>
              <a:rPr lang="en-US" i="1" dirty="0"/>
              <a:t> </a:t>
            </a:r>
            <a:r>
              <a:rPr lang="en-US" i="1" dirty="0" err="1"/>
              <a:t>gembyang</a:t>
            </a:r>
            <a:r>
              <a:rPr lang="en-US" i="1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/>
              <a:t>kempyung</a:t>
            </a:r>
            <a:r>
              <a:rPr lang="en-US" i="1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i="1" dirty="0" err="1"/>
              <a:t>gendèr</a:t>
            </a:r>
            <a:r>
              <a:rPr lang="en-US" dirty="0"/>
              <a:t>,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i="1" dirty="0" err="1"/>
              <a:t>arah</a:t>
            </a:r>
            <a:r>
              <a:rPr lang="en-US" i="1" dirty="0"/>
              <a:t> nada </a:t>
            </a:r>
            <a:r>
              <a:rPr lang="en-US" dirty="0"/>
              <a:t>(pitch direction), </a:t>
            </a:r>
            <a:r>
              <a:rPr lang="en-US" dirty="0" err="1"/>
              <a:t>konsep</a:t>
            </a:r>
            <a:r>
              <a:rPr lang="en-US" dirty="0"/>
              <a:t> mode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modus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 err="1"/>
              <a:t>patet</a:t>
            </a:r>
            <a:r>
              <a:rPr lang="en-US" dirty="0"/>
              <a:t>,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i="1" dirty="0" err="1"/>
              <a:t>padhang</a:t>
            </a:r>
            <a:r>
              <a:rPr lang="en-US" i="1" dirty="0"/>
              <a:t> </a:t>
            </a:r>
            <a:r>
              <a:rPr lang="en-US" i="1" dirty="0" err="1"/>
              <a:t>ulihan</a:t>
            </a:r>
            <a:r>
              <a:rPr lang="en-US" i="1" dirty="0"/>
              <a:t>,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irama</a:t>
            </a:r>
            <a:r>
              <a:rPr lang="en-US" i="1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15" y="3000778"/>
            <a:ext cx="2745069" cy="274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Ki </a:t>
            </a:r>
            <a:r>
              <a:rPr lang="en-US" dirty="0" err="1"/>
              <a:t>Martopengrawit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menyumbangkan</a:t>
            </a:r>
            <a:r>
              <a:rPr lang="en-US" dirty="0"/>
              <a:t> ide-ide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di Indonesia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Konservatori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Indonesia (</a:t>
            </a:r>
            <a:r>
              <a:rPr lang="en-US" dirty="0" err="1"/>
              <a:t>KoKar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Akademi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Indonesia (ASKI) di Surakarta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1950-an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hayatnya</a:t>
            </a:r>
            <a:r>
              <a:rPr lang="en-US" dirty="0"/>
              <a:t> (1986</a:t>
            </a:r>
            <a:r>
              <a:rPr lang="en-US" dirty="0" smtClean="0"/>
              <a:t>).</a:t>
            </a:r>
          </a:p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komposer</a:t>
            </a:r>
            <a:r>
              <a:rPr lang="en-US" dirty="0"/>
              <a:t> </a:t>
            </a:r>
            <a:r>
              <a:rPr lang="en-US" dirty="0" err="1"/>
              <a:t>produktif</a:t>
            </a:r>
            <a:r>
              <a:rPr lang="en-US" dirty="0"/>
              <a:t>,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pengiring</a:t>
            </a:r>
            <a:r>
              <a:rPr lang="en-US" dirty="0"/>
              <a:t> </a:t>
            </a:r>
            <a:r>
              <a:rPr lang="en-US" dirty="0" err="1"/>
              <a:t>tari</a:t>
            </a:r>
            <a:r>
              <a:rPr lang="en-US" dirty="0"/>
              <a:t>, drama </a:t>
            </a:r>
            <a:r>
              <a:rPr lang="en-US" dirty="0" err="1"/>
              <a:t>tari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keagamaan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asing</a:t>
            </a:r>
            <a:r>
              <a:rPr lang="en-US" dirty="0" smtClean="0"/>
              <a:t> yang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dengannya</a:t>
            </a:r>
            <a:r>
              <a:rPr lang="en-US" dirty="0" smtClean="0"/>
              <a:t>, </a:t>
            </a:r>
            <a:r>
              <a:rPr lang="en-US" dirty="0" err="1"/>
              <a:t>m</a:t>
            </a:r>
            <a:r>
              <a:rPr lang="en-US" dirty="0" err="1" smtClean="0"/>
              <a:t>eski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mengajar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 smtClean="0"/>
              <a:t>negeri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formal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Konservatori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, ASKI Surakarta, Radio </a:t>
            </a:r>
            <a:r>
              <a:rPr lang="en-US" dirty="0" err="1"/>
              <a:t>Konservatori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PKJT se-</a:t>
            </a:r>
            <a:r>
              <a:rPr lang="en-US" dirty="0" err="1"/>
              <a:t>Jawa</a:t>
            </a:r>
            <a:r>
              <a:rPr lang="en-US" dirty="0"/>
              <a:t> Tengah, Ki </a:t>
            </a:r>
            <a:r>
              <a:rPr lang="en-US" dirty="0" err="1"/>
              <a:t>Martopengrawit</a:t>
            </a:r>
            <a:r>
              <a:rPr lang="en-US" dirty="0"/>
              <a:t> </a:t>
            </a:r>
            <a:r>
              <a:rPr lang="en-US" dirty="0" err="1"/>
              <a:t>mewariskan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kemampuannya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menerjemahkan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gending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murid-muridnya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Konservatori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, PKJT, </a:t>
            </a:r>
            <a:r>
              <a:rPr lang="en-US" dirty="0" err="1"/>
              <a:t>dan</a:t>
            </a:r>
            <a:r>
              <a:rPr lang="en-US" dirty="0"/>
              <a:t> ASKI Surakarta,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permainan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i="1" dirty="0" err="1"/>
              <a:t>macapat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/>
              <a:t>gérongan</a:t>
            </a:r>
            <a:r>
              <a:rPr lang="en-US" dirty="0" smtClean="0"/>
              <a:t>, </a:t>
            </a:r>
            <a:r>
              <a:rPr lang="en-US" i="1" dirty="0" err="1" smtClean="0"/>
              <a:t>santiswara</a:t>
            </a:r>
            <a:r>
              <a:rPr lang="en-US" dirty="0"/>
              <a:t>, </a:t>
            </a:r>
            <a:r>
              <a:rPr lang="en-US" i="1" dirty="0" err="1"/>
              <a:t>sulukan</a:t>
            </a:r>
            <a:r>
              <a:rPr lang="en-US" dirty="0"/>
              <a:t>, </a:t>
            </a:r>
            <a:r>
              <a:rPr lang="en-US" i="1" dirty="0" err="1"/>
              <a:t>pathetan</a:t>
            </a:r>
            <a:r>
              <a:rPr lang="en-US" dirty="0"/>
              <a:t>, </a:t>
            </a:r>
            <a:r>
              <a:rPr lang="en-US" i="1" dirty="0" err="1" smtClean="0"/>
              <a:t>ada-ada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gendhing</a:t>
            </a:r>
            <a:r>
              <a:rPr lang="en-US" dirty="0"/>
              <a:t> </a:t>
            </a:r>
            <a:r>
              <a:rPr lang="en-US" dirty="0" err="1"/>
              <a:t>sindhénan</a:t>
            </a:r>
            <a:r>
              <a:rPr lang="en-US" dirty="0"/>
              <a:t> </a:t>
            </a:r>
            <a:r>
              <a:rPr lang="en-US" dirty="0" err="1"/>
              <a:t>bedhaya-srimpi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Ki </a:t>
            </a:r>
            <a:r>
              <a:rPr lang="en-US" b="1" dirty="0" err="1"/>
              <a:t>Tjokrowasito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eorang</a:t>
            </a:r>
            <a:r>
              <a:rPr lang="en-US" dirty="0" smtClean="0"/>
              <a:t> </a:t>
            </a:r>
            <a:r>
              <a:rPr lang="en-US" dirty="0"/>
              <a:t>master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maestro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yang </a:t>
            </a:r>
            <a:r>
              <a:rPr lang="en-US" dirty="0" err="1"/>
              <a:t>berkesempatan</a:t>
            </a:r>
            <a:r>
              <a:rPr lang="en-US" dirty="0"/>
              <a:t> </a:t>
            </a:r>
            <a:r>
              <a:rPr lang="en-US" dirty="0" err="1"/>
              <a:t>mengajar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menyebarkan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di </a:t>
            </a:r>
            <a:r>
              <a:rPr lang="en-US" dirty="0" err="1"/>
              <a:t>Amerika</a:t>
            </a:r>
            <a:r>
              <a:rPr lang="en-US" dirty="0"/>
              <a:t> </a:t>
            </a:r>
            <a:r>
              <a:rPr lang="en-US" dirty="0" err="1"/>
              <a:t>Serikat</a:t>
            </a:r>
            <a:r>
              <a:rPr lang="en-US" dirty="0"/>
              <a:t> (1971-1992</a:t>
            </a:r>
            <a:r>
              <a:rPr lang="en-US" dirty="0" smtClean="0"/>
              <a:t>).</a:t>
            </a:r>
          </a:p>
          <a:p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komponis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yang </a:t>
            </a:r>
            <a:r>
              <a:rPr lang="en-US" dirty="0" err="1" smtClean="0"/>
              <a:t>gencar</a:t>
            </a:r>
            <a:r>
              <a:rPr lang="en-US" dirty="0" smtClean="0"/>
              <a:t> “</a:t>
            </a:r>
            <a:r>
              <a:rPr lang="en-US" dirty="0" err="1" smtClean="0"/>
              <a:t>menyuarakan</a:t>
            </a:r>
            <a:r>
              <a:rPr lang="en-US" dirty="0" smtClean="0"/>
              <a:t>” problem </a:t>
            </a:r>
            <a:r>
              <a:rPr lang="en-US" dirty="0" err="1" smtClean="0"/>
              <a:t>sosial</a:t>
            </a:r>
            <a:r>
              <a:rPr lang="en-US" dirty="0" smtClean="0"/>
              <a:t> yang </a:t>
            </a:r>
            <a:r>
              <a:rPr lang="en-US" dirty="0" err="1" smtClean="0"/>
              <a:t>dijumpai</a:t>
            </a:r>
            <a:r>
              <a:rPr lang="en-US" dirty="0" smtClean="0"/>
              <a:t> di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sekitarnya</a:t>
            </a:r>
            <a:r>
              <a:rPr lang="en-US" dirty="0" smtClean="0"/>
              <a:t>,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/>
              <a:t>program-program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taraf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Indonesia. </a:t>
            </a:r>
            <a:endParaRPr lang="en-US" dirty="0" smtClean="0"/>
          </a:p>
          <a:p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 smtClean="0"/>
              <a:t>komposisinya</a:t>
            </a:r>
            <a:r>
              <a:rPr lang="en-US" dirty="0" smtClean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i="1" dirty="0" err="1"/>
              <a:t>Rondha</a:t>
            </a:r>
            <a:r>
              <a:rPr lang="en-US" i="1" dirty="0"/>
              <a:t> </a:t>
            </a:r>
            <a:r>
              <a:rPr lang="en-US" i="1" dirty="0" err="1"/>
              <a:t>Malam</a:t>
            </a:r>
            <a:r>
              <a:rPr lang="en-US" i="1" dirty="0"/>
              <a:t>,</a:t>
            </a:r>
            <a:r>
              <a:rPr lang="en-US" dirty="0"/>
              <a:t> </a:t>
            </a:r>
            <a:r>
              <a:rPr lang="en-US" i="1" dirty="0" err="1"/>
              <a:t>Sopir</a:t>
            </a:r>
            <a:r>
              <a:rPr lang="en-US" i="1" dirty="0"/>
              <a:t> </a:t>
            </a:r>
            <a:r>
              <a:rPr lang="en-US" i="1" dirty="0" err="1"/>
              <a:t>Becak</a:t>
            </a:r>
            <a:r>
              <a:rPr lang="en-US" i="1" dirty="0"/>
              <a:t>, </a:t>
            </a:r>
            <a:r>
              <a:rPr lang="en-US" i="1" dirty="0" err="1"/>
              <a:t>Sepur</a:t>
            </a:r>
            <a:r>
              <a:rPr lang="en-US" i="1" dirty="0"/>
              <a:t> </a:t>
            </a:r>
            <a:r>
              <a:rPr lang="en-US" i="1" dirty="0" err="1"/>
              <a:t>Truthuk</a:t>
            </a:r>
            <a:r>
              <a:rPr lang="en-US" dirty="0"/>
              <a:t>, </a:t>
            </a:r>
            <a:r>
              <a:rPr lang="en-US" i="1" dirty="0" err="1"/>
              <a:t>Modernisasi</a:t>
            </a:r>
            <a:r>
              <a:rPr lang="en-US" i="1" dirty="0"/>
              <a:t> </a:t>
            </a:r>
            <a:r>
              <a:rPr lang="en-US" i="1" dirty="0" err="1"/>
              <a:t>Desa</a:t>
            </a:r>
            <a:r>
              <a:rPr lang="en-US" dirty="0"/>
              <a:t>, </a:t>
            </a:r>
            <a:r>
              <a:rPr lang="en-US" i="1" dirty="0" err="1"/>
              <a:t>Tiga</a:t>
            </a:r>
            <a:r>
              <a:rPr lang="en-US" i="1" dirty="0"/>
              <a:t> Lima</a:t>
            </a:r>
            <a:r>
              <a:rPr lang="en-US" dirty="0"/>
              <a:t>, </a:t>
            </a:r>
            <a:r>
              <a:rPr lang="en-US" i="1" dirty="0" err="1"/>
              <a:t>Gembiraloka</a:t>
            </a:r>
            <a:r>
              <a:rPr lang="en-US" dirty="0"/>
              <a:t>, </a:t>
            </a:r>
            <a:r>
              <a:rPr lang="en-US" i="1" dirty="0" err="1"/>
              <a:t>Irian</a:t>
            </a:r>
            <a:r>
              <a:rPr lang="en-US" dirty="0"/>
              <a:t> </a:t>
            </a:r>
            <a:r>
              <a:rPr lang="en-US" i="1" dirty="0"/>
              <a:t>Barat, </a:t>
            </a:r>
            <a:r>
              <a:rPr lang="en-US" i="1" dirty="0" err="1"/>
              <a:t>Tari</a:t>
            </a:r>
            <a:r>
              <a:rPr lang="en-US" i="1" dirty="0"/>
              <a:t> Bali, </a:t>
            </a:r>
            <a:r>
              <a:rPr lang="en-US" i="1" dirty="0" err="1"/>
              <a:t>Gula</a:t>
            </a:r>
            <a:r>
              <a:rPr lang="en-US" i="1" dirty="0"/>
              <a:t> </a:t>
            </a:r>
            <a:r>
              <a:rPr lang="en-US" i="1" dirty="0" err="1"/>
              <a:t>Klapa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 smtClean="0"/>
              <a:t>.</a:t>
            </a:r>
          </a:p>
          <a:p>
            <a:r>
              <a:rPr lang="en-US" dirty="0" err="1"/>
              <a:t>B</a:t>
            </a:r>
            <a:r>
              <a:rPr lang="en-US" dirty="0" err="1" smtClean="0"/>
              <a:t>anyak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/>
              <a:t>gending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 err="1" smtClean="0"/>
              <a:t>beksan</a:t>
            </a:r>
            <a:r>
              <a:rPr lang="en-US" i="1" dirty="0" smtClean="0"/>
              <a:t> </a:t>
            </a:r>
            <a:r>
              <a:rPr lang="en-US" dirty="0" err="1"/>
              <a:t>dan</a:t>
            </a:r>
            <a:r>
              <a:rPr lang="en-US" dirty="0"/>
              <a:t> drama </a:t>
            </a:r>
            <a:r>
              <a:rPr lang="en-US" dirty="0" err="1"/>
              <a:t>tari</a:t>
            </a:r>
            <a:r>
              <a:rPr lang="en-US" dirty="0"/>
              <a:t> Ramayana,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 smtClean="0"/>
              <a:t>iringan</a:t>
            </a:r>
            <a:r>
              <a:rPr lang="en-US" dirty="0" smtClean="0"/>
              <a:t> </a:t>
            </a:r>
            <a:r>
              <a:rPr lang="en-US" dirty="0" err="1"/>
              <a:t>berjudul</a:t>
            </a:r>
            <a:r>
              <a:rPr lang="en-US" dirty="0"/>
              <a:t> </a:t>
            </a:r>
            <a:r>
              <a:rPr lang="en-US" i="1" dirty="0"/>
              <a:t>Jaya </a:t>
            </a:r>
            <a:r>
              <a:rPr lang="en-US" i="1" dirty="0" err="1"/>
              <a:t>Manggala</a:t>
            </a:r>
            <a:r>
              <a:rPr lang="en-US" i="1" dirty="0"/>
              <a:t> Gita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77" y="3018186"/>
            <a:ext cx="2622760" cy="262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pemain</a:t>
            </a:r>
            <a:r>
              <a:rPr lang="en-US" dirty="0"/>
              <a:t> yang </a:t>
            </a:r>
            <a:r>
              <a:rPr lang="en-US" dirty="0" err="1" smtClean="0"/>
              <a:t>terampil</a:t>
            </a:r>
            <a:r>
              <a:rPr lang="en-US" dirty="0" smtClean="0"/>
              <a:t>, yang </a:t>
            </a:r>
            <a:r>
              <a:rPr lang="en-US" dirty="0" err="1" smtClean="0"/>
              <a:t>mewariskan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memainkan</a:t>
            </a:r>
            <a:r>
              <a:rPr lang="en-US" dirty="0" smtClean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gamelan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instrumen</a:t>
            </a:r>
            <a:r>
              <a:rPr lang="en-US" dirty="0" smtClean="0"/>
              <a:t>, </a:t>
            </a:r>
            <a:r>
              <a:rPr lang="en-US" dirty="0" err="1" smtClean="0"/>
              <a:t>vokabuler</a:t>
            </a:r>
            <a:r>
              <a:rPr lang="en-US" dirty="0" smtClean="0"/>
              <a:t> </a:t>
            </a:r>
            <a:r>
              <a:rPr lang="en-US" i="1" dirty="0" err="1" smtClean="0"/>
              <a:t>garap</a:t>
            </a:r>
            <a:r>
              <a:rPr lang="en-US" dirty="0"/>
              <a:t>,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vokal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khasanah</a:t>
            </a:r>
            <a:r>
              <a:rPr lang="en-US" dirty="0"/>
              <a:t> </a:t>
            </a:r>
            <a:r>
              <a:rPr lang="en-US" i="1" dirty="0" err="1"/>
              <a:t>gending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Surakarta yang </a:t>
            </a:r>
            <a:r>
              <a:rPr lang="en-US" dirty="0" err="1"/>
              <a:t>luas</a:t>
            </a:r>
            <a:r>
              <a:rPr lang="en-US" dirty="0" smtClean="0"/>
              <a:t>.</a:t>
            </a:r>
          </a:p>
          <a:p>
            <a:r>
              <a:rPr lang="en-US" dirty="0" err="1"/>
              <a:t>Meskipun</a:t>
            </a:r>
            <a:r>
              <a:rPr lang="en-US" dirty="0"/>
              <a:t> Ki </a:t>
            </a:r>
            <a:r>
              <a:rPr lang="en-US" dirty="0" err="1"/>
              <a:t>Tjokrowasito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di Yogyakarta,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mengkhususkan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Surakarta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karyanya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di </a:t>
            </a:r>
            <a:r>
              <a:rPr lang="en-US" dirty="0" err="1"/>
              <a:t>Pura</a:t>
            </a:r>
            <a:r>
              <a:rPr lang="en-US" dirty="0"/>
              <a:t> </a:t>
            </a:r>
            <a:r>
              <a:rPr lang="en-US" dirty="0" err="1"/>
              <a:t>Pakualaman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Keraton</a:t>
            </a:r>
            <a:r>
              <a:rPr lang="en-US" dirty="0"/>
              <a:t> Yogyakarta.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empu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Kraton</a:t>
            </a:r>
            <a:r>
              <a:rPr lang="en-US" dirty="0"/>
              <a:t> </a:t>
            </a:r>
            <a:r>
              <a:rPr lang="en-US" dirty="0" err="1"/>
              <a:t>Kasunanan</a:t>
            </a:r>
            <a:r>
              <a:rPr lang="en-US" dirty="0"/>
              <a:t> Surakarta.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Tjokrowasito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keberlangsungan</a:t>
            </a:r>
            <a:r>
              <a:rPr lang="en-US" dirty="0"/>
              <a:t> </a:t>
            </a:r>
            <a:r>
              <a:rPr lang="en-US" dirty="0" err="1"/>
              <a:t>eksistensi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/>
              <a:t>Surakarta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menularkan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bermusiknya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didiknya</a:t>
            </a:r>
            <a:r>
              <a:rPr lang="en-US" dirty="0"/>
              <a:t>, </a:t>
            </a:r>
            <a:r>
              <a:rPr lang="en-US" dirty="0" err="1"/>
              <a:t>merintis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/>
              <a:t>karawitan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memperkaya</a:t>
            </a:r>
            <a:r>
              <a:rPr lang="en-US" dirty="0"/>
              <a:t> </a:t>
            </a:r>
            <a:r>
              <a:rPr lang="en-US" dirty="0" err="1"/>
              <a:t>khasanah</a:t>
            </a:r>
            <a:r>
              <a:rPr lang="en-US" dirty="0"/>
              <a:t> </a:t>
            </a:r>
            <a:r>
              <a:rPr lang="en-US" dirty="0" err="1" smtClean="0"/>
              <a:t>karawitan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i="1" dirty="0" err="1" smtClean="0"/>
              <a:t>gending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err="1" smtClean="0"/>
              <a:t>garap</a:t>
            </a:r>
            <a:r>
              <a:rPr lang="en-US" dirty="0" smtClean="0"/>
              <a:t>.</a:t>
            </a:r>
          </a:p>
          <a:p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serius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mewariskan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bermusiknya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pun di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yang </a:t>
            </a:r>
            <a:r>
              <a:rPr lang="en-US" dirty="0" err="1"/>
              <a:t>membutuhkannya</a:t>
            </a:r>
            <a:r>
              <a:rPr lang="en-US" dirty="0"/>
              <a:t>.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mengajar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ratusan</a:t>
            </a:r>
            <a:r>
              <a:rPr lang="en-US" dirty="0"/>
              <a:t> </a:t>
            </a:r>
            <a:r>
              <a:rPr lang="en-US" dirty="0" err="1"/>
              <a:t>vokalis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/>
              <a:t>pesindhèn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musisi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kemampuannya</a:t>
            </a:r>
            <a:r>
              <a:rPr lang="en-US" dirty="0"/>
              <a:t> </a:t>
            </a:r>
            <a:r>
              <a:rPr lang="en-US" dirty="0" err="1"/>
              <a:t>memainkan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menularkan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bermusiknya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formal,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Konservatori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Indonesia Surakarta, ASKI Surakarta, </a:t>
            </a:r>
            <a:r>
              <a:rPr lang="en-US" dirty="0" err="1"/>
              <a:t>Konservatori</a:t>
            </a:r>
            <a:r>
              <a:rPr lang="en-US" dirty="0"/>
              <a:t> </a:t>
            </a:r>
            <a:r>
              <a:rPr lang="en-US" dirty="0" err="1"/>
              <a:t>Tari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ASTI Yogyakarta.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Tjokrowasito</a:t>
            </a:r>
            <a:r>
              <a:rPr lang="en-US" dirty="0"/>
              <a:t> </a:t>
            </a:r>
            <a:r>
              <a:rPr lang="en-US" dirty="0" err="1"/>
              <a:t>berkesempatan</a:t>
            </a:r>
            <a:r>
              <a:rPr lang="en-US" dirty="0"/>
              <a:t> </a:t>
            </a:r>
            <a:r>
              <a:rPr lang="en-US" dirty="0" err="1"/>
              <a:t>memimpin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di RRI Nusantara II Yogyakarta (1950),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manfaatkan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kelanjutan</a:t>
            </a:r>
            <a:r>
              <a:rPr lang="en-US" dirty="0"/>
              <a:t> </a:t>
            </a:r>
            <a:r>
              <a:rPr lang="en-US" dirty="0" err="1"/>
              <a:t>penampilan</a:t>
            </a:r>
            <a:r>
              <a:rPr lang="en-US" dirty="0"/>
              <a:t> </a:t>
            </a:r>
            <a:r>
              <a:rPr lang="en-US" dirty="0" err="1"/>
              <a:t>gending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akhirnya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1950-an </a:t>
            </a:r>
            <a:r>
              <a:rPr lang="en-US" dirty="0" err="1"/>
              <a:t>hingga</a:t>
            </a:r>
            <a:r>
              <a:rPr lang="en-US" dirty="0"/>
              <a:t> 1970-an, para </a:t>
            </a:r>
            <a:r>
              <a:rPr lang="en-US" dirty="0" err="1"/>
              <a:t>musisi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di RRI Nusantara II Yogyakarta, RRI Surakarta, Semarang, Surabaya, Jakarta,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Purwokerto</a:t>
            </a:r>
            <a:r>
              <a:rPr lang="en-US" dirty="0"/>
              <a:t> </a:t>
            </a:r>
            <a:r>
              <a:rPr lang="en-US" dirty="0" err="1"/>
              <a:t>semuanya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musisi-musisi</a:t>
            </a:r>
            <a:r>
              <a:rPr lang="en-US" dirty="0"/>
              <a:t> </a:t>
            </a:r>
            <a:r>
              <a:rPr lang="en-US" dirty="0" err="1"/>
              <a:t>ulung</a:t>
            </a:r>
            <a:r>
              <a:rPr lang="en-US" dirty="0"/>
              <a:t> yang </a:t>
            </a:r>
            <a:r>
              <a:rPr lang="en-US" dirty="0" err="1"/>
              <a:t>ahli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 smtClean="0"/>
              <a:t>.</a:t>
            </a:r>
          </a:p>
          <a:p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Surakarta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wilayah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Tjokrowasito</a:t>
            </a:r>
            <a:r>
              <a:rPr lang="en-US" dirty="0" smtClean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memainkan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/>
              <a:t>bergaya</a:t>
            </a:r>
            <a:r>
              <a:rPr lang="en-US" dirty="0"/>
              <a:t> Surakarta </a:t>
            </a:r>
            <a:r>
              <a:rPr lang="en-US" dirty="0" err="1"/>
              <a:t>populer</a:t>
            </a:r>
            <a:r>
              <a:rPr lang="en-US" dirty="0"/>
              <a:t> di </a:t>
            </a:r>
            <a:r>
              <a:rPr lang="en-US" dirty="0" err="1"/>
              <a:t>Amerika</a:t>
            </a:r>
            <a:r>
              <a:rPr lang="en-US" dirty="0"/>
              <a:t> </a:t>
            </a:r>
            <a:r>
              <a:rPr lang="en-US" dirty="0" err="1" smtClean="0"/>
              <a:t>Serikat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,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bercerita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, </a:t>
            </a:r>
            <a:r>
              <a:rPr lang="en-US" dirty="0" err="1"/>
              <a:t>demokrasi</a:t>
            </a:r>
            <a:r>
              <a:rPr lang="en-US" dirty="0"/>
              <a:t>, </a:t>
            </a:r>
            <a:r>
              <a:rPr lang="en-US" dirty="0" err="1"/>
              <a:t>nasionalisme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program </a:t>
            </a:r>
            <a:r>
              <a:rPr lang="en-US" dirty="0" err="1"/>
              <a:t>pemerintahan</a:t>
            </a:r>
            <a:r>
              <a:rPr lang="en-US" dirty="0"/>
              <a:t>.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'</a:t>
            </a:r>
            <a:r>
              <a:rPr lang="en-US" dirty="0" err="1"/>
              <a:t>tradisi</a:t>
            </a:r>
            <a:r>
              <a:rPr lang="en-US" dirty="0"/>
              <a:t>', '</a:t>
            </a:r>
            <a:r>
              <a:rPr lang="en-US" dirty="0" err="1"/>
              <a:t>interpretasi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', </a:t>
            </a:r>
            <a:r>
              <a:rPr lang="en-US" dirty="0" err="1"/>
              <a:t>dan</a:t>
            </a:r>
            <a:r>
              <a:rPr lang="en-US" dirty="0"/>
              <a:t> '</a:t>
            </a:r>
            <a:r>
              <a:rPr lang="en-US" dirty="0" err="1"/>
              <a:t>modernisme</a:t>
            </a:r>
            <a:r>
              <a:rPr lang="en-US" dirty="0"/>
              <a:t>'.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Pengantar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dirty="0">
                <a:latin typeface="Segoe UI Light" pitchFamily="34" charset="0"/>
              </a:rPr>
              <a:t>Karawitan Jawa tumbuh dan berkembang karena sengaja dilestarikan, dikembangkan dan diperbaharui oleh  tokoh-tokoh yang disebut sebagai </a:t>
            </a:r>
            <a:r>
              <a:rPr lang="id-ID" i="1" dirty="0">
                <a:latin typeface="Segoe UI Light" pitchFamily="34" charset="0"/>
              </a:rPr>
              <a:t>Empu Karawitan</a:t>
            </a:r>
            <a:r>
              <a:rPr lang="id-ID" dirty="0">
                <a:latin typeface="Segoe UI Light" pitchFamily="34" charset="0"/>
              </a:rPr>
              <a:t>.</a:t>
            </a:r>
          </a:p>
          <a:p>
            <a:r>
              <a:rPr lang="id-ID" i="1" dirty="0">
                <a:latin typeface="Segoe UI Light" pitchFamily="34" charset="0"/>
              </a:rPr>
              <a:t>Empu Karawitan</a:t>
            </a:r>
            <a:r>
              <a:rPr lang="id-ID" dirty="0">
                <a:latin typeface="Segoe UI Light" pitchFamily="34" charset="0"/>
              </a:rPr>
              <a:t> adalah orang yang memiliki keahlian mumpuni sebagai </a:t>
            </a:r>
            <a:r>
              <a:rPr lang="id-ID" i="1" dirty="0">
                <a:latin typeface="Segoe UI Light" pitchFamily="34" charset="0"/>
              </a:rPr>
              <a:t>pengrawit </a:t>
            </a:r>
            <a:r>
              <a:rPr lang="id-ID" dirty="0">
                <a:latin typeface="Segoe UI Light" pitchFamily="34" charset="0"/>
              </a:rPr>
              <a:t>(musisi), kreatif dalam pengembangan/pembaharuan, berwawasan luas, inovatif serta peka terhadap fenomena sosial, seni dan budaya.</a:t>
            </a:r>
          </a:p>
          <a:p>
            <a:r>
              <a:rPr lang="id-ID" dirty="0">
                <a:latin typeface="Segoe UI Light" pitchFamily="34" charset="0"/>
              </a:rPr>
              <a:t>Dalam kehidupan Karawitan Jawa, </a:t>
            </a:r>
            <a:r>
              <a:rPr lang="id-ID" i="1" dirty="0">
                <a:latin typeface="Segoe UI Light" pitchFamily="34" charset="0"/>
              </a:rPr>
              <a:t>Empu Karawitan  </a:t>
            </a:r>
            <a:r>
              <a:rPr lang="id-ID" dirty="0">
                <a:latin typeface="Segoe UI Light" pitchFamily="34" charset="0"/>
              </a:rPr>
              <a:t>menjadi sosok yang diidolakan, dikagumi, diposisikan sebagai sumber pengetahuan Karawitan dan menjadi pemimpin atas pergerakan kreatif dalam dunia Karawitan Jawa.</a:t>
            </a:r>
          </a:p>
          <a:p>
            <a:r>
              <a:rPr lang="id-ID" dirty="0">
                <a:latin typeface="Segoe UI Light" pitchFamily="34" charset="0"/>
              </a:rPr>
              <a:t>Oleh karena itulah, maka pembahasan mengenai Empu Karawitan Jawa menjadi bagian penting dari tumbuhnya Ilmu Karawitan (Karawitanologi) </a:t>
            </a:r>
            <a:r>
              <a:rPr lang="id-ID" i="1" dirty="0">
                <a:latin typeface="Segoe UI Light" pitchFamily="34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1" y="3236653"/>
            <a:ext cx="3842046" cy="21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Ki </a:t>
            </a:r>
            <a:r>
              <a:rPr lang="en-US" b="1" dirty="0" err="1"/>
              <a:t>Nartosabda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eorang</a:t>
            </a:r>
            <a:r>
              <a:rPr lang="en-US" dirty="0" smtClean="0"/>
              <a:t> </a:t>
            </a:r>
            <a:r>
              <a:rPr lang="en-US" dirty="0" err="1"/>
              <a:t>dalang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fenomenal</a:t>
            </a:r>
            <a:r>
              <a:rPr lang="en-US" dirty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pencipta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 smtClean="0"/>
              <a:t>produktif</a:t>
            </a:r>
            <a:r>
              <a:rPr lang="en-US" dirty="0" smtClean="0"/>
              <a:t>,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karawitan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/>
              <a:t>500 </a:t>
            </a:r>
            <a:r>
              <a:rPr lang="en-US" dirty="0" err="1" smtClean="0"/>
              <a:t>karya</a:t>
            </a:r>
            <a:r>
              <a:rPr lang="en-US" dirty="0" smtClean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aransemen</a:t>
            </a:r>
            <a:r>
              <a:rPr lang="en-US" dirty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/>
              <a:t>baru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berbakat</a:t>
            </a:r>
            <a:r>
              <a:rPr lang="en-US" dirty="0" smtClean="0"/>
              <a:t> </a:t>
            </a:r>
            <a:r>
              <a:rPr lang="en-US" dirty="0" err="1" smtClean="0"/>
              <a:t>menangkap</a:t>
            </a:r>
            <a:r>
              <a:rPr lang="en-US" dirty="0" smtClean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/>
              <a:t>rakyat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pop </a:t>
            </a:r>
            <a:r>
              <a:rPr lang="en-US" dirty="0" err="1" smtClean="0"/>
              <a:t>tradisional</a:t>
            </a:r>
            <a:r>
              <a:rPr lang="en-US" dirty="0" smtClean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mengaransemennya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 smtClean="0"/>
              <a:t>karawitan</a:t>
            </a:r>
            <a:r>
              <a:rPr lang="en-US" dirty="0" smtClean="0"/>
              <a:t> </a:t>
            </a:r>
            <a:r>
              <a:rPr lang="en-US" dirty="0" err="1" smtClean="0"/>
              <a:t>populer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yang </a:t>
            </a:r>
            <a:r>
              <a:rPr lang="en-US" dirty="0" err="1"/>
              <a:t>lincah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genit</a:t>
            </a:r>
            <a:r>
              <a:rPr lang="en-US" dirty="0" smtClean="0"/>
              <a:t>.</a:t>
            </a:r>
          </a:p>
          <a:p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yang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karya-karyanya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realitas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metafora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</a:t>
            </a:r>
            <a:r>
              <a:rPr lang="en-US" dirty="0" err="1"/>
              <a:t>simbolis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keindahan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romantisme</a:t>
            </a:r>
            <a:r>
              <a:rPr lang="en-US" dirty="0"/>
              <a:t>.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Aja </a:t>
            </a:r>
            <a:r>
              <a:rPr lang="en-US" i="1" dirty="0" err="1"/>
              <a:t>Lamis</a:t>
            </a:r>
            <a:r>
              <a:rPr lang="en-US" i="1" dirty="0"/>
              <a:t>, </a:t>
            </a:r>
            <a:r>
              <a:rPr lang="en-US" i="1" dirty="0" err="1"/>
              <a:t>Sléndhang</a:t>
            </a:r>
            <a:r>
              <a:rPr lang="en-US" i="1" dirty="0"/>
              <a:t> </a:t>
            </a:r>
            <a:r>
              <a:rPr lang="en-US" i="1" dirty="0" err="1"/>
              <a:t>Biru</a:t>
            </a:r>
            <a:r>
              <a:rPr lang="en-US" i="1" dirty="0"/>
              <a:t>, </a:t>
            </a:r>
            <a:r>
              <a:rPr lang="en-US" i="1" dirty="0" err="1"/>
              <a:t>Sarung</a:t>
            </a:r>
            <a:r>
              <a:rPr lang="en-US" i="1" dirty="0"/>
              <a:t> </a:t>
            </a:r>
            <a:r>
              <a:rPr lang="en-US" i="1" dirty="0" err="1"/>
              <a:t>Jagung</a:t>
            </a:r>
            <a:r>
              <a:rPr lang="en-US" i="1" dirty="0"/>
              <a:t>, </a:t>
            </a:r>
            <a:r>
              <a:rPr lang="en-US" i="1" dirty="0" err="1"/>
              <a:t>Tukang</a:t>
            </a:r>
            <a:r>
              <a:rPr lang="en-US" i="1" dirty="0"/>
              <a:t> </a:t>
            </a:r>
            <a:r>
              <a:rPr lang="en-US" i="1" dirty="0" err="1"/>
              <a:t>Cukur</a:t>
            </a:r>
            <a:r>
              <a:rPr lang="en-US" i="1" dirty="0"/>
              <a:t>, </a:t>
            </a:r>
            <a:r>
              <a:rPr lang="en-US" i="1" dirty="0" err="1"/>
              <a:t>Wandhali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Jawa</a:t>
            </a:r>
            <a:r>
              <a:rPr lang="en-US" dirty="0"/>
              <a:t>, </a:t>
            </a:r>
            <a:r>
              <a:rPr lang="en-US" dirty="0" err="1"/>
              <a:t>Sunda</a:t>
            </a:r>
            <a:r>
              <a:rPr lang="en-US" dirty="0"/>
              <a:t>, Bali), </a:t>
            </a:r>
            <a:r>
              <a:rPr lang="en-US" i="1" dirty="0" err="1"/>
              <a:t>Kudangan</a:t>
            </a:r>
            <a:r>
              <a:rPr lang="en-US" i="1" dirty="0"/>
              <a:t>, </a:t>
            </a:r>
            <a:r>
              <a:rPr lang="en-US" i="1" dirty="0" err="1"/>
              <a:t>Glopa</a:t>
            </a:r>
            <a:r>
              <a:rPr lang="en-US" i="1" dirty="0"/>
              <a:t>- </a:t>
            </a:r>
            <a:r>
              <a:rPr lang="en-US" i="1" dirty="0" err="1"/>
              <a:t>Glapé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/>
              <a:t>Setyatuhu</a:t>
            </a:r>
            <a:r>
              <a:rPr lang="en-US" i="1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13" y="2979550"/>
            <a:ext cx="2545487" cy="25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 </a:t>
            </a:r>
            <a:r>
              <a:rPr lang="en-US" dirty="0" err="1"/>
              <a:t>Nartosabda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pencipta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yang </a:t>
            </a:r>
            <a:r>
              <a:rPr lang="en-US" dirty="0" err="1"/>
              <a:t>memasukkan</a:t>
            </a:r>
            <a:r>
              <a:rPr lang="en-US" dirty="0"/>
              <a:t> </a:t>
            </a:r>
            <a:r>
              <a:rPr lang="en-US" dirty="0" err="1"/>
              <a:t>garap</a:t>
            </a:r>
            <a:r>
              <a:rPr lang="en-US" dirty="0"/>
              <a:t> </a:t>
            </a:r>
            <a:r>
              <a:rPr lang="en-US" i="1" dirty="0" err="1"/>
              <a:t>langgam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'</a:t>
            </a:r>
            <a:r>
              <a:rPr lang="en-US" i="1" dirty="0" err="1"/>
              <a:t>dangdutan</a:t>
            </a:r>
            <a:r>
              <a:rPr lang="en-US" i="1" dirty="0"/>
              <a:t>'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garapnya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para </a:t>
            </a:r>
            <a:r>
              <a:rPr lang="en-US" dirty="0" err="1"/>
              <a:t>pencipta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lain,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komposisinya</a:t>
            </a:r>
            <a:r>
              <a:rPr lang="en-US" dirty="0" smtClean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mewarnai</a:t>
            </a:r>
            <a:r>
              <a:rPr lang="en-US" dirty="0"/>
              <a:t>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pertunjukan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 smtClean="0"/>
              <a:t>komposisinya</a:t>
            </a:r>
            <a:r>
              <a:rPr lang="en-US" dirty="0" smtClean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diikutsertakan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pertunjukan</a:t>
            </a:r>
            <a:r>
              <a:rPr lang="en-US" dirty="0"/>
              <a:t> </a:t>
            </a:r>
            <a:r>
              <a:rPr lang="en-US" i="1" dirty="0" err="1"/>
              <a:t>Campursari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Nartosabda</a:t>
            </a:r>
            <a:r>
              <a:rPr lang="en-US" dirty="0"/>
              <a:t> (1925-1985)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musisi</a:t>
            </a:r>
            <a:r>
              <a:rPr lang="en-US" dirty="0"/>
              <a:t> yang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memprihatinkan</a:t>
            </a:r>
            <a:r>
              <a:rPr lang="en-US" dirty="0"/>
              <a:t> di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11 </a:t>
            </a:r>
            <a:r>
              <a:rPr lang="en-US" dirty="0" err="1"/>
              <a:t>tahun</a:t>
            </a:r>
            <a:r>
              <a:rPr lang="en-US" dirty="0"/>
              <a:t>,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di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seniman</a:t>
            </a:r>
            <a:r>
              <a:rPr lang="en-US" dirty="0"/>
              <a:t> </a:t>
            </a:r>
            <a:r>
              <a:rPr lang="en-US" dirty="0" err="1"/>
              <a:t>keliling</a:t>
            </a:r>
            <a:r>
              <a:rPr lang="en-US" dirty="0"/>
              <a:t> yang </a:t>
            </a:r>
            <a:r>
              <a:rPr lang="en-US" dirty="0" err="1"/>
              <a:t>mempertunjukkan</a:t>
            </a:r>
            <a:r>
              <a:rPr lang="en-US" dirty="0"/>
              <a:t> </a:t>
            </a:r>
            <a:r>
              <a:rPr lang="en-US" i="1" dirty="0" err="1"/>
              <a:t>ketoprak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/>
              <a:t>wayang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bambu</a:t>
            </a:r>
            <a:r>
              <a:rPr lang="en-US" dirty="0"/>
              <a:t> semi </a:t>
            </a:r>
            <a:r>
              <a:rPr lang="en-US" dirty="0" err="1"/>
              <a:t>permanen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i="1" dirty="0" err="1"/>
              <a:t>tobong</a:t>
            </a:r>
            <a:r>
              <a:rPr lang="en-US" dirty="0"/>
              <a:t>, </a:t>
            </a:r>
            <a:r>
              <a:rPr lang="en-US" dirty="0" err="1"/>
              <a:t>bepergian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lain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berpindah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lain</a:t>
            </a:r>
            <a:r>
              <a:rPr lang="en-US" dirty="0" smtClean="0"/>
              <a:t>.</a:t>
            </a:r>
          </a:p>
          <a:p>
            <a:r>
              <a:rPr lang="en-US" dirty="0" err="1"/>
              <a:t>Pengalamannya</a:t>
            </a:r>
            <a:r>
              <a:rPr lang="en-US" dirty="0"/>
              <a:t> </a:t>
            </a:r>
            <a:r>
              <a:rPr lang="en-US" dirty="0" err="1"/>
              <a:t>tampil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13 </a:t>
            </a:r>
            <a:r>
              <a:rPr lang="en-US" dirty="0" err="1"/>
              <a:t>tahun</a:t>
            </a:r>
            <a:r>
              <a:rPr lang="en-US" dirty="0"/>
              <a:t> (1936-1949)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Nartosabda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garap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menghibur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yang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mainkan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Nartosabda</a:t>
            </a:r>
            <a:r>
              <a:rPr lang="en-US" dirty="0" smtClean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/>
              <a:t>Surakarta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menata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gending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agar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populer</a:t>
            </a:r>
            <a:r>
              <a:rPr lang="en-US" dirty="0"/>
              <a:t> di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  <a:p>
            <a:r>
              <a:rPr lang="en-US" dirty="0" err="1" smtClean="0"/>
              <a:t>Nartosabda</a:t>
            </a:r>
            <a:r>
              <a:rPr lang="en-US" dirty="0" smtClean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selera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 smtClean="0"/>
              <a:t>komposisinya</a:t>
            </a:r>
            <a:r>
              <a:rPr lang="en-US" dirty="0" smtClean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selera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Jati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ciptakan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 smtClean="0"/>
              <a:t>garap</a:t>
            </a:r>
            <a:r>
              <a:rPr lang="en-US" dirty="0" smtClean="0"/>
              <a:t> </a:t>
            </a:r>
            <a:r>
              <a:rPr lang="en-US" dirty="0" err="1" smtClean="0"/>
              <a:t>karawitan</a:t>
            </a:r>
            <a:r>
              <a:rPr lang="en-US" dirty="0" smtClean="0"/>
              <a:t>.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garap</a:t>
            </a:r>
            <a:r>
              <a:rPr lang="en-US" dirty="0"/>
              <a:t> </a:t>
            </a:r>
            <a:r>
              <a:rPr lang="en-US" dirty="0" err="1"/>
              <a:t>barunya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meniru</a:t>
            </a:r>
            <a:r>
              <a:rPr lang="en-US" dirty="0"/>
              <a:t> </a:t>
            </a:r>
            <a:r>
              <a:rPr lang="en-US" dirty="0" err="1"/>
              <a:t>langkahnya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memperkaya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kendang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pola-pola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 err="1"/>
              <a:t>kendhang</a:t>
            </a:r>
            <a:r>
              <a:rPr lang="en-US" i="1" dirty="0"/>
              <a:t> </a:t>
            </a:r>
            <a:r>
              <a:rPr lang="en-US" i="1" dirty="0" err="1"/>
              <a:t>lancaran</a:t>
            </a:r>
            <a:r>
              <a:rPr lang="en-US" i="1" dirty="0"/>
              <a:t>, </a:t>
            </a:r>
            <a:r>
              <a:rPr lang="en-US" i="1" dirty="0" err="1"/>
              <a:t>kendhangan</a:t>
            </a:r>
            <a:r>
              <a:rPr lang="en-US" i="1" dirty="0"/>
              <a:t> </a:t>
            </a:r>
            <a:r>
              <a:rPr lang="en-US" i="1" dirty="0" err="1"/>
              <a:t>ladrang</a:t>
            </a:r>
            <a:r>
              <a:rPr lang="en-US" i="1" dirty="0"/>
              <a:t>, </a:t>
            </a:r>
            <a:r>
              <a:rPr lang="en-US" i="1" dirty="0" err="1"/>
              <a:t>langgam</a:t>
            </a:r>
            <a:r>
              <a:rPr lang="en-US" i="1" dirty="0"/>
              <a:t>,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/>
              <a:t>dangdutan</a:t>
            </a:r>
            <a:r>
              <a:rPr lang="en-US" i="1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3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Waridi</a:t>
            </a:r>
            <a:r>
              <a:rPr lang="en-US" dirty="0" smtClean="0"/>
              <a:t>. 2005, “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Pilar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Gaya Surakarta </a:t>
            </a:r>
            <a:r>
              <a:rPr lang="en-US" dirty="0" err="1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Pascakemerdekaan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/>
              <a:t>1950-1970-an”. Dissertation for PhD in </a:t>
            </a:r>
            <a:r>
              <a:rPr lang="en-US" dirty="0" smtClean="0"/>
              <a:t>Cultural </a:t>
            </a:r>
            <a:r>
              <a:rPr lang="nn-NO" dirty="0" smtClean="0"/>
              <a:t>Studies </a:t>
            </a:r>
            <a:r>
              <a:rPr lang="nn-NO" dirty="0"/>
              <a:t>at UGM, </a:t>
            </a:r>
            <a:r>
              <a:rPr lang="nn-NO" dirty="0" smtClean="0"/>
              <a:t>Yogyakarta</a:t>
            </a:r>
            <a:r>
              <a:rPr lang="nn-NO" dirty="0"/>
              <a:t>.</a:t>
            </a:r>
            <a:endParaRPr lang="nn-NO" dirty="0"/>
          </a:p>
          <a:p>
            <a:r>
              <a:rPr lang="en-US" dirty="0" err="1" smtClean="0"/>
              <a:t>Waridi</a:t>
            </a:r>
            <a:r>
              <a:rPr lang="en-US" dirty="0" smtClean="0"/>
              <a:t>. 2008, </a:t>
            </a:r>
            <a:r>
              <a:rPr lang="en-US" i="1" dirty="0" err="1"/>
              <a:t>Gagasan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Pemikiran</a:t>
            </a:r>
            <a:r>
              <a:rPr lang="en-US" i="1" dirty="0"/>
              <a:t> </a:t>
            </a:r>
            <a:r>
              <a:rPr lang="en-US" i="1" dirty="0" err="1"/>
              <a:t>Tiga</a:t>
            </a:r>
            <a:r>
              <a:rPr lang="en-US" i="1" dirty="0"/>
              <a:t> </a:t>
            </a:r>
            <a:r>
              <a:rPr lang="en-US" i="1" dirty="0" err="1"/>
              <a:t>Empu</a:t>
            </a:r>
            <a:r>
              <a:rPr lang="en-US" i="1" dirty="0"/>
              <a:t> </a:t>
            </a:r>
            <a:r>
              <a:rPr lang="en-US" i="1" dirty="0" err="1"/>
              <a:t>Karawitan</a:t>
            </a:r>
            <a:r>
              <a:rPr lang="en-US" i="1" dirty="0"/>
              <a:t>: Ki RL. </a:t>
            </a:r>
            <a:r>
              <a:rPr lang="en-US" i="1" dirty="0" err="1"/>
              <a:t>Martopengrawit</a:t>
            </a:r>
            <a:r>
              <a:rPr lang="en-US" i="1" dirty="0"/>
              <a:t>, </a:t>
            </a:r>
            <a:r>
              <a:rPr lang="en-US" i="1" dirty="0" smtClean="0"/>
              <a:t>Ki </a:t>
            </a:r>
            <a:r>
              <a:rPr lang="en-US" i="1" dirty="0" err="1" smtClean="0"/>
              <a:t>Tjakrawasita</a:t>
            </a:r>
            <a:r>
              <a:rPr lang="en-US" i="1" dirty="0"/>
              <a:t>, </a:t>
            </a:r>
            <a:r>
              <a:rPr lang="en-US" i="1" dirty="0" err="1"/>
              <a:t>dan</a:t>
            </a:r>
            <a:r>
              <a:rPr lang="en-US" i="1" dirty="0"/>
              <a:t> Ki </a:t>
            </a:r>
            <a:r>
              <a:rPr lang="en-US" i="1" dirty="0" err="1"/>
              <a:t>Nartasabda</a:t>
            </a:r>
            <a:r>
              <a:rPr lang="en-US" dirty="0"/>
              <a:t>. Bandung: </a:t>
            </a:r>
            <a:r>
              <a:rPr lang="en-US" dirty="0" err="1"/>
              <a:t>Etnoteater</a:t>
            </a:r>
            <a:r>
              <a:rPr lang="en-US" dirty="0"/>
              <a:t> </a:t>
            </a:r>
            <a:r>
              <a:rPr lang="en-US" dirty="0" smtClean="0"/>
              <a:t>Publisher.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31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TERIMAKASIH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33" y="3280968"/>
            <a:ext cx="3464323" cy="259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74467" y="905390"/>
            <a:ext cx="10394547" cy="4892675"/>
          </a:xfrm>
        </p:spPr>
        <p:txBody>
          <a:bodyPr>
            <a:normAutofit fontScale="70000" lnSpcReduction="20000"/>
          </a:bodyPr>
          <a:lstStyle/>
          <a:p>
            <a:r>
              <a:rPr lang="id-ID" b="1" dirty="0" smtClean="0">
                <a:latin typeface="Segoe UI Light" pitchFamily="34" charset="0"/>
              </a:rPr>
              <a:t>Kontribusi nyata dari peran Empu Karawitan terhadap Karawitanologi antara lain adalah: </a:t>
            </a:r>
          </a:p>
          <a:p>
            <a:pPr marL="514350" indent="-514350">
              <a:buFont typeface="+mj-lt"/>
              <a:buAutoNum type="arabicParenR"/>
            </a:pPr>
            <a:r>
              <a:rPr lang="id-ID" dirty="0" smtClean="0">
                <a:latin typeface="Segoe UI Light" pitchFamily="34" charset="0"/>
              </a:rPr>
              <a:t>Menjadi sumber metode tentang proses mentransfer keterampilan memainkan musik dan pengetahuan karawitan</a:t>
            </a:r>
          </a:p>
          <a:p>
            <a:pPr marL="514350" indent="-514350">
              <a:buFont typeface="+mj-lt"/>
              <a:buAutoNum type="arabicParenR"/>
            </a:pPr>
            <a:r>
              <a:rPr lang="id-ID" dirty="0" smtClean="0">
                <a:latin typeface="Segoe UI Light" pitchFamily="34" charset="0"/>
              </a:rPr>
              <a:t>Menjadi rujukan konseptul dari cara mereka menafsirkan repertoar secara musik </a:t>
            </a:r>
          </a:p>
          <a:p>
            <a:pPr marL="514350" indent="-514350">
              <a:buFont typeface="+mj-lt"/>
              <a:buAutoNum type="arabicParenR"/>
            </a:pPr>
            <a:r>
              <a:rPr lang="id-ID" dirty="0" smtClean="0">
                <a:latin typeface="Segoe UI Light" pitchFamily="34" charset="0"/>
              </a:rPr>
              <a:t>Menjadi catatan sejarah atas perubahan dan inovasi yang dilakukannya</a:t>
            </a:r>
          </a:p>
          <a:p>
            <a:pPr marL="514350" indent="-514350">
              <a:buFont typeface="+mj-lt"/>
              <a:buAutoNum type="arabicParenR"/>
            </a:pPr>
            <a:r>
              <a:rPr lang="id-ID" dirty="0" smtClean="0">
                <a:latin typeface="Segoe UI Light" pitchFamily="34" charset="0"/>
              </a:rPr>
              <a:t>Menjadi sumber konsep atas Pandangan mereka tentang karawitan</a:t>
            </a:r>
          </a:p>
          <a:p>
            <a:pPr marL="514350" indent="-514350">
              <a:buFont typeface="+mj-lt"/>
              <a:buAutoNum type="arabicParenR"/>
            </a:pPr>
            <a:r>
              <a:rPr lang="id-ID" dirty="0" smtClean="0">
                <a:latin typeface="Segoe UI Light" pitchFamily="34" charset="0"/>
              </a:rPr>
              <a:t>Menjadi referensi atas cara mereka bereaksi terhadap fenomena perubahan di masing-masing zaman</a:t>
            </a:r>
          </a:p>
          <a:p>
            <a:pPr marL="514350" indent="-514350">
              <a:buFont typeface="+mj-lt"/>
              <a:buAutoNum type="arabicParenR"/>
            </a:pPr>
            <a:r>
              <a:rPr lang="id-ID" dirty="0" smtClean="0">
                <a:latin typeface="Segoe UI Light" pitchFamily="34" charset="0"/>
              </a:rPr>
              <a:t>Menjadi wawasan rujukan dari ide di balik komposisi mereka</a:t>
            </a:r>
          </a:p>
          <a:p>
            <a:pPr marL="514350" indent="-514350">
              <a:buFont typeface="+mj-lt"/>
              <a:buAutoNum type="arabicParenR"/>
            </a:pPr>
            <a:r>
              <a:rPr lang="id-ID" dirty="0" smtClean="0">
                <a:latin typeface="Segoe UI Light" pitchFamily="34" charset="0"/>
              </a:rPr>
              <a:t>Kontribusinya terhadap perkembangan kehidupan karawitan dalam bentuk pergerakan nyata</a:t>
            </a:r>
          </a:p>
          <a:p>
            <a:pPr marL="514350" indent="-514350">
              <a:buFont typeface="+mj-lt"/>
              <a:buAutoNum type="arabicParenR"/>
            </a:pPr>
            <a:r>
              <a:rPr lang="id-ID" dirty="0" smtClean="0">
                <a:latin typeface="Segoe UI Light" pitchFamily="34" charset="0"/>
              </a:rPr>
              <a:t>Pengaruhnya terhadap kehidupan karawitan</a:t>
            </a:r>
          </a:p>
          <a:p>
            <a:pPr marL="514350" indent="-514350">
              <a:buFont typeface="+mj-lt"/>
              <a:buAutoNum type="arabicParenR"/>
            </a:pPr>
            <a:r>
              <a:rPr lang="id-ID" dirty="0">
                <a:latin typeface="Segoe UI Light" pitchFamily="34" charset="0"/>
              </a:rPr>
              <a:t>M</a:t>
            </a:r>
            <a:r>
              <a:rPr lang="id-ID" dirty="0" smtClean="0">
                <a:latin typeface="Segoe UI Light" pitchFamily="34" charset="0"/>
              </a:rPr>
              <a:t>etode mereka dalam mempelajari, menciptakan, dan merumuskan pengetahuan tentang karawitan</a:t>
            </a:r>
          </a:p>
          <a:p>
            <a:pPr marL="514350" indent="-514350">
              <a:buFont typeface="+mj-lt"/>
              <a:buAutoNum type="arabicParenR"/>
            </a:pPr>
            <a:r>
              <a:rPr lang="id-ID" dirty="0" smtClean="0">
                <a:latin typeface="Segoe UI Light" pitchFamily="34" charset="0"/>
              </a:rPr>
              <a:t>Cara-cara yang digunakan untuk memastikan keberlangsungan karawitan.</a:t>
            </a:r>
          </a:p>
          <a:p>
            <a:pPr marL="514350" indent="-514350">
              <a:buFont typeface="+mj-lt"/>
              <a:buAutoNum type="arabicParenR"/>
            </a:pPr>
            <a:r>
              <a:rPr lang="id-ID" dirty="0">
                <a:latin typeface="Segoe UI Light" pitchFamily="34" charset="0"/>
              </a:rPr>
              <a:t>W</a:t>
            </a:r>
            <a:r>
              <a:rPr lang="id-ID" dirty="0" smtClean="0">
                <a:latin typeface="Segoe UI Light" pitchFamily="34" charset="0"/>
              </a:rPr>
              <a:t>arna kreasi karawitan mereka yang mempengaruhi perkembangan secara makro</a:t>
            </a:r>
            <a:endParaRPr lang="id-ID" dirty="0">
              <a:latin typeface="Segoe UI Ligh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036" y="4469735"/>
            <a:ext cx="1171978" cy="172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690" y="794141"/>
            <a:ext cx="9180502" cy="16399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2200" dirty="0"/>
              <a:t>Antara tahun 1950an-1970an, hidup tiga </a:t>
            </a:r>
            <a:r>
              <a:rPr lang="id-ID" sz="2200" i="1" dirty="0"/>
              <a:t>Empu Karawitan </a:t>
            </a:r>
            <a:r>
              <a:rPr lang="id-ID" sz="2200" dirty="0"/>
              <a:t>yang hingga kini masih dianggap sangat berperan dalam tumbuhnya Karawitanologi, gaya, maupun periodisasi perkembangan karawitan. Mereka adalah (1) K</a:t>
            </a:r>
            <a:r>
              <a:rPr lang="id-ID" sz="2200" b="1" dirty="0"/>
              <a:t>i Tjokrowasito/ K.P.H. Notoprojo, (2) Ki Martopengrawit, dan (3) Ki Nartasabda.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92" y="2459578"/>
            <a:ext cx="2338211" cy="3374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43" y="2882830"/>
            <a:ext cx="3595748" cy="2490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723" y="2903680"/>
            <a:ext cx="3292714" cy="24695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68378" y="5834316"/>
            <a:ext cx="2160240" cy="612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Segoe UI Semibold" pitchFamily="34" charset="0"/>
              </a:rPr>
              <a:t>Ki Tjokrowarsito/K.P.H. Notoprojo</a:t>
            </a:r>
          </a:p>
        </p:txBody>
      </p:sp>
      <p:sp>
        <p:nvSpPr>
          <p:cNvPr id="8" name="Rectangle 7"/>
          <p:cNvSpPr/>
          <p:nvPr/>
        </p:nvSpPr>
        <p:spPr>
          <a:xfrm>
            <a:off x="4482765" y="5365411"/>
            <a:ext cx="2160240" cy="612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Segoe UI Semibold" pitchFamily="34" charset="0"/>
              </a:rPr>
              <a:t>Ki Martopangrawit</a:t>
            </a:r>
          </a:p>
        </p:txBody>
      </p:sp>
      <p:sp>
        <p:nvSpPr>
          <p:cNvPr id="9" name="Rectangle 8"/>
          <p:cNvSpPr/>
          <p:nvPr/>
        </p:nvSpPr>
        <p:spPr>
          <a:xfrm>
            <a:off x="8284960" y="5365411"/>
            <a:ext cx="2160240" cy="612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Segoe UI Semibold" pitchFamily="34" charset="0"/>
              </a:rPr>
              <a:t>Ki Nartosabdo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11" y="2459578"/>
            <a:ext cx="2338211" cy="33747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62" y="2882830"/>
            <a:ext cx="3595748" cy="24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Kondisi</a:t>
            </a:r>
            <a:r>
              <a:rPr lang="en-US" b="1" dirty="0" smtClean="0"/>
              <a:t> </a:t>
            </a:r>
            <a:r>
              <a:rPr lang="en-US" b="1" dirty="0" err="1" smtClean="0"/>
              <a:t>Sosial</a:t>
            </a:r>
            <a:r>
              <a:rPr lang="en-US" b="1" dirty="0" smtClean="0"/>
              <a:t>, </a:t>
            </a:r>
            <a:r>
              <a:rPr lang="en-US" b="1" dirty="0" err="1" smtClean="0"/>
              <a:t>Politik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Budaya</a:t>
            </a:r>
            <a:r>
              <a:rPr lang="en-US" b="1" dirty="0" smtClean="0"/>
              <a:t>: </a:t>
            </a:r>
            <a:r>
              <a:rPr lang="en-US" b="1" dirty="0" err="1" smtClean="0"/>
              <a:t>Pergeseran</a:t>
            </a:r>
            <a:r>
              <a:rPr lang="en-US" b="1" dirty="0" smtClean="0"/>
              <a:t> </a:t>
            </a:r>
            <a:r>
              <a:rPr lang="en-US" b="1" dirty="0" err="1" smtClean="0"/>
              <a:t>Orientasi</a:t>
            </a:r>
            <a:r>
              <a:rPr lang="en-US" b="1" dirty="0" smtClean="0"/>
              <a:t> </a:t>
            </a:r>
            <a:r>
              <a:rPr lang="en-US" b="1" dirty="0" err="1" smtClean="0"/>
              <a:t>Karawitan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Pasca</a:t>
            </a:r>
            <a:r>
              <a:rPr lang="en-US" b="1" dirty="0" smtClean="0"/>
              <a:t> </a:t>
            </a:r>
            <a:r>
              <a:rPr lang="en-US" b="1" dirty="0" err="1" smtClean="0"/>
              <a:t>Kemerdekaan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kemerdekaan</a:t>
            </a:r>
            <a:r>
              <a:rPr lang="en-US" dirty="0"/>
              <a:t>,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Surakarta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pergeseran</a:t>
            </a:r>
            <a:r>
              <a:rPr lang="en-US" dirty="0"/>
              <a:t> </a:t>
            </a:r>
            <a:r>
              <a:rPr lang="en-US" dirty="0" err="1"/>
              <a:t>orientasi</a:t>
            </a:r>
            <a:r>
              <a:rPr lang="en-US" dirty="0"/>
              <a:t> yang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aspeknya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orientasi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musikalitas</a:t>
            </a:r>
            <a:r>
              <a:rPr lang="en-US" dirty="0"/>
              <a:t> (</a:t>
            </a:r>
            <a:r>
              <a:rPr lang="en-US" dirty="0" err="1"/>
              <a:t>garap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estetika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), </a:t>
            </a:r>
            <a:r>
              <a:rPr lang="en-US" dirty="0" err="1"/>
              <a:t>fungsi</a:t>
            </a:r>
            <a:r>
              <a:rPr lang="en-US" dirty="0"/>
              <a:t>, </a:t>
            </a:r>
            <a:r>
              <a:rPr lang="en-US" dirty="0" err="1"/>
              <a:t>kebebasan</a:t>
            </a:r>
            <a:r>
              <a:rPr lang="en-US" dirty="0"/>
              <a:t> </a:t>
            </a:r>
            <a:r>
              <a:rPr lang="en-US" dirty="0" err="1"/>
              <a:t>berkreasi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transmisi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(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), </a:t>
            </a:r>
            <a:r>
              <a:rPr lang="en-US" dirty="0" err="1"/>
              <a:t>sistematisasi</a:t>
            </a:r>
            <a:r>
              <a:rPr lang="en-US" dirty="0"/>
              <a:t> </a:t>
            </a:r>
            <a:r>
              <a:rPr lang="en-US" dirty="0" err="1"/>
              <a:t>notasi</a:t>
            </a:r>
            <a:r>
              <a:rPr lang="en-US" dirty="0"/>
              <a:t>,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yang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seniman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paradigma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 smtClean="0"/>
              <a:t>.</a:t>
            </a:r>
          </a:p>
          <a:p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Surakarta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yang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en-US" dirty="0" smtClean="0"/>
              <a:t> </a:t>
            </a:r>
            <a:r>
              <a:rPr lang="en-US" dirty="0" err="1" smtClean="0"/>
              <a:t>bersentuhan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.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musikal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bersinggungan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keraton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keraton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yang </a:t>
            </a:r>
            <a:r>
              <a:rPr lang="en-US" dirty="0" err="1"/>
              <a:t>berkembang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kraton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35" y="3031065"/>
            <a:ext cx="3678431" cy="255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842" y="752337"/>
            <a:ext cx="4680396" cy="16205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proklamasi</a:t>
            </a:r>
            <a:r>
              <a:rPr lang="en-US" dirty="0"/>
              <a:t> </a:t>
            </a:r>
            <a:r>
              <a:rPr lang="en-US" dirty="0" err="1"/>
              <a:t>kemerdekaan</a:t>
            </a:r>
            <a:r>
              <a:rPr lang="en-US" dirty="0"/>
              <a:t> Indonesia, </a:t>
            </a:r>
            <a:r>
              <a:rPr lang="en-US" dirty="0" err="1"/>
              <a:t>semangat</a:t>
            </a:r>
            <a:r>
              <a:rPr lang="en-US" dirty="0"/>
              <a:t> </a:t>
            </a:r>
            <a:r>
              <a:rPr lang="en-US" dirty="0" err="1"/>
              <a:t>nasionalisme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menggugah</a:t>
            </a:r>
            <a:r>
              <a:rPr lang="en-US" dirty="0"/>
              <a:t> </a:t>
            </a:r>
            <a:r>
              <a:rPr lang="en-US" dirty="0" err="1"/>
              <a:t>imajinasi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 Ki </a:t>
            </a:r>
            <a:r>
              <a:rPr lang="en-US" dirty="0" err="1"/>
              <a:t>Tjokrowasito</a:t>
            </a:r>
            <a:r>
              <a:rPr lang="en-US" dirty="0"/>
              <a:t>, Ki </a:t>
            </a:r>
            <a:r>
              <a:rPr lang="en-US" dirty="0" err="1"/>
              <a:t>Martopengrawit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Ki </a:t>
            </a:r>
            <a:r>
              <a:rPr lang="en-US" dirty="0" err="1"/>
              <a:t>Nartosabda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mencurahkan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kemampuannya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semangat</a:t>
            </a:r>
            <a:r>
              <a:rPr lang="en-US" dirty="0"/>
              <a:t> </a:t>
            </a:r>
            <a:r>
              <a:rPr lang="en-US" dirty="0" err="1"/>
              <a:t>kemandirian</a:t>
            </a:r>
            <a:r>
              <a:rPr lang="en-US" dirty="0"/>
              <a:t> yang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 smtClean="0"/>
              <a:t>.</a:t>
            </a:r>
          </a:p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,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budaya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kreativitas</a:t>
            </a:r>
            <a:r>
              <a:rPr lang="en-US" dirty="0"/>
              <a:t> </a:t>
            </a:r>
            <a:r>
              <a:rPr lang="en-US" dirty="0" err="1"/>
              <a:t>seniman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menyikapi</a:t>
            </a:r>
            <a:r>
              <a:rPr lang="en-US" dirty="0"/>
              <a:t> </a:t>
            </a:r>
            <a:r>
              <a:rPr lang="en-US" dirty="0" err="1"/>
              <a:t>ragam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,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Surakarta </a:t>
            </a:r>
            <a:r>
              <a:rPr lang="en-US" dirty="0" err="1"/>
              <a:t>bukanlah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kesatuan</a:t>
            </a:r>
            <a:r>
              <a:rPr lang="en-US" dirty="0"/>
              <a:t> yang </a:t>
            </a:r>
            <a:r>
              <a:rPr lang="en-US" dirty="0" err="1"/>
              <a:t>homogen</a:t>
            </a:r>
            <a:r>
              <a:rPr lang="en-US" dirty="0"/>
              <a:t> </a:t>
            </a:r>
            <a:r>
              <a:rPr lang="en-US" dirty="0" err="1"/>
              <a:t>melainkan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yang </a:t>
            </a:r>
            <a:r>
              <a:rPr lang="en-US" dirty="0" err="1"/>
              <a:t>bervariasi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dinamika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yang </a:t>
            </a:r>
            <a:r>
              <a:rPr lang="en-US" dirty="0" err="1"/>
              <a:t>mengelilinginya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76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kurun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1950-an </a:t>
            </a:r>
            <a:r>
              <a:rPr lang="en-US" dirty="0" err="1"/>
              <a:t>hingga</a:t>
            </a:r>
            <a:r>
              <a:rPr lang="en-US" dirty="0"/>
              <a:t> 1970-an, </a:t>
            </a:r>
            <a:r>
              <a:rPr lang="en-US" dirty="0" err="1"/>
              <a:t>Jawa</a:t>
            </a:r>
            <a:r>
              <a:rPr lang="en-US" dirty="0"/>
              <a:t> Tengah </a:t>
            </a:r>
            <a:r>
              <a:rPr lang="en-US" dirty="0" err="1"/>
              <a:t>diwarnai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ragam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, </a:t>
            </a:r>
            <a:r>
              <a:rPr lang="en-US" dirty="0" err="1"/>
              <a:t>tatanan</a:t>
            </a:r>
            <a:r>
              <a:rPr lang="en-US" dirty="0"/>
              <a:t>, </a:t>
            </a:r>
            <a:r>
              <a:rPr lang="en-US" dirty="0" err="1"/>
              <a:t>garap</a:t>
            </a:r>
            <a:r>
              <a:rPr lang="en-US" dirty="0"/>
              <a:t>, </a:t>
            </a:r>
            <a:r>
              <a:rPr lang="en-US" dirty="0" err="1"/>
              <a:t>laras</a:t>
            </a:r>
            <a:r>
              <a:rPr lang="en-US" dirty="0"/>
              <a:t>, </a:t>
            </a:r>
            <a:r>
              <a:rPr lang="en-US" dirty="0" err="1"/>
              <a:t>patet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Surakarta.</a:t>
            </a:r>
          </a:p>
          <a:p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garap</a:t>
            </a:r>
            <a:r>
              <a:rPr lang="en-US" dirty="0"/>
              <a:t> </a:t>
            </a:r>
            <a:r>
              <a:rPr lang="en-US" dirty="0" err="1"/>
              <a:t>ala</a:t>
            </a:r>
            <a:r>
              <a:rPr lang="en-US" dirty="0"/>
              <a:t> </a:t>
            </a:r>
            <a:r>
              <a:rPr lang="en-US" dirty="0" err="1"/>
              <a:t>keraton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dipertahankan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eksis</a:t>
            </a:r>
            <a:r>
              <a:rPr lang="en-US" dirty="0"/>
              <a:t> di </a:t>
            </a:r>
            <a:r>
              <a:rPr lang="en-US" dirty="0" err="1" smtClean="0"/>
              <a:t>masyarakat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 </a:t>
            </a:r>
            <a:r>
              <a:rPr lang="en-US" dirty="0" err="1"/>
              <a:t>diekspresikan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penampilan</a:t>
            </a:r>
            <a:r>
              <a:rPr lang="en-US" dirty="0"/>
              <a:t> </a:t>
            </a:r>
            <a:r>
              <a:rPr lang="en-US" dirty="0" err="1"/>
              <a:t>gending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repertoar</a:t>
            </a:r>
            <a:r>
              <a:rPr lang="en-US" dirty="0"/>
              <a:t> yang </a:t>
            </a:r>
            <a:r>
              <a:rPr lang="en-US" dirty="0" err="1"/>
              <a:t>diwariskan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di </a:t>
            </a:r>
            <a:r>
              <a:rPr lang="en-US" dirty="0" err="1"/>
              <a:t>mana</a:t>
            </a:r>
            <a:r>
              <a:rPr lang="en-US" dirty="0"/>
              <a:t> raja-raja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/>
              <a:t>berkuasa</a:t>
            </a:r>
            <a:r>
              <a:rPr lang="en-US" dirty="0"/>
              <a:t>. </a:t>
            </a:r>
            <a:r>
              <a:rPr lang="en-US" dirty="0" err="1"/>
              <a:t>Pertunjukan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didengar</a:t>
            </a:r>
            <a:r>
              <a:rPr lang="en-US" dirty="0"/>
              <a:t> di radio, </a:t>
            </a:r>
            <a:r>
              <a:rPr lang="en-US" dirty="0" err="1"/>
              <a:t>kaset</a:t>
            </a:r>
            <a:r>
              <a:rPr lang="en-US" dirty="0"/>
              <a:t> </a:t>
            </a:r>
            <a:r>
              <a:rPr lang="en-US" dirty="0" err="1"/>
              <a:t>komersil</a:t>
            </a:r>
            <a:r>
              <a:rPr lang="en-US" dirty="0"/>
              <a:t>, </a:t>
            </a:r>
            <a:r>
              <a:rPr lang="en-US" dirty="0" err="1"/>
              <a:t>konser</a:t>
            </a:r>
            <a:r>
              <a:rPr lang="en-US" dirty="0"/>
              <a:t> live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 err="1"/>
              <a:t>klenèngan</a:t>
            </a:r>
            <a:r>
              <a:rPr lang="en-US" dirty="0"/>
              <a:t>, </a:t>
            </a:r>
            <a:r>
              <a:rPr lang="en-US" dirty="0" err="1"/>
              <a:t>pertunjukan</a:t>
            </a:r>
            <a:r>
              <a:rPr lang="en-US" dirty="0"/>
              <a:t> </a:t>
            </a:r>
            <a:r>
              <a:rPr lang="en-US" i="1" dirty="0" err="1"/>
              <a:t>wayang</a:t>
            </a:r>
            <a:r>
              <a:rPr lang="en-US" i="1" dirty="0"/>
              <a:t> </a:t>
            </a:r>
            <a:r>
              <a:rPr lang="en-US" i="1" dirty="0" err="1"/>
              <a:t>kulit</a:t>
            </a:r>
            <a:r>
              <a:rPr lang="en-US" dirty="0"/>
              <a:t>, </a:t>
            </a:r>
            <a:r>
              <a:rPr lang="en-US" i="1" dirty="0" err="1"/>
              <a:t>wayang</a:t>
            </a:r>
            <a:r>
              <a:rPr lang="en-US" i="1" dirty="0"/>
              <a:t> </a:t>
            </a:r>
            <a:r>
              <a:rPr lang="en-US" i="1" dirty="0" err="1"/>
              <a:t>wong</a:t>
            </a:r>
            <a:r>
              <a:rPr lang="en-US" dirty="0"/>
              <a:t>, </a:t>
            </a:r>
            <a:r>
              <a:rPr lang="en-US" dirty="0" err="1"/>
              <a:t>tari</a:t>
            </a:r>
            <a:r>
              <a:rPr lang="en-US" dirty="0"/>
              <a:t>, </a:t>
            </a:r>
            <a:r>
              <a:rPr lang="en-US" i="1" dirty="0" err="1"/>
              <a:t>ketoprak</a:t>
            </a:r>
            <a:r>
              <a:rPr lang="en-US" dirty="0"/>
              <a:t>, </a:t>
            </a:r>
            <a:r>
              <a:rPr lang="en-US" i="1" dirty="0" err="1"/>
              <a:t>laras</a:t>
            </a:r>
            <a:r>
              <a:rPr lang="en-US" i="1" dirty="0"/>
              <a:t> </a:t>
            </a:r>
            <a:r>
              <a:rPr lang="en-US" i="1" dirty="0" err="1"/>
              <a:t>madya</a:t>
            </a:r>
            <a:r>
              <a:rPr lang="en-US" dirty="0"/>
              <a:t>, </a:t>
            </a:r>
            <a:r>
              <a:rPr lang="en-US" i="1" dirty="0" err="1"/>
              <a:t>santiswar</a:t>
            </a:r>
            <a:r>
              <a:rPr lang="en-US" dirty="0" err="1"/>
              <a:t>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yang </a:t>
            </a:r>
            <a:r>
              <a:rPr lang="en-US" dirty="0" err="1"/>
              <a:t>diadakan</a:t>
            </a:r>
            <a:r>
              <a:rPr lang="en-US" dirty="0"/>
              <a:t> di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12" y="3026438"/>
            <a:ext cx="3333252" cy="21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,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garap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kraton</a:t>
            </a:r>
            <a:r>
              <a:rPr lang="en-US" dirty="0" smtClean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penyiaran</a:t>
            </a:r>
            <a:r>
              <a:rPr lang="en-US" dirty="0"/>
              <a:t> radio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stasiun</a:t>
            </a:r>
            <a:r>
              <a:rPr lang="en-US" dirty="0"/>
              <a:t> radio yang </a:t>
            </a:r>
            <a:r>
              <a:rPr lang="en-US" dirty="0" err="1"/>
              <a:t>beroperasi</a:t>
            </a:r>
            <a:r>
              <a:rPr lang="en-US" dirty="0"/>
              <a:t> di </a:t>
            </a:r>
            <a:r>
              <a:rPr lang="en-US" dirty="0" err="1"/>
              <a:t>pulau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Sebaliknya</a:t>
            </a:r>
            <a:r>
              <a:rPr lang="en-US" dirty="0"/>
              <a:t>,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/>
              <a:t>garap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di </a:t>
            </a:r>
            <a:r>
              <a:rPr lang="en-US" dirty="0" err="1"/>
              <a:t>benak</a:t>
            </a:r>
            <a:r>
              <a:rPr lang="en-US" dirty="0"/>
              <a:t> para </a:t>
            </a:r>
            <a:r>
              <a:rPr lang="en-US" dirty="0" err="1"/>
              <a:t>musisi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keraton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Garap</a:t>
            </a:r>
            <a:r>
              <a:rPr lang="en-US" dirty="0" smtClean="0"/>
              <a:t> </a:t>
            </a:r>
            <a:r>
              <a:rPr lang="en-US" dirty="0" err="1"/>
              <a:t>garap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keraton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serius</a:t>
            </a:r>
            <a:r>
              <a:rPr lang="en-US" dirty="0"/>
              <a:t> di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formal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87" y="3082581"/>
            <a:ext cx="3631102" cy="243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garap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memperkaya</a:t>
            </a:r>
            <a:r>
              <a:rPr lang="en-US" dirty="0"/>
              <a:t> </a:t>
            </a:r>
            <a:r>
              <a:rPr lang="en-US" dirty="0" err="1"/>
              <a:t>perbendaharaan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Karawitan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desa-desa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garap</a:t>
            </a:r>
            <a:r>
              <a:rPr lang="en-US" dirty="0"/>
              <a:t> (</a:t>
            </a:r>
            <a:r>
              <a:rPr lang="en-US" dirty="0" err="1"/>
              <a:t>gobyok</a:t>
            </a:r>
            <a:r>
              <a:rPr lang="en-US" dirty="0"/>
              <a:t>, </a:t>
            </a:r>
            <a:r>
              <a:rPr lang="en-US" dirty="0" err="1"/>
              <a:t>sigrak</a:t>
            </a:r>
            <a:r>
              <a:rPr lang="en-US" dirty="0"/>
              <a:t>, </a:t>
            </a:r>
            <a:r>
              <a:rPr lang="en-US" dirty="0" err="1"/>
              <a:t>prenès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lain-lain)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diperkuat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keraton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serius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bermartabat</a:t>
            </a:r>
            <a:r>
              <a:rPr lang="en-US" dirty="0"/>
              <a:t> (</a:t>
            </a:r>
            <a:r>
              <a:rPr lang="en-US" dirty="0" err="1"/>
              <a:t>agung</a:t>
            </a:r>
            <a:r>
              <a:rPr lang="en-US" dirty="0"/>
              <a:t>, </a:t>
            </a:r>
            <a:r>
              <a:rPr lang="en-US" dirty="0" err="1"/>
              <a:t>wingit</a:t>
            </a:r>
            <a:r>
              <a:rPr lang="en-US" dirty="0"/>
              <a:t>, </a:t>
            </a:r>
            <a:r>
              <a:rPr lang="en-US" dirty="0" err="1"/>
              <a:t>regu</a:t>
            </a:r>
            <a:r>
              <a:rPr lang="en-US" dirty="0" smtClean="0"/>
              <a:t>). </a:t>
            </a:r>
            <a:r>
              <a:rPr lang="en-US" dirty="0" err="1"/>
              <a:t>Begitu</a:t>
            </a:r>
            <a:r>
              <a:rPr lang="en-US" dirty="0"/>
              <a:t> pula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karawitan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kraton</a:t>
            </a:r>
            <a:r>
              <a:rPr lang="en-US" dirty="0"/>
              <a:t> </a:t>
            </a:r>
            <a:r>
              <a:rPr lang="en-US" dirty="0" err="1"/>
              <a:t>diperkuat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garap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43" y="3059849"/>
            <a:ext cx="3806623" cy="20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229</TotalTime>
  <Words>2200</Words>
  <Application>Microsoft Office PowerPoint</Application>
  <PresentationFormat>Widescreen</PresentationFormat>
  <Paragraphs>96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Bodoni MT</vt:lpstr>
      <vt:lpstr>Book Antiqua</vt:lpstr>
      <vt:lpstr>Calibri</vt:lpstr>
      <vt:lpstr>Cornosy</vt:lpstr>
      <vt:lpstr>Garamond</vt:lpstr>
      <vt:lpstr>Segoe UI Light</vt:lpstr>
      <vt:lpstr>Segoe UI Semibold</vt:lpstr>
      <vt:lpstr>Times New Roman</vt:lpstr>
      <vt:lpstr>TimesNewRomanMS</vt:lpstr>
      <vt:lpstr>Wingdings</vt:lpstr>
      <vt:lpstr>Organic</vt:lpstr>
      <vt:lpstr>HAND-OUT Tiga Empu Pilar Kehidupan Karawitan Gaya Surakarta Pasca Kemerdekan</vt:lpstr>
      <vt:lpstr>Pengantar</vt:lpstr>
      <vt:lpstr>PowerPoint Presentation</vt:lpstr>
      <vt:lpstr>PowerPoint Presentation</vt:lpstr>
      <vt:lpstr>Kondisi Sosial, Politik, dan Budaya: Pergeseran Orientasi Karawitan pada masa Pasca Kemerdekaan</vt:lpstr>
      <vt:lpstr>PowerPoint Presentation</vt:lpstr>
      <vt:lpstr>PowerPoint Presentation</vt:lpstr>
      <vt:lpstr>PowerPoint Presentation</vt:lpstr>
      <vt:lpstr>PowerPoint Presentation</vt:lpstr>
      <vt:lpstr>Peran Empu Karawitan</vt:lpstr>
      <vt:lpstr>PowerPoint Presentation</vt:lpstr>
      <vt:lpstr>PowerPoint Presentation</vt:lpstr>
      <vt:lpstr>Ki Martopengrawit</vt:lpstr>
      <vt:lpstr>PowerPoint Presentation</vt:lpstr>
      <vt:lpstr>PowerPoint Presentation</vt:lpstr>
      <vt:lpstr>Ki Tjokrowasito</vt:lpstr>
      <vt:lpstr>PowerPoint Presentation</vt:lpstr>
      <vt:lpstr>PowerPoint Presentation</vt:lpstr>
      <vt:lpstr>PowerPoint Presentation</vt:lpstr>
      <vt:lpstr>Ki Nartosabda</vt:lpstr>
      <vt:lpstr>PowerPoint Presentation</vt:lpstr>
      <vt:lpstr>PowerPoint Presentation</vt:lpstr>
      <vt:lpstr>PowerPoint Presentation</vt:lpstr>
      <vt:lpstr>Sumber Pustaka</vt:lpstr>
      <vt:lpstr>TERIMAKASIH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22</cp:revision>
  <dcterms:created xsi:type="dcterms:W3CDTF">2020-11-03T06:16:50Z</dcterms:created>
  <dcterms:modified xsi:type="dcterms:W3CDTF">2020-11-03T10:18:15Z</dcterms:modified>
</cp:coreProperties>
</file>