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0" r:id="rId3"/>
    <p:sldId id="258" r:id="rId4"/>
    <p:sldId id="259" r:id="rId5"/>
    <p:sldId id="261" r:id="rId6"/>
    <p:sldId id="263" r:id="rId7"/>
    <p:sldId id="274" r:id="rId8"/>
    <p:sldId id="264" r:id="rId9"/>
    <p:sldId id="275" r:id="rId10"/>
    <p:sldId id="265" r:id="rId11"/>
    <p:sldId id="266" r:id="rId12"/>
    <p:sldId id="267" r:id="rId13"/>
    <p:sldId id="268" r:id="rId14"/>
    <p:sldId id="276" r:id="rId15"/>
    <p:sldId id="270" r:id="rId16"/>
    <p:sldId id="271" r:id="rId17"/>
    <p:sldId id="269" r:id="rId18"/>
    <p:sldId id="277" r:id="rId19"/>
    <p:sldId id="272" r:id="rId20"/>
    <p:sldId id="273" r:id="rId21"/>
    <p:sldId id="279" r:id="rId22"/>
    <p:sldId id="280" r:id="rId23"/>
    <p:sldId id="281" r:id="rId24"/>
    <p:sldId id="282" r:id="rId25"/>
    <p:sldId id="278" r:id="rId26"/>
  </p:sldIdLst>
  <p:sldSz cx="9144000" cy="6858000" type="screen4x3"/>
  <p:notesSz cx="6854825" cy="97139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EEFB6A-A178-45A9-A106-F30D0FA75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50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79835-9586-405F-B90A-351861198F2F}" type="datetimeFigureOut">
              <a:rPr lang="id-ID" smtClean="0"/>
              <a:t>15/09/2023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1425" y="1214438"/>
            <a:ext cx="4371975" cy="3278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75188"/>
            <a:ext cx="5483225" cy="382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025" y="9226550"/>
            <a:ext cx="2970213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46C35-2C43-470C-900C-90F2E68EC89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379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46C35-2C43-470C-900C-90F2E68EC89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908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554E3-58FD-4B20-B4E1-8E7D2B5AEC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9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22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7186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1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EBF7-0D6B-4B4C-B00F-AF3258567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2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7FCB-3611-4EA4-BD01-69B353092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18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03F3B1-94D2-4C2E-84AD-D4271631FC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8756-9588-4980-A3DE-A07CE071FE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46D8-E6E5-48AB-8772-F4E985E00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9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930D-732E-4BB5-8029-364CBC545D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2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D9F8D-2728-477F-A580-51044DC7E1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8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AE2-14DD-45D4-AE4C-3842F4E16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0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6968-C273-4A1E-9110-07B3EF6D4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1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6FCBD-58AA-4F40-8CC9-CE6823C7A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8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0E1F-D95A-4FA7-A1A8-333A973CB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1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51A28AB-7454-4B43-953D-C173242B39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  <p:sldLayoutId id="21474838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.jpeg"/><Relationship Id="rId4" Type="http://schemas.openxmlformats.org/officeDocument/2006/relationships/image" Target="../media/image23.wmf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3.jpeg"/><Relationship Id="rId4" Type="http://schemas.openxmlformats.org/officeDocument/2006/relationships/image" Target="../media/image5.wmf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7891" y="2240761"/>
            <a:ext cx="7533986" cy="1646302"/>
          </a:xfrm>
        </p:spPr>
        <p:txBody>
          <a:bodyPr/>
          <a:lstStyle/>
          <a:p>
            <a:pPr algn="ctr"/>
            <a:r>
              <a:rPr lang="id-ID" b="1" dirty="0" smtClean="0">
                <a:solidFill>
                  <a:srgbClr val="006600"/>
                </a:solidFill>
              </a:rPr>
              <a:t/>
            </a:r>
            <a:br>
              <a:rPr lang="id-ID" b="1" dirty="0" smtClean="0">
                <a:solidFill>
                  <a:srgbClr val="006600"/>
                </a:solidFill>
              </a:rPr>
            </a:br>
            <a:r>
              <a:rPr lang="id-ID" b="1" dirty="0">
                <a:solidFill>
                  <a:srgbClr val="006600"/>
                </a:solidFill>
              </a:rPr>
              <a:t/>
            </a:r>
            <a:br>
              <a:rPr lang="id-ID" b="1" dirty="0">
                <a:solidFill>
                  <a:srgbClr val="006600"/>
                </a:solidFill>
              </a:rPr>
            </a:br>
            <a:r>
              <a:rPr lang="id-ID" b="1" dirty="0" smtClean="0">
                <a:solidFill>
                  <a:srgbClr val="006600"/>
                </a:solidFill>
              </a:rPr>
              <a:t/>
            </a:r>
            <a:br>
              <a:rPr lang="id-ID" b="1" dirty="0" smtClean="0">
                <a:solidFill>
                  <a:srgbClr val="006600"/>
                </a:solidFill>
              </a:rPr>
            </a:br>
            <a:r>
              <a:rPr lang="id-ID" b="1" dirty="0">
                <a:solidFill>
                  <a:srgbClr val="006600"/>
                </a:solidFill>
              </a:rPr>
              <a:t/>
            </a:r>
            <a:br>
              <a:rPr lang="id-ID" b="1" dirty="0">
                <a:solidFill>
                  <a:srgbClr val="006600"/>
                </a:solidFill>
              </a:rPr>
            </a:br>
            <a:r>
              <a:rPr lang="id-ID" b="1" dirty="0" smtClean="0">
                <a:solidFill>
                  <a:srgbClr val="006600"/>
                </a:solidFill>
              </a:rPr>
              <a:t/>
            </a:r>
            <a:br>
              <a:rPr lang="id-ID" b="1" dirty="0" smtClean="0">
                <a:solidFill>
                  <a:srgbClr val="006600"/>
                </a:solidFill>
              </a:rPr>
            </a:br>
            <a:r>
              <a:rPr lang="id-ID" b="1" dirty="0">
                <a:solidFill>
                  <a:srgbClr val="006600"/>
                </a:solidFill>
              </a:rPr>
              <a:t/>
            </a:r>
            <a:br>
              <a:rPr lang="id-ID" b="1" dirty="0">
                <a:solidFill>
                  <a:srgbClr val="006600"/>
                </a:solidFill>
              </a:rPr>
            </a:br>
            <a:r>
              <a:rPr lang="id-ID" b="1" dirty="0" smtClean="0">
                <a:solidFill>
                  <a:srgbClr val="006600"/>
                </a:solidFill>
              </a:rPr>
              <a:t/>
            </a:r>
            <a:br>
              <a:rPr lang="id-ID" b="1" dirty="0" smtClean="0">
                <a:solidFill>
                  <a:srgbClr val="006600"/>
                </a:solidFill>
              </a:rPr>
            </a:br>
            <a:r>
              <a:rPr lang="en-US" b="1" dirty="0" err="1" smtClean="0">
                <a:solidFill>
                  <a:srgbClr val="006600"/>
                </a:solidFill>
              </a:rPr>
              <a:t>Nilai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Waktu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dan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Uang</a:t>
            </a:r>
            <a:r>
              <a:rPr lang="en-US" b="1" dirty="0">
                <a:solidFill>
                  <a:srgbClr val="006600"/>
                </a:solidFill>
              </a:rPr>
              <a:t/>
            </a:r>
            <a:br>
              <a:rPr lang="en-US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(</a:t>
            </a:r>
            <a:r>
              <a:rPr lang="en-US" b="1" i="1" dirty="0">
                <a:solidFill>
                  <a:srgbClr val="006600"/>
                </a:solidFill>
              </a:rPr>
              <a:t>Time Value of Money</a:t>
            </a:r>
            <a:r>
              <a:rPr lang="en-US" b="1" dirty="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11524" y="4177998"/>
            <a:ext cx="5826719" cy="1096899"/>
          </a:xfrm>
        </p:spPr>
        <p:txBody>
          <a:bodyPr/>
          <a:lstStyle/>
          <a:p>
            <a:pPr algn="ctr"/>
            <a:r>
              <a:rPr lang="id-ID" dirty="0" smtClean="0"/>
              <a:t>Oleh</a:t>
            </a:r>
          </a:p>
          <a:p>
            <a:pPr algn="ctr"/>
            <a:r>
              <a:rPr lang="id-ID" dirty="0" smtClean="0"/>
              <a:t>Lalu Yayan Ardiansyah, S.Pd., M.Akun.</a:t>
            </a:r>
            <a:endParaRPr lang="en-US" dirty="0"/>
          </a:p>
        </p:txBody>
      </p:sp>
      <p:pic>
        <p:nvPicPr>
          <p:cNvPr id="261126" name="Picture 6" descr="Home 2 | Universitas Bumigo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015" y="136477"/>
            <a:ext cx="1286087" cy="1264899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261128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74" y="136477"/>
            <a:ext cx="1883391" cy="1264899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00063"/>
            <a:ext cx="7158037" cy="754062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yang Akan Datang dari Anuitas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>
          <a:xfrm>
            <a:off x="1809750" y="1600200"/>
            <a:ext cx="7029450" cy="4906963"/>
          </a:xfrm>
        </p:spPr>
        <p:txBody>
          <a:bodyPr>
            <a:normAutofit lnSpcReduction="10000"/>
          </a:bodyPr>
          <a:lstStyle/>
          <a:p>
            <a:r>
              <a:rPr lang="en-US" sz="2800"/>
              <a:t>Anuitas = sejumlah uang yang dibayar atau diterima secara periodik dengan jumlah yg sama dalam jangka waktu tertentu</a:t>
            </a:r>
          </a:p>
          <a:p>
            <a:r>
              <a:rPr lang="en-US" sz="2800"/>
              <a:t>Sifat anuitas:</a:t>
            </a:r>
          </a:p>
          <a:p>
            <a:pPr lvl="1"/>
            <a:r>
              <a:rPr lang="en-US" sz="2400"/>
              <a:t>Jumlah pembayaran tetap/sama (</a:t>
            </a:r>
            <a:r>
              <a:rPr lang="en-US" sz="2400" i="1"/>
              <a:t>equal payments</a:t>
            </a:r>
            <a:r>
              <a:rPr lang="en-US" sz="2400"/>
              <a:t>)</a:t>
            </a:r>
          </a:p>
          <a:p>
            <a:pPr lvl="1"/>
            <a:r>
              <a:rPr lang="en-US" sz="2400"/>
              <a:t>Jarak periode antar angsuran sama (</a:t>
            </a:r>
            <a:r>
              <a:rPr lang="en-US" sz="2400" i="1"/>
              <a:t>equal periods between payments</a:t>
            </a:r>
            <a:r>
              <a:rPr lang="en-US" sz="2400"/>
              <a:t>)</a:t>
            </a:r>
          </a:p>
          <a:p>
            <a:pPr lvl="1"/>
            <a:r>
              <a:rPr lang="en-US" sz="2400"/>
              <a:t>Pembayaran pertama dilakukan pada akhir periode pertama (</a:t>
            </a:r>
            <a:r>
              <a:rPr lang="en-US" sz="2400" i="1"/>
              <a:t>in arrears</a:t>
            </a:r>
            <a:r>
              <a:rPr lang="en-US" sz="24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19100"/>
            <a:ext cx="7158037" cy="7937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1674813" y="1600200"/>
            <a:ext cx="7164387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Uang Rp 1.000 diterima secara rutin (tiap akhir tahun) selama 4 tahun, semuanya ditabung dengan tingkat bunga 10% per tahun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ke-1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3</a:t>
            </a:r>
            <a:r>
              <a:rPr lang="en-US" sz="2400"/>
              <a:t> = Rp 1.331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ke-2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2</a:t>
            </a:r>
            <a:r>
              <a:rPr lang="en-US" sz="2400"/>
              <a:t> = Rp 1.210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ke-3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1</a:t>
            </a:r>
            <a:r>
              <a:rPr lang="en-US" sz="2400"/>
              <a:t> = Rp 1.100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6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3075"/>
            <a:ext cx="7158037" cy="70008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………………….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1733550" y="1600200"/>
            <a:ext cx="7105650" cy="49244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ke-4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0</a:t>
            </a:r>
            <a:r>
              <a:rPr lang="en-US" sz="2400"/>
              <a:t> = Rp 1.000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Catatan: uang tersebut belum sempat dibungakan (karena diterima di akhir tahun)</a:t>
            </a:r>
          </a:p>
          <a:p>
            <a:pPr>
              <a:lnSpc>
                <a:spcPct val="90000"/>
              </a:lnSpc>
            </a:pPr>
            <a:r>
              <a:rPr lang="en-US" sz="2400"/>
              <a:t>Dengan demikian, pada akhir tahun ke-4, jumlah seluruh uang yang diterima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1.331 + Rp 1.210 + Rp 1.100 + Rp 1.000 = Rp 4.641</a:t>
            </a:r>
          </a:p>
          <a:p>
            <a:pPr>
              <a:lnSpc>
                <a:spcPct val="90000"/>
              </a:lnSpc>
            </a:pPr>
            <a:r>
              <a:rPr lang="en-US" sz="2400"/>
              <a:t>Yang dimaksud dengan nilai yang akan datang dari anuitas adalah jumlah keseluruhan uang tersebut (Rp 4.641)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27050"/>
            <a:ext cx="7158037" cy="67310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79550"/>
            <a:ext cx="6705600" cy="2424113"/>
          </a:xfrm>
        </p:spPr>
        <p:txBody>
          <a:bodyPr>
            <a:normAutofit lnSpcReduction="10000"/>
          </a:bodyPr>
          <a:lstStyle/>
          <a:p>
            <a:r>
              <a:rPr lang="en-US" sz="2800"/>
              <a:t>Jika…</a:t>
            </a:r>
          </a:p>
          <a:p>
            <a:pPr lvl="1"/>
            <a:r>
              <a:rPr lang="en-US" sz="2400" i="1"/>
              <a:t>S</a:t>
            </a:r>
            <a:r>
              <a:rPr lang="en-US" sz="2400" i="1" baseline="-25000"/>
              <a:t>n</a:t>
            </a:r>
            <a:r>
              <a:rPr lang="en-US" sz="2400"/>
              <a:t> = nilai yg akan datang dr anuitas</a:t>
            </a:r>
          </a:p>
          <a:p>
            <a:pPr lvl="1">
              <a:buFont typeface="Wingdings" pitchFamily="2" charset="2"/>
              <a:buNone/>
            </a:pPr>
            <a:r>
              <a:rPr lang="en-US" sz="2400"/>
              <a:t>           selama </a:t>
            </a:r>
            <a:r>
              <a:rPr lang="en-US" sz="2400" i="1"/>
              <a:t>n</a:t>
            </a:r>
            <a:r>
              <a:rPr lang="en-US" sz="2400"/>
              <a:t> periode</a:t>
            </a:r>
          </a:p>
          <a:p>
            <a:pPr lvl="1"/>
            <a:r>
              <a:rPr lang="en-US" sz="2400" i="1"/>
              <a:t>A </a:t>
            </a:r>
            <a:r>
              <a:rPr lang="en-US" sz="2400"/>
              <a:t> = anuitas</a:t>
            </a:r>
          </a:p>
          <a:p>
            <a:r>
              <a:rPr lang="en-US" sz="2800"/>
              <a:t>Maka…</a:t>
            </a:r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/>
        </p:nvGraphicFramePr>
        <p:xfrm>
          <a:off x="3001963" y="3797300"/>
          <a:ext cx="4024312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6" name="Equation" r:id="rId3" imgW="1155600" imgH="431640" progId="Equation.3">
                  <p:embed/>
                </p:oleObj>
              </mc:Choice>
              <mc:Fallback>
                <p:oleObj name="Equation" r:id="rId3" imgW="11556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3797300"/>
                        <a:ext cx="4024312" cy="150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2438400" y="5392738"/>
            <a:ext cx="67056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600"/>
              <a:t>Nilai yg akan datang dr anuitas (</a:t>
            </a:r>
            <a:r>
              <a:rPr lang="en-US" sz="2600" i="1"/>
              <a:t>S</a:t>
            </a:r>
            <a:r>
              <a:rPr lang="en-US" sz="2600" i="1" baseline="-25000"/>
              <a:t>n</a:t>
            </a:r>
            <a:r>
              <a:rPr lang="en-US" sz="2600"/>
              <a:t>) = akumulasi nilai dari pembayaran periodik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</a:p>
        </p:txBody>
      </p:sp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4892675" y="3856038"/>
            <a:ext cx="2087563" cy="135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3" name="AutoShape 7"/>
          <p:cNvSpPr>
            <a:spLocks noChangeArrowheads="1"/>
          </p:cNvSpPr>
          <p:nvPr/>
        </p:nvSpPr>
        <p:spPr bwMode="auto">
          <a:xfrm>
            <a:off x="7345363" y="3948113"/>
            <a:ext cx="1616075" cy="669925"/>
          </a:xfrm>
          <a:prstGeom prst="wedgeRectCallout">
            <a:avLst>
              <a:gd name="adj1" fmla="val -71907"/>
              <a:gd name="adj2" fmla="val 355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Future value annuity factor</a:t>
            </a:r>
          </a:p>
        </p:txBody>
      </p:sp>
      <p:pic>
        <p:nvPicPr>
          <p:cNvPr id="8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9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47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4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  <p:bldP spid="244741" grpId="0" build="p"/>
      <p:bldP spid="244742" grpId="0" animBg="1"/>
      <p:bldP spid="24474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47700"/>
            <a:ext cx="7158037" cy="5651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…………………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79550"/>
            <a:ext cx="6705600" cy="51069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/>
              <a:t>Nilai yang akan datang dari anuitas Rp 1.000 yang diterima tiap akhir tahun selama 4 tahun, semuanya ditabung dengan tingkat bunga 10% per tahun, adalah (dengan rumus)…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Jika jumlah uang dan/atau tingkat bunga berubah-ubah, rumus tersebut tidak dpt digunakan (hrs dihitung satu per satu dgn rumus nilai yang akan datang)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/>
        </p:nvGraphicFramePr>
        <p:xfrm>
          <a:off x="2890838" y="2997200"/>
          <a:ext cx="3136900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8" name="Equation" r:id="rId3" imgW="1600200" imgH="1028520" progId="Equation.3">
                  <p:embed/>
                </p:oleObj>
              </mc:Choice>
              <mc:Fallback>
                <p:oleObj name="Equation" r:id="rId3" imgW="1600200" imgH="1028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2997200"/>
                        <a:ext cx="3136900" cy="201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6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46088"/>
            <a:ext cx="7158037" cy="766762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Sekarang dari Anuitas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Uang Rp 1.000 diterima secara rutin (tiap akhir tahun) selama 4 tahun mendatang, semuanya didiskonto dengan tingkat diskonto 10% per tahun</a:t>
            </a:r>
          </a:p>
          <a:p>
            <a:pPr>
              <a:lnSpc>
                <a:spcPct val="90000"/>
              </a:lnSpc>
            </a:pPr>
            <a:r>
              <a:rPr lang="en-US" sz="2400"/>
              <a:t>Nilai sekarang uang yang akan diterima pada akhir tahun ke-1 adalah: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Nilai sekarang uang yang akan diterima pada akhir tahun ke-2 adalah: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246790" name="Object 6"/>
          <p:cNvGraphicFramePr>
            <a:graphicFrameLocks noChangeAspect="1"/>
          </p:cNvGraphicFramePr>
          <p:nvPr/>
        </p:nvGraphicFramePr>
        <p:xfrm>
          <a:off x="2763838" y="3744913"/>
          <a:ext cx="30829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4" name="Equation" r:id="rId3" imgW="1739880" imgH="431640" progId="Equation.3">
                  <p:embed/>
                </p:oleObj>
              </mc:Choice>
              <mc:Fallback>
                <p:oleObj name="Equation" r:id="rId3" imgW="1739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3744913"/>
                        <a:ext cx="3082925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793" name="Object 9"/>
          <p:cNvGraphicFramePr>
            <a:graphicFrameLocks noChangeAspect="1"/>
          </p:cNvGraphicFramePr>
          <p:nvPr/>
        </p:nvGraphicFramePr>
        <p:xfrm>
          <a:off x="2854325" y="5464175"/>
          <a:ext cx="31051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5" name="Equation" r:id="rId5" imgW="1752480" imgH="431640" progId="Equation.3">
                  <p:embed/>
                </p:oleObj>
              </mc:Choice>
              <mc:Fallback>
                <p:oleObj name="Equation" r:id="rId5" imgW="175248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5464175"/>
                        <a:ext cx="310515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  <p:bldP spid="2467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14350"/>
            <a:ext cx="7158037" cy="5651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>
            <a:normAutofit fontScale="92500"/>
          </a:bodyPr>
          <a:lstStyle/>
          <a:p>
            <a:r>
              <a:rPr lang="en-US" sz="2400"/>
              <a:t>Nilai sekarang uang yang akan diterima pada akhir tahun ke-3 adalah: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Nilai sekarang uang yang akan diterima pada akhir tahun ke-4 adalah: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Dengan demikian, jumlah nilai sekarang dari seluruh uang yang diterima (anuitas) adalah: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100"/>
              <a:t>Rp 909 + Rp 826 + Rp 751 + Rp 683 = Rp 3.170</a:t>
            </a: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2762250" y="2419350"/>
          <a:ext cx="30829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2" name="Equation" r:id="rId3" imgW="1739880" imgH="431640" progId="Equation.3">
                  <p:embed/>
                </p:oleObj>
              </mc:Choice>
              <mc:Fallback>
                <p:oleObj name="Equation" r:id="rId3" imgW="17398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2419350"/>
                        <a:ext cx="3082925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61" name="Object 5"/>
          <p:cNvGraphicFramePr>
            <a:graphicFrameLocks noChangeAspect="1"/>
          </p:cNvGraphicFramePr>
          <p:nvPr/>
        </p:nvGraphicFramePr>
        <p:xfrm>
          <a:off x="2778125" y="4092575"/>
          <a:ext cx="31051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3" name="Equation" r:id="rId5" imgW="1752480" imgH="431640" progId="Equation.3">
                  <p:embed/>
                </p:oleObj>
              </mc:Choice>
              <mc:Fallback>
                <p:oleObj name="Equation" r:id="rId5" imgW="17524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4092575"/>
                        <a:ext cx="310515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  <p:bldP spid="24985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3075"/>
            <a:ext cx="7158037" cy="76200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1322388" y="1557338"/>
            <a:ext cx="7821612" cy="17954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Jika…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P </a:t>
            </a:r>
            <a:r>
              <a:rPr lang="en-US" sz="2400"/>
              <a:t> = nilai sekarang dr anuitas yg diterima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      selama </a:t>
            </a:r>
            <a:r>
              <a:rPr lang="en-US" sz="2400" i="1"/>
              <a:t>n</a:t>
            </a:r>
            <a:r>
              <a:rPr lang="en-US" sz="2400"/>
              <a:t> periode</a:t>
            </a:r>
          </a:p>
          <a:p>
            <a:pPr>
              <a:lnSpc>
                <a:spcPct val="90000"/>
              </a:lnSpc>
            </a:pPr>
            <a:r>
              <a:rPr lang="en-US" sz="2800"/>
              <a:t>Maka…</a:t>
            </a:r>
          </a:p>
        </p:txBody>
      </p:sp>
      <p:graphicFrame>
        <p:nvGraphicFramePr>
          <p:cNvPr id="245764" name="Object 4"/>
          <p:cNvGraphicFramePr>
            <a:graphicFrameLocks noChangeAspect="1"/>
          </p:cNvGraphicFramePr>
          <p:nvPr/>
        </p:nvGraphicFramePr>
        <p:xfrm>
          <a:off x="2025650" y="3116263"/>
          <a:ext cx="4765675" cy="175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0" name="Equation" r:id="rId3" imgW="1117440" imgH="469800" progId="Equation.3">
                  <p:embed/>
                </p:oleObj>
              </mc:Choice>
              <mc:Fallback>
                <p:oleObj name="Equation" r:id="rId3" imgW="111744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3116263"/>
                        <a:ext cx="4765675" cy="175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1390650" y="4940300"/>
            <a:ext cx="775335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600"/>
              <a:t>Nilai sekarang dr anuitas (</a:t>
            </a:r>
            <a:r>
              <a:rPr lang="en-US" sz="2600" i="1"/>
              <a:t>P</a:t>
            </a:r>
            <a:r>
              <a:rPr lang="en-US" sz="2600"/>
              <a:t>) = nilai sekarang dari sejumlah pembayaran dengan jumlah tetap yang akan diterima tiap akhir periode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  <a:r>
              <a:rPr lang="en-US" sz="2600"/>
              <a:t> per periode</a:t>
            </a:r>
          </a:p>
        </p:txBody>
      </p:sp>
      <p:sp>
        <p:nvSpPr>
          <p:cNvPr id="245766" name="Rectangle 6"/>
          <p:cNvSpPr>
            <a:spLocks noChangeArrowheads="1"/>
          </p:cNvSpPr>
          <p:nvPr/>
        </p:nvSpPr>
        <p:spPr bwMode="auto">
          <a:xfrm>
            <a:off x="4033838" y="3206750"/>
            <a:ext cx="2671762" cy="166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67" name="AutoShape 7"/>
          <p:cNvSpPr>
            <a:spLocks noChangeArrowheads="1"/>
          </p:cNvSpPr>
          <p:nvPr/>
        </p:nvSpPr>
        <p:spPr bwMode="auto">
          <a:xfrm>
            <a:off x="7177088" y="3184525"/>
            <a:ext cx="1616075" cy="669925"/>
          </a:xfrm>
          <a:prstGeom prst="wedgeRectCallout">
            <a:avLst>
              <a:gd name="adj1" fmla="val -81236"/>
              <a:gd name="adj2" fmla="val 3981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Present value annuity factor</a:t>
            </a:r>
          </a:p>
        </p:txBody>
      </p:sp>
      <p:pic>
        <p:nvPicPr>
          <p:cNvPr id="8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9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7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3" grpId="0" build="p"/>
      <p:bldP spid="245765" grpId="0" build="p"/>
      <p:bldP spid="245766" grpId="0" animBg="1"/>
      <p:bldP spid="24576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27050"/>
            <a:ext cx="7158037" cy="70008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………………………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79550"/>
            <a:ext cx="6705600" cy="51069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/>
              <a:t>Nilai sekarang dari anuitas Rp 1.000 yang akan diterima tiap akhir tahun selama 4 tahun mendatang, semuanya didiskonto dengan tingkat bunga 10% per tahun, adalah (dengan rumus)…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Jika jumlah uang dan/atau tingkat bunga berubah-ubah, rumus tersebut tidak dpt digunakan (hrs dihitung satu per satu dgn rumus nilai sekarang)</a:t>
            </a:r>
          </a:p>
        </p:txBody>
      </p:sp>
      <p:graphicFrame>
        <p:nvGraphicFramePr>
          <p:cNvPr id="259076" name="Object 4"/>
          <p:cNvGraphicFramePr>
            <a:graphicFrameLocks noChangeAspect="1"/>
          </p:cNvGraphicFramePr>
          <p:nvPr/>
        </p:nvGraphicFramePr>
        <p:xfrm>
          <a:off x="2744788" y="2982913"/>
          <a:ext cx="3460750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2" name="Equation" r:id="rId3" imgW="1765080" imgH="1091880" progId="Equation.3">
                  <p:embed/>
                </p:oleObj>
              </mc:Choice>
              <mc:Fallback>
                <p:oleObj name="Equation" r:id="rId3" imgW="1765080" imgH="1091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2982913"/>
                        <a:ext cx="3460750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6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38138"/>
            <a:ext cx="7158037" cy="800100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Anuitas – Angsuran Hutang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1824038" y="1546225"/>
            <a:ext cx="7015162" cy="51133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600"/>
              <a:t>Anuitas – angsuran hutang (</a:t>
            </a:r>
            <a:r>
              <a:rPr lang="en-US" sz="2600" i="1"/>
              <a:t>A</a:t>
            </a:r>
            <a:r>
              <a:rPr lang="en-US" sz="2600"/>
              <a:t>) =  pembayaran yang diperlukan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  <a:r>
              <a:rPr lang="en-US" sz="2600"/>
              <a:t> per periode untuk mengangsur sejumlah uang atau hutang yang diperoleh sekarang</a:t>
            </a:r>
          </a:p>
          <a:p>
            <a:pPr>
              <a:lnSpc>
                <a:spcPct val="80000"/>
              </a:lnSpc>
            </a:pPr>
            <a:r>
              <a:rPr lang="en-US" sz="2600"/>
              <a:t>Rumus:</a:t>
            </a:r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Digunakan dlm perhitungan KPR – utk menghitung jumlah angsuran + bunga per periode</a:t>
            </a:r>
          </a:p>
        </p:txBody>
      </p:sp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2884488" y="3773488"/>
          <a:ext cx="3890962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2" name="Equation" r:id="rId3" imgW="1117440" imgH="469800" progId="Equation.3">
                  <p:embed/>
                </p:oleObj>
              </mc:Choice>
              <mc:Fallback>
                <p:oleObj name="Equation" r:id="rId3" imgW="111744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3773488"/>
                        <a:ext cx="3890962" cy="163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4541838" y="3824288"/>
            <a:ext cx="2254250" cy="1597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0888" name="AutoShape 8"/>
          <p:cNvSpPr>
            <a:spLocks noChangeArrowheads="1"/>
          </p:cNvSpPr>
          <p:nvPr/>
        </p:nvSpPr>
        <p:spPr bwMode="auto">
          <a:xfrm>
            <a:off x="7161213" y="3990975"/>
            <a:ext cx="1798637" cy="669925"/>
          </a:xfrm>
          <a:prstGeom prst="wedgeRectCallout">
            <a:avLst>
              <a:gd name="adj1" fmla="val -69681"/>
              <a:gd name="adj2" fmla="val 400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Mortgage constant</a:t>
            </a:r>
            <a:r>
              <a:rPr lang="en-US"/>
              <a:t> (MC)</a:t>
            </a:r>
          </a:p>
        </p:txBody>
      </p:sp>
      <p:pic>
        <p:nvPicPr>
          <p:cNvPr id="7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8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08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  <p:bldP spid="250883" grpId="0" uiExpand="1" build="p"/>
      <p:bldP spid="250887" grpId="0" animBg="1"/>
      <p:bldP spid="25088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00"/>
                </a:solidFill>
              </a:rPr>
              <a:t>Konsep Dasar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Jika nilai nominalnya sama, uang yang dimiliki saat ini lebih berharga daripada uang yang akan diterima di masa yang akan datang</a:t>
            </a:r>
          </a:p>
          <a:p>
            <a:pPr>
              <a:lnSpc>
                <a:spcPct val="90000"/>
              </a:lnSpc>
            </a:pPr>
            <a:r>
              <a:rPr lang="en-US" sz="2800"/>
              <a:t>Lebih baik menerima Rp 1 juta sekarang daripada menerima uang yang sama 1 tahun lagi</a:t>
            </a:r>
          </a:p>
          <a:p>
            <a:pPr>
              <a:lnSpc>
                <a:spcPct val="90000"/>
              </a:lnSpc>
            </a:pPr>
            <a:r>
              <a:rPr lang="en-US" sz="2800"/>
              <a:t>Lebih baik membayar Rp 1 juta        1 tahun lagi daripada membayar uang yang sama sekarang</a:t>
            </a:r>
          </a:p>
        </p:txBody>
      </p:sp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33388"/>
            <a:ext cx="7158037" cy="827087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Anuitas – Cadangan Penggantian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62088"/>
            <a:ext cx="6400800" cy="51974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600"/>
              <a:t>Anuitas – cadangan penggantian (</a:t>
            </a:r>
            <a:r>
              <a:rPr lang="en-US" sz="2600" i="1"/>
              <a:t>A</a:t>
            </a:r>
            <a:r>
              <a:rPr lang="en-US" sz="2600"/>
              <a:t>) =  jumlah yang harus diinvestasikan tiap periode pada tingkat bunga </a:t>
            </a:r>
            <a:r>
              <a:rPr lang="en-US" sz="2600" i="1"/>
              <a:t>i</a:t>
            </a:r>
            <a:r>
              <a:rPr lang="en-US" sz="2600"/>
              <a:t> untuk mencapai jumlah yang diinginkan pada akhir periode </a:t>
            </a:r>
            <a:r>
              <a:rPr lang="en-US" sz="2600" i="1"/>
              <a:t>n</a:t>
            </a:r>
          </a:p>
          <a:p>
            <a:pPr>
              <a:lnSpc>
                <a:spcPct val="80000"/>
              </a:lnSpc>
            </a:pPr>
            <a:r>
              <a:rPr lang="en-US" sz="2600"/>
              <a:t>Rumus:</a:t>
            </a:r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Digunakan dlm penilaian dengan pendekatan pendapatan – untuk menghitung cadangan penggantian</a:t>
            </a: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2832100" y="3746500"/>
          <a:ext cx="4024313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8" name="Equation" r:id="rId3" imgW="1155600" imgH="431640" progId="Equation.3">
                  <p:embed/>
                </p:oleObj>
              </mc:Choice>
              <mc:Fallback>
                <p:oleObj name="Equation" r:id="rId3" imgW="11556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3746500"/>
                        <a:ext cx="4024313" cy="150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4648200" y="3748088"/>
            <a:ext cx="2224088" cy="1597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4" name="AutoShape 6"/>
          <p:cNvSpPr>
            <a:spLocks noChangeArrowheads="1"/>
          </p:cNvSpPr>
          <p:nvPr/>
        </p:nvSpPr>
        <p:spPr bwMode="auto">
          <a:xfrm>
            <a:off x="7359650" y="3929063"/>
            <a:ext cx="1600200" cy="669925"/>
          </a:xfrm>
          <a:prstGeom prst="wedgeRectCallout">
            <a:avLst>
              <a:gd name="adj1" fmla="val -80653"/>
              <a:gd name="adj2" fmla="val 355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Sinking fund factor</a:t>
            </a:r>
            <a:r>
              <a:rPr lang="en-US"/>
              <a:t> (SFF)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29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1" grpId="0" build="p"/>
      <p:bldP spid="252933" grpId="0" animBg="1"/>
      <p:bldP spid="252934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27038"/>
            <a:ext cx="7158037" cy="782637"/>
          </a:xfrm>
        </p:spPr>
        <p:txBody>
          <a:bodyPr/>
          <a:lstStyle/>
          <a:p>
            <a:r>
              <a:rPr lang="en-US" sz="2800"/>
              <a:t>Kasus 1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681163"/>
            <a:ext cx="7705725" cy="4640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Berapa jumlah nilai kini atas pendapatan yang diperoleh diakhir tahun pertama sebesar Rp 300 juta , akhir tahun ke dua Rp 400 juta dan akhir tahun ke tiga Rp 500 juta , bila suku bunga deposito diasumsikan akan tetap selama 3 tahun yaitu sebesar 12 % .</a:t>
            </a:r>
          </a:p>
          <a:p>
            <a:pPr>
              <a:lnSpc>
                <a:spcPct val="90000"/>
              </a:lnSpc>
            </a:pPr>
            <a:r>
              <a:rPr lang="en-US" sz="2400"/>
              <a:t>Berapa jumlah nilai kini atas pendapatan yang diperoleh diakhir tahun pertama sebesar Rp 300 juta , akhir tahun ke dua Rp 400 juta dan akhir tahun ke tiga Rp 500 juta , bila suku bunga deposito diasumsikan tahun pertama dan kedua adalah sebesar 12 % , sedangkan tahun ke 3 adalah sebesar 15 %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11163"/>
            <a:ext cx="7158037" cy="871537"/>
          </a:xfrm>
        </p:spPr>
        <p:txBody>
          <a:bodyPr/>
          <a:lstStyle/>
          <a:p>
            <a:r>
              <a:rPr lang="en-US" sz="2800"/>
              <a:t>Kasus 2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741488"/>
            <a:ext cx="7661275" cy="4684712"/>
          </a:xfrm>
        </p:spPr>
        <p:txBody>
          <a:bodyPr/>
          <a:lstStyle/>
          <a:p>
            <a:r>
              <a:rPr lang="en-US" sz="2400"/>
              <a:t>Bila setiap tahun uang yang pasti akan kita diterima adalah Rp 10.000.000,00 , selama kita hidup , berapa nilai uang tersebut kalau kita terima saat . Bila bunga atas obligasi pemerintah adalah 10 % .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Bila setiap tahun uang yang mungkin akan kita diterima adalah Rp 10.000.000,00 , selama kita hidup , berapa nilai uang tersebut kalau kita terima saat . Bila bunga atas obligasi pemerintah adalah 10 % sedang resiko atas tidak tercapainya jumlah tersebut diperkirakan sebesar 4 %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41325"/>
            <a:ext cx="7158037" cy="782638"/>
          </a:xfrm>
        </p:spPr>
        <p:txBody>
          <a:bodyPr/>
          <a:lstStyle/>
          <a:p>
            <a:r>
              <a:rPr lang="en-US" sz="2800"/>
              <a:t>Kasus 3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651000"/>
            <a:ext cx="7661275" cy="48958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Seseorang akan membeli tanah dengan 4 ( empat ) pilihan pembayaran sebagai berikut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tunai saat ini sebesar Rp 1,5 Milyar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3 tahun mendatang sebesar Rp 2,4 	  	  Milyar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cicilan dengan cicilan tahun pertama 	  	  Rp 500 juta , tahun kedua Rp 750 juta , tahun 	  ketiga Rp 1 milyar ( dibayar diakhir tahun 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cicilan dengan cicilan tetap diawal 	  	   tahun selama 3 tahun , sebesar Rp 600 juta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Bila bunga deposito diasumsikan 18 % per tahun , mana diantara cara pembayaran diatas yang dipilih.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( catatan : sifat investasi tanah diabaikan ) .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66713"/>
            <a:ext cx="7158037" cy="781050"/>
          </a:xfrm>
        </p:spPr>
        <p:txBody>
          <a:bodyPr/>
          <a:lstStyle/>
          <a:p>
            <a:r>
              <a:rPr lang="en-US" sz="2800"/>
              <a:t>Kasus 4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666875"/>
            <a:ext cx="7661275" cy="4429125"/>
          </a:xfrm>
        </p:spPr>
        <p:txBody>
          <a:bodyPr/>
          <a:lstStyle/>
          <a:p>
            <a:r>
              <a:rPr lang="en-US" sz="2400"/>
              <a:t>Nilai tanah saat ini bernilai Rp 250.000.000,00 , kenaikan nilai tanah pertahun adalah 8 % . Berapa tahun Nilai tanah itu menjadi Rp 630.000.000,00 ?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187450"/>
          </a:xfrm>
        </p:spPr>
        <p:txBody>
          <a:bodyPr/>
          <a:lstStyle/>
          <a:p>
            <a:r>
              <a:rPr lang="en-US" sz="3200"/>
              <a:t>Jawaban Kasus No. 4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40150" cy="4114800"/>
          </a:xfrm>
        </p:spPr>
        <p:txBody>
          <a:bodyPr/>
          <a:lstStyle/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</p:txBody>
      </p:sp>
      <p:graphicFrame>
        <p:nvGraphicFramePr>
          <p:cNvPr id="260100" name="Object 4"/>
          <p:cNvGraphicFramePr>
            <a:graphicFrameLocks noChangeAspect="1"/>
          </p:cNvGraphicFramePr>
          <p:nvPr/>
        </p:nvGraphicFramePr>
        <p:xfrm>
          <a:off x="2439988" y="1447800"/>
          <a:ext cx="5154612" cy="456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25" name="Equation" r:id="rId3" imgW="2412720" imgH="2222280" progId="Equation.3">
                  <p:embed/>
                </p:oleObj>
              </mc:Choice>
              <mc:Fallback>
                <p:oleObj name="Equation" r:id="rId3" imgW="2412720" imgH="222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1447800"/>
                        <a:ext cx="5154612" cy="456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0106" name="Group 10"/>
          <p:cNvGrpSpPr>
            <a:grpSpLocks/>
          </p:cNvGrpSpPr>
          <p:nvPr/>
        </p:nvGrpSpPr>
        <p:grpSpPr bwMode="auto">
          <a:xfrm>
            <a:off x="2163763" y="2892425"/>
            <a:ext cx="2452687" cy="700088"/>
            <a:chOff x="1363" y="1822"/>
            <a:chExt cx="1545" cy="441"/>
          </a:xfrm>
        </p:grpSpPr>
        <p:sp>
          <p:nvSpPr>
            <p:cNvPr id="260103" name="AutoShape 7"/>
            <p:cNvSpPr>
              <a:spLocks noChangeArrowheads="1"/>
            </p:cNvSpPr>
            <p:nvPr/>
          </p:nvSpPr>
          <p:spPr bwMode="auto">
            <a:xfrm>
              <a:off x="1363" y="1822"/>
              <a:ext cx="1545" cy="441"/>
            </a:xfrm>
            <a:prstGeom prst="wedgeRectCallout">
              <a:avLst>
                <a:gd name="adj1" fmla="val 70389"/>
                <a:gd name="adj2" fmla="val 338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aphicFrame>
          <p:nvGraphicFramePr>
            <p:cNvPr id="260104" name="Object 8"/>
            <p:cNvGraphicFramePr>
              <a:graphicFrameLocks noChangeAspect="1"/>
            </p:cNvGraphicFramePr>
            <p:nvPr/>
          </p:nvGraphicFramePr>
          <p:xfrm>
            <a:off x="1388" y="1891"/>
            <a:ext cx="1480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126" name="Equation" r:id="rId5" imgW="1155600" imgH="228600" progId="Equation.3">
                    <p:embed/>
                  </p:oleObj>
                </mc:Choice>
                <mc:Fallback>
                  <p:oleObj name="Equation" r:id="rId5" imgW="115560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8" y="1891"/>
                          <a:ext cx="1480" cy="2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0110" name="Group 14"/>
          <p:cNvGrpSpPr>
            <a:grpSpLocks/>
          </p:cNvGrpSpPr>
          <p:nvPr/>
        </p:nvGrpSpPr>
        <p:grpSpPr bwMode="auto">
          <a:xfrm>
            <a:off x="2098675" y="4144963"/>
            <a:ext cx="2154238" cy="787400"/>
            <a:chOff x="1563" y="2339"/>
            <a:chExt cx="1343" cy="553"/>
          </a:xfrm>
        </p:grpSpPr>
        <p:sp>
          <p:nvSpPr>
            <p:cNvPr id="260108" name="AutoShape 12"/>
            <p:cNvSpPr>
              <a:spLocks noChangeArrowheads="1"/>
            </p:cNvSpPr>
            <p:nvPr/>
          </p:nvSpPr>
          <p:spPr bwMode="auto">
            <a:xfrm>
              <a:off x="1563" y="2339"/>
              <a:ext cx="1343" cy="546"/>
            </a:xfrm>
            <a:prstGeom prst="wedgeRectCallout">
              <a:avLst>
                <a:gd name="adj1" fmla="val 77028"/>
                <a:gd name="adj2" fmla="val 18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aphicFrame>
          <p:nvGraphicFramePr>
            <p:cNvPr id="260109" name="Object 13"/>
            <p:cNvGraphicFramePr>
              <a:graphicFrameLocks noChangeAspect="1"/>
            </p:cNvGraphicFramePr>
            <p:nvPr/>
          </p:nvGraphicFramePr>
          <p:xfrm>
            <a:off x="1646" y="2350"/>
            <a:ext cx="1134" cy="5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0127" name="Equation" r:id="rId7" imgW="876240" imgH="419040" progId="Equation.3">
                    <p:embed/>
                  </p:oleObj>
                </mc:Choice>
                <mc:Fallback>
                  <p:oleObj name="Equation" r:id="rId7" imgW="876240" imgH="4190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6" y="2350"/>
                          <a:ext cx="1134" cy="5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" name="Picture 6" descr="Home 2 | Universitas Bumigor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16156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12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16763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6</a:t>
            </a:r>
            <a:r>
              <a:rPr lang="en-US" dirty="0" smtClean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Utama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887538" y="1719263"/>
            <a:ext cx="6799262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Nilai yang akan datang (</a:t>
            </a:r>
            <a:r>
              <a:rPr lang="en-US" sz="2800" i="1"/>
              <a:t>future value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sekarang (</a:t>
            </a:r>
            <a:r>
              <a:rPr lang="en-US" sz="2800" i="1"/>
              <a:t>present value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yang akan datang dari anuitas (</a:t>
            </a:r>
            <a:r>
              <a:rPr lang="en-US" sz="2800" i="1"/>
              <a:t>future value of an annuity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sekarang dari anuitas (</a:t>
            </a:r>
            <a:r>
              <a:rPr lang="en-US" sz="2800" i="1"/>
              <a:t>present value of an annuity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Anuitas – angsuran hutang (</a:t>
            </a:r>
            <a:r>
              <a:rPr lang="en-US" sz="2800" i="1"/>
              <a:t>mortgage constant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Anuitas – cadangan penggantian (</a:t>
            </a:r>
            <a:r>
              <a:rPr lang="en-US" sz="2800" i="1"/>
              <a:t>sinking fund</a:t>
            </a:r>
            <a:r>
              <a:rPr lang="en-US" sz="2800"/>
              <a:t>)</a:t>
            </a:r>
          </a:p>
        </p:txBody>
      </p:sp>
      <p:pic>
        <p:nvPicPr>
          <p:cNvPr id="4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5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93725"/>
            <a:ext cx="7158037" cy="647700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yang Akan Datang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Rp</a:t>
            </a:r>
            <a:r>
              <a:rPr lang="en-US" sz="2400" dirty="0"/>
              <a:t> 1.000, </a:t>
            </a:r>
            <a:r>
              <a:rPr lang="en-US" sz="2400" dirty="0" err="1"/>
              <a:t>ditabung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r>
              <a:rPr lang="en-US" sz="2400" dirty="0"/>
              <a:t> 10% per </a:t>
            </a:r>
            <a:r>
              <a:rPr lang="en-US" sz="2400" dirty="0" err="1"/>
              <a:t>tahun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Setelah</a:t>
            </a:r>
            <a:r>
              <a:rPr lang="en-US" sz="2400" dirty="0"/>
              <a:t> 1 </a:t>
            </a:r>
            <a:r>
              <a:rPr lang="en-US" sz="2400" dirty="0" err="1"/>
              <a:t>tahun</a:t>
            </a:r>
            <a:r>
              <a:rPr lang="en-US" sz="2400" dirty="0"/>
              <a:t>,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Rp</a:t>
            </a:r>
            <a:r>
              <a:rPr lang="en-US" sz="2400" dirty="0"/>
              <a:t> 1.000 + (10% x </a:t>
            </a:r>
            <a:r>
              <a:rPr lang="en-US" sz="2400" dirty="0" err="1"/>
              <a:t>Rp</a:t>
            </a:r>
            <a:r>
              <a:rPr lang="en-US" sz="2400" dirty="0"/>
              <a:t> 1.000) = </a:t>
            </a:r>
            <a:r>
              <a:rPr lang="en-US" sz="2400" dirty="0" err="1"/>
              <a:t>Rp</a:t>
            </a:r>
            <a:r>
              <a:rPr lang="en-US" sz="2400" dirty="0"/>
              <a:t> 1.100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Setelah</a:t>
            </a:r>
            <a:r>
              <a:rPr lang="en-US" sz="2400" dirty="0"/>
              <a:t> 2 </a:t>
            </a:r>
            <a:r>
              <a:rPr lang="en-US" sz="2400" dirty="0" err="1"/>
              <a:t>tahun</a:t>
            </a:r>
            <a:r>
              <a:rPr lang="en-US" sz="2400" dirty="0"/>
              <a:t>,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Rp</a:t>
            </a:r>
            <a:r>
              <a:rPr lang="en-US" sz="2400" dirty="0"/>
              <a:t> 1.100 + (10% x </a:t>
            </a:r>
            <a:r>
              <a:rPr lang="en-US" sz="2400" dirty="0" err="1"/>
              <a:t>Rp</a:t>
            </a:r>
            <a:r>
              <a:rPr lang="en-US" sz="2400" dirty="0"/>
              <a:t> 1.100) = </a:t>
            </a:r>
            <a:r>
              <a:rPr lang="en-US" sz="2400" dirty="0" err="1"/>
              <a:t>Rp</a:t>
            </a:r>
            <a:r>
              <a:rPr lang="en-US" sz="2400" dirty="0"/>
              <a:t> 1.210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Catatan</a:t>
            </a:r>
            <a:r>
              <a:rPr lang="en-US" sz="2400" dirty="0"/>
              <a:t>: </a:t>
            </a:r>
            <a:r>
              <a:rPr lang="en-US" sz="2400" dirty="0" err="1"/>
              <a:t>bunga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ditambahkan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tabungan</a:t>
            </a:r>
            <a:r>
              <a:rPr lang="en-US" sz="2400" dirty="0"/>
              <a:t> (</a:t>
            </a:r>
            <a:r>
              <a:rPr lang="en-US" sz="2400" dirty="0" err="1"/>
              <a:t>bunga</a:t>
            </a:r>
            <a:r>
              <a:rPr lang="en-US" sz="2400" dirty="0"/>
              <a:t> </a:t>
            </a:r>
            <a:r>
              <a:rPr lang="en-US" sz="2400" dirty="0" err="1"/>
              <a:t>majemuk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Setelah</a:t>
            </a:r>
            <a:r>
              <a:rPr lang="en-US" sz="2400" dirty="0"/>
              <a:t> 3 </a:t>
            </a:r>
            <a:r>
              <a:rPr lang="en-US" sz="2400" dirty="0" err="1"/>
              <a:t>tahun</a:t>
            </a:r>
            <a:r>
              <a:rPr lang="en-US" sz="2400" dirty="0"/>
              <a:t>,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Rp</a:t>
            </a:r>
            <a:r>
              <a:rPr lang="en-US" sz="2400" dirty="0"/>
              <a:t> 1.210 + (10% </a:t>
            </a:r>
            <a:r>
              <a:rPr lang="en-US" sz="2400" dirty="0" err="1"/>
              <a:t>Rp</a:t>
            </a:r>
            <a:r>
              <a:rPr lang="en-US" sz="2400" dirty="0"/>
              <a:t> 1.210) = </a:t>
            </a:r>
            <a:r>
              <a:rPr lang="en-US" sz="2400" dirty="0" err="1"/>
              <a:t>Rp</a:t>
            </a:r>
            <a:r>
              <a:rPr lang="en-US" sz="2400" dirty="0"/>
              <a:t> 1.331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Dan </a:t>
            </a:r>
            <a:r>
              <a:rPr lang="en-US" sz="2400" dirty="0" err="1"/>
              <a:t>seterusnya</a:t>
            </a:r>
            <a:r>
              <a:rPr lang="en-US" sz="2400" dirty="0"/>
              <a:t>…</a:t>
            </a:r>
          </a:p>
        </p:txBody>
      </p:sp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38150"/>
            <a:ext cx="7158037" cy="696913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341438"/>
            <a:ext cx="7080250" cy="2973387"/>
          </a:xfrm>
        </p:spPr>
        <p:txBody>
          <a:bodyPr>
            <a:normAutofit lnSpcReduction="10000"/>
          </a:bodyPr>
          <a:lstStyle/>
          <a:p>
            <a:r>
              <a:rPr lang="en-US" sz="2800"/>
              <a:t>Jika…</a:t>
            </a:r>
          </a:p>
          <a:p>
            <a:pPr lvl="1"/>
            <a:r>
              <a:rPr lang="en-US" sz="2400" i="1"/>
              <a:t>P</a:t>
            </a:r>
            <a:r>
              <a:rPr lang="en-US" sz="2400"/>
              <a:t> = uang tabungan/investasi awal</a:t>
            </a:r>
          </a:p>
          <a:p>
            <a:pPr lvl="1"/>
            <a:r>
              <a:rPr lang="en-US" sz="2400" i="1"/>
              <a:t>i</a:t>
            </a:r>
            <a:r>
              <a:rPr lang="en-US" sz="2400"/>
              <a:t>  = tingkat bunga</a:t>
            </a:r>
          </a:p>
          <a:p>
            <a:pPr lvl="1"/>
            <a:r>
              <a:rPr lang="en-US" sz="2400" i="1"/>
              <a:t>n</a:t>
            </a:r>
            <a:r>
              <a:rPr lang="en-US" sz="2400"/>
              <a:t> = periode menabung/investasi</a:t>
            </a:r>
          </a:p>
          <a:p>
            <a:pPr lvl="1"/>
            <a:r>
              <a:rPr lang="en-US" sz="2400" i="1"/>
              <a:t>F</a:t>
            </a:r>
            <a:r>
              <a:rPr lang="en-US" sz="2400"/>
              <a:t> = uang yg akan diterima di akhir periode</a:t>
            </a:r>
          </a:p>
          <a:p>
            <a:r>
              <a:rPr lang="en-US" sz="2800"/>
              <a:t>Maka…</a:t>
            </a:r>
          </a:p>
        </p:txBody>
      </p:sp>
      <p:graphicFrame>
        <p:nvGraphicFramePr>
          <p:cNvPr id="188431" name="Object 15"/>
          <p:cNvGraphicFramePr>
            <a:graphicFrameLocks noChangeAspect="1"/>
          </p:cNvGraphicFramePr>
          <p:nvPr/>
        </p:nvGraphicFramePr>
        <p:xfrm>
          <a:off x="3900488" y="4083050"/>
          <a:ext cx="31400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7" name="Equation" r:id="rId3" imgW="901440" imgH="241200" progId="Equation.3">
                  <p:embed/>
                </p:oleObj>
              </mc:Choice>
              <mc:Fallback>
                <p:oleObj name="Equation" r:id="rId3" imgW="901440" imgH="24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488" y="4083050"/>
                        <a:ext cx="3140075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2063750" y="4919663"/>
            <a:ext cx="7080250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800"/>
              <a:t>Nilai yang akan datang (</a:t>
            </a:r>
            <a:r>
              <a:rPr lang="en-US" sz="2800" i="1"/>
              <a:t>F</a:t>
            </a:r>
            <a:r>
              <a:rPr lang="en-US" sz="2800"/>
              <a:t>) = jumlah yang akan terakumulasi dari investasi sekarang untuk </a:t>
            </a:r>
            <a:r>
              <a:rPr lang="en-US" sz="2800" i="1"/>
              <a:t>n</a:t>
            </a:r>
            <a:r>
              <a:rPr lang="en-US" sz="2800"/>
              <a:t> periode pada tingkat bunga </a:t>
            </a:r>
            <a:r>
              <a:rPr lang="en-US" sz="2800" i="1"/>
              <a:t>i</a:t>
            </a:r>
          </a:p>
        </p:txBody>
      </p: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5608638" y="4100513"/>
            <a:ext cx="1401762" cy="836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36" name="AutoShape 20"/>
          <p:cNvSpPr>
            <a:spLocks noChangeArrowheads="1"/>
          </p:cNvSpPr>
          <p:nvPr/>
        </p:nvSpPr>
        <p:spPr bwMode="auto">
          <a:xfrm>
            <a:off x="7529513" y="3948113"/>
            <a:ext cx="1401762" cy="669925"/>
          </a:xfrm>
          <a:prstGeom prst="wedgeRectCallout">
            <a:avLst>
              <a:gd name="adj1" fmla="val -85106"/>
              <a:gd name="adj2" fmla="val 3341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Future value factor</a:t>
            </a:r>
          </a:p>
        </p:txBody>
      </p:sp>
      <p:pic>
        <p:nvPicPr>
          <p:cNvPr id="10" name="Picture 6" descr="Home 2 | Universitas Bumigo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11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84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8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19" grpId="0" uiExpand="1" build="p"/>
      <p:bldP spid="188432" grpId="0" build="p"/>
      <p:bldP spid="188435" grpId="0" animBg="1"/>
      <p:bldP spid="18843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292100"/>
            <a:ext cx="7158037" cy="94773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…………….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44625"/>
            <a:ext cx="6400800" cy="46513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Jika bunga diperhitungkan setiap 6 bulan (</a:t>
            </a:r>
            <a:r>
              <a:rPr lang="en-US" sz="2400">
                <a:cs typeface="Arial" charset="0"/>
              </a:rPr>
              <a:t>½ tahun),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Arial" charset="0"/>
              </a:rPr>
              <a:t>Jika bunga diperhitungkan setiap 3 bulan (triwulan),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Arial" charset="0"/>
              </a:rPr>
              <a:t>Jika bunga diperhitungkan setiap bulan,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</p:txBody>
      </p:sp>
      <p:graphicFrame>
        <p:nvGraphicFramePr>
          <p:cNvPr id="233478" name="Object 6"/>
          <p:cNvGraphicFramePr>
            <a:graphicFrameLocks noChangeAspect="1"/>
          </p:cNvGraphicFramePr>
          <p:nvPr/>
        </p:nvGraphicFramePr>
        <p:xfrm>
          <a:off x="3922713" y="2070100"/>
          <a:ext cx="24288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0" name="Equation" r:id="rId3" imgW="1117440" imgH="469800" progId="Equation.3">
                  <p:embed/>
                </p:oleObj>
              </mc:Choice>
              <mc:Fallback>
                <p:oleObj name="Equation" r:id="rId3" imgW="111744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713" y="2070100"/>
                        <a:ext cx="242887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81" name="Object 9"/>
          <p:cNvGraphicFramePr>
            <a:graphicFrameLocks noChangeAspect="1"/>
          </p:cNvGraphicFramePr>
          <p:nvPr/>
        </p:nvGraphicFramePr>
        <p:xfrm>
          <a:off x="4010025" y="4048125"/>
          <a:ext cx="24288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1" name="Equation" r:id="rId5" imgW="1117440" imgH="469800" progId="Equation.3">
                  <p:embed/>
                </p:oleObj>
              </mc:Choice>
              <mc:Fallback>
                <p:oleObj name="Equation" r:id="rId5" imgW="1117440" imgH="469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4048125"/>
                        <a:ext cx="242887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84" name="Object 12"/>
          <p:cNvGraphicFramePr>
            <a:graphicFrameLocks noChangeAspect="1"/>
          </p:cNvGraphicFramePr>
          <p:nvPr/>
        </p:nvGraphicFramePr>
        <p:xfrm>
          <a:off x="3924300" y="5656263"/>
          <a:ext cx="26225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2" name="Equation" r:id="rId7" imgW="1206360" imgH="469800" progId="Equation.3">
                  <p:embed/>
                </p:oleObj>
              </mc:Choice>
              <mc:Fallback>
                <p:oleObj name="Equation" r:id="rId7" imgW="1206360" imgH="469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656263"/>
                        <a:ext cx="262255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Home 2 | Universitas Bumigor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16156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8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16763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076325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…………………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1597025" y="1411288"/>
            <a:ext cx="7546975" cy="5127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Jika tingkat bunga berubah-ubah (thn ke-1 = 10%, thn ke-2 = 12%, thn ke-3 = 14%), maka nilai dari uang Rp 1.000 yg diterima sekarang pd akhir thn ke-3 adalah…</a:t>
            </a:r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r>
              <a:rPr lang="en-US" sz="2500"/>
              <a:t>Jika tingkat bunga thn ke-1 = 10%, thn ke-2 = 12%, thn ke-3 s/d ke-5 = 14%), maka nilai dari uang Rp 1.000 yg diterima sekarang pada akhir thn ke-5 adalah…</a:t>
            </a:r>
          </a:p>
        </p:txBody>
      </p:sp>
      <p:graphicFrame>
        <p:nvGraphicFramePr>
          <p:cNvPr id="253956" name="Object 4"/>
          <p:cNvGraphicFramePr>
            <a:graphicFrameLocks noChangeAspect="1"/>
          </p:cNvGraphicFramePr>
          <p:nvPr/>
        </p:nvGraphicFramePr>
        <p:xfrm>
          <a:off x="2820988" y="2757488"/>
          <a:ext cx="61087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3" name="Equation" r:id="rId3" imgW="2743200" imgH="431640" progId="Equation.3">
                  <p:embed/>
                </p:oleObj>
              </mc:Choice>
              <mc:Fallback>
                <p:oleObj name="Equation" r:id="rId3" imgW="27432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88" y="2757488"/>
                        <a:ext cx="6108700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62" name="Object 10"/>
          <p:cNvGraphicFramePr>
            <a:graphicFrameLocks noChangeAspect="1"/>
          </p:cNvGraphicFramePr>
          <p:nvPr/>
        </p:nvGraphicFramePr>
        <p:xfrm>
          <a:off x="2832100" y="5407025"/>
          <a:ext cx="61372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4" name="Equation" r:id="rId5" imgW="2755800" imgH="431640" progId="Equation.3">
                  <p:embed/>
                </p:oleObj>
              </mc:Choice>
              <mc:Fallback>
                <p:oleObj name="Equation" r:id="rId5" imgW="27558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5407025"/>
                        <a:ext cx="6137275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52425"/>
            <a:ext cx="7158037" cy="955675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Sekarang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01763"/>
            <a:ext cx="6400800" cy="52736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Kebalikan dari nilai yang akan datang</a:t>
            </a:r>
          </a:p>
          <a:p>
            <a:pPr>
              <a:lnSpc>
                <a:spcPct val="90000"/>
              </a:lnSpc>
            </a:pPr>
            <a:r>
              <a:rPr lang="en-US" sz="2400"/>
              <a:t>Rumus diturunkan dari rumus nilai yang akan datang: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Nilai sekarang (</a:t>
            </a:r>
            <a:r>
              <a:rPr lang="en-US" sz="2400" i="1"/>
              <a:t>P</a:t>
            </a:r>
            <a:r>
              <a:rPr lang="en-US" sz="2400"/>
              <a:t>) = nilai sekarang dr suatu jumlah di masa depan yang akan diterima di akhir periode </a:t>
            </a:r>
            <a:r>
              <a:rPr lang="en-US" sz="2400" i="1"/>
              <a:t>n</a:t>
            </a:r>
            <a:r>
              <a:rPr lang="en-US" sz="2400"/>
              <a:t> pada tingkat bunga </a:t>
            </a:r>
            <a:r>
              <a:rPr lang="en-US" sz="2400" i="1"/>
              <a:t>i</a:t>
            </a:r>
          </a:p>
        </p:txBody>
      </p:sp>
      <p:graphicFrame>
        <p:nvGraphicFramePr>
          <p:cNvPr id="237574" name="Object 6"/>
          <p:cNvGraphicFramePr>
            <a:graphicFrameLocks noChangeAspect="1"/>
          </p:cNvGraphicFramePr>
          <p:nvPr/>
        </p:nvGraphicFramePr>
        <p:xfrm>
          <a:off x="3094038" y="2586038"/>
          <a:ext cx="31400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8" name="Equation" r:id="rId3" imgW="901440" imgH="241200" progId="Equation.3">
                  <p:embed/>
                </p:oleObj>
              </mc:Choice>
              <mc:Fallback>
                <p:oleObj name="Equation" r:id="rId3" imgW="9014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2586038"/>
                        <a:ext cx="3140075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7577" name="Object 9"/>
          <p:cNvGraphicFramePr>
            <a:graphicFrameLocks noChangeAspect="1"/>
          </p:cNvGraphicFramePr>
          <p:nvPr/>
        </p:nvGraphicFramePr>
        <p:xfrm>
          <a:off x="2995613" y="3668713"/>
          <a:ext cx="3271837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9" name="Equation" r:id="rId5" imgW="939600" imgH="431640" progId="Equation.3">
                  <p:embed/>
                </p:oleObj>
              </mc:Choice>
              <mc:Fallback>
                <p:oleObj name="Equation" r:id="rId5" imgW="9396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3668713"/>
                        <a:ext cx="3271837" cy="150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4694238" y="3656013"/>
            <a:ext cx="1570037" cy="1582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9" name="AutoShape 11"/>
          <p:cNvSpPr>
            <a:spLocks noChangeArrowheads="1"/>
          </p:cNvSpPr>
          <p:nvPr/>
        </p:nvSpPr>
        <p:spPr bwMode="auto">
          <a:xfrm>
            <a:off x="6465888" y="3214688"/>
            <a:ext cx="2328862" cy="638175"/>
          </a:xfrm>
          <a:prstGeom prst="wedgeRectCallout">
            <a:avLst>
              <a:gd name="adj1" fmla="val -58181"/>
              <a:gd name="adj2" fmla="val 12562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Present value factor/ discount factor</a:t>
            </a:r>
          </a:p>
        </p:txBody>
      </p:sp>
      <p:sp>
        <p:nvSpPr>
          <p:cNvPr id="237580" name="Rectangle 12"/>
          <p:cNvSpPr>
            <a:spLocks noChangeArrowheads="1"/>
          </p:cNvSpPr>
          <p:nvPr/>
        </p:nvSpPr>
        <p:spPr bwMode="auto">
          <a:xfrm>
            <a:off x="5548313" y="4508500"/>
            <a:ext cx="212725" cy="579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1" name="AutoShape 13"/>
          <p:cNvSpPr>
            <a:spLocks noChangeArrowheads="1"/>
          </p:cNvSpPr>
          <p:nvPr/>
        </p:nvSpPr>
        <p:spPr bwMode="auto">
          <a:xfrm>
            <a:off x="6861175" y="4673600"/>
            <a:ext cx="1765300" cy="363538"/>
          </a:xfrm>
          <a:prstGeom prst="wedgeRectCallout">
            <a:avLst>
              <a:gd name="adj1" fmla="val -111870"/>
              <a:gd name="adj2" fmla="val -982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Discount rate</a:t>
            </a:r>
          </a:p>
        </p:txBody>
      </p:sp>
      <p:pic>
        <p:nvPicPr>
          <p:cNvPr id="10" name="Picture 6" descr="Home 2 | Universitas Bumigor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11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7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75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7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  <p:bldP spid="237571" grpId="0" uiExpand="1" build="p"/>
      <p:bldP spid="237578" grpId="0" animBg="1"/>
      <p:bldP spid="237579" grpId="0" build="allAtOnce" animBg="1"/>
      <p:bldP spid="237580" grpId="0" animBg="1"/>
      <p:bldP spid="23758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06388"/>
            <a:ext cx="7158037" cy="979487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………………….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544513" y="1652588"/>
            <a:ext cx="8294687" cy="5022850"/>
          </a:xfrm>
        </p:spPr>
        <p:txBody>
          <a:bodyPr/>
          <a:lstStyle/>
          <a:p>
            <a:r>
              <a:rPr lang="en-US" sz="2300"/>
              <a:t>Jika diketahui tingkat bunga thn ke-1 = 10%, thn ke-2 = 12%, dan thn ke-3 = 14%, maka nilai sekarang dari uang Rp 1.404 yg akan diterima 3 thn dari sekarang adalah…</a:t>
            </a:r>
          </a:p>
          <a:p>
            <a:endParaRPr lang="en-US" sz="2300"/>
          </a:p>
          <a:p>
            <a:endParaRPr lang="en-US" sz="2300"/>
          </a:p>
          <a:p>
            <a:endParaRPr lang="en-US" sz="2300"/>
          </a:p>
          <a:p>
            <a:r>
              <a:rPr lang="en-US" sz="2300"/>
              <a:t>Jika diketahui tingkat bunga thn ke-1 = 10%, thn ke-2 = 12%, dan thn ke-3 s/d ke-5 = 14%, maka nilai sekarang dari uang Rp 1.825 yg akan diterima 5 thn dari sekarang adalah…</a:t>
            </a:r>
          </a:p>
          <a:p>
            <a:endParaRPr lang="en-US" sz="2300"/>
          </a:p>
        </p:txBody>
      </p:sp>
      <p:graphicFrame>
        <p:nvGraphicFramePr>
          <p:cNvPr id="256005" name="Object 5"/>
          <p:cNvGraphicFramePr>
            <a:graphicFrameLocks noChangeAspect="1"/>
          </p:cNvGraphicFramePr>
          <p:nvPr/>
        </p:nvGraphicFramePr>
        <p:xfrm>
          <a:off x="2135188" y="2862263"/>
          <a:ext cx="606107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3" name="Equation" r:id="rId3" imgW="2819160" imgH="634680" progId="Equation.3">
                  <p:embed/>
                </p:oleObj>
              </mc:Choice>
              <mc:Fallback>
                <p:oleObj name="Equation" r:id="rId3" imgW="2819160" imgH="634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862263"/>
                        <a:ext cx="6061075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12" name="Object 12"/>
          <p:cNvGraphicFramePr>
            <a:graphicFrameLocks noChangeAspect="1"/>
          </p:cNvGraphicFramePr>
          <p:nvPr/>
        </p:nvGraphicFramePr>
        <p:xfrm>
          <a:off x="2157413" y="5327650"/>
          <a:ext cx="603091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4" name="Equation" r:id="rId5" imgW="2831760" imgH="634680" progId="Equation.3">
                  <p:embed/>
                </p:oleObj>
              </mc:Choice>
              <mc:Fallback>
                <p:oleObj name="Equation" r:id="rId5" imgW="2831760" imgH="6346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5327650"/>
                        <a:ext cx="6030912" cy="1182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 descr="Home 2 | Universitas Bumigor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79" y="102508"/>
            <a:ext cx="791571" cy="778530"/>
          </a:xfrm>
          <a:prstGeom prst="roundRect">
            <a:avLst>
              <a:gd name="adj" fmla="val 859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  <a:reflection blurRad="12700" stA="23000" endPos="28000" dist="5000" dir="5400000" sy="-100000" algn="bl" rotWithShape="0"/>
          </a:effectLst>
        </p:spPr>
      </p:pic>
      <p:pic>
        <p:nvPicPr>
          <p:cNvPr id="7" name="Picture 8" descr="File:Logo IT Telkom Pwt.jpg - Wikimedia Comm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28" y="103115"/>
            <a:ext cx="1158301" cy="777923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glow rad="63500">
              <a:schemeClr val="bg1"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27205</TotalTime>
  <Words>1232</Words>
  <Application>Microsoft Office PowerPoint</Application>
  <PresentationFormat>On-screen Show (4:3)</PresentationFormat>
  <Paragraphs>179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Wingdings 3</vt:lpstr>
      <vt:lpstr>Facet</vt:lpstr>
      <vt:lpstr>Equation</vt:lpstr>
      <vt:lpstr>       Nilai Waktu dan Uang (Time Value of Money)</vt:lpstr>
      <vt:lpstr>Konsep Dasar</vt:lpstr>
      <vt:lpstr>6 Rumus Utama</vt:lpstr>
      <vt:lpstr>Nilai yang Akan Datang</vt:lpstr>
      <vt:lpstr>Nilai yang Akan Datang ……………</vt:lpstr>
      <vt:lpstr>Nilai yang Akan Datang …………….</vt:lpstr>
      <vt:lpstr>Nilai yang Akan Datang …………………</vt:lpstr>
      <vt:lpstr>Nilai Sekarang</vt:lpstr>
      <vt:lpstr>Nilai Sekarang ………………….</vt:lpstr>
      <vt:lpstr>Nilai yang Akan Datang dari Anuitas</vt:lpstr>
      <vt:lpstr>Nilai yang Akan Datang dari Anuitas ………………</vt:lpstr>
      <vt:lpstr>Nilai yang Akan Datang dari Anuitas ………………….</vt:lpstr>
      <vt:lpstr>Nilai yang Akan Datang dari Anuitas ………………</vt:lpstr>
      <vt:lpstr>Nilai yang Akan Datang dari Anuitas …………………</vt:lpstr>
      <vt:lpstr>Nilai Sekarang dari Anuitas</vt:lpstr>
      <vt:lpstr>Nilai Sekarang dari Anuitas ……………………</vt:lpstr>
      <vt:lpstr>Nilai Sekarang dari Anuitas ……………………</vt:lpstr>
      <vt:lpstr>Nilai Sekarang dari Anuitas ………………………</vt:lpstr>
      <vt:lpstr>Anuitas – Angsuran Hutang</vt:lpstr>
      <vt:lpstr>Anuitas – Cadangan Penggantian</vt:lpstr>
      <vt:lpstr>Kasus 1</vt:lpstr>
      <vt:lpstr>Kasus 2</vt:lpstr>
      <vt:lpstr>Kasus 3</vt:lpstr>
      <vt:lpstr>Kasus 4</vt:lpstr>
      <vt:lpstr>Jawaban Kasus No. 4</vt:lpstr>
    </vt:vector>
  </TitlesOfParts>
  <Company>PT Zodiac Perintis Penilai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Waktu dan Uang (Time Value of Money)</dc:title>
  <dc:creator>Ocky Rinaldy</dc:creator>
  <cp:lastModifiedBy>OWNER</cp:lastModifiedBy>
  <cp:revision>74</cp:revision>
  <dcterms:created xsi:type="dcterms:W3CDTF">2005-01-27T03:04:14Z</dcterms:created>
  <dcterms:modified xsi:type="dcterms:W3CDTF">2023-10-03T06:05:28Z</dcterms:modified>
</cp:coreProperties>
</file>