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90EA0-4156-4E11-8BEA-D09DB786CBE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645E7-DD0D-42AB-80CD-FF89C0E2E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58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7768A2-3AF2-42A2-A2C6-4ABCE3AA3832}" type="slidenum">
              <a:rPr lang="en-US"/>
              <a:pPr/>
              <a:t>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90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 smtClean="0">
              <a:latin typeface="Arial" panose="020B0604020202020204" pitchFamily="34" charset="0"/>
            </a:endParaRPr>
          </a:p>
        </p:txBody>
      </p:sp>
      <p:sp>
        <p:nvSpPr>
          <p:cNvPr id="7782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B9AEFE-C338-4E7E-9C04-FFA350FC2CD6}" type="datetime1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4/30/2020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78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D59D23-CF2C-4D09-AACF-4C870259271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82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 smtClean="0">
              <a:latin typeface="Arial" panose="020B0604020202020204" pitchFamily="34" charset="0"/>
            </a:endParaRPr>
          </a:p>
        </p:txBody>
      </p:sp>
      <p:sp>
        <p:nvSpPr>
          <p:cNvPr id="7987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224AD7-E642-440F-9FD6-97A3B2DBED6B}" type="datetime1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4/30/2020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8E450E-74D0-4F1B-B18D-2C76198294E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6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 smtClean="0">
              <a:latin typeface="Arial" panose="020B0604020202020204" pitchFamily="34" charset="0"/>
            </a:endParaRPr>
          </a:p>
        </p:txBody>
      </p:sp>
      <p:sp>
        <p:nvSpPr>
          <p:cNvPr id="8192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1CBD4-697E-4BA6-ABA8-6700EC094058}" type="datetime1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4/30/2020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2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F62129-7E0B-4163-9A65-C110EF16E21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2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1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5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469AB9-6DC1-4E72-9012-3FF404B09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115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CE1FBB-9530-46C1-B1DE-C4BA26A97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409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4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5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0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7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8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0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CE4B-D825-4262-A931-DA82A05637A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23798-FFF2-4F1C-AB1C-353856006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7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1"/>
            <a:ext cx="8534400" cy="758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6600" b="1" dirty="0">
                <a:solidFill>
                  <a:srgbClr val="C00000"/>
                </a:solidFill>
                <a:latin typeface="Rockwell" panose="02060603020205020403" pitchFamily="18" charset="0"/>
              </a:rPr>
              <a:t>PATEN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905000" y="1484313"/>
            <a:ext cx="74310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eksklusif</a:t>
            </a:r>
            <a:r>
              <a:rPr lang="en-US" sz="3600" dirty="0"/>
              <a:t> yang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inventor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invensinya</a:t>
            </a:r>
            <a:r>
              <a:rPr lang="en-US" sz="3600" dirty="0"/>
              <a:t>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teknologi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jangka</a:t>
            </a:r>
            <a:r>
              <a:rPr lang="en-US" sz="3600" dirty="0"/>
              <a:t> </a:t>
            </a:r>
            <a:r>
              <a:rPr lang="en-US" sz="3600" dirty="0" err="1"/>
              <a:t>waktu</a:t>
            </a:r>
            <a:r>
              <a:rPr lang="en-US" sz="3600" dirty="0"/>
              <a:t> </a:t>
            </a:r>
            <a:r>
              <a:rPr lang="en-US" sz="3600" dirty="0" err="1"/>
              <a:t>tertentu</a:t>
            </a:r>
            <a:r>
              <a:rPr lang="en-US" sz="3600" dirty="0"/>
              <a:t> </a:t>
            </a:r>
            <a:r>
              <a:rPr lang="en-US" sz="3600" dirty="0" err="1"/>
              <a:t>melaksanakan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en-US" sz="3600" dirty="0"/>
              <a:t> </a:t>
            </a:r>
            <a:r>
              <a:rPr lang="en-US" sz="3600" dirty="0" err="1"/>
              <a:t>invensi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persetujuan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lain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melaksanakannya</a:t>
            </a:r>
            <a:r>
              <a:rPr lang="en-US" sz="3600" dirty="0"/>
              <a:t>.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(Ps 1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Butir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1 UU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No.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13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Tahun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2016)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19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7" name="Oval 21"/>
          <p:cNvSpPr>
            <a:spLocks noChangeArrowheads="1"/>
          </p:cNvSpPr>
          <p:nvPr/>
        </p:nvSpPr>
        <p:spPr bwMode="auto">
          <a:xfrm>
            <a:off x="2133600" y="3276600"/>
            <a:ext cx="4953000" cy="1371600"/>
          </a:xfrm>
          <a:prstGeom prst="ellipse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pic>
        <p:nvPicPr>
          <p:cNvPr id="60420" name="Picture 4" descr="j03052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3400"/>
            <a:ext cx="11382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WordArt 5"/>
          <p:cNvSpPr>
            <a:spLocks noChangeArrowheads="1" noChangeShapeType="1" noTextEdit="1"/>
          </p:cNvSpPr>
          <p:nvPr/>
        </p:nvSpPr>
        <p:spPr bwMode="auto">
          <a:xfrm>
            <a:off x="2286001" y="2362200"/>
            <a:ext cx="23526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Research</a:t>
            </a:r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410200" y="24384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3" name="WordArt 7"/>
          <p:cNvSpPr>
            <a:spLocks noChangeArrowheads="1" noChangeShapeType="1" noTextEdit="1"/>
          </p:cNvSpPr>
          <p:nvPr/>
        </p:nvSpPr>
        <p:spPr bwMode="auto">
          <a:xfrm>
            <a:off x="7267576" y="2362200"/>
            <a:ext cx="2333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Invention</a:t>
            </a:r>
          </a:p>
        </p:txBody>
      </p:sp>
      <p:pic>
        <p:nvPicPr>
          <p:cNvPr id="60425" name="Picture 9" descr="Mengkud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0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6" name="Picture 10" descr="Jengkol W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709613"/>
            <a:ext cx="1600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7" name="WordArt 11"/>
          <p:cNvSpPr>
            <a:spLocks noChangeArrowheads="1" noChangeShapeType="1" noTextEdit="1"/>
          </p:cNvSpPr>
          <p:nvPr/>
        </p:nvSpPr>
        <p:spPr bwMode="auto">
          <a:xfrm>
            <a:off x="6629400" y="419100"/>
            <a:ext cx="3124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mengkudu  +  jengkol</a:t>
            </a:r>
          </a:p>
        </p:txBody>
      </p:sp>
      <p:sp>
        <p:nvSpPr>
          <p:cNvPr id="60428" name="AutoShape 12"/>
          <p:cNvSpPr>
            <a:spLocks noChangeArrowheads="1"/>
          </p:cNvSpPr>
          <p:nvPr/>
        </p:nvSpPr>
        <p:spPr bwMode="auto">
          <a:xfrm>
            <a:off x="8153400" y="838200"/>
            <a:ext cx="533400" cy="762000"/>
          </a:xfrm>
          <a:prstGeom prst="downArrow">
            <a:avLst>
              <a:gd name="adj1" fmla="val 50000"/>
              <a:gd name="adj2" fmla="val 35714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29" name="WordArt 13"/>
          <p:cNvSpPr>
            <a:spLocks noChangeArrowheads="1" noChangeShapeType="1" noTextEdit="1"/>
          </p:cNvSpPr>
          <p:nvPr/>
        </p:nvSpPr>
        <p:spPr bwMode="auto">
          <a:xfrm>
            <a:off x="7010400" y="1819276"/>
            <a:ext cx="27432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obat bau mulut</a:t>
            </a:r>
          </a:p>
        </p:txBody>
      </p:sp>
      <p:sp>
        <p:nvSpPr>
          <p:cNvPr id="60430" name="AutoShape 14"/>
          <p:cNvSpPr>
            <a:spLocks noChangeArrowheads="1"/>
          </p:cNvSpPr>
          <p:nvPr/>
        </p:nvSpPr>
        <p:spPr bwMode="auto">
          <a:xfrm>
            <a:off x="8153400" y="3276600"/>
            <a:ext cx="609600" cy="1447800"/>
          </a:xfrm>
          <a:prstGeom prst="downArrow">
            <a:avLst>
              <a:gd name="adj1" fmla="val 50000"/>
              <a:gd name="adj2" fmla="val 59375"/>
            </a:avLst>
          </a:prstGeom>
          <a:gradFill rotWithShape="1">
            <a:gsLst>
              <a:gs pos="0">
                <a:srgbClr val="5E0000"/>
              </a:gs>
              <a:gs pos="100000">
                <a:srgbClr val="CC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0431" name="WordArt 15"/>
          <p:cNvSpPr>
            <a:spLocks noChangeArrowheads="1" noChangeShapeType="1" noTextEdit="1"/>
          </p:cNvSpPr>
          <p:nvPr/>
        </p:nvSpPr>
        <p:spPr bwMode="auto">
          <a:xfrm>
            <a:off x="2286000" y="5105400"/>
            <a:ext cx="274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C0000"/>
                </a:solidFill>
                <a:cs typeface="Arial" panose="020B0604020202020204" pitchFamily="34" charset="0"/>
              </a:rPr>
              <a:t>open for public</a:t>
            </a:r>
          </a:p>
        </p:txBody>
      </p:sp>
      <p:sp>
        <p:nvSpPr>
          <p:cNvPr id="60432" name="WordArt 16"/>
          <p:cNvSpPr>
            <a:spLocks noChangeArrowheads="1" noChangeShapeType="1" noTextEdit="1"/>
          </p:cNvSpPr>
          <p:nvPr/>
        </p:nvSpPr>
        <p:spPr bwMode="auto">
          <a:xfrm>
            <a:off x="7162800" y="5029200"/>
            <a:ext cx="2566988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Patent Office</a:t>
            </a:r>
          </a:p>
        </p:txBody>
      </p:sp>
      <p:sp>
        <p:nvSpPr>
          <p:cNvPr id="60433" name="WordArt 17"/>
          <p:cNvSpPr>
            <a:spLocks noChangeArrowheads="1" noChangeShapeType="1" noTextEdit="1"/>
          </p:cNvSpPr>
          <p:nvPr/>
        </p:nvSpPr>
        <p:spPr bwMode="auto">
          <a:xfrm>
            <a:off x="6076950" y="5867400"/>
            <a:ext cx="3676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 panose="020B0604020202020204" pitchFamily="34" charset="0"/>
              </a:rPr>
              <a:t>examination of the requirements</a:t>
            </a:r>
          </a:p>
        </p:txBody>
      </p:sp>
      <p:sp>
        <p:nvSpPr>
          <p:cNvPr id="60434" name="WordArt 18"/>
          <p:cNvSpPr>
            <a:spLocks noChangeArrowheads="1" noChangeShapeType="1" noTextEdit="1"/>
          </p:cNvSpPr>
          <p:nvPr/>
        </p:nvSpPr>
        <p:spPr bwMode="auto">
          <a:xfrm>
            <a:off x="7267576" y="3733800"/>
            <a:ext cx="24098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application for patent</a:t>
            </a:r>
          </a:p>
        </p:txBody>
      </p:sp>
      <p:sp>
        <p:nvSpPr>
          <p:cNvPr id="60435" name="AutoShape 19"/>
          <p:cNvSpPr>
            <a:spLocks noChangeArrowheads="1"/>
          </p:cNvSpPr>
          <p:nvPr/>
        </p:nvSpPr>
        <p:spPr bwMode="auto">
          <a:xfrm>
            <a:off x="5562600" y="5105400"/>
            <a:ext cx="1066800" cy="762000"/>
          </a:xfrm>
          <a:prstGeom prst="leftArrow">
            <a:avLst>
              <a:gd name="adj1" fmla="val 50000"/>
              <a:gd name="adj2" fmla="val 35000"/>
            </a:avLst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0436" name="WordArt 20"/>
          <p:cNvSpPr>
            <a:spLocks noChangeArrowheads="1" noChangeShapeType="1" noTextEdit="1"/>
          </p:cNvSpPr>
          <p:nvPr/>
        </p:nvSpPr>
        <p:spPr bwMode="auto">
          <a:xfrm>
            <a:off x="2590801" y="3657600"/>
            <a:ext cx="40862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patent granted for inventor</a:t>
            </a:r>
          </a:p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as a reward</a:t>
            </a:r>
          </a:p>
        </p:txBody>
      </p:sp>
    </p:spTree>
    <p:extLst>
      <p:ext uri="{BB962C8B-B14F-4D97-AF65-F5344CB8AC3E}">
        <p14:creationId xmlns:p14="http://schemas.microsoft.com/office/powerpoint/2010/main" val="140305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7" grpId="0" animBg="1"/>
      <p:bldP spid="60421" grpId="0" animBg="1"/>
      <p:bldP spid="60422" grpId="0" animBg="1"/>
      <p:bldP spid="60423" grpId="0" animBg="1"/>
      <p:bldP spid="60427" grpId="0" animBg="1"/>
      <p:bldP spid="60428" grpId="0" animBg="1"/>
      <p:bldP spid="60429" grpId="0" animBg="1"/>
      <p:bldP spid="60430" grpId="0" animBg="1"/>
      <p:bldP spid="60431" grpId="0" animBg="1"/>
      <p:bldP spid="60432" grpId="0" animBg="1"/>
      <p:bldP spid="60433" grpId="0" animBg="1"/>
      <p:bldP spid="60434" grpId="0" animBg="1"/>
      <p:bldP spid="60435" grpId="0" animBg="1"/>
      <p:bldP spid="604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90600"/>
            <a:ext cx="77724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HAK YANG DIMILIKI PEMEGANG PATEN</a:t>
            </a: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4384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eksklusif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melarang</a:t>
            </a:r>
            <a:r>
              <a:rPr lang="en-US" sz="3200" dirty="0"/>
              <a:t> orang lain</a:t>
            </a:r>
          </a:p>
          <a:p>
            <a:r>
              <a:rPr lang="en-US" sz="3200" dirty="0" err="1"/>
              <a:t>Memberi</a:t>
            </a:r>
            <a:r>
              <a:rPr lang="en-US" sz="3200" dirty="0"/>
              <a:t> </a:t>
            </a:r>
            <a:r>
              <a:rPr lang="en-US" sz="3200" dirty="0" err="1"/>
              <a:t>lisensi</a:t>
            </a:r>
            <a:endParaRPr lang="en-US" sz="3200" dirty="0"/>
          </a:p>
          <a:p>
            <a:r>
              <a:rPr lang="en-US" sz="3200" dirty="0" err="1"/>
              <a:t>Menggugat</a:t>
            </a:r>
            <a:r>
              <a:rPr lang="en-US" sz="3200" dirty="0"/>
              <a:t> </a:t>
            </a:r>
            <a:r>
              <a:rPr lang="en-US" sz="3200" dirty="0" err="1"/>
              <a:t>ganti</a:t>
            </a:r>
            <a:r>
              <a:rPr lang="en-US" sz="3200" dirty="0"/>
              <a:t> </a:t>
            </a:r>
            <a:r>
              <a:rPr lang="en-US" sz="3200" dirty="0" err="1"/>
              <a:t>rugi</a:t>
            </a:r>
            <a:endParaRPr lang="en-US" sz="3200" dirty="0"/>
          </a:p>
          <a:p>
            <a:r>
              <a:rPr lang="en-US" sz="3200" dirty="0" err="1"/>
              <a:t>Menuntut</a:t>
            </a:r>
            <a:r>
              <a:rPr lang="en-US" sz="3200" dirty="0"/>
              <a:t> orang yang </a:t>
            </a:r>
            <a:r>
              <a:rPr lang="en-US" sz="3200" dirty="0" err="1"/>
              <a:t>melanggar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4650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en-US" sz="3600">
                <a:solidFill>
                  <a:srgbClr val="FF0000"/>
                </a:solidFill>
              </a:rPr>
              <a:t>PATEN dan PATEN SEDERHANA</a:t>
            </a:r>
            <a:endParaRPr lang="en-GB" sz="3600">
              <a:solidFill>
                <a:srgbClr val="FF0000"/>
              </a:solidFill>
            </a:endParaRPr>
          </a:p>
        </p:txBody>
      </p:sp>
      <p:graphicFrame>
        <p:nvGraphicFramePr>
          <p:cNvPr id="13395" name="Group 83"/>
          <p:cNvGraphicFramePr>
            <a:graphicFrameLocks noGrp="1"/>
          </p:cNvGraphicFramePr>
          <p:nvPr>
            <p:ph type="tbl" idx="1"/>
          </p:nvPr>
        </p:nvGraphicFramePr>
        <p:xfrm>
          <a:off x="2133600" y="1066800"/>
          <a:ext cx="7848600" cy="5491164"/>
        </p:xfrm>
        <a:graphic>
          <a:graphicData uri="http://schemas.openxmlformats.org/drawingml/2006/table">
            <a:tbl>
              <a:tblPr/>
              <a:tblGrid>
                <a:gridCol w="2209800"/>
                <a:gridCol w="2857500"/>
                <a:gridCol w="2781300"/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Keterangan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Paten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Paten Sederhana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Jumlah Klaim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 invensi atau beberapa yang merupakan satu kaseatuan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 invensi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Masa Perlindungan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20 th (sejak penerimaan permohonan)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 th (sejak penerimaan permohonan)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Pengumuman Permohonan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18 bln setelah tanggal penerimaan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 bln setelah tanggal penerimaan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Jangka waktu pengajuan keberatan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6 bulan sejak diumumkan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 bulan sejak diumumkan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Yang Diperiksan dalam Pemeriksaan Subtanstif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Kebaruan (Novelty), langkah inventif, dapat diterapkan dalam industri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Kebaruan (Novelty), dapat diterapkan dalam industri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Lama Pemeriksaan Subtantif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36 bln terhitung tgl penerimaan permohonan pemeriksaan subtantif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24 bln terhitung tgl penerimaan permohonan pemeriksaan subtantif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Obyek Paten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Produk dan Proses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Produk dan Alat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57499"/>
      </p:ext>
    </p:extLst>
  </p:cSld>
  <p:clrMapOvr>
    <a:masterClrMapping/>
  </p:clrMapOvr>
  <p:transition spd="slow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773238"/>
            <a:ext cx="5715000" cy="3484562"/>
          </a:xfrm>
        </p:spPr>
        <p:txBody>
          <a:bodyPr/>
          <a:lstStyle/>
          <a:p>
            <a:pPr marL="465138" indent="-465138">
              <a:buNone/>
              <a:defRPr/>
            </a:pPr>
            <a:r>
              <a:rPr lang="sv-SE" sz="3600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1.	Harus baru (</a:t>
            </a:r>
            <a:r>
              <a:rPr lang="sv-SE" sz="3600" i="1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Novelty</a:t>
            </a:r>
            <a:r>
              <a:rPr lang="sv-SE" sz="3600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)</a:t>
            </a:r>
          </a:p>
          <a:p>
            <a:pPr marL="465138" indent="-465138">
              <a:buNone/>
              <a:defRPr/>
            </a:pPr>
            <a:r>
              <a:rPr lang="sv-SE" b="1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	</a:t>
            </a:r>
            <a:r>
              <a:rPr lang="sv-SE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Suatu invensi dianggap baru, jika pada tanggal penerimaan, invensi tersebut tidak sama dengan teknologi yang diungkapkan sebelumnya.</a:t>
            </a:r>
          </a:p>
          <a:p>
            <a:pPr marL="465138" indent="-465138">
              <a:buNone/>
              <a:defRPr/>
            </a:pPr>
            <a:endParaRPr lang="sv-SE" b="1" dirty="0">
              <a:solidFill>
                <a:srgbClr val="B65310"/>
              </a:solidFill>
              <a:latin typeface="Verdana" pitchFamily="34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238376" y="381000"/>
            <a:ext cx="7972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altLang="en-US" sz="2800" b="1">
                <a:solidFill>
                  <a:srgbClr val="C00000"/>
                </a:solidFill>
                <a:latin typeface="Arial" panose="020B0604020202020204" pitchFamily="34" charset="0"/>
              </a:rPr>
              <a:t>PERSYARATAN INVENSI YG DIBERI PATEN </a:t>
            </a:r>
          </a:p>
          <a:p>
            <a:pPr algn="ctr">
              <a:buClrTx/>
              <a:buFontTx/>
              <a:buNone/>
            </a:pPr>
            <a:r>
              <a:rPr lang="sv-SE" altLang="en-US" sz="2800" b="1" i="1">
                <a:solidFill>
                  <a:srgbClr val="C00000"/>
                </a:solidFill>
                <a:latin typeface="Arial" panose="020B0604020202020204" pitchFamily="34" charset="0"/>
              </a:rPr>
              <a:t>(Patentability)</a:t>
            </a:r>
            <a:endParaRPr lang="en-US" altLang="en-US" sz="2800" b="1" i="1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76804" name="Picture 4" descr="Pensil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828800"/>
            <a:ext cx="29416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742575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773238"/>
            <a:ext cx="4572000" cy="4870450"/>
          </a:xfrm>
        </p:spPr>
        <p:txBody>
          <a:bodyPr/>
          <a:lstStyle/>
          <a:p>
            <a:pPr marL="465138" indent="-465138">
              <a:buNone/>
              <a:defRPr/>
            </a:pPr>
            <a:r>
              <a:rPr lang="sv-SE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2.	Memiliki langkah inventif (</a:t>
            </a:r>
            <a:r>
              <a:rPr lang="sv-SE" i="1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Inventive Step</a:t>
            </a:r>
            <a:r>
              <a:rPr lang="sv-SE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)</a:t>
            </a:r>
          </a:p>
          <a:p>
            <a:pPr marL="465138" indent="-465138">
              <a:buNone/>
              <a:defRPr/>
            </a:pPr>
            <a:r>
              <a:rPr lang="sv-SE" b="1" dirty="0">
                <a:solidFill>
                  <a:srgbClr val="B65310"/>
                </a:solidFill>
                <a:latin typeface="Verdana" pitchFamily="34" charset="0"/>
              </a:rPr>
              <a:t>	</a:t>
            </a:r>
            <a:r>
              <a:rPr lang="sv-SE" sz="2400" dirty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Suatu invensi mengandung langkap inventif, jika invensi tersebut bagi seorang yang mempunyai keahlian tertentu dibidang teknik merupakan hal yang tidak dapat diduga sebelumnya.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667000" y="3810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altLang="en-US" sz="2800">
                <a:solidFill>
                  <a:srgbClr val="C00000"/>
                </a:solidFill>
                <a:latin typeface="Arial" panose="020B0604020202020204" pitchFamily="34" charset="0"/>
                <a:cs typeface="FrankRuehl" panose="020E0503060101010101" pitchFamily="34" charset="-79"/>
              </a:rPr>
              <a:t>PERSYARATAN INVENSI YG DIBERI PATEN </a:t>
            </a:r>
          </a:p>
          <a:p>
            <a:pPr algn="ctr">
              <a:buClrTx/>
              <a:buFontTx/>
              <a:buNone/>
            </a:pPr>
            <a:r>
              <a:rPr lang="sv-SE" altLang="en-US" sz="2800" i="1">
                <a:solidFill>
                  <a:srgbClr val="C00000"/>
                </a:solidFill>
                <a:latin typeface="Arial" panose="020B0604020202020204" pitchFamily="34" charset="0"/>
                <a:cs typeface="FrankRuehl" panose="020E0503060101010101" pitchFamily="34" charset="-79"/>
              </a:rPr>
              <a:t>(Patentability)</a:t>
            </a:r>
            <a:endParaRPr lang="en-US" altLang="en-US" sz="2800" i="1">
              <a:solidFill>
                <a:srgbClr val="C00000"/>
              </a:solidFill>
              <a:latin typeface="Arial" panose="020B0604020202020204" pitchFamily="34" charset="0"/>
              <a:cs typeface="FrankRuehl" panose="020E0503060101010101" pitchFamily="34" charset="-79"/>
            </a:endParaRPr>
          </a:p>
        </p:txBody>
      </p:sp>
      <p:pic>
        <p:nvPicPr>
          <p:cNvPr id="78852" name="Picture 4" descr="Gun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371600"/>
            <a:ext cx="419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3" name="Picture 5" descr="Photo0036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4" y="3189289"/>
            <a:ext cx="4929187" cy="352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897929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((Industrially Applicable/</a:t>
            </a:r>
          </a:p>
          <a:p>
            <a:pPr marL="0" indent="0">
              <a:buNone/>
            </a:pPr>
            <a:r>
              <a:rPr lang="en-US" dirty="0"/>
              <a:t>Useful =&gt; utility)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6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disk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4714875"/>
            <a:ext cx="21526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899" name="Picture 3" descr="cd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28875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0" name="Picture 4" descr="US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838200"/>
            <a:ext cx="152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Right Arrow 6"/>
          <p:cNvSpPr>
            <a:spLocks noChangeArrowheads="1"/>
          </p:cNvSpPr>
          <p:nvPr/>
        </p:nvSpPr>
        <p:spPr bwMode="auto">
          <a:xfrm rot="-2742057">
            <a:off x="7457282" y="2647157"/>
            <a:ext cx="990600" cy="430213"/>
          </a:xfrm>
          <a:prstGeom prst="rightArrow">
            <a:avLst>
              <a:gd name="adj1" fmla="val 50000"/>
              <a:gd name="adj2" fmla="val 409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altLang="en-US" sz="2400">
              <a:solidFill>
                <a:srgbClr val="6600CC"/>
              </a:solidFill>
              <a:latin typeface="Verdana" panose="020B0604030504040204" pitchFamily="34" charset="0"/>
            </a:endParaRPr>
          </a:p>
        </p:txBody>
      </p:sp>
      <p:sp>
        <p:nvSpPr>
          <p:cNvPr id="80902" name="Right Arrow 7"/>
          <p:cNvSpPr>
            <a:spLocks noChangeArrowheads="1"/>
          </p:cNvSpPr>
          <p:nvPr/>
        </p:nvSpPr>
        <p:spPr bwMode="auto">
          <a:xfrm rot="-2742057">
            <a:off x="4028282" y="5147469"/>
            <a:ext cx="990600" cy="430213"/>
          </a:xfrm>
          <a:prstGeom prst="rightArrow">
            <a:avLst>
              <a:gd name="adj1" fmla="val 50000"/>
              <a:gd name="adj2" fmla="val 409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altLang="en-US" sz="2400">
              <a:solidFill>
                <a:srgbClr val="6600CC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400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829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" t="4543" b="908"/>
          <a:stretch>
            <a:fillRect/>
          </a:stretch>
        </p:blipFill>
        <p:spPr bwMode="auto">
          <a:xfrm>
            <a:off x="4595814" y="2944814"/>
            <a:ext cx="6072187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881313" y="1785938"/>
            <a:ext cx="48768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US" sz="2000" dirty="0" err="1"/>
              <a:t>Judul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9900CC"/>
                </a:solidFill>
              </a:rPr>
              <a:t>Rectangular Prayer Rug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US" sz="2000" dirty="0"/>
              <a:t>Inventor: Joseph N. </a:t>
            </a:r>
            <a:r>
              <a:rPr lang="en-US" sz="2000" dirty="0" err="1"/>
              <a:t>Kamoo</a:t>
            </a:r>
            <a:r>
              <a:rPr lang="en-US" sz="2000" dirty="0"/>
              <a:t> (Swiss)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US" sz="2000" dirty="0"/>
              <a:t>No. Paten: EP 0 004 996 (14-4-1979)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lang="en-US" sz="4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453064" y="285750"/>
            <a:ext cx="4986337" cy="114300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430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CONTOH PATEN</a:t>
            </a:r>
          </a:p>
        </p:txBody>
      </p:sp>
    </p:spTree>
    <p:extLst>
      <p:ext uri="{BB962C8B-B14F-4D97-AF65-F5344CB8AC3E}">
        <p14:creationId xmlns:p14="http://schemas.microsoft.com/office/powerpoint/2010/main" val="520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Widescreen</PresentationFormat>
  <Paragraphs>64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FrankRuehl</vt:lpstr>
      <vt:lpstr>Garamond</vt:lpstr>
      <vt:lpstr>Rockwell</vt:lpstr>
      <vt:lpstr>Times New Roman</vt:lpstr>
      <vt:lpstr>Verdana</vt:lpstr>
      <vt:lpstr>Wingdings</vt:lpstr>
      <vt:lpstr>Wingdings 2</vt:lpstr>
      <vt:lpstr>Office Theme</vt:lpstr>
      <vt:lpstr>PATEN</vt:lpstr>
      <vt:lpstr>PowerPoint Presentation</vt:lpstr>
      <vt:lpstr>HAK YANG DIMILIKI PEMEGANG PATEN </vt:lpstr>
      <vt:lpstr>PATEN dan PATEN SEDERHANA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</dc:title>
  <dc:creator>User</dc:creator>
  <cp:lastModifiedBy>User</cp:lastModifiedBy>
  <cp:revision>1</cp:revision>
  <dcterms:created xsi:type="dcterms:W3CDTF">2020-04-30T09:06:28Z</dcterms:created>
  <dcterms:modified xsi:type="dcterms:W3CDTF">2020-04-30T09:07:13Z</dcterms:modified>
</cp:coreProperties>
</file>