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28"/>
  </p:notesMasterIdLst>
  <p:handoutMasterIdLst>
    <p:handoutMasterId r:id="rId29"/>
  </p:handoutMasterIdLst>
  <p:sldIdLst>
    <p:sldId id="290" r:id="rId3"/>
    <p:sldId id="257" r:id="rId4"/>
    <p:sldId id="259" r:id="rId5"/>
    <p:sldId id="263" r:id="rId6"/>
    <p:sldId id="292" r:id="rId7"/>
    <p:sldId id="264" r:id="rId8"/>
    <p:sldId id="265" r:id="rId9"/>
    <p:sldId id="293" r:id="rId10"/>
    <p:sldId id="285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0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8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338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d-ID" smtClean="0"/>
              <a:t>Metodologi Penelitian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5396F-651B-47EC-9CBD-2D038929DEBB}" type="datetimeFigureOut">
              <a:rPr lang="id-ID" smtClean="0"/>
              <a:pPr/>
              <a:t>30/05/2021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5F5B8-1F68-4D2B-A663-460B1EF6330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d-ID" smtClean="0"/>
              <a:t>Metodologi Penelitian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3DB97-16D4-49F6-B58D-34DF575CC4F5}" type="datetimeFigureOut">
              <a:rPr lang="id-ID" smtClean="0"/>
              <a:pPr/>
              <a:t>30/05/2021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1D288-7873-4C7E-A9E4-429668288AA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d-ID" smtClean="0"/>
              <a:t>Metodologi Penelitian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D288-7873-4C7E-A9E4-429668288AA8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d-ID" smtClean="0"/>
              <a:t>Metodologi Penelitian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E1D288-7873-4C7E-A9E4-429668288AA8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F9B9370D-7B12-437B-ADBD-26E736B0E012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466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15523255-DD8C-4260-9472-165BECCA5C69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0031" y="84795"/>
            <a:ext cx="504961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694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D9CDAF29-CBEC-4FEB-9856-CE9604ECE4FF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0031" y="84795"/>
            <a:ext cx="504961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4435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5282" y="94320"/>
            <a:ext cx="726318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1114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31886B-8EC1-482A-8495-7235EFD42D10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90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38FCE-E3CC-49BF-9229-F6C8D8155030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280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5282" y="94320"/>
            <a:ext cx="726318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548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9E3C-4AB0-4560-8942-61F854A16419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8837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F7B6-BE81-44FC-9A2C-A5AC1D6ADA93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8696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CB72-C770-499C-916F-32ED63AF84CE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921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8B5F-48EB-4765-B758-FC645D4DC35B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975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5282" y="94320"/>
            <a:ext cx="726318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548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8E92-3230-4434-A807-1ACC183280BB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244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712A-21E7-4FFB-A386-544AB2571489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6260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14D7-5A8A-426D-BEE7-FB9AED3A56BD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460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B9A6-8AEC-4ABB-9D67-7DDF19F27360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93446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94B2-A98B-4D96-9ADD-9BB28F74FBDC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97273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1163-67B3-457E-8E03-37B5AFBCA434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54411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8577-4DF1-4C0A-862E-70EEAB5D73C6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73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751540C8-0975-41EC-A590-76C841A532EB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0031" y="84795"/>
            <a:ext cx="504961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9688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1348FF63-F4ED-4577-9BAB-4DBFF7F909EE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0031" y="84795"/>
            <a:ext cx="504961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1056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53BF52BE-A570-40F7-AEEB-A9645DF3741E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0031" y="84795"/>
            <a:ext cx="504961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828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835A7C1A-6E76-41C1-9517-0148C45FFD8A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0031" y="84795"/>
            <a:ext cx="504961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3217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63FC4394-48F5-4F1F-AFF2-FF2C501F716E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0031" y="84795"/>
            <a:ext cx="504961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088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8757FAFC-9C84-46BA-A868-163543D9AB4A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0031" y="84795"/>
            <a:ext cx="504961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286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5816" y="1412776"/>
            <a:ext cx="2133600" cy="365125"/>
          </a:xfrm>
          <a:prstGeom prst="rect">
            <a:avLst/>
          </a:prstGeom>
        </p:spPr>
        <p:txBody>
          <a:bodyPr/>
          <a:lstStyle/>
          <a:p>
            <a:fld id="{72E89CB2-EAFE-4041-9E8A-4EC2D2D91B7E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16918" y="91777"/>
            <a:ext cx="8717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0031" y="84795"/>
            <a:ext cx="504961" cy="360039"/>
          </a:xfrm>
          <a:prstGeom prst="rect">
            <a:avLst/>
          </a:prstGeom>
        </p:spPr>
        <p:txBody>
          <a:bodyPr/>
          <a:lstStyle/>
          <a:p>
            <a:fld id="{2FB73ACD-B2A5-480B-92AA-4B1B647B6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382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0"/>
            <a:ext cx="9144000" cy="5486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-4515" y="0"/>
            <a:ext cx="1702085" cy="5486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9253" y="0"/>
            <a:ext cx="832098" cy="5486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1657772" y="91777"/>
            <a:ext cx="1872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baseline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 </a:t>
            </a:r>
            <a:r>
              <a:rPr lang="en-US" baseline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baseline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en-US" baseline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Jilid</a:t>
            </a:r>
            <a:r>
              <a:rPr lang="en-US" baseline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en-US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211960" y="91776"/>
            <a:ext cx="4824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8 Sistem dan Alat Pembayaran</a:t>
            </a:r>
            <a:endParaRPr lang="en-US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790041" y="91775"/>
            <a:ext cx="936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  <a:endParaRPr lang="en-US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60463" y="88302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B444DAE-F0D7-4D0C-9235-3295870455C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‹#›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4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99" r:id="rId1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D768A-ED47-4FB4-8F8A-F910A50EC5BE}" type="datetime1">
              <a:rPr lang="en-US" smtClean="0"/>
              <a:pPr/>
              <a:t>5/30/2021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3D539-9F2A-4C64-9924-E1A445662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490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39057"/>
            <a:ext cx="4343400" cy="2693236"/>
          </a:xfrm>
        </p:spPr>
        <p:txBody>
          <a:bodyPr>
            <a:normAutofit/>
          </a:bodyPr>
          <a:lstStyle/>
          <a:p>
            <a:r>
              <a:rPr lang="id-ID" sz="36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Metode Pengembangan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19400"/>
            <a:ext cx="4038600" cy="1676400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Oleh</a:t>
            </a: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id-ID" sz="24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id-ID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Rika Yulianti (18040403005)</a:t>
            </a:r>
          </a:p>
          <a:p>
            <a:r>
              <a:rPr lang="id-ID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Lelly Rinca S (18040403000</a:t>
            </a: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8</a:t>
            </a:r>
            <a:r>
              <a:rPr lang="id-ID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)</a:t>
            </a:r>
            <a:endParaRPr lang="en-US" sz="24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47800" y="4800600"/>
            <a:ext cx="2884344" cy="1594986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200000" rev="0"/>
            </a:camera>
            <a:lightRig rig="threePt" dir="t"/>
          </a:scene3d>
          <a:sp3d z="133350">
            <a:bevelT w="165100" h="228600" prst="coolSlant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over depan Ekonomi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105400" y="838200"/>
            <a:ext cx="3799468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35002542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838200"/>
            <a:ext cx="3564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id-ID" sz="2800" b="1" dirty="0" smtClean="0"/>
              <a:t>c. Desain produk</a:t>
            </a:r>
            <a:endParaRPr lang="id-ID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43000" y="1295400"/>
            <a:ext cx="7093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Desain produk harus diwujudkan dalam 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gambar atau bagan</a:t>
            </a:r>
            <a:r>
              <a:rPr lang="id-ID" sz="2800" dirty="0" smtClean="0"/>
              <a:t> sehingga dapat digunakan sebagai pegangan 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untuk menilai dan membuatnya</a:t>
            </a:r>
            <a:r>
              <a:rPr lang="id-ID" sz="2800" dirty="0" smtClean="0"/>
              <a:t>.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30480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r"/>
            <a:r>
              <a:rPr lang="id-ID" sz="2800" b="1" dirty="0" smtClean="0"/>
              <a:t>d. Validasi desain</a:t>
            </a:r>
            <a:endParaRPr lang="id-ID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905000" y="3733800"/>
            <a:ext cx="6698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Validasi produk dapat dilakukan dengan cara 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menghadirkan</a:t>
            </a:r>
            <a:r>
              <a:rPr lang="id-ID" sz="2800" dirty="0" smtClean="0"/>
              <a:t> beberapa 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pakar atau tenaga ahli </a:t>
            </a:r>
            <a:r>
              <a:rPr lang="id-ID" sz="2800" dirty="0" smtClean="0"/>
              <a:t>yang sudah berpengalaman untuk menilai produk baru yang dirancang tersebut.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4420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838200"/>
            <a:ext cx="3564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/>
              <a:t>f. </a:t>
            </a:r>
            <a:r>
              <a:rPr lang="en-US" sz="2800" b="1" dirty="0" err="1" smtClean="0"/>
              <a:t>Perbaikan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Desain</a:t>
            </a:r>
            <a:endParaRPr lang="id-ID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43000" y="1295400"/>
            <a:ext cx="7093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/>
              <a:t>Setelah desain produk, divalidasi melalui diskusi dengan pakar dan para ahli lainnya, maka akan dapat diketahui kelemahannya. 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30480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b="1" dirty="0" smtClean="0"/>
              <a:t>g. </a:t>
            </a:r>
            <a:r>
              <a:rPr lang="en-US" sz="2800" b="1" dirty="0" err="1" smtClean="0"/>
              <a:t>Uji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Coba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Produk</a:t>
            </a:r>
            <a:endParaRPr lang="id-ID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905000" y="3733800"/>
            <a:ext cx="669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/>
              <a:t>produk yang telah dibuat tidak bisa langsung diuji coba dulu, tetapi harus dibuat terlebih dahulu menjadi barang, dan barang tersebut yang diujicoba terbatas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09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838200"/>
            <a:ext cx="3564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/>
              <a:t>h. </a:t>
            </a:r>
            <a:r>
              <a:rPr lang="en-US" sz="2800" b="1" dirty="0" err="1" smtClean="0"/>
              <a:t>Uji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Coba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Pemakaian</a:t>
            </a:r>
            <a:r>
              <a:rPr lang="en-US" sz="2800" b="1" dirty="0" smtClean="0"/>
              <a:t> </a:t>
            </a:r>
            <a:endParaRPr lang="id-ID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43000" y="1295400"/>
            <a:ext cx="7093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Setelah pengujian terhadap produk </a:t>
            </a:r>
            <a:r>
              <a:rPr lang="id-ID" sz="2400" dirty="0" smtClean="0"/>
              <a:t>berhasil,</a:t>
            </a:r>
            <a:r>
              <a:rPr lang="en-US" sz="2400" dirty="0" smtClean="0"/>
              <a:t> </a:t>
            </a:r>
            <a:r>
              <a:rPr lang="id-ID" sz="2400" dirty="0" smtClean="0"/>
              <a:t>maka </a:t>
            </a:r>
            <a:r>
              <a:rPr lang="id-ID" sz="2400" dirty="0"/>
              <a:t>selanjutnya produk diterapkan dalam lingkupnya</a:t>
            </a:r>
            <a:r>
              <a:rPr lang="id-ID" sz="2400" dirty="0" smtClean="0"/>
              <a:t>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24352" y="4221555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b="1" dirty="0" smtClean="0"/>
              <a:t>j. </a:t>
            </a:r>
            <a:r>
              <a:rPr lang="en-US" sz="2800" b="1" dirty="0" err="1" smtClean="0"/>
              <a:t>Produksi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Massal</a:t>
            </a:r>
            <a:endParaRPr lang="id-ID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818544" y="4804444"/>
            <a:ext cx="669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Pembuatan produk massal ini dilakukan apabila produk yang telah diuji coba dinyatakan efektif dan layak untuk diproduksi massal.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75041" y="2319726"/>
            <a:ext cx="3564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err="1" smtClean="0"/>
              <a:t>i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Revisi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Produk</a:t>
            </a:r>
            <a:endParaRPr lang="id-ID" sz="28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424352" y="3028880"/>
            <a:ext cx="7093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Revisi produk dilakukan apabila dalam pemakaian terdapat kekurangan dan kelemahan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70031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530027" y="925099"/>
            <a:ext cx="6365112" cy="523220"/>
            <a:chOff x="530027" y="991427"/>
            <a:chExt cx="5704510" cy="52322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530027" y="991427"/>
              <a:ext cx="57045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err="1" smtClean="0">
                  <a:solidFill>
                    <a:schemeClr val="bg1">
                      <a:lumMod val="95000"/>
                    </a:schemeClr>
                  </a:solidFill>
                </a:rPr>
                <a:t>Sistematika</a:t>
              </a:r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bg1">
                      <a:lumMod val="95000"/>
                    </a:schemeClr>
                  </a:solidFill>
                </a:rPr>
                <a:t>Laporan</a:t>
              </a:r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bg1">
                      <a:lumMod val="95000"/>
                    </a:schemeClr>
                  </a:solidFill>
                </a:rPr>
                <a:t>Penelitian</a:t>
              </a:r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 R &amp; D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62000" y="2057400"/>
            <a:ext cx="3429000" cy="53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993" y="1630430"/>
            <a:ext cx="2057400" cy="213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HALAMAN JUDUL</a:t>
            </a:r>
            <a:endParaRPr lang="en-US" dirty="0"/>
          </a:p>
          <a:p>
            <a:r>
              <a:rPr lang="id-ID" dirty="0"/>
              <a:t>ABSTRAK</a:t>
            </a:r>
            <a:endParaRPr lang="en-US" dirty="0"/>
          </a:p>
          <a:p>
            <a:r>
              <a:rPr lang="id-ID" dirty="0"/>
              <a:t>PENGANTAR</a:t>
            </a:r>
            <a:endParaRPr lang="en-US" dirty="0"/>
          </a:p>
          <a:p>
            <a:r>
              <a:rPr lang="id-ID" dirty="0"/>
              <a:t>DAFTAR ISI</a:t>
            </a:r>
            <a:endParaRPr lang="en-US" dirty="0"/>
          </a:p>
          <a:p>
            <a:r>
              <a:rPr lang="id-ID" dirty="0"/>
              <a:t>DAFTAR GAMBAR</a:t>
            </a:r>
            <a:endParaRPr lang="en-US" dirty="0"/>
          </a:p>
          <a:p>
            <a:r>
              <a:rPr lang="id-ID" dirty="0"/>
              <a:t>DAFTAR TABEL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13" name="Curved Down Arrow 12"/>
          <p:cNvSpPr/>
          <p:nvPr/>
        </p:nvSpPr>
        <p:spPr>
          <a:xfrm>
            <a:off x="2142393" y="1590461"/>
            <a:ext cx="3870289" cy="13051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993" y="5474677"/>
            <a:ext cx="7590717" cy="1295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BAB II.  LANDASAN TEORI, KERANGKA BERFIKIR DAN PENGAJUAN HIPOTESIS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id-ID" dirty="0"/>
              <a:t>Deskripsi </a:t>
            </a:r>
            <a:r>
              <a:rPr lang="id-ID" dirty="0" smtClean="0"/>
              <a:t>Teori</a:t>
            </a:r>
            <a:r>
              <a:rPr lang="en-US" dirty="0" smtClean="0"/>
              <a:t>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id-ID" dirty="0"/>
              <a:t>Kerangka </a:t>
            </a:r>
            <a:r>
              <a:rPr lang="id-ID" dirty="0" smtClean="0"/>
              <a:t>Berfikir</a:t>
            </a:r>
            <a:r>
              <a:rPr lang="en-US" dirty="0" smtClean="0"/>
              <a:t>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id-ID" dirty="0"/>
              <a:t>Hipotesis ( Produk Yang Akan Dihasilkan</a:t>
            </a:r>
            <a:r>
              <a:rPr lang="id-ID" dirty="0" smtClean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257800" y="2895601"/>
            <a:ext cx="2417910" cy="213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BAB </a:t>
            </a:r>
            <a:r>
              <a:rPr lang="id-ID" dirty="0" smtClean="0"/>
              <a:t>I.</a:t>
            </a:r>
            <a:r>
              <a:rPr lang="en-US" dirty="0" smtClean="0"/>
              <a:t> </a:t>
            </a:r>
            <a:r>
              <a:rPr lang="id-ID" dirty="0" smtClean="0"/>
              <a:t>PENDAHULUAN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id-ID" dirty="0"/>
              <a:t>Latar </a:t>
            </a:r>
            <a:r>
              <a:rPr lang="id-ID" dirty="0" smtClean="0"/>
              <a:t>Belakang</a:t>
            </a:r>
            <a:r>
              <a:rPr lang="en-US" dirty="0" smtClean="0"/>
              <a:t>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id-ID" dirty="0" smtClean="0"/>
              <a:t>Rumusan Masalah</a:t>
            </a:r>
            <a:r>
              <a:rPr lang="en-US" dirty="0" smtClean="0"/>
              <a:t>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id-ID" dirty="0" smtClean="0"/>
              <a:t>Tujuan</a:t>
            </a:r>
            <a:r>
              <a:rPr lang="en-US" dirty="0" smtClean="0"/>
              <a:t>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id-ID" dirty="0" smtClean="0"/>
              <a:t>Manfaat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7" name="Curved Left Arrow 16"/>
          <p:cNvSpPr/>
          <p:nvPr/>
        </p:nvSpPr>
        <p:spPr>
          <a:xfrm>
            <a:off x="7675710" y="4673778"/>
            <a:ext cx="1213155" cy="216876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117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530027" y="925099"/>
            <a:ext cx="6365112" cy="523220"/>
            <a:chOff x="530027" y="991427"/>
            <a:chExt cx="5704510" cy="52322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530027" y="991427"/>
              <a:ext cx="57045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err="1" smtClean="0">
                  <a:solidFill>
                    <a:schemeClr val="bg1">
                      <a:lumMod val="95000"/>
                    </a:schemeClr>
                  </a:solidFill>
                </a:rPr>
                <a:t>Sistematika</a:t>
              </a:r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bg1">
                      <a:lumMod val="95000"/>
                    </a:schemeClr>
                  </a:solidFill>
                </a:rPr>
                <a:t>Laporan</a:t>
              </a:r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bg1">
                      <a:lumMod val="95000"/>
                    </a:schemeClr>
                  </a:solidFill>
                </a:rPr>
                <a:t>Penelitian</a:t>
              </a:r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 R &amp; D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62000" y="2057400"/>
            <a:ext cx="3429000" cy="53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28601" y="1460041"/>
            <a:ext cx="4190999" cy="52455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/>
              <a:t>Bab III.  PROSEDUR PENELITIAN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Langkah – Langkah Penelitian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Metode Penelitian Tahap I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Populasi Sampel Sumber Data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Teknik Pengumpulan Data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Instrumen Penelitian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Analisis Data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Perencanaan Desain Produk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Validasi Desain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Imetode Penelitian Tahap II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Model Rancangan Eksperimen Untuk Menguji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Populasi Dan Sampel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Teknik Pengumpulan Data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Instrumen Penelitian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Teknik Analisis </a:t>
            </a:r>
            <a:r>
              <a:rPr lang="id-ID" sz="2000" dirty="0" smtClean="0"/>
              <a:t>Data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4799639" y="1398781"/>
            <a:ext cx="4190999" cy="52455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/>
              <a:t>BAB IV.  HASIL PENELITIAN DAN PEMBAHASAN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Desain Awal Produk ( Gambar Dan Penjelasan)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Hasil Pengujian Pertama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Revisi Produk ( Gambar Setelah Revisi Dan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Hasil Pengujian Tahap Ke Ii)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Revisi Produk ( Gambar Setelah Direvisi Dan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Pengujian Tahap Ke III (Bila Perlu)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Penyempurnaan Produk ( Gambar Terakhir Dan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Pembahasan Produk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947896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530027" y="925099"/>
            <a:ext cx="6365112" cy="523220"/>
            <a:chOff x="530027" y="991427"/>
            <a:chExt cx="5704510" cy="52322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530027" y="991427"/>
              <a:ext cx="57045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err="1" smtClean="0">
                  <a:solidFill>
                    <a:schemeClr val="bg1">
                      <a:lumMod val="95000"/>
                    </a:schemeClr>
                  </a:solidFill>
                </a:rPr>
                <a:t>Sistematika</a:t>
              </a:r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bg1">
                      <a:lumMod val="95000"/>
                    </a:schemeClr>
                  </a:solidFill>
                </a:rPr>
                <a:t>Laporan</a:t>
              </a:r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bg1">
                      <a:lumMod val="95000"/>
                    </a:schemeClr>
                  </a:solidFill>
                </a:rPr>
                <a:t>Penelitian</a:t>
              </a:r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 R &amp; D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62000" y="2057400"/>
            <a:ext cx="3429000" cy="53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30027" y="1905000"/>
            <a:ext cx="6105260" cy="1676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/>
              <a:t>BAB V.  KESIMPULAN DAN SARAN PENGGUNAANNYA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Kesimpulan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id-ID" sz="2000" dirty="0"/>
              <a:t>Saran Penggunaan</a:t>
            </a:r>
            <a:endParaRPr lang="en-US" sz="2000" dirty="0"/>
          </a:p>
          <a:p>
            <a:pPr algn="ctr"/>
            <a:endParaRPr lang="en-US" sz="2000" dirty="0"/>
          </a:p>
        </p:txBody>
      </p:sp>
      <p:sp>
        <p:nvSpPr>
          <p:cNvPr id="7" name="Curved Left Arrow 6"/>
          <p:cNvSpPr/>
          <p:nvPr/>
        </p:nvSpPr>
        <p:spPr>
          <a:xfrm>
            <a:off x="6647010" y="2463449"/>
            <a:ext cx="2039790" cy="3429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8314" y="4648200"/>
            <a:ext cx="5946973" cy="1676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DAFTAR </a:t>
            </a:r>
            <a:r>
              <a:rPr lang="id-ID" dirty="0" smtClean="0"/>
              <a:t>PUSTAKA</a:t>
            </a:r>
            <a:r>
              <a:rPr lang="en-US" dirty="0" smtClean="0"/>
              <a:t>.</a:t>
            </a:r>
            <a:endParaRPr lang="en-US" dirty="0"/>
          </a:p>
          <a:p>
            <a:r>
              <a:rPr lang="id-ID" dirty="0"/>
              <a:t>LAMPIRAN </a:t>
            </a:r>
            <a:r>
              <a:rPr lang="id-ID" dirty="0" smtClean="0"/>
              <a:t>INSTRUMEN</a:t>
            </a:r>
            <a:r>
              <a:rPr lang="en-US" dirty="0" smtClean="0"/>
              <a:t>.</a:t>
            </a:r>
            <a:endParaRPr lang="en-US" dirty="0"/>
          </a:p>
          <a:p>
            <a:r>
              <a:rPr lang="id-ID" dirty="0"/>
              <a:t>LAMPIRAN </a:t>
            </a:r>
            <a:r>
              <a:rPr lang="id-ID" dirty="0" smtClean="0"/>
              <a:t>DATA</a:t>
            </a:r>
            <a:r>
              <a:rPr lang="en-US" dirty="0" smtClean="0"/>
              <a:t>.</a:t>
            </a:r>
            <a:endParaRPr lang="en-US" dirty="0"/>
          </a:p>
          <a:p>
            <a:r>
              <a:rPr lang="id-ID" dirty="0"/>
              <a:t>LAMPIRAN PRODUK YANG DIHASILKAN BERIKUT BUKU </a:t>
            </a:r>
            <a:r>
              <a:rPr lang="id-ID" dirty="0" smtClean="0"/>
              <a:t>PENJELASANNYA</a:t>
            </a:r>
            <a:r>
              <a:rPr lang="en-US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09172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530027" y="925099"/>
            <a:ext cx="6116983" cy="485405"/>
            <a:chOff x="530027" y="991427"/>
            <a:chExt cx="5482133" cy="48540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530027" y="991427"/>
              <a:ext cx="536807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200" b="1" dirty="0" smtClean="0">
                  <a:solidFill>
                    <a:schemeClr val="bg1"/>
                  </a:solidFill>
                </a:rPr>
                <a:t>Karakteristik dan Motif Penelitian Pengembangan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62000" y="2057400"/>
            <a:ext cx="3429000" cy="53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5862" y="1314852"/>
            <a:ext cx="7924800" cy="83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Menurut Wayan (2009) ada 4 karateristik penelitian pengembangan antara lain </a:t>
            </a:r>
            <a:r>
              <a:rPr lang="id-ID" dirty="0" smtClean="0"/>
              <a:t>: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381000" y="2153052"/>
            <a:ext cx="2971800" cy="158074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i="1" dirty="0"/>
              <a:t>Studying research findings</a:t>
            </a:r>
            <a:endParaRPr lang="en-US" dirty="0"/>
          </a:p>
        </p:txBody>
      </p:sp>
      <p:sp>
        <p:nvSpPr>
          <p:cNvPr id="11" name="Cloud 10"/>
          <p:cNvSpPr/>
          <p:nvPr/>
        </p:nvSpPr>
        <p:spPr>
          <a:xfrm>
            <a:off x="4648200" y="2153052"/>
            <a:ext cx="2971800" cy="158074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i="1" dirty="0"/>
              <a:t>Developing the product</a:t>
            </a:r>
            <a:endParaRPr lang="en-US" dirty="0"/>
          </a:p>
        </p:txBody>
      </p:sp>
      <p:sp>
        <p:nvSpPr>
          <p:cNvPr id="12" name="Cloud 11"/>
          <p:cNvSpPr/>
          <p:nvPr/>
        </p:nvSpPr>
        <p:spPr>
          <a:xfrm>
            <a:off x="4648200" y="4795672"/>
            <a:ext cx="2971800" cy="158074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i="1" dirty="0"/>
              <a:t>Revising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>
          <a:xfrm>
            <a:off x="646026" y="4800600"/>
            <a:ext cx="2971800" cy="158074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i="1" dirty="0"/>
              <a:t>Field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70726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530027" y="925099"/>
            <a:ext cx="6116983" cy="485405"/>
            <a:chOff x="530027" y="991427"/>
            <a:chExt cx="5482133" cy="48540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530027" y="991427"/>
              <a:ext cx="536807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200" b="1" dirty="0" smtClean="0">
                  <a:solidFill>
                    <a:schemeClr val="bg1"/>
                  </a:solidFill>
                </a:rPr>
                <a:t>Karakteristik dan Motif Penelitian Pengembangan</a:t>
              </a:r>
              <a:endPara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62000" y="2057400"/>
            <a:ext cx="3429000" cy="53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5862" y="1314852"/>
            <a:ext cx="7924800" cy="83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Menurut </a:t>
            </a:r>
            <a:r>
              <a:rPr lang="en-US" dirty="0" smtClean="0"/>
              <a:t>Anker</a:t>
            </a:r>
            <a:r>
              <a:rPr lang="id-ID" dirty="0" smtClean="0"/>
              <a:t> (</a:t>
            </a:r>
            <a:r>
              <a:rPr lang="en-US" dirty="0" smtClean="0"/>
              <a:t>1999</a:t>
            </a:r>
            <a:r>
              <a:rPr lang="id-ID" dirty="0" smtClean="0"/>
              <a:t>) </a:t>
            </a:r>
            <a:r>
              <a:rPr lang="id-ID" dirty="0"/>
              <a:t>ada 4 karateristik penelitian pengembangan antara lain </a:t>
            </a:r>
            <a:r>
              <a:rPr lang="id-ID" dirty="0" smtClean="0"/>
              <a:t>: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228600" y="2481931"/>
            <a:ext cx="3200400" cy="1681199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Motif dasarnya bahwa penelitian kebanyakan dilakukan bersifat tradisional</a:t>
            </a:r>
            <a:endParaRPr lang="en-US" dirty="0"/>
          </a:p>
        </p:txBody>
      </p:sp>
      <p:sp>
        <p:nvSpPr>
          <p:cNvPr id="11" name="Cloud 10"/>
          <p:cNvSpPr/>
          <p:nvPr/>
        </p:nvSpPr>
        <p:spPr>
          <a:xfrm>
            <a:off x="1828800" y="4557345"/>
            <a:ext cx="4724400" cy="205740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Penelitian bidang pendidikan secara umum kebanyakan mengarah pada reputasi yang ragu-ragu dikarenakan relevasi ketiadaan bukti.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>
          <a:xfrm>
            <a:off x="4958862" y="2324100"/>
            <a:ext cx="3352800" cy="1862101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Keadaan yang sangat kompleks dari banyknya perubahan kebijakan di dalam dunia pendidikan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8736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1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Judul Skripsi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PENGEMBANGAN MEDIA PEMBELAJARAN MOBILE LEARNING DENGAN BOT API APLIKASI TELEGRAM PADA MATA PELAJARAN PPKn DI SMAN 12 </a:t>
            </a:r>
            <a:r>
              <a:rPr lang="id-ID" dirty="0" smtClean="0"/>
              <a:t>SURABAYA</a:t>
            </a:r>
          </a:p>
          <a:p>
            <a:endParaRPr lang="id-ID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Hasil Analisis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Pendahuluan</a:t>
            </a:r>
          </a:p>
          <a:p>
            <a:r>
              <a:rPr lang="id-ID" dirty="0" smtClean="0"/>
              <a:t>1. Perubahan era globalisasi</a:t>
            </a:r>
          </a:p>
          <a:p>
            <a:r>
              <a:rPr lang="id-ID" dirty="0" smtClean="0"/>
              <a:t>2. Pembelajaran secara virtual</a:t>
            </a:r>
          </a:p>
          <a:p>
            <a:r>
              <a:rPr lang="id-ID" dirty="0" smtClean="0"/>
              <a:t>3. Penggunaan media pembelajaran m-learning</a:t>
            </a:r>
          </a:p>
          <a:p>
            <a:r>
              <a:rPr lang="id-ID" dirty="0" smtClean="0"/>
              <a:t>4. Kemajuan teknologi</a:t>
            </a:r>
          </a:p>
          <a:p>
            <a:endParaRPr lang="id-ID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57153" y="2895600"/>
            <a:ext cx="7134492" cy="37338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30027" y="980728"/>
            <a:ext cx="5482133" cy="496104"/>
            <a:chOff x="530027" y="980728"/>
            <a:chExt cx="5482133" cy="49610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674043" y="980728"/>
              <a:ext cx="4724370" cy="4770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A. </a:t>
              </a:r>
              <a:r>
                <a:rPr lang="id-ID" sz="25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Pengertian Pengembangan</a:t>
              </a:r>
              <a:endPara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38200" y="1676400"/>
            <a:ext cx="7712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Menurut Gay (1990) </a:t>
            </a:r>
            <a:r>
              <a:rPr lang="id-ID" sz="2400" dirty="0" smtClean="0">
                <a:solidFill>
                  <a:schemeClr val="accent6">
                    <a:lumMod val="75000"/>
                  </a:schemeClr>
                </a:solidFill>
              </a:rPr>
              <a:t>Penelitian Pengembangan </a:t>
            </a:r>
            <a:r>
              <a:rPr lang="id-ID" sz="2400" dirty="0" smtClean="0"/>
              <a:t>adalah suatu usaha untuk mengembangkan suatu produk yang efektif untuk digunakan sekolah, dan bukan untuk menguji teori.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787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Metode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Penelitian menggunakan metode  Research and </a:t>
            </a:r>
            <a:r>
              <a:rPr lang="id-ID" dirty="0" smtClean="0"/>
              <a:t>Development </a:t>
            </a:r>
            <a:r>
              <a:rPr lang="id-ID" dirty="0" smtClean="0"/>
              <a:t>(R&amp;D)  model ADDIE Branch (dalam </a:t>
            </a:r>
            <a:r>
              <a:rPr lang="id-ID" dirty="0" smtClean="0"/>
              <a:t>Suryani</a:t>
            </a:r>
            <a:r>
              <a:rPr lang="id-ID" dirty="0" smtClean="0"/>
              <a:t>, dkk., 2018) yang terdiri dari lima tahap, namun </a:t>
            </a:r>
            <a:r>
              <a:rPr lang="id-ID" dirty="0" smtClean="0"/>
              <a:t>pada </a:t>
            </a:r>
            <a:r>
              <a:rPr lang="id-ID" dirty="0" smtClean="0"/>
              <a:t>penelitian ini hanya dibatasi pada tahap tiga yaitu </a:t>
            </a:r>
            <a:r>
              <a:rPr lang="id-ID" dirty="0" smtClean="0"/>
              <a:t>analisis </a:t>
            </a:r>
            <a:r>
              <a:rPr lang="id-ID" dirty="0" smtClean="0"/>
              <a:t>(analysis), desain (design) dan pengembangan </a:t>
            </a:r>
            <a:r>
              <a:rPr lang="id-ID" dirty="0" smtClean="0"/>
              <a:t>(</a:t>
            </a:r>
            <a:r>
              <a:rPr lang="id-ID" dirty="0" smtClean="0"/>
              <a:t>development).</a:t>
            </a:r>
            <a:endParaRPr lang="id-ID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id-ID" dirty="0" smtClean="0"/>
              <a:t>Berikut tahapan yang dilakukan  untuk menghasilkan </a:t>
            </a:r>
            <a:r>
              <a:rPr lang="id-ID" dirty="0" smtClean="0"/>
              <a:t>produk </a:t>
            </a:r>
            <a:r>
              <a:rPr lang="id-ID" dirty="0" smtClean="0"/>
              <a:t>akhir media pembelajaran:  </a:t>
            </a:r>
            <a:endParaRPr lang="id-ID" dirty="0" smtClean="0"/>
          </a:p>
          <a:p>
            <a:r>
              <a:rPr lang="id-ID" dirty="0" smtClean="0"/>
              <a:t>(</a:t>
            </a:r>
            <a:r>
              <a:rPr lang="id-ID" dirty="0" smtClean="0"/>
              <a:t>1)  tahap analisis </a:t>
            </a:r>
            <a:r>
              <a:rPr lang="id-ID" dirty="0" smtClean="0"/>
              <a:t>memuat </a:t>
            </a:r>
            <a:r>
              <a:rPr lang="id-ID" dirty="0" smtClean="0"/>
              <a:t>kesimpulan berisi analisis kebutuhan, tujuan </a:t>
            </a:r>
            <a:r>
              <a:rPr lang="id-ID" dirty="0" smtClean="0"/>
              <a:t>pembelajaran</a:t>
            </a:r>
            <a:r>
              <a:rPr lang="id-ID" dirty="0" smtClean="0"/>
              <a:t>, analisis peserta didik dan identifikasi </a:t>
            </a:r>
            <a:r>
              <a:rPr lang="id-ID" dirty="0" smtClean="0"/>
              <a:t> sumber </a:t>
            </a:r>
            <a:r>
              <a:rPr lang="id-ID" dirty="0" smtClean="0"/>
              <a:t>daya tersedia;  </a:t>
            </a:r>
            <a:endParaRPr lang="id-ID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id-ID" dirty="0" smtClean="0"/>
              <a:t>(2)  tahap desain mencakup pembuatan  flowchart  dan  storyboard, menetapkan materi, serta menentukan format akhir produk;  dan  </a:t>
            </a:r>
          </a:p>
          <a:p>
            <a:r>
              <a:rPr lang="id-ID" dirty="0" smtClean="0"/>
              <a:t>(</a:t>
            </a:r>
            <a:r>
              <a:rPr lang="id-ID" dirty="0" smtClean="0"/>
              <a:t>3)  tahap pengembangan seperti kegiatan  membangun konten dalam sistem, melakukan validasi ahli, serta uji  coba media pembelajaran kepada peserta didik.</a:t>
            </a:r>
            <a:endParaRPr lang="id-ID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Teknik Analisis Data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Teknik analisis data menggunakan dua cara. Pertama </a:t>
            </a:r>
            <a:r>
              <a:rPr lang="id-ID" dirty="0" smtClean="0"/>
              <a:t>menghitung </a:t>
            </a:r>
            <a:r>
              <a:rPr lang="id-ID" dirty="0" smtClean="0"/>
              <a:t>rata-rata  setiap aspek dalam angket,  dan </a:t>
            </a:r>
            <a:r>
              <a:rPr lang="id-ID" dirty="0" smtClean="0"/>
              <a:t>kedua  </a:t>
            </a:r>
            <a:r>
              <a:rPr lang="id-ID" dirty="0" smtClean="0"/>
              <a:t>menghitung rata-rata kelayakan untuk mengetahui </a:t>
            </a:r>
            <a:r>
              <a:rPr lang="id-ID" dirty="0" smtClean="0"/>
              <a:t>kualitas </a:t>
            </a:r>
            <a:r>
              <a:rPr lang="id-ID" dirty="0" smtClean="0"/>
              <a:t>media pembelajaran.</a:t>
            </a:r>
            <a:endParaRPr lang="id-ID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Produk yg Dihasilkan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Produk yang  dihasilkan adalah media pembelajaran  m-learning  berformat  tutorial dengan kombinasi  drill and </a:t>
            </a:r>
            <a:r>
              <a:rPr lang="id-ID" dirty="0" smtClean="0"/>
              <a:t>practice </a:t>
            </a:r>
            <a:r>
              <a:rPr lang="id-ID" dirty="0" smtClean="0"/>
              <a:t>yang diberi nama media pembelajaran “Gonesia”.</a:t>
            </a:r>
            <a:endParaRPr lang="id-ID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228600"/>
            <a:ext cx="8610600" cy="6981568"/>
          </a:xfrm>
          <a:prstGeom prst="rect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300274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475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048000"/>
            <a:ext cx="3752482" cy="35730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685800"/>
            <a:ext cx="70807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</a:pPr>
            <a:r>
              <a:rPr lang="id-ID" sz="2000" dirty="0" smtClean="0"/>
              <a:t> 	</a:t>
            </a:r>
            <a:r>
              <a:rPr lang="id-ID" sz="2000" dirty="0" smtClean="0">
                <a:solidFill>
                  <a:schemeClr val="accent6">
                    <a:lumMod val="75000"/>
                  </a:schemeClr>
                </a:solidFill>
              </a:rPr>
              <a:t>Seals dan Richey (1994) </a:t>
            </a:r>
            <a:r>
              <a:rPr lang="id-ID" sz="2000" dirty="0" smtClean="0"/>
              <a:t>mendefinisikan penelitian pengembangan sebagai </a:t>
            </a:r>
            <a:r>
              <a:rPr lang="id-ID" sz="2000" dirty="0" smtClean="0">
                <a:solidFill>
                  <a:schemeClr val="accent6">
                    <a:lumMod val="75000"/>
                  </a:schemeClr>
                </a:solidFill>
              </a:rPr>
              <a:t>suatu pengkajian sistematik </a:t>
            </a:r>
            <a:r>
              <a:rPr lang="id-ID" sz="2000" dirty="0" smtClean="0"/>
              <a:t>terhadap pendesainan, pengembangan dan evaluasi program, proses dan produk pembelajaran yang harus memenuhi kriteria validitas, kepraktisan, dan efektifitas. </a:t>
            </a:r>
            <a:endParaRPr lang="en-US" sz="20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33800" y="3124200"/>
            <a:ext cx="51816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</a:pPr>
            <a:r>
              <a:rPr lang="id-ID" sz="2000" dirty="0" smtClean="0"/>
              <a:t>	</a:t>
            </a:r>
            <a:r>
              <a:rPr lang="id-ID" sz="2000" dirty="0" smtClean="0">
                <a:solidFill>
                  <a:schemeClr val="accent6">
                    <a:lumMod val="75000"/>
                  </a:schemeClr>
                </a:solidFill>
              </a:rPr>
              <a:t>Menurut Sugiyono (2012: 407), </a:t>
            </a:r>
            <a:r>
              <a:rPr lang="id-ID" sz="2000" dirty="0" smtClean="0"/>
              <a:t>metode penelitian dan pengembangan atau dalam bahasa Inggrisnya </a:t>
            </a:r>
            <a:r>
              <a:rPr lang="id-ID" sz="2000" i="1" dirty="0" smtClean="0"/>
              <a:t>Research and Development</a:t>
            </a:r>
            <a:r>
              <a:rPr lang="id-ID" sz="2000" dirty="0" smtClean="0"/>
              <a:t> adalah metoode penelitian yang digunakan </a:t>
            </a:r>
            <a:r>
              <a:rPr lang="id-ID" sz="2000" dirty="0" smtClean="0">
                <a:solidFill>
                  <a:schemeClr val="accent6">
                    <a:lumMod val="75000"/>
                  </a:schemeClr>
                </a:solidFill>
              </a:rPr>
              <a:t>untuk menghasilkan produk tertentu, dan menguji keefektifan prodek tersebut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6713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3900" y="2477900"/>
            <a:ext cx="4380100" cy="43801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401" y="685800"/>
            <a:ext cx="46115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id-ID" sz="2700" dirty="0" smtClean="0"/>
              <a:t>Sedangkan </a:t>
            </a:r>
            <a:r>
              <a:rPr lang="id-ID" sz="2700" dirty="0" smtClean="0">
                <a:solidFill>
                  <a:schemeClr val="accent6">
                    <a:lumMod val="75000"/>
                  </a:schemeClr>
                </a:solidFill>
              </a:rPr>
              <a:t>Richey dan Nelson (1996) </a:t>
            </a:r>
            <a:r>
              <a:rPr lang="id-ID" sz="2700" dirty="0" smtClean="0"/>
              <a:t>membedakan penelitian pengembangan </a:t>
            </a:r>
            <a:r>
              <a:rPr lang="id-ID" sz="2700" dirty="0" smtClean="0">
                <a:solidFill>
                  <a:schemeClr val="accent6">
                    <a:lumMod val="75000"/>
                  </a:schemeClr>
                </a:solidFill>
              </a:rPr>
              <a:t>atas dua tipe </a:t>
            </a:r>
            <a:r>
              <a:rPr lang="id-ID" sz="2700" dirty="0" smtClean="0"/>
              <a:t>sebagai berikut.</a:t>
            </a:r>
          </a:p>
          <a:p>
            <a:pPr fontAlgn="base"/>
            <a:r>
              <a:rPr lang="id-ID" sz="2700" dirty="0" smtClean="0"/>
              <a:t>a</a:t>
            </a:r>
            <a:r>
              <a:rPr lang="id-ID" sz="2700" b="1" dirty="0" smtClean="0"/>
              <a:t>. </a:t>
            </a:r>
            <a:r>
              <a:rPr lang="id-ID" sz="2700" b="1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id-ID" sz="2700" b="1" i="1" dirty="0" smtClean="0">
                <a:solidFill>
                  <a:schemeClr val="accent6">
                    <a:lumMod val="75000"/>
                  </a:schemeClr>
                </a:solidFill>
              </a:rPr>
              <a:t>ipe pertama</a:t>
            </a:r>
            <a:r>
              <a:rPr lang="id-ID" sz="2700" i="1" dirty="0" smtClean="0"/>
              <a:t> </a:t>
            </a:r>
            <a:r>
              <a:rPr lang="id-ID" sz="2700" dirty="0" smtClean="0"/>
              <a:t>difokuskan pada pendesaianan dan evaluasi produk</a:t>
            </a:r>
          </a:p>
          <a:p>
            <a:pPr fontAlgn="base"/>
            <a:r>
              <a:rPr lang="id-ID" sz="2700" dirty="0" smtClean="0"/>
              <a:t>b. </a:t>
            </a:r>
            <a:r>
              <a:rPr lang="id-ID" sz="2700" b="1" i="1" dirty="0" smtClean="0">
                <a:solidFill>
                  <a:schemeClr val="accent6">
                    <a:lumMod val="75000"/>
                  </a:schemeClr>
                </a:solidFill>
              </a:rPr>
              <a:t>Tipe kedua </a:t>
            </a:r>
            <a:r>
              <a:rPr lang="id-ID" sz="2700" dirty="0" smtClean="0"/>
              <a:t>dipusatkan pada pengkajian terhadap program pengembangan yang dilakukan sebelumnya. </a:t>
            </a:r>
          </a:p>
        </p:txBody>
      </p:sp>
    </p:spTree>
    <p:extLst>
      <p:ext uri="{BB962C8B-B14F-4D97-AF65-F5344CB8AC3E}">
        <p14:creationId xmlns:p14="http://schemas.microsoft.com/office/powerpoint/2010/main" xmlns="" val="4067945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MSUNG\Music\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581400"/>
            <a:ext cx="7543800" cy="3100638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/>
          <a:lstStyle/>
          <a:p>
            <a:pPr fontAlgn="base">
              <a:buNone/>
            </a:pP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Van den Akker dan Plomp (1993) </a:t>
            </a:r>
            <a:r>
              <a:rPr lang="id-ID" sz="2800" dirty="0" smtClean="0"/>
              <a:t>mendeskripsikan penelitian pengembangan berdasarkan dua tujuan</a:t>
            </a:r>
          </a:p>
          <a:p>
            <a:pPr fontAlgn="base">
              <a:buNone/>
            </a:pPr>
            <a:r>
              <a:rPr lang="id-ID" sz="2800" dirty="0" smtClean="0"/>
              <a:t>1.  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Pengembangan prototipe produk</a:t>
            </a:r>
          </a:p>
          <a:p>
            <a:pPr fontAlgn="base">
              <a:buNone/>
            </a:pPr>
            <a:r>
              <a:rPr lang="id-ID" sz="2800" dirty="0" smtClean="0"/>
              <a:t>2.  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Perumusan saran-saran metodologis </a:t>
            </a:r>
            <a:r>
              <a:rPr lang="id-ID" sz="2800" dirty="0" smtClean="0"/>
              <a:t>untuk pendesainan dan evaluasi prototipe produk tersebut</a:t>
            </a: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xmlns="" val="3891765287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59938" y="1637696"/>
            <a:ext cx="5146190" cy="51233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838200"/>
            <a:ext cx="32004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700" dirty="0" smtClean="0"/>
              <a:t>Dapat disimpulkan</a:t>
            </a:r>
          </a:p>
          <a:p>
            <a:r>
              <a:rPr lang="id-ID" sz="2700" dirty="0" smtClean="0"/>
              <a:t> bahwa penelitian </a:t>
            </a:r>
          </a:p>
          <a:p>
            <a:r>
              <a:rPr lang="id-ID" sz="2700" dirty="0" smtClean="0"/>
              <a:t>pengembangan adalah </a:t>
            </a:r>
          </a:p>
          <a:p>
            <a:r>
              <a:rPr lang="id-ID" sz="2700" dirty="0" smtClean="0"/>
              <a:t>suatu proses yang </a:t>
            </a:r>
          </a:p>
          <a:p>
            <a:r>
              <a:rPr lang="id-ID" sz="2700" dirty="0" smtClean="0"/>
              <a:t>digunakan untuk </a:t>
            </a:r>
          </a:p>
          <a:p>
            <a:r>
              <a:rPr lang="id-ID" sz="2700" dirty="0" smtClean="0"/>
              <a:t>mengembangkan dan </a:t>
            </a:r>
          </a:p>
          <a:p>
            <a:r>
              <a:rPr lang="id-ID" sz="2700" dirty="0" smtClean="0"/>
              <a:t>memvalidasi produk-produk </a:t>
            </a:r>
          </a:p>
          <a:p>
            <a:r>
              <a:rPr lang="id-ID" sz="2700" dirty="0" smtClean="0"/>
              <a:t>yang digunakan </a:t>
            </a:r>
          </a:p>
          <a:p>
            <a:r>
              <a:rPr lang="id-ID" sz="2700" dirty="0" smtClean="0"/>
              <a:t>dalam pendidikan. </a:t>
            </a:r>
            <a:endParaRPr lang="en-US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4973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088" y="3124200"/>
            <a:ext cx="8001823" cy="373380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530027" y="914400"/>
            <a:ext cx="5482133" cy="523220"/>
            <a:chOff x="530027" y="980728"/>
            <a:chExt cx="5482133" cy="52322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74043" y="980728"/>
              <a:ext cx="362657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800" b="1" dirty="0" smtClean="0">
                  <a:solidFill>
                    <a:schemeClr val="bg1">
                      <a:lumMod val="95000"/>
                    </a:schemeClr>
                  </a:solidFill>
                </a:rPr>
                <a:t>Produk yang dihasilkan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38200" y="1752600"/>
            <a:ext cx="7712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Produk yang dihasilkan antara lain: bahan pelatihan untuk guru, materi belajar, media, soal, dan sistem pengelolaan dalam pembelajaran.</a:t>
            </a:r>
          </a:p>
        </p:txBody>
      </p:sp>
    </p:spTree>
    <p:extLst>
      <p:ext uri="{BB962C8B-B14F-4D97-AF65-F5344CB8AC3E}">
        <p14:creationId xmlns:p14="http://schemas.microsoft.com/office/powerpoint/2010/main" xmlns="" val="9795356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752600"/>
            <a:ext cx="5164764" cy="4725210"/>
          </a:xfrm>
          <a:prstGeom prst="rect">
            <a:avLst/>
          </a:prstGeom>
        </p:spPr>
      </p:pic>
      <p:grpSp>
        <p:nvGrpSpPr>
          <p:cNvPr id="2" name="Group 3"/>
          <p:cNvGrpSpPr/>
          <p:nvPr/>
        </p:nvGrpSpPr>
        <p:grpSpPr>
          <a:xfrm>
            <a:off x="530027" y="914400"/>
            <a:ext cx="5482133" cy="523220"/>
            <a:chOff x="530027" y="980728"/>
            <a:chExt cx="5482133" cy="52322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74043" y="980728"/>
              <a:ext cx="434695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800" b="1" dirty="0" smtClean="0">
                  <a:solidFill>
                    <a:schemeClr val="bg1">
                      <a:lumMod val="95000"/>
                    </a:schemeClr>
                  </a:solidFill>
                </a:rPr>
                <a:t>Langkah-Langkah penelitian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795356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762001"/>
            <a:ext cx="8382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id-ID" sz="2800" dirty="0" smtClean="0"/>
              <a:t>Metodologi Penelitian Pendidikan (Sugiyono, 2012: 409)</a:t>
            </a:r>
          </a:p>
          <a:p>
            <a:pPr marL="457200" indent="-457200"/>
            <a:endParaRPr lang="en-US" sz="2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02283" y="1338180"/>
            <a:ext cx="3564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id-ID" sz="2800" b="1" dirty="0" smtClean="0"/>
              <a:t>Potensi masalah</a:t>
            </a:r>
            <a:endParaRPr lang="en-US" sz="25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1750457"/>
            <a:ext cx="70930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Research and Development (RnD) dapat 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berawal </a:t>
            </a:r>
            <a:r>
              <a:rPr lang="id-ID" sz="2800" dirty="0" smtClean="0"/>
              <a:t>dari 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adanya</a:t>
            </a:r>
            <a:r>
              <a:rPr lang="id-ID" sz="2800" dirty="0" smtClean="0"/>
              <a:t> 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potensi dan masalah</a:t>
            </a:r>
            <a:r>
              <a:rPr lang="id-ID" sz="2800" dirty="0" smtClean="0"/>
              <a:t>. Potensi dan masalah yang dikemukakan dalam penelitian harus ditunjukkan dengan data empirik.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3962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>
              <a:buFont typeface="+mj-lt"/>
              <a:buAutoNum type="alphaLcPeriod" startAt="2"/>
            </a:pPr>
            <a:r>
              <a:rPr lang="id-ID" sz="2800" b="1" dirty="0" smtClean="0"/>
              <a:t>Mengumpulkan data</a:t>
            </a:r>
            <a:endParaRPr lang="en-US" sz="25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4495800"/>
            <a:ext cx="669883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Setelah potensi dan masalah dapat 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ditunjukkan secara faktual</a:t>
            </a:r>
            <a:r>
              <a:rPr lang="id-ID" sz="2800" dirty="0" smtClean="0"/>
              <a:t>, selanjutnya perlu </a:t>
            </a: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dikumpulkan berbagai informasi </a:t>
            </a:r>
            <a:r>
              <a:rPr lang="id-ID" sz="2800" dirty="0" smtClean="0"/>
              <a:t>yang dapat digunakan sebagai bahan untuk perencanaan.</a:t>
            </a:r>
          </a:p>
          <a:p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4420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2771</TotalTime>
  <Words>740</Words>
  <Application>Microsoft Office PowerPoint</Application>
  <PresentationFormat>On-screen Show (4:3)</PresentationFormat>
  <Paragraphs>127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1_Office Theme</vt:lpstr>
      <vt:lpstr>Custom Design</vt:lpstr>
      <vt:lpstr>Metode Pengembangan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Contoh Judul Skripsi </vt:lpstr>
      <vt:lpstr>Hasil Analisis </vt:lpstr>
      <vt:lpstr>Metode </vt:lpstr>
      <vt:lpstr>Slide 21</vt:lpstr>
      <vt:lpstr>Slide 22</vt:lpstr>
      <vt:lpstr>Teknik Analisis Data</vt:lpstr>
      <vt:lpstr>Produk yg Dihasilkan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ENSIKLOPEDI</dc:creator>
  <cp:lastModifiedBy>SAMSUNG</cp:lastModifiedBy>
  <cp:revision>373</cp:revision>
  <dcterms:created xsi:type="dcterms:W3CDTF">2013-08-02T08:37:47Z</dcterms:created>
  <dcterms:modified xsi:type="dcterms:W3CDTF">2021-05-30T13:48:24Z</dcterms:modified>
</cp:coreProperties>
</file>