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18288000" cy="10287000"/>
  <p:embeddedFontLst>
    <p:embeddedFont>
      <p:font typeface="EGFNPK+Poppins-ExtraBold,Bold"/>
      <p:regular r:id="rId33"/>
    </p:embeddedFont>
    <p:embeddedFont>
      <p:font typeface="MPAAUB+Poppins-Regular"/>
      <p:regular r:id="rId34"/>
    </p:embeddedFont>
    <p:embeddedFont>
      <p:font typeface="RCGMFE+LeagueGothic-Regular,Bold"/>
      <p:regular r:id="rId35"/>
    </p:embeddedFont>
    <p:embeddedFont>
      <p:font typeface="DAHFPT+AvenirNextLTPro"/>
      <p:regular r:id="rId36"/>
    </p:embeddedFont>
    <p:embeddedFont>
      <p:font typeface="DAATRS+AvenirNextLTPro-Bold"/>
      <p:regular r:id="rId37"/>
    </p:embeddedFont>
    <p:embeddedFont>
      <p:font typeface="BLULUW+LeagueGothic-Regular"/>
      <p:regular r:id="rId38"/>
    </p:embeddedFont>
    <p:embeddedFont>
      <p:font typeface="IDBEVS+ArialMT,Italic"/>
      <p:regular r:id="rId39"/>
    </p:embeddedFont>
    <p:embeddedFont>
      <p:font typeface="RSNQSM+HKGrotesk-Regular"/>
      <p:regular r:id="rId40"/>
    </p:embeddedFont>
    <p:embeddedFont>
      <p:font typeface="FSOPRV+HKGrotesk-Regular,Bold"/>
      <p:regular r:id="rId41"/>
    </p:embeddedFont>
    <p:embeddedFont>
      <p:font typeface="FIRNFB+ArialMT"/>
      <p:regular r:id="rId42"/>
    </p:embeddedFont>
    <p:embeddedFont>
      <p:font typeface="HVEIHM+Mont-Bold"/>
      <p:regular r:id="rId4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font" Target="fonts/font1.fntdata" /><Relationship Id="rId34" Type="http://schemas.openxmlformats.org/officeDocument/2006/relationships/font" Target="fonts/font2.fntdata" /><Relationship Id="rId35" Type="http://schemas.openxmlformats.org/officeDocument/2006/relationships/font" Target="fonts/font3.fntdata" /><Relationship Id="rId36" Type="http://schemas.openxmlformats.org/officeDocument/2006/relationships/font" Target="fonts/font4.fntdata" /><Relationship Id="rId37" Type="http://schemas.openxmlformats.org/officeDocument/2006/relationships/font" Target="fonts/font5.fntdata" /><Relationship Id="rId38" Type="http://schemas.openxmlformats.org/officeDocument/2006/relationships/font" Target="fonts/font6.fntdata" /><Relationship Id="rId39" Type="http://schemas.openxmlformats.org/officeDocument/2006/relationships/font" Target="fonts/font7.fntdata" /><Relationship Id="rId4" Type="http://schemas.openxmlformats.org/officeDocument/2006/relationships/theme" Target="theme/theme1.xml" /><Relationship Id="rId40" Type="http://schemas.openxmlformats.org/officeDocument/2006/relationships/font" Target="fonts/font8.fntdata" /><Relationship Id="rId41" Type="http://schemas.openxmlformats.org/officeDocument/2006/relationships/font" Target="fonts/font9.fntdata" /><Relationship Id="rId42" Type="http://schemas.openxmlformats.org/officeDocument/2006/relationships/font" Target="fonts/font10.fntdata" /><Relationship Id="rId43" Type="http://schemas.openxmlformats.org/officeDocument/2006/relationships/font" Target="fonts/font11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2673" y="3659192"/>
            <a:ext cx="6582540" cy="1960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17"/>
              </a:lnSpc>
              <a:spcBef>
                <a:spcPts val="0"/>
              </a:spcBef>
              <a:spcAft>
                <a:spcPts val="0"/>
              </a:spcAft>
            </a:pPr>
            <a:r>
              <a:rPr dirty="0" sz="6850">
                <a:solidFill>
                  <a:srgbClr val="017016"/>
                </a:solidFill>
                <a:latin typeface="EGFNPK+Poppins-ExtraBold,Bold"/>
                <a:cs typeface="EGFNPK+Poppins-ExtraBold,Bold"/>
              </a:rPr>
              <a:t>PENGAMBILAN</a:t>
            </a:r>
          </a:p>
          <a:p>
            <a:pPr marL="0" marR="0">
              <a:lnSpc>
                <a:spcPts val="6717"/>
              </a:lnSpc>
              <a:spcBef>
                <a:spcPts val="0"/>
              </a:spcBef>
              <a:spcAft>
                <a:spcPts val="0"/>
              </a:spcAft>
            </a:pPr>
            <a:r>
              <a:rPr dirty="0" sz="6850">
                <a:solidFill>
                  <a:srgbClr val="017016"/>
                </a:solidFill>
                <a:latin typeface="EGFNPK+Poppins-ExtraBold,Bold"/>
                <a:cs typeface="EGFNPK+Poppins-ExtraBold,Bold"/>
              </a:rPr>
              <a:t>KEPUTUSAN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2673" y="5365564"/>
            <a:ext cx="5889555" cy="11071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17"/>
              </a:lnSpc>
              <a:spcBef>
                <a:spcPts val="0"/>
              </a:spcBef>
              <a:spcAft>
                <a:spcPts val="0"/>
              </a:spcAft>
            </a:pPr>
            <a:r>
              <a:rPr dirty="0" sz="6850">
                <a:solidFill>
                  <a:srgbClr val="017016"/>
                </a:solidFill>
                <a:latin typeface="EGFNPK+Poppins-ExtraBold,Bold"/>
                <a:cs typeface="EGFNPK+Poppins-ExtraBold,Bold"/>
              </a:rPr>
              <a:t>MANAJEMEN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641" y="6329044"/>
            <a:ext cx="6860111" cy="585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8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017016"/>
                </a:solidFill>
                <a:latin typeface="MPAAUB+Poppins-Regular"/>
                <a:cs typeface="MPAAUB+Poppins-Regular"/>
              </a:rPr>
              <a:t>PENGANTAR</a:t>
            </a:r>
            <a:r>
              <a:rPr dirty="0" sz="3550">
                <a:solidFill>
                  <a:srgbClr val="017016"/>
                </a:solidFill>
                <a:latin typeface="MPAAUB+Poppins-Regular"/>
                <a:cs typeface="MPAAUB+Poppins-Regular"/>
              </a:rPr>
              <a:t> </a:t>
            </a:r>
            <a:r>
              <a:rPr dirty="0" sz="3550">
                <a:solidFill>
                  <a:srgbClr val="017016"/>
                </a:solidFill>
                <a:latin typeface="MPAAUB+Poppins-Regular"/>
                <a:cs typeface="MPAAUB+Poppins-Regular"/>
              </a:rPr>
              <a:t>SISTEM</a:t>
            </a:r>
            <a:r>
              <a:rPr dirty="0" sz="3550">
                <a:solidFill>
                  <a:srgbClr val="017016"/>
                </a:solidFill>
                <a:latin typeface="MPAAUB+Poppins-Regular"/>
                <a:cs typeface="MPAAUB+Poppins-Regular"/>
              </a:rPr>
              <a:t> </a:t>
            </a:r>
            <a:r>
              <a:rPr dirty="0" sz="3550">
                <a:solidFill>
                  <a:srgbClr val="017016"/>
                </a:solidFill>
                <a:latin typeface="MPAAUB+Poppins-Regular"/>
                <a:cs typeface="MPAAUB+Poppins-Regular"/>
              </a:rPr>
              <a:t>INFORMASI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4512" y="1134242"/>
            <a:ext cx="8796759" cy="66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Cakupan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Management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Control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8249" y="2774886"/>
            <a:ext cx="570396" cy="783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a66735"/>
                </a:solidFill>
                <a:latin typeface="FIRNFB+ArialMT"/>
                <a:cs typeface="FIRNFB+Arial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19400" y="2912756"/>
            <a:ext cx="2896492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Programming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9029" y="4249013"/>
            <a:ext cx="605502" cy="37146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105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243e4d"/>
                </a:solidFill>
                <a:latin typeface="FIRNFB+ArialMT"/>
                <a:cs typeface="FIRNFB+ArialMT"/>
              </a:rPr>
              <a:t>2</a:t>
            </a:r>
          </a:p>
          <a:p>
            <a:pPr marL="0" marR="0">
              <a:lnSpc>
                <a:spcPts val="5871"/>
              </a:lnSpc>
              <a:spcBef>
                <a:spcPts val="5913"/>
              </a:spcBef>
              <a:spcAft>
                <a:spcPts val="0"/>
              </a:spcAft>
            </a:pPr>
            <a:r>
              <a:rPr dirty="0" sz="5900">
                <a:solidFill>
                  <a:srgbClr val="dcb07b"/>
                </a:solidFill>
                <a:latin typeface="FIRNFB+ArialMT"/>
                <a:cs typeface="FIRNFB+ArialMT"/>
              </a:rPr>
              <a:t>3</a:t>
            </a:r>
          </a:p>
          <a:p>
            <a:pPr marL="0" marR="0">
              <a:lnSpc>
                <a:spcPts val="5871"/>
              </a:lnSpc>
              <a:spcBef>
                <a:spcPts val="5320"/>
              </a:spcBef>
              <a:spcAft>
                <a:spcPts val="0"/>
              </a:spcAft>
            </a:pPr>
            <a:r>
              <a:rPr dirty="0" sz="5900">
                <a:solidFill>
                  <a:srgbClr val="95b3d7"/>
                </a:solidFill>
                <a:latin typeface="FIRNFB+ArialMT"/>
                <a:cs typeface="FIRNFB+ArialMT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54636" y="4387861"/>
            <a:ext cx="2338610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Budgetting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54635" y="5778824"/>
            <a:ext cx="5969735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Operating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and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Measurement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78436" y="7244881"/>
            <a:ext cx="4851501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Reporting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and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Analysis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5739" y="2236084"/>
            <a:ext cx="6090008" cy="960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Operational</a:t>
            </a: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Control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7000" y="5462785"/>
            <a:ext cx="760483" cy="76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e5ce4b"/>
                </a:solidFill>
                <a:latin typeface="RSNQSM+HKGrotesk-Regular"/>
                <a:cs typeface="RSNQSM+HKGrotesk-Regular"/>
              </a:rPr>
              <a:t>01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17843" y="5462785"/>
            <a:ext cx="760483" cy="76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e5ce4b"/>
                </a:solidFill>
                <a:latin typeface="RSNQSM+HKGrotesk-Regular"/>
                <a:cs typeface="RSNQSM+HKGrotesk-Regular"/>
              </a:rPr>
              <a:t>02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6999" y="6592592"/>
            <a:ext cx="2039279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Operational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67152" y="6592592"/>
            <a:ext cx="1361671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Control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89696" y="6592592"/>
            <a:ext cx="827979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atau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17843" y="6592592"/>
            <a:ext cx="5751621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Melibatkan</a:t>
            </a:r>
            <a:r>
              <a:rPr dirty="0" sz="2500" spc="369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prosedur</a:t>
            </a:r>
            <a:r>
              <a:rPr dirty="0" sz="2500" spc="3686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maupun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66999" y="6969909"/>
            <a:ext cx="2271771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pengendalian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09041" y="6969909"/>
            <a:ext cx="2008165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operasional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17843" y="6969909"/>
            <a:ext cx="5752256" cy="310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proses</a:t>
            </a:r>
            <a:r>
              <a:rPr dirty="0" sz="2500" spc="33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seperti</a:t>
            </a:r>
            <a:r>
              <a:rPr dirty="0" sz="2500" spc="344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penentuan</a:t>
            </a:r>
            <a:r>
              <a:rPr dirty="0" sz="2500" spc="32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kegiatan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operasional</a:t>
            </a:r>
            <a:r>
              <a:rPr dirty="0" sz="2500" spc="3809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perusahaan</a:t>
            </a:r>
            <a:r>
              <a:rPr dirty="0" sz="2500" spc="380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yang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dilakukan</a:t>
            </a:r>
            <a:r>
              <a:rPr dirty="0" sz="2500" spc="1865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dengan</a:t>
            </a:r>
            <a:r>
              <a:rPr dirty="0" sz="2500" spc="1854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sumber</a:t>
            </a:r>
            <a:r>
              <a:rPr dirty="0" sz="2500" spc="1875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daya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yang</a:t>
            </a:r>
            <a:r>
              <a:rPr dirty="0" sz="2500" spc="320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tersedia,</a:t>
            </a:r>
            <a:r>
              <a:rPr dirty="0" sz="2500" spc="342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sehingga</a:t>
            </a:r>
            <a:r>
              <a:rPr dirty="0" sz="2500" spc="333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tingkat</a:t>
            </a:r>
            <a:r>
              <a:rPr dirty="0" sz="2500" spc="332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ini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juga</a:t>
            </a:r>
            <a:r>
              <a:rPr dirty="0" sz="2500" spc="91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berfungsi</a:t>
            </a:r>
            <a:r>
              <a:rPr dirty="0" sz="2500" spc="926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untuk</a:t>
            </a:r>
            <a:r>
              <a:rPr dirty="0" sz="2500" spc="91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meyakinkan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bahwa</a:t>
            </a:r>
            <a:r>
              <a:rPr dirty="0" sz="2500" spc="1286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tiap</a:t>
            </a:r>
            <a:r>
              <a:rPr dirty="0" sz="2500" spc="128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tugas</a:t>
            </a:r>
            <a:r>
              <a:rPr dirty="0" sz="2500" spc="128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tertentu</a:t>
            </a:r>
            <a:r>
              <a:rPr dirty="0" sz="2500" spc="1285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telah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dilaksanakan</a:t>
            </a:r>
            <a:r>
              <a:rPr dirty="0" sz="2500" spc="153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secara</a:t>
            </a:r>
            <a:r>
              <a:rPr dirty="0" sz="2500" spc="1534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efektif</a:t>
            </a:r>
            <a:r>
              <a:rPr dirty="0" sz="2500" spc="1525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dan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efisien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66999" y="7347226"/>
            <a:ext cx="5751938" cy="1597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merupakan</a:t>
            </a:r>
            <a:r>
              <a:rPr dirty="0" sz="2500" spc="184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kegiatan</a:t>
            </a:r>
            <a:r>
              <a:rPr dirty="0" sz="2500" spc="1889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manajemen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tingkat</a:t>
            </a:r>
            <a:r>
              <a:rPr dirty="0" sz="2500" spc="2625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bawah</a:t>
            </a:r>
            <a:r>
              <a:rPr dirty="0" sz="2500" spc="2627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yang</a:t>
            </a:r>
            <a:r>
              <a:rPr dirty="0" sz="2500" spc="2576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menjurus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kepada</a:t>
            </a:r>
            <a:r>
              <a:rPr dirty="0" sz="2500" spc="2745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hal-hal</a:t>
            </a:r>
            <a:r>
              <a:rPr dirty="0" sz="2500" spc="2787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yang</a:t>
            </a:r>
            <a:r>
              <a:rPr dirty="0" sz="2500" spc="275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sifatnya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terperinci</a:t>
            </a:r>
            <a:r>
              <a:rPr dirty="0" sz="2500" spc="21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dan</a:t>
            </a:r>
            <a:r>
              <a:rPr dirty="0" sz="2500" spc="211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operasional.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06200" y="4544867"/>
            <a:ext cx="5652211" cy="284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TIPE</a:t>
            </a: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 </a:t>
            </a: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KEPUTUSAN</a:t>
            </a:r>
          </a:p>
          <a:p>
            <a:pPr marL="1430337" marR="0">
              <a:lnSpc>
                <a:spcPts val="105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fab900"/>
                </a:solidFill>
                <a:latin typeface="BLULUW+LeagueGothic-Regular"/>
                <a:cs typeface="BLULUW+LeagueGothic-Regular"/>
              </a:rPr>
              <a:t>MANAJEMEN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1463" y="2236084"/>
            <a:ext cx="8457702" cy="960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Tipe</a:t>
            </a: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Keputusan</a:t>
            </a: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5400">
                <a:solidFill>
                  <a:srgbClr val="ffffff"/>
                </a:solidFill>
                <a:latin typeface="RSNQSM+HKGrotesk-Regular"/>
                <a:cs typeface="RSNQSM+HKGrotesk-Regular"/>
              </a:rPr>
              <a:t>Manajemen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7000" y="5462785"/>
            <a:ext cx="760483" cy="76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e5ce4b"/>
                </a:solidFill>
                <a:latin typeface="RSNQSM+HKGrotesk-Regular"/>
                <a:cs typeface="RSNQSM+HKGrotesk-Regular"/>
              </a:rPr>
              <a:t>01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17843" y="5462785"/>
            <a:ext cx="760483" cy="76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1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>
                <a:solidFill>
                  <a:srgbClr val="e5ce4b"/>
                </a:solidFill>
                <a:latin typeface="RSNQSM+HKGrotesk-Regular"/>
                <a:cs typeface="RSNQSM+HKGrotesk-Regular"/>
              </a:rPr>
              <a:t>02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6999" y="6592592"/>
            <a:ext cx="5749080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Merupakan</a:t>
            </a:r>
            <a:r>
              <a:rPr dirty="0" sz="2500" spc="4713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suatu</a:t>
            </a:r>
            <a:r>
              <a:rPr dirty="0" sz="2500" spc="4729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pemilihan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17843" y="6592592"/>
            <a:ext cx="5751376" cy="235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Keputusan</a:t>
            </a:r>
            <a:r>
              <a:rPr dirty="0" sz="2500" spc="58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oleh</a:t>
            </a:r>
            <a:r>
              <a:rPr dirty="0" sz="2500" spc="58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manajemen</a:t>
            </a:r>
            <a:r>
              <a:rPr dirty="0" sz="2500" spc="576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dapat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diklasifikasikan</a:t>
            </a:r>
            <a:r>
              <a:rPr dirty="0" sz="2500" spc="2437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09">
                <a:solidFill>
                  <a:srgbClr val="555555"/>
                </a:solidFill>
                <a:latin typeface="RSNQSM+HKGrotesk-Regular"/>
                <a:cs typeface="RSNQSM+HKGrotesk-Regular"/>
              </a:rPr>
              <a:t>ke</a:t>
            </a:r>
            <a:r>
              <a:rPr dirty="0" sz="2500" spc="2409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dalam</a:t>
            </a:r>
            <a:r>
              <a:rPr dirty="0" sz="2500" spc="2420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tiga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tipe,</a:t>
            </a:r>
            <a:r>
              <a:rPr dirty="0" sz="2500" spc="1025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yaitu</a:t>
            </a:r>
            <a:r>
              <a:rPr dirty="0" sz="2500" spc="1022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keputusan</a:t>
            </a:r>
            <a:r>
              <a:rPr dirty="0" sz="2500" spc="1014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terstruktur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6">
                <a:solidFill>
                  <a:srgbClr val="555555"/>
                </a:solidFill>
                <a:latin typeface="RSNQSM+HKGrotesk-Regular"/>
                <a:cs typeface="RSNQSM+HKGrotesk-Regular"/>
              </a:rPr>
              <a:t>(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structured</a:t>
            </a:r>
            <a:r>
              <a:rPr dirty="0" sz="2500" spc="1714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decision),</a:t>
            </a:r>
            <a:r>
              <a:rPr dirty="0" sz="2500" spc="1673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keputusan</a:t>
            </a:r>
          </a:p>
          <a:p>
            <a:pPr marL="0" marR="0">
              <a:lnSpc>
                <a:spcPts val="29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09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semi</a:t>
            </a:r>
            <a:r>
              <a:rPr dirty="0" sz="2500" spc="923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terstruktur</a:t>
            </a:r>
            <a:r>
              <a:rPr dirty="0" sz="2500" spc="943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216">
                <a:solidFill>
                  <a:srgbClr val="555555"/>
                </a:solidFill>
                <a:latin typeface="RSNQSM+HKGrotesk-Regular"/>
                <a:cs typeface="RSNQSM+HKGrotesk-Regular"/>
              </a:rPr>
              <a:t>(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semi-structured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decision),</a:t>
            </a:r>
            <a:r>
              <a:rPr dirty="0" sz="2500" spc="1975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dan</a:t>
            </a:r>
            <a:r>
              <a:rPr dirty="0" sz="2500" spc="1954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keputusan</a:t>
            </a:r>
            <a:r>
              <a:rPr dirty="0" sz="2500" spc="1960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tidak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66999" y="6969909"/>
            <a:ext cx="1638380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alternatif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53703" y="6969909"/>
            <a:ext cx="1095943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dalam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96212" y="6969909"/>
            <a:ext cx="1522090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tindakan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66999" y="7347226"/>
            <a:ext cx="5750985" cy="842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09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manajemen</a:t>
            </a:r>
            <a:r>
              <a:rPr dirty="0" sz="2500" spc="611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guna</a:t>
            </a:r>
            <a:r>
              <a:rPr dirty="0" sz="2500" spc="578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mencapai</a:t>
            </a:r>
            <a:r>
              <a:rPr dirty="0" sz="2500" spc="580">
                <a:solidFill>
                  <a:srgbClr val="555555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tujuan</a:t>
            </a:r>
          </a:p>
          <a:p>
            <a:pPr marL="0" marR="0">
              <a:lnSpc>
                <a:spcPts val="2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3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organisasi</a:t>
            </a:r>
            <a:r>
              <a:rPr dirty="0" sz="2500">
                <a:solidFill>
                  <a:srgbClr val="555555"/>
                </a:solidFill>
                <a:latin typeface="RSNQSM+HKGrotesk-Regular"/>
                <a:cs typeface="RSNQSM+HKGrotesk-Regular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17843" y="8856495"/>
            <a:ext cx="1906963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terstruktur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836162" y="8856495"/>
            <a:ext cx="2330725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6">
                <a:solidFill>
                  <a:srgbClr val="555555"/>
                </a:solidFill>
                <a:latin typeface="RSNQSM+HKGrotesk-Regular"/>
                <a:cs typeface="RSNQSM+HKGrotesk-Regular"/>
              </a:rPr>
              <a:t>(</a:t>
            </a:r>
            <a:r>
              <a:rPr dirty="0" sz="2500" spc="210">
                <a:solidFill>
                  <a:srgbClr val="555555"/>
                </a:solidFill>
                <a:latin typeface="FSOPRV+HKGrotesk-Regular,Bold"/>
                <a:cs typeface="FSOPRV+HKGrotesk-Regular,Bold"/>
              </a:rPr>
              <a:t>unstructured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17843" y="9233811"/>
            <a:ext cx="1702575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10">
                <a:solidFill>
                  <a:srgbClr val="555555"/>
                </a:solidFill>
                <a:latin typeface="RSNQSM+HKGrotesk-Regular"/>
                <a:cs typeface="RSNQSM+HKGrotesk-Regular"/>
              </a:rPr>
              <a:t>decision).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9198" y="702599"/>
            <a:ext cx="8723388" cy="239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KEPUTUSAN</a:t>
            </a:r>
          </a:p>
          <a:p>
            <a:pPr marL="0" marR="0">
              <a:lnSpc>
                <a:spcPts val="5595"/>
              </a:lnSpc>
              <a:spcBef>
                <a:spcPts val="884"/>
              </a:spcBef>
              <a:spcAft>
                <a:spcPts val="0"/>
              </a:spcAft>
            </a:pPr>
            <a:r>
              <a:rPr dirty="0" sz="5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TERSTRUKTUR</a:t>
            </a:r>
          </a:p>
          <a:p>
            <a:pPr marL="0" marR="0">
              <a:lnSpc>
                <a:spcPts val="5595"/>
              </a:lnSpc>
              <a:spcBef>
                <a:spcPts val="884"/>
              </a:spcBef>
              <a:spcAft>
                <a:spcPts val="0"/>
              </a:spcAft>
            </a:pPr>
            <a:r>
              <a:rPr dirty="0" sz="54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(STRUCTURED</a:t>
            </a:r>
            <a:r>
              <a:rPr dirty="0" sz="54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54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DECISION)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9491" y="4034382"/>
            <a:ext cx="7328644" cy="355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Merupakan</a:t>
            </a:r>
            <a:r>
              <a:rPr dirty="0" sz="2400" spc="52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keputusan</a:t>
            </a:r>
            <a:r>
              <a:rPr dirty="0" sz="2400" spc="463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yang</a:t>
            </a:r>
            <a:r>
              <a:rPr dirty="0" sz="2400" spc="509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terjadi</a:t>
            </a:r>
            <a:r>
              <a:rPr dirty="0" sz="2400" spc="5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secara</a:t>
            </a:r>
            <a:r>
              <a:rPr dirty="0" sz="2400" spc="488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rutin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6599" y="4189529"/>
            <a:ext cx="653701" cy="783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9491" y="4400142"/>
            <a:ext cx="7327797" cy="1452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atau</a:t>
            </a:r>
            <a:r>
              <a:rPr dirty="0" sz="2400" spc="426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berulang</a:t>
            </a:r>
            <a:r>
              <a:rPr dirty="0" sz="2400" spc="444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kali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,</a:t>
            </a:r>
            <a:r>
              <a:rPr dirty="0" sz="2400" spc="36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cenderung</a:t>
            </a:r>
            <a:r>
              <a:rPr dirty="0" sz="2400" spc="45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mudah</a:t>
            </a:r>
            <a:r>
              <a:rPr dirty="0" sz="2400" spc="45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dipahami,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biasanya</a:t>
            </a:r>
            <a:r>
              <a:rPr dirty="0" sz="2400" spc="240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dibuat</a:t>
            </a:r>
            <a:r>
              <a:rPr dirty="0" sz="2400" spc="235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menurut</a:t>
            </a:r>
            <a:r>
              <a:rPr dirty="0" sz="2400" spc="240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kebiasaan,</a:t>
            </a:r>
            <a:r>
              <a:rPr dirty="0" sz="2400" spc="228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aturan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ataupun</a:t>
            </a:r>
            <a:r>
              <a:rPr dirty="0" sz="2400" spc="158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prosedur</a:t>
            </a:r>
            <a:r>
              <a:rPr dirty="0" sz="2400" spc="153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baik</a:t>
            </a:r>
            <a:r>
              <a:rPr dirty="0" sz="2400" spc="157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tertulis</a:t>
            </a:r>
            <a:r>
              <a:rPr dirty="0" sz="2400" spc="155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maupun</a:t>
            </a:r>
            <a:r>
              <a:rPr dirty="0" sz="2400" spc="160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tidak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tertulis.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79490" y="6933833"/>
            <a:ext cx="7332941" cy="1087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Dilakukan</a:t>
            </a:r>
            <a:r>
              <a:rPr dirty="0" sz="2400" spc="59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pada</a:t>
            </a:r>
            <a:r>
              <a:rPr dirty="0" sz="2400" spc="62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manajemen</a:t>
            </a:r>
            <a:r>
              <a:rPr dirty="0" sz="2400" spc="598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tingkat</a:t>
            </a:r>
            <a:r>
              <a:rPr dirty="0" sz="2400" spc="563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bawah</a:t>
            </a:r>
            <a:r>
              <a:rPr dirty="0" sz="2400" spc="621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memiliki</a:t>
            </a:r>
            <a:r>
              <a:rPr dirty="0" sz="2400" spc="119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pemecahan</a:t>
            </a:r>
            <a:r>
              <a:rPr dirty="0" sz="2400" spc="120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 spc="118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standar</a:t>
            </a:r>
            <a:r>
              <a:rPr dirty="0" sz="2400" spc="118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berdasarkan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analisa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kuantitatif.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3083" y="7107908"/>
            <a:ext cx="695171" cy="2691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081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B</a:t>
            </a:r>
          </a:p>
          <a:p>
            <a:pPr marL="0" marR="0">
              <a:lnSpc>
                <a:spcPts val="5871"/>
              </a:lnSpc>
              <a:spcBef>
                <a:spcPts val="9146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27652" y="8837293"/>
            <a:ext cx="7332788" cy="1087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Siapapun</a:t>
            </a:r>
            <a:r>
              <a:rPr dirty="0" sz="2400" spc="97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bisa</a:t>
            </a:r>
            <a:r>
              <a:rPr dirty="0" sz="2400" spc="94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mengambil</a:t>
            </a:r>
            <a:r>
              <a:rPr dirty="0" sz="2400" spc="96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94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</a:t>
            </a:r>
            <a:r>
              <a:rPr dirty="0" sz="2400" spc="95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karena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sudah</a:t>
            </a:r>
            <a:r>
              <a:rPr dirty="0" sz="2400" spc="69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terjadwal</a:t>
            </a:r>
            <a:r>
              <a:rPr dirty="0" sz="2400" spc="69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 spc="69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menjadi</a:t>
            </a:r>
            <a:r>
              <a:rPr dirty="0" sz="2400" spc="70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rutinitas</a:t>
            </a:r>
            <a:r>
              <a:rPr dirty="0" sz="2400" spc="71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dari</a:t>
            </a:r>
            <a:r>
              <a:rPr dirty="0" sz="2400" spc="69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suatu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kegiatan.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4512" y="1134242"/>
            <a:ext cx="8653148" cy="66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Contoh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Terstruktur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8249" y="2760302"/>
            <a:ext cx="7647290" cy="906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a66735"/>
                </a:solidFill>
                <a:latin typeface="FIRNFB+ArialMT"/>
                <a:cs typeface="FIRNFB+ArialMT"/>
              </a:rPr>
              <a:t>1</a:t>
            </a:r>
            <a:r>
              <a:rPr dirty="0" sz="5900" spc="2884">
                <a:solidFill>
                  <a:srgbClr val="a66735"/>
                </a:solidFill>
                <a:latin typeface="FIRNFB+ArialMT"/>
                <a:cs typeface="FIRNFB+ArialMT"/>
              </a:rPr>
              <a:t> 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mementukan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berapa</a:t>
            </a:r>
          </a:p>
          <a:p>
            <a:pPr marL="99115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jumlah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produksi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harian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9029" y="4249013"/>
            <a:ext cx="605502" cy="37146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105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243e4d"/>
                </a:solidFill>
                <a:latin typeface="FIRNFB+ArialMT"/>
                <a:cs typeface="FIRNFB+ArialMT"/>
              </a:rPr>
              <a:t>2</a:t>
            </a:r>
          </a:p>
          <a:p>
            <a:pPr marL="0" marR="0">
              <a:lnSpc>
                <a:spcPts val="5871"/>
              </a:lnSpc>
              <a:spcBef>
                <a:spcPts val="5913"/>
              </a:spcBef>
              <a:spcAft>
                <a:spcPts val="0"/>
              </a:spcAft>
            </a:pPr>
            <a:r>
              <a:rPr dirty="0" sz="5900">
                <a:solidFill>
                  <a:srgbClr val="dcb07b"/>
                </a:solidFill>
                <a:latin typeface="FIRNFB+ArialMT"/>
                <a:cs typeface="FIRNFB+ArialMT"/>
              </a:rPr>
              <a:t>3</a:t>
            </a:r>
          </a:p>
          <a:p>
            <a:pPr marL="0" marR="0">
              <a:lnSpc>
                <a:spcPts val="5871"/>
              </a:lnSpc>
              <a:spcBef>
                <a:spcPts val="5320"/>
              </a:spcBef>
              <a:spcAft>
                <a:spcPts val="0"/>
              </a:spcAft>
            </a:pPr>
            <a:r>
              <a:rPr dirty="0" sz="5900">
                <a:solidFill>
                  <a:srgbClr val="95b3d7"/>
                </a:solidFill>
                <a:latin typeface="FIRNFB+ArialMT"/>
                <a:cs typeface="FIRNFB+ArialMT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9400" y="4364925"/>
            <a:ext cx="6071837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peminjaman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buku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19400" y="5641223"/>
            <a:ext cx="7392230" cy="906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pemberian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cuti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terhadap</a:t>
            </a:r>
          </a:p>
          <a:p>
            <a:pPr marL="0" marR="0">
              <a:lnSpc>
                <a:spcPts val="326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pegawai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19400" y="7228857"/>
            <a:ext cx="6402850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pemesanan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barang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49029" y="8747230"/>
            <a:ext cx="570396" cy="783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e46c0a"/>
                </a:solidFill>
                <a:latin typeface="FIRNFB+ArialMT"/>
                <a:cs typeface="FIRNFB+ArialMT"/>
              </a:rPr>
              <a:t>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19399" y="8799159"/>
            <a:ext cx="7342247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penagihan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piutang,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dsb.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9198" y="689910"/>
            <a:ext cx="6108203" cy="2864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KEPUTUSAN</a:t>
            </a: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SEMI</a:t>
            </a:r>
          </a:p>
          <a:p>
            <a:pPr marL="0" marR="0">
              <a:lnSpc>
                <a:spcPts val="4973"/>
              </a:lnSpc>
              <a:spcBef>
                <a:spcPts val="736"/>
              </a:spcBef>
              <a:spcAft>
                <a:spcPts val="0"/>
              </a:spcAft>
            </a:pP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TERSTRUKTUR</a:t>
            </a:r>
          </a:p>
          <a:p>
            <a:pPr marL="0" marR="0">
              <a:lnSpc>
                <a:spcPts val="497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48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(SEMI-STRUCTURED</a:t>
            </a:r>
          </a:p>
          <a:p>
            <a:pPr marL="0" marR="0">
              <a:lnSpc>
                <a:spcPts val="497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48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DECISION)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9491" y="4034382"/>
            <a:ext cx="7329659" cy="1087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Merupakan</a:t>
            </a:r>
            <a:r>
              <a:rPr dirty="0" sz="2400" spc="134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132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 spc="134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sebagian</a:t>
            </a:r>
            <a:r>
              <a:rPr dirty="0" sz="2400" spc="1343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bersifat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terstruktur</a:t>
            </a:r>
            <a:r>
              <a:rPr dirty="0" sz="2400" spc="28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atau</a:t>
            </a:r>
            <a:r>
              <a:rPr dirty="0" sz="2400" spc="3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terjadi</a:t>
            </a:r>
            <a:r>
              <a:rPr dirty="0" sz="2400" spc="5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berulang</a:t>
            </a:r>
            <a:r>
              <a:rPr dirty="0" sz="2400" spc="5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kali</a:t>
            </a:r>
            <a:r>
              <a:rPr dirty="0" sz="2400" spc="3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 spc="4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sebagian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bersifat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unstructured</a:t>
            </a:r>
            <a:r>
              <a:rPr dirty="0" sz="2400" spc="-44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atau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tidak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selalu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terjadi.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6599" y="4189529"/>
            <a:ext cx="701656" cy="5365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A</a:t>
            </a:r>
          </a:p>
          <a:p>
            <a:pPr marL="33566" marR="0">
              <a:lnSpc>
                <a:spcPts val="5871"/>
              </a:lnSpc>
              <a:spcBef>
                <a:spcPts val="12544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B</a:t>
            </a:r>
          </a:p>
          <a:p>
            <a:pPr marL="6484" marR="0">
              <a:lnSpc>
                <a:spcPts val="5871"/>
              </a:lnSpc>
              <a:spcBef>
                <a:spcPts val="11735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9490" y="6354378"/>
            <a:ext cx="7327820" cy="1087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236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tipe</a:t>
            </a:r>
            <a:r>
              <a:rPr dirty="0" sz="2400" spc="240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</a:t>
            </a:r>
            <a:r>
              <a:rPr dirty="0" sz="2400" spc="239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cenderung</a:t>
            </a:r>
            <a:r>
              <a:rPr dirty="0" sz="2400" spc="2379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rumit</a:t>
            </a:r>
            <a:r>
              <a:rPr dirty="0" sz="2400" spc="2395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membutuhkan</a:t>
            </a:r>
            <a:r>
              <a:rPr dirty="0" sz="2400" spc="152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perhitungan</a:t>
            </a:r>
            <a:r>
              <a:rPr dirty="0" sz="2400" spc="152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serta</a:t>
            </a:r>
            <a:r>
              <a:rPr dirty="0" sz="2400" spc="148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analisis</a:t>
            </a:r>
            <a:r>
              <a:rPr dirty="0" sz="2400" spc="150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detail.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7652" y="8593051"/>
            <a:ext cx="7327726" cy="1087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118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semi</a:t>
            </a:r>
            <a:r>
              <a:rPr dirty="0" sz="2400" spc="123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terstruktur</a:t>
            </a:r>
            <a:r>
              <a:rPr dirty="0" sz="2400" spc="125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</a:t>
            </a:r>
            <a:r>
              <a:rPr dirty="0" sz="2400" spc="122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ada</a:t>
            </a:r>
            <a:r>
              <a:rPr dirty="0" sz="2400" spc="122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pada</a:t>
            </a:r>
            <a:r>
              <a:rPr dirty="0" sz="2400" spc="122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level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manajemen</a:t>
            </a:r>
            <a:r>
              <a:rPr dirty="0" sz="2400" spc="498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tingkat</a:t>
            </a:r>
            <a:r>
              <a:rPr dirty="0" sz="2400" spc="463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menengah</a:t>
            </a:r>
            <a:r>
              <a:rPr dirty="0" sz="2400" spc="486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atau</a:t>
            </a:r>
            <a:r>
              <a:rPr dirty="0" sz="2400" spc="50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manajemen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control.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4512" y="677116"/>
            <a:ext cx="7031460" cy="1430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Contoh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Semi</a:t>
            </a:r>
          </a:p>
          <a:p>
            <a:pPr marL="0" marR="0">
              <a:lnSpc>
                <a:spcPts val="4960"/>
              </a:lnSpc>
              <a:spcBef>
                <a:spcPts val="1039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Terstruktur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8249" y="2760302"/>
            <a:ext cx="8053137" cy="798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a66735"/>
                </a:solidFill>
                <a:latin typeface="FIRNFB+ArialMT"/>
                <a:cs typeface="FIRNFB+ArialMT"/>
              </a:rPr>
              <a:t>1</a:t>
            </a:r>
            <a:r>
              <a:rPr dirty="0" sz="5900" spc="2884">
                <a:solidFill>
                  <a:srgbClr val="a66735"/>
                </a:solidFill>
                <a:latin typeface="FIRNFB+ArialMT"/>
                <a:cs typeface="FIRNFB+ArialMT"/>
              </a:rPr>
              <a:t> 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untuk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pembelian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400" baseline="32659">
                <a:solidFill>
                  <a:srgbClr val="000000"/>
                </a:solidFill>
                <a:latin typeface="FIRNFB+ArialMT"/>
                <a:cs typeface="FIRNFB+ArialMT"/>
              </a:rPr>
              <a:t>kredit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19400" y="4180738"/>
            <a:ext cx="6020108" cy="906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pembelian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sistem</a:t>
            </a:r>
          </a:p>
          <a:p>
            <a:pPr marL="0" marR="0">
              <a:lnSpc>
                <a:spcPts val="326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komputer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yang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canggih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9029" y="4249013"/>
            <a:ext cx="605502" cy="37146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105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243e4d"/>
                </a:solidFill>
                <a:latin typeface="FIRNFB+ArialMT"/>
                <a:cs typeface="FIRNFB+ArialMT"/>
              </a:rPr>
              <a:t>2</a:t>
            </a:r>
          </a:p>
          <a:p>
            <a:pPr marL="0" marR="0">
              <a:lnSpc>
                <a:spcPts val="5871"/>
              </a:lnSpc>
              <a:spcBef>
                <a:spcPts val="5913"/>
              </a:spcBef>
              <a:spcAft>
                <a:spcPts val="0"/>
              </a:spcAft>
            </a:pPr>
            <a:r>
              <a:rPr dirty="0" sz="5900">
                <a:solidFill>
                  <a:srgbClr val="dcb07b"/>
                </a:solidFill>
                <a:latin typeface="FIRNFB+ArialMT"/>
                <a:cs typeface="FIRNFB+ArialMT"/>
              </a:rPr>
              <a:t>3</a:t>
            </a:r>
          </a:p>
          <a:p>
            <a:pPr marL="0" marR="0">
              <a:lnSpc>
                <a:spcPts val="5871"/>
              </a:lnSpc>
              <a:spcBef>
                <a:spcPts val="5320"/>
              </a:spcBef>
              <a:spcAft>
                <a:spcPts val="0"/>
              </a:spcAft>
            </a:pPr>
            <a:r>
              <a:rPr dirty="0" sz="5900">
                <a:solidFill>
                  <a:srgbClr val="95b3d7"/>
                </a:solidFill>
                <a:latin typeface="FIRNFB+ArialMT"/>
                <a:cs typeface="FIRNFB+ArialMT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19400" y="5792478"/>
            <a:ext cx="6782790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alokasi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dana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promosi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19400" y="7228857"/>
            <a:ext cx="6326041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pemeliharaan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jalan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19399" y="8608744"/>
            <a:ext cx="7341488" cy="906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Keputusan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memberikan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award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bagi</a:t>
            </a:r>
          </a:p>
          <a:p>
            <a:pPr marL="0" marR="0">
              <a:lnSpc>
                <a:spcPts val="326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karyawan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yang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berprestasi,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dsb.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49029" y="8747230"/>
            <a:ext cx="570396" cy="783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e46c0a"/>
                </a:solidFill>
                <a:latin typeface="FIRNFB+ArialMT"/>
                <a:cs typeface="FIRNFB+ArialMT"/>
              </a:rPr>
              <a:t>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9198" y="689910"/>
            <a:ext cx="8701916" cy="2132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KEPUTUSAN</a:t>
            </a: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TIDAK</a:t>
            </a:r>
          </a:p>
          <a:p>
            <a:pPr marL="0" marR="0">
              <a:lnSpc>
                <a:spcPts val="4973"/>
              </a:lnSpc>
              <a:spcBef>
                <a:spcPts val="736"/>
              </a:spcBef>
              <a:spcAft>
                <a:spcPts val="0"/>
              </a:spcAft>
            </a:pPr>
            <a:r>
              <a:rPr dirty="0" sz="48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TERSTRUKTUR</a:t>
            </a:r>
          </a:p>
          <a:p>
            <a:pPr marL="0" marR="0">
              <a:lnSpc>
                <a:spcPts val="497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48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(UNSTRUCTURED</a:t>
            </a:r>
            <a:r>
              <a:rPr dirty="0" sz="48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48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DECISION)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9491" y="4034382"/>
            <a:ext cx="7328072" cy="1087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Merupakan</a:t>
            </a:r>
            <a:r>
              <a:rPr dirty="0" sz="2400" spc="40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keputusan</a:t>
            </a:r>
            <a:r>
              <a:rPr dirty="0" sz="2400" spc="342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yang</a:t>
            </a:r>
            <a:r>
              <a:rPr dirty="0" sz="2400" spc="39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tidak</a:t>
            </a:r>
            <a:r>
              <a:rPr dirty="0" sz="2400" spc="384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selalu</a:t>
            </a:r>
            <a:r>
              <a:rPr dirty="0" sz="2400" spc="394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terjadi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,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tidak</a:t>
            </a:r>
            <a:r>
              <a:rPr dirty="0" sz="2400" spc="51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ada</a:t>
            </a:r>
            <a:r>
              <a:rPr dirty="0" sz="2400" spc="51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model</a:t>
            </a:r>
            <a:r>
              <a:rPr dirty="0" sz="2400" spc="51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dalam</a:t>
            </a:r>
            <a:r>
              <a:rPr dirty="0" sz="2400" spc="52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memecahkan</a:t>
            </a:r>
            <a:r>
              <a:rPr dirty="0" sz="2400" spc="54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masalah</a:t>
            </a:r>
            <a:r>
              <a:rPr dirty="0" sz="2400" spc="53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biasanya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berlaku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pada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level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top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manajemen.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6599" y="4189529"/>
            <a:ext cx="701656" cy="53859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A</a:t>
            </a:r>
          </a:p>
          <a:p>
            <a:pPr marL="33566" marR="0">
              <a:lnSpc>
                <a:spcPts val="5871"/>
              </a:lnSpc>
              <a:spcBef>
                <a:spcPts val="12135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B</a:t>
            </a:r>
          </a:p>
          <a:p>
            <a:pPr marL="6484" marR="0">
              <a:lnSpc>
                <a:spcPts val="5871"/>
              </a:lnSpc>
              <a:spcBef>
                <a:spcPts val="12308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9490" y="6136741"/>
            <a:ext cx="7327796" cy="1452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Tipe</a:t>
            </a:r>
            <a:r>
              <a:rPr dirty="0" sz="2400" spc="31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33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</a:t>
            </a:r>
            <a:r>
              <a:rPr dirty="0" sz="2400" spc="34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jarang</a:t>
            </a:r>
            <a:r>
              <a:rPr dirty="0" sz="2400" spc="308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terjadi</a:t>
            </a:r>
            <a:r>
              <a:rPr dirty="0" sz="2400" spc="335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karena</a:t>
            </a:r>
            <a:r>
              <a:rPr dirty="0" sz="2400" spc="31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biasanya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berasal</a:t>
            </a:r>
            <a:r>
              <a:rPr dirty="0" sz="2400" spc="78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dari</a:t>
            </a:r>
            <a:r>
              <a:rPr dirty="0" sz="2400" spc="81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lingkungan</a:t>
            </a:r>
            <a:r>
              <a:rPr dirty="0" sz="2400" spc="80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luar,</a:t>
            </a:r>
            <a:r>
              <a:rPr dirty="0" sz="2400" spc="63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sehingga</a:t>
            </a:r>
            <a:r>
              <a:rPr dirty="0" sz="2400" spc="81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informasi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dalam</a:t>
            </a:r>
            <a:r>
              <a:rPr dirty="0" sz="2400" spc="13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pengambilan</a:t>
            </a:r>
            <a:r>
              <a:rPr dirty="0" sz="2400" spc="15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11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</a:t>
            </a:r>
            <a:r>
              <a:rPr dirty="0" sz="2400" spc="12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cenderung</a:t>
            </a:r>
            <a:r>
              <a:rPr dirty="0" sz="2400" spc="13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tidak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tersedia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susah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untuk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didapatkan.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7652" y="8469070"/>
            <a:ext cx="7326068" cy="1452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Karena</a:t>
            </a:r>
            <a:r>
              <a:rPr dirty="0" sz="2400" spc="102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rumitnya</a:t>
            </a:r>
            <a:r>
              <a:rPr dirty="0" sz="2400" spc="1071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keputusan</a:t>
            </a:r>
            <a:r>
              <a:rPr dirty="0" sz="2400" spc="1018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4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tersebut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,</a:t>
            </a:r>
            <a:r>
              <a:rPr dirty="0" sz="2400" spc="99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disinilah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pentingnya</a:t>
            </a:r>
            <a:r>
              <a:rPr dirty="0" sz="2400" spc="17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seorang</a:t>
            </a:r>
            <a:r>
              <a:rPr dirty="0" sz="2400" spc="11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manajer</a:t>
            </a:r>
            <a:r>
              <a:rPr dirty="0" sz="2400" spc="16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 spc="14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memiliki</a:t>
            </a:r>
            <a:r>
              <a:rPr dirty="0" sz="2400" spc="15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banyak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pengalaman</a:t>
            </a:r>
            <a:r>
              <a:rPr dirty="0" sz="2400" spc="29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 spc="26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intuisi</a:t>
            </a:r>
            <a:r>
              <a:rPr dirty="0" sz="2400" spc="26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 spc="26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kuat</a:t>
            </a:r>
            <a:r>
              <a:rPr dirty="0" sz="2400" spc="21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agar</a:t>
            </a:r>
            <a:r>
              <a:rPr dirty="0" sz="2400" spc="26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membantu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dalam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pengambilan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pada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tipe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55318" y="3431337"/>
            <a:ext cx="4992313" cy="82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Keputusan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untuk</a:t>
            </a:r>
            <a:r>
              <a:rPr dirty="0" sz="2500" spc="98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bergabung</a:t>
            </a:r>
          </a:p>
          <a:p>
            <a:pPr marL="0" marR="0">
              <a:lnSpc>
                <a:spcPts val="2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dengan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perusahaan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lain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(merger),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057" y="4661120"/>
            <a:ext cx="4596184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FSOPRV+HKGrotesk-Regular,Bold"/>
                <a:cs typeface="FSOPRV+HKGrotesk-Regular,Bold"/>
              </a:rPr>
              <a:t>Contoh</a:t>
            </a:r>
            <a:r>
              <a:rPr dirty="0" sz="4000" spc="220">
                <a:solidFill>
                  <a:srgbClr val="074b14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FSOPRV+HKGrotesk-Regular,Bold"/>
                <a:cs typeface="FSOPRV+HKGrotesk-Regular,Bold"/>
              </a:rPr>
              <a:t>Keputusan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FSOPRV+HKGrotesk-Regular,Bold"/>
                <a:cs typeface="FSOPRV+HKGrotesk-Regular,Bold"/>
              </a:rPr>
              <a:t>Tidak</a:t>
            </a:r>
            <a:r>
              <a:rPr dirty="0" sz="4000" spc="221">
                <a:solidFill>
                  <a:srgbClr val="074b14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FSOPRV+HKGrotesk-Regular,Bold"/>
                <a:cs typeface="FSOPRV+HKGrotesk-Regular,Bold"/>
              </a:rPr>
              <a:t>Terstruktur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55318" y="5454275"/>
            <a:ext cx="4725997" cy="82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Keputusan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pengembangan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jenis</a:t>
            </a:r>
          </a:p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usaha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baru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5318" y="7475244"/>
            <a:ext cx="4853999" cy="823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Keputusan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melakukan</a:t>
            </a:r>
            <a:r>
              <a:rPr dirty="0" sz="2500" spc="99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perluasan</a:t>
            </a:r>
          </a:p>
          <a:p>
            <a:pPr marL="0" marR="0">
              <a:lnSpc>
                <a:spcPts val="2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FSOPRV+HKGrotesk-Regular,Bold"/>
                <a:cs typeface="FSOPRV+HKGrotesk-Regular,Bold"/>
              </a:rPr>
              <a:t>pabrik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0757" y="2483918"/>
            <a:ext cx="8611766" cy="150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17016"/>
                </a:solidFill>
                <a:latin typeface="RCGMFE+LeagueGothic-Regular,Bold"/>
                <a:cs typeface="RCGMFE+LeagueGothic-Regular,Bold"/>
              </a:rPr>
              <a:t>CAPAIAN</a:t>
            </a:r>
            <a:r>
              <a:rPr dirty="0" sz="9600" spc="878">
                <a:solidFill>
                  <a:srgbClr val="017016"/>
                </a:solidFill>
                <a:latin typeface="RCGMFE+LeagueGothic-Regular,Bold"/>
                <a:cs typeface="RCGMFE+LeagueGothic-Regular,Bold"/>
              </a:rPr>
              <a:t> </a:t>
            </a:r>
            <a:r>
              <a:rPr dirty="0" sz="9600">
                <a:solidFill>
                  <a:srgbClr val="fab900"/>
                </a:solidFill>
                <a:latin typeface="RCGMFE+LeagueGothic-Regular,Bold"/>
                <a:cs typeface="RCGMFE+LeagueGothic-Regular,Bold"/>
              </a:rPr>
              <a:t>PEMBELAJARAN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7699" y="6259256"/>
            <a:ext cx="12431369" cy="1436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Capaian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pembelajaran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yang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dibebankan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pada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modul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pelatihan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ini</a:t>
            </a:r>
          </a:p>
          <a:p>
            <a:pPr marL="49748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adalah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mahasiswa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mampu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memahami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dan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menjelaskan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teori</a:t>
            </a:r>
          </a:p>
          <a:p>
            <a:pPr marL="36949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yang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berkenaan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dengan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pengambilan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 </a:t>
            </a:r>
            <a:r>
              <a:rPr dirty="0" sz="3200">
                <a:solidFill>
                  <a:srgbClr val="006c31"/>
                </a:solidFill>
                <a:latin typeface="DAHFPT+AvenirNextLTPro"/>
                <a:cs typeface="DAHFPT+AvenirNextLTPro"/>
              </a:rPr>
              <a:t>manajemen.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07937" y="4544867"/>
            <a:ext cx="4209136" cy="284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6262" marR="0">
              <a:lnSpc>
                <a:spcPts val="115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PERAN</a:t>
            </a:r>
          </a:p>
          <a:p>
            <a:pPr marL="0" marR="0">
              <a:lnSpc>
                <a:spcPts val="105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fab900"/>
                </a:solidFill>
                <a:latin typeface="BLULUW+LeagueGothic-Regular"/>
                <a:cs typeface="BLULUW+LeagueGothic-Regular"/>
              </a:rPr>
              <a:t>MANAJEMEN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9200" y="746123"/>
            <a:ext cx="6489810" cy="2156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745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PERAN</a:t>
            </a:r>
          </a:p>
          <a:p>
            <a:pPr marL="0" marR="0">
              <a:lnSpc>
                <a:spcPts val="7727"/>
              </a:lnSpc>
              <a:spcBef>
                <a:spcPts val="1272"/>
              </a:spcBef>
              <a:spcAft>
                <a:spcPts val="0"/>
              </a:spcAft>
            </a:pPr>
            <a:r>
              <a:rPr dirty="0" sz="745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MANAJEMEN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9491" y="4034382"/>
            <a:ext cx="7332377" cy="721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Pada</a:t>
            </a:r>
            <a:r>
              <a:rPr dirty="0" sz="2400" spc="22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tingkat</a:t>
            </a:r>
            <a:r>
              <a:rPr dirty="0" sz="2400" spc="35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level</a:t>
            </a:r>
            <a:r>
              <a:rPr dirty="0" sz="2400" spc="37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manajemen</a:t>
            </a:r>
            <a:r>
              <a:rPr dirty="0" sz="2400" spc="41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</a:t>
            </a:r>
            <a:r>
              <a:rPr dirty="0" sz="2400" spc="36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suatu</a:t>
            </a:r>
            <a:r>
              <a:rPr dirty="0" sz="2400" spc="36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organisasi,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tentu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saja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ada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seorang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pemimpin.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3869" y="4189529"/>
            <a:ext cx="716431" cy="23532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729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A</a:t>
            </a:r>
          </a:p>
          <a:p>
            <a:pPr marL="0" marR="0">
              <a:lnSpc>
                <a:spcPts val="5871"/>
              </a:lnSpc>
              <a:spcBef>
                <a:spcPts val="6435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9490" y="5584849"/>
            <a:ext cx="7332574" cy="1818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Pemimpin</a:t>
            </a:r>
            <a:r>
              <a:rPr dirty="0" sz="2400" spc="41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tersebut</a:t>
            </a:r>
            <a:r>
              <a:rPr dirty="0" sz="2400" spc="57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adalah</a:t>
            </a:r>
            <a:r>
              <a:rPr dirty="0" sz="2400" spc="56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seorang</a:t>
            </a:r>
            <a:r>
              <a:rPr dirty="0" sz="2400" spc="54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manajer</a:t>
            </a:r>
            <a:r>
              <a:rPr dirty="0" sz="2400" spc="58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memiliki</a:t>
            </a:r>
            <a:r>
              <a:rPr dirty="0" sz="2400" spc="200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tugas</a:t>
            </a:r>
            <a:r>
              <a:rPr dirty="0" sz="2400" spc="199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 spc="199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tanggung</a:t>
            </a:r>
            <a:r>
              <a:rPr dirty="0" sz="2400" spc="200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jawab</a:t>
            </a:r>
            <a:r>
              <a:rPr dirty="0" sz="2400" spc="198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dalam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merencanakan,</a:t>
            </a:r>
            <a:r>
              <a:rPr dirty="0" sz="2400" spc="179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mengelola,</a:t>
            </a:r>
            <a:r>
              <a:rPr dirty="0" sz="2400" spc="181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mengarahkan,</a:t>
            </a:r>
            <a:r>
              <a:rPr dirty="0" sz="2400" spc="179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memimpin</a:t>
            </a:r>
            <a:r>
              <a:rPr dirty="0" sz="2400" spc="1671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suatu</a:t>
            </a:r>
            <a:r>
              <a:rPr dirty="0" sz="2400" spc="162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tim</a:t>
            </a:r>
            <a:r>
              <a:rPr dirty="0" sz="2400" spc="164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agar</a:t>
            </a:r>
            <a:r>
              <a:rPr dirty="0" sz="2400" spc="164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sebuah</a:t>
            </a:r>
            <a:r>
              <a:rPr dirty="0" sz="2400" spc="164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organisasi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tersebut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dapat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mencapai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tujuan.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7652" y="8218454"/>
            <a:ext cx="7329631" cy="1452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Menurut</a:t>
            </a:r>
            <a:r>
              <a:rPr dirty="0" sz="2400" spc="109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Mintzberg</a:t>
            </a:r>
            <a:r>
              <a:rPr dirty="0" sz="2400" spc="103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(1990),</a:t>
            </a:r>
            <a:r>
              <a:rPr dirty="0" sz="2400" spc="10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Manajer</a:t>
            </a:r>
            <a:r>
              <a:rPr dirty="0" sz="2400" spc="109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sebenarnya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memiliki</a:t>
            </a:r>
            <a:r>
              <a:rPr dirty="0" sz="2400" spc="142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10</a:t>
            </a:r>
            <a:r>
              <a:rPr dirty="0" sz="2400" spc="139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peranan</a:t>
            </a:r>
            <a:r>
              <a:rPr dirty="0" sz="2400" spc="140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dasar</a:t>
            </a:r>
            <a:r>
              <a:rPr dirty="0" sz="2400" spc="1406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 spc="141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digolongkan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menjadi</a:t>
            </a:r>
            <a:r>
              <a:rPr dirty="0" sz="2400" spc="113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tiga</a:t>
            </a:r>
            <a:r>
              <a:rPr dirty="0" sz="2400" spc="111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kategori</a:t>
            </a:r>
            <a:r>
              <a:rPr dirty="0" sz="2400" spc="109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dasar</a:t>
            </a:r>
            <a:r>
              <a:rPr dirty="0" sz="2400" spc="111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yaitu</a:t>
            </a:r>
            <a:r>
              <a:rPr dirty="0" sz="2400" spc="113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interpersonal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roles,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informational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roles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decision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roles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3083" y="8396333"/>
            <a:ext cx="695171" cy="783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C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3476" y="3428197"/>
            <a:ext cx="5609909" cy="1818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PERAN</a:t>
            </a: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DASAR</a:t>
            </a:r>
          </a:p>
          <a:p>
            <a:pPr marL="0" marR="0">
              <a:lnSpc>
                <a:spcPts val="6216"/>
              </a:lnSpc>
              <a:spcBef>
                <a:spcPts val="1583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MANAJEMEN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600" y="3729159"/>
            <a:ext cx="3326903" cy="827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HIRARKI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4719759"/>
            <a:ext cx="2398588" cy="827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LEVEL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5710359"/>
            <a:ext cx="5250879" cy="827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MANAJEMEN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06000" y="4544867"/>
            <a:ext cx="7270089" cy="284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TAHAP</a:t>
            </a: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 </a:t>
            </a: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PENGAMBILAN</a:t>
            </a:r>
          </a:p>
          <a:p>
            <a:pPr marL="3194050" marR="0">
              <a:lnSpc>
                <a:spcPts val="105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fab900"/>
                </a:solidFill>
                <a:latin typeface="BLULUW+LeagueGothic-Regular"/>
                <a:cs typeface="BLULUW+LeagueGothic-Regular"/>
              </a:rPr>
              <a:t>KEPUTUSAN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9198" y="715288"/>
            <a:ext cx="5881166" cy="2656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TAHAP</a:t>
            </a:r>
          </a:p>
          <a:p>
            <a:pPr marL="0" marR="0">
              <a:lnSpc>
                <a:spcPts val="6216"/>
              </a:lnSpc>
              <a:spcBef>
                <a:spcPts val="983"/>
              </a:spcBef>
              <a:spcAft>
                <a:spcPts val="0"/>
              </a:spcAft>
            </a:pPr>
            <a:r>
              <a:rPr dirty="0" sz="6000" b="1">
                <a:solidFill>
                  <a:srgbClr val="074b14"/>
                </a:solidFill>
                <a:latin typeface="DAATRS+AvenirNextLTPro-Bold"/>
                <a:cs typeface="DAATRS+AvenirNextLTPro-Bold"/>
              </a:rPr>
              <a:t>PENGAMBILAN</a:t>
            </a:r>
          </a:p>
          <a:p>
            <a:pPr marL="0" marR="0">
              <a:lnSpc>
                <a:spcPts val="6216"/>
              </a:lnSpc>
              <a:spcBef>
                <a:spcPts val="983"/>
              </a:spcBef>
              <a:spcAft>
                <a:spcPts val="0"/>
              </a:spcAft>
            </a:pPr>
            <a:r>
              <a:rPr dirty="0" sz="6000" b="1">
                <a:solidFill>
                  <a:srgbClr val="ffc000"/>
                </a:solidFill>
                <a:latin typeface="DAATRS+AvenirNextLTPro-Bold"/>
                <a:cs typeface="DAATRS+AvenirNextLTPro-Bold"/>
              </a:rPr>
              <a:t>KEPUTUSAN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9491" y="4034382"/>
            <a:ext cx="7317953" cy="721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Dalam</a:t>
            </a:r>
            <a:r>
              <a:rPr dirty="0" sz="2400" spc="117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sebuah</a:t>
            </a:r>
            <a:r>
              <a:rPr dirty="0" sz="2400" spc="11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organisasi,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diperlukan</a:t>
            </a:r>
            <a:r>
              <a:rPr dirty="0" sz="2400" spc="11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tahapan</a:t>
            </a:r>
            <a:r>
              <a:rPr dirty="0" sz="2400" spc="13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sistematis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dalam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mengambil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3869" y="4189529"/>
            <a:ext cx="764386" cy="4990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729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A</a:t>
            </a:r>
          </a:p>
          <a:p>
            <a:pPr marL="0" marR="0">
              <a:lnSpc>
                <a:spcPts val="5871"/>
              </a:lnSpc>
              <a:spcBef>
                <a:spcPts val="10528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B</a:t>
            </a:r>
          </a:p>
          <a:p>
            <a:pPr marL="69214" marR="0">
              <a:lnSpc>
                <a:spcPts val="5871"/>
              </a:lnSpc>
              <a:spcBef>
                <a:spcPts val="10802"/>
              </a:spcBef>
              <a:spcAft>
                <a:spcPts val="0"/>
              </a:spcAft>
            </a:pPr>
            <a:r>
              <a:rPr dirty="0" sz="5900">
                <a:solidFill>
                  <a:srgbClr val="ffc000"/>
                </a:solidFill>
                <a:latin typeface="FIRNFB+ArialMT"/>
                <a:cs typeface="FIRNFB+ArialMT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9490" y="6268370"/>
            <a:ext cx="7329543" cy="721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Hal</a:t>
            </a:r>
            <a:r>
              <a:rPr dirty="0" sz="2400" spc="108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ini</a:t>
            </a:r>
            <a:r>
              <a:rPr dirty="0" sz="2400" spc="108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bertujuan</a:t>
            </a:r>
            <a:r>
              <a:rPr dirty="0" sz="2400" spc="107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untuk</a:t>
            </a:r>
            <a:r>
              <a:rPr dirty="0" sz="2400" spc="1102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menentukan</a:t>
            </a:r>
            <a:r>
              <a:rPr dirty="0" sz="2400" spc="111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paling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baik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bisa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diambil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7652" y="8218454"/>
            <a:ext cx="7328658" cy="1087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405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 spc="44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baik</a:t>
            </a:r>
            <a:r>
              <a:rPr dirty="0" sz="2400" spc="43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adalah</a:t>
            </a:r>
            <a:r>
              <a:rPr dirty="0" sz="2400" spc="44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keputusan</a:t>
            </a:r>
            <a:r>
              <a:rPr dirty="0" sz="2400" spc="43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 spc="44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bisa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diterima</a:t>
            </a:r>
            <a:r>
              <a:rPr dirty="0" sz="2400" spc="4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oleh</a:t>
            </a:r>
            <a:r>
              <a:rPr dirty="0" sz="2400" spc="23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semua</a:t>
            </a:r>
            <a:r>
              <a:rPr dirty="0" sz="2400" spc="44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level</a:t>
            </a:r>
            <a:r>
              <a:rPr dirty="0" sz="2400" spc="3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manajemen</a:t>
            </a:r>
            <a:r>
              <a:rPr dirty="0" sz="2400" spc="69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dan</a:t>
            </a:r>
            <a:r>
              <a:rPr dirty="0" sz="2400" spc="28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memiliki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resiko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yang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paling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 </a:t>
            </a:r>
            <a:r>
              <a:rPr dirty="0" sz="2400">
                <a:solidFill>
                  <a:srgbClr val="074b14"/>
                </a:solidFill>
                <a:latin typeface="DAHFPT+AvenirNextLTPro"/>
                <a:cs typeface="DAHFPT+AvenirNextLTPro"/>
              </a:rPr>
              <a:t>minimal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6755" y="3390097"/>
            <a:ext cx="8692925" cy="1818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TAHAP</a:t>
            </a: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PENGAMBILAN</a:t>
            </a:r>
          </a:p>
          <a:p>
            <a:pPr marL="0" marR="0">
              <a:lnSpc>
                <a:spcPts val="6216"/>
              </a:lnSpc>
              <a:spcBef>
                <a:spcPts val="1583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KEPUTUSAN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61855" y="2947982"/>
            <a:ext cx="6517490" cy="4564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150" b="1">
                <a:solidFill>
                  <a:srgbClr val="ffffff"/>
                </a:solidFill>
                <a:latin typeface="HVEIHM+Mont-Bold"/>
                <a:cs typeface="HVEIHM+Mont-Bold"/>
              </a:rPr>
              <a:t>TERIMA</a:t>
            </a:r>
          </a:p>
          <a:p>
            <a:pPr marL="648713" marR="0">
              <a:lnSpc>
                <a:spcPts val="17223"/>
              </a:lnSpc>
              <a:spcBef>
                <a:spcPts val="1197"/>
              </a:spcBef>
              <a:spcAft>
                <a:spcPts val="0"/>
              </a:spcAft>
            </a:pPr>
            <a:r>
              <a:rPr dirty="0" sz="13150" b="1">
                <a:solidFill>
                  <a:srgbClr val="ffffff"/>
                </a:solidFill>
                <a:latin typeface="HVEIHM+Mont-Bold"/>
                <a:cs typeface="HVEIHM+Mont-Bold"/>
              </a:rPr>
              <a:t>KASIH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0758" y="2484690"/>
            <a:ext cx="6536078" cy="1518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17016"/>
                </a:solidFill>
                <a:latin typeface="RCGMFE+LeagueGothic-Regular,Bold"/>
                <a:cs typeface="RCGMFE+LeagueGothic-Regular,Bold"/>
              </a:rPr>
              <a:t>TABLE</a:t>
            </a:r>
            <a:r>
              <a:rPr dirty="0" sz="9600" spc="-921">
                <a:solidFill>
                  <a:srgbClr val="017016"/>
                </a:solidFill>
                <a:latin typeface="RCGMFE+LeagueGothic-Regular,Bold"/>
                <a:cs typeface="RCGMFE+LeagueGothic-Regular,Bold"/>
              </a:rPr>
              <a:t> </a:t>
            </a:r>
            <a:r>
              <a:rPr dirty="0" sz="9600">
                <a:solidFill>
                  <a:srgbClr val="017016"/>
                </a:solidFill>
                <a:latin typeface="RCGMFE+LeagueGothic-Regular,Bold"/>
                <a:cs typeface="RCGMFE+LeagueGothic-Regular,Bold"/>
              </a:rPr>
              <a:t>OF</a:t>
            </a:r>
            <a:r>
              <a:rPr dirty="0" sz="9600" spc="882">
                <a:solidFill>
                  <a:srgbClr val="017016"/>
                </a:solidFill>
                <a:latin typeface="RCGMFE+LeagueGothic-Regular,Bold"/>
                <a:cs typeface="RCGMFE+LeagueGothic-Regular,Bold"/>
              </a:rPr>
              <a:t> </a:t>
            </a:r>
            <a:r>
              <a:rPr dirty="0" sz="9600">
                <a:solidFill>
                  <a:srgbClr val="fab900"/>
                </a:solidFill>
                <a:latin typeface="RCGMFE+LeagueGothic-Regular,Bold"/>
                <a:cs typeface="RCGMFE+LeagueGothic-Regular,Bold"/>
              </a:rPr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5312" y="5936585"/>
            <a:ext cx="2554908" cy="833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Tipe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Kegiatan</a:t>
            </a:r>
          </a:p>
          <a:p>
            <a:pPr marL="343545" marR="0">
              <a:lnSpc>
                <a:spcPts val="2901"/>
              </a:lnSpc>
              <a:spcBef>
                <a:spcPts val="458"/>
              </a:spcBef>
              <a:spcAft>
                <a:spcPts val="0"/>
              </a:spcAft>
            </a:pP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Manajemen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45503" y="6117116"/>
            <a:ext cx="3278909" cy="406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Peran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Manajemen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15594" y="7084142"/>
            <a:ext cx="2852545" cy="833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Tipe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Keputusan</a:t>
            </a:r>
          </a:p>
          <a:p>
            <a:pPr marL="643880" marR="0">
              <a:lnSpc>
                <a:spcPts val="2901"/>
              </a:lnSpc>
              <a:spcBef>
                <a:spcPts val="458"/>
              </a:spcBef>
              <a:spcAft>
                <a:spcPts val="0"/>
              </a:spcAft>
            </a:pP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Manajemen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12029" y="7082751"/>
            <a:ext cx="3589349" cy="833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Tahap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 </a:t>
            </a: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Pengambilan</a:t>
            </a:r>
          </a:p>
          <a:p>
            <a:pPr marL="1544587" marR="0">
              <a:lnSpc>
                <a:spcPts val="2901"/>
              </a:lnSpc>
              <a:spcBef>
                <a:spcPts val="458"/>
              </a:spcBef>
              <a:spcAft>
                <a:spcPts val="0"/>
              </a:spcAft>
            </a:pPr>
            <a:r>
              <a:rPr dirty="0" sz="28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Keputusan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15800" y="4544867"/>
            <a:ext cx="5036515" cy="2846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9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TIPE</a:t>
            </a: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 </a:t>
            </a:r>
            <a:r>
              <a:rPr dirty="0" sz="9600">
                <a:solidFill>
                  <a:srgbClr val="017016"/>
                </a:solidFill>
                <a:latin typeface="BLULUW+LeagueGothic-Regular"/>
                <a:cs typeface="BLULUW+LeagueGothic-Regular"/>
              </a:rPr>
              <a:t>KEGIATAN</a:t>
            </a:r>
          </a:p>
          <a:p>
            <a:pPr marL="820737" marR="0">
              <a:lnSpc>
                <a:spcPts val="105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fab900"/>
                </a:solidFill>
                <a:latin typeface="BLULUW+LeagueGothic-Regular"/>
                <a:cs typeface="BLULUW+LeagueGothic-Regular"/>
              </a:rPr>
              <a:t>MANAJEMEN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92355" y="2101616"/>
            <a:ext cx="5633325" cy="19867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IDBEVS+ArialMT,Italic"/>
                <a:cs typeface="IDBEVS+ArialMT,Italic"/>
              </a:rPr>
              <a:t>Tipe</a:t>
            </a:r>
            <a:r>
              <a:rPr dirty="0" sz="7000" spc="189">
                <a:solidFill>
                  <a:srgbClr val="074b14"/>
                </a:solidFill>
                <a:latin typeface="IDBEVS+ArialMT,Italic"/>
                <a:cs typeface="IDBEVS+ArialMT,Italic"/>
              </a:rPr>
              <a:t> </a:t>
            </a:r>
            <a:r>
              <a:rPr dirty="0" sz="7000">
                <a:solidFill>
                  <a:srgbClr val="074b14"/>
                </a:solidFill>
                <a:latin typeface="IDBEVS+ArialMT,Italic"/>
                <a:cs typeface="IDBEVS+ArialMT,Italic"/>
              </a:rPr>
              <a:t>Kegiatan</a:t>
            </a:r>
          </a:p>
          <a:p>
            <a:pPr marL="0" marR="0">
              <a:lnSpc>
                <a:spcPts val="6944"/>
              </a:lnSpc>
              <a:spcBef>
                <a:spcPts val="1454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IDBEVS+ArialMT,Italic"/>
                <a:cs typeface="IDBEVS+ArialMT,Italic"/>
              </a:rPr>
              <a:t>Manajemen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92355" y="4608348"/>
            <a:ext cx="7934156" cy="65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Tingkatan</a:t>
            </a:r>
            <a:r>
              <a:rPr dirty="0" sz="3600" spc="838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manajemen</a:t>
            </a:r>
            <a:r>
              <a:rPr dirty="0" sz="3600" spc="83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di</a:t>
            </a:r>
            <a:r>
              <a:rPr dirty="0" sz="3600" spc="83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dalam</a:t>
            </a:r>
            <a:r>
              <a:rPr dirty="0" sz="3600" spc="838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suatu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2355" y="5070628"/>
            <a:ext cx="7933873" cy="65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organisasi</a:t>
            </a:r>
            <a:r>
              <a:rPr dirty="0" sz="3600" spc="2994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dibedakan</a:t>
            </a:r>
            <a:r>
              <a:rPr dirty="0" sz="3600" spc="300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menjadi</a:t>
            </a:r>
            <a:r>
              <a:rPr dirty="0" sz="3600" spc="2993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tiga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2355" y="5532908"/>
            <a:ext cx="7935301" cy="2502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bagian,</a:t>
            </a:r>
            <a:r>
              <a:rPr dirty="0" sz="3600" spc="767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yakni</a:t>
            </a:r>
            <a:r>
              <a:rPr dirty="0" sz="3600" spc="75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manajemen</a:t>
            </a:r>
            <a:r>
              <a:rPr dirty="0" sz="3600" spc="76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tingkat</a:t>
            </a:r>
            <a:r>
              <a:rPr dirty="0" sz="3600" spc="773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atas</a:t>
            </a:r>
          </a:p>
          <a:p>
            <a:pPr marL="0" marR="0">
              <a:lnSpc>
                <a:spcPts val="3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(tingkat</a:t>
            </a:r>
            <a:r>
              <a:rPr dirty="0" sz="3600" spc="943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strategic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),</a:t>
            </a:r>
            <a:r>
              <a:rPr dirty="0" sz="3600" spc="928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manajemen</a:t>
            </a:r>
            <a:r>
              <a:rPr dirty="0" sz="3600" spc="932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tingkat</a:t>
            </a:r>
          </a:p>
          <a:p>
            <a:pPr marL="0" marR="0">
              <a:lnSpc>
                <a:spcPts val="36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menengah</a:t>
            </a:r>
            <a:r>
              <a:rPr dirty="0" sz="3600" spc="4764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(tingkat</a:t>
            </a:r>
            <a:r>
              <a:rPr dirty="0" sz="3600" spc="4727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taktik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),</a:t>
            </a:r>
            <a:r>
              <a:rPr dirty="0" sz="3600" spc="471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dan</a:t>
            </a:r>
          </a:p>
          <a:p>
            <a:pPr marL="0" marR="0">
              <a:lnSpc>
                <a:spcPts val="3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manajemen</a:t>
            </a:r>
            <a:r>
              <a:rPr dirty="0" sz="3600" spc="2703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tingkat</a:t>
            </a:r>
            <a:r>
              <a:rPr dirty="0" sz="3600" spc="271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bawah</a:t>
            </a:r>
            <a:r>
              <a:rPr dirty="0" sz="3600" spc="2765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(tingkat</a:t>
            </a:r>
          </a:p>
          <a:p>
            <a:pPr marL="0" marR="0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operasional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600" y="3729159"/>
            <a:ext cx="3326903" cy="827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HIRARKI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4719759"/>
            <a:ext cx="5250879" cy="1818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TINGKATAN</a:t>
            </a:r>
          </a:p>
          <a:p>
            <a:pPr marL="0" marR="0">
              <a:lnSpc>
                <a:spcPts val="6216"/>
              </a:lnSpc>
              <a:spcBef>
                <a:spcPts val="1583"/>
              </a:spcBef>
              <a:spcAft>
                <a:spcPts val="0"/>
              </a:spcAft>
            </a:pPr>
            <a:r>
              <a:rPr dirty="0" sz="6000" b="1">
                <a:solidFill>
                  <a:srgbClr val="006c31"/>
                </a:solidFill>
                <a:latin typeface="DAATRS+AvenirNextLTPro-Bold"/>
                <a:cs typeface="DAATRS+AvenirNextLTPro-Bold"/>
              </a:rPr>
              <a:t>MANAJEMEN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92355" y="3146325"/>
            <a:ext cx="7361294" cy="920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IDBEVS+ArialMT,Italic"/>
                <a:cs typeface="IDBEVS+ArialMT,Italic"/>
              </a:rPr>
              <a:t>Strategic</a:t>
            </a:r>
            <a:r>
              <a:rPr dirty="0" sz="7000" spc="191">
                <a:solidFill>
                  <a:srgbClr val="074b14"/>
                </a:solidFill>
                <a:latin typeface="IDBEVS+ArialMT,Italic"/>
                <a:cs typeface="IDBEVS+ArialMT,Italic"/>
              </a:rPr>
              <a:t> </a:t>
            </a:r>
            <a:r>
              <a:rPr dirty="0" sz="7000">
                <a:solidFill>
                  <a:srgbClr val="074b14"/>
                </a:solidFill>
                <a:latin typeface="IDBEVS+ArialMT,Italic"/>
                <a:cs typeface="IDBEVS+ArialMT,Italic"/>
              </a:rPr>
              <a:t>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92355" y="4608348"/>
            <a:ext cx="7934501" cy="65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Strategic</a:t>
            </a:r>
            <a:r>
              <a:rPr dirty="0" sz="3600" spc="1577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Planning</a:t>
            </a:r>
            <a:r>
              <a:rPr dirty="0" sz="3600" spc="1547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atau</a:t>
            </a:r>
            <a:r>
              <a:rPr dirty="0" sz="3600" spc="155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perencanaan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2355" y="5070628"/>
            <a:ext cx="7934056" cy="65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strategic</a:t>
            </a:r>
            <a:r>
              <a:rPr dirty="0" sz="3600" spc="363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ini</a:t>
            </a:r>
            <a:r>
              <a:rPr dirty="0" sz="3600" spc="360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merupakan</a:t>
            </a:r>
            <a:r>
              <a:rPr dirty="0" sz="3600" spc="361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kegiatan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2355" y="5532908"/>
            <a:ext cx="7935759" cy="2964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manajemen</a:t>
            </a:r>
            <a:r>
              <a:rPr dirty="0" sz="3600" spc="5453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tingkat</a:t>
            </a:r>
            <a:r>
              <a:rPr dirty="0" sz="3600" spc="546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atas</a:t>
            </a:r>
            <a:r>
              <a:rPr dirty="0" sz="3600" spc="5455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yang</a:t>
            </a:r>
          </a:p>
          <a:p>
            <a:pPr marL="0" marR="0">
              <a:lnSpc>
                <a:spcPts val="3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mencakup</a:t>
            </a:r>
            <a:r>
              <a:rPr dirty="0" sz="3600" spc="676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pendefinisian</a:t>
            </a:r>
            <a:r>
              <a:rPr dirty="0" sz="3600" spc="688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rencana</a:t>
            </a:r>
            <a:r>
              <a:rPr dirty="0" sz="3600" spc="67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yang</a:t>
            </a:r>
          </a:p>
          <a:p>
            <a:pPr marL="0" marR="0">
              <a:lnSpc>
                <a:spcPts val="36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strategis</a:t>
            </a:r>
            <a:r>
              <a:rPr dirty="0" sz="3600" spc="217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untuk</a:t>
            </a:r>
            <a:r>
              <a:rPr dirty="0" sz="3600" spc="18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proses</a:t>
            </a:r>
            <a:r>
              <a:rPr dirty="0" sz="3600" spc="19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penentuan</a:t>
            </a:r>
            <a:r>
              <a:rPr dirty="0" sz="3600" spc="197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goals</a:t>
            </a:r>
          </a:p>
          <a:p>
            <a:pPr marL="0" marR="0">
              <a:lnSpc>
                <a:spcPts val="3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dan</a:t>
            </a:r>
            <a:r>
              <a:rPr dirty="0" sz="3600" spc="199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strategi</a:t>
            </a:r>
            <a:r>
              <a:rPr dirty="0" sz="3600" spc="2022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yang</a:t>
            </a:r>
            <a:r>
              <a:rPr dirty="0" sz="3600" spc="199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digunakan</a:t>
            </a:r>
            <a:r>
              <a:rPr dirty="0" sz="3600" spc="199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untuk</a:t>
            </a:r>
          </a:p>
          <a:p>
            <a:pPr marL="0" marR="0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mencapai</a:t>
            </a:r>
            <a:r>
              <a:rPr dirty="0" sz="3600" spc="4084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tujuan</a:t>
            </a:r>
            <a:r>
              <a:rPr dirty="0" sz="3600" spc="4072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dari</a:t>
            </a:r>
            <a:r>
              <a:rPr dirty="0" sz="3600" spc="408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organisasi</a:t>
            </a:r>
          </a:p>
          <a:p>
            <a:pPr marL="0" marR="0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(Anthony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dan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Dearden,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1993).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4512" y="1134242"/>
            <a:ext cx="8019510" cy="66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Cakupan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Strategic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5000">
                <a:solidFill>
                  <a:srgbClr val="000000"/>
                </a:solidFill>
                <a:latin typeface="FIRNFB+ArialMT"/>
                <a:cs typeface="FIRNFB+ArialMT"/>
              </a:rPr>
              <a:t>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9400" y="2739869"/>
            <a:ext cx="5919132" cy="906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Proses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Evaluasi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Lingkungan</a:t>
            </a:r>
          </a:p>
          <a:p>
            <a:pPr marL="0" marR="0">
              <a:lnSpc>
                <a:spcPts val="326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Luar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Organisasi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9029" y="2774886"/>
            <a:ext cx="649616" cy="37609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219" marR="0">
              <a:lnSpc>
                <a:spcPts val="5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a66735"/>
                </a:solidFill>
                <a:latin typeface="FIRNFB+ArialMT"/>
                <a:cs typeface="FIRNFB+ArialMT"/>
              </a:rPr>
              <a:t>1</a:t>
            </a:r>
          </a:p>
          <a:p>
            <a:pPr marL="35105" marR="0">
              <a:lnSpc>
                <a:spcPts val="5871"/>
              </a:lnSpc>
              <a:spcBef>
                <a:spcPts val="5735"/>
              </a:spcBef>
              <a:spcAft>
                <a:spcPts val="0"/>
              </a:spcAft>
            </a:pPr>
            <a:r>
              <a:rPr dirty="0" sz="5900">
                <a:solidFill>
                  <a:srgbClr val="243e4d"/>
                </a:solidFill>
                <a:latin typeface="FIRNFB+ArialMT"/>
                <a:cs typeface="FIRNFB+ArialMT"/>
              </a:rPr>
              <a:t>2</a:t>
            </a:r>
          </a:p>
          <a:p>
            <a:pPr marL="0" marR="0">
              <a:lnSpc>
                <a:spcPts val="5871"/>
              </a:lnSpc>
              <a:spcBef>
                <a:spcPts val="5913"/>
              </a:spcBef>
              <a:spcAft>
                <a:spcPts val="0"/>
              </a:spcAft>
            </a:pPr>
            <a:r>
              <a:rPr dirty="0" sz="5900">
                <a:solidFill>
                  <a:srgbClr val="dcb07b"/>
                </a:solidFill>
                <a:latin typeface="FIRNFB+ArialMT"/>
                <a:cs typeface="FIRNFB+Arial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4636" y="4387861"/>
            <a:ext cx="3886879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Penetapan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Tujuan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54635" y="5778824"/>
            <a:ext cx="4063822" cy="491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Penetapan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FIRNFB+ArialMT"/>
                <a:cs typeface="FIRNFB+ArialMT"/>
              </a:rPr>
              <a:t>Strategi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92355" y="3146325"/>
            <a:ext cx="8449288" cy="920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IDBEVS+ArialMT,Italic"/>
                <a:cs typeface="IDBEVS+ArialMT,Italic"/>
              </a:rPr>
              <a:t>Management</a:t>
            </a:r>
            <a:r>
              <a:rPr dirty="0" sz="7000" spc="183">
                <a:solidFill>
                  <a:srgbClr val="074b14"/>
                </a:solidFill>
                <a:latin typeface="IDBEVS+ArialMT,Italic"/>
                <a:cs typeface="IDBEVS+ArialMT,Italic"/>
              </a:rPr>
              <a:t> </a:t>
            </a:r>
            <a:r>
              <a:rPr dirty="0" sz="7000">
                <a:solidFill>
                  <a:srgbClr val="074b14"/>
                </a:solidFill>
                <a:latin typeface="IDBEVS+ArialMT,Italic"/>
                <a:cs typeface="IDBEVS+ArialMT,Italic"/>
              </a:rPr>
              <a:t>Control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92355" y="4608348"/>
            <a:ext cx="7934498" cy="65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Management</a:t>
            </a:r>
            <a:r>
              <a:rPr dirty="0" sz="3600" spc="1025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Control</a:t>
            </a:r>
            <a:r>
              <a:rPr dirty="0" sz="3600" spc="1025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atau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2355" y="5070628"/>
            <a:ext cx="7934272" cy="65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pengendalian</a:t>
            </a:r>
            <a:r>
              <a:rPr dirty="0" sz="3600" spc="157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manajemen</a:t>
            </a:r>
            <a:r>
              <a:rPr dirty="0" sz="3600" spc="1564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merupakan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2355" y="5532908"/>
            <a:ext cx="7934616" cy="2964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kegiatan</a:t>
            </a:r>
            <a:r>
              <a:rPr dirty="0" sz="3600" spc="8889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manajemen</a:t>
            </a:r>
            <a:r>
              <a:rPr dirty="0" sz="3600" spc="8884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 </a:t>
            </a: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tingkat</a:t>
            </a:r>
          </a:p>
          <a:p>
            <a:pPr marL="0" marR="0">
              <a:lnSpc>
                <a:spcPts val="3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FSOPRV+HKGrotesk-Regular,Bold"/>
                <a:cs typeface="FSOPRV+HKGrotesk-Regular,Bold"/>
              </a:rPr>
              <a:t>menengah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,</a:t>
            </a:r>
            <a:r>
              <a:rPr dirty="0" sz="3600" spc="38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dimana</a:t>
            </a:r>
            <a:r>
              <a:rPr dirty="0" sz="3600" spc="394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manajemen</a:t>
            </a:r>
            <a:r>
              <a:rPr dirty="0" sz="3600" spc="39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tingkat</a:t>
            </a:r>
          </a:p>
          <a:p>
            <a:pPr marL="0" marR="0">
              <a:lnSpc>
                <a:spcPts val="36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ini</a:t>
            </a:r>
            <a:r>
              <a:rPr dirty="0" sz="3600" spc="61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menjalankan</a:t>
            </a:r>
            <a:r>
              <a:rPr dirty="0" sz="3600" spc="60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taktik</a:t>
            </a:r>
            <a:r>
              <a:rPr dirty="0" sz="3600" spc="623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dengan</a:t>
            </a:r>
            <a:r>
              <a:rPr dirty="0" sz="3600" spc="611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strategi</a:t>
            </a:r>
          </a:p>
          <a:p>
            <a:pPr marL="0" marR="0">
              <a:lnSpc>
                <a:spcPts val="3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yang</a:t>
            </a:r>
            <a:r>
              <a:rPr dirty="0" sz="3600" spc="544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telah</a:t>
            </a:r>
            <a:r>
              <a:rPr dirty="0" sz="3600" spc="565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ditetapkan,</a:t>
            </a:r>
            <a:r>
              <a:rPr dirty="0" sz="3600" spc="569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apakah</a:t>
            </a:r>
            <a:r>
              <a:rPr dirty="0" sz="3600" spc="55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strategi</a:t>
            </a:r>
          </a:p>
          <a:p>
            <a:pPr marL="0" marR="0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tersebut</a:t>
            </a:r>
            <a:r>
              <a:rPr dirty="0" sz="3600" spc="913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bisa</a:t>
            </a:r>
            <a:r>
              <a:rPr dirty="0" sz="3600" spc="894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berjalan</a:t>
            </a:r>
            <a:r>
              <a:rPr dirty="0" sz="3600" spc="894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dengan</a:t>
            </a:r>
            <a:r>
              <a:rPr dirty="0" sz="3600" spc="88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efektif,</a:t>
            </a:r>
          </a:p>
          <a:p>
            <a:pPr marL="0" marR="0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efisien,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sistematis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dan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 </a:t>
            </a:r>
            <a:r>
              <a:rPr dirty="0" sz="3600">
                <a:solidFill>
                  <a:srgbClr val="414042"/>
                </a:solidFill>
                <a:latin typeface="RSNQSM+HKGrotesk-Regular"/>
                <a:cs typeface="RSNQSM+HKGrotesk-Regular"/>
              </a:rPr>
              <a:t>berhasil.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2023-08-24T21:01:51-05:00</dcterms:modified>
</cp:coreProperties>
</file>