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6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1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4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3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90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9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1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14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3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8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5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3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3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F9C73-1474-40B4-BAC6-13A1A1840667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B749F-7828-4BA2-8F97-B5419F930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8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Performance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73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Confusion Matrix : IRIS datasets </a:t>
            </a:r>
            <a:r>
              <a:rPr lang="en-US" dirty="0" smtClean="0"/>
              <a:t>in R + SVM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0184" y="1690688"/>
            <a:ext cx="5782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Jalankan</a:t>
            </a:r>
            <a:r>
              <a:rPr lang="en-US" sz="2400" dirty="0" smtClean="0"/>
              <a:t> script di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, </a:t>
            </a:r>
            <a:r>
              <a:rPr lang="en-US" sz="2400" dirty="0" err="1" smtClean="0"/>
              <a:t>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instruksi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per </a:t>
            </a:r>
            <a:r>
              <a:rPr lang="en-US" sz="2400" dirty="0" err="1" smtClean="0"/>
              <a:t>satu</a:t>
            </a:r>
            <a:r>
              <a:rPr lang="en-US" sz="2400" dirty="0" smtClean="0"/>
              <a:t> di console R 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summary(cm1</a:t>
            </a:r>
            <a:r>
              <a:rPr lang="en-US" sz="2400" dirty="0" smtClean="0"/>
              <a:t>)</a:t>
            </a:r>
            <a:endParaRPr lang="en-US" sz="24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cm1$table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cm1$table[1,1]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cm1$table[2,2]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cm1$overall[1</a:t>
            </a:r>
            <a:r>
              <a:rPr lang="en-US" sz="2400" dirty="0"/>
              <a:t>]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98448" y="4971288"/>
            <a:ext cx="2072640" cy="61555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 # </a:t>
            </a:r>
            <a:r>
              <a:rPr lang="en-US" sz="100" dirty="0" err="1"/>
              <a:t>Contoh</a:t>
            </a:r>
            <a:r>
              <a:rPr lang="en-US" sz="100" dirty="0"/>
              <a:t> program </a:t>
            </a:r>
            <a:r>
              <a:rPr lang="en-US" sz="100" dirty="0" err="1"/>
              <a:t>untuk</a:t>
            </a:r>
            <a:r>
              <a:rPr lang="en-US" sz="100" dirty="0"/>
              <a:t> </a:t>
            </a:r>
            <a:r>
              <a:rPr lang="en-US" sz="100" dirty="0" err="1"/>
              <a:t>menampilkan</a:t>
            </a:r>
            <a:r>
              <a:rPr lang="en-US" sz="100" dirty="0"/>
              <a:t> confusion matrix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irisku</a:t>
            </a:r>
            <a:r>
              <a:rPr lang="en-US" sz="100" dirty="0"/>
              <a:t>&lt;-read.csv("iris-UCI-header-2class.csv",header=T)</a:t>
            </a:r>
          </a:p>
          <a:p>
            <a:endParaRPr lang="en-US" sz="100" dirty="0"/>
          </a:p>
          <a:p>
            <a:r>
              <a:rPr lang="en-US" sz="100" dirty="0"/>
              <a:t> # </a:t>
            </a:r>
            <a:r>
              <a:rPr lang="en-US" sz="100" dirty="0" err="1"/>
              <a:t>Partisi</a:t>
            </a:r>
            <a:r>
              <a:rPr lang="en-US" sz="100" dirty="0"/>
              <a:t> data set yang </a:t>
            </a:r>
            <a:r>
              <a:rPr lang="en-US" sz="100" dirty="0" err="1"/>
              <a:t>digunakan</a:t>
            </a:r>
            <a:r>
              <a:rPr lang="en-US" sz="100" dirty="0"/>
              <a:t> 30% training and 70% evaluation. </a:t>
            </a:r>
            <a:r>
              <a:rPr lang="en-US" sz="100" dirty="0" err="1"/>
              <a:t>Sebaiknya</a:t>
            </a:r>
            <a:r>
              <a:rPr lang="en-US" sz="100" dirty="0"/>
              <a:t> </a:t>
            </a:r>
            <a:r>
              <a:rPr lang="en-US" sz="100" dirty="0" err="1"/>
              <a:t>gunakan</a:t>
            </a:r>
            <a:r>
              <a:rPr lang="en-US" sz="100" dirty="0"/>
              <a:t> 80% </a:t>
            </a:r>
            <a:r>
              <a:rPr lang="en-US" sz="100" dirty="0" err="1"/>
              <a:t>dan</a:t>
            </a:r>
            <a:r>
              <a:rPr lang="en-US" sz="100" dirty="0"/>
              <a:t> 20%</a:t>
            </a:r>
          </a:p>
          <a:p>
            <a:r>
              <a:rPr lang="en-US" sz="100" dirty="0"/>
              <a:t> </a:t>
            </a:r>
            <a:r>
              <a:rPr lang="en-US" sz="100" dirty="0" err="1"/>
              <a:t>set.seed</a:t>
            </a:r>
            <a:r>
              <a:rPr lang="en-US" sz="100" dirty="0"/>
              <a:t>(2)</a:t>
            </a:r>
          </a:p>
          <a:p>
            <a:r>
              <a:rPr lang="en-US" sz="100" dirty="0"/>
              <a:t> </a:t>
            </a:r>
            <a:r>
              <a:rPr lang="en-US" sz="100" dirty="0" err="1"/>
              <a:t>ind</a:t>
            </a:r>
            <a:r>
              <a:rPr lang="en-US" sz="100" dirty="0"/>
              <a:t> &lt;- sample(2, </a:t>
            </a:r>
            <a:r>
              <a:rPr lang="en-US" sz="100" dirty="0" err="1"/>
              <a:t>nrow</a:t>
            </a:r>
            <a:r>
              <a:rPr lang="en-US" sz="100" dirty="0"/>
              <a:t>(</a:t>
            </a:r>
            <a:r>
              <a:rPr lang="en-US" sz="100" dirty="0" err="1"/>
              <a:t>irisku</a:t>
            </a:r>
            <a:r>
              <a:rPr lang="en-US" sz="100" dirty="0"/>
              <a:t>), replace = TRUE, </a:t>
            </a:r>
            <a:r>
              <a:rPr lang="en-US" sz="100" dirty="0" err="1"/>
              <a:t>prob</a:t>
            </a:r>
            <a:r>
              <a:rPr lang="en-US" sz="100" dirty="0"/>
              <a:t>=c(0.3, 0.7))</a:t>
            </a:r>
          </a:p>
          <a:p>
            <a:r>
              <a:rPr lang="en-US" sz="100" dirty="0"/>
              <a:t> </a:t>
            </a:r>
          </a:p>
          <a:p>
            <a:r>
              <a:rPr lang="en-US" sz="100" dirty="0"/>
              <a:t> require(e1071)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dataTrain</a:t>
            </a:r>
            <a:r>
              <a:rPr lang="en-US" sz="100" dirty="0"/>
              <a:t> &lt;- </a:t>
            </a:r>
            <a:r>
              <a:rPr lang="en-US" sz="100" dirty="0" err="1"/>
              <a:t>irisku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1,]</a:t>
            </a:r>
          </a:p>
          <a:p>
            <a:r>
              <a:rPr lang="en-US" sz="100" dirty="0"/>
              <a:t> </a:t>
            </a:r>
            <a:r>
              <a:rPr lang="en-US" sz="100" dirty="0" err="1"/>
              <a:t>dataUji</a:t>
            </a:r>
            <a:r>
              <a:rPr lang="en-US" sz="100" dirty="0"/>
              <a:t> &lt;- </a:t>
            </a:r>
            <a:r>
              <a:rPr lang="en-US" sz="100" dirty="0" err="1"/>
              <a:t>irisku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2,]</a:t>
            </a:r>
          </a:p>
          <a:p>
            <a:endParaRPr lang="en-US" sz="100" dirty="0"/>
          </a:p>
          <a:p>
            <a:r>
              <a:rPr lang="en-US" sz="100" dirty="0"/>
              <a:t># ====== </a:t>
            </a:r>
            <a:r>
              <a:rPr lang="en-US" sz="100" dirty="0" err="1"/>
              <a:t>svm</a:t>
            </a:r>
            <a:r>
              <a:rPr lang="en-US" sz="100" dirty="0"/>
              <a:t> A =======================</a:t>
            </a:r>
          </a:p>
          <a:p>
            <a:r>
              <a:rPr lang="en-US" sz="100" dirty="0"/>
              <a:t>model &lt;- </a:t>
            </a:r>
            <a:r>
              <a:rPr lang="en-US" sz="100" dirty="0" err="1"/>
              <a:t>svm</a:t>
            </a:r>
            <a:r>
              <a:rPr lang="en-US" sz="100" dirty="0"/>
              <a:t>(Species~., </a:t>
            </a:r>
            <a:r>
              <a:rPr lang="en-US" sz="100" dirty="0" err="1"/>
              <a:t>dataTrain</a:t>
            </a:r>
            <a:r>
              <a:rPr lang="en-US" sz="100" dirty="0"/>
              <a:t>, cost=4, gamma=0.0625)</a:t>
            </a:r>
          </a:p>
          <a:p>
            <a:r>
              <a:rPr lang="en-US" sz="100" dirty="0"/>
              <a:t>prediction &lt;- predict(model, </a:t>
            </a:r>
            <a:r>
              <a:rPr lang="en-US" sz="100" dirty="0" err="1"/>
              <a:t>dataUji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membuat</a:t>
            </a:r>
            <a:r>
              <a:rPr lang="en-US" sz="100" dirty="0"/>
              <a:t> confusion matrix</a:t>
            </a:r>
          </a:p>
          <a:p>
            <a:r>
              <a:rPr lang="en-US" sz="100" dirty="0"/>
              <a:t>cm = table(</a:t>
            </a:r>
            <a:r>
              <a:rPr lang="en-US" sz="100" dirty="0" err="1"/>
              <a:t>dataUji$Species</a:t>
            </a:r>
            <a:r>
              <a:rPr lang="en-US" sz="100" dirty="0"/>
              <a:t>, prediction, </a:t>
            </a:r>
            <a:r>
              <a:rPr lang="en-US" sz="100" dirty="0" err="1"/>
              <a:t>dnn</a:t>
            </a:r>
            <a:r>
              <a:rPr lang="en-US" sz="100" dirty="0"/>
              <a:t>=c("Actual", "Prediction")) </a:t>
            </a:r>
          </a:p>
          <a:p>
            <a:endParaRPr lang="en-US" sz="100" dirty="0"/>
          </a:p>
          <a:p>
            <a:r>
              <a:rPr lang="en-US" sz="100" dirty="0"/>
              <a:t>cm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menghitung</a:t>
            </a:r>
            <a:r>
              <a:rPr lang="en-US" sz="100" dirty="0"/>
              <a:t> accuracy </a:t>
            </a:r>
            <a:r>
              <a:rPr lang="en-US" sz="100" dirty="0" err="1"/>
              <a:t>dll</a:t>
            </a:r>
            <a:endParaRPr lang="en-US" sz="100" dirty="0"/>
          </a:p>
          <a:p>
            <a:r>
              <a:rPr lang="en-US" sz="100" dirty="0"/>
              <a:t>library(caret)</a:t>
            </a:r>
          </a:p>
          <a:p>
            <a:r>
              <a:rPr lang="en-US" sz="100" dirty="0"/>
              <a:t>cm1 &lt;- </a:t>
            </a:r>
            <a:r>
              <a:rPr lang="en-US" sz="100" dirty="0" err="1"/>
              <a:t>confusionMatrix</a:t>
            </a:r>
            <a:r>
              <a:rPr lang="en-US" sz="100" dirty="0"/>
              <a:t>(</a:t>
            </a:r>
            <a:r>
              <a:rPr lang="en-US" sz="100" dirty="0" err="1"/>
              <a:t>dataUji$Species</a:t>
            </a:r>
            <a:r>
              <a:rPr lang="en-US" sz="100" dirty="0"/>
              <a:t>, prediction)</a:t>
            </a:r>
          </a:p>
          <a:p>
            <a:endParaRPr lang="en-US" sz="100" dirty="0"/>
          </a:p>
          <a:p>
            <a:r>
              <a:rPr lang="en-US" sz="100" dirty="0"/>
              <a:t>summary(cm1)</a:t>
            </a:r>
          </a:p>
          <a:p>
            <a:endParaRPr lang="en-US" sz="100" dirty="0"/>
          </a:p>
          <a:p>
            <a:r>
              <a:rPr lang="en-US" sz="100" dirty="0"/>
              <a:t>cm1$table</a:t>
            </a:r>
          </a:p>
          <a:p>
            <a:r>
              <a:rPr lang="en-US" sz="100" dirty="0"/>
              <a:t>cm1$table[1,1]</a:t>
            </a:r>
          </a:p>
          <a:p>
            <a:r>
              <a:rPr lang="en-US" sz="100" dirty="0"/>
              <a:t>cm1$table[2,2]</a:t>
            </a:r>
          </a:p>
          <a:p>
            <a:endParaRPr lang="en-US" sz="100" dirty="0"/>
          </a:p>
          <a:p>
            <a:r>
              <a:rPr lang="en-US" sz="100" dirty="0"/>
              <a:t>cm1$overall[1]</a:t>
            </a:r>
          </a:p>
          <a:p>
            <a:endParaRPr lang="en-US" sz="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137" y="2597616"/>
            <a:ext cx="5497663" cy="383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98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: ROC Curve </a:t>
            </a:r>
            <a:r>
              <a:rPr lang="en-US" dirty="0" err="1" smtClean="0"/>
              <a:t>dengan</a:t>
            </a:r>
            <a:r>
              <a:rPr lang="en-US" dirty="0" smtClean="0"/>
              <a:t>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91784" cy="4351338"/>
          </a:xfrm>
        </p:spPr>
        <p:txBody>
          <a:bodyPr/>
          <a:lstStyle/>
          <a:p>
            <a:r>
              <a:rPr lang="en-US" dirty="0"/>
              <a:t>Datasets “</a:t>
            </a:r>
            <a:r>
              <a:rPr lang="en-US" dirty="0" smtClean="0"/>
              <a:t>iris-UCI-header-2class.csv” </a:t>
            </a:r>
            <a:r>
              <a:rPr lang="en-US" dirty="0" err="1" smtClean="0"/>
              <a:t>dari</a:t>
            </a:r>
            <a:r>
              <a:rPr lang="en-US" dirty="0" smtClean="0"/>
              <a:t> Iris Flower</a:t>
            </a:r>
          </a:p>
          <a:p>
            <a:r>
              <a:rPr lang="en-US" dirty="0" err="1" smtClean="0"/>
              <a:t>Melibatkan</a:t>
            </a:r>
            <a:r>
              <a:rPr lang="en-US" dirty="0" smtClean="0"/>
              <a:t> 2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53312" y="4001294"/>
            <a:ext cx="2212848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 # </a:t>
            </a:r>
            <a:r>
              <a:rPr lang="en-US" sz="200" dirty="0" err="1"/>
              <a:t>menampilkan</a:t>
            </a:r>
            <a:r>
              <a:rPr lang="en-US" sz="200" dirty="0"/>
              <a:t> ROC curve</a:t>
            </a:r>
          </a:p>
          <a:p>
            <a:endParaRPr lang="en-US" sz="200" dirty="0"/>
          </a:p>
          <a:p>
            <a:r>
              <a:rPr lang="en-US" sz="200" dirty="0"/>
              <a:t> </a:t>
            </a:r>
            <a:r>
              <a:rPr lang="en-US" sz="200" dirty="0" err="1"/>
              <a:t>irisku</a:t>
            </a:r>
            <a:r>
              <a:rPr lang="en-US" sz="200" dirty="0"/>
              <a:t>&lt;-read.csv("iris-UCI-header-2class.csv",header=T)</a:t>
            </a:r>
          </a:p>
          <a:p>
            <a:r>
              <a:rPr lang="en-US" sz="200" dirty="0"/>
              <a:t> # </a:t>
            </a:r>
            <a:r>
              <a:rPr lang="en-US" sz="200" dirty="0" err="1"/>
              <a:t>irisku</a:t>
            </a:r>
            <a:r>
              <a:rPr lang="en-US" sz="200" dirty="0"/>
              <a:t> &lt;- </a:t>
            </a:r>
            <a:r>
              <a:rPr lang="en-US" sz="200" dirty="0" err="1"/>
              <a:t>myiris</a:t>
            </a:r>
            <a:r>
              <a:rPr lang="en-US" sz="200" dirty="0"/>
              <a:t>[1:100,]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 # </a:t>
            </a:r>
            <a:r>
              <a:rPr lang="en-US" sz="200" dirty="0" err="1"/>
              <a:t>Partisi</a:t>
            </a:r>
            <a:r>
              <a:rPr lang="en-US" sz="200" dirty="0"/>
              <a:t> data set yang </a:t>
            </a:r>
            <a:r>
              <a:rPr lang="en-US" sz="200" dirty="0" err="1"/>
              <a:t>digunakan</a:t>
            </a:r>
            <a:r>
              <a:rPr lang="en-US" sz="200" dirty="0"/>
              <a:t> 30% training and 70% evaluation.</a:t>
            </a:r>
          </a:p>
          <a:p>
            <a:r>
              <a:rPr lang="en-US" sz="200" dirty="0"/>
              <a:t> # </a:t>
            </a:r>
            <a:r>
              <a:rPr lang="en-US" sz="200" dirty="0" err="1"/>
              <a:t>Ini</a:t>
            </a:r>
            <a:r>
              <a:rPr lang="en-US" sz="200" dirty="0"/>
              <a:t> </a:t>
            </a:r>
            <a:r>
              <a:rPr lang="en-US" sz="200" dirty="0" err="1"/>
              <a:t>hanya</a:t>
            </a:r>
            <a:r>
              <a:rPr lang="en-US" sz="200" dirty="0"/>
              <a:t> </a:t>
            </a:r>
            <a:r>
              <a:rPr lang="en-US" sz="200" dirty="0" err="1"/>
              <a:t>untuk</a:t>
            </a:r>
            <a:r>
              <a:rPr lang="en-US" sz="200" dirty="0"/>
              <a:t> </a:t>
            </a:r>
            <a:r>
              <a:rPr lang="en-US" sz="200" dirty="0" err="1"/>
              <a:t>memperjelas</a:t>
            </a:r>
            <a:r>
              <a:rPr lang="en-US" sz="200" dirty="0"/>
              <a:t> </a:t>
            </a:r>
            <a:r>
              <a:rPr lang="en-US" sz="200" dirty="0" err="1"/>
              <a:t>perbedaan</a:t>
            </a:r>
            <a:r>
              <a:rPr lang="en-US" sz="200" dirty="0"/>
              <a:t> </a:t>
            </a:r>
            <a:r>
              <a:rPr lang="en-US" sz="200" dirty="0" err="1"/>
              <a:t>saja</a:t>
            </a:r>
            <a:r>
              <a:rPr lang="en-US" sz="200" dirty="0"/>
              <a:t>.</a:t>
            </a:r>
          </a:p>
          <a:p>
            <a:r>
              <a:rPr lang="en-US" sz="200" dirty="0"/>
              <a:t> # </a:t>
            </a:r>
            <a:r>
              <a:rPr lang="en-US" sz="200" dirty="0" err="1"/>
              <a:t>Sebaiknya</a:t>
            </a:r>
            <a:r>
              <a:rPr lang="en-US" sz="200" dirty="0"/>
              <a:t> </a:t>
            </a:r>
            <a:r>
              <a:rPr lang="en-US" sz="200" dirty="0" err="1"/>
              <a:t>gunakan</a:t>
            </a:r>
            <a:r>
              <a:rPr lang="en-US" sz="200" dirty="0"/>
              <a:t> 80% </a:t>
            </a:r>
            <a:r>
              <a:rPr lang="en-US" sz="200" dirty="0" err="1"/>
              <a:t>dan</a:t>
            </a:r>
            <a:r>
              <a:rPr lang="en-US" sz="200" dirty="0"/>
              <a:t> 20%</a:t>
            </a:r>
          </a:p>
          <a:p>
            <a:r>
              <a:rPr lang="en-US" sz="200" dirty="0"/>
              <a:t> </a:t>
            </a:r>
            <a:r>
              <a:rPr lang="en-US" sz="200" dirty="0" err="1"/>
              <a:t>set.seed</a:t>
            </a:r>
            <a:r>
              <a:rPr lang="en-US" sz="200" dirty="0"/>
              <a:t>(2)</a:t>
            </a:r>
          </a:p>
          <a:p>
            <a:r>
              <a:rPr lang="en-US" sz="200" dirty="0"/>
              <a:t> </a:t>
            </a:r>
            <a:r>
              <a:rPr lang="en-US" sz="200" dirty="0" err="1"/>
              <a:t>ind</a:t>
            </a:r>
            <a:r>
              <a:rPr lang="en-US" sz="200" dirty="0"/>
              <a:t> &lt;- sample(2,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irisku</a:t>
            </a:r>
            <a:r>
              <a:rPr lang="en-US" sz="200" dirty="0"/>
              <a:t>), replace = TRUE, </a:t>
            </a:r>
            <a:r>
              <a:rPr lang="en-US" sz="200" dirty="0" err="1"/>
              <a:t>prob</a:t>
            </a:r>
            <a:r>
              <a:rPr lang="en-US" sz="200" dirty="0"/>
              <a:t>=c(0.3, 0.7))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 # </a:t>
            </a:r>
            <a:r>
              <a:rPr lang="en-US" sz="200" dirty="0" err="1"/>
              <a:t>install.packages</a:t>
            </a:r>
            <a:r>
              <a:rPr lang="en-US" sz="200" dirty="0"/>
              <a:t>('party')</a:t>
            </a:r>
          </a:p>
          <a:p>
            <a:r>
              <a:rPr lang="en-US" sz="200" dirty="0"/>
              <a:t> require(party)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 require(e1071)</a:t>
            </a:r>
          </a:p>
          <a:p>
            <a:endParaRPr lang="en-US" sz="200" dirty="0"/>
          </a:p>
          <a:p>
            <a:r>
              <a:rPr lang="en-US" sz="200" dirty="0"/>
              <a:t> # </a:t>
            </a:r>
            <a:r>
              <a:rPr lang="en-US" sz="200" dirty="0" err="1"/>
              <a:t>svm</a:t>
            </a:r>
            <a:r>
              <a:rPr lang="en-US" sz="200" dirty="0"/>
              <a:t> requires tuning</a:t>
            </a:r>
          </a:p>
          <a:p>
            <a:r>
              <a:rPr lang="en-US" sz="200" dirty="0"/>
              <a:t> </a:t>
            </a:r>
            <a:r>
              <a:rPr lang="en-US" sz="200" dirty="0" err="1"/>
              <a:t>x.svm.tune</a:t>
            </a:r>
            <a:r>
              <a:rPr lang="en-US" sz="200" dirty="0"/>
              <a:t> &lt;- tune(</a:t>
            </a:r>
            <a:r>
              <a:rPr lang="en-US" sz="200" dirty="0" err="1"/>
              <a:t>svm</a:t>
            </a:r>
            <a:r>
              <a:rPr lang="en-US" sz="200" dirty="0"/>
              <a:t>, Species~., data =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1,],</a:t>
            </a:r>
          </a:p>
          <a:p>
            <a:r>
              <a:rPr lang="en-US" sz="200" dirty="0"/>
              <a:t>                   ranges = list(gamma = 2^(-8:1), cost = 2^(0:4)),</a:t>
            </a:r>
          </a:p>
          <a:p>
            <a:r>
              <a:rPr lang="en-US" sz="200" dirty="0"/>
              <a:t>                   </a:t>
            </a:r>
            <a:r>
              <a:rPr lang="en-US" sz="200" dirty="0" err="1"/>
              <a:t>tunecontrol</a:t>
            </a:r>
            <a:r>
              <a:rPr lang="en-US" sz="200" dirty="0"/>
              <a:t> = </a:t>
            </a:r>
            <a:r>
              <a:rPr lang="en-US" sz="200" dirty="0" err="1"/>
              <a:t>tune.control</a:t>
            </a:r>
            <a:r>
              <a:rPr lang="en-US" sz="200" dirty="0"/>
              <a:t>(sampling = "fix"))</a:t>
            </a:r>
          </a:p>
          <a:p>
            <a:endParaRPr lang="en-US" sz="200" dirty="0"/>
          </a:p>
          <a:p>
            <a:r>
              <a:rPr lang="en-US" sz="200" dirty="0"/>
              <a:t> </a:t>
            </a:r>
            <a:r>
              <a:rPr lang="en-US" sz="200" dirty="0" err="1"/>
              <a:t>x.svm.tune</a:t>
            </a:r>
            <a:endParaRPr lang="en-US" sz="200" dirty="0"/>
          </a:p>
          <a:p>
            <a:r>
              <a:rPr lang="en-US" sz="200" dirty="0"/>
              <a:t> </a:t>
            </a:r>
          </a:p>
          <a:p>
            <a:endParaRPr lang="en-US" sz="200" dirty="0"/>
          </a:p>
          <a:p>
            <a:r>
              <a:rPr lang="en-US" sz="200" dirty="0"/>
              <a:t># load the ROCR package which draws the ROC curves</a:t>
            </a:r>
          </a:p>
          <a:p>
            <a:r>
              <a:rPr lang="en-US" sz="200" dirty="0"/>
              <a:t>require(ROCR)</a:t>
            </a:r>
          </a:p>
          <a:p>
            <a:endParaRPr lang="en-US" sz="200" dirty="0"/>
          </a:p>
          <a:p>
            <a:r>
              <a:rPr lang="en-US" sz="200" dirty="0"/>
              <a:t># ====== </a:t>
            </a:r>
            <a:r>
              <a:rPr lang="en-US" sz="200" dirty="0" err="1"/>
              <a:t>svm</a:t>
            </a:r>
            <a:r>
              <a:rPr lang="en-US" sz="200" dirty="0"/>
              <a:t> A =======================</a:t>
            </a:r>
          </a:p>
          <a:p>
            <a:r>
              <a:rPr lang="en-US" sz="200" dirty="0"/>
              <a:t># parameter cost </a:t>
            </a:r>
            <a:r>
              <a:rPr lang="en-US" sz="200" dirty="0" err="1"/>
              <a:t>dan</a:t>
            </a:r>
            <a:r>
              <a:rPr lang="en-US" sz="200" dirty="0"/>
              <a:t> gamma, </a:t>
            </a:r>
            <a:r>
              <a:rPr lang="en-US" sz="200" dirty="0" err="1"/>
              <a:t>kemudian</a:t>
            </a:r>
            <a:r>
              <a:rPr lang="en-US" sz="200" dirty="0"/>
              <a:t> </a:t>
            </a:r>
            <a:r>
              <a:rPr lang="en-US" sz="200" dirty="0" err="1"/>
              <a:t>dimasukkan</a:t>
            </a:r>
            <a:r>
              <a:rPr lang="en-US" sz="200" dirty="0"/>
              <a:t> </a:t>
            </a:r>
            <a:r>
              <a:rPr lang="en-US" sz="200" dirty="0" err="1"/>
              <a:t>secara</a:t>
            </a:r>
            <a:r>
              <a:rPr lang="en-US" sz="200" dirty="0"/>
              <a:t> manual.</a:t>
            </a:r>
          </a:p>
          <a:p>
            <a:r>
              <a:rPr lang="en-US" sz="200" dirty="0" err="1"/>
              <a:t>x.svm</a:t>
            </a:r>
            <a:r>
              <a:rPr lang="en-US" sz="200" dirty="0"/>
              <a:t> &lt;- </a:t>
            </a:r>
            <a:r>
              <a:rPr lang="en-US" sz="200" dirty="0" err="1"/>
              <a:t>svm</a:t>
            </a:r>
            <a:r>
              <a:rPr lang="en-US" sz="200" dirty="0"/>
              <a:t>(Species~., data =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1,], cost=4, gamma=0.0625, probability = TRUE)</a:t>
            </a:r>
          </a:p>
          <a:p>
            <a:r>
              <a:rPr lang="en-US" sz="200" dirty="0" err="1"/>
              <a:t>x.svm.prob</a:t>
            </a:r>
            <a:r>
              <a:rPr lang="en-US" sz="200" dirty="0"/>
              <a:t> &lt;- predict(</a:t>
            </a:r>
            <a:r>
              <a:rPr lang="en-US" sz="200" dirty="0" err="1"/>
              <a:t>x.svm</a:t>
            </a:r>
            <a:r>
              <a:rPr lang="en-US" sz="200" dirty="0"/>
              <a:t>, type="</a:t>
            </a:r>
            <a:r>
              <a:rPr lang="en-US" sz="200" dirty="0" err="1"/>
              <a:t>prob</a:t>
            </a:r>
            <a:r>
              <a:rPr lang="en-US" sz="200" dirty="0"/>
              <a:t>", </a:t>
            </a:r>
            <a:r>
              <a:rPr lang="en-US" sz="200" dirty="0" err="1"/>
              <a:t>newdata</a:t>
            </a:r>
            <a:r>
              <a:rPr lang="en-US" sz="200" dirty="0"/>
              <a:t>=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2,], probability = TRUE)</a:t>
            </a:r>
          </a:p>
          <a:p>
            <a:endParaRPr lang="en-US" sz="200" dirty="0"/>
          </a:p>
          <a:p>
            <a:r>
              <a:rPr lang="en-US" sz="200" dirty="0" err="1"/>
              <a:t>x.svm.prob.rocr</a:t>
            </a:r>
            <a:r>
              <a:rPr lang="en-US" sz="200" dirty="0"/>
              <a:t> &lt;- prediction(</a:t>
            </a:r>
            <a:r>
              <a:rPr lang="en-US" sz="200" dirty="0" err="1"/>
              <a:t>attr</a:t>
            </a:r>
            <a:r>
              <a:rPr lang="en-US" sz="200" dirty="0"/>
              <a:t>(</a:t>
            </a:r>
            <a:r>
              <a:rPr lang="en-US" sz="200" dirty="0" err="1"/>
              <a:t>x.svm.prob</a:t>
            </a:r>
            <a:r>
              <a:rPr lang="en-US" sz="200" dirty="0"/>
              <a:t>, "probabilities")[, 2],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2,'Species'])</a:t>
            </a:r>
          </a:p>
          <a:p>
            <a:r>
              <a:rPr lang="en-US" sz="200" dirty="0" err="1"/>
              <a:t>x.svm.perf</a:t>
            </a:r>
            <a:r>
              <a:rPr lang="en-US" sz="200" dirty="0"/>
              <a:t> &lt;- performance(</a:t>
            </a:r>
            <a:r>
              <a:rPr lang="en-US" sz="200" dirty="0" err="1"/>
              <a:t>x.svm.prob.rocr</a:t>
            </a:r>
            <a:r>
              <a:rPr lang="en-US" sz="200" dirty="0"/>
              <a:t>, "</a:t>
            </a:r>
            <a:r>
              <a:rPr lang="en-US" sz="200" dirty="0" err="1"/>
              <a:t>tpr</a:t>
            </a:r>
            <a:r>
              <a:rPr lang="en-US" sz="200" dirty="0"/>
              <a:t>","</a:t>
            </a:r>
            <a:r>
              <a:rPr lang="en-US" sz="200" dirty="0" err="1"/>
              <a:t>fpr</a:t>
            </a:r>
            <a:r>
              <a:rPr lang="en-US" sz="200" dirty="0"/>
              <a:t>")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jika</a:t>
            </a:r>
            <a:r>
              <a:rPr lang="en-US" sz="200" dirty="0"/>
              <a:t> plot </a:t>
            </a:r>
            <a:r>
              <a:rPr lang="en-US" sz="200" dirty="0" err="1"/>
              <a:t>numpang</a:t>
            </a:r>
            <a:r>
              <a:rPr lang="en-US" sz="200" dirty="0"/>
              <a:t> </a:t>
            </a:r>
            <a:r>
              <a:rPr lang="en-US" sz="200" dirty="0" err="1"/>
              <a:t>grafik</a:t>
            </a:r>
            <a:r>
              <a:rPr lang="en-US" sz="200" dirty="0"/>
              <a:t> </a:t>
            </a:r>
            <a:r>
              <a:rPr lang="en-US" sz="200" dirty="0" err="1"/>
              <a:t>sebelumnya</a:t>
            </a:r>
            <a:r>
              <a:rPr lang="en-US" sz="200" dirty="0"/>
              <a:t>, </a:t>
            </a:r>
            <a:r>
              <a:rPr lang="en-US" sz="200" dirty="0" err="1"/>
              <a:t>maka</a:t>
            </a:r>
            <a:r>
              <a:rPr lang="en-US" sz="200" dirty="0"/>
              <a:t> </a:t>
            </a:r>
            <a:r>
              <a:rPr lang="en-US" sz="200" dirty="0" err="1"/>
              <a:t>gunakan</a:t>
            </a:r>
            <a:r>
              <a:rPr lang="en-US" sz="200" dirty="0"/>
              <a:t> </a:t>
            </a:r>
            <a:r>
              <a:rPr lang="en-US" sz="200" dirty="0" err="1"/>
              <a:t>ini</a:t>
            </a:r>
            <a:r>
              <a:rPr lang="en-US" sz="200" dirty="0"/>
              <a:t> :</a:t>
            </a:r>
          </a:p>
          <a:p>
            <a:r>
              <a:rPr lang="en-US" sz="200" dirty="0"/>
              <a:t># plot(</a:t>
            </a:r>
            <a:r>
              <a:rPr lang="en-US" sz="200" dirty="0" err="1"/>
              <a:t>x.svm.perf</a:t>
            </a:r>
            <a:r>
              <a:rPr lang="en-US" sz="200" dirty="0"/>
              <a:t>, col=6, add=TRUE)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jika</a:t>
            </a:r>
            <a:r>
              <a:rPr lang="en-US" sz="200" dirty="0"/>
              <a:t> plot </a:t>
            </a:r>
            <a:r>
              <a:rPr lang="en-US" sz="200" dirty="0" err="1"/>
              <a:t>grafik</a:t>
            </a:r>
            <a:r>
              <a:rPr lang="en-US" sz="200" dirty="0"/>
              <a:t> </a:t>
            </a:r>
            <a:r>
              <a:rPr lang="en-US" sz="200" dirty="0" err="1"/>
              <a:t>baru</a:t>
            </a:r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x.svm.perf</a:t>
            </a:r>
            <a:r>
              <a:rPr lang="en-US" sz="200" dirty="0"/>
              <a:t>, col="red", main="</a:t>
            </a:r>
            <a:r>
              <a:rPr lang="en-US" sz="200" dirty="0" err="1"/>
              <a:t>coba</a:t>
            </a:r>
            <a:r>
              <a:rPr lang="en-US" sz="200" dirty="0"/>
              <a:t> </a:t>
            </a:r>
            <a:r>
              <a:rPr lang="en-US" sz="200" dirty="0" err="1"/>
              <a:t>buat</a:t>
            </a:r>
            <a:r>
              <a:rPr lang="en-US" sz="200" dirty="0"/>
              <a:t> ROC")</a:t>
            </a:r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====== </a:t>
            </a:r>
            <a:r>
              <a:rPr lang="en-US" sz="200" dirty="0" err="1"/>
              <a:t>svm</a:t>
            </a:r>
            <a:r>
              <a:rPr lang="en-US" sz="200" dirty="0"/>
              <a:t> B =======================</a:t>
            </a:r>
          </a:p>
          <a:p>
            <a:r>
              <a:rPr lang="en-US" sz="200" dirty="0"/>
              <a:t># parameter cost </a:t>
            </a:r>
            <a:r>
              <a:rPr lang="en-US" sz="200" dirty="0" err="1"/>
              <a:t>dan</a:t>
            </a:r>
            <a:r>
              <a:rPr lang="en-US" sz="200" dirty="0"/>
              <a:t> gamma, </a:t>
            </a:r>
            <a:r>
              <a:rPr lang="en-US" sz="200" dirty="0" err="1"/>
              <a:t>kemudian</a:t>
            </a:r>
            <a:r>
              <a:rPr lang="en-US" sz="200" dirty="0"/>
              <a:t> </a:t>
            </a:r>
            <a:r>
              <a:rPr lang="en-US" sz="200" dirty="0" err="1"/>
              <a:t>dimasukkan</a:t>
            </a:r>
            <a:r>
              <a:rPr lang="en-US" sz="200" dirty="0"/>
              <a:t> </a:t>
            </a:r>
            <a:r>
              <a:rPr lang="en-US" sz="200" dirty="0" err="1"/>
              <a:t>secara</a:t>
            </a:r>
            <a:r>
              <a:rPr lang="en-US" sz="200" dirty="0"/>
              <a:t> manual.</a:t>
            </a:r>
          </a:p>
          <a:p>
            <a:r>
              <a:rPr lang="en-US" sz="200" dirty="0" err="1"/>
              <a:t>x.svm</a:t>
            </a:r>
            <a:r>
              <a:rPr lang="en-US" sz="200" dirty="0"/>
              <a:t> &lt;- </a:t>
            </a:r>
            <a:r>
              <a:rPr lang="en-US" sz="200" dirty="0" err="1"/>
              <a:t>svm</a:t>
            </a:r>
            <a:r>
              <a:rPr lang="en-US" sz="200" dirty="0"/>
              <a:t>(Species~., data =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1,], cost=1000, gamma=20, probability = TRUE)</a:t>
            </a:r>
          </a:p>
          <a:p>
            <a:r>
              <a:rPr lang="en-US" sz="200" dirty="0" err="1"/>
              <a:t>x.svm.prob</a:t>
            </a:r>
            <a:r>
              <a:rPr lang="en-US" sz="200" dirty="0"/>
              <a:t> &lt;- predict(</a:t>
            </a:r>
            <a:r>
              <a:rPr lang="en-US" sz="200" dirty="0" err="1"/>
              <a:t>x.svm</a:t>
            </a:r>
            <a:r>
              <a:rPr lang="en-US" sz="200" dirty="0"/>
              <a:t>, type="</a:t>
            </a:r>
            <a:r>
              <a:rPr lang="en-US" sz="200" dirty="0" err="1"/>
              <a:t>prob</a:t>
            </a:r>
            <a:r>
              <a:rPr lang="en-US" sz="200" dirty="0"/>
              <a:t>", </a:t>
            </a:r>
            <a:r>
              <a:rPr lang="en-US" sz="200" dirty="0" err="1"/>
              <a:t>newdata</a:t>
            </a:r>
            <a:r>
              <a:rPr lang="en-US" sz="200" dirty="0"/>
              <a:t>=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2,], probability = TRUE)</a:t>
            </a:r>
          </a:p>
          <a:p>
            <a:endParaRPr lang="en-US" sz="200" dirty="0"/>
          </a:p>
          <a:p>
            <a:r>
              <a:rPr lang="en-US" sz="200" dirty="0" err="1"/>
              <a:t>x.svm.prob.rocr</a:t>
            </a:r>
            <a:r>
              <a:rPr lang="en-US" sz="200" dirty="0"/>
              <a:t> &lt;- prediction(</a:t>
            </a:r>
            <a:r>
              <a:rPr lang="en-US" sz="200" dirty="0" err="1"/>
              <a:t>attr</a:t>
            </a:r>
            <a:r>
              <a:rPr lang="en-US" sz="200" dirty="0"/>
              <a:t>(</a:t>
            </a:r>
            <a:r>
              <a:rPr lang="en-US" sz="200" dirty="0" err="1"/>
              <a:t>x.svm.prob</a:t>
            </a:r>
            <a:r>
              <a:rPr lang="en-US" sz="200" dirty="0"/>
              <a:t>, "probabilities")[, 2], </a:t>
            </a:r>
            <a:r>
              <a:rPr lang="en-US" sz="200" dirty="0" err="1"/>
              <a:t>irisku</a:t>
            </a:r>
            <a:r>
              <a:rPr lang="en-US" sz="200" dirty="0"/>
              <a:t>[</a:t>
            </a:r>
            <a:r>
              <a:rPr lang="en-US" sz="200" dirty="0" err="1"/>
              <a:t>ind</a:t>
            </a:r>
            <a:r>
              <a:rPr lang="en-US" sz="200" dirty="0"/>
              <a:t> == 2,'Species'])</a:t>
            </a:r>
          </a:p>
          <a:p>
            <a:r>
              <a:rPr lang="en-US" sz="200" dirty="0" err="1"/>
              <a:t>x.svm.perf</a:t>
            </a:r>
            <a:r>
              <a:rPr lang="en-US" sz="200" dirty="0"/>
              <a:t> &lt;- performance(</a:t>
            </a:r>
            <a:r>
              <a:rPr lang="en-US" sz="200" dirty="0" err="1"/>
              <a:t>x.svm.prob.rocr</a:t>
            </a:r>
            <a:r>
              <a:rPr lang="en-US" sz="200" dirty="0"/>
              <a:t>, "</a:t>
            </a:r>
            <a:r>
              <a:rPr lang="en-US" sz="200" dirty="0" err="1"/>
              <a:t>tpr</a:t>
            </a:r>
            <a:r>
              <a:rPr lang="en-US" sz="200" dirty="0"/>
              <a:t>","</a:t>
            </a:r>
            <a:r>
              <a:rPr lang="en-US" sz="200" dirty="0" err="1"/>
              <a:t>fpr</a:t>
            </a:r>
            <a:r>
              <a:rPr lang="en-US" sz="200" dirty="0"/>
              <a:t>")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jika</a:t>
            </a:r>
            <a:r>
              <a:rPr lang="en-US" sz="200" dirty="0"/>
              <a:t> plot </a:t>
            </a:r>
            <a:r>
              <a:rPr lang="en-US" sz="200" dirty="0" err="1"/>
              <a:t>numpang</a:t>
            </a:r>
            <a:r>
              <a:rPr lang="en-US" sz="200" dirty="0"/>
              <a:t> </a:t>
            </a:r>
            <a:r>
              <a:rPr lang="en-US" sz="200" dirty="0" err="1"/>
              <a:t>grafik</a:t>
            </a:r>
            <a:r>
              <a:rPr lang="en-US" sz="200" dirty="0"/>
              <a:t> </a:t>
            </a:r>
            <a:r>
              <a:rPr lang="en-US" sz="200" dirty="0" err="1"/>
              <a:t>sebelumnya</a:t>
            </a:r>
            <a:r>
              <a:rPr lang="en-US" sz="200" dirty="0"/>
              <a:t>, </a:t>
            </a:r>
            <a:r>
              <a:rPr lang="en-US" sz="200" dirty="0" err="1"/>
              <a:t>maka</a:t>
            </a:r>
            <a:r>
              <a:rPr lang="en-US" sz="200" dirty="0"/>
              <a:t> </a:t>
            </a:r>
            <a:r>
              <a:rPr lang="en-US" sz="200" dirty="0" err="1"/>
              <a:t>gunakan</a:t>
            </a:r>
            <a:r>
              <a:rPr lang="en-US" sz="200" dirty="0"/>
              <a:t> </a:t>
            </a:r>
            <a:r>
              <a:rPr lang="en-US" sz="200" dirty="0" err="1"/>
              <a:t>ini</a:t>
            </a:r>
            <a:r>
              <a:rPr lang="en-US" sz="200" dirty="0"/>
              <a:t> :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x.svm.perf</a:t>
            </a:r>
            <a:r>
              <a:rPr lang="en-US" sz="200" dirty="0"/>
              <a:t>, col="blue", add=TRUE)</a:t>
            </a:r>
          </a:p>
          <a:p>
            <a:endParaRPr lang="en-US" sz="200" dirty="0"/>
          </a:p>
          <a:p>
            <a:endParaRPr lang="en-US" sz="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704" y="1825625"/>
            <a:ext cx="4350096" cy="457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90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: Cutoff Probabilities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26608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</a:p>
          <a:p>
            <a:pPr lvl="2"/>
            <a:r>
              <a:rPr lang="en-US" dirty="0" err="1"/>
              <a:t>probx</a:t>
            </a:r>
            <a:r>
              <a:rPr lang="en-US" dirty="0"/>
              <a:t> &lt;- </a:t>
            </a:r>
            <a:r>
              <a:rPr lang="en-US" dirty="0" err="1"/>
              <a:t>attr</a:t>
            </a:r>
            <a:r>
              <a:rPr lang="en-US" dirty="0"/>
              <a:t>(prediction, "probabilities")</a:t>
            </a:r>
          </a:p>
          <a:p>
            <a:pPr lvl="2"/>
            <a:r>
              <a:rPr lang="en-US" dirty="0" err="1" smtClean="0"/>
              <a:t>probx</a:t>
            </a:r>
            <a:endParaRPr lang="en-US" dirty="0"/>
          </a:p>
          <a:p>
            <a:pPr lvl="2"/>
            <a:r>
              <a:rPr lang="en-US" dirty="0" err="1"/>
              <a:t>satu</a:t>
            </a:r>
            <a:r>
              <a:rPr lang="en-US" dirty="0"/>
              <a:t> &lt;- </a:t>
            </a:r>
            <a:r>
              <a:rPr lang="en-US" dirty="0" err="1"/>
              <a:t>probx</a:t>
            </a:r>
            <a:r>
              <a:rPr lang="en-US" dirty="0"/>
              <a:t>[1,]</a:t>
            </a:r>
          </a:p>
          <a:p>
            <a:pPr lvl="2"/>
            <a:r>
              <a:rPr lang="en-US" dirty="0"/>
              <a:t>a&lt;-</a:t>
            </a:r>
            <a:r>
              <a:rPr lang="en-US" dirty="0" err="1"/>
              <a:t>satu</a:t>
            </a:r>
            <a:r>
              <a:rPr lang="en-US" dirty="0"/>
              <a:t>[1</a:t>
            </a:r>
            <a:r>
              <a:rPr lang="en-US" dirty="0" smtClean="0"/>
              <a:t>]</a:t>
            </a:r>
          </a:p>
          <a:p>
            <a:pPr lvl="2"/>
            <a:r>
              <a:rPr lang="en-US" dirty="0"/>
              <a:t>a</a:t>
            </a:r>
          </a:p>
          <a:p>
            <a:pPr lvl="2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13632" y="4434463"/>
            <a:ext cx="2788920" cy="18774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/>
              <a:t> # </a:t>
            </a:r>
            <a:r>
              <a:rPr lang="en-US" sz="400" dirty="0" err="1"/>
              <a:t>Contoh</a:t>
            </a:r>
            <a:r>
              <a:rPr lang="en-US" sz="400" dirty="0"/>
              <a:t> program </a:t>
            </a:r>
            <a:r>
              <a:rPr lang="en-US" sz="400" dirty="0" err="1"/>
              <a:t>untuk</a:t>
            </a:r>
            <a:r>
              <a:rPr lang="en-US" sz="400" dirty="0"/>
              <a:t> </a:t>
            </a:r>
            <a:r>
              <a:rPr lang="en-US" sz="400" dirty="0" err="1"/>
              <a:t>menampilkan</a:t>
            </a:r>
            <a:r>
              <a:rPr lang="en-US" sz="400" dirty="0"/>
              <a:t> cutoff probabilities</a:t>
            </a:r>
          </a:p>
          <a:p>
            <a:endParaRPr lang="en-US" sz="400" dirty="0"/>
          </a:p>
          <a:p>
            <a:r>
              <a:rPr lang="en-US" sz="400" dirty="0"/>
              <a:t> </a:t>
            </a:r>
            <a:r>
              <a:rPr lang="en-US" sz="400" dirty="0" err="1"/>
              <a:t>irisku</a:t>
            </a:r>
            <a:r>
              <a:rPr lang="en-US" sz="400" dirty="0"/>
              <a:t>&lt;-read.csv("iris-UCI-</a:t>
            </a:r>
            <a:r>
              <a:rPr lang="en-US" sz="400" dirty="0" err="1"/>
              <a:t>header.csv",header</a:t>
            </a:r>
            <a:r>
              <a:rPr lang="en-US" sz="400" dirty="0"/>
              <a:t>=T)</a:t>
            </a:r>
          </a:p>
          <a:p>
            <a:endParaRPr lang="en-US" sz="400" dirty="0"/>
          </a:p>
          <a:p>
            <a:r>
              <a:rPr lang="en-US" sz="400" dirty="0"/>
              <a:t> # </a:t>
            </a:r>
            <a:r>
              <a:rPr lang="en-US" sz="400" dirty="0" err="1"/>
              <a:t>Partisi</a:t>
            </a:r>
            <a:r>
              <a:rPr lang="en-US" sz="400" dirty="0"/>
              <a:t> data set yang </a:t>
            </a:r>
            <a:r>
              <a:rPr lang="en-US" sz="400" dirty="0" err="1"/>
              <a:t>digunakan</a:t>
            </a:r>
            <a:r>
              <a:rPr lang="en-US" sz="400" dirty="0"/>
              <a:t> 30% training and 70% evaluation. </a:t>
            </a:r>
            <a:r>
              <a:rPr lang="en-US" sz="400" dirty="0" err="1"/>
              <a:t>Sebaiknya</a:t>
            </a:r>
            <a:r>
              <a:rPr lang="en-US" sz="400" dirty="0"/>
              <a:t> </a:t>
            </a:r>
            <a:r>
              <a:rPr lang="en-US" sz="400" dirty="0" err="1"/>
              <a:t>gunakan</a:t>
            </a:r>
            <a:r>
              <a:rPr lang="en-US" sz="400" dirty="0"/>
              <a:t> 80% </a:t>
            </a:r>
            <a:r>
              <a:rPr lang="en-US" sz="400" dirty="0" err="1"/>
              <a:t>dan</a:t>
            </a:r>
            <a:r>
              <a:rPr lang="en-US" sz="400" dirty="0"/>
              <a:t> 20%</a:t>
            </a:r>
          </a:p>
          <a:p>
            <a:r>
              <a:rPr lang="en-US" sz="400" dirty="0"/>
              <a:t> </a:t>
            </a:r>
            <a:r>
              <a:rPr lang="en-US" sz="400" dirty="0" err="1"/>
              <a:t>set.seed</a:t>
            </a:r>
            <a:r>
              <a:rPr lang="en-US" sz="400" dirty="0"/>
              <a:t>(2)</a:t>
            </a:r>
          </a:p>
          <a:p>
            <a:r>
              <a:rPr lang="en-US" sz="400" dirty="0"/>
              <a:t> </a:t>
            </a:r>
            <a:r>
              <a:rPr lang="en-US" sz="400" dirty="0" err="1"/>
              <a:t>ind</a:t>
            </a:r>
            <a:r>
              <a:rPr lang="en-US" sz="400" dirty="0"/>
              <a:t> &lt;- sample(2, </a:t>
            </a:r>
            <a:r>
              <a:rPr lang="en-US" sz="400" dirty="0" err="1"/>
              <a:t>nrow</a:t>
            </a:r>
            <a:r>
              <a:rPr lang="en-US" sz="400" dirty="0"/>
              <a:t>(</a:t>
            </a:r>
            <a:r>
              <a:rPr lang="en-US" sz="400" dirty="0" err="1"/>
              <a:t>irisku</a:t>
            </a:r>
            <a:r>
              <a:rPr lang="en-US" sz="400" dirty="0"/>
              <a:t>), replace = TRUE, </a:t>
            </a:r>
            <a:r>
              <a:rPr lang="en-US" sz="400" dirty="0" err="1"/>
              <a:t>prob</a:t>
            </a:r>
            <a:r>
              <a:rPr lang="en-US" sz="400" dirty="0"/>
              <a:t>=c(0.3, 0.7))</a:t>
            </a:r>
          </a:p>
          <a:p>
            <a:r>
              <a:rPr lang="en-US" sz="400" dirty="0"/>
              <a:t> </a:t>
            </a:r>
          </a:p>
          <a:p>
            <a:r>
              <a:rPr lang="en-US" sz="400" dirty="0"/>
              <a:t> require(e1071)</a:t>
            </a:r>
          </a:p>
          <a:p>
            <a:endParaRPr lang="en-US" sz="400" dirty="0"/>
          </a:p>
          <a:p>
            <a:r>
              <a:rPr lang="en-US" sz="400" dirty="0"/>
              <a:t> </a:t>
            </a:r>
            <a:r>
              <a:rPr lang="en-US" sz="400" dirty="0" err="1"/>
              <a:t>dataTrain</a:t>
            </a:r>
            <a:r>
              <a:rPr lang="en-US" sz="400" dirty="0"/>
              <a:t> &lt;- </a:t>
            </a:r>
            <a:r>
              <a:rPr lang="en-US" sz="400" dirty="0" err="1"/>
              <a:t>irisku</a:t>
            </a:r>
            <a:r>
              <a:rPr lang="en-US" sz="400" dirty="0"/>
              <a:t>[</a:t>
            </a:r>
            <a:r>
              <a:rPr lang="en-US" sz="400" dirty="0" err="1"/>
              <a:t>ind</a:t>
            </a:r>
            <a:r>
              <a:rPr lang="en-US" sz="400" dirty="0"/>
              <a:t> == 1,]</a:t>
            </a:r>
          </a:p>
          <a:p>
            <a:r>
              <a:rPr lang="en-US" sz="400" dirty="0"/>
              <a:t> </a:t>
            </a:r>
            <a:r>
              <a:rPr lang="en-US" sz="400" dirty="0" err="1"/>
              <a:t>dataUji</a:t>
            </a:r>
            <a:r>
              <a:rPr lang="en-US" sz="400" dirty="0"/>
              <a:t> &lt;- </a:t>
            </a:r>
            <a:r>
              <a:rPr lang="en-US" sz="400" dirty="0" err="1"/>
              <a:t>irisku</a:t>
            </a:r>
            <a:r>
              <a:rPr lang="en-US" sz="400" dirty="0"/>
              <a:t>[</a:t>
            </a:r>
            <a:r>
              <a:rPr lang="en-US" sz="400" dirty="0" err="1"/>
              <a:t>ind</a:t>
            </a:r>
            <a:r>
              <a:rPr lang="en-US" sz="400" dirty="0"/>
              <a:t> == 2,]</a:t>
            </a:r>
          </a:p>
          <a:p>
            <a:endParaRPr lang="en-US" sz="400" dirty="0"/>
          </a:p>
          <a:p>
            <a:r>
              <a:rPr lang="en-US" sz="400" dirty="0"/>
              <a:t># ====== </a:t>
            </a:r>
            <a:r>
              <a:rPr lang="en-US" sz="400" dirty="0" err="1"/>
              <a:t>svm</a:t>
            </a:r>
            <a:r>
              <a:rPr lang="en-US" sz="400" dirty="0"/>
              <a:t> A =======================</a:t>
            </a:r>
          </a:p>
          <a:p>
            <a:r>
              <a:rPr lang="en-US" sz="400" dirty="0"/>
              <a:t>model &lt;- </a:t>
            </a:r>
            <a:r>
              <a:rPr lang="en-US" sz="400" dirty="0" err="1"/>
              <a:t>svm</a:t>
            </a:r>
            <a:r>
              <a:rPr lang="en-US" sz="400" dirty="0"/>
              <a:t>(Species~., </a:t>
            </a:r>
            <a:r>
              <a:rPr lang="en-US" sz="400" dirty="0" err="1"/>
              <a:t>dataTrain</a:t>
            </a:r>
            <a:r>
              <a:rPr lang="en-US" sz="400" dirty="0"/>
              <a:t>, cost=4, gamma=0.0625, probability = TRUE)</a:t>
            </a:r>
          </a:p>
          <a:p>
            <a:r>
              <a:rPr lang="en-US" sz="400" dirty="0"/>
              <a:t>prediction &lt;- predict(model, </a:t>
            </a:r>
            <a:r>
              <a:rPr lang="en-US" sz="400" dirty="0" err="1"/>
              <a:t>dataUji</a:t>
            </a:r>
            <a:r>
              <a:rPr lang="en-US" sz="400" dirty="0"/>
              <a:t>, </a:t>
            </a:r>
            <a:r>
              <a:rPr lang="en-US" sz="400" dirty="0" err="1"/>
              <a:t>decision.values</a:t>
            </a:r>
            <a:r>
              <a:rPr lang="en-US" sz="400" dirty="0"/>
              <a:t> = TRUE, probability = TRUE)</a:t>
            </a:r>
          </a:p>
          <a:p>
            <a:endParaRPr lang="en-US" sz="400" dirty="0"/>
          </a:p>
          <a:p>
            <a:r>
              <a:rPr lang="en-US" sz="400" dirty="0"/>
              <a:t># </a:t>
            </a:r>
            <a:r>
              <a:rPr lang="en-US" sz="400" dirty="0" err="1"/>
              <a:t>membuat</a:t>
            </a:r>
            <a:r>
              <a:rPr lang="en-US" sz="400" dirty="0"/>
              <a:t> confusion matrix</a:t>
            </a:r>
          </a:p>
          <a:p>
            <a:r>
              <a:rPr lang="en-US" sz="400" dirty="0"/>
              <a:t>cm = table(</a:t>
            </a:r>
            <a:r>
              <a:rPr lang="en-US" sz="400" dirty="0" err="1"/>
              <a:t>dataUji$Species</a:t>
            </a:r>
            <a:r>
              <a:rPr lang="en-US" sz="400" dirty="0"/>
              <a:t>, prediction, </a:t>
            </a:r>
            <a:r>
              <a:rPr lang="en-US" sz="400" dirty="0" err="1"/>
              <a:t>dnn</a:t>
            </a:r>
            <a:r>
              <a:rPr lang="en-US" sz="400" dirty="0"/>
              <a:t>=c("Actual", "Prediction")) </a:t>
            </a:r>
          </a:p>
          <a:p>
            <a:endParaRPr lang="en-US" sz="400" dirty="0"/>
          </a:p>
          <a:p>
            <a:r>
              <a:rPr lang="en-US" sz="400" dirty="0"/>
              <a:t># </a:t>
            </a:r>
            <a:r>
              <a:rPr lang="en-US" sz="400" dirty="0" err="1"/>
              <a:t>menghitung</a:t>
            </a:r>
            <a:r>
              <a:rPr lang="en-US" sz="400" dirty="0"/>
              <a:t> accuracy </a:t>
            </a:r>
            <a:r>
              <a:rPr lang="en-US" sz="400" dirty="0" err="1"/>
              <a:t>dll</a:t>
            </a:r>
            <a:endParaRPr lang="en-US" sz="400" dirty="0"/>
          </a:p>
          <a:p>
            <a:r>
              <a:rPr lang="en-US" sz="400" dirty="0"/>
              <a:t>library(caret)</a:t>
            </a:r>
          </a:p>
          <a:p>
            <a:r>
              <a:rPr lang="en-US" sz="400" dirty="0"/>
              <a:t>cm1 &lt;- </a:t>
            </a:r>
            <a:r>
              <a:rPr lang="en-US" sz="400" dirty="0" err="1"/>
              <a:t>confusionMatrix</a:t>
            </a:r>
            <a:r>
              <a:rPr lang="en-US" sz="400" dirty="0"/>
              <a:t>(</a:t>
            </a:r>
            <a:r>
              <a:rPr lang="en-US" sz="400" dirty="0" err="1"/>
              <a:t>dataUji$Species</a:t>
            </a:r>
            <a:r>
              <a:rPr lang="en-US" sz="400" dirty="0"/>
              <a:t>, prediction)</a:t>
            </a:r>
          </a:p>
          <a:p>
            <a:endParaRPr lang="en-US" sz="400" dirty="0"/>
          </a:p>
          <a:p>
            <a:r>
              <a:rPr lang="en-US" sz="400" dirty="0" err="1"/>
              <a:t>probx</a:t>
            </a:r>
            <a:r>
              <a:rPr lang="en-US" sz="400" dirty="0"/>
              <a:t> &lt;- </a:t>
            </a:r>
            <a:r>
              <a:rPr lang="en-US" sz="400" dirty="0" err="1"/>
              <a:t>attr</a:t>
            </a:r>
            <a:r>
              <a:rPr lang="en-US" sz="400" dirty="0"/>
              <a:t>(prediction, "probabilities")</a:t>
            </a:r>
          </a:p>
          <a:p>
            <a:r>
              <a:rPr lang="en-US" sz="400" dirty="0" err="1"/>
              <a:t>dvx</a:t>
            </a:r>
            <a:r>
              <a:rPr lang="en-US" sz="400" dirty="0"/>
              <a:t> &lt;- </a:t>
            </a:r>
            <a:r>
              <a:rPr lang="en-US" sz="400" dirty="0" err="1"/>
              <a:t>attr</a:t>
            </a:r>
            <a:r>
              <a:rPr lang="en-US" sz="400" dirty="0"/>
              <a:t>(prediction, "</a:t>
            </a:r>
            <a:r>
              <a:rPr lang="en-US" sz="400" dirty="0" err="1"/>
              <a:t>decision.values</a:t>
            </a:r>
            <a:r>
              <a:rPr lang="en-US" sz="400" dirty="0"/>
              <a:t>")</a:t>
            </a:r>
          </a:p>
          <a:p>
            <a:r>
              <a:rPr lang="en-US" sz="400" dirty="0" err="1"/>
              <a:t>satu</a:t>
            </a:r>
            <a:r>
              <a:rPr lang="en-US" sz="400" dirty="0"/>
              <a:t> &lt;- </a:t>
            </a:r>
            <a:r>
              <a:rPr lang="en-US" sz="400" dirty="0" err="1"/>
              <a:t>probx</a:t>
            </a:r>
            <a:r>
              <a:rPr lang="en-US" sz="400" dirty="0"/>
              <a:t>[1,]</a:t>
            </a:r>
          </a:p>
          <a:p>
            <a:r>
              <a:rPr lang="en-US" sz="400" dirty="0"/>
              <a:t>a&lt;-</a:t>
            </a:r>
            <a:r>
              <a:rPr lang="en-US" sz="400" dirty="0" err="1"/>
              <a:t>satu</a:t>
            </a:r>
            <a:r>
              <a:rPr lang="en-US" sz="400" dirty="0"/>
              <a:t>[1]</a:t>
            </a:r>
          </a:p>
          <a:p>
            <a:endParaRPr lang="en-US" sz="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1974" y="1405228"/>
            <a:ext cx="4735810" cy="3332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24928" y="5093208"/>
            <a:ext cx="4398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IF and IF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cutoff is 0.50: 13 records are classified as “1”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cutoff is 0.80: seven records are classified as “1”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7" name="Left Brace 6"/>
          <p:cNvSpPr/>
          <p:nvPr/>
        </p:nvSpPr>
        <p:spPr>
          <a:xfrm>
            <a:off x="7424928" y="1755648"/>
            <a:ext cx="320040" cy="16184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1731752" y="1901952"/>
            <a:ext cx="256032" cy="1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1987784" y="1690688"/>
            <a:ext cx="0" cy="211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95160" y="1755648"/>
            <a:ext cx="2568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967728" y="1755648"/>
            <a:ext cx="18288" cy="420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778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buka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Dimensionality Reduction)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: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PetalLength</a:t>
            </a:r>
            <a:r>
              <a:rPr lang="en-US" dirty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/>
              <a:t>PetalWidth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SepalWidth</a:t>
            </a:r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program R</a:t>
            </a:r>
          </a:p>
          <a:p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akurasinya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64428" y="4929072"/>
            <a:ext cx="2604655" cy="16773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 # </a:t>
            </a:r>
            <a:r>
              <a:rPr lang="en-US" sz="100" dirty="0" err="1"/>
              <a:t>Contoh</a:t>
            </a:r>
            <a:r>
              <a:rPr lang="en-US" sz="100" dirty="0"/>
              <a:t> program </a:t>
            </a:r>
            <a:r>
              <a:rPr lang="en-US" sz="100" dirty="0" err="1"/>
              <a:t>untuk</a:t>
            </a:r>
            <a:r>
              <a:rPr lang="en-US" sz="100" dirty="0"/>
              <a:t> </a:t>
            </a:r>
            <a:r>
              <a:rPr lang="en-US" sz="100" dirty="0" err="1"/>
              <a:t>menguji</a:t>
            </a:r>
            <a:r>
              <a:rPr lang="en-US" sz="100" dirty="0"/>
              <a:t> </a:t>
            </a:r>
            <a:r>
              <a:rPr lang="en-US" sz="100" dirty="0" err="1"/>
              <a:t>pengaruh</a:t>
            </a:r>
            <a:r>
              <a:rPr lang="en-US" sz="100" dirty="0"/>
              <a:t> feature reduction</a:t>
            </a:r>
          </a:p>
          <a:p>
            <a:r>
              <a:rPr lang="en-US" sz="100" dirty="0"/>
              <a:t> # </a:t>
            </a:r>
            <a:r>
              <a:rPr lang="en-US" sz="100" dirty="0" err="1"/>
              <a:t>salah</a:t>
            </a:r>
            <a:r>
              <a:rPr lang="en-US" sz="100" dirty="0"/>
              <a:t> </a:t>
            </a:r>
            <a:r>
              <a:rPr lang="en-US" sz="100" dirty="0" err="1"/>
              <a:t>satu</a:t>
            </a:r>
            <a:r>
              <a:rPr lang="en-US" sz="100" dirty="0"/>
              <a:t> </a:t>
            </a:r>
            <a:r>
              <a:rPr lang="en-US" sz="100" dirty="0" err="1"/>
              <a:t>kolom</a:t>
            </a:r>
            <a:r>
              <a:rPr lang="en-US" sz="100" dirty="0"/>
              <a:t> </a:t>
            </a:r>
            <a:r>
              <a:rPr lang="en-US" sz="100" dirty="0" err="1"/>
              <a:t>dihapus</a:t>
            </a:r>
            <a:r>
              <a:rPr lang="en-US" sz="100" dirty="0"/>
              <a:t> </a:t>
            </a:r>
            <a:r>
              <a:rPr lang="en-US" sz="100" dirty="0" err="1"/>
              <a:t>berdasarkan</a:t>
            </a:r>
            <a:r>
              <a:rPr lang="en-US" sz="100" dirty="0"/>
              <a:t> </a:t>
            </a:r>
            <a:r>
              <a:rPr lang="en-US" sz="100" dirty="0" err="1"/>
              <a:t>analisis</a:t>
            </a:r>
            <a:r>
              <a:rPr lang="en-US" sz="100" dirty="0"/>
              <a:t> </a:t>
            </a:r>
            <a:r>
              <a:rPr lang="en-US" sz="100" dirty="0" err="1"/>
              <a:t>sebelumnya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irisA</a:t>
            </a:r>
            <a:r>
              <a:rPr lang="en-US" sz="100" dirty="0"/>
              <a:t>&lt;-read.csv("iris-UCI-</a:t>
            </a:r>
            <a:r>
              <a:rPr lang="en-US" sz="100" dirty="0" err="1"/>
              <a:t>header.csv",header</a:t>
            </a:r>
            <a:r>
              <a:rPr lang="en-US" sz="100" dirty="0"/>
              <a:t>=T)</a:t>
            </a:r>
          </a:p>
          <a:p>
            <a:endParaRPr lang="en-US" sz="100" dirty="0"/>
          </a:p>
          <a:p>
            <a:r>
              <a:rPr lang="en-US" sz="100" dirty="0"/>
              <a:t> # </a:t>
            </a:r>
            <a:r>
              <a:rPr lang="en-US" sz="100" dirty="0" err="1"/>
              <a:t>Partisi</a:t>
            </a:r>
            <a:r>
              <a:rPr lang="en-US" sz="100" dirty="0"/>
              <a:t> data set yang </a:t>
            </a:r>
            <a:r>
              <a:rPr lang="en-US" sz="100" dirty="0" err="1"/>
              <a:t>digunakan</a:t>
            </a:r>
            <a:r>
              <a:rPr lang="en-US" sz="100" dirty="0"/>
              <a:t> 80% training and 20% evaluation. </a:t>
            </a:r>
          </a:p>
          <a:p>
            <a:r>
              <a:rPr lang="en-US" sz="100" dirty="0"/>
              <a:t> </a:t>
            </a:r>
            <a:r>
              <a:rPr lang="en-US" sz="100" dirty="0" err="1"/>
              <a:t>set.seed</a:t>
            </a:r>
            <a:r>
              <a:rPr lang="en-US" sz="100" dirty="0"/>
              <a:t>(2)</a:t>
            </a:r>
          </a:p>
          <a:p>
            <a:r>
              <a:rPr lang="en-US" sz="100" dirty="0"/>
              <a:t> </a:t>
            </a:r>
            <a:r>
              <a:rPr lang="en-US" sz="100" dirty="0" err="1"/>
              <a:t>ind</a:t>
            </a:r>
            <a:r>
              <a:rPr lang="en-US" sz="100" dirty="0"/>
              <a:t> &lt;- sample(2, </a:t>
            </a:r>
            <a:r>
              <a:rPr lang="en-US" sz="100" dirty="0" err="1"/>
              <a:t>nrow</a:t>
            </a:r>
            <a:r>
              <a:rPr lang="en-US" sz="100" dirty="0"/>
              <a:t>(</a:t>
            </a:r>
            <a:r>
              <a:rPr lang="en-US" sz="100" dirty="0" err="1"/>
              <a:t>irisA</a:t>
            </a:r>
            <a:r>
              <a:rPr lang="en-US" sz="100" dirty="0"/>
              <a:t>), replace = TRUE, </a:t>
            </a:r>
            <a:r>
              <a:rPr lang="en-US" sz="100" dirty="0" err="1"/>
              <a:t>prob</a:t>
            </a:r>
            <a:r>
              <a:rPr lang="en-US" sz="100" dirty="0"/>
              <a:t>=c(0.8, 0.2))</a:t>
            </a:r>
          </a:p>
          <a:p>
            <a:r>
              <a:rPr lang="en-US" sz="100" dirty="0"/>
              <a:t> </a:t>
            </a:r>
          </a:p>
          <a:p>
            <a:r>
              <a:rPr lang="en-US" sz="100" dirty="0"/>
              <a:t> require(e1071)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dataTrainA</a:t>
            </a:r>
            <a:r>
              <a:rPr lang="en-US" sz="100" dirty="0"/>
              <a:t> &lt;- </a:t>
            </a:r>
            <a:r>
              <a:rPr lang="en-US" sz="100" dirty="0" err="1"/>
              <a:t>irisA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1,]</a:t>
            </a:r>
          </a:p>
          <a:p>
            <a:r>
              <a:rPr lang="en-US" sz="100" dirty="0"/>
              <a:t> </a:t>
            </a:r>
            <a:r>
              <a:rPr lang="en-US" sz="100" dirty="0" err="1"/>
              <a:t>dataUjiA</a:t>
            </a:r>
            <a:r>
              <a:rPr lang="en-US" sz="100" dirty="0"/>
              <a:t> &lt;- </a:t>
            </a:r>
            <a:r>
              <a:rPr lang="en-US" sz="100" dirty="0" err="1"/>
              <a:t>irisA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2,]</a:t>
            </a:r>
          </a:p>
          <a:p>
            <a:endParaRPr lang="en-US" sz="100" dirty="0"/>
          </a:p>
          <a:p>
            <a:r>
              <a:rPr lang="en-US" sz="100" dirty="0"/>
              <a:t># ====== </a:t>
            </a:r>
            <a:r>
              <a:rPr lang="en-US" sz="100" dirty="0" err="1"/>
              <a:t>svm</a:t>
            </a:r>
            <a:r>
              <a:rPr lang="en-US" sz="100" dirty="0"/>
              <a:t> A =======================</a:t>
            </a:r>
          </a:p>
          <a:p>
            <a:r>
              <a:rPr lang="en-US" sz="100" dirty="0"/>
              <a:t># </a:t>
            </a:r>
            <a:r>
              <a:rPr lang="en-US" sz="100" dirty="0" err="1"/>
              <a:t>ditraining</a:t>
            </a:r>
            <a:r>
              <a:rPr lang="en-US" sz="100" dirty="0"/>
              <a:t> </a:t>
            </a:r>
            <a:r>
              <a:rPr lang="en-US" sz="100" dirty="0" err="1"/>
              <a:t>dengan</a:t>
            </a:r>
            <a:r>
              <a:rPr lang="en-US" sz="100" dirty="0"/>
              <a:t> </a:t>
            </a:r>
            <a:r>
              <a:rPr lang="en-US" sz="100" dirty="0" err="1"/>
              <a:t>seluruh</a:t>
            </a:r>
            <a:r>
              <a:rPr lang="en-US" sz="100" dirty="0"/>
              <a:t> data</a:t>
            </a:r>
          </a:p>
          <a:p>
            <a:endParaRPr lang="en-US" sz="100" dirty="0"/>
          </a:p>
          <a:p>
            <a:r>
              <a:rPr lang="en-US" sz="100" dirty="0" err="1"/>
              <a:t>modelA</a:t>
            </a:r>
            <a:r>
              <a:rPr lang="en-US" sz="100" dirty="0"/>
              <a:t> &lt;- </a:t>
            </a:r>
            <a:r>
              <a:rPr lang="en-US" sz="100" dirty="0" err="1"/>
              <a:t>svm</a:t>
            </a:r>
            <a:r>
              <a:rPr lang="en-US" sz="100" dirty="0"/>
              <a:t>(Species~., </a:t>
            </a:r>
            <a:r>
              <a:rPr lang="en-US" sz="100" dirty="0" err="1"/>
              <a:t>dataTrainA</a:t>
            </a:r>
            <a:r>
              <a:rPr lang="en-US" sz="100" dirty="0"/>
              <a:t>, cost=4, gamma=0.0625, probability = TRUE)</a:t>
            </a:r>
          </a:p>
          <a:p>
            <a:r>
              <a:rPr lang="en-US" sz="100" dirty="0" err="1"/>
              <a:t>predictionA</a:t>
            </a:r>
            <a:r>
              <a:rPr lang="en-US" sz="100" dirty="0"/>
              <a:t> &lt;- predict(</a:t>
            </a:r>
            <a:r>
              <a:rPr lang="en-US" sz="100" dirty="0" err="1"/>
              <a:t>modelA</a:t>
            </a:r>
            <a:r>
              <a:rPr lang="en-US" sz="100" dirty="0"/>
              <a:t>, </a:t>
            </a:r>
            <a:r>
              <a:rPr lang="en-US" sz="100" dirty="0" err="1"/>
              <a:t>dataUjiA</a:t>
            </a:r>
            <a:r>
              <a:rPr lang="en-US" sz="100" dirty="0"/>
              <a:t>, </a:t>
            </a:r>
            <a:r>
              <a:rPr lang="en-US" sz="100" dirty="0" err="1"/>
              <a:t>decision.values</a:t>
            </a:r>
            <a:r>
              <a:rPr lang="en-US" sz="100" dirty="0"/>
              <a:t> = TRUE, probability = TRUE)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membuat</a:t>
            </a:r>
            <a:r>
              <a:rPr lang="en-US" sz="100" dirty="0"/>
              <a:t> confusion matrix</a:t>
            </a:r>
          </a:p>
          <a:p>
            <a:r>
              <a:rPr lang="en-US" sz="100" dirty="0" err="1"/>
              <a:t>cmA</a:t>
            </a:r>
            <a:r>
              <a:rPr lang="en-US" sz="100" dirty="0"/>
              <a:t> = table(</a:t>
            </a:r>
            <a:r>
              <a:rPr lang="en-US" sz="100" dirty="0" err="1"/>
              <a:t>dataUjiA$Species</a:t>
            </a:r>
            <a:r>
              <a:rPr lang="en-US" sz="100" dirty="0"/>
              <a:t>, </a:t>
            </a:r>
            <a:r>
              <a:rPr lang="en-US" sz="100" dirty="0" err="1"/>
              <a:t>predictionA</a:t>
            </a:r>
            <a:r>
              <a:rPr lang="en-US" sz="100" dirty="0"/>
              <a:t>, </a:t>
            </a:r>
            <a:r>
              <a:rPr lang="en-US" sz="100" dirty="0" err="1"/>
              <a:t>dnn</a:t>
            </a:r>
            <a:r>
              <a:rPr lang="en-US" sz="100" dirty="0"/>
              <a:t>=c("Actual", "Prediction")) 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menghitung</a:t>
            </a:r>
            <a:r>
              <a:rPr lang="en-US" sz="100" dirty="0"/>
              <a:t> accuracy </a:t>
            </a:r>
            <a:r>
              <a:rPr lang="en-US" sz="100" dirty="0" err="1"/>
              <a:t>dll</a:t>
            </a:r>
            <a:endParaRPr lang="en-US" sz="100" dirty="0"/>
          </a:p>
          <a:p>
            <a:r>
              <a:rPr lang="en-US" sz="100" dirty="0"/>
              <a:t>library(caret)</a:t>
            </a:r>
          </a:p>
          <a:p>
            <a:r>
              <a:rPr lang="en-US" sz="100" dirty="0"/>
              <a:t>cm1A &lt;- </a:t>
            </a:r>
            <a:r>
              <a:rPr lang="en-US" sz="100" dirty="0" err="1"/>
              <a:t>confusionMatrix</a:t>
            </a:r>
            <a:r>
              <a:rPr lang="en-US" sz="100" dirty="0"/>
              <a:t>(</a:t>
            </a:r>
            <a:r>
              <a:rPr lang="en-US" sz="100" dirty="0" err="1"/>
              <a:t>dataUjiA$Species</a:t>
            </a:r>
            <a:r>
              <a:rPr lang="en-US" sz="100" dirty="0"/>
              <a:t>, </a:t>
            </a:r>
            <a:r>
              <a:rPr lang="en-US" sz="100" dirty="0" err="1"/>
              <a:t>predictionA</a:t>
            </a:r>
            <a:r>
              <a:rPr lang="en-US" sz="100" dirty="0"/>
              <a:t>)</a:t>
            </a:r>
          </a:p>
          <a:p>
            <a:r>
              <a:rPr lang="en-US" sz="100" dirty="0"/>
              <a:t>cm1A$overall[1]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#================= model B ==============</a:t>
            </a:r>
          </a:p>
          <a:p>
            <a:r>
              <a:rPr lang="en-US" sz="100" dirty="0"/>
              <a:t># yang </a:t>
            </a:r>
            <a:r>
              <a:rPr lang="en-US" sz="100" dirty="0" err="1"/>
              <a:t>dihapus</a:t>
            </a:r>
            <a:r>
              <a:rPr lang="en-US" sz="100" dirty="0"/>
              <a:t> </a:t>
            </a:r>
            <a:r>
              <a:rPr lang="en-US" sz="100" dirty="0" err="1"/>
              <a:t>fitur</a:t>
            </a:r>
            <a:r>
              <a:rPr lang="en-US" sz="100" dirty="0"/>
              <a:t> </a:t>
            </a:r>
            <a:r>
              <a:rPr lang="en-US" sz="100" dirty="0" err="1"/>
              <a:t>PetalWidth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irisB</a:t>
            </a:r>
            <a:r>
              <a:rPr lang="en-US" sz="100" dirty="0"/>
              <a:t>&lt;-read.csv("iris-UCI-header-3features.csv",header=T)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dataTrainB</a:t>
            </a:r>
            <a:r>
              <a:rPr lang="en-US" sz="100" dirty="0"/>
              <a:t> &lt;- </a:t>
            </a:r>
            <a:r>
              <a:rPr lang="en-US" sz="100" dirty="0" err="1"/>
              <a:t>irisB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1,]</a:t>
            </a:r>
          </a:p>
          <a:p>
            <a:r>
              <a:rPr lang="en-US" sz="100" dirty="0"/>
              <a:t> </a:t>
            </a:r>
            <a:r>
              <a:rPr lang="en-US" sz="100" dirty="0" err="1"/>
              <a:t>dataUjiB</a:t>
            </a:r>
            <a:r>
              <a:rPr lang="en-US" sz="100" dirty="0"/>
              <a:t> &lt;- </a:t>
            </a:r>
            <a:r>
              <a:rPr lang="en-US" sz="100" dirty="0" err="1"/>
              <a:t>irisB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2,]</a:t>
            </a:r>
          </a:p>
          <a:p>
            <a:endParaRPr lang="en-US" sz="100" dirty="0"/>
          </a:p>
          <a:p>
            <a:r>
              <a:rPr lang="en-US" sz="100" dirty="0" err="1"/>
              <a:t>modelB</a:t>
            </a:r>
            <a:r>
              <a:rPr lang="en-US" sz="100" dirty="0"/>
              <a:t> &lt;- </a:t>
            </a:r>
            <a:r>
              <a:rPr lang="en-US" sz="100" dirty="0" err="1"/>
              <a:t>svm</a:t>
            </a:r>
            <a:r>
              <a:rPr lang="en-US" sz="100" dirty="0"/>
              <a:t>(Species~., </a:t>
            </a:r>
            <a:r>
              <a:rPr lang="en-US" sz="100" dirty="0" err="1"/>
              <a:t>dataTrainB</a:t>
            </a:r>
            <a:r>
              <a:rPr lang="en-US" sz="100" dirty="0"/>
              <a:t>, cost=4, gamma=0.0625)</a:t>
            </a:r>
          </a:p>
          <a:p>
            <a:r>
              <a:rPr lang="en-US" sz="100" dirty="0" err="1"/>
              <a:t>predictionB</a:t>
            </a:r>
            <a:r>
              <a:rPr lang="en-US" sz="100" dirty="0"/>
              <a:t> &lt;- predict(</a:t>
            </a:r>
            <a:r>
              <a:rPr lang="en-US" sz="100" dirty="0" err="1"/>
              <a:t>modelB</a:t>
            </a:r>
            <a:r>
              <a:rPr lang="en-US" sz="100" dirty="0"/>
              <a:t>, </a:t>
            </a:r>
            <a:r>
              <a:rPr lang="en-US" sz="100" dirty="0" err="1"/>
              <a:t>dataUjiB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membuat</a:t>
            </a:r>
            <a:r>
              <a:rPr lang="en-US" sz="100" dirty="0"/>
              <a:t> confusion matrix</a:t>
            </a:r>
          </a:p>
          <a:p>
            <a:r>
              <a:rPr lang="en-US" sz="100" dirty="0" err="1"/>
              <a:t>cmB</a:t>
            </a:r>
            <a:r>
              <a:rPr lang="en-US" sz="100" dirty="0"/>
              <a:t> = table(</a:t>
            </a:r>
            <a:r>
              <a:rPr lang="en-US" sz="100" dirty="0" err="1"/>
              <a:t>dataUjiB$Species</a:t>
            </a:r>
            <a:r>
              <a:rPr lang="en-US" sz="100" dirty="0"/>
              <a:t>, </a:t>
            </a:r>
            <a:r>
              <a:rPr lang="en-US" sz="100" dirty="0" err="1"/>
              <a:t>predictionB</a:t>
            </a:r>
            <a:r>
              <a:rPr lang="en-US" sz="100" dirty="0"/>
              <a:t>, </a:t>
            </a:r>
            <a:r>
              <a:rPr lang="en-US" sz="100" dirty="0" err="1"/>
              <a:t>dnn</a:t>
            </a:r>
            <a:r>
              <a:rPr lang="en-US" sz="100" dirty="0"/>
              <a:t>=c("Actual", "Prediction")) </a:t>
            </a:r>
          </a:p>
          <a:p>
            <a:endParaRPr lang="en-US" sz="100" dirty="0"/>
          </a:p>
          <a:p>
            <a:r>
              <a:rPr lang="en-US" sz="100" dirty="0" err="1"/>
              <a:t>cmB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menghitung</a:t>
            </a:r>
            <a:r>
              <a:rPr lang="en-US" sz="100" dirty="0"/>
              <a:t> accuracy </a:t>
            </a:r>
            <a:r>
              <a:rPr lang="en-US" sz="100" dirty="0" err="1"/>
              <a:t>dll</a:t>
            </a:r>
            <a:endParaRPr lang="en-US" sz="100" dirty="0"/>
          </a:p>
          <a:p>
            <a:r>
              <a:rPr lang="en-US" sz="100" dirty="0"/>
              <a:t>library(caret)</a:t>
            </a:r>
          </a:p>
          <a:p>
            <a:r>
              <a:rPr lang="en-US" sz="100" dirty="0"/>
              <a:t>cm1B &lt;- </a:t>
            </a:r>
            <a:r>
              <a:rPr lang="en-US" sz="100" dirty="0" err="1"/>
              <a:t>confusionMatrix</a:t>
            </a:r>
            <a:r>
              <a:rPr lang="en-US" sz="100" dirty="0"/>
              <a:t>(</a:t>
            </a:r>
            <a:r>
              <a:rPr lang="en-US" sz="100" dirty="0" err="1"/>
              <a:t>dataUjiB$Species</a:t>
            </a:r>
            <a:r>
              <a:rPr lang="en-US" sz="100" dirty="0"/>
              <a:t>, </a:t>
            </a:r>
            <a:r>
              <a:rPr lang="en-US" sz="100" dirty="0" err="1"/>
              <a:t>predictionB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cm1B$overall[1]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#================= model C ==============</a:t>
            </a:r>
          </a:p>
          <a:p>
            <a:r>
              <a:rPr lang="en-US" sz="100" dirty="0"/>
              <a:t># yang </a:t>
            </a:r>
            <a:r>
              <a:rPr lang="en-US" sz="100" dirty="0" err="1"/>
              <a:t>dihapus</a:t>
            </a:r>
            <a:r>
              <a:rPr lang="en-US" sz="100" dirty="0"/>
              <a:t> </a:t>
            </a:r>
            <a:r>
              <a:rPr lang="en-US" sz="100" dirty="0" err="1"/>
              <a:t>fitur</a:t>
            </a:r>
            <a:r>
              <a:rPr lang="en-US" sz="100" dirty="0"/>
              <a:t> </a:t>
            </a:r>
            <a:r>
              <a:rPr lang="en-US" sz="100" dirty="0" err="1"/>
              <a:t>SepalLength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irisC</a:t>
            </a:r>
            <a:r>
              <a:rPr lang="en-US" sz="100" dirty="0"/>
              <a:t>&lt;-read.csv("iris-UCI-header-3featuresY.csv",header=T)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dataTrainC</a:t>
            </a:r>
            <a:r>
              <a:rPr lang="en-US" sz="100" dirty="0"/>
              <a:t> &lt;- </a:t>
            </a:r>
            <a:r>
              <a:rPr lang="en-US" sz="100" dirty="0" err="1"/>
              <a:t>irisC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1,]</a:t>
            </a:r>
          </a:p>
          <a:p>
            <a:r>
              <a:rPr lang="en-US" sz="100" dirty="0"/>
              <a:t> </a:t>
            </a:r>
            <a:r>
              <a:rPr lang="en-US" sz="100" dirty="0" err="1"/>
              <a:t>dataUjiC</a:t>
            </a:r>
            <a:r>
              <a:rPr lang="en-US" sz="100" dirty="0"/>
              <a:t> &lt;- </a:t>
            </a:r>
            <a:r>
              <a:rPr lang="en-US" sz="100" dirty="0" err="1"/>
              <a:t>irisC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2,]</a:t>
            </a:r>
          </a:p>
          <a:p>
            <a:endParaRPr lang="en-US" sz="100" dirty="0"/>
          </a:p>
          <a:p>
            <a:r>
              <a:rPr lang="en-US" sz="100" dirty="0" err="1"/>
              <a:t>modelC</a:t>
            </a:r>
            <a:r>
              <a:rPr lang="en-US" sz="100" dirty="0"/>
              <a:t> &lt;- </a:t>
            </a:r>
            <a:r>
              <a:rPr lang="en-US" sz="100" dirty="0" err="1"/>
              <a:t>svm</a:t>
            </a:r>
            <a:r>
              <a:rPr lang="en-US" sz="100" dirty="0"/>
              <a:t>(Species~., </a:t>
            </a:r>
            <a:r>
              <a:rPr lang="en-US" sz="100" dirty="0" err="1"/>
              <a:t>dataTrainC</a:t>
            </a:r>
            <a:r>
              <a:rPr lang="en-US" sz="100" dirty="0"/>
              <a:t>, cost=4, gamma=0.0625)</a:t>
            </a:r>
          </a:p>
          <a:p>
            <a:r>
              <a:rPr lang="en-US" sz="100" dirty="0" err="1"/>
              <a:t>predictionC</a:t>
            </a:r>
            <a:r>
              <a:rPr lang="en-US" sz="100" dirty="0"/>
              <a:t> &lt;- predict(</a:t>
            </a:r>
            <a:r>
              <a:rPr lang="en-US" sz="100" dirty="0" err="1"/>
              <a:t>modelC</a:t>
            </a:r>
            <a:r>
              <a:rPr lang="en-US" sz="100" dirty="0"/>
              <a:t>, </a:t>
            </a:r>
            <a:r>
              <a:rPr lang="en-US" sz="100" dirty="0" err="1"/>
              <a:t>dataUjiC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membuat</a:t>
            </a:r>
            <a:r>
              <a:rPr lang="en-US" sz="100" dirty="0"/>
              <a:t> confusion matrix</a:t>
            </a:r>
          </a:p>
          <a:p>
            <a:r>
              <a:rPr lang="en-US" sz="100" dirty="0" err="1"/>
              <a:t>cmC</a:t>
            </a:r>
            <a:r>
              <a:rPr lang="en-US" sz="100" dirty="0"/>
              <a:t> = table(</a:t>
            </a:r>
            <a:r>
              <a:rPr lang="en-US" sz="100" dirty="0" err="1"/>
              <a:t>dataUjiC$Species</a:t>
            </a:r>
            <a:r>
              <a:rPr lang="en-US" sz="100" dirty="0"/>
              <a:t>, </a:t>
            </a:r>
            <a:r>
              <a:rPr lang="en-US" sz="100" dirty="0" err="1"/>
              <a:t>predictionC</a:t>
            </a:r>
            <a:r>
              <a:rPr lang="en-US" sz="100" dirty="0"/>
              <a:t>, </a:t>
            </a:r>
            <a:r>
              <a:rPr lang="en-US" sz="100" dirty="0" err="1"/>
              <a:t>dnn</a:t>
            </a:r>
            <a:r>
              <a:rPr lang="en-US" sz="100" dirty="0"/>
              <a:t>=c("Actual", "Prediction")) </a:t>
            </a:r>
          </a:p>
          <a:p>
            <a:endParaRPr lang="en-US" sz="100" dirty="0"/>
          </a:p>
          <a:p>
            <a:r>
              <a:rPr lang="en-US" sz="100" dirty="0" err="1"/>
              <a:t>cmC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menghitung</a:t>
            </a:r>
            <a:r>
              <a:rPr lang="en-US" sz="100" dirty="0"/>
              <a:t> accuracy </a:t>
            </a:r>
            <a:r>
              <a:rPr lang="en-US" sz="100" dirty="0" err="1"/>
              <a:t>dll</a:t>
            </a:r>
            <a:endParaRPr lang="en-US" sz="100" dirty="0"/>
          </a:p>
          <a:p>
            <a:r>
              <a:rPr lang="en-US" sz="100" dirty="0"/>
              <a:t>library(caret)</a:t>
            </a:r>
          </a:p>
          <a:p>
            <a:r>
              <a:rPr lang="en-US" sz="100" dirty="0"/>
              <a:t>cm1C &lt;- </a:t>
            </a:r>
            <a:r>
              <a:rPr lang="en-US" sz="100" dirty="0" err="1"/>
              <a:t>confusionMatrix</a:t>
            </a:r>
            <a:r>
              <a:rPr lang="en-US" sz="100" dirty="0"/>
              <a:t>(</a:t>
            </a:r>
            <a:r>
              <a:rPr lang="en-US" sz="100" dirty="0" err="1"/>
              <a:t>dataUjiC$Species</a:t>
            </a:r>
            <a:r>
              <a:rPr lang="en-US" sz="100" dirty="0"/>
              <a:t>, </a:t>
            </a:r>
            <a:r>
              <a:rPr lang="en-US" sz="100" dirty="0" err="1"/>
              <a:t>predictionC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#================= model D ==============</a:t>
            </a:r>
          </a:p>
          <a:p>
            <a:r>
              <a:rPr lang="en-US" sz="100" dirty="0"/>
              <a:t># yang </a:t>
            </a:r>
            <a:r>
              <a:rPr lang="en-US" sz="100" dirty="0" err="1"/>
              <a:t>dihapus</a:t>
            </a:r>
            <a:r>
              <a:rPr lang="en-US" sz="100" dirty="0"/>
              <a:t> </a:t>
            </a:r>
            <a:r>
              <a:rPr lang="en-US" sz="100" dirty="0" err="1"/>
              <a:t>fitur</a:t>
            </a:r>
            <a:r>
              <a:rPr lang="en-US" sz="100" dirty="0"/>
              <a:t> </a:t>
            </a:r>
            <a:r>
              <a:rPr lang="en-US" sz="100" dirty="0" err="1"/>
              <a:t>SepalWidth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irisD</a:t>
            </a:r>
            <a:r>
              <a:rPr lang="en-US" sz="100" dirty="0"/>
              <a:t>&lt;-read.csv("iris-UCI-header-3featuresX.csv",header=T)</a:t>
            </a:r>
          </a:p>
          <a:p>
            <a:endParaRPr lang="en-US" sz="100" dirty="0"/>
          </a:p>
          <a:p>
            <a:r>
              <a:rPr lang="en-US" sz="100" dirty="0"/>
              <a:t> </a:t>
            </a:r>
            <a:r>
              <a:rPr lang="en-US" sz="100" dirty="0" err="1"/>
              <a:t>dataTrainD</a:t>
            </a:r>
            <a:r>
              <a:rPr lang="en-US" sz="100" dirty="0"/>
              <a:t> &lt;- </a:t>
            </a:r>
            <a:r>
              <a:rPr lang="en-US" sz="100" dirty="0" err="1"/>
              <a:t>irisD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1,]</a:t>
            </a:r>
          </a:p>
          <a:p>
            <a:r>
              <a:rPr lang="en-US" sz="100" dirty="0"/>
              <a:t> </a:t>
            </a:r>
            <a:r>
              <a:rPr lang="en-US" sz="100" dirty="0" err="1"/>
              <a:t>dataUjiD</a:t>
            </a:r>
            <a:r>
              <a:rPr lang="en-US" sz="100" dirty="0"/>
              <a:t> &lt;- </a:t>
            </a:r>
            <a:r>
              <a:rPr lang="en-US" sz="100" dirty="0" err="1"/>
              <a:t>irisD</a:t>
            </a:r>
            <a:r>
              <a:rPr lang="en-US" sz="100" dirty="0"/>
              <a:t>[</a:t>
            </a:r>
            <a:r>
              <a:rPr lang="en-US" sz="100" dirty="0" err="1"/>
              <a:t>ind</a:t>
            </a:r>
            <a:r>
              <a:rPr lang="en-US" sz="100" dirty="0"/>
              <a:t> == 2,]</a:t>
            </a:r>
          </a:p>
          <a:p>
            <a:endParaRPr lang="en-US" sz="100" dirty="0"/>
          </a:p>
          <a:p>
            <a:r>
              <a:rPr lang="en-US" sz="100" dirty="0" err="1"/>
              <a:t>modelD</a:t>
            </a:r>
            <a:r>
              <a:rPr lang="en-US" sz="100" dirty="0"/>
              <a:t> &lt;- </a:t>
            </a:r>
            <a:r>
              <a:rPr lang="en-US" sz="100" dirty="0" err="1"/>
              <a:t>svm</a:t>
            </a:r>
            <a:r>
              <a:rPr lang="en-US" sz="100" dirty="0"/>
              <a:t>(Species~., </a:t>
            </a:r>
            <a:r>
              <a:rPr lang="en-US" sz="100" dirty="0" err="1"/>
              <a:t>dataTrainD</a:t>
            </a:r>
            <a:r>
              <a:rPr lang="en-US" sz="100" dirty="0"/>
              <a:t>, cost=4, gamma=0.0625)</a:t>
            </a:r>
          </a:p>
          <a:p>
            <a:r>
              <a:rPr lang="en-US" sz="100" dirty="0" err="1"/>
              <a:t>predictionD</a:t>
            </a:r>
            <a:r>
              <a:rPr lang="en-US" sz="100" dirty="0"/>
              <a:t> &lt;- predict(</a:t>
            </a:r>
            <a:r>
              <a:rPr lang="en-US" sz="100" dirty="0" err="1"/>
              <a:t>modelD</a:t>
            </a:r>
            <a:r>
              <a:rPr lang="en-US" sz="100" dirty="0"/>
              <a:t>, </a:t>
            </a:r>
            <a:r>
              <a:rPr lang="en-US" sz="100" dirty="0" err="1"/>
              <a:t>dataUjiD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membuat</a:t>
            </a:r>
            <a:r>
              <a:rPr lang="en-US" sz="100" dirty="0"/>
              <a:t> confusion matrix</a:t>
            </a:r>
          </a:p>
          <a:p>
            <a:r>
              <a:rPr lang="en-US" sz="100" dirty="0" err="1"/>
              <a:t>cmD</a:t>
            </a:r>
            <a:r>
              <a:rPr lang="en-US" sz="100" dirty="0"/>
              <a:t> = table(</a:t>
            </a:r>
            <a:r>
              <a:rPr lang="en-US" sz="100" dirty="0" err="1"/>
              <a:t>dataUjiD$Species</a:t>
            </a:r>
            <a:r>
              <a:rPr lang="en-US" sz="100" dirty="0"/>
              <a:t>, </a:t>
            </a:r>
            <a:r>
              <a:rPr lang="en-US" sz="100" dirty="0" err="1"/>
              <a:t>predictionD</a:t>
            </a:r>
            <a:r>
              <a:rPr lang="en-US" sz="100" dirty="0"/>
              <a:t>, </a:t>
            </a:r>
            <a:r>
              <a:rPr lang="en-US" sz="100" dirty="0" err="1"/>
              <a:t>dnn</a:t>
            </a:r>
            <a:r>
              <a:rPr lang="en-US" sz="100" dirty="0"/>
              <a:t>=c("Actual", "Prediction")) </a:t>
            </a:r>
          </a:p>
          <a:p>
            <a:endParaRPr lang="en-US" sz="100" dirty="0"/>
          </a:p>
          <a:p>
            <a:r>
              <a:rPr lang="en-US" sz="100" dirty="0" err="1"/>
              <a:t>cmD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menghitung</a:t>
            </a:r>
            <a:r>
              <a:rPr lang="en-US" sz="100" dirty="0"/>
              <a:t> accuracy </a:t>
            </a:r>
            <a:r>
              <a:rPr lang="en-US" sz="100" dirty="0" err="1"/>
              <a:t>dll</a:t>
            </a:r>
            <a:endParaRPr lang="en-US" sz="100" dirty="0"/>
          </a:p>
          <a:p>
            <a:r>
              <a:rPr lang="en-US" sz="100" dirty="0"/>
              <a:t>library(caret)</a:t>
            </a:r>
          </a:p>
          <a:p>
            <a:r>
              <a:rPr lang="en-US" sz="100" dirty="0"/>
              <a:t>cm1D &lt;- </a:t>
            </a:r>
            <a:r>
              <a:rPr lang="en-US" sz="100" dirty="0" err="1"/>
              <a:t>confusionMatrix</a:t>
            </a:r>
            <a:r>
              <a:rPr lang="en-US" sz="100" dirty="0"/>
              <a:t>(</a:t>
            </a:r>
            <a:r>
              <a:rPr lang="en-US" sz="100" dirty="0" err="1"/>
              <a:t>dataUjiD$Species</a:t>
            </a:r>
            <a:r>
              <a:rPr lang="en-US" sz="100" dirty="0"/>
              <a:t>, </a:t>
            </a:r>
            <a:r>
              <a:rPr lang="en-US" sz="100" dirty="0" err="1"/>
              <a:t>predictionD</a:t>
            </a:r>
            <a:r>
              <a:rPr lang="en-US" sz="100" dirty="0"/>
              <a:t>)</a:t>
            </a:r>
          </a:p>
          <a:p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seharusnya</a:t>
            </a:r>
            <a:r>
              <a:rPr lang="en-US" sz="100" dirty="0"/>
              <a:t> yang </a:t>
            </a:r>
            <a:r>
              <a:rPr lang="en-US" sz="100" dirty="0" err="1"/>
              <a:t>tidak</a:t>
            </a:r>
            <a:r>
              <a:rPr lang="en-US" sz="100" dirty="0"/>
              <a:t> </a:t>
            </a:r>
            <a:r>
              <a:rPr lang="en-US" sz="100" dirty="0" err="1"/>
              <a:t>terlalu</a:t>
            </a:r>
            <a:r>
              <a:rPr lang="en-US" sz="100" dirty="0"/>
              <a:t> </a:t>
            </a:r>
            <a:r>
              <a:rPr lang="en-US" sz="100" dirty="0" err="1"/>
              <a:t>terpengaruh</a:t>
            </a:r>
            <a:r>
              <a:rPr lang="en-US" sz="100" dirty="0"/>
              <a:t> </a:t>
            </a:r>
            <a:r>
              <a:rPr lang="en-US" sz="100" dirty="0" err="1"/>
              <a:t>adalah</a:t>
            </a:r>
            <a:r>
              <a:rPr lang="en-US" sz="100" dirty="0"/>
              <a:t> </a:t>
            </a:r>
            <a:r>
              <a:rPr lang="en-US" sz="100" dirty="0" err="1"/>
              <a:t>jika</a:t>
            </a:r>
            <a:endParaRPr lang="en-US" sz="100" dirty="0"/>
          </a:p>
          <a:p>
            <a:r>
              <a:rPr lang="en-US" sz="100" dirty="0"/>
              <a:t># </a:t>
            </a:r>
            <a:r>
              <a:rPr lang="en-US" sz="100" dirty="0" err="1"/>
              <a:t>menghapus</a:t>
            </a:r>
            <a:r>
              <a:rPr lang="en-US" sz="100" dirty="0"/>
              <a:t> </a:t>
            </a:r>
            <a:r>
              <a:rPr lang="en-US" sz="100" dirty="0" err="1"/>
              <a:t>fitur</a:t>
            </a:r>
            <a:r>
              <a:rPr lang="en-US" sz="100" dirty="0"/>
              <a:t> (</a:t>
            </a:r>
            <a:r>
              <a:rPr lang="en-US" sz="100" dirty="0" err="1"/>
              <a:t>PetalLength</a:t>
            </a:r>
            <a:r>
              <a:rPr lang="en-US" sz="100" dirty="0"/>
              <a:t> | </a:t>
            </a:r>
            <a:r>
              <a:rPr lang="en-US" sz="100" dirty="0" err="1"/>
              <a:t>PetalWidth</a:t>
            </a:r>
            <a:r>
              <a:rPr lang="en-US" sz="100" dirty="0"/>
              <a:t>) </a:t>
            </a:r>
            <a:r>
              <a:rPr lang="en-US" sz="100" dirty="0" err="1"/>
              <a:t>atau</a:t>
            </a:r>
            <a:r>
              <a:rPr lang="en-US" sz="100" dirty="0"/>
              <a:t> </a:t>
            </a:r>
            <a:r>
              <a:rPr lang="en-US" sz="100" dirty="0" err="1"/>
              <a:t>modelB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cm1A$overall[1]</a:t>
            </a:r>
          </a:p>
          <a:p>
            <a:r>
              <a:rPr lang="en-US" sz="100" dirty="0"/>
              <a:t>cm1B$overall[1]</a:t>
            </a:r>
          </a:p>
          <a:p>
            <a:r>
              <a:rPr lang="en-US" sz="100" dirty="0"/>
              <a:t>cm1C$overall[1]</a:t>
            </a:r>
          </a:p>
          <a:p>
            <a:r>
              <a:rPr lang="en-US" sz="100" dirty="0"/>
              <a:t>cm1D$overall[1]</a:t>
            </a:r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673" y="2018436"/>
            <a:ext cx="4744820" cy="350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2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05219" y="1023583"/>
            <a:ext cx="10372298" cy="29814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600" dirty="0" smtClean="0"/>
              <a:t>Misalkan kita memiliki data 100 buah e-mail beserta labelnya (spam/bukan spam). Kita ingin mengukur performa sebuah classifier menggunakan data tersebut.</a:t>
            </a:r>
          </a:p>
          <a:p>
            <a:pPr lvl="2"/>
            <a:r>
              <a:rPr lang="id-ID" dirty="0" smtClean="0"/>
              <a:t>Dari 50 e-mail yang berlabel spam, classifier tersebut memprediksikan 30 di antaranya sebagai spam dan 20 sisanya sebagai bukan spam</a:t>
            </a:r>
          </a:p>
          <a:p>
            <a:pPr lvl="2"/>
            <a:r>
              <a:rPr lang="id-ID" dirty="0" smtClean="0"/>
              <a:t>Dari 50 e-mail yang berlabel bukan spam, classifier tersebut memprediksikan 10 di antaranya sebagai spam dan 40 sisanya sebagai bukan spam</a:t>
            </a:r>
          </a:p>
          <a:p>
            <a:r>
              <a:rPr lang="id-ID" sz="2600" dirty="0" smtClean="0"/>
              <a:t>Confusion matrix untuk kasus tersebut adalah sebagai berikut:</a:t>
            </a:r>
          </a:p>
          <a:p>
            <a:pPr lvl="2" algn="r"/>
            <a:endParaRPr lang="id-ID" dirty="0" smtClean="0"/>
          </a:p>
          <a:p>
            <a:pPr algn="r"/>
            <a:endParaRPr lang="id-ID" sz="24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488939"/>
                  </p:ext>
                </p:extLst>
              </p:nvPr>
            </p:nvGraphicFramePr>
            <p:xfrm>
              <a:off x="1691456" y="4271312"/>
              <a:ext cx="8929916" cy="20380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24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09512"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⊕</m:t>
                              </m:r>
                            </m:oMath>
                          </a14:m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⊖</m:t>
                              </m:r>
                            </m:oMath>
                          </a14:m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0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⊕</m:t>
                              </m:r>
                            </m:oMath>
                          </a14:m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3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⊖</m:t>
                              </m:r>
                            </m:oMath>
                          </a14:m>
                          <a:endParaRPr lang="id-ID" sz="2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3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60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488939"/>
                  </p:ext>
                </p:extLst>
              </p:nvPr>
            </p:nvGraphicFramePr>
            <p:xfrm>
              <a:off x="1691456" y="4271312"/>
              <a:ext cx="8929916" cy="20380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24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23247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09512"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546" t="-5952" r="-201366" b="-3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5952" r="-100817" b="-3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2" t="-105952" r="-300545" b="-2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3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72" t="-208434" r="-300545" b="-1120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3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9512">
                    <a:tc>
                      <a:txBody>
                        <a:bodyPr/>
                        <a:lstStyle/>
                        <a:p>
                          <a:endParaRPr lang="id-ID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60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000" i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id-ID" sz="20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itle 1"/>
          <p:cNvSpPr txBox="1">
            <a:spLocks/>
          </p:cNvSpPr>
          <p:nvPr/>
        </p:nvSpPr>
        <p:spPr>
          <a:xfrm>
            <a:off x="287148" y="178240"/>
            <a:ext cx="6698868" cy="14996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Classifier Email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9601200" y="388012"/>
            <a:ext cx="2459736" cy="954107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𝐴𝑘𝑢𝑟𝑎𝑠𝑖=70/100=70%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𝑆𝑒𝑛𝑠𝑖𝑡𝑖𝑣𝑖𝑡𝑦=30/50=60%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𝑆𝑝𝑒𝑐𝑖𝑓𝑖𝑐𝑖𝑡𝑦=40/50=80%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8744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0155" y="631065"/>
            <a:ext cx="9720072" cy="10617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Performance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multikelas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3033353"/>
                  </p:ext>
                </p:extLst>
              </p:nvPr>
            </p:nvGraphicFramePr>
            <p:xfrm>
              <a:off x="1364821" y="1951472"/>
              <a:ext cx="9531045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062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10596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89458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3033353"/>
                  </p:ext>
                </p:extLst>
              </p:nvPr>
            </p:nvGraphicFramePr>
            <p:xfrm>
              <a:off x="1364821" y="1951472"/>
              <a:ext cx="9531045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0620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90620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319" t="-10000" r="-300639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319" t="-10000" r="-200639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319" t="-10000" r="-100639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319" t="-110000" r="-400639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319" t="-207042" r="-400639" b="-2253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319" t="-311429" r="-400639" b="-1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334851" y="4553970"/>
                <a:ext cx="5444158" cy="1338114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  <a:defRPr sz="2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6600"/>
                  </a:buClr>
                  <a:buFont typeface="Arial" panose="020B0604020202020204" pitchFamily="34" charset="0"/>
                  <a:buChar char="•"/>
                  <a:defRPr sz="22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0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  <a:tabLst/>
                  <a:defRPr/>
                </a:pPr>
                <a:endParaRPr kumimoji="0" lang="id-ID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𝐴𝑘𝑢𝑟𝑎𝑠𝑖</m:t>
                      </m:r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15+15+45</m:t>
                          </m:r>
                        </m:num>
                        <m:den>
                          <m: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100</m:t>
                          </m:r>
                        </m:den>
                      </m:f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=0.75</m:t>
                      </m:r>
                    </m:oMath>
                  </m:oMathPara>
                </a14:m>
                <a:endParaRPr kumimoji="0" lang="id-ID" sz="2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51" y="4553970"/>
                <a:ext cx="5444158" cy="13381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013448" y="4745736"/>
            <a:ext cx="3776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Recall ?</a:t>
            </a:r>
          </a:p>
          <a:p>
            <a:endParaRPr lang="en-US" dirty="0"/>
          </a:p>
          <a:p>
            <a:r>
              <a:rPr lang="en-US" dirty="0" smtClean="0"/>
              <a:t>Precision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9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0155" y="631065"/>
            <a:ext cx="9720072" cy="10617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Performance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multikelas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438806"/>
                  </p:ext>
                </p:extLst>
              </p:nvPr>
            </p:nvGraphicFramePr>
            <p:xfrm>
              <a:off x="969263" y="1951472"/>
              <a:ext cx="10296146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10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95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8035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8236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6667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10596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A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B =</a:t>
                          </a:r>
                          <a:r>
                            <a:rPr lang="en-US" sz="2200" b="1" i="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C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89458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A=</a:t>
                          </a: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TOTAL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438806"/>
                  </p:ext>
                </p:extLst>
              </p:nvPr>
            </p:nvGraphicFramePr>
            <p:xfrm>
              <a:off x="969263" y="1951472"/>
              <a:ext cx="10296146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10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95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8035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8236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6667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3435" t="-10000" r="-277608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800" t="-10000" r="-190933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923" t="-10000" r="-120308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478" t="-110000" r="-710048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A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78" t="-207042" r="-710048" b="-2253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B =</a:t>
                          </a:r>
                          <a:r>
                            <a:rPr lang="en-US" sz="2200" b="1" i="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78" t="-311429" r="-710048" b="-1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C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A=</a:t>
                          </a: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TOTAL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969263" y="4224528"/>
                <a:ext cx="7406641" cy="2495223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  <a:defRPr sz="2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6600"/>
                  </a:buClr>
                  <a:buFont typeface="Arial" panose="020B0604020202020204" pitchFamily="34" charset="0"/>
                  <a:buChar char="•"/>
                  <a:defRPr sz="22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0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  <a:tabLst/>
                  <a:defRPr/>
                </a:pPr>
                <a:endParaRPr kumimoji="0" lang="id-ID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𝑃𝑟𝑒𝑐𝑖𝑠𝑖𝑜𝑛</m:t>
                      </m:r>
                      <m:d>
                        <m:dPr>
                          <m:ctrlPr>
                            <a:rPr kumimoji="0" lang="id-ID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id-ID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</m:d>
                      <m:r>
                        <a:rPr kumimoji="0" lang="id-ID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0" lang="el-G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sSub>
                            <m:sSubPr>
                              <m:ctrlPr>
                                <a:rPr kumimoji="0" lang="el-GR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d-ID" sz="2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id-ID" sz="2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id-ID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𝑐</m:t>
                                  </m:r>
                                  <m:r>
                                    <a:rPr kumimoji="0" lang="id-ID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kumimoji="0" lang="id-ID" sz="2400" b="0" i="1" u="none" strike="noStrike" kern="1200" cap="none" spc="0" normalizeH="0" baseline="0" noProof="0" dirty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0" lang="id-ID" sz="2400" b="0" i="1" u="none" strike="noStrike" kern="1200" cap="none" spc="0" normalizeH="0" baseline="0" noProof="0" dirty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  <m:t>𝑐</m:t>
                                      </m:r>
                                    </m:e>
                                  </m:acc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kumimoji="0" lang="el-GR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sSub>
                            <m:sSubPr>
                              <m:ctrlPr>
                                <a:rPr kumimoji="0" lang="el-GR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d-ID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id-ID" sz="2400" b="0" i="1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kumimoji="0" lang="id-ID" sz="2400" b="0" i="1" u="none" strike="noStrike" kern="1200" cap="none" spc="0" normalizeH="0" baseline="0" noProof="0" dirty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0" lang="id-ID" sz="2400" b="0" i="1" u="none" strike="noStrike" kern="1200" cap="none" spc="0" normalizeH="0" baseline="0" noProof="0" dirty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  <m:t>𝑐</m:t>
                                      </m:r>
                                    </m:e>
                                  </m:acc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</m:d>
                            </m:sub>
                          </m:sSub>
                        </m:den>
                      </m:f>
                      <m:r>
                        <a:rPr kumimoji="0" lang="id-ID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𝑇𝑟𝑢𝑒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0" lang="el-G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𝑃𝑟𝑒𝑑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=</m:t>
                          </m:r>
                          <m: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𝐴</m:t>
                          </m:r>
                        </m:den>
                      </m:f>
                      <m:r>
                        <a:rPr kumimoji="0" lang="id-ID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kumimoji="0" lang="id-ID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𝑅𝑒𝑐𝑎𝑙𝑙</m:t>
                      </m:r>
                      <m:d>
                        <m:dPr>
                          <m:ctrlP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</m:d>
                      <m:r>
                        <a:rPr kumimoji="0" lang="id-ID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0" lang="el-GR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sSub>
                            <m:sSubPr>
                              <m:ctrlPr>
                                <a:rPr kumimoji="0" lang="el-GR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d-ID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id-ID" sz="2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kumimoji="0" lang="id-ID" sz="2400" b="0" i="1" u="none" strike="noStrike" kern="1200" cap="none" spc="0" normalizeH="0" baseline="0" noProof="0" dirty="0" smtClean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0" lang="id-ID" sz="2400" b="0" i="1" u="none" strike="noStrike" kern="1200" cap="none" spc="0" normalizeH="0" baseline="0" noProof="0" dirty="0" smtClean="0">
                                          <a:ln>
                                            <a:noFill/>
                                          </a:ln>
                                          <a:solidFill>
                                            <a:sysClr val="windowText" lastClr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+mn-cs"/>
                                        </a:rPr>
                                        <m:t>𝑐</m:t>
                                      </m:r>
                                    </m:e>
                                  </m:acc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  <m:e>
                                  <m:r>
                                    <a:rPr kumimoji="0" lang="id-ID" sz="2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𝑐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kumimoji="0" lang="el-GR" sz="2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sSub>
                            <m:sSubPr>
                              <m:ctrlPr>
                                <a:rPr kumimoji="0" lang="el-GR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id-ID" sz="24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ysClr val="windowText" lastClr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d>
                                <m:dPr>
                                  <m:ctrlPr>
                                    <a:rPr kumimoji="0" lang="id-ID" sz="2400" b="0" i="1" u="none" strike="noStrike" kern="1200" cap="none" spc="0" normalizeH="0" baseline="0" noProof="0" dirty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id-ID" sz="2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𝑐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=</m:t>
                                  </m:r>
                                  <m:r>
                                    <a:rPr kumimoji="0" lang="id-ID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ysClr val="windowText" lastClr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𝐴</m:t>
                                  </m:r>
                                </m:e>
                              </m:d>
                            </m:sub>
                          </m:sSub>
                        </m:den>
                      </m:f>
                      <m:r>
                        <a:rPr kumimoji="0" lang="id-ID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𝑇𝑟𝑢𝑒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0" lang="el-GR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Σ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id-ID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𝐴𝑐𝑡𝑢𝑎𝑙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 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𝑐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=</m:t>
                          </m:r>
                          <m:r>
                            <a:rPr kumimoji="0" lang="id-ID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𝐴</m:t>
                          </m:r>
                        </m:den>
                      </m:f>
                      <m:r>
                        <a:rPr kumimoji="0" lang="id-ID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kumimoji="0" lang="id-ID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263" y="4224528"/>
                <a:ext cx="7406641" cy="24952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97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0155" y="631065"/>
            <a:ext cx="9720072" cy="10617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Performance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multikelas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438806"/>
                  </p:ext>
                </p:extLst>
              </p:nvPr>
            </p:nvGraphicFramePr>
            <p:xfrm>
              <a:off x="969263" y="1951472"/>
              <a:ext cx="10296146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10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95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8035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8236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6667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10596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Prediksi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A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B =</a:t>
                          </a:r>
                          <a:r>
                            <a:rPr lang="en-US" sz="2200" b="1" i="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105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1" dirty="0" smtClean="0">
                              <a:solidFill>
                                <a:schemeClr val="tx1"/>
                              </a:solidFill>
                            </a:rPr>
                            <a:t>Aktual </a:t>
                          </a:r>
                          <a14:m>
                            <m:oMath xmlns:m="http://schemas.openxmlformats.org/officeDocument/2006/math">
                              <m:r>
                                <a:rPr lang="id-ID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C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89458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A=</a:t>
                          </a: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TOTAL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438806"/>
                  </p:ext>
                </p:extLst>
              </p:nvPr>
            </p:nvGraphicFramePr>
            <p:xfrm>
              <a:off x="969263" y="1951472"/>
              <a:ext cx="10296146" cy="2133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101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95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8035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8236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6667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3435" t="-10000" r="-277608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800" t="-10000" r="-190933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923" t="-10000" r="-120308" b="-4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B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478" t="-110000" r="-710048" b="-33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A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T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78" t="-207042" r="-710048" b="-2253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B =</a:t>
                          </a:r>
                          <a:r>
                            <a:rPr lang="en-US" sz="2200" b="1" i="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78" t="-311429" r="-710048" b="-12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d-ID" sz="22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id-ID" sz="2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 smtClean="0">
                              <a:solidFill>
                                <a:schemeClr val="tx1"/>
                              </a:solidFill>
                            </a:rPr>
                            <a:t>True C = </a:t>
                          </a:r>
                          <a:r>
                            <a:rPr lang="id-ID" sz="2200" b="1" i="0" dirty="0" smtClean="0">
                              <a:solidFill>
                                <a:schemeClr val="tx1"/>
                              </a:solidFill>
                            </a:rPr>
                            <a:t>45</a:t>
                          </a:r>
                          <a:endParaRPr lang="id-ID" sz="2200" b="1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Aktual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</a:t>
                          </a:r>
                          <a:r>
                            <a:rPr lang="en-US" sz="2200" i="0" baseline="0" dirty="0" smtClean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92D050">
                            <a:alpha val="5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R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accent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A=</a:t>
                          </a:r>
                          <a:r>
                            <a:rPr lang="id-ID" sz="220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rgbClr val="00FF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B=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n-US" sz="2200" i="0" dirty="0" err="1" smtClean="0">
                              <a:solidFill>
                                <a:schemeClr val="tx1"/>
                              </a:solidFill>
                            </a:rPr>
                            <a:t>Prediksi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C=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56</a:t>
                          </a:r>
                          <a:endParaRPr lang="id-ID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B0F0">
                            <a:alpha val="5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i="0" dirty="0" smtClean="0">
                              <a:solidFill>
                                <a:schemeClr val="tx1"/>
                              </a:solidFill>
                            </a:rPr>
                            <a:t>TOTAL =</a:t>
                          </a:r>
                          <a:r>
                            <a:rPr lang="id-ID" sz="2200" i="0" dirty="0" smtClean="0">
                              <a:solidFill>
                                <a:schemeClr val="tx1"/>
                              </a:solidFill>
                            </a:rPr>
                            <a:t> 100</a:t>
                          </a:r>
                          <a:endParaRPr lang="id-ID" sz="220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00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95075" y="4228352"/>
                <a:ext cx="5151550" cy="2629648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rmAutofit fontScale="77500" lnSpcReduction="200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  <a:defRPr sz="2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26517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2pPr>
                <a:lvl3pPr marL="4480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3pPr>
                <a:lvl4pPr marL="59436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6600"/>
                  </a:buClr>
                  <a:buFont typeface="Arial" panose="020B0604020202020204" pitchFamily="34" charset="0"/>
                  <a:buChar char="•"/>
                  <a:defRPr sz="22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4pPr>
                <a:lvl5pPr marL="77724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rgbClr val="00FF00"/>
                  </a:buClr>
                  <a:buFont typeface="Wingdings" panose="05000000000000000000" pitchFamily="2" charset="2"/>
                  <a:buChar char="v"/>
                  <a:defRPr sz="20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  <a:tabLst/>
                  <a:defRPr/>
                </a:pPr>
                <a:endParaRPr kumimoji="0" lang="id-ID" sz="11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𝑃𝑟𝑒𝑐𝑖𝑠𝑖𝑜𝑛</m:t>
                      </m:r>
                      <m:d>
                        <m:dPr>
                          <m:ctrlP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</m:d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24</m:t>
                          </m:r>
                        </m:den>
                      </m:f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=0.63</m:t>
                      </m:r>
                    </m:oMath>
                  </m:oMathPara>
                </a14:m>
                <a:endParaRPr kumimoji="0" lang="id-ID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𝑃𝑟𝑒𝑐𝑖𝑠𝑖𝑜𝑛</m:t>
                      </m:r>
                      <m:d>
                        <m:dPr>
                          <m:ctrlPr>
                            <a:rPr kumimoji="0" lang="id-ID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d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id-ID" sz="2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den>
                      </m:f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</m:t>
                      </m:r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75</m:t>
                      </m:r>
                    </m:oMath>
                  </m:oMathPara>
                </a14:m>
                <a:endParaRPr kumimoji="0" lang="id-ID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13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𝑃𝑟𝑒𝑐𝑖𝑠𝑖𝑜𝑛</m:t>
                      </m:r>
                      <m:d>
                        <m:dPr>
                          <m:ctrlPr>
                            <a:rPr kumimoji="0" lang="id-ID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id-ID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</m:d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id-ID" sz="2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id-ID" sz="2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id-ID" sz="26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56</m:t>
                          </m:r>
                        </m:den>
                      </m:f>
                      <m:r>
                        <a:rPr kumimoji="0" lang="id-ID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</m:t>
                      </m:r>
                      <m:r>
                        <a:rPr kumimoji="0" lang="id-ID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80</m:t>
                      </m:r>
                    </m:oMath>
                  </m:oMathPara>
                </a14:m>
                <a:endParaRPr kumimoji="0" lang="id-ID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sz="2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w Cen M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75" y="4228352"/>
                <a:ext cx="5151550" cy="26296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7927" y="296967"/>
            <a:ext cx="3337561" cy="11235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11624" y="4085072"/>
                <a:ext cx="6096000" cy="252768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endParaRPr lang="id-ID" sz="11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d>
                        <m:dPr>
                          <m:ctrlPr>
                            <a:rPr lang="id-ID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id-ID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d-ID" sz="26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d-ID" sz="2600" i="1" dirty="0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id-ID" sz="2600" b="0" i="1" dirty="0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id-ID" i="1" smtClean="0"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id-ID" dirty="0" smtClean="0"/>
              </a:p>
              <a:p>
                <a:endParaRPr lang="id-ID" sz="9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d>
                        <m:dPr>
                          <m:ctrlPr>
                            <a:rPr lang="id-ID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id-ID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d-ID" sz="2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d-ID" sz="2600" i="1" dirty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id-ID" sz="2600" b="0" i="1" dirty="0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id-ID" i="1"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id-ID" dirty="0" smtClean="0"/>
              </a:p>
              <a:p>
                <a:endParaRPr lang="id-ID" sz="13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d>
                        <m:dPr>
                          <m:ctrlPr>
                            <a:rPr lang="id-ID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d-ID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id-ID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d-ID" sz="2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d-ID" sz="26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d-ID" sz="2600" i="1" dirty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id-ID" sz="2600" b="0" i="1" dirty="0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  <m:r>
                        <a:rPr lang="id-ID" i="1"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id-ID" b="0" i="1" smtClean="0">
                          <a:latin typeface="Cambria Math" panose="02040503050406030204" pitchFamily="18" charset="0"/>
                        </a:rPr>
                        <m:t>90</m:t>
                      </m:r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624" y="4085072"/>
                <a:ext cx="6096000" cy="25276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18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performa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model </a:t>
            </a:r>
            <a:r>
              <a:rPr lang="en-US" dirty="0" err="1" smtClean="0"/>
              <a:t>pengklasifikasi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set data </a:t>
            </a:r>
            <a:r>
              <a:rPr lang="en-US" dirty="0" err="1" smtClean="0"/>
              <a:t>berlabel</a:t>
            </a:r>
            <a:r>
              <a:rPr lang="en-US" dirty="0" smtClean="0"/>
              <a:t>. </a:t>
            </a:r>
            <a:r>
              <a:rPr lang="en-US" dirty="0" err="1" smtClean="0"/>
              <a:t>Pengklasifikasi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disarankan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yang </a:t>
            </a:r>
            <a:r>
              <a:rPr lang="en-US" dirty="0" err="1" smtClean="0"/>
              <a:t>berlangganan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dikategorikan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3 </a:t>
            </a:r>
            <a:r>
              <a:rPr lang="en-US" dirty="0" err="1" smtClean="0"/>
              <a:t>jenis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set data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, </a:t>
            </a:r>
            <a:r>
              <a:rPr lang="en-US" dirty="0" err="1" smtClean="0"/>
              <a:t>terdapat</a:t>
            </a:r>
            <a:r>
              <a:rPr lang="en-US" dirty="0" smtClean="0"/>
              <a:t> 100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. Dari 35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27 </a:t>
            </a:r>
            <a:r>
              <a:rPr lang="en-US" dirty="0" err="1" smtClean="0"/>
              <a:t>diprediksi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6 </a:t>
            </a:r>
            <a:r>
              <a:rPr lang="en-US" dirty="0" err="1" smtClean="0"/>
              <a:t>diprediksi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. Dari 40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37 </a:t>
            </a:r>
            <a:r>
              <a:rPr lang="en-US" dirty="0" err="1" smtClean="0"/>
              <a:t>diprediksi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diprediksi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seluruhnya</a:t>
            </a:r>
            <a:r>
              <a:rPr lang="en-US" dirty="0" smtClean="0"/>
              <a:t> </a:t>
            </a:r>
            <a:r>
              <a:rPr lang="en-US" dirty="0" err="1" smtClean="0"/>
              <a:t>diprediksi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Bentuklah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pengklasifikasi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endParaRPr lang="en-US" dirty="0" smtClean="0"/>
          </a:p>
          <a:p>
            <a:r>
              <a:rPr lang="en-US" dirty="0" err="1" smtClean="0"/>
              <a:t>Hitunglah</a:t>
            </a:r>
            <a:r>
              <a:rPr lang="en-US" dirty="0" smtClean="0"/>
              <a:t>: a)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, b) Precision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; c) Recall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40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38474" y="1925053"/>
            <a:ext cx="4499810" cy="3116179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solidFill>
              <a:srgbClr val="DDDDD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8306" y="1925053"/>
            <a:ext cx="5678905" cy="1094873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solidFill>
              <a:srgbClr val="DDDDD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670957"/>
              </p:ext>
            </p:extLst>
          </p:nvPr>
        </p:nvGraphicFramePr>
        <p:xfrm>
          <a:off x="962043" y="2059405"/>
          <a:ext cx="5455285" cy="838200"/>
        </p:xfrm>
        <a:graphic>
          <a:graphicData uri="http://schemas.openxmlformats.org/drawingml/2006/table">
            <a:tbl>
              <a:tblPr/>
              <a:tblGrid>
                <a:gridCol w="116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7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Prediksi POLITIK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Prediksi EKONOMI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Prediksi BUDAYA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10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Aktual POLITIK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Aktual EKONOMI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Aktual BUDAYA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d-ID" sz="11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086600" y="1961147"/>
            <a:ext cx="49329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w Cen MT"/>
              </a:rPr>
              <a:t>a.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Akurasi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= (27+37+25)/100 = 89%</a:t>
            </a:r>
          </a:p>
          <a:p>
            <a:endParaRPr lang="en-US" dirty="0">
              <a:solidFill>
                <a:prstClr val="black"/>
              </a:solidFill>
              <a:latin typeface="Tw Cen MT"/>
            </a:endParaRP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b. Precision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Politik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	= 27/30 = 90%</a:t>
            </a: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    Precision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Ekonomi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= 37/43 = 86.047%</a:t>
            </a: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    Precision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Budaya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	= 25/27 = 92.593%</a:t>
            </a:r>
          </a:p>
          <a:p>
            <a:endParaRPr lang="en-US" dirty="0">
              <a:solidFill>
                <a:prstClr val="black"/>
              </a:solidFill>
              <a:latin typeface="Tw Cen MT"/>
            </a:endParaRP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c. Recall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Politik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= 27/35 = 77.143%</a:t>
            </a: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   Recall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Ekonomi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= 37/40 = 92.5%</a:t>
            </a:r>
          </a:p>
          <a:p>
            <a:r>
              <a:rPr lang="en-US" dirty="0">
                <a:solidFill>
                  <a:prstClr val="black"/>
                </a:solidFill>
                <a:latin typeface="Tw Cen MT"/>
              </a:rPr>
              <a:t>   Recall </a:t>
            </a:r>
            <a:r>
              <a:rPr lang="en-US" dirty="0" err="1">
                <a:solidFill>
                  <a:prstClr val="black"/>
                </a:solidFill>
                <a:latin typeface="Tw Cen MT"/>
              </a:rPr>
              <a:t>Budaya</a:t>
            </a:r>
            <a:r>
              <a:rPr lang="en-US" dirty="0">
                <a:solidFill>
                  <a:prstClr val="black"/>
                </a:solidFill>
                <a:latin typeface="Tw Cen MT"/>
              </a:rPr>
              <a:t> = 25/25 = 100%</a:t>
            </a:r>
          </a:p>
          <a:p>
            <a:endParaRPr lang="en-US" dirty="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16266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Evaluation </a:t>
            </a:r>
            <a:r>
              <a:rPr lang="en-US" dirty="0" err="1" smtClean="0"/>
              <a:t>dengan</a:t>
            </a:r>
            <a:r>
              <a:rPr lang="en-US" dirty="0" smtClean="0"/>
              <a:t> WEKA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34200" cy="1959991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Weka</a:t>
            </a:r>
          </a:p>
          <a:p>
            <a:r>
              <a:rPr lang="en-US" dirty="0" err="1" smtClean="0"/>
              <a:t>Pilih</a:t>
            </a:r>
            <a:r>
              <a:rPr lang="en-US" dirty="0" smtClean="0"/>
              <a:t> Weka Explorer, </a:t>
            </a:r>
            <a:r>
              <a:rPr lang="en-US" dirty="0" err="1" smtClean="0"/>
              <a:t>buka</a:t>
            </a:r>
            <a:r>
              <a:rPr lang="en-US" dirty="0" smtClean="0"/>
              <a:t> file “iris-</a:t>
            </a:r>
            <a:r>
              <a:rPr lang="en-US" dirty="0" err="1" smtClean="0"/>
              <a:t>UCI.arff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smtClean="0"/>
              <a:t>Classify</a:t>
            </a:r>
            <a:r>
              <a:rPr lang="en-US" dirty="0" smtClean="0"/>
              <a:t>. </a:t>
            </a:r>
            <a:r>
              <a:rPr lang="en-US" dirty="0" err="1" smtClean="0"/>
              <a:t>Pilih</a:t>
            </a:r>
            <a:r>
              <a:rPr lang="en-US" dirty="0" smtClean="0"/>
              <a:t> Classifier </a:t>
            </a:r>
            <a:r>
              <a:rPr lang="en-US" b="1" dirty="0" smtClean="0"/>
              <a:t>Naïve Bayes</a:t>
            </a:r>
            <a:r>
              <a:rPr lang="en-US" dirty="0" smtClean="0"/>
              <a:t>. </a:t>
            </a:r>
            <a:r>
              <a:rPr lang="en-US" dirty="0" err="1" smtClean="0"/>
              <a:t>Klik</a:t>
            </a:r>
            <a:r>
              <a:rPr lang="en-US" dirty="0" smtClean="0"/>
              <a:t> Start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82040" y="3785616"/>
            <a:ext cx="3425952" cy="1754326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=== Confusion Matrix ===</a:t>
            </a:r>
          </a:p>
          <a:p>
            <a:endParaRPr lang="en-US" dirty="0" smtClean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a  b  c   &lt;-- classified as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50  0  0 |  a = Iris-</a:t>
            </a:r>
            <a:r>
              <a:rPr lang="en-US" dirty="0" err="1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setosa</a:t>
            </a:r>
            <a:endParaRPr lang="en-US" dirty="0" smtClean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0 48  2 |  b = Iris-versicolor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0  4 46 |  c = Iris-</a:t>
            </a:r>
            <a:r>
              <a:rPr lang="en-US" dirty="0" err="1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virginica</a:t>
            </a:r>
            <a:endParaRPr lang="en-US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9040" y="3785616"/>
            <a:ext cx="6675120" cy="258532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Correctly Classified Instances         144               96 %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Incorrectly Classified Instances           6                4 %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Kappa statistic                                       	0.94  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Mean absolute error                              	0.0342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Root mean squared error                      	0.155 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Relative absolute error                          	7.6997 %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Root relative squared error                 	32.8794 %</a:t>
            </a:r>
          </a:p>
          <a:p>
            <a:r>
              <a:rPr lang="en-US" dirty="0" smtClean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Total Number of Instances                150 </a:t>
            </a:r>
            <a:endParaRPr lang="en-US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4960" y="1605280"/>
            <a:ext cx="3911600" cy="830997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800" dirty="0" smtClean="0"/>
          </a:p>
          <a:p>
            <a:r>
              <a:rPr lang="en-US" sz="800" dirty="0" smtClean="0"/>
              <a:t>                 TP Rate  FP Rate  Precision  Recall   F-Measure  MCC      ROC Area  PRC Area  Class</a:t>
            </a:r>
          </a:p>
          <a:p>
            <a:r>
              <a:rPr lang="en-US" sz="800" dirty="0" smtClean="0"/>
              <a:t>                 1.000    0.000    1.000      1.000    1.000      1.000    1.000     1.000     Iris-</a:t>
            </a:r>
            <a:r>
              <a:rPr lang="en-US" sz="800" dirty="0" err="1" smtClean="0"/>
              <a:t>setosa</a:t>
            </a:r>
            <a:endParaRPr lang="en-US" sz="800" dirty="0" smtClean="0"/>
          </a:p>
          <a:p>
            <a:r>
              <a:rPr lang="en-US" sz="800" dirty="0" smtClean="0"/>
              <a:t>                 0.960    0.040    0.923      0.960    0.941      0.911    0.992     0.983     Iris-versicolor</a:t>
            </a:r>
          </a:p>
          <a:p>
            <a:r>
              <a:rPr lang="en-US" sz="800" dirty="0" smtClean="0"/>
              <a:t>                 0.920    0.020    0.958      0.920    0.939      0.910    0.992     0.986     Iris-</a:t>
            </a:r>
            <a:r>
              <a:rPr lang="en-US" sz="800" dirty="0" err="1" smtClean="0"/>
              <a:t>virginica</a:t>
            </a:r>
            <a:endParaRPr lang="en-US" sz="800" dirty="0" smtClean="0"/>
          </a:p>
          <a:p>
            <a:r>
              <a:rPr lang="en-US" sz="800" dirty="0" smtClean="0"/>
              <a:t>Weighted Avg.    0.960    0.020    0.960      0.960    0.960      0.940    0.994     0.989 </a:t>
            </a:r>
            <a:endParaRPr lang="en-US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0" y="2805620"/>
            <a:ext cx="19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Lihat</a:t>
            </a:r>
            <a:r>
              <a:rPr lang="en-US" dirty="0" smtClean="0"/>
              <a:t> “Calculator Performance.xls”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785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Confusion Matrix : IRIS datasets </a:t>
            </a:r>
            <a:r>
              <a:rPr lang="en-US" dirty="0" err="1" smtClean="0"/>
              <a:t>dengan</a:t>
            </a:r>
            <a:r>
              <a:rPr lang="en-US" dirty="0" smtClean="0"/>
              <a:t> 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0184" y="1690688"/>
            <a:ext cx="5782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#load datasets</a:t>
            </a:r>
          </a:p>
          <a:p>
            <a:r>
              <a:rPr lang="en-US" sz="2400" dirty="0" smtClean="0"/>
              <a:t>data(iris)</a:t>
            </a:r>
          </a:p>
          <a:p>
            <a:endParaRPr lang="en-US" sz="2400" dirty="0" smtClean="0"/>
          </a:p>
          <a:p>
            <a:r>
              <a:rPr lang="en-US" sz="2400" dirty="0" smtClean="0"/>
              <a:t>#install Naïve Bayes classifier, </a:t>
            </a:r>
            <a:r>
              <a:rPr lang="en-US" sz="2400" dirty="0"/>
              <a:t>since it is not pre-installed </a:t>
            </a:r>
          </a:p>
          <a:p>
            <a:r>
              <a:rPr lang="en-US" sz="2400" dirty="0" err="1" smtClean="0"/>
              <a:t>install.packages</a:t>
            </a:r>
            <a:r>
              <a:rPr lang="en-US" sz="2400" dirty="0" smtClean="0"/>
              <a:t>("e1071")</a:t>
            </a:r>
          </a:p>
          <a:p>
            <a:endParaRPr lang="en-US" sz="2400" dirty="0"/>
          </a:p>
          <a:p>
            <a:r>
              <a:rPr lang="en-US" sz="2400" dirty="0" smtClean="0"/>
              <a:t>#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seterusnya</a:t>
            </a:r>
            <a:r>
              <a:rPr lang="en-US" sz="2400" dirty="0" smtClean="0"/>
              <a:t>, </a:t>
            </a:r>
            <a:r>
              <a:rPr lang="en-US" sz="2400" dirty="0" err="1" smtClean="0"/>
              <a:t>jalankan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75104" y="5218176"/>
            <a:ext cx="2072640" cy="1200329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smtClean="0"/>
              <a:t>#read the data</a:t>
            </a:r>
          </a:p>
          <a:p>
            <a:r>
              <a:rPr lang="en-US" sz="100" dirty="0" smtClean="0"/>
              <a:t>Iris &lt;- read.csv("iris-UCI.csv")</a:t>
            </a:r>
          </a:p>
          <a:p>
            <a:endParaRPr lang="en-US" sz="100" dirty="0" smtClean="0"/>
          </a:p>
          <a:p>
            <a:r>
              <a:rPr lang="en-US" sz="100" dirty="0" smtClean="0"/>
              <a:t>#Applying headers</a:t>
            </a:r>
          </a:p>
          <a:p>
            <a:r>
              <a:rPr lang="en-US" sz="100" dirty="0" err="1" smtClean="0"/>
              <a:t>colnames</a:t>
            </a:r>
            <a:r>
              <a:rPr lang="en-US" sz="100" dirty="0" smtClean="0"/>
              <a:t>(Iris)[1:5]=c("sepal_length","sepal_width","petal_length","petal_width","class")</a:t>
            </a:r>
          </a:p>
          <a:p>
            <a:endParaRPr lang="en-US" sz="100" dirty="0" smtClean="0"/>
          </a:p>
          <a:p>
            <a:r>
              <a:rPr lang="en-US" sz="100" dirty="0" smtClean="0"/>
              <a:t>summary(Iris)</a:t>
            </a:r>
          </a:p>
          <a:p>
            <a:endParaRPr lang="en-US" sz="100" dirty="0" smtClean="0"/>
          </a:p>
          <a:p>
            <a:r>
              <a:rPr lang="en-US" sz="100" dirty="0" smtClean="0"/>
              <a:t>#converting as a factor to class</a:t>
            </a:r>
          </a:p>
          <a:p>
            <a:r>
              <a:rPr lang="en-US" sz="100" dirty="0" err="1" smtClean="0"/>
              <a:t>Iris$class</a:t>
            </a:r>
            <a:r>
              <a:rPr lang="en-US" sz="100" dirty="0" smtClean="0"/>
              <a:t>=factor(</a:t>
            </a:r>
            <a:r>
              <a:rPr lang="en-US" sz="100" dirty="0" err="1" smtClean="0"/>
              <a:t>Iris$class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#Finding structure of iris data</a:t>
            </a:r>
          </a:p>
          <a:p>
            <a:r>
              <a:rPr lang="en-US" sz="100" dirty="0" err="1" smtClean="0"/>
              <a:t>str</a:t>
            </a:r>
            <a:r>
              <a:rPr lang="en-US" sz="100" dirty="0" smtClean="0"/>
              <a:t>(Iris)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 Creating table for class variable </a:t>
            </a:r>
          </a:p>
          <a:p>
            <a:r>
              <a:rPr lang="en-US" sz="100" dirty="0" smtClean="0"/>
              <a:t>table(</a:t>
            </a:r>
            <a:r>
              <a:rPr lang="en-US" sz="100" dirty="0" err="1" smtClean="0"/>
              <a:t>Iris$class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#Making random sample </a:t>
            </a:r>
          </a:p>
          <a:p>
            <a:r>
              <a:rPr lang="en-US" sz="100" dirty="0" err="1" smtClean="0"/>
              <a:t>sample_iris</a:t>
            </a:r>
            <a:r>
              <a:rPr lang="en-US" sz="100" dirty="0" smtClean="0"/>
              <a:t>=sample(150,110,replace = FALSE)</a:t>
            </a:r>
          </a:p>
          <a:p>
            <a:endParaRPr lang="en-US" sz="100" dirty="0" smtClean="0"/>
          </a:p>
          <a:p>
            <a:r>
              <a:rPr lang="en-US" sz="100" dirty="0" smtClean="0"/>
              <a:t>#creating training and test dataset</a:t>
            </a:r>
          </a:p>
          <a:p>
            <a:r>
              <a:rPr lang="en-US" sz="100" dirty="0" err="1" smtClean="0"/>
              <a:t>iris_training</a:t>
            </a:r>
            <a:r>
              <a:rPr lang="en-US" sz="100" dirty="0" smtClean="0"/>
              <a:t>=Iris[</a:t>
            </a:r>
            <a:r>
              <a:rPr lang="en-US" sz="100" dirty="0" err="1" smtClean="0"/>
              <a:t>sample_iris</a:t>
            </a:r>
            <a:r>
              <a:rPr lang="en-US" sz="100" dirty="0" smtClean="0"/>
              <a:t>,]</a:t>
            </a:r>
          </a:p>
          <a:p>
            <a:r>
              <a:rPr lang="en-US" sz="100" dirty="0" err="1" smtClean="0"/>
              <a:t>iris_test</a:t>
            </a:r>
            <a:r>
              <a:rPr lang="en-US" sz="100" dirty="0" smtClean="0"/>
              <a:t>=Iris[-</a:t>
            </a:r>
            <a:r>
              <a:rPr lang="en-US" sz="100" dirty="0" err="1" smtClean="0"/>
              <a:t>sample_iris</a:t>
            </a:r>
            <a:r>
              <a:rPr lang="en-US" sz="100" dirty="0" smtClean="0"/>
              <a:t>,]</a:t>
            </a:r>
          </a:p>
          <a:p>
            <a:endParaRPr lang="en-US" sz="100" dirty="0" smtClean="0"/>
          </a:p>
          <a:p>
            <a:r>
              <a:rPr lang="en-US" sz="100" dirty="0" smtClean="0"/>
              <a:t>#creating levels </a:t>
            </a:r>
          </a:p>
          <a:p>
            <a:r>
              <a:rPr lang="en-US" sz="100" dirty="0" err="1" smtClean="0"/>
              <a:t>iris_training_labels</a:t>
            </a:r>
            <a:r>
              <a:rPr lang="en-US" sz="100" dirty="0" smtClean="0"/>
              <a:t>=Iris[</a:t>
            </a:r>
            <a:r>
              <a:rPr lang="en-US" sz="100" dirty="0" err="1" smtClean="0"/>
              <a:t>sample_iris</a:t>
            </a:r>
            <a:r>
              <a:rPr lang="en-US" sz="100" dirty="0" smtClean="0"/>
              <a:t>,]$class</a:t>
            </a:r>
          </a:p>
          <a:p>
            <a:r>
              <a:rPr lang="en-US" sz="100" dirty="0" err="1" smtClean="0"/>
              <a:t>iris_test_labels</a:t>
            </a:r>
            <a:r>
              <a:rPr lang="en-US" sz="100" dirty="0" smtClean="0"/>
              <a:t>=Iris[-</a:t>
            </a:r>
            <a:r>
              <a:rPr lang="en-US" sz="100" dirty="0" err="1" smtClean="0"/>
              <a:t>sample_iris</a:t>
            </a:r>
            <a:r>
              <a:rPr lang="en-US" sz="100" dirty="0" smtClean="0"/>
              <a:t>,]$class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#table for training and test data</a:t>
            </a:r>
          </a:p>
          <a:p>
            <a:r>
              <a:rPr lang="en-US" sz="100" dirty="0" smtClean="0"/>
              <a:t>table(</a:t>
            </a:r>
            <a:r>
              <a:rPr lang="en-US" sz="100" dirty="0" err="1" smtClean="0"/>
              <a:t>iris_training$class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table(</a:t>
            </a:r>
            <a:r>
              <a:rPr lang="en-US" sz="100" dirty="0" err="1" smtClean="0"/>
              <a:t>iris_test$class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install.packages</a:t>
            </a:r>
            <a:r>
              <a:rPr lang="en-US" sz="100" dirty="0" smtClean="0"/>
              <a:t>("e1071")</a:t>
            </a:r>
          </a:p>
          <a:p>
            <a:r>
              <a:rPr lang="en-US" sz="100" dirty="0" smtClean="0"/>
              <a:t># Training model</a:t>
            </a:r>
          </a:p>
          <a:p>
            <a:r>
              <a:rPr lang="en-US" sz="100" dirty="0" smtClean="0"/>
              <a:t>library(e1071)</a:t>
            </a:r>
          </a:p>
          <a:p>
            <a:r>
              <a:rPr lang="en-US" sz="100" dirty="0" err="1" smtClean="0"/>
              <a:t>iris_classifier</a:t>
            </a:r>
            <a:r>
              <a:rPr lang="en-US" sz="100" dirty="0" smtClean="0"/>
              <a:t>=</a:t>
            </a:r>
            <a:r>
              <a:rPr lang="en-US" sz="100" dirty="0" err="1" smtClean="0"/>
              <a:t>naiveBayes</a:t>
            </a:r>
            <a:r>
              <a:rPr lang="en-US" sz="100" dirty="0" smtClean="0"/>
              <a:t>(</a:t>
            </a:r>
            <a:r>
              <a:rPr lang="en-US" sz="100" dirty="0" err="1" smtClean="0"/>
              <a:t>iris_training,iris_training_labels</a:t>
            </a:r>
            <a:r>
              <a:rPr lang="en-US" sz="100" dirty="0" smtClean="0"/>
              <a:t>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</a:t>
            </a:r>
            <a:r>
              <a:rPr lang="en-US" sz="100" dirty="0" err="1" smtClean="0"/>
              <a:t>Evaluvating</a:t>
            </a:r>
            <a:r>
              <a:rPr lang="en-US" sz="100" dirty="0" smtClean="0"/>
              <a:t> model performance</a:t>
            </a:r>
          </a:p>
          <a:p>
            <a:r>
              <a:rPr lang="en-US" sz="100" dirty="0" err="1" smtClean="0"/>
              <a:t>iris_test_pred</a:t>
            </a:r>
            <a:r>
              <a:rPr lang="en-US" sz="100" dirty="0" smtClean="0"/>
              <a:t>=predict(</a:t>
            </a:r>
            <a:r>
              <a:rPr lang="en-US" sz="100" dirty="0" err="1" smtClean="0"/>
              <a:t>iris_classifier,iris_test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iris_test_pred</a:t>
            </a:r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 </a:t>
            </a:r>
            <a:r>
              <a:rPr lang="en-US" sz="100" dirty="0" err="1" smtClean="0"/>
              <a:t>install.packages</a:t>
            </a:r>
            <a:r>
              <a:rPr lang="en-US" sz="100" dirty="0" smtClean="0"/>
              <a:t>("</a:t>
            </a:r>
            <a:r>
              <a:rPr lang="en-US" sz="100" dirty="0" err="1" smtClean="0"/>
              <a:t>gmodels</a:t>
            </a:r>
            <a:r>
              <a:rPr lang="en-US" sz="100" dirty="0" smtClean="0"/>
              <a:t>")</a:t>
            </a:r>
          </a:p>
          <a:p>
            <a:endParaRPr lang="en-US" sz="100" dirty="0" smtClean="0"/>
          </a:p>
          <a:p>
            <a:r>
              <a:rPr lang="en-US" sz="100" dirty="0" smtClean="0"/>
              <a:t>library(</a:t>
            </a:r>
            <a:r>
              <a:rPr lang="en-US" sz="100" dirty="0" err="1" smtClean="0"/>
              <a:t>gmodels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CrossTable</a:t>
            </a:r>
            <a:r>
              <a:rPr lang="en-US" sz="100" dirty="0" smtClean="0"/>
              <a:t>(</a:t>
            </a:r>
            <a:r>
              <a:rPr lang="en-US" sz="100" dirty="0" err="1" smtClean="0"/>
              <a:t>iris_test_pred,iris_test_labels</a:t>
            </a:r>
            <a:r>
              <a:rPr lang="en-US" sz="100" dirty="0" smtClean="0"/>
              <a:t>,</a:t>
            </a:r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prop.chisq</a:t>
            </a:r>
            <a:r>
              <a:rPr lang="en-US" sz="100" dirty="0" smtClean="0"/>
              <a:t> = FALSE, </a:t>
            </a:r>
          </a:p>
          <a:p>
            <a:r>
              <a:rPr lang="en-US" sz="100" dirty="0" smtClean="0"/>
              <a:t>           prop.t = FALSE, </a:t>
            </a:r>
          </a:p>
          <a:p>
            <a:r>
              <a:rPr lang="en-US" sz="100" dirty="0" smtClean="0"/>
              <a:t>           </a:t>
            </a:r>
            <a:r>
              <a:rPr lang="en-US" sz="100" dirty="0" err="1" smtClean="0"/>
              <a:t>prop.r</a:t>
            </a:r>
            <a:r>
              <a:rPr lang="en-US" sz="100" dirty="0" smtClean="0"/>
              <a:t> = FALSE, </a:t>
            </a:r>
            <a:r>
              <a:rPr lang="en-US" sz="100" dirty="0" err="1" smtClean="0"/>
              <a:t>dnn</a:t>
            </a:r>
            <a:r>
              <a:rPr lang="en-US" sz="100" dirty="0" smtClean="0"/>
              <a:t> = c('predicted', 'actual'))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#try to improve model performance</a:t>
            </a:r>
          </a:p>
          <a:p>
            <a:r>
              <a:rPr lang="en-US" sz="100" dirty="0" smtClean="0"/>
              <a:t>iris_classifier2=</a:t>
            </a:r>
            <a:r>
              <a:rPr lang="en-US" sz="100" dirty="0" err="1" smtClean="0"/>
              <a:t>naiveBayes</a:t>
            </a:r>
            <a:r>
              <a:rPr lang="en-US" sz="100" dirty="0" smtClean="0"/>
              <a:t>(</a:t>
            </a:r>
            <a:r>
              <a:rPr lang="en-US" sz="100" dirty="0" err="1" smtClean="0"/>
              <a:t>iris_training,iris_training_labels,laplace</a:t>
            </a:r>
            <a:r>
              <a:rPr lang="en-US" sz="100" dirty="0" smtClean="0"/>
              <a:t> = 1)</a:t>
            </a:r>
          </a:p>
          <a:p>
            <a:r>
              <a:rPr lang="en-US" sz="100" dirty="0" smtClean="0"/>
              <a:t>iris_test_pred2=predict(iris_classifier2,iris_test)</a:t>
            </a:r>
          </a:p>
          <a:p>
            <a:r>
              <a:rPr lang="en-US" sz="100" dirty="0" smtClean="0"/>
              <a:t>iris_test_pred2</a:t>
            </a:r>
          </a:p>
          <a:p>
            <a:endParaRPr lang="en-US" sz="100" dirty="0" smtClean="0"/>
          </a:p>
          <a:p>
            <a:r>
              <a:rPr lang="en-US" sz="100" dirty="0" err="1" smtClean="0"/>
              <a:t>CrossTable</a:t>
            </a:r>
            <a:r>
              <a:rPr lang="en-US" sz="100" dirty="0" smtClean="0"/>
              <a:t>(iris_test_pred2,iris_test_labels,prop.chisq = FALSE, prop.t = FALSE, </a:t>
            </a:r>
            <a:r>
              <a:rPr lang="en-US" sz="100" dirty="0" err="1" smtClean="0"/>
              <a:t>prop.r</a:t>
            </a:r>
            <a:r>
              <a:rPr lang="en-US" sz="100" dirty="0" smtClean="0"/>
              <a:t> = FALSE, </a:t>
            </a:r>
            <a:r>
              <a:rPr lang="en-US" sz="100" dirty="0" err="1" smtClean="0"/>
              <a:t>dnn</a:t>
            </a:r>
            <a:r>
              <a:rPr lang="en-US" sz="100" dirty="0" smtClean="0"/>
              <a:t> = c('predicted', 'actual'))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iris_classifier3=</a:t>
            </a:r>
            <a:r>
              <a:rPr lang="en-US" sz="100" dirty="0" err="1" smtClean="0"/>
              <a:t>naiveBayes</a:t>
            </a:r>
            <a:r>
              <a:rPr lang="en-US" sz="100" dirty="0" smtClean="0"/>
              <a:t>(</a:t>
            </a:r>
            <a:r>
              <a:rPr lang="en-US" sz="100" dirty="0" err="1" smtClean="0"/>
              <a:t>iris_training,iris_training_labels,laplace</a:t>
            </a:r>
            <a:r>
              <a:rPr lang="en-US" sz="100" dirty="0" smtClean="0"/>
              <a:t> = 2)</a:t>
            </a:r>
          </a:p>
          <a:p>
            <a:r>
              <a:rPr lang="en-US" sz="100" dirty="0" smtClean="0"/>
              <a:t>iris_test_pred3=predict(iris_classifier3,iris_test)</a:t>
            </a:r>
          </a:p>
          <a:p>
            <a:r>
              <a:rPr lang="en-US" sz="100" dirty="0" smtClean="0"/>
              <a:t>iris_test_pred3</a:t>
            </a:r>
          </a:p>
          <a:p>
            <a:endParaRPr lang="en-US" sz="100" dirty="0" smtClean="0"/>
          </a:p>
          <a:p>
            <a:r>
              <a:rPr lang="en-US" sz="100" dirty="0" err="1" smtClean="0"/>
              <a:t>CrossTable</a:t>
            </a:r>
            <a:r>
              <a:rPr lang="en-US" sz="100" dirty="0" smtClean="0"/>
              <a:t>(iris_test_pred3,iris_test_labels,prop.chisq = FALSE, prop.t = FALSE, </a:t>
            </a:r>
            <a:r>
              <a:rPr lang="en-US" sz="100" dirty="0" err="1" smtClean="0"/>
              <a:t>prop.r</a:t>
            </a:r>
            <a:r>
              <a:rPr lang="en-US" sz="100" dirty="0" smtClean="0"/>
              <a:t> = FALSE, </a:t>
            </a:r>
            <a:r>
              <a:rPr lang="en-US" sz="100" dirty="0" err="1" smtClean="0"/>
              <a:t>dnn</a:t>
            </a:r>
            <a:r>
              <a:rPr lang="en-US" sz="100" dirty="0" smtClean="0"/>
              <a:t> = c('predicted', 'actual'))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endParaRPr lang="en-US" sz="1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256" y="1690688"/>
            <a:ext cx="5188993" cy="268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61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2049</Words>
  <Application>Microsoft Office PowerPoint</Application>
  <PresentationFormat>Widescreen</PresentationFormat>
  <Paragraphs>500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Microsoft Sans Serif</vt:lpstr>
      <vt:lpstr>Times New Roman</vt:lpstr>
      <vt:lpstr>Tw Cen MT</vt:lpstr>
      <vt:lpstr>Wingdings</vt:lpstr>
      <vt:lpstr>Office Theme</vt:lpstr>
      <vt:lpstr>Latihan Performance Evaluation</vt:lpstr>
      <vt:lpstr>PowerPoint Presentation</vt:lpstr>
      <vt:lpstr>PowerPoint Presentation</vt:lpstr>
      <vt:lpstr>PowerPoint Presentation</vt:lpstr>
      <vt:lpstr>PowerPoint Presentation</vt:lpstr>
      <vt:lpstr>Latihan</vt:lpstr>
      <vt:lpstr>Latihan</vt:lpstr>
      <vt:lpstr>Performance Evaluation dengan WEKA</vt:lpstr>
      <vt:lpstr>Confusion Matrix : IRIS datasets dengan R</vt:lpstr>
      <vt:lpstr>Confusion Matrix : IRIS datasets in R + SVM</vt:lpstr>
      <vt:lpstr>Performance : ROC Curve dengan R</vt:lpstr>
      <vt:lpstr>Performance : Cutoff Probabilities</vt:lpstr>
      <vt:lpstr>Uji coba menghapus salah satu fitur  (buka lagi materi Dimensionality Reduction)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Latihan Performance Evaluation</dc:title>
  <dc:creator>ACER</dc:creator>
  <cp:lastModifiedBy>ACER</cp:lastModifiedBy>
  <cp:revision>38</cp:revision>
  <dcterms:created xsi:type="dcterms:W3CDTF">2019-08-22T02:56:27Z</dcterms:created>
  <dcterms:modified xsi:type="dcterms:W3CDTF">2019-09-25T14:28:34Z</dcterms:modified>
</cp:coreProperties>
</file>