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79" r:id="rId3"/>
    <p:sldId id="293" r:id="rId4"/>
    <p:sldId id="294" r:id="rId5"/>
    <p:sldId id="296" r:id="rId6"/>
    <p:sldId id="295" r:id="rId7"/>
    <p:sldId id="271" r:id="rId8"/>
    <p:sldId id="281" r:id="rId9"/>
    <p:sldId id="297" r:id="rId10"/>
    <p:sldId id="272" r:id="rId11"/>
    <p:sldId id="273" r:id="rId12"/>
    <p:sldId id="274" r:id="rId13"/>
    <p:sldId id="275" r:id="rId14"/>
    <p:sldId id="276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823D-D3BD-4BB4-85DB-CAF1C976993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25DF-216B-47CA-B538-052D1F5E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025DF-216B-47CA-B538-052D1F5E8C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5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6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1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3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9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ED66-E527-4CFF-A256-3AF1CD334AC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86AC-9FFC-4872-9844-85E6B92E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50" t="30994" r="36251" b="7325"/>
          <a:stretch/>
        </p:blipFill>
        <p:spPr>
          <a:xfrm>
            <a:off x="389744" y="524657"/>
            <a:ext cx="5421121" cy="2825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0865" y="1152425"/>
            <a:ext cx="4419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 smtClean="0"/>
              <a:t>Business Model Canvas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7688671" y="56264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Fendy Maradita</a:t>
            </a:r>
            <a:endParaRPr lang="id-ID" sz="4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9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1653" y="464695"/>
            <a:ext cx="8886373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4800" b="1" dirty="0">
                <a:solidFill>
                  <a:schemeClr val="bg1"/>
                </a:solidFill>
              </a:rPr>
              <a:t>YOUR BUSINESS MODEL CANVAS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9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10" t="36732" r="36483" b="7531"/>
          <a:stretch/>
        </p:blipFill>
        <p:spPr>
          <a:xfrm>
            <a:off x="1424066" y="374754"/>
            <a:ext cx="9069049" cy="50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3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78" t="30880" r="36342" b="7468"/>
          <a:stretch/>
        </p:blipFill>
        <p:spPr>
          <a:xfrm>
            <a:off x="1034320" y="1925347"/>
            <a:ext cx="9983449" cy="4510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3475" y="891037"/>
            <a:ext cx="2351926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ID" sz="3600" b="1" dirty="0"/>
              <a:t>EXAMPLE 1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60170" y="891037"/>
            <a:ext cx="2351926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ID" sz="3600" b="1" dirty="0"/>
              <a:t>EXAMPLE 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7277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146" y="119922"/>
            <a:ext cx="5459956" cy="11387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4000" b="1" dirty="0"/>
              <a:t>REFRESHING LEMONADE</a:t>
            </a:r>
          </a:p>
          <a:p>
            <a:pPr algn="ctr"/>
            <a:r>
              <a:rPr lang="en-ID" sz="2800" b="1" dirty="0">
                <a:solidFill>
                  <a:srgbClr val="FF0000"/>
                </a:solidFill>
              </a:rPr>
              <a:t>to joggers at public parks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41" t="31403" r="36597" b="7941"/>
          <a:stretch/>
        </p:blipFill>
        <p:spPr>
          <a:xfrm>
            <a:off x="644576" y="1678898"/>
            <a:ext cx="10328223" cy="51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421" y="359765"/>
            <a:ext cx="473212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sz="4000" b="1" dirty="0"/>
              <a:t>SKYPE – </a:t>
            </a:r>
            <a:r>
              <a:rPr lang="en-ID" sz="2400" b="1" dirty="0">
                <a:solidFill>
                  <a:srgbClr val="FF0000"/>
                </a:solidFill>
              </a:rPr>
              <a:t>Affordable VOIP calls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757" t="30790" r="36712" b="7325"/>
          <a:stretch/>
        </p:blipFill>
        <p:spPr>
          <a:xfrm>
            <a:off x="884421" y="1424066"/>
            <a:ext cx="10583054" cy="51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5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19" t="43169" r="63366" b="6833"/>
          <a:stretch/>
        </p:blipFill>
        <p:spPr>
          <a:xfrm>
            <a:off x="743919" y="309967"/>
            <a:ext cx="10120393" cy="6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8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4598" y="509664"/>
            <a:ext cx="11227631" cy="6145969"/>
            <a:chOff x="614598" y="509664"/>
            <a:chExt cx="11227631" cy="6145969"/>
          </a:xfrm>
        </p:grpSpPr>
        <p:sp>
          <p:nvSpPr>
            <p:cNvPr id="3" name="Rectangle 2"/>
            <p:cNvSpPr/>
            <p:nvPr/>
          </p:nvSpPr>
          <p:spPr>
            <a:xfrm>
              <a:off x="614598" y="509665"/>
              <a:ext cx="2254585" cy="3923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id-ID" sz="2800" b="1" dirty="0" smtClean="0">
                  <a:solidFill>
                    <a:schemeClr val="bg1"/>
                  </a:solidFill>
                </a:rPr>
                <a:t>8.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Key </a:t>
              </a:r>
              <a:r>
                <a:rPr lang="en-ID" sz="2800" b="1" dirty="0">
                  <a:solidFill>
                    <a:schemeClr val="bg1"/>
                  </a:solidFill>
                </a:rPr>
                <a:t>Partners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11644" y="509665"/>
              <a:ext cx="2239557" cy="3923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2.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Value </a:t>
              </a:r>
              <a:r>
                <a:rPr lang="en-ID" sz="2800" b="1" dirty="0">
                  <a:solidFill>
                    <a:schemeClr val="bg1"/>
                  </a:solidFill>
                </a:rPr>
                <a:t>Proposition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63121" y="509665"/>
              <a:ext cx="2239557" cy="19014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7.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Key </a:t>
              </a:r>
              <a:r>
                <a:rPr lang="en-ID" sz="2800" b="1" dirty="0">
                  <a:solidFill>
                    <a:schemeClr val="bg1"/>
                  </a:solidFill>
                </a:rPr>
                <a:t>Activities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63121" y="2398425"/>
              <a:ext cx="2239557" cy="20221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6.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Key </a:t>
              </a:r>
              <a:r>
                <a:rPr lang="en-ID" sz="2800" b="1" dirty="0">
                  <a:solidFill>
                    <a:schemeClr val="bg1"/>
                  </a:solidFill>
                </a:rPr>
                <a:t>Resources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60167" y="509664"/>
              <a:ext cx="2239557" cy="1901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4.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Customer </a:t>
              </a:r>
              <a:r>
                <a:rPr lang="en-ID" sz="2800" b="1" dirty="0">
                  <a:solidFill>
                    <a:schemeClr val="bg1"/>
                  </a:solidFill>
                </a:rPr>
                <a:t>Relationships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60167" y="2398425"/>
              <a:ext cx="2239557" cy="20221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3.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Channels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93702" y="509665"/>
              <a:ext cx="2239557" cy="3923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1.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Customer </a:t>
              </a:r>
              <a:r>
                <a:rPr lang="en-ID" sz="2800" b="1" dirty="0">
                  <a:solidFill>
                    <a:schemeClr val="bg1"/>
                  </a:solidFill>
                </a:rPr>
                <a:t>Segments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2331071" y="2705621"/>
              <a:ext cx="2248525" cy="56514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9.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Cost </a:t>
              </a:r>
              <a:r>
                <a:rPr lang="en-ID" sz="2800" b="1" dirty="0">
                  <a:solidFill>
                    <a:schemeClr val="bg1"/>
                  </a:solidFill>
                </a:rPr>
                <a:t>Structure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7929795" y="2743199"/>
              <a:ext cx="2248525" cy="557634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r>
                <a:rPr lang="id-ID" sz="2800" b="1" dirty="0" smtClean="0">
                  <a:solidFill>
                    <a:schemeClr val="bg1"/>
                  </a:solidFill>
                </a:rPr>
                <a:t>5. </a:t>
              </a:r>
              <a:r>
                <a:rPr lang="en-ID" sz="2800" b="1" dirty="0" smtClean="0">
                  <a:solidFill>
                    <a:schemeClr val="bg1"/>
                  </a:solidFill>
                </a:rPr>
                <a:t>Revenue </a:t>
              </a:r>
              <a:r>
                <a:rPr lang="en-ID" sz="2800" b="1" dirty="0">
                  <a:solidFill>
                    <a:schemeClr val="bg1"/>
                  </a:solidFill>
                </a:rPr>
                <a:t>Streams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65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826" y="524656"/>
            <a:ext cx="5171607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 smtClean="0">
                <a:solidFill>
                  <a:schemeClr val="bg1"/>
                </a:solidFill>
              </a:rPr>
              <a:t>7. </a:t>
            </a:r>
            <a:r>
              <a:rPr lang="en-ID" sz="4800" b="1" dirty="0" smtClean="0">
                <a:solidFill>
                  <a:schemeClr val="bg1"/>
                </a:solidFill>
              </a:rPr>
              <a:t>KEY </a:t>
            </a:r>
            <a:r>
              <a:rPr lang="en-ID" sz="4800" b="1" dirty="0">
                <a:solidFill>
                  <a:schemeClr val="bg1"/>
                </a:solidFill>
              </a:rPr>
              <a:t>ACTIVITIES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36" t="31092" r="36936" b="12553"/>
          <a:stretch/>
        </p:blipFill>
        <p:spPr>
          <a:xfrm>
            <a:off x="4500323" y="1685603"/>
            <a:ext cx="7844077" cy="35929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16978C-10CE-4740-90A2-78B9CC49E196}"/>
              </a:ext>
            </a:extLst>
          </p:cNvPr>
          <p:cNvSpPr/>
          <p:nvPr/>
        </p:nvSpPr>
        <p:spPr>
          <a:xfrm>
            <a:off x="347003" y="1355653"/>
            <a:ext cx="5804415" cy="4568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Sejumlah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bangunan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ditawarkan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mitra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proposisi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saluran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menghasilkan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id-ID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dlaam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value proposition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Ragam</a:t>
            </a:r>
            <a:r>
              <a:rPr lang="en-US" dirty="0"/>
              <a:t> key activities: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(</a:t>
            </a:r>
            <a:r>
              <a:rPr lang="en-US" dirty="0" err="1"/>
              <a:t>pelayanan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Platform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5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826" y="524656"/>
            <a:ext cx="556135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 smtClean="0">
                <a:solidFill>
                  <a:schemeClr val="bg1"/>
                </a:solidFill>
              </a:rPr>
              <a:t>8. </a:t>
            </a:r>
            <a:r>
              <a:rPr lang="en-ID" sz="4800" b="1" dirty="0" smtClean="0">
                <a:solidFill>
                  <a:schemeClr val="bg1"/>
                </a:solidFill>
              </a:rPr>
              <a:t>KEY </a:t>
            </a:r>
            <a:r>
              <a:rPr lang="en-ID" sz="4800" b="1" dirty="0">
                <a:solidFill>
                  <a:schemeClr val="bg1"/>
                </a:solidFill>
              </a:rPr>
              <a:t>PARTNERS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40" t="32362" r="36341" b="12553"/>
          <a:stretch/>
        </p:blipFill>
        <p:spPr>
          <a:xfrm>
            <a:off x="790414" y="1968285"/>
            <a:ext cx="10306371" cy="452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F718B9-DDB8-4565-B699-56F256E69612}"/>
              </a:ext>
            </a:extLst>
          </p:cNvPr>
          <p:cNvSpPr/>
          <p:nvPr/>
        </p:nvSpPr>
        <p:spPr>
          <a:xfrm>
            <a:off x="2597833" y="1321088"/>
            <a:ext cx="8048785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Kemitraan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bersama-sana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sambil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kepercayaan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menguntungkan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(Dent, 2006).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9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9368" y="870156"/>
            <a:ext cx="7934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Kita dapat membedakan antara empat jenis kemitraan yang berbeda:</a:t>
            </a:r>
          </a:p>
          <a:p>
            <a:r>
              <a:rPr lang="id-ID" dirty="0"/>
              <a:t>1. Aliansi strategis antara non-pesaing</a:t>
            </a:r>
          </a:p>
          <a:p>
            <a:r>
              <a:rPr lang="id-ID" dirty="0"/>
              <a:t>2. Coopetition: kemitraan strategis antar pesaing</a:t>
            </a:r>
          </a:p>
          <a:p>
            <a:r>
              <a:rPr lang="id-ID" dirty="0"/>
              <a:t>3. Usaha patungan untuk mengembangkan bisnis baru</a:t>
            </a:r>
          </a:p>
          <a:p>
            <a:r>
              <a:rPr lang="id-ID" dirty="0"/>
              <a:t>4. Hubungan pembeli-pemasok untuk memastikan pasokan yang andal</a:t>
            </a:r>
          </a:p>
        </p:txBody>
      </p:sp>
    </p:spTree>
    <p:extLst>
      <p:ext uri="{BB962C8B-B14F-4D97-AF65-F5344CB8AC3E}">
        <p14:creationId xmlns:p14="http://schemas.microsoft.com/office/powerpoint/2010/main" val="13034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40" t="31727" r="36580" b="12977"/>
          <a:stretch/>
        </p:blipFill>
        <p:spPr>
          <a:xfrm>
            <a:off x="1034321" y="1927379"/>
            <a:ext cx="10373193" cy="4563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0241" y="479686"/>
            <a:ext cx="556135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4800" b="1" dirty="0">
                <a:solidFill>
                  <a:schemeClr val="bg1"/>
                </a:solidFill>
              </a:rPr>
              <a:t>COST STRUCTURE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40191-CD67-43B2-B338-5B88E1AFD702}"/>
              </a:ext>
            </a:extLst>
          </p:cNvPr>
          <p:cNvSpPr/>
          <p:nvPr/>
        </p:nvSpPr>
        <p:spPr>
          <a:xfrm>
            <a:off x="389206" y="1310683"/>
            <a:ext cx="2860431" cy="461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mempresentasikan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mengukur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ditimbulkan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memasarkan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(Osterwalder, 2004).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1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152" y="524656"/>
            <a:ext cx="6952387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4800" b="1" dirty="0">
                <a:solidFill>
                  <a:schemeClr val="bg1"/>
                </a:solidFill>
              </a:rPr>
              <a:t>BUSINESS MODEL CANVAS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866" t="35752" r="37890" b="8316"/>
          <a:stretch/>
        </p:blipFill>
        <p:spPr>
          <a:xfrm>
            <a:off x="743919" y="1813302"/>
            <a:ext cx="10476854" cy="50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6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1C4955-D245-48DC-AF39-140FC0D416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08" y="1886584"/>
            <a:ext cx="8750105" cy="476743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081775-647F-4952-BF69-5E3E9F003EE6}"/>
              </a:ext>
            </a:extLst>
          </p:cNvPr>
          <p:cNvSpPr/>
          <p:nvPr/>
        </p:nvSpPr>
        <p:spPr>
          <a:xfrm>
            <a:off x="1795103" y="965368"/>
            <a:ext cx="7137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200" dirty="0" err="1"/>
              <a:t>Contoh</a:t>
            </a:r>
            <a:r>
              <a:rPr lang="en-ID" sz="3200" dirty="0"/>
              <a:t> Business Model Canvas Facebook </a:t>
            </a:r>
          </a:p>
        </p:txBody>
      </p:sp>
    </p:spTree>
    <p:extLst>
      <p:ext uri="{BB962C8B-B14F-4D97-AF65-F5344CB8AC3E}">
        <p14:creationId xmlns:p14="http://schemas.microsoft.com/office/powerpoint/2010/main" val="175129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B1C5-B6B3-4947-97E5-87CB641C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39C8-4881-4391-A221-A0C0B5BBD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50" t="19413" r="23274" b="8238"/>
          <a:stretch/>
        </p:blipFill>
        <p:spPr>
          <a:xfrm>
            <a:off x="1953491" y="896902"/>
            <a:ext cx="7620000" cy="55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247</Words>
  <Application>Microsoft Office PowerPoint</Application>
  <PresentationFormat>Widescreen</PresentationFormat>
  <Paragraphs>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Adobe Devanagari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TTTYZSF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TETA</dc:creator>
  <cp:lastModifiedBy>MyDell</cp:lastModifiedBy>
  <cp:revision>41</cp:revision>
  <dcterms:created xsi:type="dcterms:W3CDTF">2017-11-15T14:48:22Z</dcterms:created>
  <dcterms:modified xsi:type="dcterms:W3CDTF">2024-10-11T09:44:04Z</dcterms:modified>
</cp:coreProperties>
</file>