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10083800" cy="7556500"/>
  <p:notesSz cx="10083800" cy="7556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300" y="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6285" y="2342515"/>
            <a:ext cx="857123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1640"/>
            <a:ext cx="705866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F33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F33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4190" y="1737995"/>
            <a:ext cx="4386453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93157" y="1737995"/>
            <a:ext cx="4386453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F33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081260" cy="7559040"/>
          </a:xfrm>
          <a:custGeom>
            <a:avLst/>
            <a:gdLst/>
            <a:ahLst/>
            <a:cxnLst/>
            <a:rect l="l" t="t" r="r" b="b"/>
            <a:pathLst>
              <a:path w="10081260" h="7559040">
                <a:moveTo>
                  <a:pt x="10081260" y="0"/>
                </a:moveTo>
                <a:lnTo>
                  <a:pt x="0" y="0"/>
                </a:lnTo>
                <a:lnTo>
                  <a:pt x="0" y="7559040"/>
                </a:lnTo>
                <a:lnTo>
                  <a:pt x="10081260" y="7559040"/>
                </a:lnTo>
                <a:lnTo>
                  <a:pt x="100812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0081260" cy="7559040"/>
          </a:xfrm>
          <a:custGeom>
            <a:avLst/>
            <a:gdLst/>
            <a:ahLst/>
            <a:cxnLst/>
            <a:rect l="l" t="t" r="r" b="b"/>
            <a:pathLst>
              <a:path w="10081260" h="755904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0" y="7557770"/>
                </a:lnTo>
                <a:lnTo>
                  <a:pt x="0" y="7559040"/>
                </a:lnTo>
                <a:lnTo>
                  <a:pt x="1270" y="7559040"/>
                </a:lnTo>
                <a:lnTo>
                  <a:pt x="10079990" y="7559040"/>
                </a:lnTo>
                <a:lnTo>
                  <a:pt x="10081260" y="7559040"/>
                </a:lnTo>
                <a:lnTo>
                  <a:pt x="10081260" y="7557770"/>
                </a:lnTo>
                <a:lnTo>
                  <a:pt x="10081260" y="1270"/>
                </a:lnTo>
                <a:lnTo>
                  <a:pt x="10081260" y="0"/>
                </a:lnTo>
                <a:lnTo>
                  <a:pt x="10079990" y="0"/>
                </a:lnTo>
                <a:lnTo>
                  <a:pt x="1270" y="0"/>
                </a:lnTo>
                <a:close/>
              </a:path>
            </a:pathLst>
          </a:custGeom>
          <a:ln w="934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58465" y="350519"/>
            <a:ext cx="4166869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FF33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3410" y="1902460"/>
            <a:ext cx="8856979" cy="276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28492" y="7027545"/>
            <a:ext cx="3226816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4190" y="7027545"/>
            <a:ext cx="2319274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60336" y="7027545"/>
            <a:ext cx="2319274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2530" y="1548130"/>
            <a:ext cx="7614920" cy="45351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3120" y="457200"/>
            <a:ext cx="5944870" cy="730250"/>
          </a:xfrm>
          <a:prstGeom prst="rect">
            <a:avLst/>
          </a:prstGeom>
          <a:solidFill>
            <a:srgbClr val="FFFFFF"/>
          </a:solidFill>
          <a:ln w="9344">
            <a:solidFill>
              <a:srgbClr val="7F7F7F"/>
            </a:solidFill>
          </a:ln>
        </p:spPr>
        <p:txBody>
          <a:bodyPr vert="horz" wrap="square" lIns="0" tIns="114300" rIns="0" bIns="0" rtlCol="0">
            <a:spAutoFit/>
          </a:bodyPr>
          <a:lstStyle/>
          <a:p>
            <a:pPr marL="297180">
              <a:lnSpc>
                <a:spcPct val="100000"/>
              </a:lnSpc>
              <a:spcBef>
                <a:spcPts val="900"/>
              </a:spcBef>
            </a:pPr>
            <a:r>
              <a:rPr sz="3200" b="1" spc="-5" dirty="0">
                <a:solidFill>
                  <a:srgbClr val="000000"/>
                </a:solidFill>
                <a:latin typeface="Arial"/>
                <a:cs typeface="Arial"/>
              </a:rPr>
              <a:t>Analisa </a:t>
            </a:r>
            <a:r>
              <a:rPr sz="3200" b="1" spc="-10" dirty="0">
                <a:solidFill>
                  <a:srgbClr val="000000"/>
                </a:solidFill>
                <a:latin typeface="Arial"/>
                <a:cs typeface="Arial"/>
              </a:rPr>
              <a:t>Pekerjaan </a:t>
            </a:r>
            <a:r>
              <a:rPr sz="3200" b="1" dirty="0">
                <a:solidFill>
                  <a:srgbClr val="000000"/>
                </a:solidFill>
                <a:latin typeface="Arial"/>
                <a:cs typeface="Arial"/>
              </a:rPr>
              <a:t>/</a:t>
            </a:r>
            <a:r>
              <a:rPr sz="3200" b="1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0000"/>
                </a:solidFill>
                <a:latin typeface="Arial"/>
                <a:cs typeface="Arial"/>
              </a:rPr>
              <a:t>Jabatan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76180" cy="7556500"/>
          </a:xfrm>
          <a:custGeom>
            <a:avLst/>
            <a:gdLst/>
            <a:ahLst/>
            <a:cxnLst/>
            <a:rect l="l" t="t" r="r" b="b"/>
            <a:pathLst>
              <a:path w="10076180" h="7556500">
                <a:moveTo>
                  <a:pt x="0" y="7556500"/>
                </a:moveTo>
                <a:lnTo>
                  <a:pt x="10076180" y="7556500"/>
                </a:lnTo>
                <a:lnTo>
                  <a:pt x="10076180" y="0"/>
                </a:lnTo>
                <a:lnTo>
                  <a:pt x="0" y="0"/>
                </a:lnTo>
                <a:lnTo>
                  <a:pt x="0" y="7556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076180" cy="7556500"/>
          </a:xfrm>
          <a:custGeom>
            <a:avLst/>
            <a:gdLst/>
            <a:ahLst/>
            <a:cxnLst/>
            <a:rect l="l" t="t" r="r" b="b"/>
            <a:pathLst>
              <a:path w="10076180" h="7556500">
                <a:moveTo>
                  <a:pt x="10076180" y="7556500"/>
                </a:moveTo>
                <a:lnTo>
                  <a:pt x="10076180" y="1270"/>
                </a:lnTo>
                <a:lnTo>
                  <a:pt x="10076180" y="0"/>
                </a:lnTo>
                <a:lnTo>
                  <a:pt x="10074910" y="0"/>
                </a:lnTo>
                <a:lnTo>
                  <a:pt x="0" y="0"/>
                </a:lnTo>
              </a:path>
            </a:pathLst>
          </a:custGeom>
          <a:ln w="934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5900" y="251459"/>
            <a:ext cx="9648190" cy="70573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81260" cy="7559040"/>
          </a:xfrm>
          <a:custGeom>
            <a:avLst/>
            <a:gdLst/>
            <a:ahLst/>
            <a:cxnLst/>
            <a:rect l="l" t="t" r="r" b="b"/>
            <a:pathLst>
              <a:path w="10081260" h="7559040">
                <a:moveTo>
                  <a:pt x="10081260" y="0"/>
                </a:moveTo>
                <a:lnTo>
                  <a:pt x="0" y="0"/>
                </a:lnTo>
                <a:lnTo>
                  <a:pt x="0" y="7559040"/>
                </a:lnTo>
                <a:lnTo>
                  <a:pt x="10081260" y="7559040"/>
                </a:lnTo>
                <a:lnTo>
                  <a:pt x="100812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081260" cy="7559040"/>
          </a:xfrm>
          <a:custGeom>
            <a:avLst/>
            <a:gdLst/>
            <a:ahLst/>
            <a:cxnLst/>
            <a:rect l="l" t="t" r="r" b="b"/>
            <a:pathLst>
              <a:path w="10081260" h="755904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0" y="7557770"/>
                </a:lnTo>
                <a:lnTo>
                  <a:pt x="0" y="7559040"/>
                </a:lnTo>
                <a:lnTo>
                  <a:pt x="1270" y="7559040"/>
                </a:lnTo>
                <a:lnTo>
                  <a:pt x="10079990" y="7559040"/>
                </a:lnTo>
                <a:lnTo>
                  <a:pt x="10081260" y="7559040"/>
                </a:lnTo>
                <a:lnTo>
                  <a:pt x="10081260" y="7557770"/>
                </a:lnTo>
                <a:lnTo>
                  <a:pt x="10081260" y="1270"/>
                </a:lnTo>
                <a:lnTo>
                  <a:pt x="10081260" y="0"/>
                </a:lnTo>
                <a:lnTo>
                  <a:pt x="10079990" y="0"/>
                </a:lnTo>
                <a:lnTo>
                  <a:pt x="1270" y="0"/>
                </a:lnTo>
                <a:close/>
              </a:path>
            </a:pathLst>
          </a:custGeom>
          <a:ln w="934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2480" y="971550"/>
            <a:ext cx="8615680" cy="5184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81260" cy="7559040"/>
          </a:xfrm>
          <a:custGeom>
            <a:avLst/>
            <a:gdLst/>
            <a:ahLst/>
            <a:cxnLst/>
            <a:rect l="l" t="t" r="r" b="b"/>
            <a:pathLst>
              <a:path w="10081260" h="7559040">
                <a:moveTo>
                  <a:pt x="10081260" y="0"/>
                </a:moveTo>
                <a:lnTo>
                  <a:pt x="0" y="0"/>
                </a:lnTo>
                <a:lnTo>
                  <a:pt x="0" y="7559040"/>
                </a:lnTo>
                <a:lnTo>
                  <a:pt x="10081260" y="7559040"/>
                </a:lnTo>
                <a:lnTo>
                  <a:pt x="100812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081260" cy="7559040"/>
          </a:xfrm>
          <a:custGeom>
            <a:avLst/>
            <a:gdLst/>
            <a:ahLst/>
            <a:cxnLst/>
            <a:rect l="l" t="t" r="r" b="b"/>
            <a:pathLst>
              <a:path w="10081260" h="755904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0" y="7557770"/>
                </a:lnTo>
                <a:lnTo>
                  <a:pt x="0" y="7559040"/>
                </a:lnTo>
                <a:lnTo>
                  <a:pt x="1270" y="7559040"/>
                </a:lnTo>
                <a:lnTo>
                  <a:pt x="10079990" y="7559040"/>
                </a:lnTo>
                <a:lnTo>
                  <a:pt x="10081260" y="7559040"/>
                </a:lnTo>
                <a:lnTo>
                  <a:pt x="10081260" y="7557770"/>
                </a:lnTo>
                <a:lnTo>
                  <a:pt x="10081260" y="1270"/>
                </a:lnTo>
                <a:lnTo>
                  <a:pt x="10081260" y="0"/>
                </a:lnTo>
                <a:lnTo>
                  <a:pt x="10079990" y="0"/>
                </a:lnTo>
                <a:lnTo>
                  <a:pt x="1270" y="0"/>
                </a:lnTo>
                <a:close/>
              </a:path>
            </a:pathLst>
          </a:custGeom>
          <a:ln w="934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7020" y="179070"/>
            <a:ext cx="9577070" cy="7056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81260" cy="7559040"/>
          </a:xfrm>
          <a:custGeom>
            <a:avLst/>
            <a:gdLst/>
            <a:ahLst/>
            <a:cxnLst/>
            <a:rect l="l" t="t" r="r" b="b"/>
            <a:pathLst>
              <a:path w="10081260" h="7559040">
                <a:moveTo>
                  <a:pt x="10081260" y="0"/>
                </a:moveTo>
                <a:lnTo>
                  <a:pt x="0" y="0"/>
                </a:lnTo>
                <a:lnTo>
                  <a:pt x="0" y="7559040"/>
                </a:lnTo>
                <a:lnTo>
                  <a:pt x="10081260" y="7559040"/>
                </a:lnTo>
                <a:lnTo>
                  <a:pt x="100812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081260" cy="7559040"/>
          </a:xfrm>
          <a:custGeom>
            <a:avLst/>
            <a:gdLst/>
            <a:ahLst/>
            <a:cxnLst/>
            <a:rect l="l" t="t" r="r" b="b"/>
            <a:pathLst>
              <a:path w="10081260" h="755904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0" y="7557770"/>
                </a:lnTo>
                <a:lnTo>
                  <a:pt x="0" y="7559040"/>
                </a:lnTo>
                <a:lnTo>
                  <a:pt x="1270" y="7559040"/>
                </a:lnTo>
                <a:lnTo>
                  <a:pt x="10079990" y="7559040"/>
                </a:lnTo>
                <a:lnTo>
                  <a:pt x="10081260" y="7559040"/>
                </a:lnTo>
                <a:lnTo>
                  <a:pt x="10081260" y="7557770"/>
                </a:lnTo>
                <a:lnTo>
                  <a:pt x="10081260" y="1270"/>
                </a:lnTo>
                <a:lnTo>
                  <a:pt x="10081260" y="0"/>
                </a:lnTo>
                <a:lnTo>
                  <a:pt x="10079990" y="0"/>
                </a:lnTo>
                <a:lnTo>
                  <a:pt x="1270" y="0"/>
                </a:lnTo>
                <a:close/>
              </a:path>
            </a:pathLst>
          </a:custGeom>
          <a:ln w="934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19150" y="5050790"/>
            <a:ext cx="829754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2480" marR="5080" indent="-779780">
              <a:lnSpc>
                <a:spcPct val="15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FFFF00"/>
                </a:solidFill>
                <a:latin typeface="Arial"/>
                <a:cs typeface="Arial"/>
              </a:rPr>
              <a:t>Produk </a:t>
            </a:r>
            <a:r>
              <a:rPr sz="2800" b="1" spc="-5" dirty="0">
                <a:solidFill>
                  <a:srgbClr val="FFFF00"/>
                </a:solidFill>
                <a:latin typeface="Arial"/>
                <a:cs typeface="Arial"/>
              </a:rPr>
              <a:t>akhir dari </a:t>
            </a:r>
            <a:r>
              <a:rPr sz="2800" b="1" spc="-10" dirty="0">
                <a:solidFill>
                  <a:srgbClr val="FFFF00"/>
                </a:solidFill>
                <a:latin typeface="Arial"/>
                <a:cs typeface="Arial"/>
              </a:rPr>
              <a:t>proses </a:t>
            </a:r>
            <a:r>
              <a:rPr sz="2800" b="1" spc="-5" dirty="0">
                <a:solidFill>
                  <a:srgbClr val="FFFF00"/>
                </a:solidFill>
                <a:latin typeface="Arial"/>
                <a:cs typeface="Arial"/>
              </a:rPr>
              <a:t>analisa jabatan adalah </a:t>
            </a:r>
            <a:r>
              <a:rPr sz="2800" b="1" dirty="0">
                <a:solidFill>
                  <a:srgbClr val="FFFF00"/>
                </a:solidFill>
                <a:latin typeface="Arial"/>
                <a:cs typeface="Arial"/>
              </a:rPr>
              <a:t>: 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JOB 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DESCRIPTION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/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URAIAN</a:t>
            </a:r>
            <a:r>
              <a:rPr sz="28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JABATAN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93139" y="755650"/>
            <a:ext cx="8093709" cy="37452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7872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50137" y="606197"/>
            <a:ext cx="6779895" cy="730885"/>
            <a:chOff x="1650137" y="606197"/>
            <a:chExt cx="6779895" cy="730885"/>
          </a:xfrm>
        </p:grpSpPr>
        <p:sp>
          <p:nvSpPr>
            <p:cNvPr id="3" name="object 3"/>
            <p:cNvSpPr/>
            <p:nvPr/>
          </p:nvSpPr>
          <p:spPr>
            <a:xfrm>
              <a:off x="1654809" y="610870"/>
              <a:ext cx="6770370" cy="721360"/>
            </a:xfrm>
            <a:custGeom>
              <a:avLst/>
              <a:gdLst/>
              <a:ahLst/>
              <a:cxnLst/>
              <a:rect l="l" t="t" r="r" b="b"/>
              <a:pathLst>
                <a:path w="6770370" h="721360">
                  <a:moveTo>
                    <a:pt x="6649719" y="0"/>
                  </a:moveTo>
                  <a:lnTo>
                    <a:pt x="120650" y="0"/>
                  </a:lnTo>
                  <a:lnTo>
                    <a:pt x="76080" y="10279"/>
                  </a:lnTo>
                  <a:lnTo>
                    <a:pt x="37464" y="37465"/>
                  </a:lnTo>
                  <a:lnTo>
                    <a:pt x="10279" y="76080"/>
                  </a:lnTo>
                  <a:lnTo>
                    <a:pt x="0" y="120650"/>
                  </a:lnTo>
                  <a:lnTo>
                    <a:pt x="0" y="600709"/>
                  </a:lnTo>
                  <a:lnTo>
                    <a:pt x="10279" y="645279"/>
                  </a:lnTo>
                  <a:lnTo>
                    <a:pt x="37464" y="683894"/>
                  </a:lnTo>
                  <a:lnTo>
                    <a:pt x="76080" y="711080"/>
                  </a:lnTo>
                  <a:lnTo>
                    <a:pt x="120650" y="721359"/>
                  </a:lnTo>
                  <a:lnTo>
                    <a:pt x="6649719" y="721359"/>
                  </a:lnTo>
                  <a:lnTo>
                    <a:pt x="6693753" y="711080"/>
                  </a:lnTo>
                  <a:lnTo>
                    <a:pt x="6732428" y="683894"/>
                  </a:lnTo>
                  <a:lnTo>
                    <a:pt x="6759912" y="645279"/>
                  </a:lnTo>
                  <a:lnTo>
                    <a:pt x="6770369" y="600709"/>
                  </a:lnTo>
                  <a:lnTo>
                    <a:pt x="6770369" y="120650"/>
                  </a:lnTo>
                  <a:lnTo>
                    <a:pt x="6759912" y="76080"/>
                  </a:lnTo>
                  <a:lnTo>
                    <a:pt x="6732428" y="37465"/>
                  </a:lnTo>
                  <a:lnTo>
                    <a:pt x="6693753" y="10279"/>
                  </a:lnTo>
                  <a:lnTo>
                    <a:pt x="6649719" y="0"/>
                  </a:lnTo>
                  <a:close/>
                </a:path>
              </a:pathLst>
            </a:custGeom>
            <a:solidFill>
              <a:srgbClr val="84F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54809" y="610870"/>
              <a:ext cx="6770370" cy="721360"/>
            </a:xfrm>
            <a:custGeom>
              <a:avLst/>
              <a:gdLst/>
              <a:ahLst/>
              <a:cxnLst/>
              <a:rect l="l" t="t" r="r" b="b"/>
              <a:pathLst>
                <a:path w="6770370" h="721360">
                  <a:moveTo>
                    <a:pt x="120650" y="0"/>
                  </a:moveTo>
                  <a:lnTo>
                    <a:pt x="76080" y="10279"/>
                  </a:lnTo>
                  <a:lnTo>
                    <a:pt x="37464" y="37465"/>
                  </a:lnTo>
                  <a:lnTo>
                    <a:pt x="10279" y="76080"/>
                  </a:lnTo>
                  <a:lnTo>
                    <a:pt x="0" y="120650"/>
                  </a:lnTo>
                  <a:lnTo>
                    <a:pt x="0" y="600709"/>
                  </a:lnTo>
                  <a:lnTo>
                    <a:pt x="10279" y="645279"/>
                  </a:lnTo>
                  <a:lnTo>
                    <a:pt x="37464" y="683894"/>
                  </a:lnTo>
                  <a:lnTo>
                    <a:pt x="76080" y="711080"/>
                  </a:lnTo>
                  <a:lnTo>
                    <a:pt x="120650" y="721359"/>
                  </a:lnTo>
                  <a:lnTo>
                    <a:pt x="6649719" y="721359"/>
                  </a:lnTo>
                  <a:lnTo>
                    <a:pt x="6693753" y="711080"/>
                  </a:lnTo>
                  <a:lnTo>
                    <a:pt x="6732428" y="683894"/>
                  </a:lnTo>
                  <a:lnTo>
                    <a:pt x="6759912" y="645279"/>
                  </a:lnTo>
                  <a:lnTo>
                    <a:pt x="6770369" y="600709"/>
                  </a:lnTo>
                  <a:lnTo>
                    <a:pt x="6770369" y="120650"/>
                  </a:lnTo>
                  <a:lnTo>
                    <a:pt x="6759912" y="76080"/>
                  </a:lnTo>
                  <a:lnTo>
                    <a:pt x="6732428" y="37465"/>
                  </a:lnTo>
                  <a:lnTo>
                    <a:pt x="6693753" y="10279"/>
                  </a:lnTo>
                  <a:lnTo>
                    <a:pt x="6649719" y="0"/>
                  </a:lnTo>
                  <a:lnTo>
                    <a:pt x="120650" y="0"/>
                  </a:lnTo>
                  <a:close/>
                </a:path>
              </a:pathLst>
            </a:custGeom>
            <a:ln w="9344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20570" y="662940"/>
            <a:ext cx="59905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0000"/>
                </a:solidFill>
              </a:rPr>
              <a:t>FORMAT URAIAN</a:t>
            </a:r>
            <a:r>
              <a:rPr sz="3600" spc="-95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JABATAN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274320" y="1828800"/>
            <a:ext cx="9509760" cy="5212080"/>
          </a:xfrm>
          <a:custGeom>
            <a:avLst/>
            <a:gdLst/>
            <a:ahLst/>
            <a:cxnLst/>
            <a:rect l="l" t="t" r="r" b="b"/>
            <a:pathLst>
              <a:path w="9509760" h="5212080">
                <a:moveTo>
                  <a:pt x="868680" y="0"/>
                </a:moveTo>
                <a:lnTo>
                  <a:pt x="823766" y="1531"/>
                </a:lnTo>
                <a:lnTo>
                  <a:pt x="778959" y="6055"/>
                </a:lnTo>
                <a:lnTo>
                  <a:pt x="734365" y="13463"/>
                </a:lnTo>
                <a:lnTo>
                  <a:pt x="690092" y="23650"/>
                </a:lnTo>
                <a:lnTo>
                  <a:pt x="646247" y="36508"/>
                </a:lnTo>
                <a:lnTo>
                  <a:pt x="602936" y="51930"/>
                </a:lnTo>
                <a:lnTo>
                  <a:pt x="560266" y="69810"/>
                </a:lnTo>
                <a:lnTo>
                  <a:pt x="518344" y="90041"/>
                </a:lnTo>
                <a:lnTo>
                  <a:pt x="477277" y="112516"/>
                </a:lnTo>
                <a:lnTo>
                  <a:pt x="437171" y="137128"/>
                </a:lnTo>
                <a:lnTo>
                  <a:pt x="398134" y="163770"/>
                </a:lnTo>
                <a:lnTo>
                  <a:pt x="360273" y="192335"/>
                </a:lnTo>
                <a:lnTo>
                  <a:pt x="323693" y="222717"/>
                </a:lnTo>
                <a:lnTo>
                  <a:pt x="288503" y="254809"/>
                </a:lnTo>
                <a:lnTo>
                  <a:pt x="254809" y="288503"/>
                </a:lnTo>
                <a:lnTo>
                  <a:pt x="222717" y="323693"/>
                </a:lnTo>
                <a:lnTo>
                  <a:pt x="192335" y="360273"/>
                </a:lnTo>
                <a:lnTo>
                  <a:pt x="163770" y="398134"/>
                </a:lnTo>
                <a:lnTo>
                  <a:pt x="137128" y="437171"/>
                </a:lnTo>
                <a:lnTo>
                  <a:pt x="112516" y="477277"/>
                </a:lnTo>
                <a:lnTo>
                  <a:pt x="90041" y="518344"/>
                </a:lnTo>
                <a:lnTo>
                  <a:pt x="69810" y="560266"/>
                </a:lnTo>
                <a:lnTo>
                  <a:pt x="51930" y="602936"/>
                </a:lnTo>
                <a:lnTo>
                  <a:pt x="36508" y="646247"/>
                </a:lnTo>
                <a:lnTo>
                  <a:pt x="23650" y="690092"/>
                </a:lnTo>
                <a:lnTo>
                  <a:pt x="13463" y="734365"/>
                </a:lnTo>
                <a:lnTo>
                  <a:pt x="6055" y="778959"/>
                </a:lnTo>
                <a:lnTo>
                  <a:pt x="1531" y="823766"/>
                </a:lnTo>
                <a:lnTo>
                  <a:pt x="0" y="868679"/>
                </a:lnTo>
                <a:lnTo>
                  <a:pt x="0" y="4343400"/>
                </a:lnTo>
                <a:lnTo>
                  <a:pt x="1531" y="4388313"/>
                </a:lnTo>
                <a:lnTo>
                  <a:pt x="6055" y="4433120"/>
                </a:lnTo>
                <a:lnTo>
                  <a:pt x="13463" y="4477714"/>
                </a:lnTo>
                <a:lnTo>
                  <a:pt x="23650" y="4521987"/>
                </a:lnTo>
                <a:lnTo>
                  <a:pt x="36508" y="4565832"/>
                </a:lnTo>
                <a:lnTo>
                  <a:pt x="51930" y="4609143"/>
                </a:lnTo>
                <a:lnTo>
                  <a:pt x="69810" y="4651813"/>
                </a:lnTo>
                <a:lnTo>
                  <a:pt x="90041" y="4693735"/>
                </a:lnTo>
                <a:lnTo>
                  <a:pt x="112516" y="4734802"/>
                </a:lnTo>
                <a:lnTo>
                  <a:pt x="137128" y="4774908"/>
                </a:lnTo>
                <a:lnTo>
                  <a:pt x="163770" y="4813945"/>
                </a:lnTo>
                <a:lnTo>
                  <a:pt x="192335" y="4851806"/>
                </a:lnTo>
                <a:lnTo>
                  <a:pt x="222717" y="4888386"/>
                </a:lnTo>
                <a:lnTo>
                  <a:pt x="254809" y="4923576"/>
                </a:lnTo>
                <a:lnTo>
                  <a:pt x="288503" y="4957270"/>
                </a:lnTo>
                <a:lnTo>
                  <a:pt x="323693" y="4989362"/>
                </a:lnTo>
                <a:lnTo>
                  <a:pt x="360273" y="5019744"/>
                </a:lnTo>
                <a:lnTo>
                  <a:pt x="398134" y="5048309"/>
                </a:lnTo>
                <a:lnTo>
                  <a:pt x="437171" y="5074951"/>
                </a:lnTo>
                <a:lnTo>
                  <a:pt x="477277" y="5099563"/>
                </a:lnTo>
                <a:lnTo>
                  <a:pt x="518344" y="5122038"/>
                </a:lnTo>
                <a:lnTo>
                  <a:pt x="560266" y="5142269"/>
                </a:lnTo>
                <a:lnTo>
                  <a:pt x="602936" y="5160149"/>
                </a:lnTo>
                <a:lnTo>
                  <a:pt x="646247" y="5175571"/>
                </a:lnTo>
                <a:lnTo>
                  <a:pt x="690092" y="5188429"/>
                </a:lnTo>
                <a:lnTo>
                  <a:pt x="734365" y="5198616"/>
                </a:lnTo>
                <a:lnTo>
                  <a:pt x="778959" y="5206024"/>
                </a:lnTo>
                <a:lnTo>
                  <a:pt x="823766" y="5210548"/>
                </a:lnTo>
                <a:lnTo>
                  <a:pt x="868680" y="5212080"/>
                </a:lnTo>
                <a:lnTo>
                  <a:pt x="8641080" y="5212080"/>
                </a:lnTo>
                <a:lnTo>
                  <a:pt x="8685993" y="5210548"/>
                </a:lnTo>
                <a:lnTo>
                  <a:pt x="8730800" y="5206024"/>
                </a:lnTo>
                <a:lnTo>
                  <a:pt x="8775394" y="5198616"/>
                </a:lnTo>
                <a:lnTo>
                  <a:pt x="8819667" y="5188429"/>
                </a:lnTo>
                <a:lnTo>
                  <a:pt x="8863512" y="5175571"/>
                </a:lnTo>
                <a:lnTo>
                  <a:pt x="8906823" y="5160149"/>
                </a:lnTo>
                <a:lnTo>
                  <a:pt x="8949493" y="5142269"/>
                </a:lnTo>
                <a:lnTo>
                  <a:pt x="8991415" y="5122038"/>
                </a:lnTo>
                <a:lnTo>
                  <a:pt x="9032482" y="5099563"/>
                </a:lnTo>
                <a:lnTo>
                  <a:pt x="9072588" y="5074951"/>
                </a:lnTo>
                <a:lnTo>
                  <a:pt x="9111625" y="5048309"/>
                </a:lnTo>
                <a:lnTo>
                  <a:pt x="9149486" y="5019744"/>
                </a:lnTo>
                <a:lnTo>
                  <a:pt x="9186066" y="4989362"/>
                </a:lnTo>
                <a:lnTo>
                  <a:pt x="9221256" y="4957270"/>
                </a:lnTo>
                <a:lnTo>
                  <a:pt x="9254950" y="4923576"/>
                </a:lnTo>
                <a:lnTo>
                  <a:pt x="9287042" y="4888386"/>
                </a:lnTo>
                <a:lnTo>
                  <a:pt x="9317424" y="4851806"/>
                </a:lnTo>
                <a:lnTo>
                  <a:pt x="9345989" y="4813945"/>
                </a:lnTo>
                <a:lnTo>
                  <a:pt x="9372631" y="4774908"/>
                </a:lnTo>
                <a:lnTo>
                  <a:pt x="9397243" y="4734802"/>
                </a:lnTo>
                <a:lnTo>
                  <a:pt x="9419718" y="4693735"/>
                </a:lnTo>
                <a:lnTo>
                  <a:pt x="9439949" y="4651813"/>
                </a:lnTo>
                <a:lnTo>
                  <a:pt x="9457829" y="4609143"/>
                </a:lnTo>
                <a:lnTo>
                  <a:pt x="9473251" y="4565832"/>
                </a:lnTo>
                <a:lnTo>
                  <a:pt x="9486109" y="4521987"/>
                </a:lnTo>
                <a:lnTo>
                  <a:pt x="9496296" y="4477714"/>
                </a:lnTo>
                <a:lnTo>
                  <a:pt x="9503704" y="4433120"/>
                </a:lnTo>
                <a:lnTo>
                  <a:pt x="9508228" y="4388313"/>
                </a:lnTo>
                <a:lnTo>
                  <a:pt x="9509760" y="4343400"/>
                </a:lnTo>
                <a:lnTo>
                  <a:pt x="9509760" y="868679"/>
                </a:lnTo>
                <a:lnTo>
                  <a:pt x="9508228" y="823766"/>
                </a:lnTo>
                <a:lnTo>
                  <a:pt x="9503704" y="778959"/>
                </a:lnTo>
                <a:lnTo>
                  <a:pt x="9496296" y="734365"/>
                </a:lnTo>
                <a:lnTo>
                  <a:pt x="9486109" y="690092"/>
                </a:lnTo>
                <a:lnTo>
                  <a:pt x="9473251" y="646247"/>
                </a:lnTo>
                <a:lnTo>
                  <a:pt x="9457829" y="602936"/>
                </a:lnTo>
                <a:lnTo>
                  <a:pt x="9439949" y="560266"/>
                </a:lnTo>
                <a:lnTo>
                  <a:pt x="9419718" y="518344"/>
                </a:lnTo>
                <a:lnTo>
                  <a:pt x="9397243" y="477277"/>
                </a:lnTo>
                <a:lnTo>
                  <a:pt x="9372631" y="437171"/>
                </a:lnTo>
                <a:lnTo>
                  <a:pt x="9345989" y="398134"/>
                </a:lnTo>
                <a:lnTo>
                  <a:pt x="9317424" y="360273"/>
                </a:lnTo>
                <a:lnTo>
                  <a:pt x="9287042" y="323693"/>
                </a:lnTo>
                <a:lnTo>
                  <a:pt x="9254950" y="288503"/>
                </a:lnTo>
                <a:lnTo>
                  <a:pt x="9221256" y="254809"/>
                </a:lnTo>
                <a:lnTo>
                  <a:pt x="9186066" y="222717"/>
                </a:lnTo>
                <a:lnTo>
                  <a:pt x="9149486" y="192335"/>
                </a:lnTo>
                <a:lnTo>
                  <a:pt x="9111625" y="163770"/>
                </a:lnTo>
                <a:lnTo>
                  <a:pt x="9072588" y="137128"/>
                </a:lnTo>
                <a:lnTo>
                  <a:pt x="9032482" y="112516"/>
                </a:lnTo>
                <a:lnTo>
                  <a:pt x="8991415" y="90041"/>
                </a:lnTo>
                <a:lnTo>
                  <a:pt x="8949493" y="69810"/>
                </a:lnTo>
                <a:lnTo>
                  <a:pt x="8906823" y="51930"/>
                </a:lnTo>
                <a:lnTo>
                  <a:pt x="8863512" y="36508"/>
                </a:lnTo>
                <a:lnTo>
                  <a:pt x="8819667" y="23650"/>
                </a:lnTo>
                <a:lnTo>
                  <a:pt x="8775394" y="13463"/>
                </a:lnTo>
                <a:lnTo>
                  <a:pt x="8730800" y="6055"/>
                </a:lnTo>
                <a:lnTo>
                  <a:pt x="8685993" y="1531"/>
                </a:lnTo>
                <a:lnTo>
                  <a:pt x="8641080" y="0"/>
                </a:lnTo>
                <a:lnTo>
                  <a:pt x="868680" y="0"/>
                </a:lnTo>
                <a:close/>
              </a:path>
            </a:pathLst>
          </a:custGeom>
          <a:ln w="934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05790" y="1917700"/>
            <a:ext cx="6174105" cy="4822190"/>
          </a:xfrm>
          <a:prstGeom prst="rect">
            <a:avLst/>
          </a:prstGeom>
        </p:spPr>
        <p:txBody>
          <a:bodyPr vert="horz" wrap="square" lIns="0" tIns="209550" rIns="0" bIns="0" rtlCol="0">
            <a:spAutoFit/>
          </a:bodyPr>
          <a:lstStyle/>
          <a:p>
            <a:pPr marL="322580" indent="-310515">
              <a:lnSpc>
                <a:spcPct val="100000"/>
              </a:lnSpc>
              <a:spcBef>
                <a:spcPts val="1650"/>
              </a:spcBef>
              <a:buAutoNum type="arabicPeriod"/>
              <a:tabLst>
                <a:tab pos="32321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Identifikasi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Jabatan</a:t>
            </a:r>
            <a:endParaRPr sz="2200">
              <a:latin typeface="Arial"/>
              <a:cs typeface="Arial"/>
            </a:endParaRPr>
          </a:p>
          <a:p>
            <a:pPr marL="322580" indent="-310515">
              <a:lnSpc>
                <a:spcPct val="100000"/>
              </a:lnSpc>
              <a:spcBef>
                <a:spcPts val="1550"/>
              </a:spcBef>
              <a:buAutoNum type="arabicPeriod"/>
              <a:tabLst>
                <a:tab pos="32321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Kedudukan Jabatan Dalam Struktur Organisasi</a:t>
            </a:r>
            <a:endParaRPr sz="2200">
              <a:latin typeface="Arial"/>
              <a:cs typeface="Arial"/>
            </a:endParaRPr>
          </a:p>
          <a:p>
            <a:pPr marL="322580" indent="-310515">
              <a:lnSpc>
                <a:spcPct val="100000"/>
              </a:lnSpc>
              <a:spcBef>
                <a:spcPts val="1560"/>
              </a:spcBef>
              <a:buAutoNum type="arabicPeriod"/>
              <a:tabLst>
                <a:tab pos="32321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Tujuan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Jabatan</a:t>
            </a:r>
            <a:endParaRPr sz="2200">
              <a:latin typeface="Arial"/>
              <a:cs typeface="Arial"/>
            </a:endParaRPr>
          </a:p>
          <a:p>
            <a:pPr marL="322580" indent="-310515">
              <a:lnSpc>
                <a:spcPct val="100000"/>
              </a:lnSpc>
              <a:spcBef>
                <a:spcPts val="1560"/>
              </a:spcBef>
              <a:buAutoNum type="arabicPeriod"/>
              <a:tabLst>
                <a:tab pos="32321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Tanggungjawab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Utama</a:t>
            </a:r>
            <a:endParaRPr sz="2200">
              <a:latin typeface="Arial"/>
              <a:cs typeface="Arial"/>
            </a:endParaRPr>
          </a:p>
          <a:p>
            <a:pPr marL="322580" indent="-310515">
              <a:lnSpc>
                <a:spcPct val="100000"/>
              </a:lnSpc>
              <a:spcBef>
                <a:spcPts val="1560"/>
              </a:spcBef>
              <a:buAutoNum type="arabicPeriod"/>
              <a:tabLst>
                <a:tab pos="32321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Hubungan Kerja</a:t>
            </a:r>
            <a:endParaRPr sz="2200">
              <a:latin typeface="Arial"/>
              <a:cs typeface="Arial"/>
            </a:endParaRPr>
          </a:p>
          <a:p>
            <a:pPr marL="322580" indent="-310515">
              <a:lnSpc>
                <a:spcPct val="100000"/>
              </a:lnSpc>
              <a:spcBef>
                <a:spcPts val="1560"/>
              </a:spcBef>
              <a:buAutoNum type="arabicPeriod"/>
              <a:tabLst>
                <a:tab pos="32321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Dimensi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Jabatan</a:t>
            </a:r>
            <a:endParaRPr sz="2200">
              <a:latin typeface="Arial"/>
              <a:cs typeface="Arial"/>
            </a:endParaRPr>
          </a:p>
          <a:p>
            <a:pPr marL="322580" indent="-310515">
              <a:lnSpc>
                <a:spcPct val="100000"/>
              </a:lnSpc>
              <a:spcBef>
                <a:spcPts val="1560"/>
              </a:spcBef>
              <a:buAutoNum type="arabicPeriod"/>
              <a:tabLst>
                <a:tab pos="32321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Kewenangan</a:t>
            </a:r>
            <a:endParaRPr sz="2200">
              <a:latin typeface="Arial"/>
              <a:cs typeface="Arial"/>
            </a:endParaRPr>
          </a:p>
          <a:p>
            <a:pPr marL="322580" indent="-310515">
              <a:lnSpc>
                <a:spcPct val="100000"/>
              </a:lnSpc>
              <a:spcBef>
                <a:spcPts val="1550"/>
              </a:spcBef>
              <a:buAutoNum type="arabicPeriod"/>
              <a:tabLst>
                <a:tab pos="32321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Tantangan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Jabatan</a:t>
            </a:r>
            <a:endParaRPr sz="2200">
              <a:latin typeface="Arial"/>
              <a:cs typeface="Arial"/>
            </a:endParaRPr>
          </a:p>
          <a:p>
            <a:pPr marL="322580" indent="-310515">
              <a:lnSpc>
                <a:spcPct val="100000"/>
              </a:lnSpc>
              <a:spcBef>
                <a:spcPts val="1560"/>
              </a:spcBef>
              <a:buAutoNum type="arabicPeriod"/>
              <a:tabLst>
                <a:tab pos="32321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Spesifikasi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Jabatan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55927" y="507137"/>
            <a:ext cx="5481955" cy="728345"/>
            <a:chOff x="2255927" y="507137"/>
            <a:chExt cx="5481955" cy="728345"/>
          </a:xfrm>
        </p:grpSpPr>
        <p:sp>
          <p:nvSpPr>
            <p:cNvPr id="3" name="object 3"/>
            <p:cNvSpPr/>
            <p:nvPr/>
          </p:nvSpPr>
          <p:spPr>
            <a:xfrm>
              <a:off x="2260599" y="511809"/>
              <a:ext cx="5472430" cy="718820"/>
            </a:xfrm>
            <a:custGeom>
              <a:avLst/>
              <a:gdLst/>
              <a:ahLst/>
              <a:cxnLst/>
              <a:rect l="l" t="t" r="r" b="b"/>
              <a:pathLst>
                <a:path w="5472430" h="718819">
                  <a:moveTo>
                    <a:pt x="5351780" y="0"/>
                  </a:moveTo>
                  <a:lnTo>
                    <a:pt x="119380" y="0"/>
                  </a:lnTo>
                  <a:lnTo>
                    <a:pt x="75545" y="10259"/>
                  </a:lnTo>
                  <a:lnTo>
                    <a:pt x="37306" y="37306"/>
                  </a:lnTo>
                  <a:lnTo>
                    <a:pt x="10259" y="75545"/>
                  </a:lnTo>
                  <a:lnTo>
                    <a:pt x="0" y="119380"/>
                  </a:lnTo>
                  <a:lnTo>
                    <a:pt x="0" y="598170"/>
                  </a:lnTo>
                  <a:lnTo>
                    <a:pt x="10259" y="642739"/>
                  </a:lnTo>
                  <a:lnTo>
                    <a:pt x="37306" y="681354"/>
                  </a:lnTo>
                  <a:lnTo>
                    <a:pt x="75545" y="708540"/>
                  </a:lnTo>
                  <a:lnTo>
                    <a:pt x="119380" y="718820"/>
                  </a:lnTo>
                  <a:lnTo>
                    <a:pt x="5351780" y="718820"/>
                  </a:lnTo>
                  <a:lnTo>
                    <a:pt x="5395813" y="708540"/>
                  </a:lnTo>
                  <a:lnTo>
                    <a:pt x="5434488" y="681355"/>
                  </a:lnTo>
                  <a:lnTo>
                    <a:pt x="5461972" y="642739"/>
                  </a:lnTo>
                  <a:lnTo>
                    <a:pt x="5472430" y="598170"/>
                  </a:lnTo>
                  <a:lnTo>
                    <a:pt x="5472430" y="119380"/>
                  </a:lnTo>
                  <a:lnTo>
                    <a:pt x="5461972" y="75545"/>
                  </a:lnTo>
                  <a:lnTo>
                    <a:pt x="5434488" y="37306"/>
                  </a:lnTo>
                  <a:lnTo>
                    <a:pt x="5395813" y="10259"/>
                  </a:lnTo>
                  <a:lnTo>
                    <a:pt x="5351780" y="0"/>
                  </a:lnTo>
                  <a:close/>
                </a:path>
              </a:pathLst>
            </a:custGeom>
            <a:solidFill>
              <a:srgbClr val="84F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60599" y="511809"/>
              <a:ext cx="5472430" cy="718820"/>
            </a:xfrm>
            <a:custGeom>
              <a:avLst/>
              <a:gdLst/>
              <a:ahLst/>
              <a:cxnLst/>
              <a:rect l="l" t="t" r="r" b="b"/>
              <a:pathLst>
                <a:path w="5472430" h="718819">
                  <a:moveTo>
                    <a:pt x="119380" y="0"/>
                  </a:moveTo>
                  <a:lnTo>
                    <a:pt x="75545" y="10259"/>
                  </a:lnTo>
                  <a:lnTo>
                    <a:pt x="37306" y="37306"/>
                  </a:lnTo>
                  <a:lnTo>
                    <a:pt x="10259" y="75545"/>
                  </a:lnTo>
                  <a:lnTo>
                    <a:pt x="0" y="119380"/>
                  </a:lnTo>
                  <a:lnTo>
                    <a:pt x="0" y="598170"/>
                  </a:lnTo>
                  <a:lnTo>
                    <a:pt x="10259" y="642739"/>
                  </a:lnTo>
                  <a:lnTo>
                    <a:pt x="37306" y="681354"/>
                  </a:lnTo>
                  <a:lnTo>
                    <a:pt x="75545" y="708540"/>
                  </a:lnTo>
                  <a:lnTo>
                    <a:pt x="119380" y="718820"/>
                  </a:lnTo>
                  <a:lnTo>
                    <a:pt x="5351780" y="718820"/>
                  </a:lnTo>
                  <a:lnTo>
                    <a:pt x="5395813" y="708540"/>
                  </a:lnTo>
                  <a:lnTo>
                    <a:pt x="5434488" y="681355"/>
                  </a:lnTo>
                  <a:lnTo>
                    <a:pt x="5461972" y="642739"/>
                  </a:lnTo>
                  <a:lnTo>
                    <a:pt x="5472430" y="598170"/>
                  </a:lnTo>
                  <a:lnTo>
                    <a:pt x="5472430" y="119380"/>
                  </a:lnTo>
                  <a:lnTo>
                    <a:pt x="5461972" y="75545"/>
                  </a:lnTo>
                  <a:lnTo>
                    <a:pt x="5434488" y="37306"/>
                  </a:lnTo>
                  <a:lnTo>
                    <a:pt x="5395813" y="10259"/>
                  </a:lnTo>
                  <a:lnTo>
                    <a:pt x="5351780" y="0"/>
                  </a:lnTo>
                  <a:lnTo>
                    <a:pt x="119380" y="0"/>
                  </a:lnTo>
                  <a:close/>
                </a:path>
              </a:pathLst>
            </a:custGeom>
            <a:ln w="9344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04820" y="562609"/>
            <a:ext cx="40093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0000"/>
                </a:solidFill>
              </a:rPr>
              <a:t>TUJUAN</a:t>
            </a:r>
            <a:r>
              <a:rPr sz="3600" spc="-60" dirty="0">
                <a:solidFill>
                  <a:srgbClr val="FF0000"/>
                </a:solidFill>
              </a:rPr>
              <a:t> </a:t>
            </a:r>
            <a:r>
              <a:rPr sz="3600" spc="-10" dirty="0">
                <a:solidFill>
                  <a:srgbClr val="FF0000"/>
                </a:solidFill>
              </a:rPr>
              <a:t>JABATAN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773430" y="1764029"/>
            <a:ext cx="8446770" cy="5617210"/>
          </a:xfrm>
          <a:custGeom>
            <a:avLst/>
            <a:gdLst/>
            <a:ahLst/>
            <a:cxnLst/>
            <a:rect l="l" t="t" r="r" b="b"/>
            <a:pathLst>
              <a:path w="8446770" h="5617209">
                <a:moveTo>
                  <a:pt x="935989" y="0"/>
                </a:moveTo>
                <a:lnTo>
                  <a:pt x="890658" y="1443"/>
                </a:lnTo>
                <a:lnTo>
                  <a:pt x="845428" y="5710"/>
                </a:lnTo>
                <a:lnTo>
                  <a:pt x="800394" y="12708"/>
                </a:lnTo>
                <a:lnTo>
                  <a:pt x="755649" y="22342"/>
                </a:lnTo>
                <a:lnTo>
                  <a:pt x="711288" y="34518"/>
                </a:lnTo>
                <a:lnTo>
                  <a:pt x="667404" y="49143"/>
                </a:lnTo>
                <a:lnTo>
                  <a:pt x="624091" y="66123"/>
                </a:lnTo>
                <a:lnTo>
                  <a:pt x="581443" y="85364"/>
                </a:lnTo>
                <a:lnTo>
                  <a:pt x="539554" y="106771"/>
                </a:lnTo>
                <a:lnTo>
                  <a:pt x="498518" y="130252"/>
                </a:lnTo>
                <a:lnTo>
                  <a:pt x="458429" y="155712"/>
                </a:lnTo>
                <a:lnTo>
                  <a:pt x="419380" y="183058"/>
                </a:lnTo>
                <a:lnTo>
                  <a:pt x="381466" y="212194"/>
                </a:lnTo>
                <a:lnTo>
                  <a:pt x="344779" y="243029"/>
                </a:lnTo>
                <a:lnTo>
                  <a:pt x="309415" y="275467"/>
                </a:lnTo>
                <a:lnTo>
                  <a:pt x="275467" y="309415"/>
                </a:lnTo>
                <a:lnTo>
                  <a:pt x="243029" y="344779"/>
                </a:lnTo>
                <a:lnTo>
                  <a:pt x="212194" y="381466"/>
                </a:lnTo>
                <a:lnTo>
                  <a:pt x="183058" y="419380"/>
                </a:lnTo>
                <a:lnTo>
                  <a:pt x="155712" y="458429"/>
                </a:lnTo>
                <a:lnTo>
                  <a:pt x="130252" y="498518"/>
                </a:lnTo>
                <a:lnTo>
                  <a:pt x="106771" y="539554"/>
                </a:lnTo>
                <a:lnTo>
                  <a:pt x="85364" y="581443"/>
                </a:lnTo>
                <a:lnTo>
                  <a:pt x="66123" y="624091"/>
                </a:lnTo>
                <a:lnTo>
                  <a:pt x="49143" y="667404"/>
                </a:lnTo>
                <a:lnTo>
                  <a:pt x="34518" y="711288"/>
                </a:lnTo>
                <a:lnTo>
                  <a:pt x="22342" y="755649"/>
                </a:lnTo>
                <a:lnTo>
                  <a:pt x="12708" y="800394"/>
                </a:lnTo>
                <a:lnTo>
                  <a:pt x="5710" y="845428"/>
                </a:lnTo>
                <a:lnTo>
                  <a:pt x="1443" y="890658"/>
                </a:lnTo>
                <a:lnTo>
                  <a:pt x="0" y="935990"/>
                </a:lnTo>
                <a:lnTo>
                  <a:pt x="0" y="4679950"/>
                </a:lnTo>
                <a:lnTo>
                  <a:pt x="1443" y="4725285"/>
                </a:lnTo>
                <a:lnTo>
                  <a:pt x="5710" y="4770526"/>
                </a:lnTo>
                <a:lnTo>
                  <a:pt x="12708" y="4815579"/>
                </a:lnTo>
                <a:lnTo>
                  <a:pt x="22342" y="4860348"/>
                </a:lnTo>
                <a:lnTo>
                  <a:pt x="34518" y="4904740"/>
                </a:lnTo>
                <a:lnTo>
                  <a:pt x="49143" y="4948659"/>
                </a:lnTo>
                <a:lnTo>
                  <a:pt x="66123" y="4992013"/>
                </a:lnTo>
                <a:lnTo>
                  <a:pt x="85364" y="5034706"/>
                </a:lnTo>
                <a:lnTo>
                  <a:pt x="106771" y="5076644"/>
                </a:lnTo>
                <a:lnTo>
                  <a:pt x="130252" y="5117732"/>
                </a:lnTo>
                <a:lnTo>
                  <a:pt x="155712" y="5157876"/>
                </a:lnTo>
                <a:lnTo>
                  <a:pt x="183058" y="5196983"/>
                </a:lnTo>
                <a:lnTo>
                  <a:pt x="212194" y="5234956"/>
                </a:lnTo>
                <a:lnTo>
                  <a:pt x="243029" y="5271703"/>
                </a:lnTo>
                <a:lnTo>
                  <a:pt x="275467" y="5307128"/>
                </a:lnTo>
                <a:lnTo>
                  <a:pt x="309415" y="5341138"/>
                </a:lnTo>
                <a:lnTo>
                  <a:pt x="344779" y="5373637"/>
                </a:lnTo>
                <a:lnTo>
                  <a:pt x="381466" y="5404532"/>
                </a:lnTo>
                <a:lnTo>
                  <a:pt x="419380" y="5433728"/>
                </a:lnTo>
                <a:lnTo>
                  <a:pt x="458429" y="5461131"/>
                </a:lnTo>
                <a:lnTo>
                  <a:pt x="498518" y="5486646"/>
                </a:lnTo>
                <a:lnTo>
                  <a:pt x="539554" y="5510179"/>
                </a:lnTo>
                <a:lnTo>
                  <a:pt x="581443" y="5531635"/>
                </a:lnTo>
                <a:lnTo>
                  <a:pt x="624091" y="5550921"/>
                </a:lnTo>
                <a:lnTo>
                  <a:pt x="667404" y="5567941"/>
                </a:lnTo>
                <a:lnTo>
                  <a:pt x="711288" y="5582602"/>
                </a:lnTo>
                <a:lnTo>
                  <a:pt x="755649" y="5594809"/>
                </a:lnTo>
                <a:lnTo>
                  <a:pt x="800394" y="5604468"/>
                </a:lnTo>
                <a:lnTo>
                  <a:pt x="845428" y="5611484"/>
                </a:lnTo>
                <a:lnTo>
                  <a:pt x="890658" y="5615762"/>
                </a:lnTo>
                <a:lnTo>
                  <a:pt x="935989" y="5617210"/>
                </a:lnTo>
                <a:lnTo>
                  <a:pt x="7510780" y="5617210"/>
                </a:lnTo>
                <a:lnTo>
                  <a:pt x="7556111" y="5615762"/>
                </a:lnTo>
                <a:lnTo>
                  <a:pt x="7601341" y="5611484"/>
                </a:lnTo>
                <a:lnTo>
                  <a:pt x="7646375" y="5604468"/>
                </a:lnTo>
                <a:lnTo>
                  <a:pt x="7691120" y="5594809"/>
                </a:lnTo>
                <a:lnTo>
                  <a:pt x="7735481" y="5582602"/>
                </a:lnTo>
                <a:lnTo>
                  <a:pt x="7779365" y="5567941"/>
                </a:lnTo>
                <a:lnTo>
                  <a:pt x="7822678" y="5550921"/>
                </a:lnTo>
                <a:lnTo>
                  <a:pt x="7865326" y="5531635"/>
                </a:lnTo>
                <a:lnTo>
                  <a:pt x="7907215" y="5510179"/>
                </a:lnTo>
                <a:lnTo>
                  <a:pt x="7948251" y="5486646"/>
                </a:lnTo>
                <a:lnTo>
                  <a:pt x="7988340" y="5461131"/>
                </a:lnTo>
                <a:lnTo>
                  <a:pt x="8027389" y="5433728"/>
                </a:lnTo>
                <a:lnTo>
                  <a:pt x="8065303" y="5404532"/>
                </a:lnTo>
                <a:lnTo>
                  <a:pt x="8101990" y="5373637"/>
                </a:lnTo>
                <a:lnTo>
                  <a:pt x="8137354" y="5341138"/>
                </a:lnTo>
                <a:lnTo>
                  <a:pt x="8171302" y="5307128"/>
                </a:lnTo>
                <a:lnTo>
                  <a:pt x="8203740" y="5271703"/>
                </a:lnTo>
                <a:lnTo>
                  <a:pt x="8234575" y="5234956"/>
                </a:lnTo>
                <a:lnTo>
                  <a:pt x="8263711" y="5196983"/>
                </a:lnTo>
                <a:lnTo>
                  <a:pt x="8291057" y="5157876"/>
                </a:lnTo>
                <a:lnTo>
                  <a:pt x="8316517" y="5117732"/>
                </a:lnTo>
                <a:lnTo>
                  <a:pt x="8339998" y="5076644"/>
                </a:lnTo>
                <a:lnTo>
                  <a:pt x="8361405" y="5034706"/>
                </a:lnTo>
                <a:lnTo>
                  <a:pt x="8380646" y="4992013"/>
                </a:lnTo>
                <a:lnTo>
                  <a:pt x="8397626" y="4948659"/>
                </a:lnTo>
                <a:lnTo>
                  <a:pt x="8412251" y="4904740"/>
                </a:lnTo>
                <a:lnTo>
                  <a:pt x="8424427" y="4860348"/>
                </a:lnTo>
                <a:lnTo>
                  <a:pt x="8434061" y="4815579"/>
                </a:lnTo>
                <a:lnTo>
                  <a:pt x="8441059" y="4770526"/>
                </a:lnTo>
                <a:lnTo>
                  <a:pt x="8445326" y="4725285"/>
                </a:lnTo>
                <a:lnTo>
                  <a:pt x="8446770" y="4679950"/>
                </a:lnTo>
                <a:lnTo>
                  <a:pt x="8446770" y="935990"/>
                </a:lnTo>
                <a:lnTo>
                  <a:pt x="8445326" y="890658"/>
                </a:lnTo>
                <a:lnTo>
                  <a:pt x="8441059" y="845428"/>
                </a:lnTo>
                <a:lnTo>
                  <a:pt x="8434061" y="800394"/>
                </a:lnTo>
                <a:lnTo>
                  <a:pt x="8424427" y="755649"/>
                </a:lnTo>
                <a:lnTo>
                  <a:pt x="8412251" y="711288"/>
                </a:lnTo>
                <a:lnTo>
                  <a:pt x="8397626" y="667404"/>
                </a:lnTo>
                <a:lnTo>
                  <a:pt x="8380646" y="624091"/>
                </a:lnTo>
                <a:lnTo>
                  <a:pt x="8361405" y="581443"/>
                </a:lnTo>
                <a:lnTo>
                  <a:pt x="8339998" y="539554"/>
                </a:lnTo>
                <a:lnTo>
                  <a:pt x="8316517" y="498518"/>
                </a:lnTo>
                <a:lnTo>
                  <a:pt x="8291057" y="458429"/>
                </a:lnTo>
                <a:lnTo>
                  <a:pt x="8263711" y="419380"/>
                </a:lnTo>
                <a:lnTo>
                  <a:pt x="8234575" y="381466"/>
                </a:lnTo>
                <a:lnTo>
                  <a:pt x="8203740" y="344779"/>
                </a:lnTo>
                <a:lnTo>
                  <a:pt x="8171302" y="309415"/>
                </a:lnTo>
                <a:lnTo>
                  <a:pt x="8137354" y="275467"/>
                </a:lnTo>
                <a:lnTo>
                  <a:pt x="8101990" y="243029"/>
                </a:lnTo>
                <a:lnTo>
                  <a:pt x="8065303" y="212194"/>
                </a:lnTo>
                <a:lnTo>
                  <a:pt x="8027389" y="183058"/>
                </a:lnTo>
                <a:lnTo>
                  <a:pt x="7988340" y="155712"/>
                </a:lnTo>
                <a:lnTo>
                  <a:pt x="7948251" y="130252"/>
                </a:lnTo>
                <a:lnTo>
                  <a:pt x="7907215" y="106771"/>
                </a:lnTo>
                <a:lnTo>
                  <a:pt x="7865326" y="85364"/>
                </a:lnTo>
                <a:lnTo>
                  <a:pt x="7822678" y="66123"/>
                </a:lnTo>
                <a:lnTo>
                  <a:pt x="7779365" y="49143"/>
                </a:lnTo>
                <a:lnTo>
                  <a:pt x="7735481" y="34518"/>
                </a:lnTo>
                <a:lnTo>
                  <a:pt x="7691120" y="22342"/>
                </a:lnTo>
                <a:lnTo>
                  <a:pt x="7646375" y="12708"/>
                </a:lnTo>
                <a:lnTo>
                  <a:pt x="7601341" y="5710"/>
                </a:lnTo>
                <a:lnTo>
                  <a:pt x="7556111" y="1443"/>
                </a:lnTo>
                <a:lnTo>
                  <a:pt x="7510780" y="0"/>
                </a:lnTo>
                <a:lnTo>
                  <a:pt x="935989" y="0"/>
                </a:lnTo>
                <a:close/>
              </a:path>
            </a:pathLst>
          </a:custGeom>
          <a:ln w="934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23950" y="1871979"/>
            <a:ext cx="7185025" cy="5078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3500"/>
              </a:lnSpc>
              <a:spcBef>
                <a:spcPts val="100"/>
              </a:spcBef>
            </a:pP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Merupakan kalimat singkat namun jelas, yang  menjelaskan tujuan diciptakannya jabatan tersebut di  suatu</a:t>
            </a:r>
            <a:r>
              <a:rPr sz="2400" spc="-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organisasi</a:t>
            </a:r>
            <a:endParaRPr sz="2400">
              <a:latin typeface="Arial"/>
              <a:cs typeface="Arial"/>
            </a:endParaRPr>
          </a:p>
          <a:p>
            <a:pPr marL="290830" indent="-278130">
              <a:lnSpc>
                <a:spcPct val="100000"/>
              </a:lnSpc>
              <a:spcBef>
                <a:spcPts val="1540"/>
              </a:spcBef>
              <a:buChar char="•"/>
              <a:tabLst>
                <a:tab pos="290195" algn="l"/>
                <a:tab pos="29083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Apa kontribusi spesifik jabatan ini di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organisasi?</a:t>
            </a:r>
            <a:endParaRPr sz="2400">
              <a:latin typeface="Arial"/>
              <a:cs typeface="Arial"/>
            </a:endParaRPr>
          </a:p>
          <a:p>
            <a:pPr marL="269240" marR="357505" indent="-256540">
              <a:lnSpc>
                <a:spcPts val="4430"/>
              </a:lnSpc>
              <a:spcBef>
                <a:spcPts val="395"/>
              </a:spcBef>
              <a:buChar char="•"/>
              <a:tabLst>
                <a:tab pos="290195" algn="l"/>
                <a:tab pos="29083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Tujuan organisasi apa yang dicapai oleh jabatan  tersebut?</a:t>
            </a:r>
            <a:endParaRPr sz="2400">
              <a:latin typeface="Arial"/>
              <a:cs typeface="Arial"/>
            </a:endParaRPr>
          </a:p>
          <a:p>
            <a:pPr marL="290830" indent="-278130">
              <a:lnSpc>
                <a:spcPct val="100000"/>
              </a:lnSpc>
              <a:spcBef>
                <a:spcPts val="1135"/>
              </a:spcBef>
              <a:buChar char="•"/>
              <a:tabLst>
                <a:tab pos="290195" algn="l"/>
                <a:tab pos="29083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Mengapa organisasi memerlukan jabatan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ini?</a:t>
            </a:r>
            <a:endParaRPr sz="2400">
              <a:latin typeface="Arial"/>
              <a:cs typeface="Arial"/>
            </a:endParaRPr>
          </a:p>
          <a:p>
            <a:pPr marL="269240" marR="544195" indent="-256540">
              <a:lnSpc>
                <a:spcPct val="153500"/>
              </a:lnSpc>
              <a:buChar char="•"/>
              <a:tabLst>
                <a:tab pos="290195" algn="l"/>
                <a:tab pos="290830" algn="l"/>
              </a:tabLst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Akibat apa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yang ditimbulkan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apabila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jabatan ini  ditiadakan?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35507" y="461417"/>
            <a:ext cx="7426325" cy="730885"/>
            <a:chOff x="1435507" y="461417"/>
            <a:chExt cx="7426325" cy="730885"/>
          </a:xfrm>
        </p:grpSpPr>
        <p:sp>
          <p:nvSpPr>
            <p:cNvPr id="3" name="object 3"/>
            <p:cNvSpPr/>
            <p:nvPr/>
          </p:nvSpPr>
          <p:spPr>
            <a:xfrm>
              <a:off x="1440179" y="466089"/>
              <a:ext cx="7416800" cy="721360"/>
            </a:xfrm>
            <a:custGeom>
              <a:avLst/>
              <a:gdLst/>
              <a:ahLst/>
              <a:cxnLst/>
              <a:rect l="l" t="t" r="r" b="b"/>
              <a:pathLst>
                <a:path w="7416800" h="721360">
                  <a:moveTo>
                    <a:pt x="7296150" y="0"/>
                  </a:moveTo>
                  <a:lnTo>
                    <a:pt x="119379" y="0"/>
                  </a:lnTo>
                  <a:lnTo>
                    <a:pt x="75545" y="10279"/>
                  </a:lnTo>
                  <a:lnTo>
                    <a:pt x="37306" y="37465"/>
                  </a:lnTo>
                  <a:lnTo>
                    <a:pt x="10259" y="76080"/>
                  </a:lnTo>
                  <a:lnTo>
                    <a:pt x="0" y="120650"/>
                  </a:lnTo>
                  <a:lnTo>
                    <a:pt x="0" y="600709"/>
                  </a:lnTo>
                  <a:lnTo>
                    <a:pt x="10259" y="645279"/>
                  </a:lnTo>
                  <a:lnTo>
                    <a:pt x="37306" y="683894"/>
                  </a:lnTo>
                  <a:lnTo>
                    <a:pt x="75545" y="711080"/>
                  </a:lnTo>
                  <a:lnTo>
                    <a:pt x="119379" y="721359"/>
                  </a:lnTo>
                  <a:lnTo>
                    <a:pt x="7296150" y="721359"/>
                  </a:lnTo>
                  <a:lnTo>
                    <a:pt x="7340719" y="711080"/>
                  </a:lnTo>
                  <a:lnTo>
                    <a:pt x="7379334" y="683894"/>
                  </a:lnTo>
                  <a:lnTo>
                    <a:pt x="7406520" y="645279"/>
                  </a:lnTo>
                  <a:lnTo>
                    <a:pt x="7416800" y="600709"/>
                  </a:lnTo>
                  <a:lnTo>
                    <a:pt x="7416800" y="120650"/>
                  </a:lnTo>
                  <a:lnTo>
                    <a:pt x="7406520" y="76080"/>
                  </a:lnTo>
                  <a:lnTo>
                    <a:pt x="7379334" y="37465"/>
                  </a:lnTo>
                  <a:lnTo>
                    <a:pt x="7340719" y="10279"/>
                  </a:lnTo>
                  <a:lnTo>
                    <a:pt x="7296150" y="0"/>
                  </a:lnTo>
                  <a:close/>
                </a:path>
              </a:pathLst>
            </a:custGeom>
            <a:solidFill>
              <a:srgbClr val="84F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40179" y="466089"/>
              <a:ext cx="7416800" cy="721360"/>
            </a:xfrm>
            <a:custGeom>
              <a:avLst/>
              <a:gdLst/>
              <a:ahLst/>
              <a:cxnLst/>
              <a:rect l="l" t="t" r="r" b="b"/>
              <a:pathLst>
                <a:path w="7416800" h="721360">
                  <a:moveTo>
                    <a:pt x="119379" y="0"/>
                  </a:moveTo>
                  <a:lnTo>
                    <a:pt x="75545" y="10279"/>
                  </a:lnTo>
                  <a:lnTo>
                    <a:pt x="37306" y="37465"/>
                  </a:lnTo>
                  <a:lnTo>
                    <a:pt x="10259" y="76080"/>
                  </a:lnTo>
                  <a:lnTo>
                    <a:pt x="0" y="120650"/>
                  </a:lnTo>
                  <a:lnTo>
                    <a:pt x="0" y="600709"/>
                  </a:lnTo>
                  <a:lnTo>
                    <a:pt x="10259" y="645279"/>
                  </a:lnTo>
                  <a:lnTo>
                    <a:pt x="37306" y="683894"/>
                  </a:lnTo>
                  <a:lnTo>
                    <a:pt x="75545" y="711080"/>
                  </a:lnTo>
                  <a:lnTo>
                    <a:pt x="119379" y="721359"/>
                  </a:lnTo>
                  <a:lnTo>
                    <a:pt x="7296150" y="721359"/>
                  </a:lnTo>
                  <a:lnTo>
                    <a:pt x="7340719" y="711080"/>
                  </a:lnTo>
                  <a:lnTo>
                    <a:pt x="7379334" y="683894"/>
                  </a:lnTo>
                  <a:lnTo>
                    <a:pt x="7406520" y="645279"/>
                  </a:lnTo>
                  <a:lnTo>
                    <a:pt x="7416800" y="600709"/>
                  </a:lnTo>
                  <a:lnTo>
                    <a:pt x="7416800" y="120650"/>
                  </a:lnTo>
                  <a:lnTo>
                    <a:pt x="7406520" y="76080"/>
                  </a:lnTo>
                  <a:lnTo>
                    <a:pt x="7379334" y="37465"/>
                  </a:lnTo>
                  <a:lnTo>
                    <a:pt x="7340719" y="10279"/>
                  </a:lnTo>
                  <a:lnTo>
                    <a:pt x="7296150" y="0"/>
                  </a:lnTo>
                  <a:lnTo>
                    <a:pt x="119379" y="0"/>
                  </a:lnTo>
                  <a:close/>
                </a:path>
              </a:pathLst>
            </a:custGeom>
            <a:ln w="9344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31670" y="518159"/>
            <a:ext cx="64236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0000"/>
                </a:solidFill>
              </a:rPr>
              <a:t>TUJUAN </a:t>
            </a:r>
            <a:r>
              <a:rPr sz="3600" dirty="0">
                <a:solidFill>
                  <a:srgbClr val="FF0000"/>
                </a:solidFill>
              </a:rPr>
              <a:t>JABATAN</a:t>
            </a:r>
            <a:r>
              <a:rPr sz="3600" spc="-100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(CONTOH)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773430" y="2484120"/>
            <a:ext cx="8446770" cy="4681220"/>
          </a:xfrm>
          <a:custGeom>
            <a:avLst/>
            <a:gdLst/>
            <a:ahLst/>
            <a:cxnLst/>
            <a:rect l="l" t="t" r="r" b="b"/>
            <a:pathLst>
              <a:path w="8446770" h="4681220">
                <a:moveTo>
                  <a:pt x="779780" y="0"/>
                </a:moveTo>
                <a:lnTo>
                  <a:pt x="734814" y="1708"/>
                </a:lnTo>
                <a:lnTo>
                  <a:pt x="689982" y="6743"/>
                </a:lnTo>
                <a:lnTo>
                  <a:pt x="645417" y="14973"/>
                </a:lnTo>
                <a:lnTo>
                  <a:pt x="601250" y="26264"/>
                </a:lnTo>
                <a:lnTo>
                  <a:pt x="557616" y="40484"/>
                </a:lnTo>
                <a:lnTo>
                  <a:pt x="514647" y="57498"/>
                </a:lnTo>
                <a:lnTo>
                  <a:pt x="472477" y="77174"/>
                </a:lnTo>
                <a:lnTo>
                  <a:pt x="431239" y="99380"/>
                </a:lnTo>
                <a:lnTo>
                  <a:pt x="391065" y="123981"/>
                </a:lnTo>
                <a:lnTo>
                  <a:pt x="352090" y="150845"/>
                </a:lnTo>
                <a:lnTo>
                  <a:pt x="314445" y="179838"/>
                </a:lnTo>
                <a:lnTo>
                  <a:pt x="278264" y="210828"/>
                </a:lnTo>
                <a:lnTo>
                  <a:pt x="243681" y="243681"/>
                </a:lnTo>
                <a:lnTo>
                  <a:pt x="210828" y="278264"/>
                </a:lnTo>
                <a:lnTo>
                  <a:pt x="179838" y="314445"/>
                </a:lnTo>
                <a:lnTo>
                  <a:pt x="150845" y="352090"/>
                </a:lnTo>
                <a:lnTo>
                  <a:pt x="123981" y="391065"/>
                </a:lnTo>
                <a:lnTo>
                  <a:pt x="99380" y="431239"/>
                </a:lnTo>
                <a:lnTo>
                  <a:pt x="77174" y="472477"/>
                </a:lnTo>
                <a:lnTo>
                  <a:pt x="57498" y="514647"/>
                </a:lnTo>
                <a:lnTo>
                  <a:pt x="40484" y="557616"/>
                </a:lnTo>
                <a:lnTo>
                  <a:pt x="26264" y="601250"/>
                </a:lnTo>
                <a:lnTo>
                  <a:pt x="14973" y="645417"/>
                </a:lnTo>
                <a:lnTo>
                  <a:pt x="6743" y="689982"/>
                </a:lnTo>
                <a:lnTo>
                  <a:pt x="1708" y="734814"/>
                </a:lnTo>
                <a:lnTo>
                  <a:pt x="0" y="779779"/>
                </a:lnTo>
                <a:lnTo>
                  <a:pt x="0" y="3900169"/>
                </a:lnTo>
                <a:lnTo>
                  <a:pt x="1708" y="3945140"/>
                </a:lnTo>
                <a:lnTo>
                  <a:pt x="6743" y="3989988"/>
                </a:lnTo>
                <a:lnTo>
                  <a:pt x="14973" y="4034579"/>
                </a:lnTo>
                <a:lnTo>
                  <a:pt x="26264" y="4078780"/>
                </a:lnTo>
                <a:lnTo>
                  <a:pt x="40484" y="4122456"/>
                </a:lnTo>
                <a:lnTo>
                  <a:pt x="57498" y="4165473"/>
                </a:lnTo>
                <a:lnTo>
                  <a:pt x="77174" y="4207698"/>
                </a:lnTo>
                <a:lnTo>
                  <a:pt x="99380" y="4248997"/>
                </a:lnTo>
                <a:lnTo>
                  <a:pt x="123981" y="4289235"/>
                </a:lnTo>
                <a:lnTo>
                  <a:pt x="150845" y="4328279"/>
                </a:lnTo>
                <a:lnTo>
                  <a:pt x="179838" y="4365994"/>
                </a:lnTo>
                <a:lnTo>
                  <a:pt x="210828" y="4402247"/>
                </a:lnTo>
                <a:lnTo>
                  <a:pt x="243681" y="4436903"/>
                </a:lnTo>
                <a:lnTo>
                  <a:pt x="278264" y="4469830"/>
                </a:lnTo>
                <a:lnTo>
                  <a:pt x="314445" y="4500892"/>
                </a:lnTo>
                <a:lnTo>
                  <a:pt x="352090" y="4529955"/>
                </a:lnTo>
                <a:lnTo>
                  <a:pt x="391065" y="4556887"/>
                </a:lnTo>
                <a:lnTo>
                  <a:pt x="431239" y="4581553"/>
                </a:lnTo>
                <a:lnTo>
                  <a:pt x="472477" y="4603818"/>
                </a:lnTo>
                <a:lnTo>
                  <a:pt x="514647" y="4623549"/>
                </a:lnTo>
                <a:lnTo>
                  <a:pt x="557616" y="4640613"/>
                </a:lnTo>
                <a:lnTo>
                  <a:pt x="601250" y="4654874"/>
                </a:lnTo>
                <a:lnTo>
                  <a:pt x="645417" y="4666199"/>
                </a:lnTo>
                <a:lnTo>
                  <a:pt x="689982" y="4674454"/>
                </a:lnTo>
                <a:lnTo>
                  <a:pt x="734814" y="4679506"/>
                </a:lnTo>
                <a:lnTo>
                  <a:pt x="779780" y="4681220"/>
                </a:lnTo>
                <a:lnTo>
                  <a:pt x="7666990" y="4681220"/>
                </a:lnTo>
                <a:lnTo>
                  <a:pt x="7711955" y="4679506"/>
                </a:lnTo>
                <a:lnTo>
                  <a:pt x="7756787" y="4674454"/>
                </a:lnTo>
                <a:lnTo>
                  <a:pt x="7801352" y="4666199"/>
                </a:lnTo>
                <a:lnTo>
                  <a:pt x="7845519" y="4654874"/>
                </a:lnTo>
                <a:lnTo>
                  <a:pt x="7889153" y="4640613"/>
                </a:lnTo>
                <a:lnTo>
                  <a:pt x="7932122" y="4623549"/>
                </a:lnTo>
                <a:lnTo>
                  <a:pt x="7974292" y="4603818"/>
                </a:lnTo>
                <a:lnTo>
                  <a:pt x="8015530" y="4581553"/>
                </a:lnTo>
                <a:lnTo>
                  <a:pt x="8055704" y="4556887"/>
                </a:lnTo>
                <a:lnTo>
                  <a:pt x="8094679" y="4529955"/>
                </a:lnTo>
                <a:lnTo>
                  <a:pt x="8132324" y="4500892"/>
                </a:lnTo>
                <a:lnTo>
                  <a:pt x="8168505" y="4469830"/>
                </a:lnTo>
                <a:lnTo>
                  <a:pt x="8203088" y="4436903"/>
                </a:lnTo>
                <a:lnTo>
                  <a:pt x="8235941" y="4402247"/>
                </a:lnTo>
                <a:lnTo>
                  <a:pt x="8266931" y="4365994"/>
                </a:lnTo>
                <a:lnTo>
                  <a:pt x="8295924" y="4328279"/>
                </a:lnTo>
                <a:lnTo>
                  <a:pt x="8322788" y="4289235"/>
                </a:lnTo>
                <a:lnTo>
                  <a:pt x="8347389" y="4248997"/>
                </a:lnTo>
                <a:lnTo>
                  <a:pt x="8369595" y="4207698"/>
                </a:lnTo>
                <a:lnTo>
                  <a:pt x="8389271" y="4165473"/>
                </a:lnTo>
                <a:lnTo>
                  <a:pt x="8406285" y="4122456"/>
                </a:lnTo>
                <a:lnTo>
                  <a:pt x="8420505" y="4078780"/>
                </a:lnTo>
                <a:lnTo>
                  <a:pt x="8431796" y="4034579"/>
                </a:lnTo>
                <a:lnTo>
                  <a:pt x="8440026" y="3989988"/>
                </a:lnTo>
                <a:lnTo>
                  <a:pt x="8445061" y="3945140"/>
                </a:lnTo>
                <a:lnTo>
                  <a:pt x="8446770" y="3900169"/>
                </a:lnTo>
                <a:lnTo>
                  <a:pt x="8446770" y="779779"/>
                </a:lnTo>
                <a:lnTo>
                  <a:pt x="8445061" y="734814"/>
                </a:lnTo>
                <a:lnTo>
                  <a:pt x="8440026" y="689982"/>
                </a:lnTo>
                <a:lnTo>
                  <a:pt x="8431796" y="645417"/>
                </a:lnTo>
                <a:lnTo>
                  <a:pt x="8420505" y="601250"/>
                </a:lnTo>
                <a:lnTo>
                  <a:pt x="8406285" y="557616"/>
                </a:lnTo>
                <a:lnTo>
                  <a:pt x="8389271" y="514647"/>
                </a:lnTo>
                <a:lnTo>
                  <a:pt x="8369595" y="472477"/>
                </a:lnTo>
                <a:lnTo>
                  <a:pt x="8347389" y="431239"/>
                </a:lnTo>
                <a:lnTo>
                  <a:pt x="8322788" y="391065"/>
                </a:lnTo>
                <a:lnTo>
                  <a:pt x="8295924" y="352090"/>
                </a:lnTo>
                <a:lnTo>
                  <a:pt x="8266931" y="314445"/>
                </a:lnTo>
                <a:lnTo>
                  <a:pt x="8235941" y="278264"/>
                </a:lnTo>
                <a:lnTo>
                  <a:pt x="8203088" y="243681"/>
                </a:lnTo>
                <a:lnTo>
                  <a:pt x="8168505" y="210828"/>
                </a:lnTo>
                <a:lnTo>
                  <a:pt x="8132324" y="179838"/>
                </a:lnTo>
                <a:lnTo>
                  <a:pt x="8094679" y="150845"/>
                </a:lnTo>
                <a:lnTo>
                  <a:pt x="8055704" y="123981"/>
                </a:lnTo>
                <a:lnTo>
                  <a:pt x="8015530" y="99380"/>
                </a:lnTo>
                <a:lnTo>
                  <a:pt x="7974292" y="77174"/>
                </a:lnTo>
                <a:lnTo>
                  <a:pt x="7932122" y="57498"/>
                </a:lnTo>
                <a:lnTo>
                  <a:pt x="7889153" y="40484"/>
                </a:lnTo>
                <a:lnTo>
                  <a:pt x="7845519" y="26264"/>
                </a:lnTo>
                <a:lnTo>
                  <a:pt x="7801352" y="14973"/>
                </a:lnTo>
                <a:lnTo>
                  <a:pt x="7756787" y="6743"/>
                </a:lnTo>
                <a:lnTo>
                  <a:pt x="7711955" y="1708"/>
                </a:lnTo>
                <a:lnTo>
                  <a:pt x="7666990" y="0"/>
                </a:lnTo>
                <a:lnTo>
                  <a:pt x="779780" y="0"/>
                </a:lnTo>
                <a:close/>
              </a:path>
            </a:pathLst>
          </a:custGeom>
          <a:ln w="934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0219" y="1846579"/>
            <a:ext cx="7739380" cy="4655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Jabatan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Applications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Designer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600">
              <a:latin typeface="Arial"/>
              <a:cs typeface="Arial"/>
            </a:endParaRPr>
          </a:p>
          <a:p>
            <a:pPr marL="939800" indent="-339725">
              <a:lnSpc>
                <a:spcPct val="100000"/>
              </a:lnSpc>
              <a:buAutoNum type="arabicPeriod"/>
              <a:tabLst>
                <a:tab pos="940435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Apa yang jabatan tersebut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lakukan?</a:t>
            </a:r>
            <a:endParaRPr sz="2400">
              <a:latin typeface="Arial"/>
              <a:cs typeface="Arial"/>
            </a:endParaRPr>
          </a:p>
          <a:p>
            <a:pPr marL="1625600">
              <a:lnSpc>
                <a:spcPct val="100000"/>
              </a:lnSpc>
              <a:spcBef>
                <a:spcPts val="1540"/>
              </a:spcBef>
            </a:pPr>
            <a:r>
              <a:rPr sz="2400" i="1" spc="-10" dirty="0">
                <a:solidFill>
                  <a:srgbClr val="FFFFFF"/>
                </a:solidFill>
                <a:latin typeface="Arial"/>
                <a:cs typeface="Arial"/>
              </a:rPr>
              <a:t>Menggambar</a:t>
            </a:r>
            <a:endParaRPr sz="2400">
              <a:latin typeface="Arial"/>
              <a:cs typeface="Arial"/>
            </a:endParaRPr>
          </a:p>
          <a:p>
            <a:pPr marL="939800" indent="-339725">
              <a:lnSpc>
                <a:spcPct val="100000"/>
              </a:lnSpc>
              <a:spcBef>
                <a:spcPts val="1550"/>
              </a:spcBef>
              <a:buAutoNum type="arabicPeriod" startAt="2"/>
              <a:tabLst>
                <a:tab pos="940435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Apa yang terpengaruh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oleh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jabatan tersebut?</a:t>
            </a:r>
            <a:endParaRPr sz="2400">
              <a:latin typeface="Arial"/>
              <a:cs typeface="Arial"/>
            </a:endParaRPr>
          </a:p>
          <a:p>
            <a:pPr marL="1625600">
              <a:lnSpc>
                <a:spcPct val="100000"/>
              </a:lnSpc>
              <a:spcBef>
                <a:spcPts val="1540"/>
              </a:spcBef>
            </a:pP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Desain konsep teknik untuk proyek</a:t>
            </a:r>
            <a:endParaRPr sz="2400">
              <a:latin typeface="Arial"/>
              <a:cs typeface="Arial"/>
            </a:endParaRPr>
          </a:p>
          <a:p>
            <a:pPr marL="939800" indent="-339725">
              <a:lnSpc>
                <a:spcPct val="100000"/>
              </a:lnSpc>
              <a:spcBef>
                <a:spcPts val="1540"/>
              </a:spcBef>
              <a:buAutoNum type="arabicPeriod" startAt="3"/>
              <a:tabLst>
                <a:tab pos="940435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Mengapa jabatan tersebut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melakukannya?</a:t>
            </a:r>
            <a:endParaRPr sz="2400">
              <a:latin typeface="Arial"/>
              <a:cs typeface="Arial"/>
            </a:endParaRPr>
          </a:p>
          <a:p>
            <a:pPr marL="1540510" marR="5080">
              <a:lnSpc>
                <a:spcPct val="153500"/>
              </a:lnSpc>
            </a:pP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Untuk </a:t>
            </a:r>
            <a:r>
              <a:rPr sz="2400" i="1" spc="-10" dirty="0">
                <a:solidFill>
                  <a:srgbClr val="FFFFFF"/>
                </a:solidFill>
                <a:latin typeface="Arial"/>
                <a:cs typeface="Arial"/>
              </a:rPr>
              <a:t>memastikan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bahwa desain telah sesuai  </a:t>
            </a:r>
            <a:r>
              <a:rPr sz="2400" i="1" spc="-10" dirty="0">
                <a:solidFill>
                  <a:srgbClr val="FFFFFF"/>
                </a:solidFill>
                <a:latin typeface="Arial"/>
                <a:cs typeface="Arial"/>
              </a:rPr>
              <a:t>dengan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konsep strategi</a:t>
            </a: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solidFill>
                  <a:srgbClr val="FFFFFF"/>
                </a:solidFill>
                <a:latin typeface="Arial"/>
                <a:cs typeface="Arial"/>
              </a:rPr>
              <a:t>perusahaan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212330" y="1555750"/>
            <a:ext cx="1667510" cy="2007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35507" y="461417"/>
            <a:ext cx="7426325" cy="730885"/>
            <a:chOff x="1435507" y="461417"/>
            <a:chExt cx="7426325" cy="730885"/>
          </a:xfrm>
        </p:grpSpPr>
        <p:sp>
          <p:nvSpPr>
            <p:cNvPr id="3" name="object 3"/>
            <p:cNvSpPr/>
            <p:nvPr/>
          </p:nvSpPr>
          <p:spPr>
            <a:xfrm>
              <a:off x="1440179" y="466089"/>
              <a:ext cx="7416800" cy="721360"/>
            </a:xfrm>
            <a:custGeom>
              <a:avLst/>
              <a:gdLst/>
              <a:ahLst/>
              <a:cxnLst/>
              <a:rect l="l" t="t" r="r" b="b"/>
              <a:pathLst>
                <a:path w="7416800" h="721360">
                  <a:moveTo>
                    <a:pt x="7296150" y="0"/>
                  </a:moveTo>
                  <a:lnTo>
                    <a:pt x="119379" y="0"/>
                  </a:lnTo>
                  <a:lnTo>
                    <a:pt x="75545" y="10279"/>
                  </a:lnTo>
                  <a:lnTo>
                    <a:pt x="37306" y="37465"/>
                  </a:lnTo>
                  <a:lnTo>
                    <a:pt x="10259" y="76080"/>
                  </a:lnTo>
                  <a:lnTo>
                    <a:pt x="0" y="120650"/>
                  </a:lnTo>
                  <a:lnTo>
                    <a:pt x="0" y="600709"/>
                  </a:lnTo>
                  <a:lnTo>
                    <a:pt x="10259" y="645279"/>
                  </a:lnTo>
                  <a:lnTo>
                    <a:pt x="37306" y="683894"/>
                  </a:lnTo>
                  <a:lnTo>
                    <a:pt x="75545" y="711080"/>
                  </a:lnTo>
                  <a:lnTo>
                    <a:pt x="119379" y="721359"/>
                  </a:lnTo>
                  <a:lnTo>
                    <a:pt x="7296150" y="721359"/>
                  </a:lnTo>
                  <a:lnTo>
                    <a:pt x="7340719" y="711080"/>
                  </a:lnTo>
                  <a:lnTo>
                    <a:pt x="7379334" y="683894"/>
                  </a:lnTo>
                  <a:lnTo>
                    <a:pt x="7406520" y="645279"/>
                  </a:lnTo>
                  <a:lnTo>
                    <a:pt x="7416800" y="600709"/>
                  </a:lnTo>
                  <a:lnTo>
                    <a:pt x="7416800" y="120650"/>
                  </a:lnTo>
                  <a:lnTo>
                    <a:pt x="7406520" y="76080"/>
                  </a:lnTo>
                  <a:lnTo>
                    <a:pt x="7379334" y="37465"/>
                  </a:lnTo>
                  <a:lnTo>
                    <a:pt x="7340719" y="10279"/>
                  </a:lnTo>
                  <a:lnTo>
                    <a:pt x="7296150" y="0"/>
                  </a:lnTo>
                  <a:close/>
                </a:path>
              </a:pathLst>
            </a:custGeom>
            <a:solidFill>
              <a:srgbClr val="84F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40179" y="466089"/>
              <a:ext cx="7416800" cy="721360"/>
            </a:xfrm>
            <a:custGeom>
              <a:avLst/>
              <a:gdLst/>
              <a:ahLst/>
              <a:cxnLst/>
              <a:rect l="l" t="t" r="r" b="b"/>
              <a:pathLst>
                <a:path w="7416800" h="721360">
                  <a:moveTo>
                    <a:pt x="119379" y="0"/>
                  </a:moveTo>
                  <a:lnTo>
                    <a:pt x="75545" y="10279"/>
                  </a:lnTo>
                  <a:lnTo>
                    <a:pt x="37306" y="37465"/>
                  </a:lnTo>
                  <a:lnTo>
                    <a:pt x="10259" y="76080"/>
                  </a:lnTo>
                  <a:lnTo>
                    <a:pt x="0" y="120650"/>
                  </a:lnTo>
                  <a:lnTo>
                    <a:pt x="0" y="600709"/>
                  </a:lnTo>
                  <a:lnTo>
                    <a:pt x="10259" y="645279"/>
                  </a:lnTo>
                  <a:lnTo>
                    <a:pt x="37306" y="683894"/>
                  </a:lnTo>
                  <a:lnTo>
                    <a:pt x="75545" y="711080"/>
                  </a:lnTo>
                  <a:lnTo>
                    <a:pt x="119379" y="721359"/>
                  </a:lnTo>
                  <a:lnTo>
                    <a:pt x="7296150" y="721359"/>
                  </a:lnTo>
                  <a:lnTo>
                    <a:pt x="7340719" y="711080"/>
                  </a:lnTo>
                  <a:lnTo>
                    <a:pt x="7379334" y="683894"/>
                  </a:lnTo>
                  <a:lnTo>
                    <a:pt x="7406520" y="645279"/>
                  </a:lnTo>
                  <a:lnTo>
                    <a:pt x="7416800" y="600709"/>
                  </a:lnTo>
                  <a:lnTo>
                    <a:pt x="7416800" y="120650"/>
                  </a:lnTo>
                  <a:lnTo>
                    <a:pt x="7406520" y="76080"/>
                  </a:lnTo>
                  <a:lnTo>
                    <a:pt x="7379334" y="37465"/>
                  </a:lnTo>
                  <a:lnTo>
                    <a:pt x="7340719" y="10279"/>
                  </a:lnTo>
                  <a:lnTo>
                    <a:pt x="7296150" y="0"/>
                  </a:lnTo>
                  <a:lnTo>
                    <a:pt x="119379" y="0"/>
                  </a:lnTo>
                  <a:close/>
                </a:path>
              </a:pathLst>
            </a:custGeom>
            <a:ln w="9344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31670" y="619759"/>
            <a:ext cx="66052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FF0000"/>
                </a:solidFill>
              </a:rPr>
              <a:t>TANGGUNG </a:t>
            </a:r>
            <a:r>
              <a:rPr spc="-5" dirty="0">
                <a:solidFill>
                  <a:srgbClr val="FF0000"/>
                </a:solidFill>
              </a:rPr>
              <a:t>JAWAB </a:t>
            </a:r>
            <a:r>
              <a:rPr spc="-10" dirty="0">
                <a:solidFill>
                  <a:srgbClr val="FF0000"/>
                </a:solidFill>
              </a:rPr>
              <a:t>UTAMA</a:t>
            </a:r>
            <a:r>
              <a:rPr spc="-55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(CONTOH)</a:t>
            </a:r>
          </a:p>
        </p:txBody>
      </p:sp>
      <p:sp>
        <p:nvSpPr>
          <p:cNvPr id="6" name="object 6"/>
          <p:cNvSpPr/>
          <p:nvPr/>
        </p:nvSpPr>
        <p:spPr>
          <a:xfrm>
            <a:off x="576580" y="1907539"/>
            <a:ext cx="9000490" cy="4968240"/>
          </a:xfrm>
          <a:custGeom>
            <a:avLst/>
            <a:gdLst/>
            <a:ahLst/>
            <a:cxnLst/>
            <a:rect l="l" t="t" r="r" b="b"/>
            <a:pathLst>
              <a:path w="9000490" h="4968240">
                <a:moveTo>
                  <a:pt x="828039" y="0"/>
                </a:moveTo>
                <a:lnTo>
                  <a:pt x="783699" y="1565"/>
                </a:lnTo>
                <a:lnTo>
                  <a:pt x="739472" y="6186"/>
                </a:lnTo>
                <a:lnTo>
                  <a:pt x="695471" y="13749"/>
                </a:lnTo>
                <a:lnTo>
                  <a:pt x="651809" y="24141"/>
                </a:lnTo>
                <a:lnTo>
                  <a:pt x="608601" y="37248"/>
                </a:lnTo>
                <a:lnTo>
                  <a:pt x="565958" y="52959"/>
                </a:lnTo>
                <a:lnTo>
                  <a:pt x="523994" y="71159"/>
                </a:lnTo>
                <a:lnTo>
                  <a:pt x="482822" y="91736"/>
                </a:lnTo>
                <a:lnTo>
                  <a:pt x="442555" y="114575"/>
                </a:lnTo>
                <a:lnTo>
                  <a:pt x="403307" y="139565"/>
                </a:lnTo>
                <a:lnTo>
                  <a:pt x="365190" y="166592"/>
                </a:lnTo>
                <a:lnTo>
                  <a:pt x="328319" y="195542"/>
                </a:lnTo>
                <a:lnTo>
                  <a:pt x="292805" y="226304"/>
                </a:lnTo>
                <a:lnTo>
                  <a:pt x="258762" y="258762"/>
                </a:lnTo>
                <a:lnTo>
                  <a:pt x="226304" y="292805"/>
                </a:lnTo>
                <a:lnTo>
                  <a:pt x="195542" y="328319"/>
                </a:lnTo>
                <a:lnTo>
                  <a:pt x="166592" y="365190"/>
                </a:lnTo>
                <a:lnTo>
                  <a:pt x="139565" y="403307"/>
                </a:lnTo>
                <a:lnTo>
                  <a:pt x="114575" y="442555"/>
                </a:lnTo>
                <a:lnTo>
                  <a:pt x="91736" y="482822"/>
                </a:lnTo>
                <a:lnTo>
                  <a:pt x="71159" y="523994"/>
                </a:lnTo>
                <a:lnTo>
                  <a:pt x="52959" y="565958"/>
                </a:lnTo>
                <a:lnTo>
                  <a:pt x="37248" y="608601"/>
                </a:lnTo>
                <a:lnTo>
                  <a:pt x="24141" y="651809"/>
                </a:lnTo>
                <a:lnTo>
                  <a:pt x="13749" y="695471"/>
                </a:lnTo>
                <a:lnTo>
                  <a:pt x="6186" y="739472"/>
                </a:lnTo>
                <a:lnTo>
                  <a:pt x="1565" y="783699"/>
                </a:lnTo>
                <a:lnTo>
                  <a:pt x="0" y="828039"/>
                </a:lnTo>
                <a:lnTo>
                  <a:pt x="0" y="4140200"/>
                </a:lnTo>
                <a:lnTo>
                  <a:pt x="1565" y="4184540"/>
                </a:lnTo>
                <a:lnTo>
                  <a:pt x="6186" y="4228767"/>
                </a:lnTo>
                <a:lnTo>
                  <a:pt x="13749" y="4272768"/>
                </a:lnTo>
                <a:lnTo>
                  <a:pt x="24141" y="4316430"/>
                </a:lnTo>
                <a:lnTo>
                  <a:pt x="37248" y="4359638"/>
                </a:lnTo>
                <a:lnTo>
                  <a:pt x="52959" y="4402281"/>
                </a:lnTo>
                <a:lnTo>
                  <a:pt x="71159" y="4444245"/>
                </a:lnTo>
                <a:lnTo>
                  <a:pt x="91736" y="4485417"/>
                </a:lnTo>
                <a:lnTo>
                  <a:pt x="114575" y="4525684"/>
                </a:lnTo>
                <a:lnTo>
                  <a:pt x="139565" y="4564932"/>
                </a:lnTo>
                <a:lnTo>
                  <a:pt x="166592" y="4603049"/>
                </a:lnTo>
                <a:lnTo>
                  <a:pt x="195542" y="4639920"/>
                </a:lnTo>
                <a:lnTo>
                  <a:pt x="226304" y="4675434"/>
                </a:lnTo>
                <a:lnTo>
                  <a:pt x="258762" y="4709477"/>
                </a:lnTo>
                <a:lnTo>
                  <a:pt x="292805" y="4741935"/>
                </a:lnTo>
                <a:lnTo>
                  <a:pt x="328319" y="4772697"/>
                </a:lnTo>
                <a:lnTo>
                  <a:pt x="365190" y="4801647"/>
                </a:lnTo>
                <a:lnTo>
                  <a:pt x="403307" y="4828674"/>
                </a:lnTo>
                <a:lnTo>
                  <a:pt x="442555" y="4853664"/>
                </a:lnTo>
                <a:lnTo>
                  <a:pt x="482822" y="4876503"/>
                </a:lnTo>
                <a:lnTo>
                  <a:pt x="523994" y="4897080"/>
                </a:lnTo>
                <a:lnTo>
                  <a:pt x="565958" y="4915280"/>
                </a:lnTo>
                <a:lnTo>
                  <a:pt x="608601" y="4930991"/>
                </a:lnTo>
                <a:lnTo>
                  <a:pt x="651809" y="4944098"/>
                </a:lnTo>
                <a:lnTo>
                  <a:pt x="695471" y="4954490"/>
                </a:lnTo>
                <a:lnTo>
                  <a:pt x="739472" y="4962053"/>
                </a:lnTo>
                <a:lnTo>
                  <a:pt x="783699" y="4966674"/>
                </a:lnTo>
                <a:lnTo>
                  <a:pt x="828039" y="4968240"/>
                </a:lnTo>
                <a:lnTo>
                  <a:pt x="8172450" y="4968240"/>
                </a:lnTo>
                <a:lnTo>
                  <a:pt x="8216790" y="4966674"/>
                </a:lnTo>
                <a:lnTo>
                  <a:pt x="8261017" y="4962053"/>
                </a:lnTo>
                <a:lnTo>
                  <a:pt x="8305018" y="4954490"/>
                </a:lnTo>
                <a:lnTo>
                  <a:pt x="8348680" y="4944098"/>
                </a:lnTo>
                <a:lnTo>
                  <a:pt x="8391888" y="4930991"/>
                </a:lnTo>
                <a:lnTo>
                  <a:pt x="8434531" y="4915280"/>
                </a:lnTo>
                <a:lnTo>
                  <a:pt x="8476495" y="4897080"/>
                </a:lnTo>
                <a:lnTo>
                  <a:pt x="8517667" y="4876503"/>
                </a:lnTo>
                <a:lnTo>
                  <a:pt x="8557934" y="4853664"/>
                </a:lnTo>
                <a:lnTo>
                  <a:pt x="8597182" y="4828674"/>
                </a:lnTo>
                <a:lnTo>
                  <a:pt x="8635299" y="4801647"/>
                </a:lnTo>
                <a:lnTo>
                  <a:pt x="8672170" y="4772697"/>
                </a:lnTo>
                <a:lnTo>
                  <a:pt x="8707684" y="4741935"/>
                </a:lnTo>
                <a:lnTo>
                  <a:pt x="8741727" y="4709477"/>
                </a:lnTo>
                <a:lnTo>
                  <a:pt x="8774185" y="4675434"/>
                </a:lnTo>
                <a:lnTo>
                  <a:pt x="8804947" y="4639920"/>
                </a:lnTo>
                <a:lnTo>
                  <a:pt x="8833897" y="4603049"/>
                </a:lnTo>
                <a:lnTo>
                  <a:pt x="8860924" y="4564932"/>
                </a:lnTo>
                <a:lnTo>
                  <a:pt x="8885914" y="4525684"/>
                </a:lnTo>
                <a:lnTo>
                  <a:pt x="8908753" y="4485417"/>
                </a:lnTo>
                <a:lnTo>
                  <a:pt x="8929330" y="4444245"/>
                </a:lnTo>
                <a:lnTo>
                  <a:pt x="8947530" y="4402281"/>
                </a:lnTo>
                <a:lnTo>
                  <a:pt x="8963241" y="4359638"/>
                </a:lnTo>
                <a:lnTo>
                  <a:pt x="8976348" y="4316430"/>
                </a:lnTo>
                <a:lnTo>
                  <a:pt x="8986740" y="4272768"/>
                </a:lnTo>
                <a:lnTo>
                  <a:pt x="8994303" y="4228767"/>
                </a:lnTo>
                <a:lnTo>
                  <a:pt x="8998924" y="4184540"/>
                </a:lnTo>
                <a:lnTo>
                  <a:pt x="9000490" y="4140200"/>
                </a:lnTo>
                <a:lnTo>
                  <a:pt x="9000490" y="828039"/>
                </a:lnTo>
                <a:lnTo>
                  <a:pt x="8998924" y="783699"/>
                </a:lnTo>
                <a:lnTo>
                  <a:pt x="8994303" y="739472"/>
                </a:lnTo>
                <a:lnTo>
                  <a:pt x="8986740" y="695471"/>
                </a:lnTo>
                <a:lnTo>
                  <a:pt x="8976348" y="651809"/>
                </a:lnTo>
                <a:lnTo>
                  <a:pt x="8963241" y="608601"/>
                </a:lnTo>
                <a:lnTo>
                  <a:pt x="8947530" y="565958"/>
                </a:lnTo>
                <a:lnTo>
                  <a:pt x="8929330" y="523994"/>
                </a:lnTo>
                <a:lnTo>
                  <a:pt x="8908753" y="482822"/>
                </a:lnTo>
                <a:lnTo>
                  <a:pt x="8885914" y="442555"/>
                </a:lnTo>
                <a:lnTo>
                  <a:pt x="8860924" y="403307"/>
                </a:lnTo>
                <a:lnTo>
                  <a:pt x="8833897" y="365190"/>
                </a:lnTo>
                <a:lnTo>
                  <a:pt x="8804947" y="328319"/>
                </a:lnTo>
                <a:lnTo>
                  <a:pt x="8774185" y="292805"/>
                </a:lnTo>
                <a:lnTo>
                  <a:pt x="8741727" y="258762"/>
                </a:lnTo>
                <a:lnTo>
                  <a:pt x="8707684" y="226304"/>
                </a:lnTo>
                <a:lnTo>
                  <a:pt x="8672170" y="195542"/>
                </a:lnTo>
                <a:lnTo>
                  <a:pt x="8635299" y="166592"/>
                </a:lnTo>
                <a:lnTo>
                  <a:pt x="8597182" y="139565"/>
                </a:lnTo>
                <a:lnTo>
                  <a:pt x="8557934" y="114575"/>
                </a:lnTo>
                <a:lnTo>
                  <a:pt x="8517667" y="91736"/>
                </a:lnTo>
                <a:lnTo>
                  <a:pt x="8476495" y="71159"/>
                </a:lnTo>
                <a:lnTo>
                  <a:pt x="8434531" y="52959"/>
                </a:lnTo>
                <a:lnTo>
                  <a:pt x="8391888" y="37248"/>
                </a:lnTo>
                <a:lnTo>
                  <a:pt x="8348680" y="24141"/>
                </a:lnTo>
                <a:lnTo>
                  <a:pt x="8305018" y="13749"/>
                </a:lnTo>
                <a:lnTo>
                  <a:pt x="8261017" y="6186"/>
                </a:lnTo>
                <a:lnTo>
                  <a:pt x="8216790" y="1565"/>
                </a:lnTo>
                <a:lnTo>
                  <a:pt x="8172450" y="0"/>
                </a:lnTo>
                <a:lnTo>
                  <a:pt x="828039" y="0"/>
                </a:lnTo>
                <a:close/>
              </a:path>
            </a:pathLst>
          </a:custGeom>
          <a:ln w="934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95350" y="1983740"/>
            <a:ext cx="8281670" cy="4518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51535">
              <a:lnSpc>
                <a:spcPct val="1535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Bagaimana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pemangku jabatan ini menggunakan waktu  Sehari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hari?</a:t>
            </a:r>
            <a:endParaRPr sz="2400">
              <a:latin typeface="Arial"/>
              <a:cs typeface="Arial"/>
            </a:endParaRPr>
          </a:p>
          <a:p>
            <a:pPr marL="12700" marR="22225">
              <a:lnSpc>
                <a:spcPct val="153500"/>
              </a:lnSpc>
              <a:spcBef>
                <a:spcPts val="5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Kegiatan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apa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saja yang dilakukan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pemangku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jabatan ini?  Apa yang perlu dilakukan agar target/output yang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diharapkan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dicapai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oleh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suatu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jabatan?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5350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Merupakan rincian target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pendukung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yang harus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dicapai oleh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si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pemangku jabatan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agar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tujuan jabatan yang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bersangkutan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5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tercapai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35507" y="461417"/>
            <a:ext cx="7426325" cy="730885"/>
            <a:chOff x="1435507" y="461417"/>
            <a:chExt cx="7426325" cy="730885"/>
          </a:xfrm>
        </p:grpSpPr>
        <p:sp>
          <p:nvSpPr>
            <p:cNvPr id="3" name="object 3"/>
            <p:cNvSpPr/>
            <p:nvPr/>
          </p:nvSpPr>
          <p:spPr>
            <a:xfrm>
              <a:off x="1440179" y="466089"/>
              <a:ext cx="7416800" cy="721360"/>
            </a:xfrm>
            <a:custGeom>
              <a:avLst/>
              <a:gdLst/>
              <a:ahLst/>
              <a:cxnLst/>
              <a:rect l="l" t="t" r="r" b="b"/>
              <a:pathLst>
                <a:path w="7416800" h="721360">
                  <a:moveTo>
                    <a:pt x="7296150" y="0"/>
                  </a:moveTo>
                  <a:lnTo>
                    <a:pt x="119379" y="0"/>
                  </a:lnTo>
                  <a:lnTo>
                    <a:pt x="75545" y="10279"/>
                  </a:lnTo>
                  <a:lnTo>
                    <a:pt x="37306" y="37465"/>
                  </a:lnTo>
                  <a:lnTo>
                    <a:pt x="10259" y="76080"/>
                  </a:lnTo>
                  <a:lnTo>
                    <a:pt x="0" y="120650"/>
                  </a:lnTo>
                  <a:lnTo>
                    <a:pt x="0" y="600709"/>
                  </a:lnTo>
                  <a:lnTo>
                    <a:pt x="10259" y="645279"/>
                  </a:lnTo>
                  <a:lnTo>
                    <a:pt x="37306" y="683894"/>
                  </a:lnTo>
                  <a:lnTo>
                    <a:pt x="75545" y="711080"/>
                  </a:lnTo>
                  <a:lnTo>
                    <a:pt x="119379" y="721359"/>
                  </a:lnTo>
                  <a:lnTo>
                    <a:pt x="7296150" y="721359"/>
                  </a:lnTo>
                  <a:lnTo>
                    <a:pt x="7340719" y="711080"/>
                  </a:lnTo>
                  <a:lnTo>
                    <a:pt x="7379334" y="683894"/>
                  </a:lnTo>
                  <a:lnTo>
                    <a:pt x="7406520" y="645279"/>
                  </a:lnTo>
                  <a:lnTo>
                    <a:pt x="7416800" y="600709"/>
                  </a:lnTo>
                  <a:lnTo>
                    <a:pt x="7416800" y="120650"/>
                  </a:lnTo>
                  <a:lnTo>
                    <a:pt x="7406520" y="76080"/>
                  </a:lnTo>
                  <a:lnTo>
                    <a:pt x="7379334" y="37465"/>
                  </a:lnTo>
                  <a:lnTo>
                    <a:pt x="7340719" y="10279"/>
                  </a:lnTo>
                  <a:lnTo>
                    <a:pt x="7296150" y="0"/>
                  </a:lnTo>
                  <a:close/>
                </a:path>
              </a:pathLst>
            </a:custGeom>
            <a:solidFill>
              <a:srgbClr val="84F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40179" y="466089"/>
              <a:ext cx="7416800" cy="721360"/>
            </a:xfrm>
            <a:custGeom>
              <a:avLst/>
              <a:gdLst/>
              <a:ahLst/>
              <a:cxnLst/>
              <a:rect l="l" t="t" r="r" b="b"/>
              <a:pathLst>
                <a:path w="7416800" h="721360">
                  <a:moveTo>
                    <a:pt x="119379" y="0"/>
                  </a:moveTo>
                  <a:lnTo>
                    <a:pt x="75545" y="10279"/>
                  </a:lnTo>
                  <a:lnTo>
                    <a:pt x="37306" y="37465"/>
                  </a:lnTo>
                  <a:lnTo>
                    <a:pt x="10259" y="76080"/>
                  </a:lnTo>
                  <a:lnTo>
                    <a:pt x="0" y="120650"/>
                  </a:lnTo>
                  <a:lnTo>
                    <a:pt x="0" y="600709"/>
                  </a:lnTo>
                  <a:lnTo>
                    <a:pt x="10259" y="645279"/>
                  </a:lnTo>
                  <a:lnTo>
                    <a:pt x="37306" y="683894"/>
                  </a:lnTo>
                  <a:lnTo>
                    <a:pt x="75545" y="711080"/>
                  </a:lnTo>
                  <a:lnTo>
                    <a:pt x="119379" y="721359"/>
                  </a:lnTo>
                  <a:lnTo>
                    <a:pt x="7296150" y="721359"/>
                  </a:lnTo>
                  <a:lnTo>
                    <a:pt x="7340719" y="711080"/>
                  </a:lnTo>
                  <a:lnTo>
                    <a:pt x="7379334" y="683894"/>
                  </a:lnTo>
                  <a:lnTo>
                    <a:pt x="7406520" y="645279"/>
                  </a:lnTo>
                  <a:lnTo>
                    <a:pt x="7416800" y="600709"/>
                  </a:lnTo>
                  <a:lnTo>
                    <a:pt x="7416800" y="120650"/>
                  </a:lnTo>
                  <a:lnTo>
                    <a:pt x="7406520" y="76080"/>
                  </a:lnTo>
                  <a:lnTo>
                    <a:pt x="7379334" y="37465"/>
                  </a:lnTo>
                  <a:lnTo>
                    <a:pt x="7340719" y="10279"/>
                  </a:lnTo>
                  <a:lnTo>
                    <a:pt x="7296150" y="0"/>
                  </a:lnTo>
                  <a:lnTo>
                    <a:pt x="119379" y="0"/>
                  </a:lnTo>
                  <a:close/>
                </a:path>
              </a:pathLst>
            </a:custGeom>
            <a:ln w="9344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31670" y="518159"/>
            <a:ext cx="60896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0000"/>
                </a:solidFill>
              </a:rPr>
              <a:t>TANGGUNG </a:t>
            </a:r>
            <a:r>
              <a:rPr sz="3600" dirty="0">
                <a:solidFill>
                  <a:srgbClr val="FF0000"/>
                </a:solidFill>
              </a:rPr>
              <a:t>JAWAB</a:t>
            </a:r>
            <a:r>
              <a:rPr sz="3600" spc="-120" dirty="0">
                <a:solidFill>
                  <a:srgbClr val="FF0000"/>
                </a:solidFill>
              </a:rPr>
              <a:t> </a:t>
            </a:r>
            <a:r>
              <a:rPr sz="3600" spc="-5" dirty="0">
                <a:solidFill>
                  <a:srgbClr val="FF0000"/>
                </a:solidFill>
              </a:rPr>
              <a:t>UTAMA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576580" y="2626360"/>
            <a:ext cx="9000490" cy="4249420"/>
          </a:xfrm>
          <a:custGeom>
            <a:avLst/>
            <a:gdLst/>
            <a:ahLst/>
            <a:cxnLst/>
            <a:rect l="l" t="t" r="r" b="b"/>
            <a:pathLst>
              <a:path w="9000490" h="4249420">
                <a:moveTo>
                  <a:pt x="707390" y="0"/>
                </a:moveTo>
                <a:lnTo>
                  <a:pt x="663130" y="1819"/>
                </a:lnTo>
                <a:lnTo>
                  <a:pt x="619037" y="7176"/>
                </a:lnTo>
                <a:lnTo>
                  <a:pt x="575262" y="15917"/>
                </a:lnTo>
                <a:lnTo>
                  <a:pt x="531959" y="27887"/>
                </a:lnTo>
                <a:lnTo>
                  <a:pt x="489280" y="42932"/>
                </a:lnTo>
                <a:lnTo>
                  <a:pt x="447377" y="60900"/>
                </a:lnTo>
                <a:lnTo>
                  <a:pt x="406403" y="81636"/>
                </a:lnTo>
                <a:lnTo>
                  <a:pt x="366512" y="104986"/>
                </a:lnTo>
                <a:lnTo>
                  <a:pt x="327855" y="130797"/>
                </a:lnTo>
                <a:lnTo>
                  <a:pt x="290586" y="158915"/>
                </a:lnTo>
                <a:lnTo>
                  <a:pt x="254857" y="189186"/>
                </a:lnTo>
                <a:lnTo>
                  <a:pt x="220821" y="221456"/>
                </a:lnTo>
                <a:lnTo>
                  <a:pt x="188630" y="255571"/>
                </a:lnTo>
                <a:lnTo>
                  <a:pt x="158437" y="291379"/>
                </a:lnTo>
                <a:lnTo>
                  <a:pt x="130395" y="328724"/>
                </a:lnTo>
                <a:lnTo>
                  <a:pt x="104657" y="367453"/>
                </a:lnTo>
                <a:lnTo>
                  <a:pt x="81375" y="407412"/>
                </a:lnTo>
                <a:lnTo>
                  <a:pt x="60702" y="448448"/>
                </a:lnTo>
                <a:lnTo>
                  <a:pt x="42790" y="490407"/>
                </a:lnTo>
                <a:lnTo>
                  <a:pt x="27793" y="533135"/>
                </a:lnTo>
                <a:lnTo>
                  <a:pt x="15862" y="576478"/>
                </a:lnTo>
                <a:lnTo>
                  <a:pt x="7151" y="620282"/>
                </a:lnTo>
                <a:lnTo>
                  <a:pt x="1813" y="664394"/>
                </a:lnTo>
                <a:lnTo>
                  <a:pt x="0" y="708660"/>
                </a:lnTo>
                <a:lnTo>
                  <a:pt x="0" y="3540759"/>
                </a:lnTo>
                <a:lnTo>
                  <a:pt x="1813" y="3585025"/>
                </a:lnTo>
                <a:lnTo>
                  <a:pt x="7151" y="3629137"/>
                </a:lnTo>
                <a:lnTo>
                  <a:pt x="15862" y="3672941"/>
                </a:lnTo>
                <a:lnTo>
                  <a:pt x="27793" y="3716284"/>
                </a:lnTo>
                <a:lnTo>
                  <a:pt x="42790" y="3759012"/>
                </a:lnTo>
                <a:lnTo>
                  <a:pt x="60702" y="3800971"/>
                </a:lnTo>
                <a:lnTo>
                  <a:pt x="81375" y="3842007"/>
                </a:lnTo>
                <a:lnTo>
                  <a:pt x="104657" y="3881966"/>
                </a:lnTo>
                <a:lnTo>
                  <a:pt x="130395" y="3920695"/>
                </a:lnTo>
                <a:lnTo>
                  <a:pt x="158437" y="3958040"/>
                </a:lnTo>
                <a:lnTo>
                  <a:pt x="188630" y="3993848"/>
                </a:lnTo>
                <a:lnTo>
                  <a:pt x="220821" y="4027963"/>
                </a:lnTo>
                <a:lnTo>
                  <a:pt x="254857" y="4060233"/>
                </a:lnTo>
                <a:lnTo>
                  <a:pt x="290586" y="4090504"/>
                </a:lnTo>
                <a:lnTo>
                  <a:pt x="327855" y="4118622"/>
                </a:lnTo>
                <a:lnTo>
                  <a:pt x="366512" y="4144433"/>
                </a:lnTo>
                <a:lnTo>
                  <a:pt x="406403" y="4167783"/>
                </a:lnTo>
                <a:lnTo>
                  <a:pt x="447377" y="4188519"/>
                </a:lnTo>
                <a:lnTo>
                  <a:pt x="489280" y="4206487"/>
                </a:lnTo>
                <a:lnTo>
                  <a:pt x="531959" y="4221532"/>
                </a:lnTo>
                <a:lnTo>
                  <a:pt x="575262" y="4233502"/>
                </a:lnTo>
                <a:lnTo>
                  <a:pt x="619037" y="4242243"/>
                </a:lnTo>
                <a:lnTo>
                  <a:pt x="663130" y="4247600"/>
                </a:lnTo>
                <a:lnTo>
                  <a:pt x="707390" y="4249420"/>
                </a:lnTo>
                <a:lnTo>
                  <a:pt x="8291830" y="4249420"/>
                </a:lnTo>
                <a:lnTo>
                  <a:pt x="8336095" y="4247600"/>
                </a:lnTo>
                <a:lnTo>
                  <a:pt x="8380207" y="4242243"/>
                </a:lnTo>
                <a:lnTo>
                  <a:pt x="8424011" y="4233502"/>
                </a:lnTo>
                <a:lnTo>
                  <a:pt x="8467354" y="4221532"/>
                </a:lnTo>
                <a:lnTo>
                  <a:pt x="8510082" y="4206487"/>
                </a:lnTo>
                <a:lnTo>
                  <a:pt x="8552041" y="4188519"/>
                </a:lnTo>
                <a:lnTo>
                  <a:pt x="8593077" y="4167783"/>
                </a:lnTo>
                <a:lnTo>
                  <a:pt x="8633036" y="4144433"/>
                </a:lnTo>
                <a:lnTo>
                  <a:pt x="8671765" y="4118622"/>
                </a:lnTo>
                <a:lnTo>
                  <a:pt x="8709110" y="4090504"/>
                </a:lnTo>
                <a:lnTo>
                  <a:pt x="8744918" y="4060233"/>
                </a:lnTo>
                <a:lnTo>
                  <a:pt x="8779033" y="4027963"/>
                </a:lnTo>
                <a:lnTo>
                  <a:pt x="8811303" y="3993848"/>
                </a:lnTo>
                <a:lnTo>
                  <a:pt x="8841574" y="3958040"/>
                </a:lnTo>
                <a:lnTo>
                  <a:pt x="8869692" y="3920695"/>
                </a:lnTo>
                <a:lnTo>
                  <a:pt x="8895503" y="3881966"/>
                </a:lnTo>
                <a:lnTo>
                  <a:pt x="8918853" y="3842007"/>
                </a:lnTo>
                <a:lnTo>
                  <a:pt x="8939589" y="3800971"/>
                </a:lnTo>
                <a:lnTo>
                  <a:pt x="8957557" y="3759012"/>
                </a:lnTo>
                <a:lnTo>
                  <a:pt x="8972602" y="3716284"/>
                </a:lnTo>
                <a:lnTo>
                  <a:pt x="8984572" y="3672941"/>
                </a:lnTo>
                <a:lnTo>
                  <a:pt x="8993313" y="3629137"/>
                </a:lnTo>
                <a:lnTo>
                  <a:pt x="8998670" y="3585025"/>
                </a:lnTo>
                <a:lnTo>
                  <a:pt x="9000490" y="3540759"/>
                </a:lnTo>
                <a:lnTo>
                  <a:pt x="9000490" y="708660"/>
                </a:lnTo>
                <a:lnTo>
                  <a:pt x="8998670" y="664394"/>
                </a:lnTo>
                <a:lnTo>
                  <a:pt x="8993313" y="620282"/>
                </a:lnTo>
                <a:lnTo>
                  <a:pt x="8984572" y="576478"/>
                </a:lnTo>
                <a:lnTo>
                  <a:pt x="8972602" y="533135"/>
                </a:lnTo>
                <a:lnTo>
                  <a:pt x="8957557" y="490407"/>
                </a:lnTo>
                <a:lnTo>
                  <a:pt x="8939589" y="448448"/>
                </a:lnTo>
                <a:lnTo>
                  <a:pt x="8918853" y="407412"/>
                </a:lnTo>
                <a:lnTo>
                  <a:pt x="8895503" y="367453"/>
                </a:lnTo>
                <a:lnTo>
                  <a:pt x="8869692" y="328724"/>
                </a:lnTo>
                <a:lnTo>
                  <a:pt x="8841574" y="291379"/>
                </a:lnTo>
                <a:lnTo>
                  <a:pt x="8811303" y="255571"/>
                </a:lnTo>
                <a:lnTo>
                  <a:pt x="8779033" y="221456"/>
                </a:lnTo>
                <a:lnTo>
                  <a:pt x="8744918" y="189186"/>
                </a:lnTo>
                <a:lnTo>
                  <a:pt x="8709110" y="158915"/>
                </a:lnTo>
                <a:lnTo>
                  <a:pt x="8671765" y="130797"/>
                </a:lnTo>
                <a:lnTo>
                  <a:pt x="8633036" y="104986"/>
                </a:lnTo>
                <a:lnTo>
                  <a:pt x="8593077" y="81636"/>
                </a:lnTo>
                <a:lnTo>
                  <a:pt x="8552041" y="60900"/>
                </a:lnTo>
                <a:lnTo>
                  <a:pt x="8510082" y="42932"/>
                </a:lnTo>
                <a:lnTo>
                  <a:pt x="8467354" y="27887"/>
                </a:lnTo>
                <a:lnTo>
                  <a:pt x="8424011" y="15917"/>
                </a:lnTo>
                <a:lnTo>
                  <a:pt x="8380207" y="7176"/>
                </a:lnTo>
                <a:lnTo>
                  <a:pt x="8336095" y="1819"/>
                </a:lnTo>
                <a:lnTo>
                  <a:pt x="8291830" y="0"/>
                </a:lnTo>
                <a:lnTo>
                  <a:pt x="707390" y="0"/>
                </a:lnTo>
                <a:close/>
              </a:path>
            </a:pathLst>
          </a:custGeom>
          <a:ln w="934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35000" y="1737359"/>
            <a:ext cx="8151495" cy="4687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15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Langkah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1: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315"/>
              </a:lnSpc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Identifikasi kontributor utama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/ area yang dicakup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oleh Jabatan</a:t>
            </a:r>
            <a:r>
              <a:rPr sz="20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tersebut.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 marL="238125">
              <a:lnSpc>
                <a:spcPct val="100000"/>
              </a:lnSpc>
              <a:spcBef>
                <a:spcPts val="1730"/>
              </a:spcBef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Contoh: HR Manager mencakup area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area sebagai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berikut:</a:t>
            </a:r>
            <a:endParaRPr sz="2200">
              <a:latin typeface="Arial"/>
              <a:cs typeface="Arial"/>
            </a:endParaRPr>
          </a:p>
          <a:p>
            <a:pPr marL="414020" indent="-175895">
              <a:lnSpc>
                <a:spcPct val="100000"/>
              </a:lnSpc>
              <a:spcBef>
                <a:spcPts val="1550"/>
              </a:spcBef>
              <a:buChar char="•"/>
              <a:tabLst>
                <a:tab pos="414020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Rekruitmen</a:t>
            </a:r>
            <a:endParaRPr sz="2200">
              <a:latin typeface="Arial"/>
              <a:cs typeface="Arial"/>
            </a:endParaRPr>
          </a:p>
          <a:p>
            <a:pPr marL="414020" indent="-175895">
              <a:lnSpc>
                <a:spcPct val="100000"/>
              </a:lnSpc>
              <a:spcBef>
                <a:spcPts val="1560"/>
              </a:spcBef>
              <a:buChar char="•"/>
              <a:tabLst>
                <a:tab pos="414020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Pelatihan</a:t>
            </a:r>
            <a:endParaRPr sz="2200">
              <a:latin typeface="Arial"/>
              <a:cs typeface="Arial"/>
            </a:endParaRPr>
          </a:p>
          <a:p>
            <a:pPr marL="414020" indent="-175895">
              <a:lnSpc>
                <a:spcPct val="100000"/>
              </a:lnSpc>
              <a:spcBef>
                <a:spcPts val="1560"/>
              </a:spcBef>
              <a:buChar char="•"/>
              <a:tabLst>
                <a:tab pos="414020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Perencanaan dan pengembangan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karier</a:t>
            </a:r>
            <a:endParaRPr sz="2200">
              <a:latin typeface="Arial"/>
              <a:cs typeface="Arial"/>
            </a:endParaRPr>
          </a:p>
          <a:p>
            <a:pPr marL="414020" indent="-175895">
              <a:lnSpc>
                <a:spcPct val="100000"/>
              </a:lnSpc>
              <a:spcBef>
                <a:spcPts val="1560"/>
              </a:spcBef>
              <a:buChar char="•"/>
              <a:tabLst>
                <a:tab pos="414020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Pengembangan organisasi</a:t>
            </a:r>
            <a:endParaRPr sz="2200">
              <a:latin typeface="Arial"/>
              <a:cs typeface="Arial"/>
            </a:endParaRPr>
          </a:p>
          <a:p>
            <a:pPr marL="414020" indent="-175895">
              <a:lnSpc>
                <a:spcPct val="100000"/>
              </a:lnSpc>
              <a:spcBef>
                <a:spcPts val="1560"/>
              </a:spcBef>
              <a:buChar char="•"/>
              <a:tabLst>
                <a:tab pos="414020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Penilaian kinerja</a:t>
            </a:r>
            <a:endParaRPr sz="2200">
              <a:latin typeface="Arial"/>
              <a:cs typeface="Arial"/>
            </a:endParaRPr>
          </a:p>
          <a:p>
            <a:pPr marL="414020" indent="-175895">
              <a:lnSpc>
                <a:spcPct val="100000"/>
              </a:lnSpc>
              <a:spcBef>
                <a:spcPts val="1550"/>
              </a:spcBef>
              <a:buChar char="•"/>
              <a:tabLst>
                <a:tab pos="414020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Anggaran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81260" cy="7559040"/>
          </a:xfrm>
          <a:custGeom>
            <a:avLst/>
            <a:gdLst/>
            <a:ahLst/>
            <a:cxnLst/>
            <a:rect l="l" t="t" r="r" b="b"/>
            <a:pathLst>
              <a:path w="10081260" h="7559040">
                <a:moveTo>
                  <a:pt x="10081260" y="0"/>
                </a:moveTo>
                <a:lnTo>
                  <a:pt x="0" y="0"/>
                </a:lnTo>
                <a:lnTo>
                  <a:pt x="0" y="7559040"/>
                </a:lnTo>
                <a:lnTo>
                  <a:pt x="10081260" y="7559040"/>
                </a:lnTo>
                <a:lnTo>
                  <a:pt x="10081260" y="0"/>
                </a:lnTo>
                <a:close/>
              </a:path>
            </a:pathLst>
          </a:custGeom>
          <a:solidFill>
            <a:srgbClr val="A9E1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081260" cy="7559040"/>
          </a:xfrm>
          <a:custGeom>
            <a:avLst/>
            <a:gdLst/>
            <a:ahLst/>
            <a:cxnLst/>
            <a:rect l="l" t="t" r="r" b="b"/>
            <a:pathLst>
              <a:path w="10081260" h="755904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0" y="7557770"/>
                </a:lnTo>
                <a:lnTo>
                  <a:pt x="0" y="7559040"/>
                </a:lnTo>
                <a:lnTo>
                  <a:pt x="1270" y="7559040"/>
                </a:lnTo>
                <a:lnTo>
                  <a:pt x="10079990" y="7559040"/>
                </a:lnTo>
                <a:lnTo>
                  <a:pt x="10081260" y="7559040"/>
                </a:lnTo>
                <a:lnTo>
                  <a:pt x="10081260" y="7557770"/>
                </a:lnTo>
                <a:lnTo>
                  <a:pt x="10081260" y="1270"/>
                </a:lnTo>
                <a:lnTo>
                  <a:pt x="10081260" y="0"/>
                </a:lnTo>
                <a:lnTo>
                  <a:pt x="10079990" y="0"/>
                </a:lnTo>
                <a:lnTo>
                  <a:pt x="1270" y="0"/>
                </a:lnTo>
                <a:close/>
              </a:path>
            </a:pathLst>
          </a:custGeom>
          <a:ln w="934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605155" y="1622425"/>
            <a:ext cx="3947160" cy="4919980"/>
            <a:chOff x="605155" y="1622425"/>
            <a:chExt cx="3947160" cy="4919980"/>
          </a:xfrm>
        </p:grpSpPr>
        <p:sp>
          <p:nvSpPr>
            <p:cNvPr id="5" name="object 5"/>
            <p:cNvSpPr/>
            <p:nvPr/>
          </p:nvSpPr>
          <p:spPr>
            <a:xfrm>
              <a:off x="608330" y="1625600"/>
              <a:ext cx="1692910" cy="1347470"/>
            </a:xfrm>
            <a:custGeom>
              <a:avLst/>
              <a:gdLst/>
              <a:ahLst/>
              <a:cxnLst/>
              <a:rect l="l" t="t" r="r" b="b"/>
              <a:pathLst>
                <a:path w="1692910" h="1347470">
                  <a:moveTo>
                    <a:pt x="1692909" y="0"/>
                  </a:moveTo>
                  <a:lnTo>
                    <a:pt x="0" y="0"/>
                  </a:lnTo>
                  <a:lnTo>
                    <a:pt x="0" y="1347470"/>
                  </a:lnTo>
                  <a:lnTo>
                    <a:pt x="1692909" y="1347470"/>
                  </a:lnTo>
                  <a:lnTo>
                    <a:pt x="16929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8330" y="1625600"/>
              <a:ext cx="1692910" cy="1347470"/>
            </a:xfrm>
            <a:custGeom>
              <a:avLst/>
              <a:gdLst/>
              <a:ahLst/>
              <a:cxnLst/>
              <a:rect l="l" t="t" r="r" b="b"/>
              <a:pathLst>
                <a:path w="1692910" h="1347470">
                  <a:moveTo>
                    <a:pt x="0" y="1347470"/>
                  </a:moveTo>
                  <a:lnTo>
                    <a:pt x="1692909" y="1347470"/>
                  </a:lnTo>
                  <a:lnTo>
                    <a:pt x="1692909" y="0"/>
                  </a:lnTo>
                  <a:lnTo>
                    <a:pt x="0" y="0"/>
                  </a:lnTo>
                  <a:lnTo>
                    <a:pt x="0" y="1347470"/>
                  </a:lnTo>
                  <a:close/>
                </a:path>
              </a:pathLst>
            </a:custGeom>
            <a:ln w="6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8330" y="2973069"/>
              <a:ext cx="1692910" cy="1540510"/>
            </a:xfrm>
            <a:custGeom>
              <a:avLst/>
              <a:gdLst/>
              <a:ahLst/>
              <a:cxnLst/>
              <a:rect l="l" t="t" r="r" b="b"/>
              <a:pathLst>
                <a:path w="1692910" h="1540510">
                  <a:moveTo>
                    <a:pt x="1692909" y="0"/>
                  </a:moveTo>
                  <a:lnTo>
                    <a:pt x="0" y="0"/>
                  </a:lnTo>
                  <a:lnTo>
                    <a:pt x="0" y="1540509"/>
                  </a:lnTo>
                  <a:lnTo>
                    <a:pt x="1692909" y="1540509"/>
                  </a:lnTo>
                  <a:lnTo>
                    <a:pt x="16929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8330" y="2973069"/>
              <a:ext cx="1692910" cy="1540510"/>
            </a:xfrm>
            <a:custGeom>
              <a:avLst/>
              <a:gdLst/>
              <a:ahLst/>
              <a:cxnLst/>
              <a:rect l="l" t="t" r="r" b="b"/>
              <a:pathLst>
                <a:path w="1692910" h="1540510">
                  <a:moveTo>
                    <a:pt x="0" y="1540509"/>
                  </a:moveTo>
                  <a:lnTo>
                    <a:pt x="1692909" y="1540509"/>
                  </a:lnTo>
                  <a:lnTo>
                    <a:pt x="1692909" y="0"/>
                  </a:lnTo>
                  <a:lnTo>
                    <a:pt x="0" y="0"/>
                  </a:lnTo>
                  <a:lnTo>
                    <a:pt x="0" y="1540509"/>
                  </a:lnTo>
                  <a:close/>
                </a:path>
              </a:pathLst>
            </a:custGeom>
            <a:ln w="6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8330" y="4513579"/>
              <a:ext cx="1692910" cy="1155700"/>
            </a:xfrm>
            <a:custGeom>
              <a:avLst/>
              <a:gdLst/>
              <a:ahLst/>
              <a:cxnLst/>
              <a:rect l="l" t="t" r="r" b="b"/>
              <a:pathLst>
                <a:path w="1692910" h="1155700">
                  <a:moveTo>
                    <a:pt x="1692909" y="0"/>
                  </a:moveTo>
                  <a:lnTo>
                    <a:pt x="0" y="0"/>
                  </a:lnTo>
                  <a:lnTo>
                    <a:pt x="0" y="1155700"/>
                  </a:lnTo>
                  <a:lnTo>
                    <a:pt x="1692909" y="1155700"/>
                  </a:lnTo>
                  <a:lnTo>
                    <a:pt x="16929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8330" y="4513579"/>
              <a:ext cx="1692910" cy="1155700"/>
            </a:xfrm>
            <a:custGeom>
              <a:avLst/>
              <a:gdLst/>
              <a:ahLst/>
              <a:cxnLst/>
              <a:rect l="l" t="t" r="r" b="b"/>
              <a:pathLst>
                <a:path w="1692910" h="1155700">
                  <a:moveTo>
                    <a:pt x="0" y="1155700"/>
                  </a:moveTo>
                  <a:lnTo>
                    <a:pt x="1692909" y="1155700"/>
                  </a:lnTo>
                  <a:lnTo>
                    <a:pt x="1692909" y="0"/>
                  </a:lnTo>
                  <a:lnTo>
                    <a:pt x="0" y="0"/>
                  </a:lnTo>
                  <a:lnTo>
                    <a:pt x="0" y="1155700"/>
                  </a:lnTo>
                  <a:close/>
                </a:path>
              </a:pathLst>
            </a:custGeom>
            <a:ln w="6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62580" y="6015990"/>
              <a:ext cx="1686560" cy="523240"/>
            </a:xfrm>
            <a:custGeom>
              <a:avLst/>
              <a:gdLst/>
              <a:ahLst/>
              <a:cxnLst/>
              <a:rect l="l" t="t" r="r" b="b"/>
              <a:pathLst>
                <a:path w="1686560" h="523240">
                  <a:moveTo>
                    <a:pt x="1686559" y="0"/>
                  </a:moveTo>
                  <a:lnTo>
                    <a:pt x="0" y="0"/>
                  </a:lnTo>
                  <a:lnTo>
                    <a:pt x="0" y="523240"/>
                  </a:lnTo>
                  <a:lnTo>
                    <a:pt x="1686559" y="523240"/>
                  </a:lnTo>
                  <a:lnTo>
                    <a:pt x="16865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62580" y="6015990"/>
              <a:ext cx="1686560" cy="523240"/>
            </a:xfrm>
            <a:custGeom>
              <a:avLst/>
              <a:gdLst/>
              <a:ahLst/>
              <a:cxnLst/>
              <a:rect l="l" t="t" r="r" b="b"/>
              <a:pathLst>
                <a:path w="1686560" h="523240">
                  <a:moveTo>
                    <a:pt x="0" y="523240"/>
                  </a:moveTo>
                  <a:lnTo>
                    <a:pt x="1686559" y="523240"/>
                  </a:lnTo>
                  <a:lnTo>
                    <a:pt x="1686559" y="0"/>
                  </a:lnTo>
                  <a:lnTo>
                    <a:pt x="0" y="0"/>
                  </a:lnTo>
                  <a:lnTo>
                    <a:pt x="0" y="523240"/>
                  </a:lnTo>
                  <a:close/>
                </a:path>
              </a:pathLst>
            </a:custGeom>
            <a:ln w="6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962910" y="6078220"/>
            <a:ext cx="1445895" cy="3771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30835" marR="5080" indent="-318770">
              <a:lnSpc>
                <a:spcPct val="101400"/>
              </a:lnSpc>
              <a:spcBef>
                <a:spcPts val="70"/>
              </a:spcBef>
            </a:pPr>
            <a:r>
              <a:rPr sz="1150" spc="140" dirty="0">
                <a:latin typeface="Arial"/>
                <a:cs typeface="Arial"/>
              </a:rPr>
              <a:t>Pengunduran</a:t>
            </a:r>
            <a:r>
              <a:rPr sz="1150" spc="90" dirty="0">
                <a:latin typeface="Arial"/>
                <a:cs typeface="Arial"/>
              </a:rPr>
              <a:t> </a:t>
            </a:r>
            <a:r>
              <a:rPr sz="1150" spc="120" dirty="0">
                <a:latin typeface="Arial"/>
                <a:cs typeface="Arial"/>
              </a:rPr>
              <a:t>Diri  </a:t>
            </a:r>
            <a:r>
              <a:rPr sz="1150" spc="165" dirty="0">
                <a:latin typeface="Arial"/>
                <a:cs typeface="Arial"/>
              </a:rPr>
              <a:t>Karyawan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254625" y="2033904"/>
            <a:ext cx="1692910" cy="530860"/>
            <a:chOff x="5254625" y="2033904"/>
            <a:chExt cx="1692910" cy="530860"/>
          </a:xfrm>
        </p:grpSpPr>
        <p:sp>
          <p:nvSpPr>
            <p:cNvPr id="15" name="object 15"/>
            <p:cNvSpPr/>
            <p:nvPr/>
          </p:nvSpPr>
          <p:spPr>
            <a:xfrm>
              <a:off x="5257800" y="2037079"/>
              <a:ext cx="1686560" cy="524510"/>
            </a:xfrm>
            <a:custGeom>
              <a:avLst/>
              <a:gdLst/>
              <a:ahLst/>
              <a:cxnLst/>
              <a:rect l="l" t="t" r="r" b="b"/>
              <a:pathLst>
                <a:path w="1686559" h="524510">
                  <a:moveTo>
                    <a:pt x="1686559" y="0"/>
                  </a:moveTo>
                  <a:lnTo>
                    <a:pt x="0" y="0"/>
                  </a:lnTo>
                  <a:lnTo>
                    <a:pt x="0" y="524510"/>
                  </a:lnTo>
                  <a:lnTo>
                    <a:pt x="1686559" y="524510"/>
                  </a:lnTo>
                  <a:lnTo>
                    <a:pt x="16865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257800" y="2037079"/>
              <a:ext cx="1686560" cy="524510"/>
            </a:xfrm>
            <a:custGeom>
              <a:avLst/>
              <a:gdLst/>
              <a:ahLst/>
              <a:cxnLst/>
              <a:rect l="l" t="t" r="r" b="b"/>
              <a:pathLst>
                <a:path w="1686559" h="524510">
                  <a:moveTo>
                    <a:pt x="0" y="524510"/>
                  </a:moveTo>
                  <a:lnTo>
                    <a:pt x="1686559" y="524510"/>
                  </a:lnTo>
                  <a:lnTo>
                    <a:pt x="1686559" y="0"/>
                  </a:lnTo>
                  <a:lnTo>
                    <a:pt x="0" y="0"/>
                  </a:lnTo>
                  <a:lnTo>
                    <a:pt x="0" y="524510"/>
                  </a:lnTo>
                  <a:close/>
                </a:path>
              </a:pathLst>
            </a:custGeom>
            <a:ln w="6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341620" y="2098040"/>
            <a:ext cx="2153920" cy="3771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2395">
              <a:lnSpc>
                <a:spcPct val="100000"/>
              </a:lnSpc>
              <a:spcBef>
                <a:spcPts val="90"/>
              </a:spcBef>
              <a:tabLst>
                <a:tab pos="1602105" algn="l"/>
                <a:tab pos="2140585" algn="l"/>
              </a:tabLst>
            </a:pPr>
            <a:r>
              <a:rPr sz="1150" spc="175" dirty="0">
                <a:latin typeface="Arial"/>
                <a:cs typeface="Arial"/>
              </a:rPr>
              <a:t>Rekrutmen</a:t>
            </a:r>
            <a:r>
              <a:rPr sz="1150" spc="65" dirty="0">
                <a:latin typeface="Arial"/>
                <a:cs typeface="Arial"/>
              </a:rPr>
              <a:t> </a:t>
            </a:r>
            <a:r>
              <a:rPr sz="1150" spc="155" dirty="0">
                <a:latin typeface="Arial"/>
                <a:cs typeface="Arial"/>
              </a:rPr>
              <a:t>dan	</a:t>
            </a:r>
            <a:r>
              <a:rPr sz="1150" u="sng" spc="2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50" u="sng" spc="1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150" spc="140" dirty="0">
                <a:latin typeface="Arial"/>
                <a:cs typeface="Arial"/>
              </a:rPr>
              <a:t>Seleksi </a:t>
            </a:r>
            <a:r>
              <a:rPr sz="1150" spc="165" dirty="0">
                <a:latin typeface="Arial"/>
                <a:cs typeface="Arial"/>
              </a:rPr>
              <a:t>Karyawan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567294" y="2033904"/>
            <a:ext cx="1692910" cy="530860"/>
            <a:chOff x="7567294" y="2033904"/>
            <a:chExt cx="1692910" cy="530860"/>
          </a:xfrm>
        </p:grpSpPr>
        <p:sp>
          <p:nvSpPr>
            <p:cNvPr id="19" name="object 19"/>
            <p:cNvSpPr/>
            <p:nvPr/>
          </p:nvSpPr>
          <p:spPr>
            <a:xfrm>
              <a:off x="7570469" y="2037079"/>
              <a:ext cx="1686560" cy="524510"/>
            </a:xfrm>
            <a:custGeom>
              <a:avLst/>
              <a:gdLst/>
              <a:ahLst/>
              <a:cxnLst/>
              <a:rect l="l" t="t" r="r" b="b"/>
              <a:pathLst>
                <a:path w="1686559" h="524510">
                  <a:moveTo>
                    <a:pt x="1686559" y="0"/>
                  </a:moveTo>
                  <a:lnTo>
                    <a:pt x="0" y="0"/>
                  </a:lnTo>
                  <a:lnTo>
                    <a:pt x="0" y="524510"/>
                  </a:lnTo>
                  <a:lnTo>
                    <a:pt x="1686559" y="524510"/>
                  </a:lnTo>
                  <a:lnTo>
                    <a:pt x="16865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570469" y="2037079"/>
              <a:ext cx="1686560" cy="524510"/>
            </a:xfrm>
            <a:custGeom>
              <a:avLst/>
              <a:gdLst/>
              <a:ahLst/>
              <a:cxnLst/>
              <a:rect l="l" t="t" r="r" b="b"/>
              <a:pathLst>
                <a:path w="1686559" h="524510">
                  <a:moveTo>
                    <a:pt x="0" y="524510"/>
                  </a:moveTo>
                  <a:lnTo>
                    <a:pt x="1686559" y="524510"/>
                  </a:lnTo>
                  <a:lnTo>
                    <a:pt x="1686559" y="0"/>
                  </a:lnTo>
                  <a:lnTo>
                    <a:pt x="0" y="0"/>
                  </a:lnTo>
                  <a:lnTo>
                    <a:pt x="0" y="524510"/>
                  </a:lnTo>
                  <a:close/>
                </a:path>
              </a:pathLst>
            </a:custGeom>
            <a:ln w="6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900669" y="2098040"/>
            <a:ext cx="1008380" cy="3771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92075" marR="5080" indent="-80010">
              <a:lnSpc>
                <a:spcPct val="101400"/>
              </a:lnSpc>
              <a:spcBef>
                <a:spcPts val="70"/>
              </a:spcBef>
            </a:pPr>
            <a:r>
              <a:rPr sz="1150" spc="185" dirty="0">
                <a:latin typeface="Arial"/>
                <a:cs typeface="Arial"/>
              </a:rPr>
              <a:t>P</a:t>
            </a:r>
            <a:r>
              <a:rPr sz="1150" spc="140" dirty="0">
                <a:latin typeface="Arial"/>
                <a:cs typeface="Arial"/>
              </a:rPr>
              <a:t>en</a:t>
            </a:r>
            <a:r>
              <a:rPr sz="1150" spc="155" dirty="0">
                <a:latin typeface="Arial"/>
                <a:cs typeface="Arial"/>
              </a:rPr>
              <a:t>e</a:t>
            </a:r>
            <a:r>
              <a:rPr sz="1150" spc="80" dirty="0">
                <a:latin typeface="Arial"/>
                <a:cs typeface="Arial"/>
              </a:rPr>
              <a:t>r</a:t>
            </a:r>
            <a:r>
              <a:rPr sz="1150" spc="55" dirty="0">
                <a:latin typeface="Arial"/>
                <a:cs typeface="Arial"/>
              </a:rPr>
              <a:t>i</a:t>
            </a:r>
            <a:r>
              <a:rPr sz="1150" spc="295" dirty="0">
                <a:latin typeface="Arial"/>
                <a:cs typeface="Arial"/>
              </a:rPr>
              <a:t>m</a:t>
            </a:r>
            <a:r>
              <a:rPr sz="1150" spc="155" dirty="0">
                <a:latin typeface="Arial"/>
                <a:cs typeface="Arial"/>
              </a:rPr>
              <a:t>a</a:t>
            </a:r>
            <a:r>
              <a:rPr sz="1150" spc="140" dirty="0">
                <a:latin typeface="Arial"/>
                <a:cs typeface="Arial"/>
              </a:rPr>
              <a:t>a</a:t>
            </a:r>
            <a:r>
              <a:rPr sz="1150" spc="105" dirty="0">
                <a:latin typeface="Arial"/>
                <a:cs typeface="Arial"/>
              </a:rPr>
              <a:t>n  </a:t>
            </a:r>
            <a:r>
              <a:rPr sz="1150" spc="165" dirty="0">
                <a:latin typeface="Arial"/>
                <a:cs typeface="Arial"/>
              </a:rPr>
              <a:t>Karyawan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859404" y="3457575"/>
            <a:ext cx="1692910" cy="530860"/>
            <a:chOff x="2859404" y="3457575"/>
            <a:chExt cx="1692910" cy="530860"/>
          </a:xfrm>
        </p:grpSpPr>
        <p:sp>
          <p:nvSpPr>
            <p:cNvPr id="23" name="object 23"/>
            <p:cNvSpPr/>
            <p:nvPr/>
          </p:nvSpPr>
          <p:spPr>
            <a:xfrm>
              <a:off x="2862579" y="3460750"/>
              <a:ext cx="1686560" cy="524510"/>
            </a:xfrm>
            <a:custGeom>
              <a:avLst/>
              <a:gdLst/>
              <a:ahLst/>
              <a:cxnLst/>
              <a:rect l="l" t="t" r="r" b="b"/>
              <a:pathLst>
                <a:path w="1686560" h="524510">
                  <a:moveTo>
                    <a:pt x="1686559" y="0"/>
                  </a:moveTo>
                  <a:lnTo>
                    <a:pt x="0" y="0"/>
                  </a:lnTo>
                  <a:lnTo>
                    <a:pt x="0" y="524510"/>
                  </a:lnTo>
                  <a:lnTo>
                    <a:pt x="1686559" y="524510"/>
                  </a:lnTo>
                  <a:lnTo>
                    <a:pt x="16865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862579" y="3460750"/>
              <a:ext cx="1686560" cy="524510"/>
            </a:xfrm>
            <a:custGeom>
              <a:avLst/>
              <a:gdLst/>
              <a:ahLst/>
              <a:cxnLst/>
              <a:rect l="l" t="t" r="r" b="b"/>
              <a:pathLst>
                <a:path w="1686560" h="524510">
                  <a:moveTo>
                    <a:pt x="0" y="524510"/>
                  </a:moveTo>
                  <a:lnTo>
                    <a:pt x="1686559" y="524510"/>
                  </a:lnTo>
                  <a:lnTo>
                    <a:pt x="1686559" y="0"/>
                  </a:lnTo>
                  <a:lnTo>
                    <a:pt x="0" y="0"/>
                  </a:lnTo>
                  <a:lnTo>
                    <a:pt x="0" y="524510"/>
                  </a:lnTo>
                  <a:close/>
                </a:path>
              </a:pathLst>
            </a:custGeom>
            <a:ln w="6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962910" y="3431540"/>
            <a:ext cx="1504950" cy="5511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40640" algn="ctr">
              <a:lnSpc>
                <a:spcPct val="100000"/>
              </a:lnSpc>
              <a:spcBef>
                <a:spcPts val="90"/>
              </a:spcBef>
            </a:pPr>
            <a:r>
              <a:rPr sz="1150" spc="130" dirty="0">
                <a:latin typeface="Arial"/>
                <a:cs typeface="Arial"/>
              </a:rPr>
              <a:t>Pengelolaan  </a:t>
            </a:r>
            <a:r>
              <a:rPr sz="1150" spc="140" dirty="0">
                <a:latin typeface="Arial"/>
                <a:cs typeface="Arial"/>
              </a:rPr>
              <a:t>Administrasi</a:t>
            </a:r>
            <a:r>
              <a:rPr sz="1150" spc="125" dirty="0">
                <a:latin typeface="Arial"/>
                <a:cs typeface="Arial"/>
              </a:rPr>
              <a:t> </a:t>
            </a:r>
            <a:r>
              <a:rPr sz="1150" spc="175" dirty="0">
                <a:latin typeface="Arial"/>
                <a:cs typeface="Arial"/>
              </a:rPr>
              <a:t>Data  </a:t>
            </a:r>
            <a:r>
              <a:rPr sz="1150" spc="165" dirty="0">
                <a:latin typeface="Arial"/>
                <a:cs typeface="Arial"/>
              </a:rPr>
              <a:t>Karyawan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859404" y="4810125"/>
            <a:ext cx="1692910" cy="529590"/>
            <a:chOff x="2859404" y="4810125"/>
            <a:chExt cx="1692910" cy="529590"/>
          </a:xfrm>
        </p:grpSpPr>
        <p:sp>
          <p:nvSpPr>
            <p:cNvPr id="27" name="object 27"/>
            <p:cNvSpPr/>
            <p:nvPr/>
          </p:nvSpPr>
          <p:spPr>
            <a:xfrm>
              <a:off x="2862579" y="4813300"/>
              <a:ext cx="1686560" cy="523240"/>
            </a:xfrm>
            <a:custGeom>
              <a:avLst/>
              <a:gdLst/>
              <a:ahLst/>
              <a:cxnLst/>
              <a:rect l="l" t="t" r="r" b="b"/>
              <a:pathLst>
                <a:path w="1686560" h="523239">
                  <a:moveTo>
                    <a:pt x="1686559" y="0"/>
                  </a:moveTo>
                  <a:lnTo>
                    <a:pt x="0" y="0"/>
                  </a:lnTo>
                  <a:lnTo>
                    <a:pt x="0" y="523239"/>
                  </a:lnTo>
                  <a:lnTo>
                    <a:pt x="1686559" y="523239"/>
                  </a:lnTo>
                  <a:lnTo>
                    <a:pt x="16865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862579" y="4813300"/>
              <a:ext cx="1686560" cy="523240"/>
            </a:xfrm>
            <a:custGeom>
              <a:avLst/>
              <a:gdLst/>
              <a:ahLst/>
              <a:cxnLst/>
              <a:rect l="l" t="t" r="r" b="b"/>
              <a:pathLst>
                <a:path w="1686560" h="523239">
                  <a:moveTo>
                    <a:pt x="0" y="523239"/>
                  </a:moveTo>
                  <a:lnTo>
                    <a:pt x="1686559" y="523239"/>
                  </a:lnTo>
                  <a:lnTo>
                    <a:pt x="1686559" y="0"/>
                  </a:lnTo>
                  <a:lnTo>
                    <a:pt x="0" y="0"/>
                  </a:lnTo>
                  <a:lnTo>
                    <a:pt x="0" y="523239"/>
                  </a:lnTo>
                  <a:close/>
                </a:path>
              </a:pathLst>
            </a:custGeom>
            <a:ln w="6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281679" y="4874259"/>
            <a:ext cx="847725" cy="37592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20320">
              <a:lnSpc>
                <a:spcPct val="100699"/>
              </a:lnSpc>
              <a:spcBef>
                <a:spcPts val="80"/>
              </a:spcBef>
            </a:pPr>
            <a:r>
              <a:rPr sz="1150" spc="130" dirty="0">
                <a:latin typeface="Arial"/>
                <a:cs typeface="Arial"/>
              </a:rPr>
              <a:t>Pelatihan  </a:t>
            </a:r>
            <a:r>
              <a:rPr sz="1150" spc="175" dirty="0">
                <a:latin typeface="Arial"/>
                <a:cs typeface="Arial"/>
              </a:rPr>
              <a:t>K</a:t>
            </a:r>
            <a:r>
              <a:rPr sz="1150" spc="140" dirty="0">
                <a:latin typeface="Arial"/>
                <a:cs typeface="Arial"/>
              </a:rPr>
              <a:t>a</a:t>
            </a:r>
            <a:r>
              <a:rPr sz="1150" spc="95" dirty="0">
                <a:latin typeface="Arial"/>
                <a:cs typeface="Arial"/>
              </a:rPr>
              <a:t>r</a:t>
            </a:r>
            <a:r>
              <a:rPr sz="1150" spc="210" dirty="0">
                <a:latin typeface="Arial"/>
                <a:cs typeface="Arial"/>
              </a:rPr>
              <a:t>y</a:t>
            </a:r>
            <a:r>
              <a:rPr sz="1150" spc="140" dirty="0">
                <a:latin typeface="Arial"/>
                <a:cs typeface="Arial"/>
              </a:rPr>
              <a:t>a</a:t>
            </a:r>
            <a:r>
              <a:rPr sz="1150" spc="260" dirty="0">
                <a:latin typeface="Arial"/>
                <a:cs typeface="Arial"/>
              </a:rPr>
              <a:t>w</a:t>
            </a:r>
            <a:r>
              <a:rPr sz="1150" spc="155" dirty="0">
                <a:latin typeface="Arial"/>
                <a:cs typeface="Arial"/>
              </a:rPr>
              <a:t>a</a:t>
            </a:r>
            <a:r>
              <a:rPr sz="1150" spc="160" dirty="0">
                <a:latin typeface="Arial"/>
                <a:cs typeface="Arial"/>
              </a:rPr>
              <a:t>n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7567294" y="3457575"/>
            <a:ext cx="1692910" cy="530860"/>
            <a:chOff x="7567294" y="3457575"/>
            <a:chExt cx="1692910" cy="530860"/>
          </a:xfrm>
        </p:grpSpPr>
        <p:sp>
          <p:nvSpPr>
            <p:cNvPr id="31" name="object 31"/>
            <p:cNvSpPr/>
            <p:nvPr/>
          </p:nvSpPr>
          <p:spPr>
            <a:xfrm>
              <a:off x="7570469" y="3460750"/>
              <a:ext cx="1686560" cy="524510"/>
            </a:xfrm>
            <a:custGeom>
              <a:avLst/>
              <a:gdLst/>
              <a:ahLst/>
              <a:cxnLst/>
              <a:rect l="l" t="t" r="r" b="b"/>
              <a:pathLst>
                <a:path w="1686559" h="524510">
                  <a:moveTo>
                    <a:pt x="1686559" y="0"/>
                  </a:moveTo>
                  <a:lnTo>
                    <a:pt x="0" y="0"/>
                  </a:lnTo>
                  <a:lnTo>
                    <a:pt x="0" y="524510"/>
                  </a:lnTo>
                  <a:lnTo>
                    <a:pt x="1686559" y="524510"/>
                  </a:lnTo>
                  <a:lnTo>
                    <a:pt x="16865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570469" y="3460750"/>
              <a:ext cx="1686560" cy="524510"/>
            </a:xfrm>
            <a:custGeom>
              <a:avLst/>
              <a:gdLst/>
              <a:ahLst/>
              <a:cxnLst/>
              <a:rect l="l" t="t" r="r" b="b"/>
              <a:pathLst>
                <a:path w="1686559" h="524510">
                  <a:moveTo>
                    <a:pt x="0" y="524510"/>
                  </a:moveTo>
                  <a:lnTo>
                    <a:pt x="1686559" y="524510"/>
                  </a:lnTo>
                  <a:lnTo>
                    <a:pt x="1686559" y="0"/>
                  </a:lnTo>
                  <a:lnTo>
                    <a:pt x="0" y="0"/>
                  </a:lnTo>
                  <a:lnTo>
                    <a:pt x="0" y="524510"/>
                  </a:lnTo>
                  <a:close/>
                </a:path>
              </a:pathLst>
            </a:custGeom>
            <a:ln w="6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7701280" y="3526790"/>
            <a:ext cx="1386205" cy="3759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2100" marR="5080" indent="-279400">
              <a:lnSpc>
                <a:spcPct val="100000"/>
              </a:lnSpc>
              <a:spcBef>
                <a:spcPts val="90"/>
              </a:spcBef>
            </a:pPr>
            <a:r>
              <a:rPr sz="1150" spc="120" dirty="0">
                <a:latin typeface="Arial"/>
                <a:cs typeface="Arial"/>
              </a:rPr>
              <a:t>Penilaian</a:t>
            </a:r>
            <a:r>
              <a:rPr sz="1150" spc="75" dirty="0">
                <a:latin typeface="Arial"/>
                <a:cs typeface="Arial"/>
              </a:rPr>
              <a:t> </a:t>
            </a:r>
            <a:r>
              <a:rPr sz="1150" spc="114" dirty="0">
                <a:latin typeface="Arial"/>
                <a:cs typeface="Arial"/>
              </a:rPr>
              <a:t>Kinerja  </a:t>
            </a:r>
            <a:r>
              <a:rPr sz="1150" spc="165" dirty="0">
                <a:latin typeface="Arial"/>
                <a:cs typeface="Arial"/>
              </a:rPr>
              <a:t>Karyawan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5170804" y="6002654"/>
            <a:ext cx="1692910" cy="530860"/>
            <a:chOff x="5170804" y="6002654"/>
            <a:chExt cx="1692910" cy="530860"/>
          </a:xfrm>
        </p:grpSpPr>
        <p:sp>
          <p:nvSpPr>
            <p:cNvPr id="35" name="object 35"/>
            <p:cNvSpPr/>
            <p:nvPr/>
          </p:nvSpPr>
          <p:spPr>
            <a:xfrm>
              <a:off x="5173979" y="6005829"/>
              <a:ext cx="1686560" cy="524510"/>
            </a:xfrm>
            <a:custGeom>
              <a:avLst/>
              <a:gdLst/>
              <a:ahLst/>
              <a:cxnLst/>
              <a:rect l="l" t="t" r="r" b="b"/>
              <a:pathLst>
                <a:path w="1686559" h="524509">
                  <a:moveTo>
                    <a:pt x="1686560" y="0"/>
                  </a:moveTo>
                  <a:lnTo>
                    <a:pt x="0" y="0"/>
                  </a:lnTo>
                  <a:lnTo>
                    <a:pt x="0" y="524510"/>
                  </a:lnTo>
                  <a:lnTo>
                    <a:pt x="1686560" y="524510"/>
                  </a:lnTo>
                  <a:lnTo>
                    <a:pt x="16865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173979" y="6005829"/>
              <a:ext cx="1686560" cy="524510"/>
            </a:xfrm>
            <a:custGeom>
              <a:avLst/>
              <a:gdLst/>
              <a:ahLst/>
              <a:cxnLst/>
              <a:rect l="l" t="t" r="r" b="b"/>
              <a:pathLst>
                <a:path w="1686559" h="524509">
                  <a:moveTo>
                    <a:pt x="0" y="524510"/>
                  </a:moveTo>
                  <a:lnTo>
                    <a:pt x="1686560" y="524510"/>
                  </a:lnTo>
                  <a:lnTo>
                    <a:pt x="1686560" y="0"/>
                  </a:lnTo>
                  <a:lnTo>
                    <a:pt x="0" y="0"/>
                  </a:lnTo>
                  <a:lnTo>
                    <a:pt x="0" y="524510"/>
                  </a:lnTo>
                  <a:close/>
                </a:path>
              </a:pathLst>
            </a:custGeom>
            <a:ln w="6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5321300" y="6062979"/>
            <a:ext cx="1348105" cy="3759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219710">
              <a:lnSpc>
                <a:spcPct val="100000"/>
              </a:lnSpc>
              <a:spcBef>
                <a:spcPts val="90"/>
              </a:spcBef>
            </a:pPr>
            <a:r>
              <a:rPr sz="1150" spc="175" dirty="0">
                <a:latin typeface="Arial"/>
                <a:cs typeface="Arial"/>
              </a:rPr>
              <a:t>Pemutusan  </a:t>
            </a:r>
            <a:r>
              <a:rPr sz="1150" spc="165" dirty="0">
                <a:latin typeface="Arial"/>
                <a:cs typeface="Arial"/>
              </a:rPr>
              <a:t>Hubungan</a:t>
            </a:r>
            <a:r>
              <a:rPr sz="1150" spc="65" dirty="0">
                <a:latin typeface="Arial"/>
                <a:cs typeface="Arial"/>
              </a:rPr>
              <a:t> </a:t>
            </a:r>
            <a:r>
              <a:rPr sz="1150" spc="120" dirty="0">
                <a:latin typeface="Arial"/>
                <a:cs typeface="Arial"/>
              </a:rPr>
              <a:t>Kerja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5170804" y="4810125"/>
            <a:ext cx="1692910" cy="529590"/>
            <a:chOff x="5170804" y="4810125"/>
            <a:chExt cx="1692910" cy="529590"/>
          </a:xfrm>
        </p:grpSpPr>
        <p:sp>
          <p:nvSpPr>
            <p:cNvPr id="39" name="object 39"/>
            <p:cNvSpPr/>
            <p:nvPr/>
          </p:nvSpPr>
          <p:spPr>
            <a:xfrm>
              <a:off x="5173979" y="4813300"/>
              <a:ext cx="1686560" cy="523240"/>
            </a:xfrm>
            <a:custGeom>
              <a:avLst/>
              <a:gdLst/>
              <a:ahLst/>
              <a:cxnLst/>
              <a:rect l="l" t="t" r="r" b="b"/>
              <a:pathLst>
                <a:path w="1686559" h="523239">
                  <a:moveTo>
                    <a:pt x="1686560" y="0"/>
                  </a:moveTo>
                  <a:lnTo>
                    <a:pt x="0" y="0"/>
                  </a:lnTo>
                  <a:lnTo>
                    <a:pt x="0" y="523239"/>
                  </a:lnTo>
                  <a:lnTo>
                    <a:pt x="1686560" y="523239"/>
                  </a:lnTo>
                  <a:lnTo>
                    <a:pt x="16865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173979" y="4813300"/>
              <a:ext cx="1686560" cy="523240"/>
            </a:xfrm>
            <a:custGeom>
              <a:avLst/>
              <a:gdLst/>
              <a:ahLst/>
              <a:cxnLst/>
              <a:rect l="l" t="t" r="r" b="b"/>
              <a:pathLst>
                <a:path w="1686559" h="523239">
                  <a:moveTo>
                    <a:pt x="0" y="523239"/>
                  </a:moveTo>
                  <a:lnTo>
                    <a:pt x="1686560" y="523239"/>
                  </a:lnTo>
                  <a:lnTo>
                    <a:pt x="1686560" y="0"/>
                  </a:lnTo>
                  <a:lnTo>
                    <a:pt x="0" y="0"/>
                  </a:lnTo>
                  <a:lnTo>
                    <a:pt x="0" y="523239"/>
                  </a:lnTo>
                  <a:close/>
                </a:path>
              </a:pathLst>
            </a:custGeom>
            <a:ln w="6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4536440" y="4874259"/>
            <a:ext cx="2959100" cy="3759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  <a:tabLst>
                <a:tab pos="537845" algn="l"/>
                <a:tab pos="804545" algn="l"/>
                <a:tab pos="2310765" algn="l"/>
                <a:tab pos="2933065" algn="l"/>
              </a:tabLst>
            </a:pPr>
            <a:r>
              <a:rPr sz="1150" u="sng" spc="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150" spc="70" dirty="0">
                <a:latin typeface="Times New Roman"/>
                <a:cs typeface="Times New Roman"/>
              </a:rPr>
              <a:t>	</a:t>
            </a:r>
            <a:r>
              <a:rPr sz="1150" spc="160" dirty="0">
                <a:latin typeface="Arial"/>
                <a:cs typeface="Arial"/>
              </a:rPr>
              <a:t>Pengembangan	</a:t>
            </a:r>
            <a:r>
              <a:rPr sz="1150" u="sng" spc="229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50" u="sng" spc="1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50">
              <a:latin typeface="Times New Roman"/>
              <a:cs typeface="Times New Roman"/>
            </a:endParaRPr>
          </a:p>
          <a:p>
            <a:pPr marR="16510" algn="ctr">
              <a:lnSpc>
                <a:spcPct val="100000"/>
              </a:lnSpc>
              <a:spcBef>
                <a:spcPts val="10"/>
              </a:spcBef>
            </a:pPr>
            <a:r>
              <a:rPr sz="1150" spc="160" dirty="0">
                <a:latin typeface="Arial"/>
                <a:cs typeface="Arial"/>
              </a:rPr>
              <a:t>Kompetensi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2861945" y="2033904"/>
            <a:ext cx="1692910" cy="530860"/>
            <a:chOff x="2861945" y="2033904"/>
            <a:chExt cx="1692910" cy="530860"/>
          </a:xfrm>
        </p:grpSpPr>
        <p:sp>
          <p:nvSpPr>
            <p:cNvPr id="43" name="object 43"/>
            <p:cNvSpPr/>
            <p:nvPr/>
          </p:nvSpPr>
          <p:spPr>
            <a:xfrm>
              <a:off x="2865120" y="2037079"/>
              <a:ext cx="1686560" cy="524510"/>
            </a:xfrm>
            <a:custGeom>
              <a:avLst/>
              <a:gdLst/>
              <a:ahLst/>
              <a:cxnLst/>
              <a:rect l="l" t="t" r="r" b="b"/>
              <a:pathLst>
                <a:path w="1686560" h="524510">
                  <a:moveTo>
                    <a:pt x="1686559" y="0"/>
                  </a:moveTo>
                  <a:lnTo>
                    <a:pt x="0" y="0"/>
                  </a:lnTo>
                  <a:lnTo>
                    <a:pt x="0" y="524510"/>
                  </a:lnTo>
                  <a:lnTo>
                    <a:pt x="1686559" y="524510"/>
                  </a:lnTo>
                  <a:lnTo>
                    <a:pt x="16865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865120" y="2037079"/>
              <a:ext cx="1686560" cy="524510"/>
            </a:xfrm>
            <a:custGeom>
              <a:avLst/>
              <a:gdLst/>
              <a:ahLst/>
              <a:cxnLst/>
              <a:rect l="l" t="t" r="r" b="b"/>
              <a:pathLst>
                <a:path w="1686560" h="524510">
                  <a:moveTo>
                    <a:pt x="0" y="524510"/>
                  </a:moveTo>
                  <a:lnTo>
                    <a:pt x="1686559" y="524510"/>
                  </a:lnTo>
                  <a:lnTo>
                    <a:pt x="1686559" y="0"/>
                  </a:lnTo>
                  <a:lnTo>
                    <a:pt x="0" y="0"/>
                  </a:lnTo>
                  <a:lnTo>
                    <a:pt x="0" y="524510"/>
                  </a:lnTo>
                  <a:close/>
                </a:path>
              </a:pathLst>
            </a:custGeom>
            <a:ln w="6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2901950" y="2179320"/>
            <a:ext cx="1577975" cy="199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50" spc="150" dirty="0">
                <a:latin typeface="Arial"/>
                <a:cs typeface="Arial"/>
              </a:rPr>
              <a:t>Perencanaan</a:t>
            </a:r>
            <a:r>
              <a:rPr sz="1150" spc="55" dirty="0">
                <a:latin typeface="Arial"/>
                <a:cs typeface="Arial"/>
              </a:rPr>
              <a:t> </a:t>
            </a:r>
            <a:r>
              <a:rPr sz="1150" spc="229" dirty="0">
                <a:latin typeface="Arial"/>
                <a:cs typeface="Arial"/>
              </a:rPr>
              <a:t>SDM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5170804" y="3457575"/>
            <a:ext cx="1692910" cy="530860"/>
            <a:chOff x="5170804" y="3457575"/>
            <a:chExt cx="1692910" cy="530860"/>
          </a:xfrm>
        </p:grpSpPr>
        <p:sp>
          <p:nvSpPr>
            <p:cNvPr id="47" name="object 47"/>
            <p:cNvSpPr/>
            <p:nvPr/>
          </p:nvSpPr>
          <p:spPr>
            <a:xfrm>
              <a:off x="5173979" y="3460750"/>
              <a:ext cx="1686560" cy="524510"/>
            </a:xfrm>
            <a:custGeom>
              <a:avLst/>
              <a:gdLst/>
              <a:ahLst/>
              <a:cxnLst/>
              <a:rect l="l" t="t" r="r" b="b"/>
              <a:pathLst>
                <a:path w="1686559" h="524510">
                  <a:moveTo>
                    <a:pt x="1686560" y="0"/>
                  </a:moveTo>
                  <a:lnTo>
                    <a:pt x="0" y="0"/>
                  </a:lnTo>
                  <a:lnTo>
                    <a:pt x="0" y="524510"/>
                  </a:lnTo>
                  <a:lnTo>
                    <a:pt x="1686560" y="524510"/>
                  </a:lnTo>
                  <a:lnTo>
                    <a:pt x="16865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173979" y="3460750"/>
              <a:ext cx="1686560" cy="524510"/>
            </a:xfrm>
            <a:custGeom>
              <a:avLst/>
              <a:gdLst/>
              <a:ahLst/>
              <a:cxnLst/>
              <a:rect l="l" t="t" r="r" b="b"/>
              <a:pathLst>
                <a:path w="1686559" h="524510">
                  <a:moveTo>
                    <a:pt x="0" y="524510"/>
                  </a:moveTo>
                  <a:lnTo>
                    <a:pt x="1686560" y="524510"/>
                  </a:lnTo>
                  <a:lnTo>
                    <a:pt x="1686560" y="0"/>
                  </a:lnTo>
                  <a:lnTo>
                    <a:pt x="0" y="0"/>
                  </a:lnTo>
                  <a:lnTo>
                    <a:pt x="0" y="524510"/>
                  </a:lnTo>
                  <a:close/>
                </a:path>
              </a:pathLst>
            </a:custGeom>
            <a:ln w="6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5501640" y="3526790"/>
            <a:ext cx="1006475" cy="3759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2710" marR="5080" indent="-80010">
              <a:lnSpc>
                <a:spcPct val="100000"/>
              </a:lnSpc>
              <a:spcBef>
                <a:spcPts val="90"/>
              </a:spcBef>
            </a:pPr>
            <a:r>
              <a:rPr sz="1150" spc="160" dirty="0">
                <a:latin typeface="Arial"/>
                <a:cs typeface="Arial"/>
              </a:rPr>
              <a:t>K</a:t>
            </a:r>
            <a:r>
              <a:rPr sz="1150" spc="155" dirty="0">
                <a:latin typeface="Arial"/>
                <a:cs typeface="Arial"/>
              </a:rPr>
              <a:t>ed</a:t>
            </a:r>
            <a:r>
              <a:rPr sz="1150" spc="40" dirty="0">
                <a:latin typeface="Arial"/>
                <a:cs typeface="Arial"/>
              </a:rPr>
              <a:t>i</a:t>
            </a:r>
            <a:r>
              <a:rPr sz="1150" spc="210" dirty="0">
                <a:latin typeface="Arial"/>
                <a:cs typeface="Arial"/>
              </a:rPr>
              <a:t>s</a:t>
            </a:r>
            <a:r>
              <a:rPr sz="1150" spc="55" dirty="0">
                <a:latin typeface="Arial"/>
                <a:cs typeface="Arial"/>
              </a:rPr>
              <a:t>i</a:t>
            </a:r>
            <a:r>
              <a:rPr sz="1150" spc="140" dirty="0">
                <a:latin typeface="Arial"/>
                <a:cs typeface="Arial"/>
              </a:rPr>
              <a:t>p</a:t>
            </a:r>
            <a:r>
              <a:rPr sz="1150" spc="90" dirty="0">
                <a:latin typeface="Arial"/>
                <a:cs typeface="Arial"/>
              </a:rPr>
              <a:t>lin</a:t>
            </a:r>
            <a:r>
              <a:rPr sz="1150" spc="140" dirty="0">
                <a:latin typeface="Arial"/>
                <a:cs typeface="Arial"/>
              </a:rPr>
              <a:t>a</a:t>
            </a:r>
            <a:r>
              <a:rPr sz="1150" spc="105" dirty="0">
                <a:latin typeface="Arial"/>
                <a:cs typeface="Arial"/>
              </a:rPr>
              <a:t>n  </a:t>
            </a:r>
            <a:r>
              <a:rPr sz="1150" spc="165" dirty="0">
                <a:latin typeface="Arial"/>
                <a:cs typeface="Arial"/>
              </a:rPr>
              <a:t>Karyawan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605155" y="5666104"/>
            <a:ext cx="1699260" cy="1162050"/>
            <a:chOff x="605155" y="5666104"/>
            <a:chExt cx="1699260" cy="1162050"/>
          </a:xfrm>
        </p:grpSpPr>
        <p:sp>
          <p:nvSpPr>
            <p:cNvPr id="51" name="object 51"/>
            <p:cNvSpPr/>
            <p:nvPr/>
          </p:nvSpPr>
          <p:spPr>
            <a:xfrm>
              <a:off x="608330" y="5669279"/>
              <a:ext cx="1692910" cy="1155700"/>
            </a:xfrm>
            <a:custGeom>
              <a:avLst/>
              <a:gdLst/>
              <a:ahLst/>
              <a:cxnLst/>
              <a:rect l="l" t="t" r="r" b="b"/>
              <a:pathLst>
                <a:path w="1692910" h="1155700">
                  <a:moveTo>
                    <a:pt x="1692909" y="0"/>
                  </a:moveTo>
                  <a:lnTo>
                    <a:pt x="0" y="0"/>
                  </a:lnTo>
                  <a:lnTo>
                    <a:pt x="0" y="1155700"/>
                  </a:lnTo>
                  <a:lnTo>
                    <a:pt x="1692909" y="1155700"/>
                  </a:lnTo>
                  <a:lnTo>
                    <a:pt x="16929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08330" y="5669279"/>
              <a:ext cx="1692910" cy="1155700"/>
            </a:xfrm>
            <a:custGeom>
              <a:avLst/>
              <a:gdLst/>
              <a:ahLst/>
              <a:cxnLst/>
              <a:rect l="l" t="t" r="r" b="b"/>
              <a:pathLst>
                <a:path w="1692910" h="1155700">
                  <a:moveTo>
                    <a:pt x="0" y="1155700"/>
                  </a:moveTo>
                  <a:lnTo>
                    <a:pt x="1692909" y="1155700"/>
                  </a:lnTo>
                  <a:lnTo>
                    <a:pt x="1692909" y="0"/>
                  </a:lnTo>
                  <a:lnTo>
                    <a:pt x="0" y="0"/>
                  </a:lnTo>
                  <a:lnTo>
                    <a:pt x="0" y="1155700"/>
                  </a:lnTo>
                  <a:close/>
                </a:path>
              </a:pathLst>
            </a:custGeom>
            <a:ln w="6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608330" y="1625600"/>
            <a:ext cx="1692910" cy="5199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306070" marR="271780" algn="ctr">
              <a:lnSpc>
                <a:spcPts val="1639"/>
              </a:lnSpc>
            </a:pPr>
            <a:r>
              <a:rPr sz="1400" spc="175" dirty="0">
                <a:latin typeface="Arial"/>
                <a:cs typeface="Arial"/>
              </a:rPr>
              <a:t>P</a:t>
            </a:r>
            <a:r>
              <a:rPr sz="1400" spc="150" dirty="0">
                <a:latin typeface="Arial"/>
                <a:cs typeface="Arial"/>
              </a:rPr>
              <a:t>e</a:t>
            </a:r>
            <a:r>
              <a:rPr sz="1400" spc="175" dirty="0">
                <a:latin typeface="Arial"/>
                <a:cs typeface="Arial"/>
              </a:rPr>
              <a:t>n</a:t>
            </a:r>
            <a:r>
              <a:rPr sz="1400" spc="160" dirty="0">
                <a:latin typeface="Arial"/>
                <a:cs typeface="Arial"/>
              </a:rPr>
              <a:t>g</a:t>
            </a:r>
            <a:r>
              <a:rPr sz="1400" spc="150" dirty="0">
                <a:latin typeface="Arial"/>
                <a:cs typeface="Arial"/>
              </a:rPr>
              <a:t>a</a:t>
            </a:r>
            <a:r>
              <a:rPr sz="1400" spc="175" dirty="0">
                <a:latin typeface="Arial"/>
                <a:cs typeface="Arial"/>
              </a:rPr>
              <a:t>d</a:t>
            </a:r>
            <a:r>
              <a:rPr sz="1400" spc="160" dirty="0">
                <a:latin typeface="Arial"/>
                <a:cs typeface="Arial"/>
              </a:rPr>
              <a:t>aa</a:t>
            </a:r>
            <a:r>
              <a:rPr sz="1400" spc="145" dirty="0">
                <a:latin typeface="Arial"/>
                <a:cs typeface="Arial"/>
              </a:rPr>
              <a:t>n  </a:t>
            </a:r>
            <a:r>
              <a:rPr sz="1400" spc="245" dirty="0">
                <a:latin typeface="Arial"/>
                <a:cs typeface="Arial"/>
              </a:rPr>
              <a:t>SDM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 marL="247650" marR="251460" algn="ctr">
              <a:lnSpc>
                <a:spcPts val="1639"/>
              </a:lnSpc>
              <a:spcBef>
                <a:spcPts val="1190"/>
              </a:spcBef>
            </a:pPr>
            <a:r>
              <a:rPr sz="1400" spc="165" dirty="0">
                <a:latin typeface="Arial"/>
                <a:cs typeface="Arial"/>
              </a:rPr>
              <a:t>P</a:t>
            </a:r>
            <a:r>
              <a:rPr sz="1400" spc="150" dirty="0">
                <a:latin typeface="Arial"/>
                <a:cs typeface="Arial"/>
              </a:rPr>
              <a:t>e</a:t>
            </a:r>
            <a:r>
              <a:rPr sz="1400" spc="175" dirty="0">
                <a:latin typeface="Arial"/>
                <a:cs typeface="Arial"/>
              </a:rPr>
              <a:t>n</a:t>
            </a:r>
            <a:r>
              <a:rPr sz="1400" spc="160" dirty="0">
                <a:latin typeface="Arial"/>
                <a:cs typeface="Arial"/>
              </a:rPr>
              <a:t>ge</a:t>
            </a:r>
            <a:r>
              <a:rPr sz="1400" spc="-5" dirty="0">
                <a:latin typeface="Arial"/>
                <a:cs typeface="Arial"/>
              </a:rPr>
              <a:t>l</a:t>
            </a:r>
            <a:r>
              <a:rPr sz="1400" spc="175" dirty="0">
                <a:latin typeface="Arial"/>
                <a:cs typeface="Arial"/>
              </a:rPr>
              <a:t>o</a:t>
            </a:r>
            <a:r>
              <a:rPr sz="1400" spc="-20" dirty="0">
                <a:latin typeface="Arial"/>
                <a:cs typeface="Arial"/>
              </a:rPr>
              <a:t>l</a:t>
            </a:r>
            <a:r>
              <a:rPr sz="1400" spc="175" dirty="0">
                <a:latin typeface="Arial"/>
                <a:cs typeface="Arial"/>
              </a:rPr>
              <a:t>a</a:t>
            </a:r>
            <a:r>
              <a:rPr sz="1400" spc="160" dirty="0">
                <a:latin typeface="Arial"/>
                <a:cs typeface="Arial"/>
              </a:rPr>
              <a:t>a</a:t>
            </a:r>
            <a:r>
              <a:rPr sz="1400" spc="145" dirty="0">
                <a:latin typeface="Arial"/>
                <a:cs typeface="Arial"/>
              </a:rPr>
              <a:t>n  </a:t>
            </a:r>
            <a:r>
              <a:rPr sz="1400" spc="245" dirty="0">
                <a:latin typeface="Arial"/>
                <a:cs typeface="Arial"/>
              </a:rPr>
              <a:t>SDM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Arial"/>
              <a:cs typeface="Arial"/>
            </a:endParaRPr>
          </a:p>
          <a:p>
            <a:pPr marL="86995" marR="69850" algn="ctr">
              <a:lnSpc>
                <a:spcPts val="1650"/>
              </a:lnSpc>
            </a:pPr>
            <a:r>
              <a:rPr sz="1400" spc="165" dirty="0">
                <a:latin typeface="Arial"/>
                <a:cs typeface="Arial"/>
              </a:rPr>
              <a:t>P</a:t>
            </a:r>
            <a:r>
              <a:rPr sz="1400" spc="160" dirty="0">
                <a:latin typeface="Arial"/>
                <a:cs typeface="Arial"/>
              </a:rPr>
              <a:t>e</a:t>
            </a:r>
            <a:r>
              <a:rPr sz="1400" spc="175" dirty="0">
                <a:latin typeface="Arial"/>
                <a:cs typeface="Arial"/>
              </a:rPr>
              <a:t>n</a:t>
            </a:r>
            <a:r>
              <a:rPr sz="1400" spc="150" dirty="0">
                <a:latin typeface="Arial"/>
                <a:cs typeface="Arial"/>
              </a:rPr>
              <a:t>g</a:t>
            </a:r>
            <a:r>
              <a:rPr sz="1400" spc="175" dirty="0">
                <a:latin typeface="Arial"/>
                <a:cs typeface="Arial"/>
              </a:rPr>
              <a:t>e</a:t>
            </a:r>
            <a:r>
              <a:rPr sz="1400" spc="250" dirty="0">
                <a:latin typeface="Arial"/>
                <a:cs typeface="Arial"/>
              </a:rPr>
              <a:t>m</a:t>
            </a:r>
            <a:r>
              <a:rPr sz="1400" spc="150" dirty="0">
                <a:latin typeface="Arial"/>
                <a:cs typeface="Arial"/>
              </a:rPr>
              <a:t>b</a:t>
            </a:r>
            <a:r>
              <a:rPr sz="1400" spc="175" dirty="0">
                <a:latin typeface="Arial"/>
                <a:cs typeface="Arial"/>
              </a:rPr>
              <a:t>a</a:t>
            </a:r>
            <a:r>
              <a:rPr sz="1400" spc="150" dirty="0">
                <a:latin typeface="Arial"/>
                <a:cs typeface="Arial"/>
              </a:rPr>
              <a:t>n</a:t>
            </a:r>
            <a:r>
              <a:rPr sz="1400" spc="175" dirty="0">
                <a:latin typeface="Arial"/>
                <a:cs typeface="Arial"/>
              </a:rPr>
              <a:t>g</a:t>
            </a:r>
            <a:r>
              <a:rPr sz="1400" spc="160" dirty="0">
                <a:latin typeface="Arial"/>
                <a:cs typeface="Arial"/>
              </a:rPr>
              <a:t>a</a:t>
            </a:r>
            <a:r>
              <a:rPr sz="1400" spc="145" dirty="0">
                <a:latin typeface="Arial"/>
                <a:cs typeface="Arial"/>
              </a:rPr>
              <a:t>n  </a:t>
            </a:r>
            <a:r>
              <a:rPr sz="1400" spc="245" dirty="0">
                <a:latin typeface="Arial"/>
                <a:cs typeface="Arial"/>
              </a:rPr>
              <a:t>SDM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spc="140" dirty="0">
                <a:latin typeface="Arial"/>
                <a:cs typeface="Arial"/>
              </a:rPr>
              <a:t>Pelepasan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245" dirty="0">
                <a:latin typeface="Arial"/>
                <a:cs typeface="Arial"/>
              </a:rPr>
              <a:t>SDM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7567294" y="4810125"/>
            <a:ext cx="1692910" cy="529590"/>
            <a:chOff x="7567294" y="4810125"/>
            <a:chExt cx="1692910" cy="529590"/>
          </a:xfrm>
        </p:grpSpPr>
        <p:sp>
          <p:nvSpPr>
            <p:cNvPr id="55" name="object 55"/>
            <p:cNvSpPr/>
            <p:nvPr/>
          </p:nvSpPr>
          <p:spPr>
            <a:xfrm>
              <a:off x="7570469" y="4813300"/>
              <a:ext cx="1686560" cy="523240"/>
            </a:xfrm>
            <a:custGeom>
              <a:avLst/>
              <a:gdLst/>
              <a:ahLst/>
              <a:cxnLst/>
              <a:rect l="l" t="t" r="r" b="b"/>
              <a:pathLst>
                <a:path w="1686559" h="523239">
                  <a:moveTo>
                    <a:pt x="1686559" y="0"/>
                  </a:moveTo>
                  <a:lnTo>
                    <a:pt x="0" y="0"/>
                  </a:lnTo>
                  <a:lnTo>
                    <a:pt x="0" y="523239"/>
                  </a:lnTo>
                  <a:lnTo>
                    <a:pt x="1686559" y="523239"/>
                  </a:lnTo>
                  <a:lnTo>
                    <a:pt x="16865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570469" y="4813300"/>
              <a:ext cx="1686560" cy="523240"/>
            </a:xfrm>
            <a:custGeom>
              <a:avLst/>
              <a:gdLst/>
              <a:ahLst/>
              <a:cxnLst/>
              <a:rect l="l" t="t" r="r" b="b"/>
              <a:pathLst>
                <a:path w="1686559" h="523239">
                  <a:moveTo>
                    <a:pt x="0" y="523239"/>
                  </a:moveTo>
                  <a:lnTo>
                    <a:pt x="1686559" y="523239"/>
                  </a:lnTo>
                  <a:lnTo>
                    <a:pt x="1686559" y="0"/>
                  </a:lnTo>
                  <a:lnTo>
                    <a:pt x="0" y="0"/>
                  </a:lnTo>
                  <a:lnTo>
                    <a:pt x="0" y="523239"/>
                  </a:lnTo>
                  <a:close/>
                </a:path>
              </a:pathLst>
            </a:custGeom>
            <a:ln w="6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7881619" y="4874259"/>
            <a:ext cx="1028065" cy="37592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11454" marR="5080" indent="-199390">
              <a:lnSpc>
                <a:spcPct val="100699"/>
              </a:lnSpc>
              <a:spcBef>
                <a:spcPts val="80"/>
              </a:spcBef>
            </a:pPr>
            <a:r>
              <a:rPr sz="1150" spc="175" dirty="0">
                <a:latin typeface="Arial"/>
                <a:cs typeface="Arial"/>
              </a:rPr>
              <a:t>P</a:t>
            </a:r>
            <a:r>
              <a:rPr sz="1150" spc="155" dirty="0">
                <a:latin typeface="Arial"/>
                <a:cs typeface="Arial"/>
              </a:rPr>
              <a:t>e</a:t>
            </a:r>
            <a:r>
              <a:rPr sz="1150" spc="140" dirty="0">
                <a:latin typeface="Arial"/>
                <a:cs typeface="Arial"/>
              </a:rPr>
              <a:t>ng</a:t>
            </a:r>
            <a:r>
              <a:rPr sz="1150" spc="105" dirty="0">
                <a:latin typeface="Arial"/>
                <a:cs typeface="Arial"/>
              </a:rPr>
              <a:t>el</a:t>
            </a:r>
            <a:r>
              <a:rPr sz="1150" spc="140" dirty="0">
                <a:latin typeface="Arial"/>
                <a:cs typeface="Arial"/>
              </a:rPr>
              <a:t>o</a:t>
            </a:r>
            <a:r>
              <a:rPr sz="1150" spc="55" dirty="0">
                <a:latin typeface="Arial"/>
                <a:cs typeface="Arial"/>
              </a:rPr>
              <a:t>l</a:t>
            </a:r>
            <a:r>
              <a:rPr sz="1150" spc="140" dirty="0">
                <a:latin typeface="Arial"/>
                <a:cs typeface="Arial"/>
              </a:rPr>
              <a:t>a</a:t>
            </a:r>
            <a:r>
              <a:rPr sz="1150" spc="155" dirty="0">
                <a:latin typeface="Arial"/>
                <a:cs typeface="Arial"/>
              </a:rPr>
              <a:t>a</a:t>
            </a:r>
            <a:r>
              <a:rPr sz="1150" spc="105" dirty="0">
                <a:latin typeface="Arial"/>
                <a:cs typeface="Arial"/>
              </a:rPr>
              <a:t>n  </a:t>
            </a:r>
            <a:r>
              <a:rPr sz="1150" spc="150" dirty="0">
                <a:latin typeface="Arial"/>
                <a:cs typeface="Arial"/>
              </a:rPr>
              <a:t>Talenta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2298167" y="1622527"/>
            <a:ext cx="7444740" cy="5205730"/>
            <a:chOff x="2298167" y="1622527"/>
            <a:chExt cx="7444740" cy="5205730"/>
          </a:xfrm>
        </p:grpSpPr>
        <p:sp>
          <p:nvSpPr>
            <p:cNvPr id="59" name="object 59"/>
            <p:cNvSpPr/>
            <p:nvPr/>
          </p:nvSpPr>
          <p:spPr>
            <a:xfrm>
              <a:off x="4551679" y="2299969"/>
              <a:ext cx="577850" cy="0"/>
            </a:xfrm>
            <a:custGeom>
              <a:avLst/>
              <a:gdLst/>
              <a:ahLst/>
              <a:cxnLst/>
              <a:rect l="l" t="t" r="r" b="b"/>
              <a:pathLst>
                <a:path w="577850">
                  <a:moveTo>
                    <a:pt x="0" y="0"/>
                  </a:moveTo>
                  <a:lnTo>
                    <a:pt x="577850" y="0"/>
                  </a:lnTo>
                </a:path>
              </a:pathLst>
            </a:custGeom>
            <a:ln w="6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110480" y="2240279"/>
              <a:ext cx="2459990" cy="118110"/>
            </a:xfrm>
            <a:custGeom>
              <a:avLst/>
              <a:gdLst/>
              <a:ahLst/>
              <a:cxnLst/>
              <a:rect l="l" t="t" r="r" b="b"/>
              <a:pathLst>
                <a:path w="2459990" h="118110">
                  <a:moveTo>
                    <a:pt x="147320" y="59690"/>
                  </a:moveTo>
                  <a:lnTo>
                    <a:pt x="0" y="0"/>
                  </a:lnTo>
                  <a:lnTo>
                    <a:pt x="0" y="118110"/>
                  </a:lnTo>
                  <a:lnTo>
                    <a:pt x="147320" y="59690"/>
                  </a:lnTo>
                  <a:close/>
                </a:path>
                <a:path w="2459990" h="118110">
                  <a:moveTo>
                    <a:pt x="2459990" y="59690"/>
                  </a:moveTo>
                  <a:lnTo>
                    <a:pt x="2311400" y="0"/>
                  </a:lnTo>
                  <a:lnTo>
                    <a:pt x="2311400" y="118110"/>
                  </a:lnTo>
                  <a:lnTo>
                    <a:pt x="2459990" y="596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704589" y="2561589"/>
              <a:ext cx="4709160" cy="796290"/>
            </a:xfrm>
            <a:custGeom>
              <a:avLst/>
              <a:gdLst/>
              <a:ahLst/>
              <a:cxnLst/>
              <a:rect l="l" t="t" r="r" b="b"/>
              <a:pathLst>
                <a:path w="4709159" h="796289">
                  <a:moveTo>
                    <a:pt x="4709160" y="0"/>
                  </a:moveTo>
                  <a:lnTo>
                    <a:pt x="4709160" y="524510"/>
                  </a:lnTo>
                  <a:lnTo>
                    <a:pt x="0" y="524510"/>
                  </a:lnTo>
                  <a:lnTo>
                    <a:pt x="0" y="796289"/>
                  </a:lnTo>
                </a:path>
              </a:pathLst>
            </a:custGeom>
            <a:ln w="6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632199" y="3342639"/>
              <a:ext cx="146050" cy="118110"/>
            </a:xfrm>
            <a:custGeom>
              <a:avLst/>
              <a:gdLst/>
              <a:ahLst/>
              <a:cxnLst/>
              <a:rect l="l" t="t" r="r" b="b"/>
              <a:pathLst>
                <a:path w="146050" h="118110">
                  <a:moveTo>
                    <a:pt x="146050" y="0"/>
                  </a:moveTo>
                  <a:lnTo>
                    <a:pt x="0" y="0"/>
                  </a:lnTo>
                  <a:lnTo>
                    <a:pt x="72389" y="118110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549139" y="3722369"/>
              <a:ext cx="496570" cy="0"/>
            </a:xfrm>
            <a:custGeom>
              <a:avLst/>
              <a:gdLst/>
              <a:ahLst/>
              <a:cxnLst/>
              <a:rect l="l" t="t" r="r" b="b"/>
              <a:pathLst>
                <a:path w="496570">
                  <a:moveTo>
                    <a:pt x="0" y="0"/>
                  </a:moveTo>
                  <a:lnTo>
                    <a:pt x="496570" y="0"/>
                  </a:lnTo>
                </a:path>
              </a:pathLst>
            </a:custGeom>
            <a:ln w="6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026659" y="3663950"/>
              <a:ext cx="147320" cy="118110"/>
            </a:xfrm>
            <a:custGeom>
              <a:avLst/>
              <a:gdLst/>
              <a:ahLst/>
              <a:cxnLst/>
              <a:rect l="l" t="t" r="r" b="b"/>
              <a:pathLst>
                <a:path w="147320" h="118110">
                  <a:moveTo>
                    <a:pt x="0" y="0"/>
                  </a:moveTo>
                  <a:lnTo>
                    <a:pt x="0" y="118110"/>
                  </a:lnTo>
                  <a:lnTo>
                    <a:pt x="147319" y="584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860539" y="3722369"/>
              <a:ext cx="580390" cy="0"/>
            </a:xfrm>
            <a:custGeom>
              <a:avLst/>
              <a:gdLst/>
              <a:ahLst/>
              <a:cxnLst/>
              <a:rect l="l" t="t" r="r" b="b"/>
              <a:pathLst>
                <a:path w="580390">
                  <a:moveTo>
                    <a:pt x="0" y="0"/>
                  </a:moveTo>
                  <a:lnTo>
                    <a:pt x="580389" y="0"/>
                  </a:lnTo>
                </a:path>
              </a:pathLst>
            </a:custGeom>
            <a:ln w="6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421879" y="3663950"/>
              <a:ext cx="148590" cy="118110"/>
            </a:xfrm>
            <a:custGeom>
              <a:avLst/>
              <a:gdLst/>
              <a:ahLst/>
              <a:cxnLst/>
              <a:rect l="l" t="t" r="r" b="b"/>
              <a:pathLst>
                <a:path w="148590" h="118110">
                  <a:moveTo>
                    <a:pt x="0" y="0"/>
                  </a:moveTo>
                  <a:lnTo>
                    <a:pt x="0" y="118110"/>
                  </a:lnTo>
                  <a:lnTo>
                    <a:pt x="148590" y="584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704589" y="3985260"/>
              <a:ext cx="4709160" cy="723900"/>
            </a:xfrm>
            <a:custGeom>
              <a:avLst/>
              <a:gdLst/>
              <a:ahLst/>
              <a:cxnLst/>
              <a:rect l="l" t="t" r="r" b="b"/>
              <a:pathLst>
                <a:path w="4709159" h="723900">
                  <a:moveTo>
                    <a:pt x="4709160" y="0"/>
                  </a:moveTo>
                  <a:lnTo>
                    <a:pt x="4709160" y="609600"/>
                  </a:lnTo>
                  <a:lnTo>
                    <a:pt x="0" y="609600"/>
                  </a:lnTo>
                  <a:lnTo>
                    <a:pt x="0" y="723900"/>
                  </a:lnTo>
                </a:path>
              </a:pathLst>
            </a:custGeom>
            <a:ln w="6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632200" y="4693919"/>
              <a:ext cx="3938270" cy="439420"/>
            </a:xfrm>
            <a:custGeom>
              <a:avLst/>
              <a:gdLst/>
              <a:ahLst/>
              <a:cxnLst/>
              <a:rect l="l" t="t" r="r" b="b"/>
              <a:pathLst>
                <a:path w="3938270" h="439420">
                  <a:moveTo>
                    <a:pt x="146050" y="0"/>
                  </a:moveTo>
                  <a:lnTo>
                    <a:pt x="0" y="0"/>
                  </a:lnTo>
                  <a:lnTo>
                    <a:pt x="72390" y="119380"/>
                  </a:lnTo>
                  <a:lnTo>
                    <a:pt x="146050" y="0"/>
                  </a:lnTo>
                  <a:close/>
                </a:path>
                <a:path w="3938270" h="439420">
                  <a:moveTo>
                    <a:pt x="1541780" y="381000"/>
                  </a:moveTo>
                  <a:lnTo>
                    <a:pt x="1394460" y="321310"/>
                  </a:lnTo>
                  <a:lnTo>
                    <a:pt x="1394460" y="439420"/>
                  </a:lnTo>
                  <a:lnTo>
                    <a:pt x="1541780" y="381000"/>
                  </a:lnTo>
                  <a:close/>
                </a:path>
                <a:path w="3938270" h="439420">
                  <a:moveTo>
                    <a:pt x="3938270" y="381000"/>
                  </a:moveTo>
                  <a:lnTo>
                    <a:pt x="3789680" y="321310"/>
                  </a:lnTo>
                  <a:lnTo>
                    <a:pt x="3789680" y="439420"/>
                  </a:lnTo>
                  <a:lnTo>
                    <a:pt x="3938270" y="3810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704589" y="5336539"/>
              <a:ext cx="4709160" cy="576580"/>
            </a:xfrm>
            <a:custGeom>
              <a:avLst/>
              <a:gdLst/>
              <a:ahLst/>
              <a:cxnLst/>
              <a:rect l="l" t="t" r="r" b="b"/>
              <a:pathLst>
                <a:path w="4709159" h="576579">
                  <a:moveTo>
                    <a:pt x="4709160" y="0"/>
                  </a:moveTo>
                  <a:lnTo>
                    <a:pt x="4709160" y="384810"/>
                  </a:lnTo>
                  <a:lnTo>
                    <a:pt x="0" y="384810"/>
                  </a:lnTo>
                  <a:lnTo>
                    <a:pt x="0" y="576580"/>
                  </a:lnTo>
                </a:path>
              </a:pathLst>
            </a:custGeom>
            <a:ln w="6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632199" y="5897880"/>
              <a:ext cx="146050" cy="118110"/>
            </a:xfrm>
            <a:custGeom>
              <a:avLst/>
              <a:gdLst/>
              <a:ahLst/>
              <a:cxnLst/>
              <a:rect l="l" t="t" r="r" b="b"/>
              <a:pathLst>
                <a:path w="146050" h="118110">
                  <a:moveTo>
                    <a:pt x="146050" y="0"/>
                  </a:moveTo>
                  <a:lnTo>
                    <a:pt x="0" y="0"/>
                  </a:lnTo>
                  <a:lnTo>
                    <a:pt x="72389" y="118110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549139" y="6268719"/>
              <a:ext cx="496570" cy="10160"/>
            </a:xfrm>
            <a:custGeom>
              <a:avLst/>
              <a:gdLst/>
              <a:ahLst/>
              <a:cxnLst/>
              <a:rect l="l" t="t" r="r" b="b"/>
              <a:pathLst>
                <a:path w="496570" h="10160">
                  <a:moveTo>
                    <a:pt x="0" y="10159"/>
                  </a:moveTo>
                  <a:lnTo>
                    <a:pt x="358139" y="10159"/>
                  </a:lnTo>
                  <a:lnTo>
                    <a:pt x="358139" y="0"/>
                  </a:lnTo>
                  <a:lnTo>
                    <a:pt x="496570" y="0"/>
                  </a:lnTo>
                </a:path>
              </a:pathLst>
            </a:custGeom>
            <a:ln w="6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026659" y="6209030"/>
              <a:ext cx="147320" cy="118110"/>
            </a:xfrm>
            <a:custGeom>
              <a:avLst/>
              <a:gdLst/>
              <a:ahLst/>
              <a:cxnLst/>
              <a:rect l="l" t="t" r="r" b="b"/>
              <a:pathLst>
                <a:path w="147320" h="118110">
                  <a:moveTo>
                    <a:pt x="0" y="0"/>
                  </a:moveTo>
                  <a:lnTo>
                    <a:pt x="0" y="118110"/>
                  </a:lnTo>
                  <a:lnTo>
                    <a:pt x="147319" y="59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301239" y="1625599"/>
              <a:ext cx="7438390" cy="5199380"/>
            </a:xfrm>
            <a:custGeom>
              <a:avLst/>
              <a:gdLst/>
              <a:ahLst/>
              <a:cxnLst/>
              <a:rect l="l" t="t" r="r" b="b"/>
              <a:pathLst>
                <a:path w="7438390" h="5199380">
                  <a:moveTo>
                    <a:pt x="0" y="1347470"/>
                  </a:moveTo>
                  <a:lnTo>
                    <a:pt x="7438390" y="1347470"/>
                  </a:lnTo>
                  <a:lnTo>
                    <a:pt x="7438390" y="0"/>
                  </a:lnTo>
                  <a:lnTo>
                    <a:pt x="0" y="0"/>
                  </a:lnTo>
                  <a:lnTo>
                    <a:pt x="0" y="1347470"/>
                  </a:lnTo>
                  <a:close/>
                </a:path>
                <a:path w="7438390" h="5199380">
                  <a:moveTo>
                    <a:pt x="0" y="2887980"/>
                  </a:moveTo>
                  <a:lnTo>
                    <a:pt x="7438390" y="2887980"/>
                  </a:lnTo>
                  <a:lnTo>
                    <a:pt x="7438390" y="1347470"/>
                  </a:lnTo>
                  <a:lnTo>
                    <a:pt x="0" y="1347470"/>
                  </a:lnTo>
                  <a:lnTo>
                    <a:pt x="0" y="2887980"/>
                  </a:lnTo>
                  <a:close/>
                </a:path>
                <a:path w="7438390" h="5199380">
                  <a:moveTo>
                    <a:pt x="0" y="4043679"/>
                  </a:moveTo>
                  <a:lnTo>
                    <a:pt x="7438390" y="4043679"/>
                  </a:lnTo>
                  <a:lnTo>
                    <a:pt x="7438390" y="2887980"/>
                  </a:lnTo>
                  <a:lnTo>
                    <a:pt x="0" y="2887980"/>
                  </a:lnTo>
                  <a:lnTo>
                    <a:pt x="0" y="4043679"/>
                  </a:lnTo>
                  <a:close/>
                </a:path>
                <a:path w="7438390" h="5199380">
                  <a:moveTo>
                    <a:pt x="0" y="5199380"/>
                  </a:moveTo>
                  <a:lnTo>
                    <a:pt x="7438390" y="5199380"/>
                  </a:lnTo>
                  <a:lnTo>
                    <a:pt x="7438390" y="4043679"/>
                  </a:lnTo>
                  <a:lnTo>
                    <a:pt x="0" y="4043679"/>
                  </a:lnTo>
                  <a:lnTo>
                    <a:pt x="0" y="5199380"/>
                  </a:lnTo>
                  <a:close/>
                </a:path>
              </a:pathLst>
            </a:custGeom>
            <a:ln w="6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>
            <a:spLocks noGrp="1"/>
          </p:cNvSpPr>
          <p:nvPr>
            <p:ph type="title"/>
          </p:nvPr>
        </p:nvSpPr>
        <p:spPr>
          <a:xfrm>
            <a:off x="3832859" y="736599"/>
            <a:ext cx="3105150" cy="301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-200" dirty="0">
                <a:solidFill>
                  <a:srgbClr val="000000"/>
                </a:solidFill>
              </a:rPr>
              <a:t>BUSINESS </a:t>
            </a:r>
            <a:r>
              <a:rPr sz="1800" spc="-225" dirty="0">
                <a:solidFill>
                  <a:srgbClr val="000000"/>
                </a:solidFill>
              </a:rPr>
              <a:t>PROCESS </a:t>
            </a:r>
            <a:r>
              <a:rPr sz="1800" spc="-204" dirty="0">
                <a:solidFill>
                  <a:srgbClr val="000000"/>
                </a:solidFill>
              </a:rPr>
              <a:t>DEPT</a:t>
            </a:r>
            <a:r>
              <a:rPr sz="1800" spc="-220" dirty="0">
                <a:solidFill>
                  <a:srgbClr val="000000"/>
                </a:solidFill>
              </a:rPr>
              <a:t> </a:t>
            </a:r>
            <a:r>
              <a:rPr sz="1800" spc="-310" dirty="0">
                <a:solidFill>
                  <a:srgbClr val="000000"/>
                </a:solidFill>
              </a:rPr>
              <a:t>HR-GA</a:t>
            </a:r>
            <a:endParaRPr sz="1800"/>
          </a:p>
        </p:txBody>
      </p:sp>
      <p:sp>
        <p:nvSpPr>
          <p:cNvPr id="75" name="object 75"/>
          <p:cNvSpPr/>
          <p:nvPr/>
        </p:nvSpPr>
        <p:spPr>
          <a:xfrm>
            <a:off x="0" y="0"/>
            <a:ext cx="1007872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35507" y="461417"/>
            <a:ext cx="7426325" cy="730885"/>
            <a:chOff x="1435507" y="461417"/>
            <a:chExt cx="7426325" cy="730885"/>
          </a:xfrm>
        </p:grpSpPr>
        <p:sp>
          <p:nvSpPr>
            <p:cNvPr id="3" name="object 3"/>
            <p:cNvSpPr/>
            <p:nvPr/>
          </p:nvSpPr>
          <p:spPr>
            <a:xfrm>
              <a:off x="1440179" y="466089"/>
              <a:ext cx="7416800" cy="721360"/>
            </a:xfrm>
            <a:custGeom>
              <a:avLst/>
              <a:gdLst/>
              <a:ahLst/>
              <a:cxnLst/>
              <a:rect l="l" t="t" r="r" b="b"/>
              <a:pathLst>
                <a:path w="7416800" h="721360">
                  <a:moveTo>
                    <a:pt x="7296150" y="0"/>
                  </a:moveTo>
                  <a:lnTo>
                    <a:pt x="119379" y="0"/>
                  </a:lnTo>
                  <a:lnTo>
                    <a:pt x="75545" y="10279"/>
                  </a:lnTo>
                  <a:lnTo>
                    <a:pt x="37306" y="37465"/>
                  </a:lnTo>
                  <a:lnTo>
                    <a:pt x="10259" y="76080"/>
                  </a:lnTo>
                  <a:lnTo>
                    <a:pt x="0" y="120650"/>
                  </a:lnTo>
                  <a:lnTo>
                    <a:pt x="0" y="600709"/>
                  </a:lnTo>
                  <a:lnTo>
                    <a:pt x="10259" y="645279"/>
                  </a:lnTo>
                  <a:lnTo>
                    <a:pt x="37306" y="683894"/>
                  </a:lnTo>
                  <a:lnTo>
                    <a:pt x="75545" y="711080"/>
                  </a:lnTo>
                  <a:lnTo>
                    <a:pt x="119379" y="721359"/>
                  </a:lnTo>
                  <a:lnTo>
                    <a:pt x="7296150" y="721359"/>
                  </a:lnTo>
                  <a:lnTo>
                    <a:pt x="7340719" y="711080"/>
                  </a:lnTo>
                  <a:lnTo>
                    <a:pt x="7379334" y="683894"/>
                  </a:lnTo>
                  <a:lnTo>
                    <a:pt x="7406520" y="645279"/>
                  </a:lnTo>
                  <a:lnTo>
                    <a:pt x="7416800" y="600709"/>
                  </a:lnTo>
                  <a:lnTo>
                    <a:pt x="7416800" y="120650"/>
                  </a:lnTo>
                  <a:lnTo>
                    <a:pt x="7406520" y="76080"/>
                  </a:lnTo>
                  <a:lnTo>
                    <a:pt x="7379334" y="37465"/>
                  </a:lnTo>
                  <a:lnTo>
                    <a:pt x="7340719" y="10279"/>
                  </a:lnTo>
                  <a:lnTo>
                    <a:pt x="7296150" y="0"/>
                  </a:lnTo>
                  <a:close/>
                </a:path>
              </a:pathLst>
            </a:custGeom>
            <a:solidFill>
              <a:srgbClr val="84F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40179" y="466089"/>
              <a:ext cx="7416800" cy="721360"/>
            </a:xfrm>
            <a:custGeom>
              <a:avLst/>
              <a:gdLst/>
              <a:ahLst/>
              <a:cxnLst/>
              <a:rect l="l" t="t" r="r" b="b"/>
              <a:pathLst>
                <a:path w="7416800" h="721360">
                  <a:moveTo>
                    <a:pt x="119379" y="0"/>
                  </a:moveTo>
                  <a:lnTo>
                    <a:pt x="75545" y="10279"/>
                  </a:lnTo>
                  <a:lnTo>
                    <a:pt x="37306" y="37465"/>
                  </a:lnTo>
                  <a:lnTo>
                    <a:pt x="10259" y="76080"/>
                  </a:lnTo>
                  <a:lnTo>
                    <a:pt x="0" y="120650"/>
                  </a:lnTo>
                  <a:lnTo>
                    <a:pt x="0" y="600709"/>
                  </a:lnTo>
                  <a:lnTo>
                    <a:pt x="10259" y="645279"/>
                  </a:lnTo>
                  <a:lnTo>
                    <a:pt x="37306" y="683894"/>
                  </a:lnTo>
                  <a:lnTo>
                    <a:pt x="75545" y="711080"/>
                  </a:lnTo>
                  <a:lnTo>
                    <a:pt x="119379" y="721359"/>
                  </a:lnTo>
                  <a:lnTo>
                    <a:pt x="7296150" y="721359"/>
                  </a:lnTo>
                  <a:lnTo>
                    <a:pt x="7340719" y="711080"/>
                  </a:lnTo>
                  <a:lnTo>
                    <a:pt x="7379334" y="683894"/>
                  </a:lnTo>
                  <a:lnTo>
                    <a:pt x="7406520" y="645279"/>
                  </a:lnTo>
                  <a:lnTo>
                    <a:pt x="7416800" y="600709"/>
                  </a:lnTo>
                  <a:lnTo>
                    <a:pt x="7416800" y="120650"/>
                  </a:lnTo>
                  <a:lnTo>
                    <a:pt x="7406520" y="76080"/>
                  </a:lnTo>
                  <a:lnTo>
                    <a:pt x="7379334" y="37465"/>
                  </a:lnTo>
                  <a:lnTo>
                    <a:pt x="7340719" y="10279"/>
                  </a:lnTo>
                  <a:lnTo>
                    <a:pt x="7296150" y="0"/>
                  </a:lnTo>
                  <a:lnTo>
                    <a:pt x="119379" y="0"/>
                  </a:lnTo>
                  <a:close/>
                </a:path>
              </a:pathLst>
            </a:custGeom>
            <a:ln w="9344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31670" y="518159"/>
            <a:ext cx="60896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0000"/>
                </a:solidFill>
              </a:rPr>
              <a:t>TANGGUNG </a:t>
            </a:r>
            <a:r>
              <a:rPr sz="3600" dirty="0">
                <a:solidFill>
                  <a:srgbClr val="FF0000"/>
                </a:solidFill>
              </a:rPr>
              <a:t>JAWAB</a:t>
            </a:r>
            <a:r>
              <a:rPr sz="3600" spc="-120" dirty="0">
                <a:solidFill>
                  <a:srgbClr val="FF0000"/>
                </a:solidFill>
              </a:rPr>
              <a:t> </a:t>
            </a:r>
            <a:r>
              <a:rPr sz="3600" spc="-5" dirty="0">
                <a:solidFill>
                  <a:srgbClr val="FF0000"/>
                </a:solidFill>
              </a:rPr>
              <a:t>UTAMA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635000" y="1750059"/>
            <a:ext cx="6624320" cy="9398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Langkah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2: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Untuk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setiap area, definisikan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aktivitas utama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dan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hasilnya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1369" y="2954020"/>
            <a:ext cx="2161540" cy="1257300"/>
          </a:xfrm>
          <a:prstGeom prst="rect">
            <a:avLst/>
          </a:prstGeom>
          <a:solidFill>
            <a:srgbClr val="001F5F"/>
          </a:solidFill>
          <a:ln w="9344">
            <a:solidFill>
              <a:srgbClr val="FF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2550">
              <a:latin typeface="Times New Roman"/>
              <a:cs typeface="Times New Roman"/>
            </a:endParaRPr>
          </a:p>
          <a:p>
            <a:pPr marL="674370" marR="475615" indent="-190500">
              <a:lnSpc>
                <a:spcPts val="2010"/>
              </a:lnSpc>
              <a:spcBef>
                <a:spcPts val="5"/>
              </a:spcBef>
            </a:pP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IVI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5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 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UTAMA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235097" y="3140710"/>
            <a:ext cx="1084580" cy="339090"/>
            <a:chOff x="3235097" y="3140710"/>
            <a:chExt cx="1084580" cy="339090"/>
          </a:xfrm>
        </p:grpSpPr>
        <p:sp>
          <p:nvSpPr>
            <p:cNvPr id="9" name="object 9"/>
            <p:cNvSpPr/>
            <p:nvPr/>
          </p:nvSpPr>
          <p:spPr>
            <a:xfrm>
              <a:off x="3239770" y="3195320"/>
              <a:ext cx="977900" cy="279400"/>
            </a:xfrm>
            <a:custGeom>
              <a:avLst/>
              <a:gdLst/>
              <a:ahLst/>
              <a:cxnLst/>
              <a:rect l="l" t="t" r="r" b="b"/>
              <a:pathLst>
                <a:path w="977900" h="279400">
                  <a:moveTo>
                    <a:pt x="0" y="279400"/>
                  </a:moveTo>
                  <a:lnTo>
                    <a:pt x="977900" y="0"/>
                  </a:lnTo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99890" y="3140710"/>
              <a:ext cx="119380" cy="1092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4464050" y="2700020"/>
            <a:ext cx="4536440" cy="934719"/>
          </a:xfrm>
          <a:custGeom>
            <a:avLst/>
            <a:gdLst/>
            <a:ahLst/>
            <a:cxnLst/>
            <a:rect l="l" t="t" r="r" b="b"/>
            <a:pathLst>
              <a:path w="4536440" h="934720">
                <a:moveTo>
                  <a:pt x="2268220" y="934719"/>
                </a:moveTo>
                <a:lnTo>
                  <a:pt x="0" y="934719"/>
                </a:lnTo>
                <a:lnTo>
                  <a:pt x="0" y="0"/>
                </a:lnTo>
                <a:lnTo>
                  <a:pt x="4536440" y="0"/>
                </a:lnTo>
                <a:lnTo>
                  <a:pt x="4536440" y="934719"/>
                </a:lnTo>
                <a:lnTo>
                  <a:pt x="2268220" y="93471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541520" y="2734309"/>
            <a:ext cx="360108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000" spc="-5" dirty="0">
                <a:solidFill>
                  <a:srgbClr val="3333CC"/>
                </a:solidFill>
                <a:latin typeface="Arial"/>
                <a:cs typeface="Arial"/>
              </a:rPr>
              <a:t>How </a:t>
            </a: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: Bagaimana</a:t>
            </a:r>
            <a:r>
              <a:rPr sz="2000" spc="-1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kontribusinya  </a:t>
            </a:r>
            <a:r>
              <a:rPr sz="2000" spc="-5" dirty="0">
                <a:solidFill>
                  <a:srgbClr val="3333CC"/>
                </a:solidFill>
                <a:latin typeface="Arial"/>
                <a:cs typeface="Arial"/>
              </a:rPr>
              <a:t>terhadap </a:t>
            </a: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pencapaian</a:t>
            </a:r>
            <a:r>
              <a:rPr sz="2000" spc="-5" dirty="0">
                <a:solidFill>
                  <a:srgbClr val="3333CC"/>
                </a:solidFill>
                <a:latin typeface="Arial"/>
                <a:cs typeface="Arial"/>
              </a:rPr>
              <a:t> tujuan?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172867" y="3769767"/>
            <a:ext cx="1146810" cy="458470"/>
            <a:chOff x="3172867" y="3769767"/>
            <a:chExt cx="1146810" cy="458470"/>
          </a:xfrm>
        </p:grpSpPr>
        <p:sp>
          <p:nvSpPr>
            <p:cNvPr id="14" name="object 14"/>
            <p:cNvSpPr/>
            <p:nvPr/>
          </p:nvSpPr>
          <p:spPr>
            <a:xfrm>
              <a:off x="3177540" y="3774439"/>
              <a:ext cx="1042669" cy="398780"/>
            </a:xfrm>
            <a:custGeom>
              <a:avLst/>
              <a:gdLst/>
              <a:ahLst/>
              <a:cxnLst/>
              <a:rect l="l" t="t" r="r" b="b"/>
              <a:pathLst>
                <a:path w="1042670" h="398779">
                  <a:moveTo>
                    <a:pt x="0" y="0"/>
                  </a:moveTo>
                  <a:lnTo>
                    <a:pt x="1042670" y="398780"/>
                  </a:lnTo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99890" y="4121149"/>
              <a:ext cx="119380" cy="1066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4464050" y="3968750"/>
            <a:ext cx="4536440" cy="935990"/>
          </a:xfrm>
          <a:custGeom>
            <a:avLst/>
            <a:gdLst/>
            <a:ahLst/>
            <a:cxnLst/>
            <a:rect l="l" t="t" r="r" b="b"/>
            <a:pathLst>
              <a:path w="4536440" h="935989">
                <a:moveTo>
                  <a:pt x="2268220" y="935989"/>
                </a:moveTo>
                <a:lnTo>
                  <a:pt x="0" y="935989"/>
                </a:lnTo>
                <a:lnTo>
                  <a:pt x="0" y="0"/>
                </a:lnTo>
                <a:lnTo>
                  <a:pt x="4536440" y="0"/>
                </a:lnTo>
                <a:lnTo>
                  <a:pt x="4536440" y="935989"/>
                </a:lnTo>
                <a:lnTo>
                  <a:pt x="2268220" y="93598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541520" y="4003040"/>
            <a:ext cx="3615054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What: Apa </a:t>
            </a:r>
            <a:r>
              <a:rPr sz="2000" spc="-5" dirty="0">
                <a:solidFill>
                  <a:srgbClr val="3333CC"/>
                </a:solidFill>
                <a:latin typeface="Arial"/>
                <a:cs typeface="Arial"/>
              </a:rPr>
              <a:t>obyek </a:t>
            </a: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dari</a:t>
            </a:r>
            <a:r>
              <a:rPr sz="2000" spc="-9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kontribusi  </a:t>
            </a:r>
            <a:r>
              <a:rPr sz="2000" spc="-5" dirty="0">
                <a:solidFill>
                  <a:srgbClr val="3333CC"/>
                </a:solidFill>
                <a:latin typeface="Arial"/>
                <a:cs typeface="Arial"/>
              </a:rPr>
              <a:t>tersebut?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79780" y="5219700"/>
            <a:ext cx="2160270" cy="1257300"/>
          </a:xfrm>
          <a:prstGeom prst="rect">
            <a:avLst/>
          </a:prstGeom>
          <a:solidFill>
            <a:srgbClr val="001F5F"/>
          </a:solidFill>
          <a:ln w="9344">
            <a:solidFill>
              <a:srgbClr val="FF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2550">
              <a:latin typeface="Times New Roman"/>
              <a:cs typeface="Times New Roman"/>
            </a:endParaRPr>
          </a:p>
          <a:p>
            <a:pPr marL="674370" marR="475615" indent="-191770">
              <a:lnSpc>
                <a:spcPts val="2010"/>
              </a:lnSpc>
              <a:spcBef>
                <a:spcPts val="5"/>
              </a:spcBef>
            </a:pPr>
            <a:r>
              <a:rPr sz="1800" b="1" spc="-5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IV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5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 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UTAMA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221479" y="5802629"/>
            <a:ext cx="114300" cy="1130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02479" y="5285740"/>
            <a:ext cx="4535170" cy="1126490"/>
          </a:xfrm>
          <a:custGeom>
            <a:avLst/>
            <a:gdLst/>
            <a:ahLst/>
            <a:cxnLst/>
            <a:rect l="l" t="t" r="r" b="b"/>
            <a:pathLst>
              <a:path w="4535170" h="1126489">
                <a:moveTo>
                  <a:pt x="2266950" y="1126490"/>
                </a:moveTo>
                <a:lnTo>
                  <a:pt x="0" y="1126490"/>
                </a:lnTo>
                <a:lnTo>
                  <a:pt x="0" y="0"/>
                </a:lnTo>
                <a:lnTo>
                  <a:pt x="4535170" y="0"/>
                </a:lnTo>
                <a:lnTo>
                  <a:pt x="4535170" y="1126490"/>
                </a:lnTo>
                <a:lnTo>
                  <a:pt x="2266950" y="112649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156357" y="5388609"/>
            <a:ext cx="4827905" cy="92964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60"/>
              </a:spcBef>
              <a:tabLst>
                <a:tab pos="1118235" algn="l"/>
                <a:tab pos="1523365" algn="l"/>
              </a:tabLst>
            </a:pPr>
            <a:r>
              <a:rPr sz="18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3000" spc="-7" baseline="1388" dirty="0">
                <a:solidFill>
                  <a:srgbClr val="3333CC"/>
                </a:solidFill>
                <a:latin typeface="Arial"/>
                <a:cs typeface="Arial"/>
              </a:rPr>
              <a:t>Why: </a:t>
            </a:r>
            <a:r>
              <a:rPr sz="3000" baseline="1388" dirty="0">
                <a:solidFill>
                  <a:srgbClr val="3333CC"/>
                </a:solidFill>
                <a:latin typeface="Arial"/>
                <a:cs typeface="Arial"/>
              </a:rPr>
              <a:t>Mengapa</a:t>
            </a:r>
            <a:r>
              <a:rPr sz="3000" spc="-112" baseline="1388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000" baseline="1388" dirty="0">
                <a:solidFill>
                  <a:srgbClr val="3333CC"/>
                </a:solidFill>
                <a:latin typeface="Arial"/>
                <a:cs typeface="Arial"/>
              </a:rPr>
              <a:t>kontribusinya</a:t>
            </a:r>
            <a:endParaRPr sz="3000" baseline="1388">
              <a:latin typeface="Arial"/>
              <a:cs typeface="Arial"/>
            </a:endParaRPr>
          </a:p>
          <a:p>
            <a:pPr marR="361315" algn="ctr">
              <a:lnSpc>
                <a:spcPct val="100000"/>
              </a:lnSpc>
              <a:spcBef>
                <a:spcPts val="1160"/>
              </a:spcBef>
            </a:pPr>
            <a:r>
              <a:rPr sz="2000" spc="-5" dirty="0">
                <a:solidFill>
                  <a:srgbClr val="3333CC"/>
                </a:solidFill>
                <a:latin typeface="Arial"/>
                <a:cs typeface="Arial"/>
              </a:rPr>
              <a:t>dibutuhkan?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35507" y="461417"/>
            <a:ext cx="7426325" cy="730885"/>
            <a:chOff x="1435507" y="461417"/>
            <a:chExt cx="7426325" cy="730885"/>
          </a:xfrm>
        </p:grpSpPr>
        <p:sp>
          <p:nvSpPr>
            <p:cNvPr id="3" name="object 3"/>
            <p:cNvSpPr/>
            <p:nvPr/>
          </p:nvSpPr>
          <p:spPr>
            <a:xfrm>
              <a:off x="1440179" y="466089"/>
              <a:ext cx="7416800" cy="721360"/>
            </a:xfrm>
            <a:custGeom>
              <a:avLst/>
              <a:gdLst/>
              <a:ahLst/>
              <a:cxnLst/>
              <a:rect l="l" t="t" r="r" b="b"/>
              <a:pathLst>
                <a:path w="7416800" h="721360">
                  <a:moveTo>
                    <a:pt x="7296150" y="0"/>
                  </a:moveTo>
                  <a:lnTo>
                    <a:pt x="119379" y="0"/>
                  </a:lnTo>
                  <a:lnTo>
                    <a:pt x="75545" y="10279"/>
                  </a:lnTo>
                  <a:lnTo>
                    <a:pt x="37306" y="37465"/>
                  </a:lnTo>
                  <a:lnTo>
                    <a:pt x="10259" y="76080"/>
                  </a:lnTo>
                  <a:lnTo>
                    <a:pt x="0" y="120650"/>
                  </a:lnTo>
                  <a:lnTo>
                    <a:pt x="0" y="600709"/>
                  </a:lnTo>
                  <a:lnTo>
                    <a:pt x="10259" y="645279"/>
                  </a:lnTo>
                  <a:lnTo>
                    <a:pt x="37306" y="683894"/>
                  </a:lnTo>
                  <a:lnTo>
                    <a:pt x="75545" y="711080"/>
                  </a:lnTo>
                  <a:lnTo>
                    <a:pt x="119379" y="721359"/>
                  </a:lnTo>
                  <a:lnTo>
                    <a:pt x="7296150" y="721359"/>
                  </a:lnTo>
                  <a:lnTo>
                    <a:pt x="7340719" y="711080"/>
                  </a:lnTo>
                  <a:lnTo>
                    <a:pt x="7379334" y="683894"/>
                  </a:lnTo>
                  <a:lnTo>
                    <a:pt x="7406520" y="645279"/>
                  </a:lnTo>
                  <a:lnTo>
                    <a:pt x="7416800" y="600709"/>
                  </a:lnTo>
                  <a:lnTo>
                    <a:pt x="7416800" y="120650"/>
                  </a:lnTo>
                  <a:lnTo>
                    <a:pt x="7406520" y="76080"/>
                  </a:lnTo>
                  <a:lnTo>
                    <a:pt x="7379334" y="37465"/>
                  </a:lnTo>
                  <a:lnTo>
                    <a:pt x="7340719" y="10279"/>
                  </a:lnTo>
                  <a:lnTo>
                    <a:pt x="7296150" y="0"/>
                  </a:lnTo>
                  <a:close/>
                </a:path>
              </a:pathLst>
            </a:custGeom>
            <a:solidFill>
              <a:srgbClr val="84F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40179" y="466089"/>
              <a:ext cx="7416800" cy="721360"/>
            </a:xfrm>
            <a:custGeom>
              <a:avLst/>
              <a:gdLst/>
              <a:ahLst/>
              <a:cxnLst/>
              <a:rect l="l" t="t" r="r" b="b"/>
              <a:pathLst>
                <a:path w="7416800" h="721360">
                  <a:moveTo>
                    <a:pt x="119379" y="0"/>
                  </a:moveTo>
                  <a:lnTo>
                    <a:pt x="75545" y="10279"/>
                  </a:lnTo>
                  <a:lnTo>
                    <a:pt x="37306" y="37465"/>
                  </a:lnTo>
                  <a:lnTo>
                    <a:pt x="10259" y="76080"/>
                  </a:lnTo>
                  <a:lnTo>
                    <a:pt x="0" y="120650"/>
                  </a:lnTo>
                  <a:lnTo>
                    <a:pt x="0" y="600709"/>
                  </a:lnTo>
                  <a:lnTo>
                    <a:pt x="10259" y="645279"/>
                  </a:lnTo>
                  <a:lnTo>
                    <a:pt x="37306" y="683894"/>
                  </a:lnTo>
                  <a:lnTo>
                    <a:pt x="75545" y="711080"/>
                  </a:lnTo>
                  <a:lnTo>
                    <a:pt x="119379" y="721359"/>
                  </a:lnTo>
                  <a:lnTo>
                    <a:pt x="7296150" y="721359"/>
                  </a:lnTo>
                  <a:lnTo>
                    <a:pt x="7340719" y="711080"/>
                  </a:lnTo>
                  <a:lnTo>
                    <a:pt x="7379334" y="683894"/>
                  </a:lnTo>
                  <a:lnTo>
                    <a:pt x="7406520" y="645279"/>
                  </a:lnTo>
                  <a:lnTo>
                    <a:pt x="7416800" y="600709"/>
                  </a:lnTo>
                  <a:lnTo>
                    <a:pt x="7416800" y="120650"/>
                  </a:lnTo>
                  <a:lnTo>
                    <a:pt x="7406520" y="76080"/>
                  </a:lnTo>
                  <a:lnTo>
                    <a:pt x="7379334" y="37465"/>
                  </a:lnTo>
                  <a:lnTo>
                    <a:pt x="7340719" y="10279"/>
                  </a:lnTo>
                  <a:lnTo>
                    <a:pt x="7296150" y="0"/>
                  </a:lnTo>
                  <a:lnTo>
                    <a:pt x="119379" y="0"/>
                  </a:lnTo>
                  <a:close/>
                </a:path>
              </a:pathLst>
            </a:custGeom>
            <a:ln w="9344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31670" y="518159"/>
            <a:ext cx="60896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0000"/>
                </a:solidFill>
              </a:rPr>
              <a:t>TANGGUNG </a:t>
            </a:r>
            <a:r>
              <a:rPr sz="3600" dirty="0">
                <a:solidFill>
                  <a:srgbClr val="FF0000"/>
                </a:solidFill>
              </a:rPr>
              <a:t>JAWAB</a:t>
            </a:r>
            <a:r>
              <a:rPr sz="3600" spc="-120" dirty="0">
                <a:solidFill>
                  <a:srgbClr val="FF0000"/>
                </a:solidFill>
              </a:rPr>
              <a:t> </a:t>
            </a:r>
            <a:r>
              <a:rPr sz="3600" spc="-5" dirty="0">
                <a:solidFill>
                  <a:srgbClr val="FF0000"/>
                </a:solidFill>
              </a:rPr>
              <a:t>UTAMA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708659" y="1977389"/>
            <a:ext cx="8663940" cy="5073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19607" y="461417"/>
            <a:ext cx="7642225" cy="730885"/>
            <a:chOff x="1219607" y="461417"/>
            <a:chExt cx="7642225" cy="730885"/>
          </a:xfrm>
        </p:grpSpPr>
        <p:sp>
          <p:nvSpPr>
            <p:cNvPr id="3" name="object 3"/>
            <p:cNvSpPr/>
            <p:nvPr/>
          </p:nvSpPr>
          <p:spPr>
            <a:xfrm>
              <a:off x="1224279" y="466089"/>
              <a:ext cx="7632700" cy="721360"/>
            </a:xfrm>
            <a:custGeom>
              <a:avLst/>
              <a:gdLst/>
              <a:ahLst/>
              <a:cxnLst/>
              <a:rect l="l" t="t" r="r" b="b"/>
              <a:pathLst>
                <a:path w="7632700" h="721360">
                  <a:moveTo>
                    <a:pt x="7512050" y="0"/>
                  </a:moveTo>
                  <a:lnTo>
                    <a:pt x="119379" y="0"/>
                  </a:lnTo>
                  <a:lnTo>
                    <a:pt x="75545" y="10279"/>
                  </a:lnTo>
                  <a:lnTo>
                    <a:pt x="37306" y="37465"/>
                  </a:lnTo>
                  <a:lnTo>
                    <a:pt x="10259" y="76080"/>
                  </a:lnTo>
                  <a:lnTo>
                    <a:pt x="0" y="120650"/>
                  </a:lnTo>
                  <a:lnTo>
                    <a:pt x="0" y="600709"/>
                  </a:lnTo>
                  <a:lnTo>
                    <a:pt x="10259" y="645279"/>
                  </a:lnTo>
                  <a:lnTo>
                    <a:pt x="37306" y="683894"/>
                  </a:lnTo>
                  <a:lnTo>
                    <a:pt x="75545" y="711080"/>
                  </a:lnTo>
                  <a:lnTo>
                    <a:pt x="119379" y="721359"/>
                  </a:lnTo>
                  <a:lnTo>
                    <a:pt x="7512050" y="721359"/>
                  </a:lnTo>
                  <a:lnTo>
                    <a:pt x="7556619" y="711080"/>
                  </a:lnTo>
                  <a:lnTo>
                    <a:pt x="7595234" y="683894"/>
                  </a:lnTo>
                  <a:lnTo>
                    <a:pt x="7622420" y="645279"/>
                  </a:lnTo>
                  <a:lnTo>
                    <a:pt x="7632700" y="600709"/>
                  </a:lnTo>
                  <a:lnTo>
                    <a:pt x="7632700" y="120650"/>
                  </a:lnTo>
                  <a:lnTo>
                    <a:pt x="7622420" y="76080"/>
                  </a:lnTo>
                  <a:lnTo>
                    <a:pt x="7595234" y="37465"/>
                  </a:lnTo>
                  <a:lnTo>
                    <a:pt x="7556619" y="10279"/>
                  </a:lnTo>
                  <a:lnTo>
                    <a:pt x="7512050" y="0"/>
                  </a:lnTo>
                  <a:close/>
                </a:path>
              </a:pathLst>
            </a:custGeom>
            <a:solidFill>
              <a:srgbClr val="84F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24279" y="466089"/>
              <a:ext cx="7632700" cy="721360"/>
            </a:xfrm>
            <a:custGeom>
              <a:avLst/>
              <a:gdLst/>
              <a:ahLst/>
              <a:cxnLst/>
              <a:rect l="l" t="t" r="r" b="b"/>
              <a:pathLst>
                <a:path w="7632700" h="721360">
                  <a:moveTo>
                    <a:pt x="119379" y="0"/>
                  </a:moveTo>
                  <a:lnTo>
                    <a:pt x="75545" y="10279"/>
                  </a:lnTo>
                  <a:lnTo>
                    <a:pt x="37306" y="37465"/>
                  </a:lnTo>
                  <a:lnTo>
                    <a:pt x="10259" y="76080"/>
                  </a:lnTo>
                  <a:lnTo>
                    <a:pt x="0" y="120650"/>
                  </a:lnTo>
                  <a:lnTo>
                    <a:pt x="0" y="600709"/>
                  </a:lnTo>
                  <a:lnTo>
                    <a:pt x="10259" y="645279"/>
                  </a:lnTo>
                  <a:lnTo>
                    <a:pt x="37306" y="683894"/>
                  </a:lnTo>
                  <a:lnTo>
                    <a:pt x="75545" y="711080"/>
                  </a:lnTo>
                  <a:lnTo>
                    <a:pt x="119379" y="721359"/>
                  </a:lnTo>
                  <a:lnTo>
                    <a:pt x="7512050" y="721359"/>
                  </a:lnTo>
                  <a:lnTo>
                    <a:pt x="7556619" y="711080"/>
                  </a:lnTo>
                  <a:lnTo>
                    <a:pt x="7595234" y="683894"/>
                  </a:lnTo>
                  <a:lnTo>
                    <a:pt x="7622420" y="645279"/>
                  </a:lnTo>
                  <a:lnTo>
                    <a:pt x="7632700" y="600709"/>
                  </a:lnTo>
                  <a:lnTo>
                    <a:pt x="7632700" y="120650"/>
                  </a:lnTo>
                  <a:lnTo>
                    <a:pt x="7622420" y="76080"/>
                  </a:lnTo>
                  <a:lnTo>
                    <a:pt x="7595234" y="37465"/>
                  </a:lnTo>
                  <a:lnTo>
                    <a:pt x="7556619" y="10279"/>
                  </a:lnTo>
                  <a:lnTo>
                    <a:pt x="7512050" y="0"/>
                  </a:lnTo>
                  <a:lnTo>
                    <a:pt x="119379" y="0"/>
                  </a:lnTo>
                  <a:close/>
                </a:path>
              </a:pathLst>
            </a:custGeom>
            <a:ln w="9344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15770" y="518159"/>
            <a:ext cx="70789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FF0000"/>
                </a:solidFill>
              </a:rPr>
              <a:t>KATA </a:t>
            </a:r>
            <a:r>
              <a:rPr sz="3600" spc="-5" dirty="0">
                <a:solidFill>
                  <a:srgbClr val="FF0000"/>
                </a:solidFill>
              </a:rPr>
              <a:t>KERJA YANG</a:t>
            </a:r>
            <a:r>
              <a:rPr sz="3600" spc="-95" dirty="0">
                <a:solidFill>
                  <a:srgbClr val="FF0000"/>
                </a:solidFill>
              </a:rPr>
              <a:t> </a:t>
            </a:r>
            <a:r>
              <a:rPr sz="3600" spc="-5" dirty="0">
                <a:solidFill>
                  <a:srgbClr val="FF0000"/>
                </a:solidFill>
              </a:rPr>
              <a:t>DIGUNAKAN</a:t>
            </a:r>
            <a:endParaRPr sz="3600"/>
          </a:p>
        </p:txBody>
      </p:sp>
      <p:grpSp>
        <p:nvGrpSpPr>
          <p:cNvPr id="6" name="object 6"/>
          <p:cNvGrpSpPr/>
          <p:nvPr/>
        </p:nvGrpSpPr>
        <p:grpSpPr>
          <a:xfrm>
            <a:off x="498157" y="1981517"/>
            <a:ext cx="2385695" cy="866775"/>
            <a:chOff x="498157" y="1981517"/>
            <a:chExt cx="2385695" cy="866775"/>
          </a:xfrm>
        </p:grpSpPr>
        <p:sp>
          <p:nvSpPr>
            <p:cNvPr id="7" name="object 7"/>
            <p:cNvSpPr/>
            <p:nvPr/>
          </p:nvSpPr>
          <p:spPr>
            <a:xfrm>
              <a:off x="502919" y="1986279"/>
              <a:ext cx="2376170" cy="857250"/>
            </a:xfrm>
            <a:custGeom>
              <a:avLst/>
              <a:gdLst/>
              <a:ahLst/>
              <a:cxnLst/>
              <a:rect l="l" t="t" r="r" b="b"/>
              <a:pathLst>
                <a:path w="2376170" h="857250">
                  <a:moveTo>
                    <a:pt x="2376170" y="0"/>
                  </a:moveTo>
                  <a:lnTo>
                    <a:pt x="0" y="0"/>
                  </a:lnTo>
                  <a:lnTo>
                    <a:pt x="0" y="857250"/>
                  </a:lnTo>
                  <a:lnTo>
                    <a:pt x="2376170" y="857250"/>
                  </a:lnTo>
                  <a:close/>
                </a:path>
              </a:pathLst>
            </a:custGeom>
            <a:solidFill>
              <a:srgbClr val="D93A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2919" y="1986279"/>
              <a:ext cx="2376170" cy="857250"/>
            </a:xfrm>
            <a:custGeom>
              <a:avLst/>
              <a:gdLst/>
              <a:ahLst/>
              <a:cxnLst/>
              <a:rect l="l" t="t" r="r" b="b"/>
              <a:pathLst>
                <a:path w="2376170" h="857250">
                  <a:moveTo>
                    <a:pt x="1188720" y="857250"/>
                  </a:moveTo>
                  <a:lnTo>
                    <a:pt x="0" y="857250"/>
                  </a:lnTo>
                  <a:lnTo>
                    <a:pt x="0" y="0"/>
                  </a:lnTo>
                  <a:lnTo>
                    <a:pt x="2376170" y="0"/>
                  </a:lnTo>
                  <a:lnTo>
                    <a:pt x="2376170" y="857250"/>
                  </a:lnTo>
                  <a:lnTo>
                    <a:pt x="1188720" y="85725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009650" y="2035809"/>
            <a:ext cx="1362710" cy="73152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 indent="59690">
              <a:lnSpc>
                <a:spcPts val="2680"/>
              </a:lnSpc>
              <a:spcBef>
                <a:spcPts val="355"/>
              </a:spcBef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Pembuat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eb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874327" y="1981517"/>
            <a:ext cx="4257675" cy="866775"/>
            <a:chOff x="2874327" y="1981517"/>
            <a:chExt cx="4257675" cy="866775"/>
          </a:xfrm>
        </p:grpSpPr>
        <p:sp>
          <p:nvSpPr>
            <p:cNvPr id="11" name="object 11"/>
            <p:cNvSpPr/>
            <p:nvPr/>
          </p:nvSpPr>
          <p:spPr>
            <a:xfrm>
              <a:off x="2879089" y="1986279"/>
              <a:ext cx="4248150" cy="857250"/>
            </a:xfrm>
            <a:custGeom>
              <a:avLst/>
              <a:gdLst/>
              <a:ahLst/>
              <a:cxnLst/>
              <a:rect l="l" t="t" r="r" b="b"/>
              <a:pathLst>
                <a:path w="4248150" h="857250">
                  <a:moveTo>
                    <a:pt x="4248150" y="0"/>
                  </a:moveTo>
                  <a:lnTo>
                    <a:pt x="0" y="0"/>
                  </a:lnTo>
                  <a:lnTo>
                    <a:pt x="0" y="857250"/>
                  </a:lnTo>
                  <a:lnTo>
                    <a:pt x="4248150" y="857250"/>
                  </a:lnTo>
                  <a:close/>
                </a:path>
              </a:pathLst>
            </a:custGeom>
            <a:solidFill>
              <a:srgbClr val="D93A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79089" y="1986279"/>
              <a:ext cx="4248150" cy="857250"/>
            </a:xfrm>
            <a:custGeom>
              <a:avLst/>
              <a:gdLst/>
              <a:ahLst/>
              <a:cxnLst/>
              <a:rect l="l" t="t" r="r" b="b"/>
              <a:pathLst>
                <a:path w="4248150" h="857250">
                  <a:moveTo>
                    <a:pt x="2124710" y="857250"/>
                  </a:moveTo>
                  <a:lnTo>
                    <a:pt x="0" y="857250"/>
                  </a:lnTo>
                  <a:lnTo>
                    <a:pt x="0" y="0"/>
                  </a:lnTo>
                  <a:lnTo>
                    <a:pt x="4248150" y="0"/>
                  </a:lnTo>
                  <a:lnTo>
                    <a:pt x="4248150" y="857250"/>
                  </a:lnTo>
                  <a:lnTo>
                    <a:pt x="2124710" y="85725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272790" y="2205990"/>
            <a:ext cx="345947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Tingkat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Menengah/Junior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123747" y="1981517"/>
            <a:ext cx="2698115" cy="866775"/>
            <a:chOff x="7123747" y="1981517"/>
            <a:chExt cx="2698115" cy="866775"/>
          </a:xfrm>
        </p:grpSpPr>
        <p:sp>
          <p:nvSpPr>
            <p:cNvPr id="15" name="object 15"/>
            <p:cNvSpPr/>
            <p:nvPr/>
          </p:nvSpPr>
          <p:spPr>
            <a:xfrm>
              <a:off x="7128509" y="1986279"/>
              <a:ext cx="2688590" cy="857250"/>
            </a:xfrm>
            <a:custGeom>
              <a:avLst/>
              <a:gdLst/>
              <a:ahLst/>
              <a:cxnLst/>
              <a:rect l="l" t="t" r="r" b="b"/>
              <a:pathLst>
                <a:path w="2688590" h="857250">
                  <a:moveTo>
                    <a:pt x="2688590" y="0"/>
                  </a:moveTo>
                  <a:lnTo>
                    <a:pt x="0" y="0"/>
                  </a:lnTo>
                  <a:lnTo>
                    <a:pt x="0" y="857250"/>
                  </a:lnTo>
                  <a:lnTo>
                    <a:pt x="2688590" y="857250"/>
                  </a:lnTo>
                  <a:close/>
                </a:path>
              </a:pathLst>
            </a:custGeom>
            <a:solidFill>
              <a:srgbClr val="D93A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128509" y="1986279"/>
              <a:ext cx="2688590" cy="857250"/>
            </a:xfrm>
            <a:custGeom>
              <a:avLst/>
              <a:gdLst/>
              <a:ahLst/>
              <a:cxnLst/>
              <a:rect l="l" t="t" r="r" b="b"/>
              <a:pathLst>
                <a:path w="2688590" h="857250">
                  <a:moveTo>
                    <a:pt x="1343660" y="857250"/>
                  </a:moveTo>
                  <a:lnTo>
                    <a:pt x="0" y="857250"/>
                  </a:lnTo>
                  <a:lnTo>
                    <a:pt x="0" y="0"/>
                  </a:lnTo>
                  <a:lnTo>
                    <a:pt x="2688590" y="0"/>
                  </a:lnTo>
                  <a:lnTo>
                    <a:pt x="2688590" y="857250"/>
                  </a:lnTo>
                  <a:lnTo>
                    <a:pt x="1343660" y="85725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749540" y="2205990"/>
            <a:ext cx="14465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ks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98157" y="2838767"/>
            <a:ext cx="2385695" cy="3217545"/>
            <a:chOff x="498157" y="2838767"/>
            <a:chExt cx="2385695" cy="3217545"/>
          </a:xfrm>
        </p:grpSpPr>
        <p:sp>
          <p:nvSpPr>
            <p:cNvPr id="19" name="object 19"/>
            <p:cNvSpPr/>
            <p:nvPr/>
          </p:nvSpPr>
          <p:spPr>
            <a:xfrm>
              <a:off x="502919" y="2843529"/>
              <a:ext cx="2376170" cy="3208020"/>
            </a:xfrm>
            <a:custGeom>
              <a:avLst/>
              <a:gdLst/>
              <a:ahLst/>
              <a:cxnLst/>
              <a:rect l="l" t="t" r="r" b="b"/>
              <a:pathLst>
                <a:path w="2376170" h="3208020">
                  <a:moveTo>
                    <a:pt x="2376170" y="0"/>
                  </a:moveTo>
                  <a:lnTo>
                    <a:pt x="0" y="0"/>
                  </a:lnTo>
                  <a:lnTo>
                    <a:pt x="0" y="3208020"/>
                  </a:lnTo>
                  <a:lnTo>
                    <a:pt x="2376170" y="3208020"/>
                  </a:lnTo>
                  <a:close/>
                </a:path>
              </a:pathLst>
            </a:custGeom>
            <a:solidFill>
              <a:srgbClr val="DBC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02919" y="2843529"/>
              <a:ext cx="2376170" cy="3208020"/>
            </a:xfrm>
            <a:custGeom>
              <a:avLst/>
              <a:gdLst/>
              <a:ahLst/>
              <a:cxnLst/>
              <a:rect l="l" t="t" r="r" b="b"/>
              <a:pathLst>
                <a:path w="2376170" h="3208020">
                  <a:moveTo>
                    <a:pt x="1188720" y="3208020"/>
                  </a:moveTo>
                  <a:lnTo>
                    <a:pt x="0" y="3208020"/>
                  </a:lnTo>
                  <a:lnTo>
                    <a:pt x="0" y="0"/>
                  </a:lnTo>
                  <a:lnTo>
                    <a:pt x="2376170" y="0"/>
                  </a:lnTo>
                  <a:lnTo>
                    <a:pt x="2376170" y="3208020"/>
                  </a:lnTo>
                  <a:lnTo>
                    <a:pt x="1188720" y="320802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80390" y="2877820"/>
            <a:ext cx="199263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M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ng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m</a:t>
            </a:r>
            <a:r>
              <a:rPr sz="2000" spc="-5" dirty="0">
                <a:latin typeface="Arial"/>
                <a:cs typeface="Arial"/>
              </a:rPr>
              <a:t>b</a:t>
            </a:r>
            <a:r>
              <a:rPr sz="2000" spc="5" dirty="0">
                <a:latin typeface="Arial"/>
                <a:cs typeface="Arial"/>
              </a:rPr>
              <a:t>an</a:t>
            </a:r>
            <a:r>
              <a:rPr sz="2000" spc="-5" dirty="0">
                <a:latin typeface="Arial"/>
                <a:cs typeface="Arial"/>
              </a:rPr>
              <a:t>g</a:t>
            </a:r>
            <a:r>
              <a:rPr sz="2000" spc="5" dirty="0">
                <a:latin typeface="Arial"/>
                <a:cs typeface="Arial"/>
              </a:rPr>
              <a:t>ka</a:t>
            </a:r>
            <a:r>
              <a:rPr sz="2000" dirty="0">
                <a:latin typeface="Arial"/>
                <a:cs typeface="Arial"/>
              </a:rPr>
              <a:t>n  Mengarahkan  </a:t>
            </a:r>
            <a:r>
              <a:rPr sz="2000" spc="-5" dirty="0">
                <a:latin typeface="Arial"/>
                <a:cs typeface="Arial"/>
              </a:rPr>
              <a:t>Menetapkan  </a:t>
            </a:r>
            <a:r>
              <a:rPr sz="2000" dirty="0">
                <a:latin typeface="Arial"/>
                <a:cs typeface="Arial"/>
              </a:rPr>
              <a:t>Mengontrol  Merencanakan  Menyiapkan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874327" y="2838767"/>
            <a:ext cx="4257675" cy="3217545"/>
            <a:chOff x="2874327" y="2838767"/>
            <a:chExt cx="4257675" cy="3217545"/>
          </a:xfrm>
        </p:grpSpPr>
        <p:sp>
          <p:nvSpPr>
            <p:cNvPr id="23" name="object 23"/>
            <p:cNvSpPr/>
            <p:nvPr/>
          </p:nvSpPr>
          <p:spPr>
            <a:xfrm>
              <a:off x="2879089" y="2843529"/>
              <a:ext cx="4248150" cy="3208020"/>
            </a:xfrm>
            <a:custGeom>
              <a:avLst/>
              <a:gdLst/>
              <a:ahLst/>
              <a:cxnLst/>
              <a:rect l="l" t="t" r="r" b="b"/>
              <a:pathLst>
                <a:path w="4248150" h="3208020">
                  <a:moveTo>
                    <a:pt x="4248150" y="0"/>
                  </a:moveTo>
                  <a:lnTo>
                    <a:pt x="0" y="0"/>
                  </a:lnTo>
                  <a:lnTo>
                    <a:pt x="0" y="3208020"/>
                  </a:lnTo>
                  <a:lnTo>
                    <a:pt x="4248150" y="3208020"/>
                  </a:lnTo>
                  <a:close/>
                </a:path>
              </a:pathLst>
            </a:custGeom>
            <a:solidFill>
              <a:srgbClr val="DBC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879089" y="2843529"/>
              <a:ext cx="4248150" cy="3208020"/>
            </a:xfrm>
            <a:custGeom>
              <a:avLst/>
              <a:gdLst/>
              <a:ahLst/>
              <a:cxnLst/>
              <a:rect l="l" t="t" r="r" b="b"/>
              <a:pathLst>
                <a:path w="4248150" h="3208020">
                  <a:moveTo>
                    <a:pt x="2124710" y="3208020"/>
                  </a:moveTo>
                  <a:lnTo>
                    <a:pt x="0" y="3208020"/>
                  </a:lnTo>
                  <a:lnTo>
                    <a:pt x="0" y="0"/>
                  </a:lnTo>
                  <a:lnTo>
                    <a:pt x="4248150" y="0"/>
                  </a:lnTo>
                  <a:lnTo>
                    <a:pt x="4248150" y="3208020"/>
                  </a:lnTo>
                  <a:lnTo>
                    <a:pt x="2124710" y="320802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956560" y="2877820"/>
            <a:ext cx="1780539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Menganalisa  Mencapai  </a:t>
            </a:r>
            <a:r>
              <a:rPr sz="2000" spc="-5" dirty="0">
                <a:latin typeface="Arial"/>
                <a:cs typeface="Arial"/>
              </a:rPr>
              <a:t>Menilai  </a:t>
            </a:r>
            <a:r>
              <a:rPr sz="2000" dirty="0">
                <a:latin typeface="Arial"/>
                <a:cs typeface="Arial"/>
              </a:rPr>
              <a:t>Mendorong  Mengevaluasi  M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m</a:t>
            </a:r>
            <a:r>
              <a:rPr sz="2000" spc="5" dirty="0">
                <a:latin typeface="Arial"/>
                <a:cs typeface="Arial"/>
              </a:rPr>
              <a:t>p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spc="10" dirty="0">
                <a:latin typeface="Arial"/>
                <a:cs typeface="Arial"/>
              </a:rPr>
              <a:t>r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5" dirty="0">
                <a:latin typeface="Arial"/>
                <a:cs typeface="Arial"/>
              </a:rPr>
              <a:t>ak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925059" y="2877820"/>
            <a:ext cx="1866264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Meningkatkan  Memasang  Memelihara  </a:t>
            </a:r>
            <a:r>
              <a:rPr sz="2000" spc="-5" dirty="0">
                <a:latin typeface="Arial"/>
                <a:cs typeface="Arial"/>
              </a:rPr>
              <a:t>Memonitor  </a:t>
            </a:r>
            <a:r>
              <a:rPr sz="2000" dirty="0">
                <a:latin typeface="Arial"/>
                <a:cs typeface="Arial"/>
              </a:rPr>
              <a:t>M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n</a:t>
            </a:r>
            <a:r>
              <a:rPr sz="2000" spc="5" dirty="0">
                <a:latin typeface="Arial"/>
                <a:cs typeface="Arial"/>
              </a:rPr>
              <a:t>eg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ka</a:t>
            </a:r>
            <a:r>
              <a:rPr sz="2000" dirty="0">
                <a:latin typeface="Arial"/>
                <a:cs typeface="Arial"/>
              </a:rPr>
              <a:t>n  Mengusulkan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956560" y="4706620"/>
            <a:ext cx="30073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76120" algn="l"/>
              </a:tabLst>
            </a:pPr>
            <a:r>
              <a:rPr sz="2000" dirty="0">
                <a:latin typeface="Arial"/>
                <a:cs typeface="Arial"/>
              </a:rPr>
              <a:t>M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ng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d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n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	M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ng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j</a:t>
            </a:r>
            <a:r>
              <a:rPr sz="2000" dirty="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956560" y="5011420"/>
            <a:ext cx="166751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M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l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ksa</a:t>
            </a:r>
            <a:r>
              <a:rPr sz="2000" spc="-5" dirty="0">
                <a:latin typeface="Arial"/>
                <a:cs typeface="Arial"/>
              </a:rPr>
              <a:t>n</a:t>
            </a:r>
            <a:r>
              <a:rPr sz="2000" spc="5" dirty="0">
                <a:latin typeface="Arial"/>
                <a:cs typeface="Arial"/>
              </a:rPr>
              <a:t>ak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n  Memperbaiki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925059" y="5011420"/>
            <a:ext cx="142684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M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n</a:t>
            </a:r>
            <a:r>
              <a:rPr sz="2000" spc="5" dirty="0">
                <a:latin typeface="Arial"/>
                <a:cs typeface="Arial"/>
              </a:rPr>
              <a:t>en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u</a:t>
            </a:r>
            <a:r>
              <a:rPr sz="2000" spc="5" dirty="0">
                <a:latin typeface="Arial"/>
                <a:cs typeface="Arial"/>
              </a:rPr>
              <a:t>ka</a:t>
            </a:r>
            <a:r>
              <a:rPr sz="2000" dirty="0">
                <a:latin typeface="Arial"/>
                <a:cs typeface="Arial"/>
              </a:rPr>
              <a:t>n  M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n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p</a:t>
            </a:r>
            <a:r>
              <a:rPr sz="2000" spc="5" dirty="0">
                <a:latin typeface="Arial"/>
                <a:cs typeface="Arial"/>
              </a:rPr>
              <a:t>ka</a:t>
            </a:r>
            <a:r>
              <a:rPr sz="2000" dirty="0"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7114947" y="2838857"/>
            <a:ext cx="2707005" cy="3217545"/>
            <a:chOff x="7114947" y="2838857"/>
            <a:chExt cx="2707005" cy="3217545"/>
          </a:xfrm>
        </p:grpSpPr>
        <p:sp>
          <p:nvSpPr>
            <p:cNvPr id="31" name="object 31"/>
            <p:cNvSpPr/>
            <p:nvPr/>
          </p:nvSpPr>
          <p:spPr>
            <a:xfrm>
              <a:off x="7119620" y="2843530"/>
              <a:ext cx="2697480" cy="3208020"/>
            </a:xfrm>
            <a:custGeom>
              <a:avLst/>
              <a:gdLst/>
              <a:ahLst/>
              <a:cxnLst/>
              <a:rect l="l" t="t" r="r" b="b"/>
              <a:pathLst>
                <a:path w="2697479" h="3208020">
                  <a:moveTo>
                    <a:pt x="2697479" y="0"/>
                  </a:moveTo>
                  <a:lnTo>
                    <a:pt x="0" y="0"/>
                  </a:lnTo>
                  <a:lnTo>
                    <a:pt x="0" y="3208020"/>
                  </a:lnTo>
                  <a:lnTo>
                    <a:pt x="2697479" y="3208020"/>
                  </a:lnTo>
                  <a:close/>
                </a:path>
              </a:pathLst>
            </a:custGeom>
            <a:solidFill>
              <a:srgbClr val="DBC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119620" y="2843530"/>
              <a:ext cx="2697480" cy="3208020"/>
            </a:xfrm>
            <a:custGeom>
              <a:avLst/>
              <a:gdLst/>
              <a:ahLst/>
              <a:cxnLst/>
              <a:rect l="l" t="t" r="r" b="b"/>
              <a:pathLst>
                <a:path w="2697479" h="3208020">
                  <a:moveTo>
                    <a:pt x="1348739" y="3208020"/>
                  </a:moveTo>
                  <a:lnTo>
                    <a:pt x="0" y="3208020"/>
                  </a:lnTo>
                  <a:lnTo>
                    <a:pt x="0" y="0"/>
                  </a:lnTo>
                  <a:lnTo>
                    <a:pt x="2697479" y="0"/>
                  </a:lnTo>
                  <a:lnTo>
                    <a:pt x="2697479" y="3208020"/>
                  </a:lnTo>
                  <a:lnTo>
                    <a:pt x="1348739" y="320802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7197090" y="2877820"/>
            <a:ext cx="1936114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Memeriksa  Menyusun  M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n</a:t>
            </a:r>
            <a:r>
              <a:rPr sz="2000" spc="5" dirty="0">
                <a:latin typeface="Arial"/>
                <a:cs typeface="Arial"/>
              </a:rPr>
              <a:t>d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10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ib</a:t>
            </a:r>
            <a:r>
              <a:rPr sz="2000" spc="5" dirty="0">
                <a:latin typeface="Arial"/>
                <a:cs typeface="Arial"/>
              </a:rPr>
              <a:t>us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ka</a:t>
            </a:r>
            <a:r>
              <a:rPr sz="2000" dirty="0">
                <a:latin typeface="Arial"/>
                <a:cs typeface="Arial"/>
              </a:rPr>
              <a:t>n  Mengumpulkan  Mengoperasikan  Memproses  Memproduksi  Menyediakan  Menyerahkan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3627" y="461417"/>
            <a:ext cx="9434195" cy="802005"/>
            <a:chOff x="363627" y="461417"/>
            <a:chExt cx="9434195" cy="802005"/>
          </a:xfrm>
        </p:grpSpPr>
        <p:sp>
          <p:nvSpPr>
            <p:cNvPr id="3" name="object 3"/>
            <p:cNvSpPr/>
            <p:nvPr/>
          </p:nvSpPr>
          <p:spPr>
            <a:xfrm>
              <a:off x="368299" y="466089"/>
              <a:ext cx="9424670" cy="792480"/>
            </a:xfrm>
            <a:custGeom>
              <a:avLst/>
              <a:gdLst/>
              <a:ahLst/>
              <a:cxnLst/>
              <a:rect l="l" t="t" r="r" b="b"/>
              <a:pathLst>
                <a:path w="9424670" h="792480">
                  <a:moveTo>
                    <a:pt x="9292590" y="0"/>
                  </a:moveTo>
                  <a:lnTo>
                    <a:pt x="130809" y="0"/>
                  </a:lnTo>
                  <a:lnTo>
                    <a:pt x="83046" y="11350"/>
                  </a:lnTo>
                  <a:lnTo>
                    <a:pt x="41116" y="41274"/>
                  </a:lnTo>
                  <a:lnTo>
                    <a:pt x="11330" y="83581"/>
                  </a:lnTo>
                  <a:lnTo>
                    <a:pt x="0" y="132079"/>
                  </a:lnTo>
                  <a:lnTo>
                    <a:pt x="0" y="660399"/>
                  </a:lnTo>
                  <a:lnTo>
                    <a:pt x="11330" y="708898"/>
                  </a:lnTo>
                  <a:lnTo>
                    <a:pt x="41116" y="751204"/>
                  </a:lnTo>
                  <a:lnTo>
                    <a:pt x="83046" y="781129"/>
                  </a:lnTo>
                  <a:lnTo>
                    <a:pt x="130809" y="792479"/>
                  </a:lnTo>
                  <a:lnTo>
                    <a:pt x="9292590" y="792479"/>
                  </a:lnTo>
                  <a:lnTo>
                    <a:pt x="9341088" y="781129"/>
                  </a:lnTo>
                  <a:lnTo>
                    <a:pt x="9383395" y="751204"/>
                  </a:lnTo>
                  <a:lnTo>
                    <a:pt x="9413319" y="708898"/>
                  </a:lnTo>
                  <a:lnTo>
                    <a:pt x="9424670" y="660399"/>
                  </a:lnTo>
                  <a:lnTo>
                    <a:pt x="9424670" y="132079"/>
                  </a:lnTo>
                  <a:lnTo>
                    <a:pt x="9413319" y="83581"/>
                  </a:lnTo>
                  <a:lnTo>
                    <a:pt x="9383395" y="41275"/>
                  </a:lnTo>
                  <a:lnTo>
                    <a:pt x="9341088" y="11350"/>
                  </a:lnTo>
                  <a:lnTo>
                    <a:pt x="9292590" y="0"/>
                  </a:lnTo>
                  <a:close/>
                </a:path>
              </a:pathLst>
            </a:custGeom>
            <a:solidFill>
              <a:srgbClr val="84F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68299" y="466089"/>
              <a:ext cx="9424670" cy="792480"/>
            </a:xfrm>
            <a:custGeom>
              <a:avLst/>
              <a:gdLst/>
              <a:ahLst/>
              <a:cxnLst/>
              <a:rect l="l" t="t" r="r" b="b"/>
              <a:pathLst>
                <a:path w="9424670" h="792480">
                  <a:moveTo>
                    <a:pt x="130809" y="0"/>
                  </a:moveTo>
                  <a:lnTo>
                    <a:pt x="83046" y="11350"/>
                  </a:lnTo>
                  <a:lnTo>
                    <a:pt x="41116" y="41274"/>
                  </a:lnTo>
                  <a:lnTo>
                    <a:pt x="11330" y="83581"/>
                  </a:lnTo>
                  <a:lnTo>
                    <a:pt x="0" y="132079"/>
                  </a:lnTo>
                  <a:lnTo>
                    <a:pt x="0" y="660399"/>
                  </a:lnTo>
                  <a:lnTo>
                    <a:pt x="11330" y="708898"/>
                  </a:lnTo>
                  <a:lnTo>
                    <a:pt x="41116" y="751204"/>
                  </a:lnTo>
                  <a:lnTo>
                    <a:pt x="83046" y="781129"/>
                  </a:lnTo>
                  <a:lnTo>
                    <a:pt x="130809" y="792479"/>
                  </a:lnTo>
                  <a:lnTo>
                    <a:pt x="9292590" y="792479"/>
                  </a:lnTo>
                  <a:lnTo>
                    <a:pt x="9341088" y="781129"/>
                  </a:lnTo>
                  <a:lnTo>
                    <a:pt x="9383395" y="751204"/>
                  </a:lnTo>
                  <a:lnTo>
                    <a:pt x="9413319" y="708898"/>
                  </a:lnTo>
                  <a:lnTo>
                    <a:pt x="9424670" y="660399"/>
                  </a:lnTo>
                  <a:lnTo>
                    <a:pt x="9424670" y="132079"/>
                  </a:lnTo>
                  <a:lnTo>
                    <a:pt x="9413319" y="83581"/>
                  </a:lnTo>
                  <a:lnTo>
                    <a:pt x="9383395" y="41275"/>
                  </a:lnTo>
                  <a:lnTo>
                    <a:pt x="9341088" y="11350"/>
                  </a:lnTo>
                  <a:lnTo>
                    <a:pt x="9292590" y="0"/>
                  </a:lnTo>
                  <a:lnTo>
                    <a:pt x="130809" y="0"/>
                  </a:lnTo>
                  <a:close/>
                </a:path>
              </a:pathLst>
            </a:custGeom>
            <a:ln w="9344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83869" y="530859"/>
            <a:ext cx="93637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FF0000"/>
                </a:solidFill>
              </a:rPr>
              <a:t>PERBEDAAN KEGIATAN </a:t>
            </a:r>
            <a:r>
              <a:rPr dirty="0">
                <a:solidFill>
                  <a:srgbClr val="FF0000"/>
                </a:solidFill>
              </a:rPr>
              <a:t>vs </a:t>
            </a:r>
            <a:r>
              <a:rPr spc="-10" dirty="0">
                <a:solidFill>
                  <a:srgbClr val="FF0000"/>
                </a:solidFill>
              </a:rPr>
              <a:t>TANGGUNG </a:t>
            </a:r>
            <a:r>
              <a:rPr spc="-5" dirty="0">
                <a:solidFill>
                  <a:srgbClr val="FF0000"/>
                </a:solidFill>
              </a:rPr>
              <a:t>JAWAB</a:t>
            </a:r>
            <a:r>
              <a:rPr spc="-35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UTAMA</a:t>
            </a:r>
          </a:p>
        </p:txBody>
      </p:sp>
      <p:sp>
        <p:nvSpPr>
          <p:cNvPr id="6" name="object 6"/>
          <p:cNvSpPr/>
          <p:nvPr/>
        </p:nvSpPr>
        <p:spPr>
          <a:xfrm>
            <a:off x="533400" y="1619250"/>
            <a:ext cx="9000490" cy="5544820"/>
          </a:xfrm>
          <a:custGeom>
            <a:avLst/>
            <a:gdLst/>
            <a:ahLst/>
            <a:cxnLst/>
            <a:rect l="l" t="t" r="r" b="b"/>
            <a:pathLst>
              <a:path w="9000490" h="5544820">
                <a:moveTo>
                  <a:pt x="923290" y="0"/>
                </a:moveTo>
                <a:lnTo>
                  <a:pt x="878572" y="1423"/>
                </a:lnTo>
                <a:lnTo>
                  <a:pt x="833955" y="5633"/>
                </a:lnTo>
                <a:lnTo>
                  <a:pt x="789532" y="12535"/>
                </a:lnTo>
                <a:lnTo>
                  <a:pt x="745393" y="22038"/>
                </a:lnTo>
                <a:lnTo>
                  <a:pt x="701634" y="34049"/>
                </a:lnTo>
                <a:lnTo>
                  <a:pt x="658345" y="48476"/>
                </a:lnTo>
                <a:lnTo>
                  <a:pt x="615620" y="65225"/>
                </a:lnTo>
                <a:lnTo>
                  <a:pt x="573550" y="84204"/>
                </a:lnTo>
                <a:lnTo>
                  <a:pt x="532230" y="105321"/>
                </a:lnTo>
                <a:lnTo>
                  <a:pt x="491750" y="128483"/>
                </a:lnTo>
                <a:lnTo>
                  <a:pt x="452205" y="153597"/>
                </a:lnTo>
                <a:lnTo>
                  <a:pt x="413686" y="180571"/>
                </a:lnTo>
                <a:lnTo>
                  <a:pt x="376286" y="209313"/>
                </a:lnTo>
                <a:lnTo>
                  <a:pt x="340098" y="239728"/>
                </a:lnTo>
                <a:lnTo>
                  <a:pt x="305214" y="271726"/>
                </a:lnTo>
                <a:lnTo>
                  <a:pt x="271726" y="305214"/>
                </a:lnTo>
                <a:lnTo>
                  <a:pt x="239728" y="340098"/>
                </a:lnTo>
                <a:lnTo>
                  <a:pt x="209313" y="376286"/>
                </a:lnTo>
                <a:lnTo>
                  <a:pt x="180571" y="413686"/>
                </a:lnTo>
                <a:lnTo>
                  <a:pt x="153597" y="452205"/>
                </a:lnTo>
                <a:lnTo>
                  <a:pt x="128483" y="491750"/>
                </a:lnTo>
                <a:lnTo>
                  <a:pt x="105321" y="532230"/>
                </a:lnTo>
                <a:lnTo>
                  <a:pt x="84204" y="573550"/>
                </a:lnTo>
                <a:lnTo>
                  <a:pt x="65225" y="615620"/>
                </a:lnTo>
                <a:lnTo>
                  <a:pt x="48476" y="658345"/>
                </a:lnTo>
                <a:lnTo>
                  <a:pt x="34049" y="701634"/>
                </a:lnTo>
                <a:lnTo>
                  <a:pt x="22038" y="745393"/>
                </a:lnTo>
                <a:lnTo>
                  <a:pt x="12535" y="789532"/>
                </a:lnTo>
                <a:lnTo>
                  <a:pt x="5633" y="833955"/>
                </a:lnTo>
                <a:lnTo>
                  <a:pt x="1423" y="878572"/>
                </a:lnTo>
                <a:lnTo>
                  <a:pt x="0" y="923289"/>
                </a:lnTo>
                <a:lnTo>
                  <a:pt x="0" y="4620260"/>
                </a:lnTo>
                <a:lnTo>
                  <a:pt x="1423" y="4664981"/>
                </a:lnTo>
                <a:lnTo>
                  <a:pt x="5633" y="4709609"/>
                </a:lnTo>
                <a:lnTo>
                  <a:pt x="12535" y="4754051"/>
                </a:lnTo>
                <a:lnTo>
                  <a:pt x="22038" y="4798213"/>
                </a:lnTo>
                <a:lnTo>
                  <a:pt x="34049" y="4842004"/>
                </a:lnTo>
                <a:lnTo>
                  <a:pt x="48476" y="4885328"/>
                </a:lnTo>
                <a:lnTo>
                  <a:pt x="65225" y="4928094"/>
                </a:lnTo>
                <a:lnTo>
                  <a:pt x="84204" y="4970209"/>
                </a:lnTo>
                <a:lnTo>
                  <a:pt x="105321" y="5011578"/>
                </a:lnTo>
                <a:lnTo>
                  <a:pt x="128483" y="5052110"/>
                </a:lnTo>
                <a:lnTo>
                  <a:pt x="153597" y="5091710"/>
                </a:lnTo>
                <a:lnTo>
                  <a:pt x="180571" y="5130287"/>
                </a:lnTo>
                <a:lnTo>
                  <a:pt x="209313" y="5167746"/>
                </a:lnTo>
                <a:lnTo>
                  <a:pt x="239728" y="5203994"/>
                </a:lnTo>
                <a:lnTo>
                  <a:pt x="271726" y="5238940"/>
                </a:lnTo>
                <a:lnTo>
                  <a:pt x="305214" y="5272488"/>
                </a:lnTo>
                <a:lnTo>
                  <a:pt x="340098" y="5304547"/>
                </a:lnTo>
                <a:lnTo>
                  <a:pt x="376286" y="5335024"/>
                </a:lnTo>
                <a:lnTo>
                  <a:pt x="413686" y="5363824"/>
                </a:lnTo>
                <a:lnTo>
                  <a:pt x="452205" y="5390855"/>
                </a:lnTo>
                <a:lnTo>
                  <a:pt x="491750" y="5416025"/>
                </a:lnTo>
                <a:lnTo>
                  <a:pt x="532230" y="5439239"/>
                </a:lnTo>
                <a:lnTo>
                  <a:pt x="573550" y="5460405"/>
                </a:lnTo>
                <a:lnTo>
                  <a:pt x="615620" y="5479429"/>
                </a:lnTo>
                <a:lnTo>
                  <a:pt x="658345" y="5496219"/>
                </a:lnTo>
                <a:lnTo>
                  <a:pt x="701634" y="5510681"/>
                </a:lnTo>
                <a:lnTo>
                  <a:pt x="745393" y="5522723"/>
                </a:lnTo>
                <a:lnTo>
                  <a:pt x="789532" y="5532250"/>
                </a:lnTo>
                <a:lnTo>
                  <a:pt x="833955" y="5539171"/>
                </a:lnTo>
                <a:lnTo>
                  <a:pt x="878572" y="5543392"/>
                </a:lnTo>
                <a:lnTo>
                  <a:pt x="923290" y="5544820"/>
                </a:lnTo>
                <a:lnTo>
                  <a:pt x="8077200" y="5544820"/>
                </a:lnTo>
                <a:lnTo>
                  <a:pt x="8121802" y="5543392"/>
                </a:lnTo>
                <a:lnTo>
                  <a:pt x="8166319" y="5539171"/>
                </a:lnTo>
                <a:lnTo>
                  <a:pt x="8210657" y="5532250"/>
                </a:lnTo>
                <a:lnTo>
                  <a:pt x="8254723" y="5522723"/>
                </a:lnTo>
                <a:lnTo>
                  <a:pt x="8298423" y="5510681"/>
                </a:lnTo>
                <a:lnTo>
                  <a:pt x="8341664" y="5496219"/>
                </a:lnTo>
                <a:lnTo>
                  <a:pt x="8384354" y="5479429"/>
                </a:lnTo>
                <a:lnTo>
                  <a:pt x="8426397" y="5460405"/>
                </a:lnTo>
                <a:lnTo>
                  <a:pt x="8467702" y="5439239"/>
                </a:lnTo>
                <a:lnTo>
                  <a:pt x="8508175" y="5416025"/>
                </a:lnTo>
                <a:lnTo>
                  <a:pt x="8547721" y="5390855"/>
                </a:lnTo>
                <a:lnTo>
                  <a:pt x="8586249" y="5363824"/>
                </a:lnTo>
                <a:lnTo>
                  <a:pt x="8623664" y="5335024"/>
                </a:lnTo>
                <a:lnTo>
                  <a:pt x="8659874" y="5304547"/>
                </a:lnTo>
                <a:lnTo>
                  <a:pt x="8694784" y="5272488"/>
                </a:lnTo>
                <a:lnTo>
                  <a:pt x="8728302" y="5238940"/>
                </a:lnTo>
                <a:lnTo>
                  <a:pt x="8760334" y="5203994"/>
                </a:lnTo>
                <a:lnTo>
                  <a:pt x="8790787" y="5167746"/>
                </a:lnTo>
                <a:lnTo>
                  <a:pt x="8819568" y="5130287"/>
                </a:lnTo>
                <a:lnTo>
                  <a:pt x="8846582" y="5091710"/>
                </a:lnTo>
                <a:lnTo>
                  <a:pt x="8871737" y="5052110"/>
                </a:lnTo>
                <a:lnTo>
                  <a:pt x="8894940" y="5011578"/>
                </a:lnTo>
                <a:lnTo>
                  <a:pt x="8916096" y="4970209"/>
                </a:lnTo>
                <a:lnTo>
                  <a:pt x="8935114" y="4928094"/>
                </a:lnTo>
                <a:lnTo>
                  <a:pt x="8951898" y="4885328"/>
                </a:lnTo>
                <a:lnTo>
                  <a:pt x="8966356" y="4842004"/>
                </a:lnTo>
                <a:lnTo>
                  <a:pt x="8978395" y="4798213"/>
                </a:lnTo>
                <a:lnTo>
                  <a:pt x="8987922" y="4754051"/>
                </a:lnTo>
                <a:lnTo>
                  <a:pt x="8994841" y="4709609"/>
                </a:lnTo>
                <a:lnTo>
                  <a:pt x="8999062" y="4664981"/>
                </a:lnTo>
                <a:lnTo>
                  <a:pt x="9000490" y="4620260"/>
                </a:lnTo>
                <a:lnTo>
                  <a:pt x="9000490" y="923289"/>
                </a:lnTo>
                <a:lnTo>
                  <a:pt x="8999062" y="878572"/>
                </a:lnTo>
                <a:lnTo>
                  <a:pt x="8994841" y="833955"/>
                </a:lnTo>
                <a:lnTo>
                  <a:pt x="8987922" y="789532"/>
                </a:lnTo>
                <a:lnTo>
                  <a:pt x="8978395" y="745393"/>
                </a:lnTo>
                <a:lnTo>
                  <a:pt x="8966356" y="701634"/>
                </a:lnTo>
                <a:lnTo>
                  <a:pt x="8951898" y="658345"/>
                </a:lnTo>
                <a:lnTo>
                  <a:pt x="8935114" y="615620"/>
                </a:lnTo>
                <a:lnTo>
                  <a:pt x="8916096" y="573550"/>
                </a:lnTo>
                <a:lnTo>
                  <a:pt x="8894940" y="532230"/>
                </a:lnTo>
                <a:lnTo>
                  <a:pt x="8871737" y="491750"/>
                </a:lnTo>
                <a:lnTo>
                  <a:pt x="8846582" y="452205"/>
                </a:lnTo>
                <a:lnTo>
                  <a:pt x="8819568" y="413686"/>
                </a:lnTo>
                <a:lnTo>
                  <a:pt x="8790787" y="376286"/>
                </a:lnTo>
                <a:lnTo>
                  <a:pt x="8760334" y="340098"/>
                </a:lnTo>
                <a:lnTo>
                  <a:pt x="8728302" y="305214"/>
                </a:lnTo>
                <a:lnTo>
                  <a:pt x="8694784" y="271726"/>
                </a:lnTo>
                <a:lnTo>
                  <a:pt x="8659874" y="239728"/>
                </a:lnTo>
                <a:lnTo>
                  <a:pt x="8623664" y="209313"/>
                </a:lnTo>
                <a:lnTo>
                  <a:pt x="8586249" y="180571"/>
                </a:lnTo>
                <a:lnTo>
                  <a:pt x="8547721" y="153597"/>
                </a:lnTo>
                <a:lnTo>
                  <a:pt x="8508175" y="128483"/>
                </a:lnTo>
                <a:lnTo>
                  <a:pt x="8467702" y="105321"/>
                </a:lnTo>
                <a:lnTo>
                  <a:pt x="8426397" y="84204"/>
                </a:lnTo>
                <a:lnTo>
                  <a:pt x="8384354" y="65225"/>
                </a:lnTo>
                <a:lnTo>
                  <a:pt x="8341664" y="48476"/>
                </a:lnTo>
                <a:lnTo>
                  <a:pt x="8298423" y="34049"/>
                </a:lnTo>
                <a:lnTo>
                  <a:pt x="8254723" y="22038"/>
                </a:lnTo>
                <a:lnTo>
                  <a:pt x="8210657" y="12535"/>
                </a:lnTo>
                <a:lnTo>
                  <a:pt x="8166319" y="5633"/>
                </a:lnTo>
                <a:lnTo>
                  <a:pt x="8121802" y="1423"/>
                </a:lnTo>
                <a:lnTo>
                  <a:pt x="8077200" y="0"/>
                </a:lnTo>
                <a:lnTo>
                  <a:pt x="923290" y="0"/>
                </a:lnTo>
                <a:close/>
              </a:path>
            </a:pathLst>
          </a:custGeom>
          <a:ln w="934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81380" y="1918970"/>
            <a:ext cx="7350759" cy="4431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Kegiatan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12700" marR="1218565">
              <a:lnSpc>
                <a:spcPct val="165400"/>
              </a:lnSpc>
              <a:spcBef>
                <a:spcPts val="10"/>
              </a:spcBef>
              <a:buChar char="•"/>
              <a:tabLst>
                <a:tab pos="170180" algn="l"/>
              </a:tabLst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Kegiatan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yang dilakukan pada sebagian besar waktu  pemangku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 jabatan</a:t>
            </a:r>
            <a:endParaRPr sz="2000">
              <a:latin typeface="Arial"/>
              <a:cs typeface="Arial"/>
            </a:endParaRPr>
          </a:p>
          <a:p>
            <a:pPr marL="170180" indent="-157480">
              <a:lnSpc>
                <a:spcPct val="100000"/>
              </a:lnSpc>
              <a:spcBef>
                <a:spcPts val="1580"/>
              </a:spcBef>
              <a:buChar char="•"/>
              <a:tabLst>
                <a:tab pos="17018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Proses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untuk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mencapai output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atau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hasil akhir yang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diharapkan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Arial"/>
              <a:buChar char="•"/>
            </a:pP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Tanggung </a:t>
            </a:r>
            <a:r>
              <a:rPr sz="2000" b="1" spc="10" dirty="0">
                <a:solidFill>
                  <a:srgbClr val="FFFF00"/>
                </a:solidFill>
                <a:latin typeface="Arial"/>
                <a:cs typeface="Arial"/>
              </a:rPr>
              <a:t>Jawab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170180" indent="-157480">
              <a:lnSpc>
                <a:spcPct val="100000"/>
              </a:lnSpc>
              <a:spcBef>
                <a:spcPts val="1580"/>
              </a:spcBef>
              <a:buChar char="•"/>
              <a:tabLst>
                <a:tab pos="17018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Target atau output yang harus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dicapai</a:t>
            </a:r>
            <a:endParaRPr sz="2000">
              <a:latin typeface="Arial"/>
              <a:cs typeface="Arial"/>
            </a:endParaRPr>
          </a:p>
          <a:p>
            <a:pPr marL="12700" marR="1614170">
              <a:lnSpc>
                <a:spcPct val="165400"/>
              </a:lnSpc>
              <a:spcBef>
                <a:spcPts val="10"/>
              </a:spcBef>
              <a:buChar char="•"/>
              <a:tabLst>
                <a:tab pos="17018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Dapat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digunakan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sebagai dasar dalam mengukur  keberhasilan kerja sebuah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jabatan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0"/>
            <a:ext cx="10083165" cy="7520305"/>
            <a:chOff x="-4762" y="0"/>
            <a:chExt cx="10083165" cy="752030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0073640" cy="7510780"/>
            </a:xfrm>
            <a:custGeom>
              <a:avLst/>
              <a:gdLst/>
              <a:ahLst/>
              <a:cxnLst/>
              <a:rect l="l" t="t" r="r" b="b"/>
              <a:pathLst>
                <a:path w="10073640" h="7510780">
                  <a:moveTo>
                    <a:pt x="10073640" y="0"/>
                  </a:moveTo>
                  <a:lnTo>
                    <a:pt x="0" y="0"/>
                  </a:lnTo>
                  <a:lnTo>
                    <a:pt x="0" y="7509510"/>
                  </a:lnTo>
                  <a:lnTo>
                    <a:pt x="0" y="7510780"/>
                  </a:lnTo>
                  <a:lnTo>
                    <a:pt x="10073005" y="7510780"/>
                  </a:lnTo>
                  <a:lnTo>
                    <a:pt x="10073005" y="7509510"/>
                  </a:lnTo>
                  <a:lnTo>
                    <a:pt x="10073640" y="7509510"/>
                  </a:lnTo>
                  <a:lnTo>
                    <a:pt x="100736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0073640" cy="7510780"/>
            </a:xfrm>
            <a:custGeom>
              <a:avLst/>
              <a:gdLst/>
              <a:ahLst/>
              <a:cxnLst/>
              <a:rect l="l" t="t" r="r" b="b"/>
              <a:pathLst>
                <a:path w="10073640" h="7510780">
                  <a:moveTo>
                    <a:pt x="0" y="7510780"/>
                  </a:moveTo>
                  <a:lnTo>
                    <a:pt x="10071100" y="7510780"/>
                  </a:lnTo>
                  <a:lnTo>
                    <a:pt x="10072370" y="7510780"/>
                  </a:lnTo>
                  <a:lnTo>
                    <a:pt x="10073640" y="7509509"/>
                  </a:lnTo>
                  <a:lnTo>
                    <a:pt x="10073640" y="0"/>
                  </a:lnTo>
                </a:path>
              </a:pathLst>
            </a:custGeom>
            <a:ln w="9344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8300" y="179070"/>
              <a:ext cx="9495790" cy="1079500"/>
            </a:xfrm>
            <a:custGeom>
              <a:avLst/>
              <a:gdLst/>
              <a:ahLst/>
              <a:cxnLst/>
              <a:rect l="l" t="t" r="r" b="b"/>
              <a:pathLst>
                <a:path w="9495790" h="1079500">
                  <a:moveTo>
                    <a:pt x="9316720" y="0"/>
                  </a:moveTo>
                  <a:lnTo>
                    <a:pt x="179070" y="0"/>
                  </a:lnTo>
                  <a:lnTo>
                    <a:pt x="134937" y="7096"/>
                  </a:lnTo>
                  <a:lnTo>
                    <a:pt x="93133" y="26717"/>
                  </a:lnTo>
                  <a:lnTo>
                    <a:pt x="56197" y="56356"/>
                  </a:lnTo>
                  <a:lnTo>
                    <a:pt x="26670" y="93509"/>
                  </a:lnTo>
                  <a:lnTo>
                    <a:pt x="7090" y="135672"/>
                  </a:lnTo>
                  <a:lnTo>
                    <a:pt x="0" y="180339"/>
                  </a:lnTo>
                  <a:lnTo>
                    <a:pt x="0" y="900429"/>
                  </a:lnTo>
                  <a:lnTo>
                    <a:pt x="7090" y="944562"/>
                  </a:lnTo>
                  <a:lnTo>
                    <a:pt x="26670" y="986366"/>
                  </a:lnTo>
                  <a:lnTo>
                    <a:pt x="56197" y="1023302"/>
                  </a:lnTo>
                  <a:lnTo>
                    <a:pt x="93133" y="1052830"/>
                  </a:lnTo>
                  <a:lnTo>
                    <a:pt x="134937" y="1072409"/>
                  </a:lnTo>
                  <a:lnTo>
                    <a:pt x="179070" y="1079500"/>
                  </a:lnTo>
                  <a:lnTo>
                    <a:pt x="9316720" y="1079500"/>
                  </a:lnTo>
                  <a:lnTo>
                    <a:pt x="9361293" y="1072409"/>
                  </a:lnTo>
                  <a:lnTo>
                    <a:pt x="9403221" y="1052829"/>
                  </a:lnTo>
                  <a:lnTo>
                    <a:pt x="9440068" y="1023302"/>
                  </a:lnTo>
                  <a:lnTo>
                    <a:pt x="9469402" y="986366"/>
                  </a:lnTo>
                  <a:lnTo>
                    <a:pt x="9488787" y="944562"/>
                  </a:lnTo>
                  <a:lnTo>
                    <a:pt x="9495790" y="900429"/>
                  </a:lnTo>
                  <a:lnTo>
                    <a:pt x="9495790" y="180339"/>
                  </a:lnTo>
                  <a:lnTo>
                    <a:pt x="9488787" y="135672"/>
                  </a:lnTo>
                  <a:lnTo>
                    <a:pt x="9469402" y="93509"/>
                  </a:lnTo>
                  <a:lnTo>
                    <a:pt x="9440068" y="56356"/>
                  </a:lnTo>
                  <a:lnTo>
                    <a:pt x="9403221" y="26717"/>
                  </a:lnTo>
                  <a:lnTo>
                    <a:pt x="9361293" y="7096"/>
                  </a:lnTo>
                  <a:lnTo>
                    <a:pt x="9316720" y="0"/>
                  </a:lnTo>
                  <a:close/>
                </a:path>
              </a:pathLst>
            </a:custGeom>
            <a:solidFill>
              <a:srgbClr val="84F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8300" y="179070"/>
              <a:ext cx="9495790" cy="1079500"/>
            </a:xfrm>
            <a:custGeom>
              <a:avLst/>
              <a:gdLst/>
              <a:ahLst/>
              <a:cxnLst/>
              <a:rect l="l" t="t" r="r" b="b"/>
              <a:pathLst>
                <a:path w="9495790" h="1079500">
                  <a:moveTo>
                    <a:pt x="179070" y="0"/>
                  </a:moveTo>
                  <a:lnTo>
                    <a:pt x="134937" y="7096"/>
                  </a:lnTo>
                  <a:lnTo>
                    <a:pt x="93133" y="26717"/>
                  </a:lnTo>
                  <a:lnTo>
                    <a:pt x="56197" y="56356"/>
                  </a:lnTo>
                  <a:lnTo>
                    <a:pt x="26670" y="93509"/>
                  </a:lnTo>
                  <a:lnTo>
                    <a:pt x="7090" y="135672"/>
                  </a:lnTo>
                  <a:lnTo>
                    <a:pt x="0" y="180339"/>
                  </a:lnTo>
                  <a:lnTo>
                    <a:pt x="0" y="900429"/>
                  </a:lnTo>
                  <a:lnTo>
                    <a:pt x="7090" y="944562"/>
                  </a:lnTo>
                  <a:lnTo>
                    <a:pt x="26670" y="986366"/>
                  </a:lnTo>
                  <a:lnTo>
                    <a:pt x="56197" y="1023302"/>
                  </a:lnTo>
                  <a:lnTo>
                    <a:pt x="93133" y="1052830"/>
                  </a:lnTo>
                  <a:lnTo>
                    <a:pt x="134937" y="1072409"/>
                  </a:lnTo>
                  <a:lnTo>
                    <a:pt x="179070" y="1079500"/>
                  </a:lnTo>
                  <a:lnTo>
                    <a:pt x="9316720" y="1079500"/>
                  </a:lnTo>
                  <a:lnTo>
                    <a:pt x="9361293" y="1072409"/>
                  </a:lnTo>
                  <a:lnTo>
                    <a:pt x="9403221" y="1052829"/>
                  </a:lnTo>
                  <a:lnTo>
                    <a:pt x="9440068" y="1023302"/>
                  </a:lnTo>
                  <a:lnTo>
                    <a:pt x="9469402" y="986366"/>
                  </a:lnTo>
                  <a:lnTo>
                    <a:pt x="9488787" y="944562"/>
                  </a:lnTo>
                  <a:lnTo>
                    <a:pt x="9495790" y="900429"/>
                  </a:lnTo>
                  <a:lnTo>
                    <a:pt x="9495790" y="180339"/>
                  </a:lnTo>
                  <a:lnTo>
                    <a:pt x="9488787" y="135672"/>
                  </a:lnTo>
                  <a:lnTo>
                    <a:pt x="9469402" y="93509"/>
                  </a:lnTo>
                  <a:lnTo>
                    <a:pt x="9440068" y="56356"/>
                  </a:lnTo>
                  <a:lnTo>
                    <a:pt x="9403221" y="26717"/>
                  </a:lnTo>
                  <a:lnTo>
                    <a:pt x="9361293" y="7096"/>
                  </a:lnTo>
                  <a:lnTo>
                    <a:pt x="9316720" y="0"/>
                  </a:lnTo>
                  <a:lnTo>
                    <a:pt x="179070" y="0"/>
                  </a:lnTo>
                  <a:close/>
                </a:path>
              </a:pathLst>
            </a:custGeom>
            <a:ln w="9344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93469" y="66039"/>
            <a:ext cx="8037830" cy="1148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60725" marR="5080" indent="-3248660">
              <a:lnSpc>
                <a:spcPct val="153500"/>
              </a:lnSpc>
              <a:spcBef>
                <a:spcPts val="100"/>
              </a:spcBef>
            </a:pPr>
            <a:r>
              <a:rPr sz="2400" spc="-10" dirty="0">
                <a:solidFill>
                  <a:srgbClr val="FF0000"/>
                </a:solidFill>
              </a:rPr>
              <a:t>PERBEDAAN </a:t>
            </a:r>
            <a:r>
              <a:rPr sz="2400" spc="-5" dirty="0">
                <a:solidFill>
                  <a:srgbClr val="FF0000"/>
                </a:solidFill>
              </a:rPr>
              <a:t>KEGIATAN </a:t>
            </a:r>
            <a:r>
              <a:rPr sz="2400" dirty="0">
                <a:solidFill>
                  <a:srgbClr val="FF0000"/>
                </a:solidFill>
              </a:rPr>
              <a:t>vs </a:t>
            </a:r>
            <a:r>
              <a:rPr sz="2400" spc="-5" dirty="0">
                <a:solidFill>
                  <a:srgbClr val="FF0000"/>
                </a:solidFill>
              </a:rPr>
              <a:t>TANGGUNG JAWAB </a:t>
            </a:r>
            <a:r>
              <a:rPr sz="2400" spc="-10" dirty="0">
                <a:solidFill>
                  <a:srgbClr val="FF0000"/>
                </a:solidFill>
              </a:rPr>
              <a:t>UTAMA  </a:t>
            </a:r>
            <a:r>
              <a:rPr sz="2400" spc="-5" dirty="0">
                <a:solidFill>
                  <a:srgbClr val="FF0000"/>
                </a:solidFill>
              </a:rPr>
              <a:t>(CONTOH)</a:t>
            </a:r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350520" y="1692910"/>
            <a:ext cx="5698490" cy="1584960"/>
          </a:xfrm>
          <a:custGeom>
            <a:avLst/>
            <a:gdLst/>
            <a:ahLst/>
            <a:cxnLst/>
            <a:rect l="l" t="t" r="r" b="b"/>
            <a:pathLst>
              <a:path w="5698490" h="1584960">
                <a:moveTo>
                  <a:pt x="264159" y="0"/>
                </a:moveTo>
                <a:lnTo>
                  <a:pt x="220314" y="4710"/>
                </a:lnTo>
                <a:lnTo>
                  <a:pt x="177556" y="18117"/>
                </a:lnTo>
                <a:lnTo>
                  <a:pt x="136971" y="39134"/>
                </a:lnTo>
                <a:lnTo>
                  <a:pt x="99648" y="66674"/>
                </a:lnTo>
                <a:lnTo>
                  <a:pt x="66674" y="99648"/>
                </a:lnTo>
                <a:lnTo>
                  <a:pt x="39134" y="136971"/>
                </a:lnTo>
                <a:lnTo>
                  <a:pt x="18117" y="177556"/>
                </a:lnTo>
                <a:lnTo>
                  <a:pt x="4710" y="220314"/>
                </a:lnTo>
                <a:lnTo>
                  <a:pt x="0" y="264160"/>
                </a:lnTo>
                <a:lnTo>
                  <a:pt x="0" y="1320800"/>
                </a:lnTo>
                <a:lnTo>
                  <a:pt x="4710" y="1364645"/>
                </a:lnTo>
                <a:lnTo>
                  <a:pt x="18117" y="1407403"/>
                </a:lnTo>
                <a:lnTo>
                  <a:pt x="39134" y="1447988"/>
                </a:lnTo>
                <a:lnTo>
                  <a:pt x="66674" y="1485311"/>
                </a:lnTo>
                <a:lnTo>
                  <a:pt x="99648" y="1518285"/>
                </a:lnTo>
                <a:lnTo>
                  <a:pt x="136971" y="1545825"/>
                </a:lnTo>
                <a:lnTo>
                  <a:pt x="177556" y="1566842"/>
                </a:lnTo>
                <a:lnTo>
                  <a:pt x="220314" y="1580249"/>
                </a:lnTo>
                <a:lnTo>
                  <a:pt x="264159" y="1584960"/>
                </a:lnTo>
                <a:lnTo>
                  <a:pt x="5434330" y="1584960"/>
                </a:lnTo>
                <a:lnTo>
                  <a:pt x="5478175" y="1580249"/>
                </a:lnTo>
                <a:lnTo>
                  <a:pt x="5520933" y="1566842"/>
                </a:lnTo>
                <a:lnTo>
                  <a:pt x="5561518" y="1545825"/>
                </a:lnTo>
                <a:lnTo>
                  <a:pt x="5598841" y="1518285"/>
                </a:lnTo>
                <a:lnTo>
                  <a:pt x="5631815" y="1485311"/>
                </a:lnTo>
                <a:lnTo>
                  <a:pt x="5659355" y="1447988"/>
                </a:lnTo>
                <a:lnTo>
                  <a:pt x="5680372" y="1407403"/>
                </a:lnTo>
                <a:lnTo>
                  <a:pt x="5693779" y="1364645"/>
                </a:lnTo>
                <a:lnTo>
                  <a:pt x="5698490" y="1320800"/>
                </a:lnTo>
                <a:lnTo>
                  <a:pt x="5698490" y="264160"/>
                </a:lnTo>
                <a:lnTo>
                  <a:pt x="5693779" y="220314"/>
                </a:lnTo>
                <a:lnTo>
                  <a:pt x="5680372" y="177556"/>
                </a:lnTo>
                <a:lnTo>
                  <a:pt x="5659355" y="136971"/>
                </a:lnTo>
                <a:lnTo>
                  <a:pt x="5631815" y="99648"/>
                </a:lnTo>
                <a:lnTo>
                  <a:pt x="5598841" y="66674"/>
                </a:lnTo>
                <a:lnTo>
                  <a:pt x="5561518" y="39134"/>
                </a:lnTo>
                <a:lnTo>
                  <a:pt x="5520933" y="18117"/>
                </a:lnTo>
                <a:lnTo>
                  <a:pt x="5478175" y="4710"/>
                </a:lnTo>
                <a:lnTo>
                  <a:pt x="5434330" y="0"/>
                </a:lnTo>
                <a:lnTo>
                  <a:pt x="264159" y="0"/>
                </a:lnTo>
                <a:close/>
              </a:path>
            </a:pathLst>
          </a:custGeom>
          <a:ln w="934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05459" y="1826259"/>
            <a:ext cx="53149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Melakukan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serangkaian treatment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dan prosedur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sesuai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5459" y="2291079"/>
            <a:ext cx="46691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dengan perintah dokter,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seperti pemberian</a:t>
            </a:r>
            <a:r>
              <a:rPr sz="16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obat,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5459" y="2755900"/>
            <a:ext cx="51993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menutup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luka, katerisasi urin,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pengambilan darah,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dll.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187757" y="1904047"/>
            <a:ext cx="3692525" cy="1162685"/>
            <a:chOff x="6187757" y="1904047"/>
            <a:chExt cx="3692525" cy="1162685"/>
          </a:xfrm>
        </p:grpSpPr>
        <p:sp>
          <p:nvSpPr>
            <p:cNvPr id="13" name="object 13"/>
            <p:cNvSpPr/>
            <p:nvPr/>
          </p:nvSpPr>
          <p:spPr>
            <a:xfrm>
              <a:off x="6192520" y="2485390"/>
              <a:ext cx="902969" cy="1270"/>
            </a:xfrm>
            <a:custGeom>
              <a:avLst/>
              <a:gdLst/>
              <a:ahLst/>
              <a:cxnLst/>
              <a:rect l="l" t="t" r="r" b="b"/>
              <a:pathLst>
                <a:path w="902970" h="1269">
                  <a:moveTo>
                    <a:pt x="0" y="0"/>
                  </a:moveTo>
                  <a:lnTo>
                    <a:pt x="902970" y="1270"/>
                  </a:lnTo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087870" y="2429510"/>
              <a:ext cx="113029" cy="1130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354570" y="1908810"/>
              <a:ext cx="2520950" cy="1153160"/>
            </a:xfrm>
            <a:custGeom>
              <a:avLst/>
              <a:gdLst/>
              <a:ahLst/>
              <a:cxnLst/>
              <a:rect l="l" t="t" r="r" b="b"/>
              <a:pathLst>
                <a:path w="2520950" h="1153160">
                  <a:moveTo>
                    <a:pt x="2520950" y="0"/>
                  </a:moveTo>
                  <a:lnTo>
                    <a:pt x="0" y="0"/>
                  </a:lnTo>
                  <a:lnTo>
                    <a:pt x="0" y="1153160"/>
                  </a:lnTo>
                  <a:lnTo>
                    <a:pt x="2520950" y="1153160"/>
                  </a:lnTo>
                  <a:close/>
                </a:path>
              </a:pathLst>
            </a:custGeom>
            <a:solidFill>
              <a:srgbClr val="00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354570" y="1908810"/>
              <a:ext cx="2520950" cy="1153160"/>
            </a:xfrm>
            <a:custGeom>
              <a:avLst/>
              <a:gdLst/>
              <a:ahLst/>
              <a:cxnLst/>
              <a:rect l="l" t="t" r="r" b="b"/>
              <a:pathLst>
                <a:path w="2520950" h="1153160">
                  <a:moveTo>
                    <a:pt x="1261109" y="1153160"/>
                  </a:moveTo>
                  <a:lnTo>
                    <a:pt x="0" y="1153160"/>
                  </a:lnTo>
                  <a:lnTo>
                    <a:pt x="0" y="0"/>
                  </a:lnTo>
                  <a:lnTo>
                    <a:pt x="2520950" y="0"/>
                  </a:lnTo>
                  <a:lnTo>
                    <a:pt x="2520950" y="1153160"/>
                  </a:lnTo>
                  <a:lnTo>
                    <a:pt x="1261109" y="115316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354569" y="1908810"/>
            <a:ext cx="2520950" cy="1153160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625475" marR="621030" indent="1270" algn="ctr">
              <a:lnSpc>
                <a:spcPts val="2230"/>
              </a:lnSpc>
              <a:spcBef>
                <a:spcPts val="1245"/>
              </a:spcBef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Kualitas  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pe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ra</a:t>
            </a:r>
            <a:r>
              <a:rPr sz="2000" b="1" spc="6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 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yang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baik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34009" y="3492500"/>
            <a:ext cx="5713730" cy="863600"/>
          </a:xfrm>
          <a:custGeom>
            <a:avLst/>
            <a:gdLst/>
            <a:ahLst/>
            <a:cxnLst/>
            <a:rect l="l" t="t" r="r" b="b"/>
            <a:pathLst>
              <a:path w="5713730" h="863600">
                <a:moveTo>
                  <a:pt x="144780" y="0"/>
                </a:moveTo>
                <a:lnTo>
                  <a:pt x="101925" y="7975"/>
                </a:lnTo>
                <a:lnTo>
                  <a:pt x="62544" y="29667"/>
                </a:lnTo>
                <a:lnTo>
                  <a:pt x="30114" y="61722"/>
                </a:lnTo>
                <a:lnTo>
                  <a:pt x="8107" y="100787"/>
                </a:lnTo>
                <a:lnTo>
                  <a:pt x="0" y="143510"/>
                </a:lnTo>
                <a:lnTo>
                  <a:pt x="0" y="720089"/>
                </a:lnTo>
                <a:lnTo>
                  <a:pt x="8107" y="762325"/>
                </a:lnTo>
                <a:lnTo>
                  <a:pt x="30114" y="801329"/>
                </a:lnTo>
                <a:lnTo>
                  <a:pt x="62544" y="833567"/>
                </a:lnTo>
                <a:lnTo>
                  <a:pt x="101925" y="855502"/>
                </a:lnTo>
                <a:lnTo>
                  <a:pt x="144780" y="863600"/>
                </a:lnTo>
                <a:lnTo>
                  <a:pt x="5570220" y="863600"/>
                </a:lnTo>
                <a:lnTo>
                  <a:pt x="5612942" y="855502"/>
                </a:lnTo>
                <a:lnTo>
                  <a:pt x="5652008" y="833567"/>
                </a:lnTo>
                <a:lnTo>
                  <a:pt x="5684062" y="801329"/>
                </a:lnTo>
                <a:lnTo>
                  <a:pt x="5705754" y="762325"/>
                </a:lnTo>
                <a:lnTo>
                  <a:pt x="5713730" y="720089"/>
                </a:lnTo>
                <a:lnTo>
                  <a:pt x="5713730" y="143510"/>
                </a:lnTo>
                <a:lnTo>
                  <a:pt x="5705754" y="100787"/>
                </a:lnTo>
                <a:lnTo>
                  <a:pt x="5684062" y="61722"/>
                </a:lnTo>
                <a:lnTo>
                  <a:pt x="5652008" y="29667"/>
                </a:lnTo>
                <a:lnTo>
                  <a:pt x="5612942" y="7975"/>
                </a:lnTo>
                <a:lnTo>
                  <a:pt x="5570220" y="0"/>
                </a:lnTo>
                <a:lnTo>
                  <a:pt x="144780" y="0"/>
                </a:lnTo>
                <a:close/>
              </a:path>
            </a:pathLst>
          </a:custGeom>
          <a:ln w="934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53390" y="3589020"/>
            <a:ext cx="48482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Mengkoordinir pengelolaan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sumber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daya</a:t>
            </a:r>
            <a:r>
              <a:rPr sz="16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manusia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3390" y="4053840"/>
            <a:ext cx="25463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di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lingkungan</a:t>
            </a:r>
            <a:r>
              <a:rPr sz="16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Perusahaan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50520" y="4624070"/>
            <a:ext cx="5717540" cy="2809240"/>
          </a:xfrm>
          <a:custGeom>
            <a:avLst/>
            <a:gdLst/>
            <a:ahLst/>
            <a:cxnLst/>
            <a:rect l="l" t="t" r="r" b="b"/>
            <a:pathLst>
              <a:path w="5717540" h="2809240">
                <a:moveTo>
                  <a:pt x="468630" y="0"/>
                </a:moveTo>
                <a:lnTo>
                  <a:pt x="424648" y="2695"/>
                </a:lnTo>
                <a:lnTo>
                  <a:pt x="381037" y="10551"/>
                </a:lnTo>
                <a:lnTo>
                  <a:pt x="338136" y="23222"/>
                </a:lnTo>
                <a:lnTo>
                  <a:pt x="296287" y="40362"/>
                </a:lnTo>
                <a:lnTo>
                  <a:pt x="255829" y="61624"/>
                </a:lnTo>
                <a:lnTo>
                  <a:pt x="217103" y="86662"/>
                </a:lnTo>
                <a:lnTo>
                  <a:pt x="180449" y="115131"/>
                </a:lnTo>
                <a:lnTo>
                  <a:pt x="146208" y="146685"/>
                </a:lnTo>
                <a:lnTo>
                  <a:pt x="114721" y="180976"/>
                </a:lnTo>
                <a:lnTo>
                  <a:pt x="86327" y="217661"/>
                </a:lnTo>
                <a:lnTo>
                  <a:pt x="61368" y="256391"/>
                </a:lnTo>
                <a:lnTo>
                  <a:pt x="40183" y="296822"/>
                </a:lnTo>
                <a:lnTo>
                  <a:pt x="23113" y="338608"/>
                </a:lnTo>
                <a:lnTo>
                  <a:pt x="10499" y="381401"/>
                </a:lnTo>
                <a:lnTo>
                  <a:pt x="2681" y="424857"/>
                </a:lnTo>
                <a:lnTo>
                  <a:pt x="0" y="468629"/>
                </a:lnTo>
                <a:lnTo>
                  <a:pt x="0" y="2340610"/>
                </a:lnTo>
                <a:lnTo>
                  <a:pt x="2681" y="2384382"/>
                </a:lnTo>
                <a:lnTo>
                  <a:pt x="10499" y="2427838"/>
                </a:lnTo>
                <a:lnTo>
                  <a:pt x="23113" y="2470631"/>
                </a:lnTo>
                <a:lnTo>
                  <a:pt x="40183" y="2512417"/>
                </a:lnTo>
                <a:lnTo>
                  <a:pt x="61368" y="2552848"/>
                </a:lnTo>
                <a:lnTo>
                  <a:pt x="86327" y="2591578"/>
                </a:lnTo>
                <a:lnTo>
                  <a:pt x="114721" y="2628263"/>
                </a:lnTo>
                <a:lnTo>
                  <a:pt x="146208" y="2662554"/>
                </a:lnTo>
                <a:lnTo>
                  <a:pt x="180449" y="2694108"/>
                </a:lnTo>
                <a:lnTo>
                  <a:pt x="217103" y="2722577"/>
                </a:lnTo>
                <a:lnTo>
                  <a:pt x="255829" y="2747615"/>
                </a:lnTo>
                <a:lnTo>
                  <a:pt x="296287" y="2768877"/>
                </a:lnTo>
                <a:lnTo>
                  <a:pt x="338136" y="2786017"/>
                </a:lnTo>
                <a:lnTo>
                  <a:pt x="381037" y="2798688"/>
                </a:lnTo>
                <a:lnTo>
                  <a:pt x="424648" y="2806544"/>
                </a:lnTo>
                <a:lnTo>
                  <a:pt x="468630" y="2809240"/>
                </a:lnTo>
                <a:lnTo>
                  <a:pt x="5248909" y="2809240"/>
                </a:lnTo>
                <a:lnTo>
                  <a:pt x="5292682" y="2806544"/>
                </a:lnTo>
                <a:lnTo>
                  <a:pt x="5336138" y="2798688"/>
                </a:lnTo>
                <a:lnTo>
                  <a:pt x="5378931" y="2786017"/>
                </a:lnTo>
                <a:lnTo>
                  <a:pt x="5420717" y="2768877"/>
                </a:lnTo>
                <a:lnTo>
                  <a:pt x="5461148" y="2747615"/>
                </a:lnTo>
                <a:lnTo>
                  <a:pt x="5499878" y="2722577"/>
                </a:lnTo>
                <a:lnTo>
                  <a:pt x="5536563" y="2694108"/>
                </a:lnTo>
                <a:lnTo>
                  <a:pt x="5570855" y="2662554"/>
                </a:lnTo>
                <a:lnTo>
                  <a:pt x="5602408" y="2628263"/>
                </a:lnTo>
                <a:lnTo>
                  <a:pt x="5630877" y="2591578"/>
                </a:lnTo>
                <a:lnTo>
                  <a:pt x="5655915" y="2552848"/>
                </a:lnTo>
                <a:lnTo>
                  <a:pt x="5677177" y="2512417"/>
                </a:lnTo>
                <a:lnTo>
                  <a:pt x="5694317" y="2470631"/>
                </a:lnTo>
                <a:lnTo>
                  <a:pt x="5706988" y="2427838"/>
                </a:lnTo>
                <a:lnTo>
                  <a:pt x="5714844" y="2384382"/>
                </a:lnTo>
                <a:lnTo>
                  <a:pt x="5717540" y="2340610"/>
                </a:lnTo>
                <a:lnTo>
                  <a:pt x="5717540" y="468629"/>
                </a:lnTo>
                <a:lnTo>
                  <a:pt x="5714844" y="424857"/>
                </a:lnTo>
                <a:lnTo>
                  <a:pt x="5706988" y="381401"/>
                </a:lnTo>
                <a:lnTo>
                  <a:pt x="5694317" y="338608"/>
                </a:lnTo>
                <a:lnTo>
                  <a:pt x="5677177" y="296822"/>
                </a:lnTo>
                <a:lnTo>
                  <a:pt x="5655915" y="256391"/>
                </a:lnTo>
                <a:lnTo>
                  <a:pt x="5630877" y="217661"/>
                </a:lnTo>
                <a:lnTo>
                  <a:pt x="5602408" y="180976"/>
                </a:lnTo>
                <a:lnTo>
                  <a:pt x="5570855" y="146684"/>
                </a:lnTo>
                <a:lnTo>
                  <a:pt x="5536563" y="115131"/>
                </a:lnTo>
                <a:lnTo>
                  <a:pt x="5499878" y="86662"/>
                </a:lnTo>
                <a:lnTo>
                  <a:pt x="5461148" y="61624"/>
                </a:lnTo>
                <a:lnTo>
                  <a:pt x="5420717" y="40362"/>
                </a:lnTo>
                <a:lnTo>
                  <a:pt x="5378931" y="23222"/>
                </a:lnTo>
                <a:lnTo>
                  <a:pt x="5336138" y="10551"/>
                </a:lnTo>
                <a:lnTo>
                  <a:pt x="5292682" y="2695"/>
                </a:lnTo>
                <a:lnTo>
                  <a:pt x="5248909" y="0"/>
                </a:lnTo>
                <a:lnTo>
                  <a:pt x="468630" y="0"/>
                </a:lnTo>
                <a:close/>
              </a:path>
            </a:pathLst>
          </a:custGeom>
          <a:ln w="934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65150" y="4817109"/>
            <a:ext cx="49034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Memonitor pelaksanaan administrasi</a:t>
            </a:r>
            <a:r>
              <a:rPr sz="1600" b="1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kepegawaian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65150" y="5281929"/>
            <a:ext cx="48875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(struktural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maupun fungsional)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yang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berhubungan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65150" y="5746750"/>
            <a:ext cx="43561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Dengan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pengadaan,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pengangkatan,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kenaikan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65150" y="6211570"/>
            <a:ext cx="42779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pangkat,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kenaikan gaji, promosi, dan</a:t>
            </a:r>
            <a:r>
              <a:rPr sz="16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mutasi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65150" y="6676390"/>
            <a:ext cx="5003800" cy="735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kepegawaian, serta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usulan pemberian</a:t>
            </a:r>
            <a:r>
              <a:rPr sz="16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penghargaan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>
              <a:latin typeface="Arial"/>
              <a:cs typeface="Arial"/>
            </a:endParaRPr>
          </a:p>
          <a:p>
            <a:pPr marL="67945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pegawai.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6187847" y="4063137"/>
            <a:ext cx="3557904" cy="2529205"/>
            <a:chOff x="6187847" y="4063137"/>
            <a:chExt cx="3557904" cy="2529205"/>
          </a:xfrm>
        </p:grpSpPr>
        <p:sp>
          <p:nvSpPr>
            <p:cNvPr id="28" name="object 28"/>
            <p:cNvSpPr/>
            <p:nvPr/>
          </p:nvSpPr>
          <p:spPr>
            <a:xfrm>
              <a:off x="6192519" y="4067809"/>
              <a:ext cx="795020" cy="927100"/>
            </a:xfrm>
            <a:custGeom>
              <a:avLst/>
              <a:gdLst/>
              <a:ahLst/>
              <a:cxnLst/>
              <a:rect l="l" t="t" r="r" b="b"/>
              <a:pathLst>
                <a:path w="795020" h="927100">
                  <a:moveTo>
                    <a:pt x="0" y="0"/>
                  </a:moveTo>
                  <a:lnTo>
                    <a:pt x="795020" y="927100"/>
                  </a:lnTo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945629" y="4960619"/>
              <a:ext cx="110490" cy="11556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192519" y="5411469"/>
              <a:ext cx="769620" cy="384810"/>
            </a:xfrm>
            <a:custGeom>
              <a:avLst/>
              <a:gdLst/>
              <a:ahLst/>
              <a:cxnLst/>
              <a:rect l="l" t="t" r="r" b="b"/>
              <a:pathLst>
                <a:path w="769620" h="384810">
                  <a:moveTo>
                    <a:pt x="0" y="384809"/>
                  </a:moveTo>
                  <a:lnTo>
                    <a:pt x="769620" y="0"/>
                  </a:lnTo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936739" y="5359400"/>
              <a:ext cx="119379" cy="1016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221219" y="4067809"/>
              <a:ext cx="2519680" cy="2519680"/>
            </a:xfrm>
            <a:custGeom>
              <a:avLst/>
              <a:gdLst/>
              <a:ahLst/>
              <a:cxnLst/>
              <a:rect l="l" t="t" r="r" b="b"/>
              <a:pathLst>
                <a:path w="2519679" h="2519679">
                  <a:moveTo>
                    <a:pt x="2519679" y="0"/>
                  </a:moveTo>
                  <a:lnTo>
                    <a:pt x="0" y="0"/>
                  </a:lnTo>
                  <a:lnTo>
                    <a:pt x="0" y="2519679"/>
                  </a:lnTo>
                  <a:lnTo>
                    <a:pt x="2519679" y="2519679"/>
                  </a:lnTo>
                  <a:close/>
                </a:path>
              </a:pathLst>
            </a:custGeom>
            <a:solidFill>
              <a:srgbClr val="00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221219" y="4067809"/>
              <a:ext cx="2519680" cy="2519680"/>
            </a:xfrm>
            <a:custGeom>
              <a:avLst/>
              <a:gdLst/>
              <a:ahLst/>
              <a:cxnLst/>
              <a:rect l="l" t="t" r="r" b="b"/>
              <a:pathLst>
                <a:path w="2519679" h="2519679">
                  <a:moveTo>
                    <a:pt x="1259839" y="2519679"/>
                  </a:moveTo>
                  <a:lnTo>
                    <a:pt x="0" y="2519679"/>
                  </a:lnTo>
                  <a:lnTo>
                    <a:pt x="0" y="0"/>
                  </a:lnTo>
                  <a:lnTo>
                    <a:pt x="2519679" y="0"/>
                  </a:lnTo>
                  <a:lnTo>
                    <a:pt x="2519679" y="2519679"/>
                  </a:lnTo>
                  <a:lnTo>
                    <a:pt x="1259839" y="251967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7221219" y="4067809"/>
            <a:ext cx="2519680" cy="2519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476884" marR="471170" indent="1270" algn="ctr">
              <a:lnSpc>
                <a:spcPts val="2230"/>
              </a:lnSpc>
              <a:spcBef>
                <a:spcPts val="1864"/>
              </a:spcBef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Pengelolaan 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sumber</a:t>
            </a:r>
            <a:r>
              <a:rPr sz="20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daya 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manusia  berjalan  dengan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baik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35507" y="750977"/>
            <a:ext cx="7426325" cy="946785"/>
            <a:chOff x="1435507" y="750977"/>
            <a:chExt cx="7426325" cy="946785"/>
          </a:xfrm>
        </p:grpSpPr>
        <p:sp>
          <p:nvSpPr>
            <p:cNvPr id="3" name="object 3"/>
            <p:cNvSpPr/>
            <p:nvPr/>
          </p:nvSpPr>
          <p:spPr>
            <a:xfrm>
              <a:off x="1440179" y="755649"/>
              <a:ext cx="7416800" cy="937260"/>
            </a:xfrm>
            <a:custGeom>
              <a:avLst/>
              <a:gdLst/>
              <a:ahLst/>
              <a:cxnLst/>
              <a:rect l="l" t="t" r="r" b="b"/>
              <a:pathLst>
                <a:path w="7416800" h="937260">
                  <a:moveTo>
                    <a:pt x="7260590" y="0"/>
                  </a:moveTo>
                  <a:lnTo>
                    <a:pt x="156209" y="0"/>
                  </a:lnTo>
                  <a:lnTo>
                    <a:pt x="109728" y="8686"/>
                  </a:lnTo>
                  <a:lnTo>
                    <a:pt x="67208" y="32308"/>
                  </a:lnTo>
                  <a:lnTo>
                    <a:pt x="32308" y="67208"/>
                  </a:lnTo>
                  <a:lnTo>
                    <a:pt x="8686" y="109727"/>
                  </a:lnTo>
                  <a:lnTo>
                    <a:pt x="0" y="156209"/>
                  </a:lnTo>
                  <a:lnTo>
                    <a:pt x="0" y="781050"/>
                  </a:lnTo>
                  <a:lnTo>
                    <a:pt x="8686" y="827044"/>
                  </a:lnTo>
                  <a:lnTo>
                    <a:pt x="32308" y="869502"/>
                  </a:lnTo>
                  <a:lnTo>
                    <a:pt x="67208" y="904585"/>
                  </a:lnTo>
                  <a:lnTo>
                    <a:pt x="109728" y="928451"/>
                  </a:lnTo>
                  <a:lnTo>
                    <a:pt x="156209" y="937260"/>
                  </a:lnTo>
                  <a:lnTo>
                    <a:pt x="7260590" y="937260"/>
                  </a:lnTo>
                  <a:lnTo>
                    <a:pt x="7307072" y="928451"/>
                  </a:lnTo>
                  <a:lnTo>
                    <a:pt x="7349591" y="904585"/>
                  </a:lnTo>
                  <a:lnTo>
                    <a:pt x="7384491" y="869502"/>
                  </a:lnTo>
                  <a:lnTo>
                    <a:pt x="7408113" y="827044"/>
                  </a:lnTo>
                  <a:lnTo>
                    <a:pt x="7416800" y="781050"/>
                  </a:lnTo>
                  <a:lnTo>
                    <a:pt x="7416800" y="156209"/>
                  </a:lnTo>
                  <a:lnTo>
                    <a:pt x="7408113" y="109727"/>
                  </a:lnTo>
                  <a:lnTo>
                    <a:pt x="7384491" y="67208"/>
                  </a:lnTo>
                  <a:lnTo>
                    <a:pt x="7349591" y="32308"/>
                  </a:lnTo>
                  <a:lnTo>
                    <a:pt x="7307072" y="8686"/>
                  </a:lnTo>
                  <a:lnTo>
                    <a:pt x="7260590" y="0"/>
                  </a:lnTo>
                  <a:close/>
                </a:path>
              </a:pathLst>
            </a:custGeom>
            <a:solidFill>
              <a:srgbClr val="84F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40179" y="755649"/>
              <a:ext cx="7416800" cy="937260"/>
            </a:xfrm>
            <a:custGeom>
              <a:avLst/>
              <a:gdLst/>
              <a:ahLst/>
              <a:cxnLst/>
              <a:rect l="l" t="t" r="r" b="b"/>
              <a:pathLst>
                <a:path w="7416800" h="937260">
                  <a:moveTo>
                    <a:pt x="156209" y="0"/>
                  </a:moveTo>
                  <a:lnTo>
                    <a:pt x="109728" y="8686"/>
                  </a:lnTo>
                  <a:lnTo>
                    <a:pt x="67208" y="32308"/>
                  </a:lnTo>
                  <a:lnTo>
                    <a:pt x="32308" y="67208"/>
                  </a:lnTo>
                  <a:lnTo>
                    <a:pt x="8686" y="109727"/>
                  </a:lnTo>
                  <a:lnTo>
                    <a:pt x="0" y="156209"/>
                  </a:lnTo>
                  <a:lnTo>
                    <a:pt x="0" y="781050"/>
                  </a:lnTo>
                  <a:lnTo>
                    <a:pt x="8686" y="827044"/>
                  </a:lnTo>
                  <a:lnTo>
                    <a:pt x="32308" y="869502"/>
                  </a:lnTo>
                  <a:lnTo>
                    <a:pt x="67208" y="904585"/>
                  </a:lnTo>
                  <a:lnTo>
                    <a:pt x="109728" y="928451"/>
                  </a:lnTo>
                  <a:lnTo>
                    <a:pt x="156209" y="937260"/>
                  </a:lnTo>
                  <a:lnTo>
                    <a:pt x="7260590" y="937260"/>
                  </a:lnTo>
                  <a:lnTo>
                    <a:pt x="7307072" y="928451"/>
                  </a:lnTo>
                  <a:lnTo>
                    <a:pt x="7349591" y="904585"/>
                  </a:lnTo>
                  <a:lnTo>
                    <a:pt x="7384491" y="869502"/>
                  </a:lnTo>
                  <a:lnTo>
                    <a:pt x="7408113" y="827044"/>
                  </a:lnTo>
                  <a:lnTo>
                    <a:pt x="7416800" y="781050"/>
                  </a:lnTo>
                  <a:lnTo>
                    <a:pt x="7416800" y="156209"/>
                  </a:lnTo>
                  <a:lnTo>
                    <a:pt x="7408113" y="109727"/>
                  </a:lnTo>
                  <a:lnTo>
                    <a:pt x="7384491" y="67208"/>
                  </a:lnTo>
                  <a:lnTo>
                    <a:pt x="7349591" y="32308"/>
                  </a:lnTo>
                  <a:lnTo>
                    <a:pt x="7307072" y="8686"/>
                  </a:lnTo>
                  <a:lnTo>
                    <a:pt x="7260590" y="0"/>
                  </a:lnTo>
                  <a:lnTo>
                    <a:pt x="156209" y="0"/>
                  </a:lnTo>
                  <a:close/>
                </a:path>
              </a:pathLst>
            </a:custGeom>
            <a:ln w="9344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15639" y="817879"/>
            <a:ext cx="4241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0000"/>
                </a:solidFill>
              </a:rPr>
              <a:t>HUBUNGAN</a:t>
            </a:r>
            <a:r>
              <a:rPr sz="3600" spc="-75" dirty="0">
                <a:solidFill>
                  <a:srgbClr val="FF0000"/>
                </a:solidFill>
              </a:rPr>
              <a:t> </a:t>
            </a:r>
            <a:r>
              <a:rPr sz="3600" spc="-5" dirty="0">
                <a:solidFill>
                  <a:srgbClr val="FF0000"/>
                </a:solidFill>
              </a:rPr>
              <a:t>KERJA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591819" y="2339339"/>
            <a:ext cx="9000490" cy="3817620"/>
          </a:xfrm>
          <a:custGeom>
            <a:avLst/>
            <a:gdLst/>
            <a:ahLst/>
            <a:cxnLst/>
            <a:rect l="l" t="t" r="r" b="b"/>
            <a:pathLst>
              <a:path w="9000490" h="3817620">
                <a:moveTo>
                  <a:pt x="636270" y="0"/>
                </a:moveTo>
                <a:lnTo>
                  <a:pt x="590774" y="2133"/>
                </a:lnTo>
                <a:lnTo>
                  <a:pt x="545500" y="8397"/>
                </a:lnTo>
                <a:lnTo>
                  <a:pt x="500653" y="18583"/>
                </a:lnTo>
                <a:lnTo>
                  <a:pt x="456439" y="32484"/>
                </a:lnTo>
                <a:lnTo>
                  <a:pt x="413061" y="49892"/>
                </a:lnTo>
                <a:lnTo>
                  <a:pt x="370725" y="70601"/>
                </a:lnTo>
                <a:lnTo>
                  <a:pt x="329635" y="94403"/>
                </a:lnTo>
                <a:lnTo>
                  <a:pt x="289997" y="121090"/>
                </a:lnTo>
                <a:lnTo>
                  <a:pt x="252015" y="150456"/>
                </a:lnTo>
                <a:lnTo>
                  <a:pt x="215894" y="182292"/>
                </a:lnTo>
                <a:lnTo>
                  <a:pt x="181839" y="216392"/>
                </a:lnTo>
                <a:lnTo>
                  <a:pt x="150056" y="252548"/>
                </a:lnTo>
                <a:lnTo>
                  <a:pt x="120748" y="290553"/>
                </a:lnTo>
                <a:lnTo>
                  <a:pt x="94121" y="330200"/>
                </a:lnTo>
                <a:lnTo>
                  <a:pt x="70379" y="371280"/>
                </a:lnTo>
                <a:lnTo>
                  <a:pt x="49728" y="413588"/>
                </a:lnTo>
                <a:lnTo>
                  <a:pt x="32372" y="456914"/>
                </a:lnTo>
                <a:lnTo>
                  <a:pt x="18516" y="501053"/>
                </a:lnTo>
                <a:lnTo>
                  <a:pt x="8366" y="545797"/>
                </a:lnTo>
                <a:lnTo>
                  <a:pt x="2125" y="590938"/>
                </a:lnTo>
                <a:lnTo>
                  <a:pt x="0" y="636270"/>
                </a:lnTo>
                <a:lnTo>
                  <a:pt x="0" y="3181350"/>
                </a:lnTo>
                <a:lnTo>
                  <a:pt x="2125" y="3226681"/>
                </a:lnTo>
                <a:lnTo>
                  <a:pt x="8366" y="3271822"/>
                </a:lnTo>
                <a:lnTo>
                  <a:pt x="18516" y="3316566"/>
                </a:lnTo>
                <a:lnTo>
                  <a:pt x="32372" y="3360705"/>
                </a:lnTo>
                <a:lnTo>
                  <a:pt x="49728" y="3404031"/>
                </a:lnTo>
                <a:lnTo>
                  <a:pt x="70379" y="3446339"/>
                </a:lnTo>
                <a:lnTo>
                  <a:pt x="94121" y="3487420"/>
                </a:lnTo>
                <a:lnTo>
                  <a:pt x="120748" y="3527066"/>
                </a:lnTo>
                <a:lnTo>
                  <a:pt x="150056" y="3565071"/>
                </a:lnTo>
                <a:lnTo>
                  <a:pt x="181839" y="3601227"/>
                </a:lnTo>
                <a:lnTo>
                  <a:pt x="215894" y="3635327"/>
                </a:lnTo>
                <a:lnTo>
                  <a:pt x="252015" y="3667163"/>
                </a:lnTo>
                <a:lnTo>
                  <a:pt x="289997" y="3696529"/>
                </a:lnTo>
                <a:lnTo>
                  <a:pt x="329635" y="3723216"/>
                </a:lnTo>
                <a:lnTo>
                  <a:pt x="370725" y="3747018"/>
                </a:lnTo>
                <a:lnTo>
                  <a:pt x="413061" y="3767727"/>
                </a:lnTo>
                <a:lnTo>
                  <a:pt x="456439" y="3785135"/>
                </a:lnTo>
                <a:lnTo>
                  <a:pt x="500653" y="3799036"/>
                </a:lnTo>
                <a:lnTo>
                  <a:pt x="545500" y="3809222"/>
                </a:lnTo>
                <a:lnTo>
                  <a:pt x="590774" y="3815486"/>
                </a:lnTo>
                <a:lnTo>
                  <a:pt x="636270" y="3817620"/>
                </a:lnTo>
                <a:lnTo>
                  <a:pt x="8365489" y="3817620"/>
                </a:lnTo>
                <a:lnTo>
                  <a:pt x="8410812" y="3815486"/>
                </a:lnTo>
                <a:lnTo>
                  <a:pt x="8455930" y="3809222"/>
                </a:lnTo>
                <a:lnTo>
                  <a:pt x="8500635" y="3799036"/>
                </a:lnTo>
                <a:lnTo>
                  <a:pt x="8544724" y="3785135"/>
                </a:lnTo>
                <a:lnTo>
                  <a:pt x="8587990" y="3767727"/>
                </a:lnTo>
                <a:lnTo>
                  <a:pt x="8630227" y="3747018"/>
                </a:lnTo>
                <a:lnTo>
                  <a:pt x="8671230" y="3723216"/>
                </a:lnTo>
                <a:lnTo>
                  <a:pt x="8710793" y="3696529"/>
                </a:lnTo>
                <a:lnTo>
                  <a:pt x="8748711" y="3667163"/>
                </a:lnTo>
                <a:lnTo>
                  <a:pt x="8784777" y="3635327"/>
                </a:lnTo>
                <a:lnTo>
                  <a:pt x="8818787" y="3601227"/>
                </a:lnTo>
                <a:lnTo>
                  <a:pt x="8850533" y="3565071"/>
                </a:lnTo>
                <a:lnTo>
                  <a:pt x="8879811" y="3527066"/>
                </a:lnTo>
                <a:lnTo>
                  <a:pt x="8906415" y="3487420"/>
                </a:lnTo>
                <a:lnTo>
                  <a:pt x="8930140" y="3446339"/>
                </a:lnTo>
                <a:lnTo>
                  <a:pt x="8950778" y="3404031"/>
                </a:lnTo>
                <a:lnTo>
                  <a:pt x="8968126" y="3360705"/>
                </a:lnTo>
                <a:lnTo>
                  <a:pt x="8981976" y="3316566"/>
                </a:lnTo>
                <a:lnTo>
                  <a:pt x="8992124" y="3271822"/>
                </a:lnTo>
                <a:lnTo>
                  <a:pt x="8998364" y="3226681"/>
                </a:lnTo>
                <a:lnTo>
                  <a:pt x="9000490" y="3181350"/>
                </a:lnTo>
                <a:lnTo>
                  <a:pt x="9000490" y="636270"/>
                </a:lnTo>
                <a:lnTo>
                  <a:pt x="8998364" y="590938"/>
                </a:lnTo>
                <a:lnTo>
                  <a:pt x="8992124" y="545797"/>
                </a:lnTo>
                <a:lnTo>
                  <a:pt x="8981976" y="501053"/>
                </a:lnTo>
                <a:lnTo>
                  <a:pt x="8968126" y="456914"/>
                </a:lnTo>
                <a:lnTo>
                  <a:pt x="8950778" y="413588"/>
                </a:lnTo>
                <a:lnTo>
                  <a:pt x="8930140" y="371280"/>
                </a:lnTo>
                <a:lnTo>
                  <a:pt x="8906415" y="330200"/>
                </a:lnTo>
                <a:lnTo>
                  <a:pt x="8879811" y="290553"/>
                </a:lnTo>
                <a:lnTo>
                  <a:pt x="8850533" y="252548"/>
                </a:lnTo>
                <a:lnTo>
                  <a:pt x="8818787" y="216392"/>
                </a:lnTo>
                <a:lnTo>
                  <a:pt x="8784777" y="182292"/>
                </a:lnTo>
                <a:lnTo>
                  <a:pt x="8748711" y="150456"/>
                </a:lnTo>
                <a:lnTo>
                  <a:pt x="8710793" y="121090"/>
                </a:lnTo>
                <a:lnTo>
                  <a:pt x="8671230" y="94403"/>
                </a:lnTo>
                <a:lnTo>
                  <a:pt x="8630227" y="70601"/>
                </a:lnTo>
                <a:lnTo>
                  <a:pt x="8587990" y="49892"/>
                </a:lnTo>
                <a:lnTo>
                  <a:pt x="8544724" y="32484"/>
                </a:lnTo>
                <a:lnTo>
                  <a:pt x="8500635" y="18583"/>
                </a:lnTo>
                <a:lnTo>
                  <a:pt x="8455930" y="8397"/>
                </a:lnTo>
                <a:lnTo>
                  <a:pt x="8410812" y="2133"/>
                </a:lnTo>
                <a:lnTo>
                  <a:pt x="8365489" y="0"/>
                </a:lnTo>
                <a:lnTo>
                  <a:pt x="636270" y="0"/>
                </a:lnTo>
                <a:close/>
              </a:path>
            </a:pathLst>
          </a:custGeom>
          <a:ln w="934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54710" y="2555240"/>
            <a:ext cx="8446135" cy="311023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>
              <a:lnSpc>
                <a:spcPts val="2680"/>
              </a:lnSpc>
              <a:spcBef>
                <a:spcPts val="355"/>
              </a:spcBef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Hubungan kedinasan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selain hubungan dengan atasan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dan 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Bawahan</a:t>
            </a:r>
            <a:endParaRPr sz="2400">
              <a:latin typeface="Arial"/>
              <a:cs typeface="Arial"/>
            </a:endParaRPr>
          </a:p>
          <a:p>
            <a:pPr marL="12700" marR="3756660">
              <a:lnSpc>
                <a:spcPts val="8030"/>
              </a:lnSpc>
              <a:spcBef>
                <a:spcPts val="106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Internal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Eksternal Perusahaan 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Format kalimat: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1555"/>
              </a:lnSpc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Jabatan 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yang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dihubungi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..........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perihal atau</a:t>
            </a:r>
            <a:r>
              <a:rPr sz="24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tujuan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35507" y="461417"/>
            <a:ext cx="7426325" cy="730885"/>
            <a:chOff x="1435507" y="461417"/>
            <a:chExt cx="7426325" cy="730885"/>
          </a:xfrm>
        </p:grpSpPr>
        <p:sp>
          <p:nvSpPr>
            <p:cNvPr id="3" name="object 3"/>
            <p:cNvSpPr/>
            <p:nvPr/>
          </p:nvSpPr>
          <p:spPr>
            <a:xfrm>
              <a:off x="1440179" y="466089"/>
              <a:ext cx="7416800" cy="721360"/>
            </a:xfrm>
            <a:custGeom>
              <a:avLst/>
              <a:gdLst/>
              <a:ahLst/>
              <a:cxnLst/>
              <a:rect l="l" t="t" r="r" b="b"/>
              <a:pathLst>
                <a:path w="7416800" h="721360">
                  <a:moveTo>
                    <a:pt x="7296150" y="0"/>
                  </a:moveTo>
                  <a:lnTo>
                    <a:pt x="119379" y="0"/>
                  </a:lnTo>
                  <a:lnTo>
                    <a:pt x="75545" y="10279"/>
                  </a:lnTo>
                  <a:lnTo>
                    <a:pt x="37306" y="37465"/>
                  </a:lnTo>
                  <a:lnTo>
                    <a:pt x="10259" y="76080"/>
                  </a:lnTo>
                  <a:lnTo>
                    <a:pt x="0" y="120650"/>
                  </a:lnTo>
                  <a:lnTo>
                    <a:pt x="0" y="600709"/>
                  </a:lnTo>
                  <a:lnTo>
                    <a:pt x="10259" y="645279"/>
                  </a:lnTo>
                  <a:lnTo>
                    <a:pt x="37306" y="683894"/>
                  </a:lnTo>
                  <a:lnTo>
                    <a:pt x="75545" y="711080"/>
                  </a:lnTo>
                  <a:lnTo>
                    <a:pt x="119379" y="721359"/>
                  </a:lnTo>
                  <a:lnTo>
                    <a:pt x="7296150" y="721359"/>
                  </a:lnTo>
                  <a:lnTo>
                    <a:pt x="7340719" y="711080"/>
                  </a:lnTo>
                  <a:lnTo>
                    <a:pt x="7379334" y="683894"/>
                  </a:lnTo>
                  <a:lnTo>
                    <a:pt x="7406520" y="645279"/>
                  </a:lnTo>
                  <a:lnTo>
                    <a:pt x="7416800" y="600709"/>
                  </a:lnTo>
                  <a:lnTo>
                    <a:pt x="7416800" y="120650"/>
                  </a:lnTo>
                  <a:lnTo>
                    <a:pt x="7406520" y="76080"/>
                  </a:lnTo>
                  <a:lnTo>
                    <a:pt x="7379334" y="37465"/>
                  </a:lnTo>
                  <a:lnTo>
                    <a:pt x="7340719" y="10279"/>
                  </a:lnTo>
                  <a:lnTo>
                    <a:pt x="7296150" y="0"/>
                  </a:lnTo>
                  <a:close/>
                </a:path>
              </a:pathLst>
            </a:custGeom>
            <a:solidFill>
              <a:srgbClr val="84F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40179" y="466089"/>
              <a:ext cx="7416800" cy="721360"/>
            </a:xfrm>
            <a:custGeom>
              <a:avLst/>
              <a:gdLst/>
              <a:ahLst/>
              <a:cxnLst/>
              <a:rect l="l" t="t" r="r" b="b"/>
              <a:pathLst>
                <a:path w="7416800" h="721360">
                  <a:moveTo>
                    <a:pt x="119379" y="0"/>
                  </a:moveTo>
                  <a:lnTo>
                    <a:pt x="75545" y="10279"/>
                  </a:lnTo>
                  <a:lnTo>
                    <a:pt x="37306" y="37465"/>
                  </a:lnTo>
                  <a:lnTo>
                    <a:pt x="10259" y="76080"/>
                  </a:lnTo>
                  <a:lnTo>
                    <a:pt x="0" y="120650"/>
                  </a:lnTo>
                  <a:lnTo>
                    <a:pt x="0" y="600709"/>
                  </a:lnTo>
                  <a:lnTo>
                    <a:pt x="10259" y="645279"/>
                  </a:lnTo>
                  <a:lnTo>
                    <a:pt x="37306" y="683894"/>
                  </a:lnTo>
                  <a:lnTo>
                    <a:pt x="75545" y="711080"/>
                  </a:lnTo>
                  <a:lnTo>
                    <a:pt x="119379" y="721359"/>
                  </a:lnTo>
                  <a:lnTo>
                    <a:pt x="7296150" y="721359"/>
                  </a:lnTo>
                  <a:lnTo>
                    <a:pt x="7340719" y="711080"/>
                  </a:lnTo>
                  <a:lnTo>
                    <a:pt x="7379334" y="683894"/>
                  </a:lnTo>
                  <a:lnTo>
                    <a:pt x="7406520" y="645279"/>
                  </a:lnTo>
                  <a:lnTo>
                    <a:pt x="7416800" y="600709"/>
                  </a:lnTo>
                  <a:lnTo>
                    <a:pt x="7416800" y="120650"/>
                  </a:lnTo>
                  <a:lnTo>
                    <a:pt x="7406520" y="76080"/>
                  </a:lnTo>
                  <a:lnTo>
                    <a:pt x="7379334" y="37465"/>
                  </a:lnTo>
                  <a:lnTo>
                    <a:pt x="7340719" y="10279"/>
                  </a:lnTo>
                  <a:lnTo>
                    <a:pt x="7296150" y="0"/>
                  </a:lnTo>
                  <a:lnTo>
                    <a:pt x="119379" y="0"/>
                  </a:lnTo>
                  <a:close/>
                </a:path>
              </a:pathLst>
            </a:custGeom>
            <a:ln w="9344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31670" y="518159"/>
            <a:ext cx="66490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0000"/>
                </a:solidFill>
              </a:rPr>
              <a:t>HUBUNGAN KERJA</a:t>
            </a:r>
            <a:r>
              <a:rPr sz="3600" spc="-85" dirty="0">
                <a:solidFill>
                  <a:srgbClr val="FF0000"/>
                </a:solidFill>
              </a:rPr>
              <a:t> </a:t>
            </a:r>
            <a:r>
              <a:rPr sz="3600" spc="-5" dirty="0">
                <a:solidFill>
                  <a:srgbClr val="FF0000"/>
                </a:solidFill>
              </a:rPr>
              <a:t>(CONTOH)</a:t>
            </a:r>
            <a:endParaRPr sz="3600"/>
          </a:p>
        </p:txBody>
      </p:sp>
      <p:grpSp>
        <p:nvGrpSpPr>
          <p:cNvPr id="6" name="object 6"/>
          <p:cNvGrpSpPr/>
          <p:nvPr/>
        </p:nvGrpSpPr>
        <p:grpSpPr>
          <a:xfrm>
            <a:off x="354647" y="2851467"/>
            <a:ext cx="3321685" cy="4462145"/>
            <a:chOff x="354647" y="2851467"/>
            <a:chExt cx="3321685" cy="4462145"/>
          </a:xfrm>
        </p:grpSpPr>
        <p:sp>
          <p:nvSpPr>
            <p:cNvPr id="7" name="object 7"/>
            <p:cNvSpPr/>
            <p:nvPr/>
          </p:nvSpPr>
          <p:spPr>
            <a:xfrm>
              <a:off x="359409" y="2856229"/>
              <a:ext cx="3312160" cy="825500"/>
            </a:xfrm>
            <a:custGeom>
              <a:avLst/>
              <a:gdLst/>
              <a:ahLst/>
              <a:cxnLst/>
              <a:rect l="l" t="t" r="r" b="b"/>
              <a:pathLst>
                <a:path w="3312160" h="825500">
                  <a:moveTo>
                    <a:pt x="0" y="825500"/>
                  </a:moveTo>
                  <a:lnTo>
                    <a:pt x="3312160" y="825500"/>
                  </a:lnTo>
                  <a:lnTo>
                    <a:pt x="3312160" y="0"/>
                  </a:lnTo>
                  <a:lnTo>
                    <a:pt x="0" y="0"/>
                  </a:lnTo>
                  <a:lnTo>
                    <a:pt x="0" y="825500"/>
                  </a:lnTo>
                  <a:close/>
                </a:path>
              </a:pathLst>
            </a:custGeom>
            <a:solidFill>
              <a:srgbClr val="D93A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9409" y="2856229"/>
              <a:ext cx="3312160" cy="858519"/>
            </a:xfrm>
            <a:custGeom>
              <a:avLst/>
              <a:gdLst/>
              <a:ahLst/>
              <a:cxnLst/>
              <a:rect l="l" t="t" r="r" b="b"/>
              <a:pathLst>
                <a:path w="3312160" h="858520">
                  <a:moveTo>
                    <a:pt x="1656079" y="858520"/>
                  </a:moveTo>
                  <a:lnTo>
                    <a:pt x="0" y="858520"/>
                  </a:lnTo>
                  <a:lnTo>
                    <a:pt x="0" y="0"/>
                  </a:lnTo>
                  <a:lnTo>
                    <a:pt x="3312160" y="0"/>
                  </a:lnTo>
                  <a:lnTo>
                    <a:pt x="3312160" y="858520"/>
                  </a:lnTo>
                  <a:lnTo>
                    <a:pt x="1656079" y="85852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9409" y="3681729"/>
              <a:ext cx="3312160" cy="3627120"/>
            </a:xfrm>
            <a:custGeom>
              <a:avLst/>
              <a:gdLst/>
              <a:ahLst/>
              <a:cxnLst/>
              <a:rect l="l" t="t" r="r" b="b"/>
              <a:pathLst>
                <a:path w="3312160" h="3627120">
                  <a:moveTo>
                    <a:pt x="3312160" y="0"/>
                  </a:moveTo>
                  <a:lnTo>
                    <a:pt x="0" y="0"/>
                  </a:lnTo>
                  <a:lnTo>
                    <a:pt x="0" y="3627120"/>
                  </a:lnTo>
                  <a:lnTo>
                    <a:pt x="3312160" y="3627120"/>
                  </a:lnTo>
                  <a:close/>
                </a:path>
              </a:pathLst>
            </a:custGeom>
            <a:solidFill>
              <a:srgbClr val="DBC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9409" y="3681729"/>
              <a:ext cx="3312160" cy="3627120"/>
            </a:xfrm>
            <a:custGeom>
              <a:avLst/>
              <a:gdLst/>
              <a:ahLst/>
              <a:cxnLst/>
              <a:rect l="l" t="t" r="r" b="b"/>
              <a:pathLst>
                <a:path w="3312160" h="3627120">
                  <a:moveTo>
                    <a:pt x="1656079" y="3627120"/>
                  </a:moveTo>
                  <a:lnTo>
                    <a:pt x="0" y="3627120"/>
                  </a:lnTo>
                  <a:lnTo>
                    <a:pt x="0" y="0"/>
                  </a:lnTo>
                  <a:lnTo>
                    <a:pt x="3312160" y="0"/>
                  </a:lnTo>
                  <a:lnTo>
                    <a:pt x="3312160" y="3627120"/>
                  </a:lnTo>
                  <a:lnTo>
                    <a:pt x="1656079" y="362712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36880" y="5544820"/>
            <a:ext cx="27698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Departemen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Purchasing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6880" y="6460490"/>
            <a:ext cx="29241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Department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Keperawatan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666897" y="2851557"/>
            <a:ext cx="6202045" cy="4462145"/>
            <a:chOff x="3666897" y="2851557"/>
            <a:chExt cx="6202045" cy="4462145"/>
          </a:xfrm>
        </p:grpSpPr>
        <p:sp>
          <p:nvSpPr>
            <p:cNvPr id="14" name="object 14"/>
            <p:cNvSpPr/>
            <p:nvPr/>
          </p:nvSpPr>
          <p:spPr>
            <a:xfrm>
              <a:off x="3671569" y="2856230"/>
              <a:ext cx="6192520" cy="825500"/>
            </a:xfrm>
            <a:custGeom>
              <a:avLst/>
              <a:gdLst/>
              <a:ahLst/>
              <a:cxnLst/>
              <a:rect l="l" t="t" r="r" b="b"/>
              <a:pathLst>
                <a:path w="6192520" h="825500">
                  <a:moveTo>
                    <a:pt x="0" y="825500"/>
                  </a:moveTo>
                  <a:lnTo>
                    <a:pt x="6192520" y="825500"/>
                  </a:lnTo>
                  <a:lnTo>
                    <a:pt x="6192520" y="0"/>
                  </a:lnTo>
                  <a:lnTo>
                    <a:pt x="0" y="0"/>
                  </a:lnTo>
                  <a:lnTo>
                    <a:pt x="0" y="825500"/>
                  </a:lnTo>
                  <a:close/>
                </a:path>
              </a:pathLst>
            </a:custGeom>
            <a:solidFill>
              <a:srgbClr val="D93A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671569" y="2856230"/>
              <a:ext cx="6192520" cy="858519"/>
            </a:xfrm>
            <a:custGeom>
              <a:avLst/>
              <a:gdLst/>
              <a:ahLst/>
              <a:cxnLst/>
              <a:rect l="l" t="t" r="r" b="b"/>
              <a:pathLst>
                <a:path w="6192520" h="858520">
                  <a:moveTo>
                    <a:pt x="3096259" y="858520"/>
                  </a:moveTo>
                  <a:lnTo>
                    <a:pt x="0" y="858520"/>
                  </a:lnTo>
                  <a:lnTo>
                    <a:pt x="0" y="0"/>
                  </a:lnTo>
                  <a:lnTo>
                    <a:pt x="6192520" y="0"/>
                  </a:lnTo>
                  <a:lnTo>
                    <a:pt x="6192520" y="858520"/>
                  </a:lnTo>
                  <a:lnTo>
                    <a:pt x="3096259" y="85852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671569" y="3681730"/>
              <a:ext cx="6192520" cy="3627120"/>
            </a:xfrm>
            <a:custGeom>
              <a:avLst/>
              <a:gdLst/>
              <a:ahLst/>
              <a:cxnLst/>
              <a:rect l="l" t="t" r="r" b="b"/>
              <a:pathLst>
                <a:path w="6192520" h="3627120">
                  <a:moveTo>
                    <a:pt x="6192520" y="0"/>
                  </a:moveTo>
                  <a:lnTo>
                    <a:pt x="0" y="0"/>
                  </a:lnTo>
                  <a:lnTo>
                    <a:pt x="0" y="3627120"/>
                  </a:lnTo>
                  <a:lnTo>
                    <a:pt x="6192520" y="3627120"/>
                  </a:lnTo>
                  <a:close/>
                </a:path>
              </a:pathLst>
            </a:custGeom>
            <a:solidFill>
              <a:srgbClr val="DBC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671569" y="3681730"/>
              <a:ext cx="6192520" cy="3627120"/>
            </a:xfrm>
            <a:custGeom>
              <a:avLst/>
              <a:gdLst/>
              <a:ahLst/>
              <a:cxnLst/>
              <a:rect l="l" t="t" r="r" b="b"/>
              <a:pathLst>
                <a:path w="6192520" h="3627120">
                  <a:moveTo>
                    <a:pt x="3096259" y="3627120"/>
                  </a:moveTo>
                  <a:lnTo>
                    <a:pt x="0" y="3627120"/>
                  </a:lnTo>
                  <a:lnTo>
                    <a:pt x="0" y="0"/>
                  </a:lnTo>
                  <a:lnTo>
                    <a:pt x="6192520" y="0"/>
                  </a:lnTo>
                  <a:lnTo>
                    <a:pt x="6192520" y="3627120"/>
                  </a:lnTo>
                  <a:lnTo>
                    <a:pt x="3096259" y="362712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36880" y="1703069"/>
            <a:ext cx="8993505" cy="3562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040" marR="4284345">
              <a:lnSpc>
                <a:spcPct val="1392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Jabatan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Koordinator Radiologi  Internal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>
              <a:latin typeface="Arial"/>
              <a:cs typeface="Arial"/>
            </a:endParaRPr>
          </a:p>
          <a:p>
            <a:pPr marL="1198880">
              <a:lnSpc>
                <a:spcPct val="100000"/>
              </a:lnSpc>
              <a:tabLst>
                <a:tab pos="3993515" algn="l"/>
              </a:tabLst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Pihak	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Tujuan melakukan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hubungan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kerja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ts val="4800"/>
              </a:lnSpc>
              <a:spcBef>
                <a:spcPts val="310"/>
              </a:spcBef>
              <a:tabLst>
                <a:tab pos="3324225" algn="l"/>
              </a:tabLst>
            </a:pPr>
            <a:r>
              <a:rPr sz="2000" dirty="0">
                <a:latin typeface="Arial"/>
                <a:cs typeface="Arial"/>
              </a:rPr>
              <a:t>Dokter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Specialis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Radiologi	</a:t>
            </a:r>
            <a:r>
              <a:rPr sz="2000" spc="-5" dirty="0">
                <a:latin typeface="Arial"/>
                <a:cs typeface="Arial"/>
              </a:rPr>
              <a:t>dalam </a:t>
            </a:r>
            <a:r>
              <a:rPr sz="2000" dirty="0">
                <a:latin typeface="Arial"/>
                <a:cs typeface="Arial"/>
              </a:rPr>
              <a:t>hal </a:t>
            </a:r>
            <a:r>
              <a:rPr sz="2000" spc="-5" dirty="0">
                <a:latin typeface="Arial"/>
                <a:cs typeface="Arial"/>
              </a:rPr>
              <a:t>kualitas </a:t>
            </a:r>
            <a:r>
              <a:rPr sz="2000" dirty="0">
                <a:latin typeface="Arial"/>
                <a:cs typeface="Arial"/>
              </a:rPr>
              <a:t>hasil akhir proses radiologi  Departemen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Maintenance	</a:t>
            </a:r>
            <a:r>
              <a:rPr sz="2000" spc="-5" dirty="0">
                <a:latin typeface="Arial"/>
                <a:cs typeface="Arial"/>
              </a:rPr>
              <a:t>dalam </a:t>
            </a:r>
            <a:r>
              <a:rPr sz="2000" dirty="0">
                <a:latin typeface="Arial"/>
                <a:cs typeface="Arial"/>
              </a:rPr>
              <a:t>hal perbaikan, </a:t>
            </a:r>
            <a:r>
              <a:rPr sz="2000" spc="-5" dirty="0">
                <a:latin typeface="Arial"/>
                <a:cs typeface="Arial"/>
              </a:rPr>
              <a:t>perawatan </a:t>
            </a:r>
            <a:r>
              <a:rPr sz="2000" dirty="0">
                <a:latin typeface="Arial"/>
                <a:cs typeface="Arial"/>
              </a:rPr>
              <a:t>dan kalibrasi </a:t>
            </a:r>
            <a:r>
              <a:rPr sz="2000" spc="-5" dirty="0">
                <a:latin typeface="Arial"/>
                <a:cs typeface="Arial"/>
              </a:rPr>
              <a:t>alat  </a:t>
            </a:r>
            <a:r>
              <a:rPr sz="2000" dirty="0">
                <a:latin typeface="Arial"/>
                <a:cs typeface="Arial"/>
              </a:rPr>
              <a:t>Departemen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Farmasi	</a:t>
            </a:r>
            <a:r>
              <a:rPr sz="2000" spc="-5" dirty="0">
                <a:latin typeface="Arial"/>
                <a:cs typeface="Arial"/>
              </a:rPr>
              <a:t>untuk </a:t>
            </a:r>
            <a:r>
              <a:rPr sz="2000" dirty="0">
                <a:latin typeface="Arial"/>
                <a:cs typeface="Arial"/>
              </a:rPr>
              <a:t>penyediaan alat kesehatan dan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obat-obatan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49040" y="5544820"/>
            <a:ext cx="57499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untuk </a:t>
            </a:r>
            <a:r>
              <a:rPr sz="2000" dirty="0">
                <a:latin typeface="Arial"/>
                <a:cs typeface="Arial"/>
              </a:rPr>
              <a:t>penyediaan </a:t>
            </a:r>
            <a:r>
              <a:rPr sz="2000" spc="-5" dirty="0">
                <a:latin typeface="Arial"/>
                <a:cs typeface="Arial"/>
              </a:rPr>
              <a:t>film, </a:t>
            </a:r>
            <a:r>
              <a:rPr sz="2000" dirty="0">
                <a:latin typeface="Arial"/>
                <a:cs typeface="Arial"/>
              </a:rPr>
              <a:t>cairan </a:t>
            </a:r>
            <a:r>
              <a:rPr sz="2000" spc="-5" dirty="0">
                <a:latin typeface="Arial"/>
                <a:cs typeface="Arial"/>
              </a:rPr>
              <a:t>kimia </a:t>
            </a:r>
            <a:r>
              <a:rPr sz="2000" dirty="0">
                <a:latin typeface="Arial"/>
                <a:cs typeface="Arial"/>
              </a:rPr>
              <a:t>dan kebutuhan  kebutuhan</a:t>
            </a:r>
            <a:r>
              <a:rPr sz="2000" spc="-5" dirty="0">
                <a:latin typeface="Arial"/>
                <a:cs typeface="Arial"/>
              </a:rPr>
              <a:t> lain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749040" y="6460490"/>
            <a:ext cx="53867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untuk </a:t>
            </a:r>
            <a:r>
              <a:rPr sz="2000" dirty="0">
                <a:latin typeface="Arial"/>
                <a:cs typeface="Arial"/>
              </a:rPr>
              <a:t>pasien yang akan </a:t>
            </a:r>
            <a:r>
              <a:rPr sz="2000" spc="-5" dirty="0">
                <a:latin typeface="Arial"/>
                <a:cs typeface="Arial"/>
              </a:rPr>
              <a:t>dilakukan </a:t>
            </a:r>
            <a:r>
              <a:rPr sz="2000" dirty="0">
                <a:latin typeface="Arial"/>
                <a:cs typeface="Arial"/>
              </a:rPr>
              <a:t>pemeriksaan  radiology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35507" y="461417"/>
            <a:ext cx="7426325" cy="730885"/>
            <a:chOff x="1435507" y="461417"/>
            <a:chExt cx="7426325" cy="730885"/>
          </a:xfrm>
        </p:grpSpPr>
        <p:sp>
          <p:nvSpPr>
            <p:cNvPr id="3" name="object 3"/>
            <p:cNvSpPr/>
            <p:nvPr/>
          </p:nvSpPr>
          <p:spPr>
            <a:xfrm>
              <a:off x="1440179" y="466089"/>
              <a:ext cx="7416800" cy="721360"/>
            </a:xfrm>
            <a:custGeom>
              <a:avLst/>
              <a:gdLst/>
              <a:ahLst/>
              <a:cxnLst/>
              <a:rect l="l" t="t" r="r" b="b"/>
              <a:pathLst>
                <a:path w="7416800" h="721360">
                  <a:moveTo>
                    <a:pt x="7296150" y="0"/>
                  </a:moveTo>
                  <a:lnTo>
                    <a:pt x="119379" y="0"/>
                  </a:lnTo>
                  <a:lnTo>
                    <a:pt x="75545" y="10279"/>
                  </a:lnTo>
                  <a:lnTo>
                    <a:pt x="37306" y="37465"/>
                  </a:lnTo>
                  <a:lnTo>
                    <a:pt x="10259" y="76080"/>
                  </a:lnTo>
                  <a:lnTo>
                    <a:pt x="0" y="120650"/>
                  </a:lnTo>
                  <a:lnTo>
                    <a:pt x="0" y="600709"/>
                  </a:lnTo>
                  <a:lnTo>
                    <a:pt x="10259" y="645279"/>
                  </a:lnTo>
                  <a:lnTo>
                    <a:pt x="37306" y="683894"/>
                  </a:lnTo>
                  <a:lnTo>
                    <a:pt x="75545" y="711080"/>
                  </a:lnTo>
                  <a:lnTo>
                    <a:pt x="119379" y="721359"/>
                  </a:lnTo>
                  <a:lnTo>
                    <a:pt x="7296150" y="721359"/>
                  </a:lnTo>
                  <a:lnTo>
                    <a:pt x="7340719" y="711080"/>
                  </a:lnTo>
                  <a:lnTo>
                    <a:pt x="7379334" y="683894"/>
                  </a:lnTo>
                  <a:lnTo>
                    <a:pt x="7406520" y="645279"/>
                  </a:lnTo>
                  <a:lnTo>
                    <a:pt x="7416800" y="600709"/>
                  </a:lnTo>
                  <a:lnTo>
                    <a:pt x="7416800" y="120650"/>
                  </a:lnTo>
                  <a:lnTo>
                    <a:pt x="7406520" y="76080"/>
                  </a:lnTo>
                  <a:lnTo>
                    <a:pt x="7379334" y="37465"/>
                  </a:lnTo>
                  <a:lnTo>
                    <a:pt x="7340719" y="10279"/>
                  </a:lnTo>
                  <a:lnTo>
                    <a:pt x="7296150" y="0"/>
                  </a:lnTo>
                  <a:close/>
                </a:path>
              </a:pathLst>
            </a:custGeom>
            <a:solidFill>
              <a:srgbClr val="84F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40179" y="466089"/>
              <a:ext cx="7416800" cy="721360"/>
            </a:xfrm>
            <a:custGeom>
              <a:avLst/>
              <a:gdLst/>
              <a:ahLst/>
              <a:cxnLst/>
              <a:rect l="l" t="t" r="r" b="b"/>
              <a:pathLst>
                <a:path w="7416800" h="721360">
                  <a:moveTo>
                    <a:pt x="119379" y="0"/>
                  </a:moveTo>
                  <a:lnTo>
                    <a:pt x="75545" y="10279"/>
                  </a:lnTo>
                  <a:lnTo>
                    <a:pt x="37306" y="37465"/>
                  </a:lnTo>
                  <a:lnTo>
                    <a:pt x="10259" y="76080"/>
                  </a:lnTo>
                  <a:lnTo>
                    <a:pt x="0" y="120650"/>
                  </a:lnTo>
                  <a:lnTo>
                    <a:pt x="0" y="600709"/>
                  </a:lnTo>
                  <a:lnTo>
                    <a:pt x="10259" y="645279"/>
                  </a:lnTo>
                  <a:lnTo>
                    <a:pt x="37306" y="683894"/>
                  </a:lnTo>
                  <a:lnTo>
                    <a:pt x="75545" y="711080"/>
                  </a:lnTo>
                  <a:lnTo>
                    <a:pt x="119379" y="721359"/>
                  </a:lnTo>
                  <a:lnTo>
                    <a:pt x="7296150" y="721359"/>
                  </a:lnTo>
                  <a:lnTo>
                    <a:pt x="7340719" y="711080"/>
                  </a:lnTo>
                  <a:lnTo>
                    <a:pt x="7379334" y="683894"/>
                  </a:lnTo>
                  <a:lnTo>
                    <a:pt x="7406520" y="645279"/>
                  </a:lnTo>
                  <a:lnTo>
                    <a:pt x="7416800" y="600709"/>
                  </a:lnTo>
                  <a:lnTo>
                    <a:pt x="7416800" y="120650"/>
                  </a:lnTo>
                  <a:lnTo>
                    <a:pt x="7406520" y="76080"/>
                  </a:lnTo>
                  <a:lnTo>
                    <a:pt x="7379334" y="37465"/>
                  </a:lnTo>
                  <a:lnTo>
                    <a:pt x="7340719" y="10279"/>
                  </a:lnTo>
                  <a:lnTo>
                    <a:pt x="7296150" y="0"/>
                  </a:lnTo>
                  <a:lnTo>
                    <a:pt x="119379" y="0"/>
                  </a:lnTo>
                  <a:close/>
                </a:path>
              </a:pathLst>
            </a:custGeom>
            <a:ln w="9344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31670" y="518159"/>
            <a:ext cx="66490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0000"/>
                </a:solidFill>
              </a:rPr>
              <a:t>HUBUNGAN KERJA</a:t>
            </a:r>
            <a:r>
              <a:rPr sz="3600" spc="-85" dirty="0">
                <a:solidFill>
                  <a:srgbClr val="FF0000"/>
                </a:solidFill>
              </a:rPr>
              <a:t> </a:t>
            </a:r>
            <a:r>
              <a:rPr sz="3600" spc="-5" dirty="0">
                <a:solidFill>
                  <a:srgbClr val="FF0000"/>
                </a:solidFill>
              </a:rPr>
              <a:t>(CONTOH)</a:t>
            </a:r>
            <a:endParaRPr sz="3600"/>
          </a:p>
        </p:txBody>
      </p:sp>
      <p:grpSp>
        <p:nvGrpSpPr>
          <p:cNvPr id="6" name="object 6"/>
          <p:cNvGrpSpPr/>
          <p:nvPr/>
        </p:nvGrpSpPr>
        <p:grpSpPr>
          <a:xfrm>
            <a:off x="354647" y="2851467"/>
            <a:ext cx="3321685" cy="4604385"/>
            <a:chOff x="354647" y="2851467"/>
            <a:chExt cx="3321685" cy="4604385"/>
          </a:xfrm>
        </p:grpSpPr>
        <p:sp>
          <p:nvSpPr>
            <p:cNvPr id="7" name="object 7"/>
            <p:cNvSpPr/>
            <p:nvPr/>
          </p:nvSpPr>
          <p:spPr>
            <a:xfrm>
              <a:off x="359409" y="2856229"/>
              <a:ext cx="3312160" cy="824230"/>
            </a:xfrm>
            <a:custGeom>
              <a:avLst/>
              <a:gdLst/>
              <a:ahLst/>
              <a:cxnLst/>
              <a:rect l="l" t="t" r="r" b="b"/>
              <a:pathLst>
                <a:path w="3312160" h="824229">
                  <a:moveTo>
                    <a:pt x="0" y="824230"/>
                  </a:moveTo>
                  <a:lnTo>
                    <a:pt x="3312160" y="824230"/>
                  </a:lnTo>
                  <a:lnTo>
                    <a:pt x="3312160" y="0"/>
                  </a:lnTo>
                  <a:lnTo>
                    <a:pt x="0" y="0"/>
                  </a:lnTo>
                  <a:lnTo>
                    <a:pt x="0" y="824230"/>
                  </a:lnTo>
                  <a:close/>
                </a:path>
              </a:pathLst>
            </a:custGeom>
            <a:solidFill>
              <a:srgbClr val="D93A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9409" y="2856229"/>
              <a:ext cx="3312160" cy="858519"/>
            </a:xfrm>
            <a:custGeom>
              <a:avLst/>
              <a:gdLst/>
              <a:ahLst/>
              <a:cxnLst/>
              <a:rect l="l" t="t" r="r" b="b"/>
              <a:pathLst>
                <a:path w="3312160" h="858520">
                  <a:moveTo>
                    <a:pt x="1656079" y="858520"/>
                  </a:moveTo>
                  <a:lnTo>
                    <a:pt x="0" y="858520"/>
                  </a:lnTo>
                  <a:lnTo>
                    <a:pt x="0" y="0"/>
                  </a:lnTo>
                  <a:lnTo>
                    <a:pt x="3312160" y="0"/>
                  </a:lnTo>
                  <a:lnTo>
                    <a:pt x="3312160" y="858520"/>
                  </a:lnTo>
                  <a:lnTo>
                    <a:pt x="1656079" y="85852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9409" y="3680459"/>
              <a:ext cx="3312160" cy="3770629"/>
            </a:xfrm>
            <a:custGeom>
              <a:avLst/>
              <a:gdLst/>
              <a:ahLst/>
              <a:cxnLst/>
              <a:rect l="l" t="t" r="r" b="b"/>
              <a:pathLst>
                <a:path w="3312160" h="3770629">
                  <a:moveTo>
                    <a:pt x="3312160" y="0"/>
                  </a:moveTo>
                  <a:lnTo>
                    <a:pt x="0" y="0"/>
                  </a:lnTo>
                  <a:lnTo>
                    <a:pt x="0" y="3770629"/>
                  </a:lnTo>
                  <a:lnTo>
                    <a:pt x="3312160" y="3770629"/>
                  </a:lnTo>
                  <a:close/>
                </a:path>
              </a:pathLst>
            </a:custGeom>
            <a:solidFill>
              <a:srgbClr val="DBC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9409" y="3680459"/>
              <a:ext cx="3312160" cy="3770629"/>
            </a:xfrm>
            <a:custGeom>
              <a:avLst/>
              <a:gdLst/>
              <a:ahLst/>
              <a:cxnLst/>
              <a:rect l="l" t="t" r="r" b="b"/>
              <a:pathLst>
                <a:path w="3312160" h="3770629">
                  <a:moveTo>
                    <a:pt x="1656079" y="3770629"/>
                  </a:moveTo>
                  <a:lnTo>
                    <a:pt x="0" y="3770629"/>
                  </a:lnTo>
                  <a:lnTo>
                    <a:pt x="0" y="0"/>
                  </a:lnTo>
                  <a:lnTo>
                    <a:pt x="3312160" y="0"/>
                  </a:lnTo>
                  <a:lnTo>
                    <a:pt x="3312160" y="3770629"/>
                  </a:lnTo>
                  <a:lnTo>
                    <a:pt x="1656079" y="377062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36880" y="4935220"/>
            <a:ext cx="29540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BAPETEN </a:t>
            </a:r>
            <a:r>
              <a:rPr sz="2000" dirty="0">
                <a:latin typeface="Arial"/>
                <a:cs typeface="Arial"/>
              </a:rPr>
              <a:t>(Badan  Pengawas Tenaga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Nuklir)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6880" y="5849620"/>
            <a:ext cx="28384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Vendor pengelola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limbah  </a:t>
            </a:r>
            <a:r>
              <a:rPr sz="2000" dirty="0">
                <a:latin typeface="Arial"/>
                <a:cs typeface="Arial"/>
              </a:rPr>
              <a:t>kimia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6880" y="6764019"/>
            <a:ext cx="24441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PARI </a:t>
            </a:r>
            <a:r>
              <a:rPr sz="2000" dirty="0">
                <a:latin typeface="Arial"/>
                <a:cs typeface="Arial"/>
              </a:rPr>
              <a:t>(Persatuan </a:t>
            </a:r>
            <a:r>
              <a:rPr sz="2000" spc="-5" dirty="0">
                <a:latin typeface="Arial"/>
                <a:cs typeface="Arial"/>
              </a:rPr>
              <a:t>Ahli  </a:t>
            </a:r>
            <a:r>
              <a:rPr sz="2000" dirty="0">
                <a:latin typeface="Arial"/>
                <a:cs typeface="Arial"/>
              </a:rPr>
              <a:t>Radiografi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Indonesia)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666897" y="2851557"/>
            <a:ext cx="6202045" cy="4604385"/>
            <a:chOff x="3666897" y="2851557"/>
            <a:chExt cx="6202045" cy="4604385"/>
          </a:xfrm>
        </p:grpSpPr>
        <p:sp>
          <p:nvSpPr>
            <p:cNvPr id="15" name="object 15"/>
            <p:cNvSpPr/>
            <p:nvPr/>
          </p:nvSpPr>
          <p:spPr>
            <a:xfrm>
              <a:off x="3671569" y="2856230"/>
              <a:ext cx="6192520" cy="824230"/>
            </a:xfrm>
            <a:custGeom>
              <a:avLst/>
              <a:gdLst/>
              <a:ahLst/>
              <a:cxnLst/>
              <a:rect l="l" t="t" r="r" b="b"/>
              <a:pathLst>
                <a:path w="6192520" h="824229">
                  <a:moveTo>
                    <a:pt x="0" y="824230"/>
                  </a:moveTo>
                  <a:lnTo>
                    <a:pt x="6192520" y="824230"/>
                  </a:lnTo>
                  <a:lnTo>
                    <a:pt x="6192520" y="0"/>
                  </a:lnTo>
                  <a:lnTo>
                    <a:pt x="0" y="0"/>
                  </a:lnTo>
                  <a:lnTo>
                    <a:pt x="0" y="824230"/>
                  </a:lnTo>
                  <a:close/>
                </a:path>
              </a:pathLst>
            </a:custGeom>
            <a:solidFill>
              <a:srgbClr val="D93A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671569" y="2856230"/>
              <a:ext cx="6192520" cy="858519"/>
            </a:xfrm>
            <a:custGeom>
              <a:avLst/>
              <a:gdLst/>
              <a:ahLst/>
              <a:cxnLst/>
              <a:rect l="l" t="t" r="r" b="b"/>
              <a:pathLst>
                <a:path w="6192520" h="858520">
                  <a:moveTo>
                    <a:pt x="3096259" y="858520"/>
                  </a:moveTo>
                  <a:lnTo>
                    <a:pt x="0" y="858520"/>
                  </a:lnTo>
                  <a:lnTo>
                    <a:pt x="0" y="0"/>
                  </a:lnTo>
                  <a:lnTo>
                    <a:pt x="6192520" y="0"/>
                  </a:lnTo>
                  <a:lnTo>
                    <a:pt x="6192520" y="858520"/>
                  </a:lnTo>
                  <a:lnTo>
                    <a:pt x="3096259" y="85852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671569" y="3680460"/>
              <a:ext cx="6192520" cy="3770629"/>
            </a:xfrm>
            <a:custGeom>
              <a:avLst/>
              <a:gdLst/>
              <a:ahLst/>
              <a:cxnLst/>
              <a:rect l="l" t="t" r="r" b="b"/>
              <a:pathLst>
                <a:path w="6192520" h="3770629">
                  <a:moveTo>
                    <a:pt x="6192520" y="0"/>
                  </a:moveTo>
                  <a:lnTo>
                    <a:pt x="0" y="0"/>
                  </a:lnTo>
                  <a:lnTo>
                    <a:pt x="0" y="3770629"/>
                  </a:lnTo>
                  <a:lnTo>
                    <a:pt x="6192520" y="3770629"/>
                  </a:lnTo>
                  <a:close/>
                </a:path>
              </a:pathLst>
            </a:custGeom>
            <a:solidFill>
              <a:srgbClr val="DBC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671569" y="3680460"/>
              <a:ext cx="6192520" cy="3770629"/>
            </a:xfrm>
            <a:custGeom>
              <a:avLst/>
              <a:gdLst/>
              <a:ahLst/>
              <a:cxnLst/>
              <a:rect l="l" t="t" r="r" b="b"/>
              <a:pathLst>
                <a:path w="6192520" h="3770629">
                  <a:moveTo>
                    <a:pt x="3096259" y="3770629"/>
                  </a:moveTo>
                  <a:lnTo>
                    <a:pt x="0" y="3770629"/>
                  </a:lnTo>
                  <a:lnTo>
                    <a:pt x="0" y="0"/>
                  </a:lnTo>
                  <a:lnTo>
                    <a:pt x="6192520" y="0"/>
                  </a:lnTo>
                  <a:lnTo>
                    <a:pt x="6192520" y="3770629"/>
                  </a:lnTo>
                  <a:lnTo>
                    <a:pt x="3096259" y="377062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36880" y="1703069"/>
            <a:ext cx="9175750" cy="295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040" marR="4465955">
              <a:lnSpc>
                <a:spcPct val="1392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Jabatan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Koordinator Radiologi 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Eksternal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>
              <a:latin typeface="Arial"/>
              <a:cs typeface="Arial"/>
            </a:endParaRPr>
          </a:p>
          <a:p>
            <a:pPr marL="1198880">
              <a:lnSpc>
                <a:spcPct val="100000"/>
              </a:lnSpc>
              <a:tabLst>
                <a:tab pos="3993515" algn="l"/>
              </a:tabLst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Pihak	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Tujuan melakukan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hubungan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kerja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40"/>
              </a:spcBef>
              <a:tabLst>
                <a:tab pos="3324225" algn="l"/>
              </a:tabLst>
            </a:pPr>
            <a:r>
              <a:rPr sz="2000" dirty="0">
                <a:latin typeface="Arial"/>
                <a:cs typeface="Arial"/>
              </a:rPr>
              <a:t>Vendor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alat-alat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radiologi	</a:t>
            </a:r>
            <a:r>
              <a:rPr sz="2000" spc="-5" dirty="0">
                <a:latin typeface="Arial"/>
                <a:cs typeface="Arial"/>
              </a:rPr>
              <a:t>dalam </a:t>
            </a:r>
            <a:r>
              <a:rPr sz="2000" dirty="0">
                <a:latin typeface="Arial"/>
                <a:cs typeface="Arial"/>
              </a:rPr>
              <a:t>hal perawatan dan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perbaikan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324225" algn="l"/>
              </a:tabLst>
            </a:pPr>
            <a:r>
              <a:rPr sz="2000" spc="-5" dirty="0">
                <a:latin typeface="Arial"/>
                <a:cs typeface="Arial"/>
              </a:rPr>
              <a:t>Detailer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bahan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kontras	</a:t>
            </a:r>
            <a:r>
              <a:rPr sz="2000" spc="-5" dirty="0">
                <a:latin typeface="Arial"/>
                <a:cs typeface="Arial"/>
              </a:rPr>
              <a:t>dalam </a:t>
            </a:r>
            <a:r>
              <a:rPr sz="2000" dirty="0">
                <a:latin typeface="Arial"/>
                <a:cs typeface="Arial"/>
              </a:rPr>
              <a:t>hal </a:t>
            </a:r>
            <a:r>
              <a:rPr sz="2000" spc="-5" dirty="0">
                <a:latin typeface="Arial"/>
                <a:cs typeface="Arial"/>
              </a:rPr>
              <a:t>informasi </a:t>
            </a:r>
            <a:r>
              <a:rPr sz="2000" dirty="0">
                <a:latin typeface="Arial"/>
                <a:cs typeface="Arial"/>
              </a:rPr>
              <a:t>mengenai bahan kontras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media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749040" y="4935220"/>
            <a:ext cx="545719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dalam </a:t>
            </a:r>
            <a:r>
              <a:rPr sz="2000" dirty="0">
                <a:latin typeface="Arial"/>
                <a:cs typeface="Arial"/>
              </a:rPr>
              <a:t>hal pengurusan izin penggunaan </a:t>
            </a:r>
            <a:r>
              <a:rPr sz="2000" spc="-5" dirty="0">
                <a:latin typeface="Arial"/>
                <a:cs typeface="Arial"/>
              </a:rPr>
              <a:t>alat-alat  </a:t>
            </a:r>
            <a:r>
              <a:rPr sz="2000" dirty="0">
                <a:latin typeface="Arial"/>
                <a:cs typeface="Arial"/>
              </a:rPr>
              <a:t>radiologi dan </a:t>
            </a:r>
            <a:r>
              <a:rPr sz="2000" spc="-5" dirty="0">
                <a:latin typeface="Arial"/>
                <a:cs typeface="Arial"/>
              </a:rPr>
              <a:t>monitoring </a:t>
            </a:r>
            <a:r>
              <a:rPr sz="2000" dirty="0">
                <a:latin typeface="Arial"/>
                <a:cs typeface="Arial"/>
              </a:rPr>
              <a:t>paparan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radiasi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49040" y="5849620"/>
            <a:ext cx="55651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dalam </a:t>
            </a:r>
            <a:r>
              <a:rPr sz="2000" dirty="0">
                <a:latin typeface="Arial"/>
                <a:cs typeface="Arial"/>
              </a:rPr>
              <a:t>hal pengambilan </a:t>
            </a:r>
            <a:r>
              <a:rPr sz="2000" spc="-5" dirty="0">
                <a:latin typeface="Arial"/>
                <a:cs typeface="Arial"/>
              </a:rPr>
              <a:t>limbah </a:t>
            </a:r>
            <a:r>
              <a:rPr sz="2000" dirty="0">
                <a:latin typeface="Arial"/>
                <a:cs typeface="Arial"/>
              </a:rPr>
              <a:t>kimia hasil proses  radiologi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749040" y="6764019"/>
            <a:ext cx="51981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dalam </a:t>
            </a:r>
            <a:r>
              <a:rPr sz="2000" dirty="0">
                <a:latin typeface="Arial"/>
                <a:cs typeface="Arial"/>
              </a:rPr>
              <a:t>hal </a:t>
            </a:r>
            <a:r>
              <a:rPr sz="2000" spc="-5" dirty="0">
                <a:latin typeface="Arial"/>
                <a:cs typeface="Arial"/>
              </a:rPr>
              <a:t>informasi pelatihan </a:t>
            </a:r>
            <a:r>
              <a:rPr sz="2000" dirty="0">
                <a:latin typeface="Arial"/>
                <a:cs typeface="Arial"/>
              </a:rPr>
              <a:t>bidang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radiologi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35507" y="750977"/>
            <a:ext cx="7426325" cy="946785"/>
            <a:chOff x="1435507" y="750977"/>
            <a:chExt cx="7426325" cy="946785"/>
          </a:xfrm>
        </p:grpSpPr>
        <p:sp>
          <p:nvSpPr>
            <p:cNvPr id="3" name="object 3"/>
            <p:cNvSpPr/>
            <p:nvPr/>
          </p:nvSpPr>
          <p:spPr>
            <a:xfrm>
              <a:off x="1440179" y="755649"/>
              <a:ext cx="7416800" cy="937260"/>
            </a:xfrm>
            <a:custGeom>
              <a:avLst/>
              <a:gdLst/>
              <a:ahLst/>
              <a:cxnLst/>
              <a:rect l="l" t="t" r="r" b="b"/>
              <a:pathLst>
                <a:path w="7416800" h="937260">
                  <a:moveTo>
                    <a:pt x="7260590" y="0"/>
                  </a:moveTo>
                  <a:lnTo>
                    <a:pt x="156209" y="0"/>
                  </a:lnTo>
                  <a:lnTo>
                    <a:pt x="109728" y="8686"/>
                  </a:lnTo>
                  <a:lnTo>
                    <a:pt x="67208" y="32308"/>
                  </a:lnTo>
                  <a:lnTo>
                    <a:pt x="32308" y="67208"/>
                  </a:lnTo>
                  <a:lnTo>
                    <a:pt x="8686" y="109727"/>
                  </a:lnTo>
                  <a:lnTo>
                    <a:pt x="0" y="156209"/>
                  </a:lnTo>
                  <a:lnTo>
                    <a:pt x="0" y="781050"/>
                  </a:lnTo>
                  <a:lnTo>
                    <a:pt x="8686" y="827044"/>
                  </a:lnTo>
                  <a:lnTo>
                    <a:pt x="32308" y="869502"/>
                  </a:lnTo>
                  <a:lnTo>
                    <a:pt x="67208" y="904585"/>
                  </a:lnTo>
                  <a:lnTo>
                    <a:pt x="109728" y="928451"/>
                  </a:lnTo>
                  <a:lnTo>
                    <a:pt x="156209" y="937260"/>
                  </a:lnTo>
                  <a:lnTo>
                    <a:pt x="7260590" y="937260"/>
                  </a:lnTo>
                  <a:lnTo>
                    <a:pt x="7307072" y="928451"/>
                  </a:lnTo>
                  <a:lnTo>
                    <a:pt x="7349591" y="904585"/>
                  </a:lnTo>
                  <a:lnTo>
                    <a:pt x="7384491" y="869502"/>
                  </a:lnTo>
                  <a:lnTo>
                    <a:pt x="7408113" y="827044"/>
                  </a:lnTo>
                  <a:lnTo>
                    <a:pt x="7416800" y="781050"/>
                  </a:lnTo>
                  <a:lnTo>
                    <a:pt x="7416800" y="156209"/>
                  </a:lnTo>
                  <a:lnTo>
                    <a:pt x="7408113" y="109727"/>
                  </a:lnTo>
                  <a:lnTo>
                    <a:pt x="7384491" y="67208"/>
                  </a:lnTo>
                  <a:lnTo>
                    <a:pt x="7349591" y="32308"/>
                  </a:lnTo>
                  <a:lnTo>
                    <a:pt x="7307072" y="8686"/>
                  </a:lnTo>
                  <a:lnTo>
                    <a:pt x="7260590" y="0"/>
                  </a:lnTo>
                  <a:close/>
                </a:path>
              </a:pathLst>
            </a:custGeom>
            <a:solidFill>
              <a:srgbClr val="84F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40179" y="755649"/>
              <a:ext cx="7416800" cy="937260"/>
            </a:xfrm>
            <a:custGeom>
              <a:avLst/>
              <a:gdLst/>
              <a:ahLst/>
              <a:cxnLst/>
              <a:rect l="l" t="t" r="r" b="b"/>
              <a:pathLst>
                <a:path w="7416800" h="937260">
                  <a:moveTo>
                    <a:pt x="156209" y="0"/>
                  </a:moveTo>
                  <a:lnTo>
                    <a:pt x="109728" y="8686"/>
                  </a:lnTo>
                  <a:lnTo>
                    <a:pt x="67208" y="32308"/>
                  </a:lnTo>
                  <a:lnTo>
                    <a:pt x="32308" y="67208"/>
                  </a:lnTo>
                  <a:lnTo>
                    <a:pt x="8686" y="109727"/>
                  </a:lnTo>
                  <a:lnTo>
                    <a:pt x="0" y="156209"/>
                  </a:lnTo>
                  <a:lnTo>
                    <a:pt x="0" y="781050"/>
                  </a:lnTo>
                  <a:lnTo>
                    <a:pt x="8686" y="827044"/>
                  </a:lnTo>
                  <a:lnTo>
                    <a:pt x="32308" y="869502"/>
                  </a:lnTo>
                  <a:lnTo>
                    <a:pt x="67208" y="904585"/>
                  </a:lnTo>
                  <a:lnTo>
                    <a:pt x="109728" y="928451"/>
                  </a:lnTo>
                  <a:lnTo>
                    <a:pt x="156209" y="937260"/>
                  </a:lnTo>
                  <a:lnTo>
                    <a:pt x="7260590" y="937260"/>
                  </a:lnTo>
                  <a:lnTo>
                    <a:pt x="7307072" y="928451"/>
                  </a:lnTo>
                  <a:lnTo>
                    <a:pt x="7349591" y="904585"/>
                  </a:lnTo>
                  <a:lnTo>
                    <a:pt x="7384491" y="869502"/>
                  </a:lnTo>
                  <a:lnTo>
                    <a:pt x="7408113" y="827044"/>
                  </a:lnTo>
                  <a:lnTo>
                    <a:pt x="7416800" y="781050"/>
                  </a:lnTo>
                  <a:lnTo>
                    <a:pt x="7416800" y="156209"/>
                  </a:lnTo>
                  <a:lnTo>
                    <a:pt x="7408113" y="109727"/>
                  </a:lnTo>
                  <a:lnTo>
                    <a:pt x="7384491" y="67208"/>
                  </a:lnTo>
                  <a:lnTo>
                    <a:pt x="7349591" y="32308"/>
                  </a:lnTo>
                  <a:lnTo>
                    <a:pt x="7307072" y="8686"/>
                  </a:lnTo>
                  <a:lnTo>
                    <a:pt x="7260590" y="0"/>
                  </a:lnTo>
                  <a:lnTo>
                    <a:pt x="156209" y="0"/>
                  </a:lnTo>
                  <a:close/>
                </a:path>
              </a:pathLst>
            </a:custGeom>
            <a:ln w="9344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72509" y="817879"/>
            <a:ext cx="35274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0000"/>
                </a:solidFill>
              </a:rPr>
              <a:t>DIMENSI</a:t>
            </a:r>
            <a:r>
              <a:rPr sz="3600" spc="-85" dirty="0">
                <a:solidFill>
                  <a:srgbClr val="FF0000"/>
                </a:solidFill>
              </a:rPr>
              <a:t> </a:t>
            </a:r>
            <a:r>
              <a:rPr sz="3600" spc="-5" dirty="0">
                <a:solidFill>
                  <a:srgbClr val="FF0000"/>
                </a:solidFill>
              </a:rPr>
              <a:t>KERJA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591819" y="2340610"/>
            <a:ext cx="9201150" cy="4392930"/>
          </a:xfrm>
          <a:custGeom>
            <a:avLst/>
            <a:gdLst/>
            <a:ahLst/>
            <a:cxnLst/>
            <a:rect l="l" t="t" r="r" b="b"/>
            <a:pathLst>
              <a:path w="9201150" h="4392930">
                <a:moveTo>
                  <a:pt x="731520" y="0"/>
                </a:moveTo>
                <a:lnTo>
                  <a:pt x="687652" y="1732"/>
                </a:lnTo>
                <a:lnTo>
                  <a:pt x="643924" y="6835"/>
                </a:lnTo>
                <a:lnTo>
                  <a:pt x="600478" y="15168"/>
                </a:lnTo>
                <a:lnTo>
                  <a:pt x="557453" y="26592"/>
                </a:lnTo>
                <a:lnTo>
                  <a:pt x="514990" y="40965"/>
                </a:lnTo>
                <a:lnTo>
                  <a:pt x="473229" y="58147"/>
                </a:lnTo>
                <a:lnTo>
                  <a:pt x="432310" y="77997"/>
                </a:lnTo>
                <a:lnTo>
                  <a:pt x="392375" y="100376"/>
                </a:lnTo>
                <a:lnTo>
                  <a:pt x="353564" y="125142"/>
                </a:lnTo>
                <a:lnTo>
                  <a:pt x="316016" y="152156"/>
                </a:lnTo>
                <a:lnTo>
                  <a:pt x="279873" y="181276"/>
                </a:lnTo>
                <a:lnTo>
                  <a:pt x="245275" y="212363"/>
                </a:lnTo>
                <a:lnTo>
                  <a:pt x="212363" y="245275"/>
                </a:lnTo>
                <a:lnTo>
                  <a:pt x="181276" y="279873"/>
                </a:lnTo>
                <a:lnTo>
                  <a:pt x="152156" y="316016"/>
                </a:lnTo>
                <a:lnTo>
                  <a:pt x="125142" y="353564"/>
                </a:lnTo>
                <a:lnTo>
                  <a:pt x="100376" y="392375"/>
                </a:lnTo>
                <a:lnTo>
                  <a:pt x="77997" y="432310"/>
                </a:lnTo>
                <a:lnTo>
                  <a:pt x="58147" y="473229"/>
                </a:lnTo>
                <a:lnTo>
                  <a:pt x="40965" y="514990"/>
                </a:lnTo>
                <a:lnTo>
                  <a:pt x="26592" y="557453"/>
                </a:lnTo>
                <a:lnTo>
                  <a:pt x="15168" y="600478"/>
                </a:lnTo>
                <a:lnTo>
                  <a:pt x="6835" y="643924"/>
                </a:lnTo>
                <a:lnTo>
                  <a:pt x="1732" y="687652"/>
                </a:lnTo>
                <a:lnTo>
                  <a:pt x="0" y="731519"/>
                </a:lnTo>
                <a:lnTo>
                  <a:pt x="0" y="3660140"/>
                </a:lnTo>
                <a:lnTo>
                  <a:pt x="1732" y="3704013"/>
                </a:lnTo>
                <a:lnTo>
                  <a:pt x="6835" y="3747758"/>
                </a:lnTo>
                <a:lnTo>
                  <a:pt x="15168" y="3791232"/>
                </a:lnTo>
                <a:lnTo>
                  <a:pt x="26592" y="3834293"/>
                </a:lnTo>
                <a:lnTo>
                  <a:pt x="40965" y="3876802"/>
                </a:lnTo>
                <a:lnTo>
                  <a:pt x="58147" y="3918615"/>
                </a:lnTo>
                <a:lnTo>
                  <a:pt x="77997" y="3959592"/>
                </a:lnTo>
                <a:lnTo>
                  <a:pt x="100376" y="3999591"/>
                </a:lnTo>
                <a:lnTo>
                  <a:pt x="125142" y="4038471"/>
                </a:lnTo>
                <a:lnTo>
                  <a:pt x="152156" y="4076090"/>
                </a:lnTo>
                <a:lnTo>
                  <a:pt x="181276" y="4112307"/>
                </a:lnTo>
                <a:lnTo>
                  <a:pt x="212363" y="4146981"/>
                </a:lnTo>
                <a:lnTo>
                  <a:pt x="245275" y="4179969"/>
                </a:lnTo>
                <a:lnTo>
                  <a:pt x="279873" y="4211132"/>
                </a:lnTo>
                <a:lnTo>
                  <a:pt x="316016" y="4240326"/>
                </a:lnTo>
                <a:lnTo>
                  <a:pt x="353564" y="4267412"/>
                </a:lnTo>
                <a:lnTo>
                  <a:pt x="392375" y="4292246"/>
                </a:lnTo>
                <a:lnTo>
                  <a:pt x="432310" y="4314689"/>
                </a:lnTo>
                <a:lnTo>
                  <a:pt x="473229" y="4334598"/>
                </a:lnTo>
                <a:lnTo>
                  <a:pt x="514990" y="4351832"/>
                </a:lnTo>
                <a:lnTo>
                  <a:pt x="557453" y="4366250"/>
                </a:lnTo>
                <a:lnTo>
                  <a:pt x="600478" y="4377710"/>
                </a:lnTo>
                <a:lnTo>
                  <a:pt x="643924" y="4386071"/>
                </a:lnTo>
                <a:lnTo>
                  <a:pt x="687652" y="4391191"/>
                </a:lnTo>
                <a:lnTo>
                  <a:pt x="731520" y="4392930"/>
                </a:lnTo>
                <a:lnTo>
                  <a:pt x="8469630" y="4392930"/>
                </a:lnTo>
                <a:lnTo>
                  <a:pt x="8513497" y="4391191"/>
                </a:lnTo>
                <a:lnTo>
                  <a:pt x="8557225" y="4386071"/>
                </a:lnTo>
                <a:lnTo>
                  <a:pt x="8600671" y="4377710"/>
                </a:lnTo>
                <a:lnTo>
                  <a:pt x="8643696" y="4366250"/>
                </a:lnTo>
                <a:lnTo>
                  <a:pt x="8686159" y="4351832"/>
                </a:lnTo>
                <a:lnTo>
                  <a:pt x="8727920" y="4334598"/>
                </a:lnTo>
                <a:lnTo>
                  <a:pt x="8768839" y="4314689"/>
                </a:lnTo>
                <a:lnTo>
                  <a:pt x="8808774" y="4292246"/>
                </a:lnTo>
                <a:lnTo>
                  <a:pt x="8847585" y="4267412"/>
                </a:lnTo>
                <a:lnTo>
                  <a:pt x="8885133" y="4240326"/>
                </a:lnTo>
                <a:lnTo>
                  <a:pt x="8921276" y="4211132"/>
                </a:lnTo>
                <a:lnTo>
                  <a:pt x="8955874" y="4179969"/>
                </a:lnTo>
                <a:lnTo>
                  <a:pt x="8988786" y="4146981"/>
                </a:lnTo>
                <a:lnTo>
                  <a:pt x="9019873" y="4112307"/>
                </a:lnTo>
                <a:lnTo>
                  <a:pt x="9048993" y="4076090"/>
                </a:lnTo>
                <a:lnTo>
                  <a:pt x="9076007" y="4038471"/>
                </a:lnTo>
                <a:lnTo>
                  <a:pt x="9100773" y="3999591"/>
                </a:lnTo>
                <a:lnTo>
                  <a:pt x="9123152" y="3959592"/>
                </a:lnTo>
                <a:lnTo>
                  <a:pt x="9143002" y="3918615"/>
                </a:lnTo>
                <a:lnTo>
                  <a:pt x="9160184" y="3876802"/>
                </a:lnTo>
                <a:lnTo>
                  <a:pt x="9174557" y="3834293"/>
                </a:lnTo>
                <a:lnTo>
                  <a:pt x="9185981" y="3791232"/>
                </a:lnTo>
                <a:lnTo>
                  <a:pt x="9194314" y="3747758"/>
                </a:lnTo>
                <a:lnTo>
                  <a:pt x="9199417" y="3704013"/>
                </a:lnTo>
                <a:lnTo>
                  <a:pt x="9201150" y="3660140"/>
                </a:lnTo>
                <a:lnTo>
                  <a:pt x="9201150" y="731519"/>
                </a:lnTo>
                <a:lnTo>
                  <a:pt x="9199417" y="687652"/>
                </a:lnTo>
                <a:lnTo>
                  <a:pt x="9194314" y="643924"/>
                </a:lnTo>
                <a:lnTo>
                  <a:pt x="9185981" y="600478"/>
                </a:lnTo>
                <a:lnTo>
                  <a:pt x="9174557" y="557453"/>
                </a:lnTo>
                <a:lnTo>
                  <a:pt x="9160184" y="514990"/>
                </a:lnTo>
                <a:lnTo>
                  <a:pt x="9143002" y="473229"/>
                </a:lnTo>
                <a:lnTo>
                  <a:pt x="9123152" y="432310"/>
                </a:lnTo>
                <a:lnTo>
                  <a:pt x="9100773" y="392375"/>
                </a:lnTo>
                <a:lnTo>
                  <a:pt x="9076007" y="353564"/>
                </a:lnTo>
                <a:lnTo>
                  <a:pt x="9048993" y="316016"/>
                </a:lnTo>
                <a:lnTo>
                  <a:pt x="9019873" y="279873"/>
                </a:lnTo>
                <a:lnTo>
                  <a:pt x="8988786" y="245275"/>
                </a:lnTo>
                <a:lnTo>
                  <a:pt x="8955874" y="212363"/>
                </a:lnTo>
                <a:lnTo>
                  <a:pt x="8921276" y="181276"/>
                </a:lnTo>
                <a:lnTo>
                  <a:pt x="8885133" y="152156"/>
                </a:lnTo>
                <a:lnTo>
                  <a:pt x="8847585" y="125142"/>
                </a:lnTo>
                <a:lnTo>
                  <a:pt x="8808774" y="100376"/>
                </a:lnTo>
                <a:lnTo>
                  <a:pt x="8768839" y="77997"/>
                </a:lnTo>
                <a:lnTo>
                  <a:pt x="8727920" y="58147"/>
                </a:lnTo>
                <a:lnTo>
                  <a:pt x="8686159" y="40965"/>
                </a:lnTo>
                <a:lnTo>
                  <a:pt x="8643696" y="26592"/>
                </a:lnTo>
                <a:lnTo>
                  <a:pt x="8600671" y="15168"/>
                </a:lnTo>
                <a:lnTo>
                  <a:pt x="8557225" y="6835"/>
                </a:lnTo>
                <a:lnTo>
                  <a:pt x="8513497" y="1732"/>
                </a:lnTo>
                <a:lnTo>
                  <a:pt x="8469630" y="0"/>
                </a:lnTo>
                <a:lnTo>
                  <a:pt x="731520" y="0"/>
                </a:lnTo>
                <a:close/>
              </a:path>
            </a:pathLst>
          </a:custGeom>
          <a:ln w="934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83919" y="2609849"/>
            <a:ext cx="8738870" cy="3865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7970" marR="5080" indent="-255270">
              <a:lnSpc>
                <a:spcPct val="150000"/>
              </a:lnSpc>
              <a:spcBef>
                <a:spcPts val="100"/>
              </a:spcBef>
              <a:buFont typeface="Arial"/>
              <a:buChar char="•"/>
              <a:tabLst>
                <a:tab pos="288925" algn="l"/>
                <a:tab pos="289560" algn="l"/>
              </a:tabLst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Besaran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kuantitatif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yang menunjukkan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skala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“besarnya”  cakupan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jabatan,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secara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langsung maupun tidak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langsung</a:t>
            </a:r>
            <a:endParaRPr sz="2400">
              <a:latin typeface="Arial"/>
              <a:cs typeface="Arial"/>
            </a:endParaRPr>
          </a:p>
          <a:p>
            <a:pPr marL="267970" marR="574675" indent="-255270">
              <a:lnSpc>
                <a:spcPct val="150000"/>
              </a:lnSpc>
              <a:buFont typeface="Arial"/>
              <a:buChar char="•"/>
              <a:tabLst>
                <a:tab pos="288925" algn="l"/>
                <a:tab pos="28956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Untuk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membedakan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suatu jabatan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dengan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jabatan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lain 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yang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serupa</a:t>
            </a:r>
            <a:endParaRPr sz="2400">
              <a:latin typeface="Arial"/>
              <a:cs typeface="Arial"/>
            </a:endParaRPr>
          </a:p>
          <a:p>
            <a:pPr marL="289560" indent="-276860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288925" algn="l"/>
                <a:tab pos="28956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Finansial maupun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non-finansial</a:t>
            </a:r>
            <a:endParaRPr sz="2400">
              <a:latin typeface="Arial"/>
              <a:cs typeface="Arial"/>
            </a:endParaRPr>
          </a:p>
          <a:p>
            <a:pPr marL="289560" indent="-276860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288925" algn="l"/>
                <a:tab pos="28956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Rahasia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yang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menjadi tanggung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jawab</a:t>
            </a: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pejabat</a:t>
            </a:r>
            <a:endParaRPr sz="2400">
              <a:latin typeface="Arial"/>
              <a:cs typeface="Arial"/>
            </a:endParaRPr>
          </a:p>
          <a:p>
            <a:pPr marL="289560" indent="-276860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288925" algn="l"/>
                <a:tab pos="28956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Definisi lebih penting daripada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angka</a:t>
            </a: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eksak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22527" y="679857"/>
            <a:ext cx="6852284" cy="802005"/>
            <a:chOff x="1722527" y="679857"/>
            <a:chExt cx="6852284" cy="802005"/>
          </a:xfrm>
        </p:grpSpPr>
        <p:sp>
          <p:nvSpPr>
            <p:cNvPr id="3" name="object 3"/>
            <p:cNvSpPr/>
            <p:nvPr/>
          </p:nvSpPr>
          <p:spPr>
            <a:xfrm>
              <a:off x="1727199" y="684530"/>
              <a:ext cx="6842759" cy="792480"/>
            </a:xfrm>
            <a:custGeom>
              <a:avLst/>
              <a:gdLst/>
              <a:ahLst/>
              <a:cxnLst/>
              <a:rect l="l" t="t" r="r" b="b"/>
              <a:pathLst>
                <a:path w="6842759" h="792480">
                  <a:moveTo>
                    <a:pt x="6710680" y="0"/>
                  </a:moveTo>
                  <a:lnTo>
                    <a:pt x="132080" y="0"/>
                  </a:lnTo>
                  <a:lnTo>
                    <a:pt x="83581" y="11350"/>
                  </a:lnTo>
                  <a:lnTo>
                    <a:pt x="41275" y="41275"/>
                  </a:lnTo>
                  <a:lnTo>
                    <a:pt x="11350" y="83581"/>
                  </a:lnTo>
                  <a:lnTo>
                    <a:pt x="0" y="132079"/>
                  </a:lnTo>
                  <a:lnTo>
                    <a:pt x="0" y="660400"/>
                  </a:lnTo>
                  <a:lnTo>
                    <a:pt x="11350" y="708898"/>
                  </a:lnTo>
                  <a:lnTo>
                    <a:pt x="41275" y="751205"/>
                  </a:lnTo>
                  <a:lnTo>
                    <a:pt x="83581" y="781129"/>
                  </a:lnTo>
                  <a:lnTo>
                    <a:pt x="132080" y="792480"/>
                  </a:lnTo>
                  <a:lnTo>
                    <a:pt x="6710680" y="792480"/>
                  </a:lnTo>
                  <a:lnTo>
                    <a:pt x="6759178" y="781129"/>
                  </a:lnTo>
                  <a:lnTo>
                    <a:pt x="6801484" y="751205"/>
                  </a:lnTo>
                  <a:lnTo>
                    <a:pt x="6831409" y="708898"/>
                  </a:lnTo>
                  <a:lnTo>
                    <a:pt x="6842759" y="660400"/>
                  </a:lnTo>
                  <a:lnTo>
                    <a:pt x="6842759" y="132079"/>
                  </a:lnTo>
                  <a:lnTo>
                    <a:pt x="6831409" y="83581"/>
                  </a:lnTo>
                  <a:lnTo>
                    <a:pt x="6801485" y="41275"/>
                  </a:lnTo>
                  <a:lnTo>
                    <a:pt x="6759178" y="11350"/>
                  </a:lnTo>
                  <a:lnTo>
                    <a:pt x="6710680" y="0"/>
                  </a:lnTo>
                  <a:close/>
                </a:path>
              </a:pathLst>
            </a:custGeom>
            <a:solidFill>
              <a:srgbClr val="84F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27199" y="684530"/>
              <a:ext cx="6842759" cy="792480"/>
            </a:xfrm>
            <a:custGeom>
              <a:avLst/>
              <a:gdLst/>
              <a:ahLst/>
              <a:cxnLst/>
              <a:rect l="l" t="t" r="r" b="b"/>
              <a:pathLst>
                <a:path w="6842759" h="792480">
                  <a:moveTo>
                    <a:pt x="132080" y="0"/>
                  </a:moveTo>
                  <a:lnTo>
                    <a:pt x="83581" y="11350"/>
                  </a:lnTo>
                  <a:lnTo>
                    <a:pt x="41275" y="41275"/>
                  </a:lnTo>
                  <a:lnTo>
                    <a:pt x="11350" y="83581"/>
                  </a:lnTo>
                  <a:lnTo>
                    <a:pt x="0" y="132079"/>
                  </a:lnTo>
                  <a:lnTo>
                    <a:pt x="0" y="660400"/>
                  </a:lnTo>
                  <a:lnTo>
                    <a:pt x="11350" y="708898"/>
                  </a:lnTo>
                  <a:lnTo>
                    <a:pt x="41275" y="751205"/>
                  </a:lnTo>
                  <a:lnTo>
                    <a:pt x="83581" y="781129"/>
                  </a:lnTo>
                  <a:lnTo>
                    <a:pt x="132080" y="792480"/>
                  </a:lnTo>
                  <a:lnTo>
                    <a:pt x="6710680" y="792480"/>
                  </a:lnTo>
                  <a:lnTo>
                    <a:pt x="6759178" y="781129"/>
                  </a:lnTo>
                  <a:lnTo>
                    <a:pt x="6801484" y="751205"/>
                  </a:lnTo>
                  <a:lnTo>
                    <a:pt x="6831409" y="708898"/>
                  </a:lnTo>
                  <a:lnTo>
                    <a:pt x="6842759" y="660400"/>
                  </a:lnTo>
                  <a:lnTo>
                    <a:pt x="6842759" y="132079"/>
                  </a:lnTo>
                  <a:lnTo>
                    <a:pt x="6831409" y="83581"/>
                  </a:lnTo>
                  <a:lnTo>
                    <a:pt x="6801485" y="41275"/>
                  </a:lnTo>
                  <a:lnTo>
                    <a:pt x="6759178" y="11350"/>
                  </a:lnTo>
                  <a:lnTo>
                    <a:pt x="6710680" y="0"/>
                  </a:lnTo>
                  <a:lnTo>
                    <a:pt x="132080" y="0"/>
                  </a:lnTo>
                  <a:close/>
                </a:path>
              </a:pathLst>
            </a:custGeom>
            <a:ln w="9344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60750" y="748029"/>
            <a:ext cx="33750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FF0000"/>
                </a:solidFill>
              </a:rPr>
              <a:t>DIMENSI</a:t>
            </a:r>
            <a:r>
              <a:rPr spc="-45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(CONTOH)</a:t>
            </a:r>
          </a:p>
        </p:txBody>
      </p:sp>
      <p:sp>
        <p:nvSpPr>
          <p:cNvPr id="6" name="object 6"/>
          <p:cNvSpPr/>
          <p:nvPr/>
        </p:nvSpPr>
        <p:spPr>
          <a:xfrm>
            <a:off x="1103630" y="1907539"/>
            <a:ext cx="8035290" cy="4753610"/>
          </a:xfrm>
          <a:custGeom>
            <a:avLst/>
            <a:gdLst/>
            <a:ahLst/>
            <a:cxnLst/>
            <a:rect l="l" t="t" r="r" b="b"/>
            <a:pathLst>
              <a:path w="8035290" h="4753609">
                <a:moveTo>
                  <a:pt x="791209" y="0"/>
                </a:moveTo>
                <a:lnTo>
                  <a:pt x="747339" y="1610"/>
                </a:lnTo>
                <a:lnTo>
                  <a:pt x="703579" y="6361"/>
                </a:lnTo>
                <a:lnTo>
                  <a:pt x="660051" y="14132"/>
                </a:lnTo>
                <a:lnTo>
                  <a:pt x="616876" y="24801"/>
                </a:lnTo>
                <a:lnTo>
                  <a:pt x="574176" y="38249"/>
                </a:lnTo>
                <a:lnTo>
                  <a:pt x="532070" y="54353"/>
                </a:lnTo>
                <a:lnTo>
                  <a:pt x="490682" y="72995"/>
                </a:lnTo>
                <a:lnTo>
                  <a:pt x="450131" y="94052"/>
                </a:lnTo>
                <a:lnTo>
                  <a:pt x="410539" y="117404"/>
                </a:lnTo>
                <a:lnTo>
                  <a:pt x="372027" y="142930"/>
                </a:lnTo>
                <a:lnTo>
                  <a:pt x="334716" y="170510"/>
                </a:lnTo>
                <a:lnTo>
                  <a:pt x="298728" y="200022"/>
                </a:lnTo>
                <a:lnTo>
                  <a:pt x="264184" y="231346"/>
                </a:lnTo>
                <a:lnTo>
                  <a:pt x="231204" y="264361"/>
                </a:lnTo>
                <a:lnTo>
                  <a:pt x="199910" y="298946"/>
                </a:lnTo>
                <a:lnTo>
                  <a:pt x="170424" y="334981"/>
                </a:lnTo>
                <a:lnTo>
                  <a:pt x="142866" y="372344"/>
                </a:lnTo>
                <a:lnTo>
                  <a:pt x="117357" y="410915"/>
                </a:lnTo>
                <a:lnTo>
                  <a:pt x="94019" y="450573"/>
                </a:lnTo>
                <a:lnTo>
                  <a:pt x="72973" y="491198"/>
                </a:lnTo>
                <a:lnTo>
                  <a:pt x="54339" y="532668"/>
                </a:lnTo>
                <a:lnTo>
                  <a:pt x="38240" y="574863"/>
                </a:lnTo>
                <a:lnTo>
                  <a:pt x="24797" y="617661"/>
                </a:lnTo>
                <a:lnTo>
                  <a:pt x="14130" y="660943"/>
                </a:lnTo>
                <a:lnTo>
                  <a:pt x="6360" y="704587"/>
                </a:lnTo>
                <a:lnTo>
                  <a:pt x="1610" y="748473"/>
                </a:lnTo>
                <a:lnTo>
                  <a:pt x="0" y="792480"/>
                </a:lnTo>
                <a:lnTo>
                  <a:pt x="0" y="3961129"/>
                </a:lnTo>
                <a:lnTo>
                  <a:pt x="1610" y="4005136"/>
                </a:lnTo>
                <a:lnTo>
                  <a:pt x="6360" y="4049022"/>
                </a:lnTo>
                <a:lnTo>
                  <a:pt x="14130" y="4092666"/>
                </a:lnTo>
                <a:lnTo>
                  <a:pt x="24797" y="4135948"/>
                </a:lnTo>
                <a:lnTo>
                  <a:pt x="38240" y="4178746"/>
                </a:lnTo>
                <a:lnTo>
                  <a:pt x="54339" y="4220941"/>
                </a:lnTo>
                <a:lnTo>
                  <a:pt x="72973" y="4262411"/>
                </a:lnTo>
                <a:lnTo>
                  <a:pt x="94019" y="4303036"/>
                </a:lnTo>
                <a:lnTo>
                  <a:pt x="117357" y="4342694"/>
                </a:lnTo>
                <a:lnTo>
                  <a:pt x="142866" y="4381265"/>
                </a:lnTo>
                <a:lnTo>
                  <a:pt x="170424" y="4418628"/>
                </a:lnTo>
                <a:lnTo>
                  <a:pt x="199910" y="4454663"/>
                </a:lnTo>
                <a:lnTo>
                  <a:pt x="231204" y="4489248"/>
                </a:lnTo>
                <a:lnTo>
                  <a:pt x="264184" y="4522263"/>
                </a:lnTo>
                <a:lnTo>
                  <a:pt x="298728" y="4553587"/>
                </a:lnTo>
                <a:lnTo>
                  <a:pt x="334716" y="4583099"/>
                </a:lnTo>
                <a:lnTo>
                  <a:pt x="372027" y="4610679"/>
                </a:lnTo>
                <a:lnTo>
                  <a:pt x="410539" y="4636205"/>
                </a:lnTo>
                <a:lnTo>
                  <a:pt x="450131" y="4659557"/>
                </a:lnTo>
                <a:lnTo>
                  <a:pt x="490682" y="4680614"/>
                </a:lnTo>
                <a:lnTo>
                  <a:pt x="532070" y="4699256"/>
                </a:lnTo>
                <a:lnTo>
                  <a:pt x="574176" y="4715360"/>
                </a:lnTo>
                <a:lnTo>
                  <a:pt x="616876" y="4728808"/>
                </a:lnTo>
                <a:lnTo>
                  <a:pt x="660051" y="4739477"/>
                </a:lnTo>
                <a:lnTo>
                  <a:pt x="703579" y="4747248"/>
                </a:lnTo>
                <a:lnTo>
                  <a:pt x="747339" y="4751999"/>
                </a:lnTo>
                <a:lnTo>
                  <a:pt x="791209" y="4753610"/>
                </a:lnTo>
                <a:lnTo>
                  <a:pt x="7244080" y="4753610"/>
                </a:lnTo>
                <a:lnTo>
                  <a:pt x="7288081" y="4751999"/>
                </a:lnTo>
                <a:lnTo>
                  <a:pt x="7331952" y="4747248"/>
                </a:lnTo>
                <a:lnTo>
                  <a:pt x="7375572" y="4739477"/>
                </a:lnTo>
                <a:lnTo>
                  <a:pt x="7418822" y="4728808"/>
                </a:lnTo>
                <a:lnTo>
                  <a:pt x="7461582" y="4715360"/>
                </a:lnTo>
                <a:lnTo>
                  <a:pt x="7503731" y="4699256"/>
                </a:lnTo>
                <a:lnTo>
                  <a:pt x="7545149" y="4680614"/>
                </a:lnTo>
                <a:lnTo>
                  <a:pt x="7585717" y="4659557"/>
                </a:lnTo>
                <a:lnTo>
                  <a:pt x="7625315" y="4636205"/>
                </a:lnTo>
                <a:lnTo>
                  <a:pt x="7663822" y="4610679"/>
                </a:lnTo>
                <a:lnTo>
                  <a:pt x="7701118" y="4583099"/>
                </a:lnTo>
                <a:lnTo>
                  <a:pt x="7737083" y="4553587"/>
                </a:lnTo>
                <a:lnTo>
                  <a:pt x="7771598" y="4522263"/>
                </a:lnTo>
                <a:lnTo>
                  <a:pt x="7804543" y="4489248"/>
                </a:lnTo>
                <a:lnTo>
                  <a:pt x="7835797" y="4454663"/>
                </a:lnTo>
                <a:lnTo>
                  <a:pt x="7865240" y="4418628"/>
                </a:lnTo>
                <a:lnTo>
                  <a:pt x="7892752" y="4381265"/>
                </a:lnTo>
                <a:lnTo>
                  <a:pt x="7918214" y="4342694"/>
                </a:lnTo>
                <a:lnTo>
                  <a:pt x="7941506" y="4303036"/>
                </a:lnTo>
                <a:lnTo>
                  <a:pt x="7962506" y="4262411"/>
                </a:lnTo>
                <a:lnTo>
                  <a:pt x="7981096" y="4220941"/>
                </a:lnTo>
                <a:lnTo>
                  <a:pt x="7997155" y="4178746"/>
                </a:lnTo>
                <a:lnTo>
                  <a:pt x="8010563" y="4135948"/>
                </a:lnTo>
                <a:lnTo>
                  <a:pt x="8021201" y="4092666"/>
                </a:lnTo>
                <a:lnTo>
                  <a:pt x="8028948" y="4049022"/>
                </a:lnTo>
                <a:lnTo>
                  <a:pt x="8033684" y="4005136"/>
                </a:lnTo>
                <a:lnTo>
                  <a:pt x="8035290" y="3961129"/>
                </a:lnTo>
                <a:lnTo>
                  <a:pt x="8035290" y="792480"/>
                </a:lnTo>
                <a:lnTo>
                  <a:pt x="8033684" y="748473"/>
                </a:lnTo>
                <a:lnTo>
                  <a:pt x="8028948" y="704587"/>
                </a:lnTo>
                <a:lnTo>
                  <a:pt x="8021201" y="660943"/>
                </a:lnTo>
                <a:lnTo>
                  <a:pt x="8010563" y="617661"/>
                </a:lnTo>
                <a:lnTo>
                  <a:pt x="7997155" y="574863"/>
                </a:lnTo>
                <a:lnTo>
                  <a:pt x="7981096" y="532668"/>
                </a:lnTo>
                <a:lnTo>
                  <a:pt x="7962506" y="491198"/>
                </a:lnTo>
                <a:lnTo>
                  <a:pt x="7941506" y="450573"/>
                </a:lnTo>
                <a:lnTo>
                  <a:pt x="7918214" y="410915"/>
                </a:lnTo>
                <a:lnTo>
                  <a:pt x="7892752" y="372344"/>
                </a:lnTo>
                <a:lnTo>
                  <a:pt x="7865240" y="334981"/>
                </a:lnTo>
                <a:lnTo>
                  <a:pt x="7835797" y="298946"/>
                </a:lnTo>
                <a:lnTo>
                  <a:pt x="7804543" y="264361"/>
                </a:lnTo>
                <a:lnTo>
                  <a:pt x="7771598" y="231346"/>
                </a:lnTo>
                <a:lnTo>
                  <a:pt x="7737083" y="200022"/>
                </a:lnTo>
                <a:lnTo>
                  <a:pt x="7701118" y="170510"/>
                </a:lnTo>
                <a:lnTo>
                  <a:pt x="7663822" y="142930"/>
                </a:lnTo>
                <a:lnTo>
                  <a:pt x="7625315" y="117404"/>
                </a:lnTo>
                <a:lnTo>
                  <a:pt x="7585717" y="94052"/>
                </a:lnTo>
                <a:lnTo>
                  <a:pt x="7545149" y="72995"/>
                </a:lnTo>
                <a:lnTo>
                  <a:pt x="7503731" y="54353"/>
                </a:lnTo>
                <a:lnTo>
                  <a:pt x="7461582" y="38249"/>
                </a:lnTo>
                <a:lnTo>
                  <a:pt x="7418822" y="24801"/>
                </a:lnTo>
                <a:lnTo>
                  <a:pt x="7375572" y="14132"/>
                </a:lnTo>
                <a:lnTo>
                  <a:pt x="7331952" y="6361"/>
                </a:lnTo>
                <a:lnTo>
                  <a:pt x="7288081" y="1610"/>
                </a:lnTo>
                <a:lnTo>
                  <a:pt x="7244080" y="0"/>
                </a:lnTo>
                <a:lnTo>
                  <a:pt x="791209" y="0"/>
                </a:lnTo>
                <a:close/>
              </a:path>
            </a:pathLst>
          </a:custGeom>
          <a:ln w="934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12239" y="2194559"/>
            <a:ext cx="7547609" cy="404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Finansial</a:t>
            </a:r>
            <a:endParaRPr sz="2400">
              <a:latin typeface="Arial"/>
              <a:cs typeface="Arial"/>
            </a:endParaRPr>
          </a:p>
          <a:p>
            <a:pPr marL="290830" indent="-278130">
              <a:lnSpc>
                <a:spcPct val="100000"/>
              </a:lnSpc>
              <a:buFont typeface="Arial"/>
              <a:buChar char="•"/>
              <a:tabLst>
                <a:tab pos="290195" algn="l"/>
                <a:tab pos="290830" algn="l"/>
              </a:tabLst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Anggaran,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pengeluaran,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biaya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operasional</a:t>
            </a:r>
            <a:endParaRPr sz="2400">
              <a:latin typeface="Arial"/>
              <a:cs typeface="Arial"/>
            </a:endParaRPr>
          </a:p>
          <a:p>
            <a:pPr marL="290830" indent="-278130">
              <a:lnSpc>
                <a:spcPct val="100000"/>
              </a:lnSpc>
              <a:buFont typeface="Arial"/>
              <a:buChar char="•"/>
              <a:tabLst>
                <a:tab pos="290195" algn="l"/>
                <a:tab pos="290830" algn="l"/>
              </a:tabLst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Pendapatan,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 keuntungan</a:t>
            </a:r>
            <a:endParaRPr sz="2400">
              <a:latin typeface="Arial"/>
              <a:cs typeface="Arial"/>
            </a:endParaRPr>
          </a:p>
          <a:p>
            <a:pPr marL="290830" indent="-278130">
              <a:lnSpc>
                <a:spcPct val="100000"/>
              </a:lnSpc>
              <a:buFont typeface="Arial"/>
              <a:buChar char="•"/>
              <a:tabLst>
                <a:tab pos="290195" algn="l"/>
                <a:tab pos="29083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Nilai tambah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Arial"/>
              <a:buChar char="•"/>
            </a:pP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Non-finansial</a:t>
            </a:r>
            <a:endParaRPr sz="2400">
              <a:latin typeface="Arial"/>
              <a:cs typeface="Arial"/>
            </a:endParaRPr>
          </a:p>
          <a:p>
            <a:pPr marL="269240" marR="5080" indent="-256540">
              <a:lnSpc>
                <a:spcPct val="100000"/>
              </a:lnSpc>
              <a:buFont typeface="Arial"/>
              <a:buChar char="•"/>
              <a:tabLst>
                <a:tab pos="290195" algn="l"/>
                <a:tab pos="29083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Jumlah bawahan secara struktural dan fungsional  serta jumlah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staf</a:t>
            </a:r>
            <a:endParaRPr sz="2400">
              <a:latin typeface="Arial"/>
              <a:cs typeface="Arial"/>
            </a:endParaRPr>
          </a:p>
          <a:p>
            <a:pPr marL="290830" indent="-278130">
              <a:lnSpc>
                <a:spcPct val="100000"/>
              </a:lnSpc>
              <a:buFont typeface="Arial"/>
              <a:buChar char="•"/>
              <a:tabLst>
                <a:tab pos="290195" algn="l"/>
                <a:tab pos="29083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Jumlah pasien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yang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ditangani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tahun</a:t>
            </a:r>
            <a:endParaRPr sz="2400">
              <a:latin typeface="Arial"/>
              <a:cs typeface="Arial"/>
            </a:endParaRPr>
          </a:p>
          <a:p>
            <a:pPr marL="290830" indent="-278130">
              <a:lnSpc>
                <a:spcPct val="100000"/>
              </a:lnSpc>
              <a:buFont typeface="Arial"/>
              <a:buChar char="•"/>
              <a:tabLst>
                <a:tab pos="290195" algn="l"/>
                <a:tab pos="290830" algn="l"/>
              </a:tabLst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Jenis penyakit 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yang</a:t>
            </a:r>
            <a:r>
              <a:rPr sz="24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ditangani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1539" y="1504950"/>
            <a:ext cx="8038465" cy="96520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>
              <a:lnSpc>
                <a:spcPts val="3560"/>
              </a:lnSpc>
              <a:spcBef>
                <a:spcPts val="450"/>
              </a:spcBef>
              <a:tabLst>
                <a:tab pos="1535430" algn="l"/>
                <a:tab pos="3036570" algn="l"/>
                <a:tab pos="5054600" algn="l"/>
                <a:tab pos="6306820" algn="l"/>
              </a:tabLst>
            </a:pP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Se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bua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h	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j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aba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n	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ta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n	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un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uk	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me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ntu  organisasi mencapai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tujuannya.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3780" y="539750"/>
            <a:ext cx="7772400" cy="582930"/>
          </a:xfrm>
          <a:prstGeom prst="rect">
            <a:avLst/>
          </a:prstGeom>
          <a:solidFill>
            <a:srgbClr val="C1FFEF"/>
          </a:solidFill>
        </p:spPr>
        <p:txBody>
          <a:bodyPr vert="horz" wrap="square" lIns="0" tIns="304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KONSEP</a:t>
            </a:r>
            <a:r>
              <a:rPr sz="32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JABATAN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256597" y="2911157"/>
            <a:ext cx="3322954" cy="586105"/>
            <a:chOff x="3256597" y="2911157"/>
            <a:chExt cx="3322954" cy="586105"/>
          </a:xfrm>
        </p:grpSpPr>
        <p:sp>
          <p:nvSpPr>
            <p:cNvPr id="5" name="object 5"/>
            <p:cNvSpPr/>
            <p:nvPr/>
          </p:nvSpPr>
          <p:spPr>
            <a:xfrm>
              <a:off x="3261359" y="2915920"/>
              <a:ext cx="3313429" cy="576580"/>
            </a:xfrm>
            <a:custGeom>
              <a:avLst/>
              <a:gdLst/>
              <a:ahLst/>
              <a:cxnLst/>
              <a:rect l="l" t="t" r="r" b="b"/>
              <a:pathLst>
                <a:path w="3313429" h="576579">
                  <a:moveTo>
                    <a:pt x="3313430" y="0"/>
                  </a:moveTo>
                  <a:lnTo>
                    <a:pt x="0" y="0"/>
                  </a:lnTo>
                  <a:lnTo>
                    <a:pt x="0" y="576579"/>
                  </a:lnTo>
                  <a:lnTo>
                    <a:pt x="3313430" y="576579"/>
                  </a:lnTo>
                  <a:close/>
                </a:path>
              </a:pathLst>
            </a:custGeom>
            <a:solidFill>
              <a:srgbClr val="00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61359" y="2915920"/>
              <a:ext cx="3313429" cy="576580"/>
            </a:xfrm>
            <a:custGeom>
              <a:avLst/>
              <a:gdLst/>
              <a:ahLst/>
              <a:cxnLst/>
              <a:rect l="l" t="t" r="r" b="b"/>
              <a:pathLst>
                <a:path w="3313429" h="576579">
                  <a:moveTo>
                    <a:pt x="1657350" y="576579"/>
                  </a:moveTo>
                  <a:lnTo>
                    <a:pt x="0" y="576579"/>
                  </a:lnTo>
                  <a:lnTo>
                    <a:pt x="0" y="0"/>
                  </a:lnTo>
                  <a:lnTo>
                    <a:pt x="3313430" y="0"/>
                  </a:lnTo>
                  <a:lnTo>
                    <a:pt x="3313430" y="576579"/>
                  </a:lnTo>
                  <a:lnTo>
                    <a:pt x="1657350" y="57657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261359" y="2915920"/>
            <a:ext cx="3313429" cy="57658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421005">
              <a:lnSpc>
                <a:spcPct val="100000"/>
              </a:lnSpc>
              <a:spcBef>
                <a:spcPts val="400"/>
              </a:spcBef>
            </a:pPr>
            <a:r>
              <a:rPr sz="2400" spc="-5" dirty="0">
                <a:latin typeface="Arial"/>
                <a:cs typeface="Arial"/>
              </a:rPr>
              <a:t>Tujuan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Organisasi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256597" y="3504247"/>
            <a:ext cx="3322954" cy="1155065"/>
            <a:chOff x="3256597" y="3504247"/>
            <a:chExt cx="3322954" cy="1155065"/>
          </a:xfrm>
        </p:grpSpPr>
        <p:sp>
          <p:nvSpPr>
            <p:cNvPr id="9" name="object 9"/>
            <p:cNvSpPr/>
            <p:nvPr/>
          </p:nvSpPr>
          <p:spPr>
            <a:xfrm>
              <a:off x="4749799" y="3509009"/>
              <a:ext cx="360680" cy="577850"/>
            </a:xfrm>
            <a:custGeom>
              <a:avLst/>
              <a:gdLst/>
              <a:ahLst/>
              <a:cxnLst/>
              <a:rect l="l" t="t" r="r" b="b"/>
              <a:pathLst>
                <a:path w="360679" h="577850">
                  <a:moveTo>
                    <a:pt x="270510" y="0"/>
                  </a:moveTo>
                  <a:lnTo>
                    <a:pt x="90170" y="0"/>
                  </a:lnTo>
                  <a:lnTo>
                    <a:pt x="90170" y="397510"/>
                  </a:lnTo>
                  <a:lnTo>
                    <a:pt x="0" y="397510"/>
                  </a:lnTo>
                  <a:lnTo>
                    <a:pt x="180339" y="577850"/>
                  </a:lnTo>
                  <a:lnTo>
                    <a:pt x="360679" y="397510"/>
                  </a:lnTo>
                  <a:lnTo>
                    <a:pt x="270510" y="397510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00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49799" y="3509009"/>
              <a:ext cx="360680" cy="577850"/>
            </a:xfrm>
            <a:custGeom>
              <a:avLst/>
              <a:gdLst/>
              <a:ahLst/>
              <a:cxnLst/>
              <a:rect l="l" t="t" r="r" b="b"/>
              <a:pathLst>
                <a:path w="360679" h="577850">
                  <a:moveTo>
                    <a:pt x="90170" y="0"/>
                  </a:moveTo>
                  <a:lnTo>
                    <a:pt x="90170" y="397510"/>
                  </a:lnTo>
                  <a:lnTo>
                    <a:pt x="0" y="397510"/>
                  </a:lnTo>
                  <a:lnTo>
                    <a:pt x="180339" y="577850"/>
                  </a:lnTo>
                  <a:lnTo>
                    <a:pt x="360679" y="397510"/>
                  </a:lnTo>
                  <a:lnTo>
                    <a:pt x="270510" y="397510"/>
                  </a:lnTo>
                  <a:lnTo>
                    <a:pt x="270510" y="0"/>
                  </a:lnTo>
                  <a:lnTo>
                    <a:pt x="90170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61359" y="4077969"/>
              <a:ext cx="3313429" cy="576580"/>
            </a:xfrm>
            <a:custGeom>
              <a:avLst/>
              <a:gdLst/>
              <a:ahLst/>
              <a:cxnLst/>
              <a:rect l="l" t="t" r="r" b="b"/>
              <a:pathLst>
                <a:path w="3313429" h="576579">
                  <a:moveTo>
                    <a:pt x="3313430" y="0"/>
                  </a:moveTo>
                  <a:lnTo>
                    <a:pt x="0" y="0"/>
                  </a:lnTo>
                  <a:lnTo>
                    <a:pt x="0" y="576579"/>
                  </a:lnTo>
                  <a:lnTo>
                    <a:pt x="3313430" y="576579"/>
                  </a:lnTo>
                  <a:close/>
                </a:path>
              </a:pathLst>
            </a:custGeom>
            <a:solidFill>
              <a:srgbClr val="00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61359" y="4077969"/>
              <a:ext cx="3313429" cy="576580"/>
            </a:xfrm>
            <a:custGeom>
              <a:avLst/>
              <a:gdLst/>
              <a:ahLst/>
              <a:cxnLst/>
              <a:rect l="l" t="t" r="r" b="b"/>
              <a:pathLst>
                <a:path w="3313429" h="576579">
                  <a:moveTo>
                    <a:pt x="1657350" y="576579"/>
                  </a:moveTo>
                  <a:lnTo>
                    <a:pt x="0" y="576579"/>
                  </a:lnTo>
                  <a:lnTo>
                    <a:pt x="0" y="0"/>
                  </a:lnTo>
                  <a:lnTo>
                    <a:pt x="3313430" y="0"/>
                  </a:lnTo>
                  <a:lnTo>
                    <a:pt x="3313430" y="576579"/>
                  </a:lnTo>
                  <a:lnTo>
                    <a:pt x="1657350" y="57657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261359" y="4077970"/>
            <a:ext cx="3313429" cy="57658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361950">
              <a:lnSpc>
                <a:spcPct val="100000"/>
              </a:lnSpc>
              <a:spcBef>
                <a:spcPts val="400"/>
              </a:spcBef>
            </a:pPr>
            <a:r>
              <a:rPr sz="2400" spc="-5" dirty="0">
                <a:latin typeface="Arial"/>
                <a:cs typeface="Arial"/>
              </a:rPr>
              <a:t>Strategi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Organisasi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245167" y="4649787"/>
            <a:ext cx="3320415" cy="1161415"/>
            <a:chOff x="3245167" y="4649787"/>
            <a:chExt cx="3320415" cy="1161415"/>
          </a:xfrm>
        </p:grpSpPr>
        <p:sp>
          <p:nvSpPr>
            <p:cNvPr id="15" name="object 15"/>
            <p:cNvSpPr/>
            <p:nvPr/>
          </p:nvSpPr>
          <p:spPr>
            <a:xfrm>
              <a:off x="4738369" y="4654550"/>
              <a:ext cx="360680" cy="576580"/>
            </a:xfrm>
            <a:custGeom>
              <a:avLst/>
              <a:gdLst/>
              <a:ahLst/>
              <a:cxnLst/>
              <a:rect l="l" t="t" r="r" b="b"/>
              <a:pathLst>
                <a:path w="360679" h="576579">
                  <a:moveTo>
                    <a:pt x="270509" y="0"/>
                  </a:moveTo>
                  <a:lnTo>
                    <a:pt x="90169" y="0"/>
                  </a:lnTo>
                  <a:lnTo>
                    <a:pt x="90169" y="396239"/>
                  </a:lnTo>
                  <a:lnTo>
                    <a:pt x="0" y="396239"/>
                  </a:lnTo>
                  <a:lnTo>
                    <a:pt x="180339" y="576580"/>
                  </a:lnTo>
                  <a:lnTo>
                    <a:pt x="360679" y="396239"/>
                  </a:lnTo>
                  <a:lnTo>
                    <a:pt x="270509" y="396239"/>
                  </a:lnTo>
                  <a:lnTo>
                    <a:pt x="270509" y="0"/>
                  </a:lnTo>
                  <a:close/>
                </a:path>
              </a:pathLst>
            </a:custGeom>
            <a:solidFill>
              <a:srgbClr val="00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38369" y="4654550"/>
              <a:ext cx="360680" cy="576580"/>
            </a:xfrm>
            <a:custGeom>
              <a:avLst/>
              <a:gdLst/>
              <a:ahLst/>
              <a:cxnLst/>
              <a:rect l="l" t="t" r="r" b="b"/>
              <a:pathLst>
                <a:path w="360679" h="576579">
                  <a:moveTo>
                    <a:pt x="90169" y="0"/>
                  </a:moveTo>
                  <a:lnTo>
                    <a:pt x="90169" y="396239"/>
                  </a:lnTo>
                  <a:lnTo>
                    <a:pt x="0" y="396239"/>
                  </a:lnTo>
                  <a:lnTo>
                    <a:pt x="180339" y="576580"/>
                  </a:lnTo>
                  <a:lnTo>
                    <a:pt x="360679" y="396239"/>
                  </a:lnTo>
                  <a:lnTo>
                    <a:pt x="270509" y="396239"/>
                  </a:lnTo>
                  <a:lnTo>
                    <a:pt x="270509" y="0"/>
                  </a:lnTo>
                  <a:lnTo>
                    <a:pt x="90169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49929" y="5229859"/>
              <a:ext cx="3310890" cy="576580"/>
            </a:xfrm>
            <a:custGeom>
              <a:avLst/>
              <a:gdLst/>
              <a:ahLst/>
              <a:cxnLst/>
              <a:rect l="l" t="t" r="r" b="b"/>
              <a:pathLst>
                <a:path w="3310890" h="576579">
                  <a:moveTo>
                    <a:pt x="3310890" y="0"/>
                  </a:moveTo>
                  <a:lnTo>
                    <a:pt x="0" y="0"/>
                  </a:lnTo>
                  <a:lnTo>
                    <a:pt x="0" y="576579"/>
                  </a:lnTo>
                  <a:lnTo>
                    <a:pt x="3310890" y="576579"/>
                  </a:lnTo>
                  <a:close/>
                </a:path>
              </a:pathLst>
            </a:custGeom>
            <a:solidFill>
              <a:srgbClr val="00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49929" y="5229859"/>
              <a:ext cx="3310890" cy="576580"/>
            </a:xfrm>
            <a:custGeom>
              <a:avLst/>
              <a:gdLst/>
              <a:ahLst/>
              <a:cxnLst/>
              <a:rect l="l" t="t" r="r" b="b"/>
              <a:pathLst>
                <a:path w="3310890" h="576579">
                  <a:moveTo>
                    <a:pt x="1654809" y="576579"/>
                  </a:moveTo>
                  <a:lnTo>
                    <a:pt x="0" y="576579"/>
                  </a:lnTo>
                  <a:lnTo>
                    <a:pt x="0" y="0"/>
                  </a:lnTo>
                  <a:lnTo>
                    <a:pt x="3310890" y="0"/>
                  </a:lnTo>
                  <a:lnTo>
                    <a:pt x="3310890" y="576579"/>
                  </a:lnTo>
                  <a:lnTo>
                    <a:pt x="1654809" y="57657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249929" y="5229859"/>
            <a:ext cx="3310890" cy="57658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349885">
              <a:lnSpc>
                <a:spcPct val="100000"/>
              </a:lnSpc>
              <a:spcBef>
                <a:spcPts val="400"/>
              </a:spcBef>
            </a:pPr>
            <a:r>
              <a:rPr sz="2400" spc="-5" dirty="0">
                <a:latin typeface="Arial"/>
                <a:cs typeface="Arial"/>
              </a:rPr>
              <a:t>Struktur Organisasi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284627" y="5830977"/>
            <a:ext cx="3320415" cy="1179195"/>
            <a:chOff x="3284627" y="5830977"/>
            <a:chExt cx="3320415" cy="1179195"/>
          </a:xfrm>
        </p:grpSpPr>
        <p:sp>
          <p:nvSpPr>
            <p:cNvPr id="21" name="object 21"/>
            <p:cNvSpPr/>
            <p:nvPr/>
          </p:nvSpPr>
          <p:spPr>
            <a:xfrm>
              <a:off x="4782820" y="5835650"/>
              <a:ext cx="360680" cy="575310"/>
            </a:xfrm>
            <a:custGeom>
              <a:avLst/>
              <a:gdLst/>
              <a:ahLst/>
              <a:cxnLst/>
              <a:rect l="l" t="t" r="r" b="b"/>
              <a:pathLst>
                <a:path w="360679" h="575310">
                  <a:moveTo>
                    <a:pt x="270509" y="0"/>
                  </a:moveTo>
                  <a:lnTo>
                    <a:pt x="90169" y="0"/>
                  </a:lnTo>
                  <a:lnTo>
                    <a:pt x="90169" y="394969"/>
                  </a:lnTo>
                  <a:lnTo>
                    <a:pt x="0" y="394969"/>
                  </a:lnTo>
                  <a:lnTo>
                    <a:pt x="180339" y="575310"/>
                  </a:lnTo>
                  <a:lnTo>
                    <a:pt x="360679" y="394969"/>
                  </a:lnTo>
                  <a:lnTo>
                    <a:pt x="270509" y="394969"/>
                  </a:lnTo>
                  <a:lnTo>
                    <a:pt x="270509" y="0"/>
                  </a:lnTo>
                  <a:close/>
                </a:path>
              </a:pathLst>
            </a:custGeom>
            <a:solidFill>
              <a:srgbClr val="00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782820" y="5835650"/>
              <a:ext cx="360680" cy="575310"/>
            </a:xfrm>
            <a:custGeom>
              <a:avLst/>
              <a:gdLst/>
              <a:ahLst/>
              <a:cxnLst/>
              <a:rect l="l" t="t" r="r" b="b"/>
              <a:pathLst>
                <a:path w="360679" h="575310">
                  <a:moveTo>
                    <a:pt x="90169" y="0"/>
                  </a:moveTo>
                  <a:lnTo>
                    <a:pt x="90169" y="394969"/>
                  </a:lnTo>
                  <a:lnTo>
                    <a:pt x="0" y="394969"/>
                  </a:lnTo>
                  <a:lnTo>
                    <a:pt x="180339" y="575310"/>
                  </a:lnTo>
                  <a:lnTo>
                    <a:pt x="360679" y="394969"/>
                  </a:lnTo>
                  <a:lnTo>
                    <a:pt x="270509" y="394969"/>
                  </a:lnTo>
                  <a:lnTo>
                    <a:pt x="270509" y="0"/>
                  </a:lnTo>
                  <a:lnTo>
                    <a:pt x="90169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289300" y="6428740"/>
              <a:ext cx="3310890" cy="576580"/>
            </a:xfrm>
            <a:custGeom>
              <a:avLst/>
              <a:gdLst/>
              <a:ahLst/>
              <a:cxnLst/>
              <a:rect l="l" t="t" r="r" b="b"/>
              <a:pathLst>
                <a:path w="3310890" h="576579">
                  <a:moveTo>
                    <a:pt x="3310890" y="0"/>
                  </a:moveTo>
                  <a:lnTo>
                    <a:pt x="0" y="0"/>
                  </a:lnTo>
                  <a:lnTo>
                    <a:pt x="0" y="576580"/>
                  </a:lnTo>
                  <a:lnTo>
                    <a:pt x="3310890" y="576580"/>
                  </a:lnTo>
                  <a:close/>
                </a:path>
              </a:pathLst>
            </a:custGeom>
            <a:solidFill>
              <a:srgbClr val="00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289300" y="6428740"/>
              <a:ext cx="3310890" cy="576580"/>
            </a:xfrm>
            <a:custGeom>
              <a:avLst/>
              <a:gdLst/>
              <a:ahLst/>
              <a:cxnLst/>
              <a:rect l="l" t="t" r="r" b="b"/>
              <a:pathLst>
                <a:path w="3310890" h="576579">
                  <a:moveTo>
                    <a:pt x="1656079" y="576580"/>
                  </a:moveTo>
                  <a:lnTo>
                    <a:pt x="0" y="576580"/>
                  </a:lnTo>
                  <a:lnTo>
                    <a:pt x="0" y="0"/>
                  </a:lnTo>
                  <a:lnTo>
                    <a:pt x="3310890" y="0"/>
                  </a:lnTo>
                  <a:lnTo>
                    <a:pt x="3310890" y="576580"/>
                  </a:lnTo>
                  <a:lnTo>
                    <a:pt x="1656079" y="57658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289300" y="6428740"/>
            <a:ext cx="3310890" cy="57658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30"/>
              </a:spcBef>
            </a:pPr>
            <a:r>
              <a:rPr sz="2400" spc="-5" dirty="0">
                <a:latin typeface="Arial"/>
                <a:cs typeface="Arial"/>
              </a:rPr>
              <a:t>Jabatan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22527" y="679857"/>
            <a:ext cx="6852284" cy="802005"/>
            <a:chOff x="1722527" y="679857"/>
            <a:chExt cx="6852284" cy="802005"/>
          </a:xfrm>
        </p:grpSpPr>
        <p:sp>
          <p:nvSpPr>
            <p:cNvPr id="3" name="object 3"/>
            <p:cNvSpPr/>
            <p:nvPr/>
          </p:nvSpPr>
          <p:spPr>
            <a:xfrm>
              <a:off x="1727199" y="684530"/>
              <a:ext cx="6842759" cy="792480"/>
            </a:xfrm>
            <a:custGeom>
              <a:avLst/>
              <a:gdLst/>
              <a:ahLst/>
              <a:cxnLst/>
              <a:rect l="l" t="t" r="r" b="b"/>
              <a:pathLst>
                <a:path w="6842759" h="792480">
                  <a:moveTo>
                    <a:pt x="6710680" y="0"/>
                  </a:moveTo>
                  <a:lnTo>
                    <a:pt x="132080" y="0"/>
                  </a:lnTo>
                  <a:lnTo>
                    <a:pt x="83581" y="11350"/>
                  </a:lnTo>
                  <a:lnTo>
                    <a:pt x="41275" y="41275"/>
                  </a:lnTo>
                  <a:lnTo>
                    <a:pt x="11350" y="83581"/>
                  </a:lnTo>
                  <a:lnTo>
                    <a:pt x="0" y="132079"/>
                  </a:lnTo>
                  <a:lnTo>
                    <a:pt x="0" y="660400"/>
                  </a:lnTo>
                  <a:lnTo>
                    <a:pt x="11350" y="708898"/>
                  </a:lnTo>
                  <a:lnTo>
                    <a:pt x="41275" y="751205"/>
                  </a:lnTo>
                  <a:lnTo>
                    <a:pt x="83581" y="781129"/>
                  </a:lnTo>
                  <a:lnTo>
                    <a:pt x="132080" y="792480"/>
                  </a:lnTo>
                  <a:lnTo>
                    <a:pt x="6710680" y="792480"/>
                  </a:lnTo>
                  <a:lnTo>
                    <a:pt x="6759178" y="781129"/>
                  </a:lnTo>
                  <a:lnTo>
                    <a:pt x="6801484" y="751205"/>
                  </a:lnTo>
                  <a:lnTo>
                    <a:pt x="6831409" y="708898"/>
                  </a:lnTo>
                  <a:lnTo>
                    <a:pt x="6842759" y="660400"/>
                  </a:lnTo>
                  <a:lnTo>
                    <a:pt x="6842759" y="132079"/>
                  </a:lnTo>
                  <a:lnTo>
                    <a:pt x="6831409" y="83581"/>
                  </a:lnTo>
                  <a:lnTo>
                    <a:pt x="6801485" y="41275"/>
                  </a:lnTo>
                  <a:lnTo>
                    <a:pt x="6759178" y="11350"/>
                  </a:lnTo>
                  <a:lnTo>
                    <a:pt x="6710680" y="0"/>
                  </a:lnTo>
                  <a:close/>
                </a:path>
              </a:pathLst>
            </a:custGeom>
            <a:solidFill>
              <a:srgbClr val="84F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27199" y="684530"/>
              <a:ext cx="6842759" cy="792480"/>
            </a:xfrm>
            <a:custGeom>
              <a:avLst/>
              <a:gdLst/>
              <a:ahLst/>
              <a:cxnLst/>
              <a:rect l="l" t="t" r="r" b="b"/>
              <a:pathLst>
                <a:path w="6842759" h="792480">
                  <a:moveTo>
                    <a:pt x="132080" y="0"/>
                  </a:moveTo>
                  <a:lnTo>
                    <a:pt x="83581" y="11350"/>
                  </a:lnTo>
                  <a:lnTo>
                    <a:pt x="41275" y="41275"/>
                  </a:lnTo>
                  <a:lnTo>
                    <a:pt x="11350" y="83581"/>
                  </a:lnTo>
                  <a:lnTo>
                    <a:pt x="0" y="132079"/>
                  </a:lnTo>
                  <a:lnTo>
                    <a:pt x="0" y="660400"/>
                  </a:lnTo>
                  <a:lnTo>
                    <a:pt x="11350" y="708898"/>
                  </a:lnTo>
                  <a:lnTo>
                    <a:pt x="41275" y="751205"/>
                  </a:lnTo>
                  <a:lnTo>
                    <a:pt x="83581" y="781129"/>
                  </a:lnTo>
                  <a:lnTo>
                    <a:pt x="132080" y="792480"/>
                  </a:lnTo>
                  <a:lnTo>
                    <a:pt x="6710680" y="792480"/>
                  </a:lnTo>
                  <a:lnTo>
                    <a:pt x="6759178" y="781129"/>
                  </a:lnTo>
                  <a:lnTo>
                    <a:pt x="6801484" y="751205"/>
                  </a:lnTo>
                  <a:lnTo>
                    <a:pt x="6831409" y="708898"/>
                  </a:lnTo>
                  <a:lnTo>
                    <a:pt x="6842759" y="660400"/>
                  </a:lnTo>
                  <a:lnTo>
                    <a:pt x="6842759" y="132079"/>
                  </a:lnTo>
                  <a:lnTo>
                    <a:pt x="6831409" y="83581"/>
                  </a:lnTo>
                  <a:lnTo>
                    <a:pt x="6801485" y="41275"/>
                  </a:lnTo>
                  <a:lnTo>
                    <a:pt x="6759178" y="11350"/>
                  </a:lnTo>
                  <a:lnTo>
                    <a:pt x="6710680" y="0"/>
                  </a:lnTo>
                  <a:lnTo>
                    <a:pt x="132080" y="0"/>
                  </a:lnTo>
                  <a:close/>
                </a:path>
              </a:pathLst>
            </a:custGeom>
            <a:ln w="9344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55720" y="748029"/>
            <a:ext cx="25857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FF0000"/>
                </a:solidFill>
              </a:rPr>
              <a:t>KE</a:t>
            </a:r>
            <a:r>
              <a:rPr spc="-5" dirty="0">
                <a:solidFill>
                  <a:srgbClr val="FF0000"/>
                </a:solidFill>
              </a:rPr>
              <a:t>W</a:t>
            </a:r>
            <a:r>
              <a:rPr spc="-10" dirty="0">
                <a:solidFill>
                  <a:srgbClr val="FF0000"/>
                </a:solidFill>
              </a:rPr>
              <a:t>E</a:t>
            </a:r>
            <a:r>
              <a:rPr spc="-15" dirty="0">
                <a:solidFill>
                  <a:srgbClr val="FF0000"/>
                </a:solidFill>
              </a:rPr>
              <a:t>N</a:t>
            </a:r>
            <a:r>
              <a:rPr spc="-10" dirty="0">
                <a:solidFill>
                  <a:srgbClr val="FF0000"/>
                </a:solidFill>
              </a:rPr>
              <a:t>A</a:t>
            </a:r>
            <a:r>
              <a:rPr spc="-5" dirty="0">
                <a:solidFill>
                  <a:srgbClr val="FF0000"/>
                </a:solidFill>
              </a:rPr>
              <a:t>N</a:t>
            </a:r>
            <a:r>
              <a:rPr spc="-10" dirty="0">
                <a:solidFill>
                  <a:srgbClr val="FF0000"/>
                </a:solidFill>
              </a:rPr>
              <a:t>GA</a:t>
            </a:r>
            <a:r>
              <a:rPr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6" name="object 6"/>
          <p:cNvSpPr/>
          <p:nvPr/>
        </p:nvSpPr>
        <p:spPr>
          <a:xfrm>
            <a:off x="1103630" y="2266950"/>
            <a:ext cx="8036559" cy="4105910"/>
          </a:xfrm>
          <a:custGeom>
            <a:avLst/>
            <a:gdLst/>
            <a:ahLst/>
            <a:cxnLst/>
            <a:rect l="l" t="t" r="r" b="b"/>
            <a:pathLst>
              <a:path w="8036559" h="4105910">
                <a:moveTo>
                  <a:pt x="683259" y="0"/>
                </a:moveTo>
                <a:lnTo>
                  <a:pt x="638727" y="1909"/>
                </a:lnTo>
                <a:lnTo>
                  <a:pt x="594363" y="7525"/>
                </a:lnTo>
                <a:lnTo>
                  <a:pt x="550336" y="16681"/>
                </a:lnTo>
                <a:lnTo>
                  <a:pt x="506815" y="29208"/>
                </a:lnTo>
                <a:lnTo>
                  <a:pt x="463967" y="44938"/>
                </a:lnTo>
                <a:lnTo>
                  <a:pt x="421962" y="63704"/>
                </a:lnTo>
                <a:lnTo>
                  <a:pt x="380967" y="85338"/>
                </a:lnTo>
                <a:lnTo>
                  <a:pt x="341152" y="109671"/>
                </a:lnTo>
                <a:lnTo>
                  <a:pt x="302685" y="136537"/>
                </a:lnTo>
                <a:lnTo>
                  <a:pt x="265734" y="165766"/>
                </a:lnTo>
                <a:lnTo>
                  <a:pt x="230467" y="197193"/>
                </a:lnTo>
                <a:lnTo>
                  <a:pt x="197054" y="230647"/>
                </a:lnTo>
                <a:lnTo>
                  <a:pt x="165662" y="265963"/>
                </a:lnTo>
                <a:lnTo>
                  <a:pt x="136461" y="302971"/>
                </a:lnTo>
                <a:lnTo>
                  <a:pt x="109618" y="341504"/>
                </a:lnTo>
                <a:lnTo>
                  <a:pt x="85302" y="381395"/>
                </a:lnTo>
                <a:lnTo>
                  <a:pt x="63681" y="422475"/>
                </a:lnTo>
                <a:lnTo>
                  <a:pt x="44925" y="464576"/>
                </a:lnTo>
                <a:lnTo>
                  <a:pt x="29201" y="507531"/>
                </a:lnTo>
                <a:lnTo>
                  <a:pt x="16678" y="551171"/>
                </a:lnTo>
                <a:lnTo>
                  <a:pt x="7525" y="595330"/>
                </a:lnTo>
                <a:lnTo>
                  <a:pt x="1909" y="639839"/>
                </a:lnTo>
                <a:lnTo>
                  <a:pt x="0" y="684529"/>
                </a:lnTo>
                <a:lnTo>
                  <a:pt x="0" y="3421379"/>
                </a:lnTo>
                <a:lnTo>
                  <a:pt x="1909" y="3465919"/>
                </a:lnTo>
                <a:lnTo>
                  <a:pt x="7525" y="3510303"/>
                </a:lnTo>
                <a:lnTo>
                  <a:pt x="16678" y="3554362"/>
                </a:lnTo>
                <a:lnTo>
                  <a:pt x="29201" y="3597926"/>
                </a:lnTo>
                <a:lnTo>
                  <a:pt x="44925" y="3640826"/>
                </a:lnTo>
                <a:lnTo>
                  <a:pt x="63681" y="3682891"/>
                </a:lnTo>
                <a:lnTo>
                  <a:pt x="85302" y="3723953"/>
                </a:lnTo>
                <a:lnTo>
                  <a:pt x="109618" y="3763841"/>
                </a:lnTo>
                <a:lnTo>
                  <a:pt x="136461" y="3802385"/>
                </a:lnTo>
                <a:lnTo>
                  <a:pt x="165662" y="3839417"/>
                </a:lnTo>
                <a:lnTo>
                  <a:pt x="197054" y="3874766"/>
                </a:lnTo>
                <a:lnTo>
                  <a:pt x="230467" y="3908262"/>
                </a:lnTo>
                <a:lnTo>
                  <a:pt x="265734" y="3939735"/>
                </a:lnTo>
                <a:lnTo>
                  <a:pt x="302685" y="3969017"/>
                </a:lnTo>
                <a:lnTo>
                  <a:pt x="341152" y="3995937"/>
                </a:lnTo>
                <a:lnTo>
                  <a:pt x="380967" y="4020326"/>
                </a:lnTo>
                <a:lnTo>
                  <a:pt x="421962" y="4042013"/>
                </a:lnTo>
                <a:lnTo>
                  <a:pt x="463967" y="4060830"/>
                </a:lnTo>
                <a:lnTo>
                  <a:pt x="506815" y="4076606"/>
                </a:lnTo>
                <a:lnTo>
                  <a:pt x="550336" y="4089172"/>
                </a:lnTo>
                <a:lnTo>
                  <a:pt x="594363" y="4098357"/>
                </a:lnTo>
                <a:lnTo>
                  <a:pt x="638727" y="4103993"/>
                </a:lnTo>
                <a:lnTo>
                  <a:pt x="683259" y="4105910"/>
                </a:lnTo>
                <a:lnTo>
                  <a:pt x="7352030" y="4105910"/>
                </a:lnTo>
                <a:lnTo>
                  <a:pt x="7396569" y="4103993"/>
                </a:lnTo>
                <a:lnTo>
                  <a:pt x="7440953" y="4098357"/>
                </a:lnTo>
                <a:lnTo>
                  <a:pt x="7485012" y="4089172"/>
                </a:lnTo>
                <a:lnTo>
                  <a:pt x="7528576" y="4076606"/>
                </a:lnTo>
                <a:lnTo>
                  <a:pt x="7571476" y="4060830"/>
                </a:lnTo>
                <a:lnTo>
                  <a:pt x="7613541" y="4042013"/>
                </a:lnTo>
                <a:lnTo>
                  <a:pt x="7654603" y="4020326"/>
                </a:lnTo>
                <a:lnTo>
                  <a:pt x="7694491" y="3995937"/>
                </a:lnTo>
                <a:lnTo>
                  <a:pt x="7733035" y="3969017"/>
                </a:lnTo>
                <a:lnTo>
                  <a:pt x="7770067" y="3939735"/>
                </a:lnTo>
                <a:lnTo>
                  <a:pt x="7805416" y="3908262"/>
                </a:lnTo>
                <a:lnTo>
                  <a:pt x="7838912" y="3874766"/>
                </a:lnTo>
                <a:lnTo>
                  <a:pt x="7870385" y="3839417"/>
                </a:lnTo>
                <a:lnTo>
                  <a:pt x="7899667" y="3802385"/>
                </a:lnTo>
                <a:lnTo>
                  <a:pt x="7926587" y="3763841"/>
                </a:lnTo>
                <a:lnTo>
                  <a:pt x="7950976" y="3723953"/>
                </a:lnTo>
                <a:lnTo>
                  <a:pt x="7972663" y="3682891"/>
                </a:lnTo>
                <a:lnTo>
                  <a:pt x="7991480" y="3640826"/>
                </a:lnTo>
                <a:lnTo>
                  <a:pt x="8007256" y="3597926"/>
                </a:lnTo>
                <a:lnTo>
                  <a:pt x="8019822" y="3554362"/>
                </a:lnTo>
                <a:lnTo>
                  <a:pt x="8029007" y="3510303"/>
                </a:lnTo>
                <a:lnTo>
                  <a:pt x="8034643" y="3465919"/>
                </a:lnTo>
                <a:lnTo>
                  <a:pt x="8036560" y="3421379"/>
                </a:lnTo>
                <a:lnTo>
                  <a:pt x="8036560" y="684529"/>
                </a:lnTo>
                <a:lnTo>
                  <a:pt x="8034643" y="639839"/>
                </a:lnTo>
                <a:lnTo>
                  <a:pt x="8029007" y="595330"/>
                </a:lnTo>
                <a:lnTo>
                  <a:pt x="8019822" y="551171"/>
                </a:lnTo>
                <a:lnTo>
                  <a:pt x="8007256" y="507531"/>
                </a:lnTo>
                <a:lnTo>
                  <a:pt x="7991480" y="464576"/>
                </a:lnTo>
                <a:lnTo>
                  <a:pt x="7972663" y="422475"/>
                </a:lnTo>
                <a:lnTo>
                  <a:pt x="7950976" y="381395"/>
                </a:lnTo>
                <a:lnTo>
                  <a:pt x="7926587" y="341504"/>
                </a:lnTo>
                <a:lnTo>
                  <a:pt x="7899667" y="302971"/>
                </a:lnTo>
                <a:lnTo>
                  <a:pt x="7870385" y="265963"/>
                </a:lnTo>
                <a:lnTo>
                  <a:pt x="7838912" y="230647"/>
                </a:lnTo>
                <a:lnTo>
                  <a:pt x="7805416" y="197193"/>
                </a:lnTo>
                <a:lnTo>
                  <a:pt x="7770067" y="165766"/>
                </a:lnTo>
                <a:lnTo>
                  <a:pt x="7733035" y="136537"/>
                </a:lnTo>
                <a:lnTo>
                  <a:pt x="7694491" y="109671"/>
                </a:lnTo>
                <a:lnTo>
                  <a:pt x="7654603" y="85338"/>
                </a:lnTo>
                <a:lnTo>
                  <a:pt x="7613541" y="63704"/>
                </a:lnTo>
                <a:lnTo>
                  <a:pt x="7571476" y="44938"/>
                </a:lnTo>
                <a:lnTo>
                  <a:pt x="7528576" y="29208"/>
                </a:lnTo>
                <a:lnTo>
                  <a:pt x="7485012" y="16681"/>
                </a:lnTo>
                <a:lnTo>
                  <a:pt x="7440953" y="7525"/>
                </a:lnTo>
                <a:lnTo>
                  <a:pt x="7396569" y="1909"/>
                </a:lnTo>
                <a:lnTo>
                  <a:pt x="7352030" y="0"/>
                </a:lnTo>
                <a:lnTo>
                  <a:pt x="683259" y="0"/>
                </a:lnTo>
                <a:close/>
              </a:path>
            </a:pathLst>
          </a:custGeom>
          <a:ln w="934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80489" y="2522220"/>
            <a:ext cx="6929755" cy="3224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72055">
              <a:lnSpc>
                <a:spcPct val="15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Otoritas 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yang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dimiliki oleh  suatu jabatan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untuk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ts val="5040"/>
              </a:lnSpc>
              <a:spcBef>
                <a:spcPts val="434"/>
              </a:spcBef>
            </a:pP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membuat keputusan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tanpa berkonsultasi 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Atau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menunggu perintah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atasan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terlebih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dahulu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46657" y="282347"/>
            <a:ext cx="6852284" cy="802005"/>
            <a:chOff x="1746657" y="282347"/>
            <a:chExt cx="6852284" cy="802005"/>
          </a:xfrm>
        </p:grpSpPr>
        <p:sp>
          <p:nvSpPr>
            <p:cNvPr id="3" name="object 3"/>
            <p:cNvSpPr/>
            <p:nvPr/>
          </p:nvSpPr>
          <p:spPr>
            <a:xfrm>
              <a:off x="1751330" y="287019"/>
              <a:ext cx="6842759" cy="792480"/>
            </a:xfrm>
            <a:custGeom>
              <a:avLst/>
              <a:gdLst/>
              <a:ahLst/>
              <a:cxnLst/>
              <a:rect l="l" t="t" r="r" b="b"/>
              <a:pathLst>
                <a:path w="6842759" h="792480">
                  <a:moveTo>
                    <a:pt x="6710680" y="0"/>
                  </a:moveTo>
                  <a:lnTo>
                    <a:pt x="132080" y="0"/>
                  </a:lnTo>
                  <a:lnTo>
                    <a:pt x="83581" y="11350"/>
                  </a:lnTo>
                  <a:lnTo>
                    <a:pt x="41275" y="41274"/>
                  </a:lnTo>
                  <a:lnTo>
                    <a:pt x="11350" y="83581"/>
                  </a:lnTo>
                  <a:lnTo>
                    <a:pt x="0" y="132079"/>
                  </a:lnTo>
                  <a:lnTo>
                    <a:pt x="0" y="660400"/>
                  </a:lnTo>
                  <a:lnTo>
                    <a:pt x="11350" y="708898"/>
                  </a:lnTo>
                  <a:lnTo>
                    <a:pt x="41275" y="751204"/>
                  </a:lnTo>
                  <a:lnTo>
                    <a:pt x="83581" y="781129"/>
                  </a:lnTo>
                  <a:lnTo>
                    <a:pt x="132080" y="792479"/>
                  </a:lnTo>
                  <a:lnTo>
                    <a:pt x="6710680" y="792479"/>
                  </a:lnTo>
                  <a:lnTo>
                    <a:pt x="6758642" y="781129"/>
                  </a:lnTo>
                  <a:lnTo>
                    <a:pt x="6801008" y="751204"/>
                  </a:lnTo>
                  <a:lnTo>
                    <a:pt x="6831230" y="708898"/>
                  </a:lnTo>
                  <a:lnTo>
                    <a:pt x="6842760" y="660400"/>
                  </a:lnTo>
                  <a:lnTo>
                    <a:pt x="6842760" y="132079"/>
                  </a:lnTo>
                  <a:lnTo>
                    <a:pt x="6831230" y="83581"/>
                  </a:lnTo>
                  <a:lnTo>
                    <a:pt x="6801008" y="41275"/>
                  </a:lnTo>
                  <a:lnTo>
                    <a:pt x="6758642" y="11350"/>
                  </a:lnTo>
                  <a:lnTo>
                    <a:pt x="6710680" y="0"/>
                  </a:lnTo>
                  <a:close/>
                </a:path>
              </a:pathLst>
            </a:custGeom>
            <a:solidFill>
              <a:srgbClr val="84F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51330" y="287019"/>
              <a:ext cx="6842759" cy="792480"/>
            </a:xfrm>
            <a:custGeom>
              <a:avLst/>
              <a:gdLst/>
              <a:ahLst/>
              <a:cxnLst/>
              <a:rect l="l" t="t" r="r" b="b"/>
              <a:pathLst>
                <a:path w="6842759" h="792480">
                  <a:moveTo>
                    <a:pt x="132080" y="0"/>
                  </a:moveTo>
                  <a:lnTo>
                    <a:pt x="83581" y="11350"/>
                  </a:lnTo>
                  <a:lnTo>
                    <a:pt x="41275" y="41274"/>
                  </a:lnTo>
                  <a:lnTo>
                    <a:pt x="11350" y="83581"/>
                  </a:lnTo>
                  <a:lnTo>
                    <a:pt x="0" y="132079"/>
                  </a:lnTo>
                  <a:lnTo>
                    <a:pt x="0" y="660400"/>
                  </a:lnTo>
                  <a:lnTo>
                    <a:pt x="11350" y="708898"/>
                  </a:lnTo>
                  <a:lnTo>
                    <a:pt x="41275" y="751204"/>
                  </a:lnTo>
                  <a:lnTo>
                    <a:pt x="83581" y="781129"/>
                  </a:lnTo>
                  <a:lnTo>
                    <a:pt x="132080" y="792479"/>
                  </a:lnTo>
                  <a:lnTo>
                    <a:pt x="6710680" y="792479"/>
                  </a:lnTo>
                  <a:lnTo>
                    <a:pt x="6758642" y="781129"/>
                  </a:lnTo>
                  <a:lnTo>
                    <a:pt x="6801008" y="751204"/>
                  </a:lnTo>
                  <a:lnTo>
                    <a:pt x="6831230" y="708898"/>
                  </a:lnTo>
                  <a:lnTo>
                    <a:pt x="6842760" y="660400"/>
                  </a:lnTo>
                  <a:lnTo>
                    <a:pt x="6842760" y="132079"/>
                  </a:lnTo>
                  <a:lnTo>
                    <a:pt x="6831230" y="83581"/>
                  </a:lnTo>
                  <a:lnTo>
                    <a:pt x="6801008" y="41275"/>
                  </a:lnTo>
                  <a:lnTo>
                    <a:pt x="6758642" y="11350"/>
                  </a:lnTo>
                  <a:lnTo>
                    <a:pt x="6710680" y="0"/>
                  </a:lnTo>
                  <a:lnTo>
                    <a:pt x="132080" y="0"/>
                  </a:lnTo>
                  <a:close/>
                </a:path>
              </a:pathLst>
            </a:custGeom>
            <a:ln w="9344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05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TANTANGAN</a:t>
            </a:r>
            <a:r>
              <a:rPr spc="-65" dirty="0"/>
              <a:t> </a:t>
            </a:r>
            <a:r>
              <a:rPr spc="-10" dirty="0"/>
              <a:t>JABATAN</a:t>
            </a:r>
          </a:p>
        </p:txBody>
      </p:sp>
      <p:sp>
        <p:nvSpPr>
          <p:cNvPr id="6" name="object 6"/>
          <p:cNvSpPr/>
          <p:nvPr/>
        </p:nvSpPr>
        <p:spPr>
          <a:xfrm>
            <a:off x="1022350" y="1619250"/>
            <a:ext cx="8036559" cy="5689600"/>
          </a:xfrm>
          <a:custGeom>
            <a:avLst/>
            <a:gdLst/>
            <a:ahLst/>
            <a:cxnLst/>
            <a:rect l="l" t="t" r="r" b="b"/>
            <a:pathLst>
              <a:path w="8036559" h="5689600">
                <a:moveTo>
                  <a:pt x="948689" y="0"/>
                </a:moveTo>
                <a:lnTo>
                  <a:pt x="904178" y="1373"/>
                </a:lnTo>
                <a:lnTo>
                  <a:pt x="859761" y="5435"/>
                </a:lnTo>
                <a:lnTo>
                  <a:pt x="815524" y="12101"/>
                </a:lnTo>
                <a:lnTo>
                  <a:pt x="771554" y="21282"/>
                </a:lnTo>
                <a:lnTo>
                  <a:pt x="727938" y="32893"/>
                </a:lnTo>
                <a:lnTo>
                  <a:pt x="684761" y="46847"/>
                </a:lnTo>
                <a:lnTo>
                  <a:pt x="642111" y="63058"/>
                </a:lnTo>
                <a:lnTo>
                  <a:pt x="600075" y="81438"/>
                </a:lnTo>
                <a:lnTo>
                  <a:pt x="558737" y="101903"/>
                </a:lnTo>
                <a:lnTo>
                  <a:pt x="518186" y="124364"/>
                </a:lnTo>
                <a:lnTo>
                  <a:pt x="478507" y="148736"/>
                </a:lnTo>
                <a:lnTo>
                  <a:pt x="439787" y="174932"/>
                </a:lnTo>
                <a:lnTo>
                  <a:pt x="402112" y="202866"/>
                </a:lnTo>
                <a:lnTo>
                  <a:pt x="365570" y="232450"/>
                </a:lnTo>
                <a:lnTo>
                  <a:pt x="330246" y="263600"/>
                </a:lnTo>
                <a:lnTo>
                  <a:pt x="296227" y="296227"/>
                </a:lnTo>
                <a:lnTo>
                  <a:pt x="263600" y="330246"/>
                </a:lnTo>
                <a:lnTo>
                  <a:pt x="232450" y="365570"/>
                </a:lnTo>
                <a:lnTo>
                  <a:pt x="202866" y="402112"/>
                </a:lnTo>
                <a:lnTo>
                  <a:pt x="174932" y="439787"/>
                </a:lnTo>
                <a:lnTo>
                  <a:pt x="148736" y="478507"/>
                </a:lnTo>
                <a:lnTo>
                  <a:pt x="124364" y="518186"/>
                </a:lnTo>
                <a:lnTo>
                  <a:pt x="101903" y="558737"/>
                </a:lnTo>
                <a:lnTo>
                  <a:pt x="81438" y="600074"/>
                </a:lnTo>
                <a:lnTo>
                  <a:pt x="63058" y="642111"/>
                </a:lnTo>
                <a:lnTo>
                  <a:pt x="46847" y="684761"/>
                </a:lnTo>
                <a:lnTo>
                  <a:pt x="32893" y="727938"/>
                </a:lnTo>
                <a:lnTo>
                  <a:pt x="21282" y="771554"/>
                </a:lnTo>
                <a:lnTo>
                  <a:pt x="12101" y="815524"/>
                </a:lnTo>
                <a:lnTo>
                  <a:pt x="5435" y="859761"/>
                </a:lnTo>
                <a:lnTo>
                  <a:pt x="1373" y="904178"/>
                </a:lnTo>
                <a:lnTo>
                  <a:pt x="0" y="948689"/>
                </a:lnTo>
                <a:lnTo>
                  <a:pt x="0" y="4740910"/>
                </a:lnTo>
                <a:lnTo>
                  <a:pt x="1373" y="4785421"/>
                </a:lnTo>
                <a:lnTo>
                  <a:pt x="5435" y="4829838"/>
                </a:lnTo>
                <a:lnTo>
                  <a:pt x="12101" y="4874075"/>
                </a:lnTo>
                <a:lnTo>
                  <a:pt x="21282" y="4918045"/>
                </a:lnTo>
                <a:lnTo>
                  <a:pt x="32893" y="4961661"/>
                </a:lnTo>
                <a:lnTo>
                  <a:pt x="46847" y="5004838"/>
                </a:lnTo>
                <a:lnTo>
                  <a:pt x="63058" y="5047488"/>
                </a:lnTo>
                <a:lnTo>
                  <a:pt x="81438" y="5089525"/>
                </a:lnTo>
                <a:lnTo>
                  <a:pt x="101903" y="5130862"/>
                </a:lnTo>
                <a:lnTo>
                  <a:pt x="124364" y="5171413"/>
                </a:lnTo>
                <a:lnTo>
                  <a:pt x="148736" y="5211092"/>
                </a:lnTo>
                <a:lnTo>
                  <a:pt x="174932" y="5249812"/>
                </a:lnTo>
                <a:lnTo>
                  <a:pt x="202866" y="5287487"/>
                </a:lnTo>
                <a:lnTo>
                  <a:pt x="232450" y="5324029"/>
                </a:lnTo>
                <a:lnTo>
                  <a:pt x="263600" y="5359353"/>
                </a:lnTo>
                <a:lnTo>
                  <a:pt x="296227" y="5393372"/>
                </a:lnTo>
                <a:lnTo>
                  <a:pt x="330246" y="5425999"/>
                </a:lnTo>
                <a:lnTo>
                  <a:pt x="365570" y="5457149"/>
                </a:lnTo>
                <a:lnTo>
                  <a:pt x="402112" y="5486733"/>
                </a:lnTo>
                <a:lnTo>
                  <a:pt x="439787" y="5514667"/>
                </a:lnTo>
                <a:lnTo>
                  <a:pt x="478507" y="5540863"/>
                </a:lnTo>
                <a:lnTo>
                  <a:pt x="518186" y="5565235"/>
                </a:lnTo>
                <a:lnTo>
                  <a:pt x="558737" y="5587696"/>
                </a:lnTo>
                <a:lnTo>
                  <a:pt x="600075" y="5608161"/>
                </a:lnTo>
                <a:lnTo>
                  <a:pt x="642111" y="5626541"/>
                </a:lnTo>
                <a:lnTo>
                  <a:pt x="684761" y="5642752"/>
                </a:lnTo>
                <a:lnTo>
                  <a:pt x="727938" y="5656706"/>
                </a:lnTo>
                <a:lnTo>
                  <a:pt x="771554" y="5668317"/>
                </a:lnTo>
                <a:lnTo>
                  <a:pt x="815524" y="5677498"/>
                </a:lnTo>
                <a:lnTo>
                  <a:pt x="859761" y="5684164"/>
                </a:lnTo>
                <a:lnTo>
                  <a:pt x="904178" y="5688226"/>
                </a:lnTo>
                <a:lnTo>
                  <a:pt x="948689" y="5689600"/>
                </a:lnTo>
                <a:lnTo>
                  <a:pt x="7087870" y="5689600"/>
                </a:lnTo>
                <a:lnTo>
                  <a:pt x="7132269" y="5688226"/>
                </a:lnTo>
                <a:lnTo>
                  <a:pt x="7176589" y="5684164"/>
                </a:lnTo>
                <a:lnTo>
                  <a:pt x="7220742" y="5677498"/>
                </a:lnTo>
                <a:lnTo>
                  <a:pt x="7264640" y="5668317"/>
                </a:lnTo>
                <a:lnTo>
                  <a:pt x="7308197" y="5656706"/>
                </a:lnTo>
                <a:lnTo>
                  <a:pt x="7351326" y="5642752"/>
                </a:lnTo>
                <a:lnTo>
                  <a:pt x="7393939" y="5626541"/>
                </a:lnTo>
                <a:lnTo>
                  <a:pt x="7435949" y="5608161"/>
                </a:lnTo>
                <a:lnTo>
                  <a:pt x="7477268" y="5587696"/>
                </a:lnTo>
                <a:lnTo>
                  <a:pt x="7517811" y="5565235"/>
                </a:lnTo>
                <a:lnTo>
                  <a:pt x="7557488" y="5540863"/>
                </a:lnTo>
                <a:lnTo>
                  <a:pt x="7596214" y="5514667"/>
                </a:lnTo>
                <a:lnTo>
                  <a:pt x="7633901" y="5486733"/>
                </a:lnTo>
                <a:lnTo>
                  <a:pt x="7670462" y="5457149"/>
                </a:lnTo>
                <a:lnTo>
                  <a:pt x="7705809" y="5425999"/>
                </a:lnTo>
                <a:lnTo>
                  <a:pt x="7739856" y="5393372"/>
                </a:lnTo>
                <a:lnTo>
                  <a:pt x="7772515" y="5359353"/>
                </a:lnTo>
                <a:lnTo>
                  <a:pt x="7803698" y="5324029"/>
                </a:lnTo>
                <a:lnTo>
                  <a:pt x="7833320" y="5287487"/>
                </a:lnTo>
                <a:lnTo>
                  <a:pt x="7861292" y="5249812"/>
                </a:lnTo>
                <a:lnTo>
                  <a:pt x="7887528" y="5211092"/>
                </a:lnTo>
                <a:lnTo>
                  <a:pt x="7911939" y="5171413"/>
                </a:lnTo>
                <a:lnTo>
                  <a:pt x="7934440" y="5130862"/>
                </a:lnTo>
                <a:lnTo>
                  <a:pt x="7954942" y="5089525"/>
                </a:lnTo>
                <a:lnTo>
                  <a:pt x="7973359" y="5047488"/>
                </a:lnTo>
                <a:lnTo>
                  <a:pt x="7989603" y="5004838"/>
                </a:lnTo>
                <a:lnTo>
                  <a:pt x="8003588" y="4961661"/>
                </a:lnTo>
                <a:lnTo>
                  <a:pt x="8015225" y="4918045"/>
                </a:lnTo>
                <a:lnTo>
                  <a:pt x="8024428" y="4874075"/>
                </a:lnTo>
                <a:lnTo>
                  <a:pt x="8031110" y="4829838"/>
                </a:lnTo>
                <a:lnTo>
                  <a:pt x="8035182" y="4785421"/>
                </a:lnTo>
                <a:lnTo>
                  <a:pt x="8036559" y="4740910"/>
                </a:lnTo>
                <a:lnTo>
                  <a:pt x="8036559" y="948689"/>
                </a:lnTo>
                <a:lnTo>
                  <a:pt x="8035182" y="904178"/>
                </a:lnTo>
                <a:lnTo>
                  <a:pt x="8031110" y="859761"/>
                </a:lnTo>
                <a:lnTo>
                  <a:pt x="8024428" y="815524"/>
                </a:lnTo>
                <a:lnTo>
                  <a:pt x="8015225" y="771554"/>
                </a:lnTo>
                <a:lnTo>
                  <a:pt x="8003588" y="727938"/>
                </a:lnTo>
                <a:lnTo>
                  <a:pt x="7989603" y="684761"/>
                </a:lnTo>
                <a:lnTo>
                  <a:pt x="7973359" y="642111"/>
                </a:lnTo>
                <a:lnTo>
                  <a:pt x="7954942" y="600075"/>
                </a:lnTo>
                <a:lnTo>
                  <a:pt x="7934440" y="558737"/>
                </a:lnTo>
                <a:lnTo>
                  <a:pt x="7911939" y="518186"/>
                </a:lnTo>
                <a:lnTo>
                  <a:pt x="7887528" y="478507"/>
                </a:lnTo>
                <a:lnTo>
                  <a:pt x="7861292" y="439787"/>
                </a:lnTo>
                <a:lnTo>
                  <a:pt x="7833320" y="402112"/>
                </a:lnTo>
                <a:lnTo>
                  <a:pt x="7803698" y="365570"/>
                </a:lnTo>
                <a:lnTo>
                  <a:pt x="7772515" y="330246"/>
                </a:lnTo>
                <a:lnTo>
                  <a:pt x="7739856" y="296227"/>
                </a:lnTo>
                <a:lnTo>
                  <a:pt x="7705809" y="263600"/>
                </a:lnTo>
                <a:lnTo>
                  <a:pt x="7670462" y="232450"/>
                </a:lnTo>
                <a:lnTo>
                  <a:pt x="7633901" y="202866"/>
                </a:lnTo>
                <a:lnTo>
                  <a:pt x="7596214" y="174932"/>
                </a:lnTo>
                <a:lnTo>
                  <a:pt x="7557488" y="148736"/>
                </a:lnTo>
                <a:lnTo>
                  <a:pt x="7517811" y="124364"/>
                </a:lnTo>
                <a:lnTo>
                  <a:pt x="7477268" y="101903"/>
                </a:lnTo>
                <a:lnTo>
                  <a:pt x="7435949" y="81438"/>
                </a:lnTo>
                <a:lnTo>
                  <a:pt x="7393939" y="63058"/>
                </a:lnTo>
                <a:lnTo>
                  <a:pt x="7351326" y="46847"/>
                </a:lnTo>
                <a:lnTo>
                  <a:pt x="7308197" y="32893"/>
                </a:lnTo>
                <a:lnTo>
                  <a:pt x="7264640" y="21282"/>
                </a:lnTo>
                <a:lnTo>
                  <a:pt x="7220742" y="12101"/>
                </a:lnTo>
                <a:lnTo>
                  <a:pt x="7176589" y="5435"/>
                </a:lnTo>
                <a:lnTo>
                  <a:pt x="7132269" y="1373"/>
                </a:lnTo>
                <a:lnTo>
                  <a:pt x="7087870" y="0"/>
                </a:lnTo>
                <a:lnTo>
                  <a:pt x="948689" y="0"/>
                </a:lnTo>
                <a:close/>
              </a:path>
            </a:pathLst>
          </a:custGeom>
          <a:ln w="934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76680" y="1951990"/>
            <a:ext cx="6405880" cy="5143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0" marR="772160" indent="-298450">
              <a:lnSpc>
                <a:spcPct val="150000"/>
              </a:lnSpc>
              <a:spcBef>
                <a:spcPts val="100"/>
              </a:spcBef>
              <a:buFont typeface="Arial"/>
              <a:buChar char="•"/>
              <a:tabLst>
                <a:tab pos="335915" algn="l"/>
                <a:tab pos="336550" algn="l"/>
              </a:tabLst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Masalah 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yang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bersifat strategis 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dan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taktis</a:t>
            </a:r>
            <a:endParaRPr sz="2800">
              <a:latin typeface="Arial"/>
              <a:cs typeface="Arial"/>
            </a:endParaRPr>
          </a:p>
          <a:p>
            <a:pPr marL="311150" marR="1029969" indent="-298450">
              <a:lnSpc>
                <a:spcPts val="5040"/>
              </a:lnSpc>
              <a:spcBef>
                <a:spcPts val="434"/>
              </a:spcBef>
              <a:buFont typeface="Arial"/>
              <a:buChar char="•"/>
              <a:tabLst>
                <a:tab pos="335915" algn="l"/>
                <a:tab pos="336550" algn="l"/>
              </a:tabLst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Kesulitan 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yang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bersifat teknis 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dan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manajerial</a:t>
            </a:r>
            <a:endParaRPr sz="2800">
              <a:latin typeface="Arial"/>
              <a:cs typeface="Arial"/>
            </a:endParaRPr>
          </a:p>
          <a:p>
            <a:pPr marL="311150" marR="5080" indent="-298450">
              <a:lnSpc>
                <a:spcPts val="5040"/>
              </a:lnSpc>
              <a:buFont typeface="Arial"/>
              <a:buChar char="•"/>
              <a:tabLst>
                <a:tab pos="335915" algn="l"/>
                <a:tab pos="336550" algn="l"/>
              </a:tabLst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Kesulitan 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yang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berasal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dari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intern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&amp; 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ekstern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 organisasi</a:t>
            </a:r>
            <a:endParaRPr sz="2800">
              <a:latin typeface="Arial"/>
              <a:cs typeface="Arial"/>
            </a:endParaRPr>
          </a:p>
          <a:p>
            <a:pPr marL="336550" indent="-323850">
              <a:lnSpc>
                <a:spcPct val="100000"/>
              </a:lnSpc>
              <a:spcBef>
                <a:spcPts val="1225"/>
              </a:spcBef>
              <a:buFont typeface="Arial"/>
              <a:buChar char="•"/>
              <a:tabLst>
                <a:tab pos="335915" algn="l"/>
                <a:tab pos="336550" algn="l"/>
              </a:tabLst>
            </a:pP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Bukan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karena ketidak</a:t>
            </a:r>
            <a:r>
              <a:rPr sz="2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mampuan</a:t>
            </a:r>
            <a:endParaRPr sz="2800">
              <a:latin typeface="Arial"/>
              <a:cs typeface="Arial"/>
            </a:endParaRPr>
          </a:p>
          <a:p>
            <a:pPr marL="311150">
              <a:lnSpc>
                <a:spcPct val="100000"/>
              </a:lnSpc>
              <a:spcBef>
                <a:spcPts val="1680"/>
              </a:spcBef>
            </a:pP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pemangku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jabatan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46657" y="282347"/>
            <a:ext cx="6852284" cy="802005"/>
            <a:chOff x="1746657" y="282347"/>
            <a:chExt cx="6852284" cy="802005"/>
          </a:xfrm>
        </p:grpSpPr>
        <p:sp>
          <p:nvSpPr>
            <p:cNvPr id="3" name="object 3"/>
            <p:cNvSpPr/>
            <p:nvPr/>
          </p:nvSpPr>
          <p:spPr>
            <a:xfrm>
              <a:off x="1751330" y="287019"/>
              <a:ext cx="6842759" cy="792480"/>
            </a:xfrm>
            <a:custGeom>
              <a:avLst/>
              <a:gdLst/>
              <a:ahLst/>
              <a:cxnLst/>
              <a:rect l="l" t="t" r="r" b="b"/>
              <a:pathLst>
                <a:path w="6842759" h="792480">
                  <a:moveTo>
                    <a:pt x="6710680" y="0"/>
                  </a:moveTo>
                  <a:lnTo>
                    <a:pt x="132080" y="0"/>
                  </a:lnTo>
                  <a:lnTo>
                    <a:pt x="83581" y="11350"/>
                  </a:lnTo>
                  <a:lnTo>
                    <a:pt x="41275" y="41274"/>
                  </a:lnTo>
                  <a:lnTo>
                    <a:pt x="11350" y="83581"/>
                  </a:lnTo>
                  <a:lnTo>
                    <a:pt x="0" y="132079"/>
                  </a:lnTo>
                  <a:lnTo>
                    <a:pt x="0" y="660400"/>
                  </a:lnTo>
                  <a:lnTo>
                    <a:pt x="11350" y="708898"/>
                  </a:lnTo>
                  <a:lnTo>
                    <a:pt x="41275" y="751204"/>
                  </a:lnTo>
                  <a:lnTo>
                    <a:pt x="83581" y="781129"/>
                  </a:lnTo>
                  <a:lnTo>
                    <a:pt x="132080" y="792479"/>
                  </a:lnTo>
                  <a:lnTo>
                    <a:pt x="6710680" y="792479"/>
                  </a:lnTo>
                  <a:lnTo>
                    <a:pt x="6758642" y="781129"/>
                  </a:lnTo>
                  <a:lnTo>
                    <a:pt x="6801008" y="751204"/>
                  </a:lnTo>
                  <a:lnTo>
                    <a:pt x="6831230" y="708898"/>
                  </a:lnTo>
                  <a:lnTo>
                    <a:pt x="6842760" y="660400"/>
                  </a:lnTo>
                  <a:lnTo>
                    <a:pt x="6842760" y="132079"/>
                  </a:lnTo>
                  <a:lnTo>
                    <a:pt x="6831230" y="83581"/>
                  </a:lnTo>
                  <a:lnTo>
                    <a:pt x="6801008" y="41275"/>
                  </a:lnTo>
                  <a:lnTo>
                    <a:pt x="6758642" y="11350"/>
                  </a:lnTo>
                  <a:lnTo>
                    <a:pt x="6710680" y="0"/>
                  </a:lnTo>
                  <a:close/>
                </a:path>
              </a:pathLst>
            </a:custGeom>
            <a:solidFill>
              <a:srgbClr val="84F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51330" y="287019"/>
              <a:ext cx="6842759" cy="792480"/>
            </a:xfrm>
            <a:custGeom>
              <a:avLst/>
              <a:gdLst/>
              <a:ahLst/>
              <a:cxnLst/>
              <a:rect l="l" t="t" r="r" b="b"/>
              <a:pathLst>
                <a:path w="6842759" h="792480">
                  <a:moveTo>
                    <a:pt x="132080" y="0"/>
                  </a:moveTo>
                  <a:lnTo>
                    <a:pt x="83581" y="11350"/>
                  </a:lnTo>
                  <a:lnTo>
                    <a:pt x="41275" y="41274"/>
                  </a:lnTo>
                  <a:lnTo>
                    <a:pt x="11350" y="83581"/>
                  </a:lnTo>
                  <a:lnTo>
                    <a:pt x="0" y="132079"/>
                  </a:lnTo>
                  <a:lnTo>
                    <a:pt x="0" y="660400"/>
                  </a:lnTo>
                  <a:lnTo>
                    <a:pt x="11350" y="708898"/>
                  </a:lnTo>
                  <a:lnTo>
                    <a:pt x="41275" y="751204"/>
                  </a:lnTo>
                  <a:lnTo>
                    <a:pt x="83581" y="781129"/>
                  </a:lnTo>
                  <a:lnTo>
                    <a:pt x="132080" y="792479"/>
                  </a:lnTo>
                  <a:lnTo>
                    <a:pt x="6710680" y="792479"/>
                  </a:lnTo>
                  <a:lnTo>
                    <a:pt x="6758642" y="781129"/>
                  </a:lnTo>
                  <a:lnTo>
                    <a:pt x="6801008" y="751204"/>
                  </a:lnTo>
                  <a:lnTo>
                    <a:pt x="6831230" y="708898"/>
                  </a:lnTo>
                  <a:lnTo>
                    <a:pt x="6842760" y="660400"/>
                  </a:lnTo>
                  <a:lnTo>
                    <a:pt x="6842760" y="132079"/>
                  </a:lnTo>
                  <a:lnTo>
                    <a:pt x="6831230" y="83581"/>
                  </a:lnTo>
                  <a:lnTo>
                    <a:pt x="6801008" y="41275"/>
                  </a:lnTo>
                  <a:lnTo>
                    <a:pt x="6758642" y="11350"/>
                  </a:lnTo>
                  <a:lnTo>
                    <a:pt x="6710680" y="0"/>
                  </a:lnTo>
                  <a:lnTo>
                    <a:pt x="132080" y="0"/>
                  </a:lnTo>
                  <a:close/>
                </a:path>
              </a:pathLst>
            </a:custGeom>
            <a:ln w="9344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05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TANTANGAN</a:t>
            </a:r>
            <a:r>
              <a:rPr spc="-65" dirty="0"/>
              <a:t> </a:t>
            </a:r>
            <a:r>
              <a:rPr spc="-10" dirty="0"/>
              <a:t>JABATAN</a:t>
            </a:r>
          </a:p>
        </p:txBody>
      </p:sp>
      <p:sp>
        <p:nvSpPr>
          <p:cNvPr id="6" name="object 6"/>
          <p:cNvSpPr/>
          <p:nvPr/>
        </p:nvSpPr>
        <p:spPr>
          <a:xfrm>
            <a:off x="1022350" y="1619250"/>
            <a:ext cx="8036559" cy="5689600"/>
          </a:xfrm>
          <a:custGeom>
            <a:avLst/>
            <a:gdLst/>
            <a:ahLst/>
            <a:cxnLst/>
            <a:rect l="l" t="t" r="r" b="b"/>
            <a:pathLst>
              <a:path w="8036559" h="5689600">
                <a:moveTo>
                  <a:pt x="948689" y="0"/>
                </a:moveTo>
                <a:lnTo>
                  <a:pt x="904178" y="1373"/>
                </a:lnTo>
                <a:lnTo>
                  <a:pt x="859761" y="5435"/>
                </a:lnTo>
                <a:lnTo>
                  <a:pt x="815524" y="12101"/>
                </a:lnTo>
                <a:lnTo>
                  <a:pt x="771554" y="21282"/>
                </a:lnTo>
                <a:lnTo>
                  <a:pt x="727938" y="32893"/>
                </a:lnTo>
                <a:lnTo>
                  <a:pt x="684761" y="46847"/>
                </a:lnTo>
                <a:lnTo>
                  <a:pt x="642111" y="63058"/>
                </a:lnTo>
                <a:lnTo>
                  <a:pt x="600075" y="81438"/>
                </a:lnTo>
                <a:lnTo>
                  <a:pt x="558737" y="101903"/>
                </a:lnTo>
                <a:lnTo>
                  <a:pt x="518186" y="124364"/>
                </a:lnTo>
                <a:lnTo>
                  <a:pt x="478507" y="148736"/>
                </a:lnTo>
                <a:lnTo>
                  <a:pt x="439787" y="174932"/>
                </a:lnTo>
                <a:lnTo>
                  <a:pt x="402112" y="202866"/>
                </a:lnTo>
                <a:lnTo>
                  <a:pt x="365570" y="232450"/>
                </a:lnTo>
                <a:lnTo>
                  <a:pt x="330246" y="263600"/>
                </a:lnTo>
                <a:lnTo>
                  <a:pt x="296227" y="296227"/>
                </a:lnTo>
                <a:lnTo>
                  <a:pt x="263600" y="330246"/>
                </a:lnTo>
                <a:lnTo>
                  <a:pt x="232450" y="365570"/>
                </a:lnTo>
                <a:lnTo>
                  <a:pt x="202866" y="402112"/>
                </a:lnTo>
                <a:lnTo>
                  <a:pt x="174932" y="439787"/>
                </a:lnTo>
                <a:lnTo>
                  <a:pt x="148736" y="478507"/>
                </a:lnTo>
                <a:lnTo>
                  <a:pt x="124364" y="518186"/>
                </a:lnTo>
                <a:lnTo>
                  <a:pt x="101903" y="558737"/>
                </a:lnTo>
                <a:lnTo>
                  <a:pt x="81438" y="600074"/>
                </a:lnTo>
                <a:lnTo>
                  <a:pt x="63058" y="642111"/>
                </a:lnTo>
                <a:lnTo>
                  <a:pt x="46847" y="684761"/>
                </a:lnTo>
                <a:lnTo>
                  <a:pt x="32893" y="727938"/>
                </a:lnTo>
                <a:lnTo>
                  <a:pt x="21282" y="771554"/>
                </a:lnTo>
                <a:lnTo>
                  <a:pt x="12101" y="815524"/>
                </a:lnTo>
                <a:lnTo>
                  <a:pt x="5435" y="859761"/>
                </a:lnTo>
                <a:lnTo>
                  <a:pt x="1373" y="904178"/>
                </a:lnTo>
                <a:lnTo>
                  <a:pt x="0" y="948689"/>
                </a:lnTo>
                <a:lnTo>
                  <a:pt x="0" y="4740910"/>
                </a:lnTo>
                <a:lnTo>
                  <a:pt x="1373" y="4785421"/>
                </a:lnTo>
                <a:lnTo>
                  <a:pt x="5435" y="4829838"/>
                </a:lnTo>
                <a:lnTo>
                  <a:pt x="12101" y="4874075"/>
                </a:lnTo>
                <a:lnTo>
                  <a:pt x="21282" y="4918045"/>
                </a:lnTo>
                <a:lnTo>
                  <a:pt x="32893" y="4961661"/>
                </a:lnTo>
                <a:lnTo>
                  <a:pt x="46847" y="5004838"/>
                </a:lnTo>
                <a:lnTo>
                  <a:pt x="63058" y="5047488"/>
                </a:lnTo>
                <a:lnTo>
                  <a:pt x="81438" y="5089525"/>
                </a:lnTo>
                <a:lnTo>
                  <a:pt x="101903" y="5130862"/>
                </a:lnTo>
                <a:lnTo>
                  <a:pt x="124364" y="5171413"/>
                </a:lnTo>
                <a:lnTo>
                  <a:pt x="148736" y="5211092"/>
                </a:lnTo>
                <a:lnTo>
                  <a:pt x="174932" y="5249812"/>
                </a:lnTo>
                <a:lnTo>
                  <a:pt x="202866" y="5287487"/>
                </a:lnTo>
                <a:lnTo>
                  <a:pt x="232450" y="5324029"/>
                </a:lnTo>
                <a:lnTo>
                  <a:pt x="263600" y="5359353"/>
                </a:lnTo>
                <a:lnTo>
                  <a:pt x="296227" y="5393372"/>
                </a:lnTo>
                <a:lnTo>
                  <a:pt x="330246" y="5425999"/>
                </a:lnTo>
                <a:lnTo>
                  <a:pt x="365570" y="5457149"/>
                </a:lnTo>
                <a:lnTo>
                  <a:pt x="402112" y="5486733"/>
                </a:lnTo>
                <a:lnTo>
                  <a:pt x="439787" y="5514667"/>
                </a:lnTo>
                <a:lnTo>
                  <a:pt x="478507" y="5540863"/>
                </a:lnTo>
                <a:lnTo>
                  <a:pt x="518186" y="5565235"/>
                </a:lnTo>
                <a:lnTo>
                  <a:pt x="558737" y="5587696"/>
                </a:lnTo>
                <a:lnTo>
                  <a:pt x="600075" y="5608161"/>
                </a:lnTo>
                <a:lnTo>
                  <a:pt x="642111" y="5626541"/>
                </a:lnTo>
                <a:lnTo>
                  <a:pt x="684761" y="5642752"/>
                </a:lnTo>
                <a:lnTo>
                  <a:pt x="727938" y="5656706"/>
                </a:lnTo>
                <a:lnTo>
                  <a:pt x="771554" y="5668317"/>
                </a:lnTo>
                <a:lnTo>
                  <a:pt x="815524" y="5677498"/>
                </a:lnTo>
                <a:lnTo>
                  <a:pt x="859761" y="5684164"/>
                </a:lnTo>
                <a:lnTo>
                  <a:pt x="904178" y="5688226"/>
                </a:lnTo>
                <a:lnTo>
                  <a:pt x="948689" y="5689600"/>
                </a:lnTo>
                <a:lnTo>
                  <a:pt x="7087870" y="5689600"/>
                </a:lnTo>
                <a:lnTo>
                  <a:pt x="7132269" y="5688226"/>
                </a:lnTo>
                <a:lnTo>
                  <a:pt x="7176589" y="5684164"/>
                </a:lnTo>
                <a:lnTo>
                  <a:pt x="7220742" y="5677498"/>
                </a:lnTo>
                <a:lnTo>
                  <a:pt x="7264640" y="5668317"/>
                </a:lnTo>
                <a:lnTo>
                  <a:pt x="7308197" y="5656706"/>
                </a:lnTo>
                <a:lnTo>
                  <a:pt x="7351326" y="5642752"/>
                </a:lnTo>
                <a:lnTo>
                  <a:pt x="7393939" y="5626541"/>
                </a:lnTo>
                <a:lnTo>
                  <a:pt x="7435949" y="5608161"/>
                </a:lnTo>
                <a:lnTo>
                  <a:pt x="7477268" y="5587696"/>
                </a:lnTo>
                <a:lnTo>
                  <a:pt x="7517811" y="5565235"/>
                </a:lnTo>
                <a:lnTo>
                  <a:pt x="7557488" y="5540863"/>
                </a:lnTo>
                <a:lnTo>
                  <a:pt x="7596214" y="5514667"/>
                </a:lnTo>
                <a:lnTo>
                  <a:pt x="7633901" y="5486733"/>
                </a:lnTo>
                <a:lnTo>
                  <a:pt x="7670462" y="5457149"/>
                </a:lnTo>
                <a:lnTo>
                  <a:pt x="7705809" y="5425999"/>
                </a:lnTo>
                <a:lnTo>
                  <a:pt x="7739856" y="5393372"/>
                </a:lnTo>
                <a:lnTo>
                  <a:pt x="7772515" y="5359353"/>
                </a:lnTo>
                <a:lnTo>
                  <a:pt x="7803698" y="5324029"/>
                </a:lnTo>
                <a:lnTo>
                  <a:pt x="7833320" y="5287487"/>
                </a:lnTo>
                <a:lnTo>
                  <a:pt x="7861292" y="5249812"/>
                </a:lnTo>
                <a:lnTo>
                  <a:pt x="7887528" y="5211092"/>
                </a:lnTo>
                <a:lnTo>
                  <a:pt x="7911939" y="5171413"/>
                </a:lnTo>
                <a:lnTo>
                  <a:pt x="7934440" y="5130862"/>
                </a:lnTo>
                <a:lnTo>
                  <a:pt x="7954942" y="5089525"/>
                </a:lnTo>
                <a:lnTo>
                  <a:pt x="7973359" y="5047488"/>
                </a:lnTo>
                <a:lnTo>
                  <a:pt x="7989603" y="5004838"/>
                </a:lnTo>
                <a:lnTo>
                  <a:pt x="8003588" y="4961661"/>
                </a:lnTo>
                <a:lnTo>
                  <a:pt x="8015225" y="4918045"/>
                </a:lnTo>
                <a:lnTo>
                  <a:pt x="8024428" y="4874075"/>
                </a:lnTo>
                <a:lnTo>
                  <a:pt x="8031110" y="4829838"/>
                </a:lnTo>
                <a:lnTo>
                  <a:pt x="8035182" y="4785421"/>
                </a:lnTo>
                <a:lnTo>
                  <a:pt x="8036559" y="4740910"/>
                </a:lnTo>
                <a:lnTo>
                  <a:pt x="8036559" y="948689"/>
                </a:lnTo>
                <a:lnTo>
                  <a:pt x="8035182" y="904178"/>
                </a:lnTo>
                <a:lnTo>
                  <a:pt x="8031110" y="859761"/>
                </a:lnTo>
                <a:lnTo>
                  <a:pt x="8024428" y="815524"/>
                </a:lnTo>
                <a:lnTo>
                  <a:pt x="8015225" y="771554"/>
                </a:lnTo>
                <a:lnTo>
                  <a:pt x="8003588" y="727938"/>
                </a:lnTo>
                <a:lnTo>
                  <a:pt x="7989603" y="684761"/>
                </a:lnTo>
                <a:lnTo>
                  <a:pt x="7973359" y="642111"/>
                </a:lnTo>
                <a:lnTo>
                  <a:pt x="7954942" y="600075"/>
                </a:lnTo>
                <a:lnTo>
                  <a:pt x="7934440" y="558737"/>
                </a:lnTo>
                <a:lnTo>
                  <a:pt x="7911939" y="518186"/>
                </a:lnTo>
                <a:lnTo>
                  <a:pt x="7887528" y="478507"/>
                </a:lnTo>
                <a:lnTo>
                  <a:pt x="7861292" y="439787"/>
                </a:lnTo>
                <a:lnTo>
                  <a:pt x="7833320" y="402112"/>
                </a:lnTo>
                <a:lnTo>
                  <a:pt x="7803698" y="365570"/>
                </a:lnTo>
                <a:lnTo>
                  <a:pt x="7772515" y="330246"/>
                </a:lnTo>
                <a:lnTo>
                  <a:pt x="7739856" y="296227"/>
                </a:lnTo>
                <a:lnTo>
                  <a:pt x="7705809" y="263600"/>
                </a:lnTo>
                <a:lnTo>
                  <a:pt x="7670462" y="232450"/>
                </a:lnTo>
                <a:lnTo>
                  <a:pt x="7633901" y="202866"/>
                </a:lnTo>
                <a:lnTo>
                  <a:pt x="7596214" y="174932"/>
                </a:lnTo>
                <a:lnTo>
                  <a:pt x="7557488" y="148736"/>
                </a:lnTo>
                <a:lnTo>
                  <a:pt x="7517811" y="124364"/>
                </a:lnTo>
                <a:lnTo>
                  <a:pt x="7477268" y="101903"/>
                </a:lnTo>
                <a:lnTo>
                  <a:pt x="7435949" y="81438"/>
                </a:lnTo>
                <a:lnTo>
                  <a:pt x="7393939" y="63058"/>
                </a:lnTo>
                <a:lnTo>
                  <a:pt x="7351326" y="46847"/>
                </a:lnTo>
                <a:lnTo>
                  <a:pt x="7308197" y="32893"/>
                </a:lnTo>
                <a:lnTo>
                  <a:pt x="7264640" y="21282"/>
                </a:lnTo>
                <a:lnTo>
                  <a:pt x="7220742" y="12101"/>
                </a:lnTo>
                <a:lnTo>
                  <a:pt x="7176589" y="5435"/>
                </a:lnTo>
                <a:lnTo>
                  <a:pt x="7132269" y="1373"/>
                </a:lnTo>
                <a:lnTo>
                  <a:pt x="7087870" y="0"/>
                </a:lnTo>
                <a:lnTo>
                  <a:pt x="948689" y="0"/>
                </a:lnTo>
                <a:close/>
              </a:path>
            </a:pathLst>
          </a:custGeom>
          <a:ln w="934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76680" y="1951990"/>
            <a:ext cx="7004050" cy="4963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0195" marR="799465" indent="-290195">
              <a:lnSpc>
                <a:spcPct val="150000"/>
              </a:lnSpc>
              <a:spcBef>
                <a:spcPts val="100"/>
              </a:spcBef>
              <a:buChar char="•"/>
              <a:tabLst>
                <a:tab pos="290195" algn="l"/>
                <a:tab pos="29083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Masalah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dan tantangan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kerja yang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dihadapi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pemangku jabatan dalam mencapai tujuan  pekerjaannya</a:t>
            </a:r>
            <a:endParaRPr sz="2400">
              <a:latin typeface="Arial"/>
              <a:cs typeface="Arial"/>
            </a:endParaRPr>
          </a:p>
          <a:p>
            <a:pPr marL="268605" marR="247650" indent="-256540">
              <a:lnSpc>
                <a:spcPct val="150000"/>
              </a:lnSpc>
              <a:buChar char="•"/>
              <a:tabLst>
                <a:tab pos="290195" algn="l"/>
                <a:tab pos="29083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Bukan masalah yang bersifat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pribadi,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seperti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hubungan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atasan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dan bawahan,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ketidak puasan  kerja</a:t>
            </a:r>
            <a:endParaRPr sz="2400">
              <a:latin typeface="Arial"/>
              <a:cs typeface="Arial"/>
            </a:endParaRPr>
          </a:p>
          <a:p>
            <a:pPr marL="268605" marR="5080" indent="-256540">
              <a:lnSpc>
                <a:spcPct val="150000"/>
              </a:lnSpc>
              <a:buChar char="•"/>
              <a:tabLst>
                <a:tab pos="290195" algn="l"/>
                <a:tab pos="290830" algn="l"/>
              </a:tabLst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Siapapun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yang menduduki jabatan tersebut, akan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menghadapi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masalah yang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sama</a:t>
            </a:r>
            <a:endParaRPr sz="2400">
              <a:latin typeface="Arial"/>
              <a:cs typeface="Arial"/>
            </a:endParaRPr>
          </a:p>
          <a:p>
            <a:pPr marL="290830" indent="-278130">
              <a:lnSpc>
                <a:spcPct val="100000"/>
              </a:lnSpc>
              <a:spcBef>
                <a:spcPts val="1440"/>
              </a:spcBef>
              <a:buChar char="•"/>
              <a:tabLst>
                <a:tab pos="290195" algn="l"/>
                <a:tab pos="290830" algn="l"/>
              </a:tabLst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Yang dianggap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kritis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oleh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atasan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93317" y="461417"/>
            <a:ext cx="6852284" cy="802005"/>
            <a:chOff x="1693317" y="461417"/>
            <a:chExt cx="6852284" cy="802005"/>
          </a:xfrm>
        </p:grpSpPr>
        <p:sp>
          <p:nvSpPr>
            <p:cNvPr id="3" name="object 3"/>
            <p:cNvSpPr/>
            <p:nvPr/>
          </p:nvSpPr>
          <p:spPr>
            <a:xfrm>
              <a:off x="1697990" y="466089"/>
              <a:ext cx="6842759" cy="792480"/>
            </a:xfrm>
            <a:custGeom>
              <a:avLst/>
              <a:gdLst/>
              <a:ahLst/>
              <a:cxnLst/>
              <a:rect l="l" t="t" r="r" b="b"/>
              <a:pathLst>
                <a:path w="6842759" h="792480">
                  <a:moveTo>
                    <a:pt x="6710680" y="0"/>
                  </a:moveTo>
                  <a:lnTo>
                    <a:pt x="132080" y="0"/>
                  </a:lnTo>
                  <a:lnTo>
                    <a:pt x="83581" y="11350"/>
                  </a:lnTo>
                  <a:lnTo>
                    <a:pt x="41275" y="41274"/>
                  </a:lnTo>
                  <a:lnTo>
                    <a:pt x="11350" y="83581"/>
                  </a:lnTo>
                  <a:lnTo>
                    <a:pt x="0" y="132079"/>
                  </a:lnTo>
                  <a:lnTo>
                    <a:pt x="0" y="660399"/>
                  </a:lnTo>
                  <a:lnTo>
                    <a:pt x="11350" y="708898"/>
                  </a:lnTo>
                  <a:lnTo>
                    <a:pt x="41275" y="751204"/>
                  </a:lnTo>
                  <a:lnTo>
                    <a:pt x="83581" y="781129"/>
                  </a:lnTo>
                  <a:lnTo>
                    <a:pt x="132080" y="792479"/>
                  </a:lnTo>
                  <a:lnTo>
                    <a:pt x="6710680" y="792479"/>
                  </a:lnTo>
                  <a:lnTo>
                    <a:pt x="6759178" y="781129"/>
                  </a:lnTo>
                  <a:lnTo>
                    <a:pt x="6801484" y="751204"/>
                  </a:lnTo>
                  <a:lnTo>
                    <a:pt x="6831409" y="708898"/>
                  </a:lnTo>
                  <a:lnTo>
                    <a:pt x="6842759" y="660399"/>
                  </a:lnTo>
                  <a:lnTo>
                    <a:pt x="6842759" y="132079"/>
                  </a:lnTo>
                  <a:lnTo>
                    <a:pt x="6831409" y="83581"/>
                  </a:lnTo>
                  <a:lnTo>
                    <a:pt x="6801484" y="41275"/>
                  </a:lnTo>
                  <a:lnTo>
                    <a:pt x="6759178" y="11350"/>
                  </a:lnTo>
                  <a:lnTo>
                    <a:pt x="6710680" y="0"/>
                  </a:lnTo>
                  <a:close/>
                </a:path>
              </a:pathLst>
            </a:custGeom>
            <a:solidFill>
              <a:srgbClr val="84F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97990" y="466089"/>
              <a:ext cx="6842759" cy="792480"/>
            </a:xfrm>
            <a:custGeom>
              <a:avLst/>
              <a:gdLst/>
              <a:ahLst/>
              <a:cxnLst/>
              <a:rect l="l" t="t" r="r" b="b"/>
              <a:pathLst>
                <a:path w="6842759" h="792480">
                  <a:moveTo>
                    <a:pt x="132080" y="0"/>
                  </a:moveTo>
                  <a:lnTo>
                    <a:pt x="83581" y="11350"/>
                  </a:lnTo>
                  <a:lnTo>
                    <a:pt x="41275" y="41274"/>
                  </a:lnTo>
                  <a:lnTo>
                    <a:pt x="11350" y="83581"/>
                  </a:lnTo>
                  <a:lnTo>
                    <a:pt x="0" y="132079"/>
                  </a:lnTo>
                  <a:lnTo>
                    <a:pt x="0" y="660399"/>
                  </a:lnTo>
                  <a:lnTo>
                    <a:pt x="11350" y="708898"/>
                  </a:lnTo>
                  <a:lnTo>
                    <a:pt x="41275" y="751204"/>
                  </a:lnTo>
                  <a:lnTo>
                    <a:pt x="83581" y="781129"/>
                  </a:lnTo>
                  <a:lnTo>
                    <a:pt x="132080" y="792479"/>
                  </a:lnTo>
                  <a:lnTo>
                    <a:pt x="6710680" y="792479"/>
                  </a:lnTo>
                  <a:lnTo>
                    <a:pt x="6759178" y="781129"/>
                  </a:lnTo>
                  <a:lnTo>
                    <a:pt x="6801484" y="751204"/>
                  </a:lnTo>
                  <a:lnTo>
                    <a:pt x="6831409" y="708898"/>
                  </a:lnTo>
                  <a:lnTo>
                    <a:pt x="6842759" y="660399"/>
                  </a:lnTo>
                  <a:lnTo>
                    <a:pt x="6842759" y="132079"/>
                  </a:lnTo>
                  <a:lnTo>
                    <a:pt x="6831409" y="83581"/>
                  </a:lnTo>
                  <a:lnTo>
                    <a:pt x="6801484" y="41275"/>
                  </a:lnTo>
                  <a:lnTo>
                    <a:pt x="6759178" y="11350"/>
                  </a:lnTo>
                  <a:lnTo>
                    <a:pt x="6710680" y="0"/>
                  </a:lnTo>
                  <a:lnTo>
                    <a:pt x="132080" y="0"/>
                  </a:lnTo>
                  <a:close/>
                </a:path>
              </a:pathLst>
            </a:custGeom>
            <a:ln w="9344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76270" y="530859"/>
            <a:ext cx="38855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SPESIFIKASI</a:t>
            </a:r>
            <a:r>
              <a:rPr spc="-50" dirty="0"/>
              <a:t> </a:t>
            </a:r>
            <a:r>
              <a:rPr spc="-10" dirty="0"/>
              <a:t>JABATAN</a:t>
            </a:r>
          </a:p>
        </p:txBody>
      </p:sp>
      <p:sp>
        <p:nvSpPr>
          <p:cNvPr id="6" name="object 6"/>
          <p:cNvSpPr/>
          <p:nvPr/>
        </p:nvSpPr>
        <p:spPr>
          <a:xfrm>
            <a:off x="1022350" y="2195829"/>
            <a:ext cx="8195309" cy="4607560"/>
          </a:xfrm>
          <a:custGeom>
            <a:avLst/>
            <a:gdLst/>
            <a:ahLst/>
            <a:cxnLst/>
            <a:rect l="l" t="t" r="r" b="b"/>
            <a:pathLst>
              <a:path w="8195309" h="4607559">
                <a:moveTo>
                  <a:pt x="767080" y="0"/>
                </a:moveTo>
                <a:lnTo>
                  <a:pt x="722847" y="1680"/>
                </a:lnTo>
                <a:lnTo>
                  <a:pt x="678745" y="6633"/>
                </a:lnTo>
                <a:lnTo>
                  <a:pt x="634905" y="14729"/>
                </a:lnTo>
                <a:lnTo>
                  <a:pt x="591458" y="25837"/>
                </a:lnTo>
                <a:lnTo>
                  <a:pt x="548534" y="39824"/>
                </a:lnTo>
                <a:lnTo>
                  <a:pt x="506265" y="56562"/>
                </a:lnTo>
                <a:lnTo>
                  <a:pt x="464782" y="75918"/>
                </a:lnTo>
                <a:lnTo>
                  <a:pt x="424215" y="97761"/>
                </a:lnTo>
                <a:lnTo>
                  <a:pt x="384696" y="121962"/>
                </a:lnTo>
                <a:lnTo>
                  <a:pt x="346355" y="148388"/>
                </a:lnTo>
                <a:lnTo>
                  <a:pt x="309324" y="176909"/>
                </a:lnTo>
                <a:lnTo>
                  <a:pt x="273732" y="207394"/>
                </a:lnTo>
                <a:lnTo>
                  <a:pt x="239712" y="239712"/>
                </a:lnTo>
                <a:lnTo>
                  <a:pt x="207394" y="273732"/>
                </a:lnTo>
                <a:lnTo>
                  <a:pt x="176909" y="309324"/>
                </a:lnTo>
                <a:lnTo>
                  <a:pt x="148388" y="346355"/>
                </a:lnTo>
                <a:lnTo>
                  <a:pt x="121962" y="384696"/>
                </a:lnTo>
                <a:lnTo>
                  <a:pt x="97761" y="424215"/>
                </a:lnTo>
                <a:lnTo>
                  <a:pt x="75918" y="464782"/>
                </a:lnTo>
                <a:lnTo>
                  <a:pt x="56562" y="506265"/>
                </a:lnTo>
                <a:lnTo>
                  <a:pt x="39824" y="548534"/>
                </a:lnTo>
                <a:lnTo>
                  <a:pt x="25837" y="591458"/>
                </a:lnTo>
                <a:lnTo>
                  <a:pt x="14729" y="634905"/>
                </a:lnTo>
                <a:lnTo>
                  <a:pt x="6633" y="678745"/>
                </a:lnTo>
                <a:lnTo>
                  <a:pt x="1680" y="722847"/>
                </a:lnTo>
                <a:lnTo>
                  <a:pt x="0" y="767080"/>
                </a:lnTo>
                <a:lnTo>
                  <a:pt x="0" y="3840480"/>
                </a:lnTo>
                <a:lnTo>
                  <a:pt x="1680" y="3884712"/>
                </a:lnTo>
                <a:lnTo>
                  <a:pt x="6633" y="3928814"/>
                </a:lnTo>
                <a:lnTo>
                  <a:pt x="14729" y="3972654"/>
                </a:lnTo>
                <a:lnTo>
                  <a:pt x="25837" y="4016101"/>
                </a:lnTo>
                <a:lnTo>
                  <a:pt x="39824" y="4059025"/>
                </a:lnTo>
                <a:lnTo>
                  <a:pt x="56562" y="4101294"/>
                </a:lnTo>
                <a:lnTo>
                  <a:pt x="75918" y="4142777"/>
                </a:lnTo>
                <a:lnTo>
                  <a:pt x="97761" y="4183344"/>
                </a:lnTo>
                <a:lnTo>
                  <a:pt x="121962" y="4222863"/>
                </a:lnTo>
                <a:lnTo>
                  <a:pt x="148388" y="4261204"/>
                </a:lnTo>
                <a:lnTo>
                  <a:pt x="176909" y="4298235"/>
                </a:lnTo>
                <a:lnTo>
                  <a:pt x="207394" y="4333827"/>
                </a:lnTo>
                <a:lnTo>
                  <a:pt x="239712" y="4367847"/>
                </a:lnTo>
                <a:lnTo>
                  <a:pt x="273732" y="4400165"/>
                </a:lnTo>
                <a:lnTo>
                  <a:pt x="309324" y="4430650"/>
                </a:lnTo>
                <a:lnTo>
                  <a:pt x="346355" y="4459171"/>
                </a:lnTo>
                <a:lnTo>
                  <a:pt x="384696" y="4485597"/>
                </a:lnTo>
                <a:lnTo>
                  <a:pt x="424215" y="4509798"/>
                </a:lnTo>
                <a:lnTo>
                  <a:pt x="464782" y="4531641"/>
                </a:lnTo>
                <a:lnTo>
                  <a:pt x="506265" y="4550997"/>
                </a:lnTo>
                <a:lnTo>
                  <a:pt x="548534" y="4567735"/>
                </a:lnTo>
                <a:lnTo>
                  <a:pt x="591458" y="4581722"/>
                </a:lnTo>
                <a:lnTo>
                  <a:pt x="634905" y="4592830"/>
                </a:lnTo>
                <a:lnTo>
                  <a:pt x="678745" y="4600926"/>
                </a:lnTo>
                <a:lnTo>
                  <a:pt x="722847" y="4605879"/>
                </a:lnTo>
                <a:lnTo>
                  <a:pt x="767080" y="4607560"/>
                </a:lnTo>
                <a:lnTo>
                  <a:pt x="7426959" y="4607560"/>
                </a:lnTo>
                <a:lnTo>
                  <a:pt x="7471198" y="4605879"/>
                </a:lnTo>
                <a:lnTo>
                  <a:pt x="7515316" y="4600926"/>
                </a:lnTo>
                <a:lnTo>
                  <a:pt x="7559181" y="4592830"/>
                </a:lnTo>
                <a:lnTo>
                  <a:pt x="7602662" y="4581722"/>
                </a:lnTo>
                <a:lnTo>
                  <a:pt x="7645628" y="4567735"/>
                </a:lnTo>
                <a:lnTo>
                  <a:pt x="7687945" y="4550997"/>
                </a:lnTo>
                <a:lnTo>
                  <a:pt x="7729484" y="4531641"/>
                </a:lnTo>
                <a:lnTo>
                  <a:pt x="7770110" y="4509798"/>
                </a:lnTo>
                <a:lnTo>
                  <a:pt x="7809694" y="4485597"/>
                </a:lnTo>
                <a:lnTo>
                  <a:pt x="7848103" y="4459171"/>
                </a:lnTo>
                <a:lnTo>
                  <a:pt x="7885205" y="4430650"/>
                </a:lnTo>
                <a:lnTo>
                  <a:pt x="7920869" y="4400165"/>
                </a:lnTo>
                <a:lnTo>
                  <a:pt x="7954962" y="4367847"/>
                </a:lnTo>
                <a:lnTo>
                  <a:pt x="7987353" y="4333827"/>
                </a:lnTo>
                <a:lnTo>
                  <a:pt x="8017911" y="4298235"/>
                </a:lnTo>
                <a:lnTo>
                  <a:pt x="8046502" y="4261204"/>
                </a:lnTo>
                <a:lnTo>
                  <a:pt x="8072996" y="4222863"/>
                </a:lnTo>
                <a:lnTo>
                  <a:pt x="8097261" y="4183344"/>
                </a:lnTo>
                <a:lnTo>
                  <a:pt x="8119165" y="4142777"/>
                </a:lnTo>
                <a:lnTo>
                  <a:pt x="8138576" y="4101294"/>
                </a:lnTo>
                <a:lnTo>
                  <a:pt x="8155362" y="4059025"/>
                </a:lnTo>
                <a:lnTo>
                  <a:pt x="8169392" y="4016101"/>
                </a:lnTo>
                <a:lnTo>
                  <a:pt x="8180533" y="3972654"/>
                </a:lnTo>
                <a:lnTo>
                  <a:pt x="8188654" y="3928814"/>
                </a:lnTo>
                <a:lnTo>
                  <a:pt x="8193624" y="3884712"/>
                </a:lnTo>
                <a:lnTo>
                  <a:pt x="8195309" y="3840480"/>
                </a:lnTo>
                <a:lnTo>
                  <a:pt x="8195309" y="767080"/>
                </a:lnTo>
                <a:lnTo>
                  <a:pt x="8193624" y="722847"/>
                </a:lnTo>
                <a:lnTo>
                  <a:pt x="8188654" y="678745"/>
                </a:lnTo>
                <a:lnTo>
                  <a:pt x="8180533" y="634905"/>
                </a:lnTo>
                <a:lnTo>
                  <a:pt x="8169392" y="591458"/>
                </a:lnTo>
                <a:lnTo>
                  <a:pt x="8155362" y="548534"/>
                </a:lnTo>
                <a:lnTo>
                  <a:pt x="8138576" y="506265"/>
                </a:lnTo>
                <a:lnTo>
                  <a:pt x="8119165" y="464782"/>
                </a:lnTo>
                <a:lnTo>
                  <a:pt x="8097261" y="424215"/>
                </a:lnTo>
                <a:lnTo>
                  <a:pt x="8072996" y="384696"/>
                </a:lnTo>
                <a:lnTo>
                  <a:pt x="8046502" y="346355"/>
                </a:lnTo>
                <a:lnTo>
                  <a:pt x="8017911" y="309324"/>
                </a:lnTo>
                <a:lnTo>
                  <a:pt x="7987353" y="273732"/>
                </a:lnTo>
                <a:lnTo>
                  <a:pt x="7954962" y="239712"/>
                </a:lnTo>
                <a:lnTo>
                  <a:pt x="7920869" y="207394"/>
                </a:lnTo>
                <a:lnTo>
                  <a:pt x="7885205" y="176909"/>
                </a:lnTo>
                <a:lnTo>
                  <a:pt x="7848103" y="148388"/>
                </a:lnTo>
                <a:lnTo>
                  <a:pt x="7809694" y="121962"/>
                </a:lnTo>
                <a:lnTo>
                  <a:pt x="7770110" y="97761"/>
                </a:lnTo>
                <a:lnTo>
                  <a:pt x="7729484" y="75918"/>
                </a:lnTo>
                <a:lnTo>
                  <a:pt x="7687945" y="56562"/>
                </a:lnTo>
                <a:lnTo>
                  <a:pt x="7645628" y="39824"/>
                </a:lnTo>
                <a:lnTo>
                  <a:pt x="7602662" y="25837"/>
                </a:lnTo>
                <a:lnTo>
                  <a:pt x="7559181" y="14729"/>
                </a:lnTo>
                <a:lnTo>
                  <a:pt x="7515316" y="6633"/>
                </a:lnTo>
                <a:lnTo>
                  <a:pt x="7471198" y="1680"/>
                </a:lnTo>
                <a:lnTo>
                  <a:pt x="7426959" y="0"/>
                </a:lnTo>
                <a:lnTo>
                  <a:pt x="767080" y="0"/>
                </a:lnTo>
                <a:close/>
              </a:path>
            </a:pathLst>
          </a:custGeom>
          <a:ln w="934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24610" y="2475229"/>
            <a:ext cx="7712709" cy="4046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9900"/>
              </a:lnSpc>
              <a:spcBef>
                <a:spcPts val="100"/>
              </a:spcBef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Kualifikasi minimal yang perlu dimiliki oleh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si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pemangku  jabatan untuk dapat melakukan pekerjaannya dengan tingkat  kemahiran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/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kompetensi yang sesuai dengan yang diharapkan  </a:t>
            </a:r>
            <a:r>
              <a:rPr sz="2200" spc="-5" dirty="0">
                <a:solidFill>
                  <a:srgbClr val="FFFF00"/>
                </a:solidFill>
                <a:latin typeface="Arial"/>
                <a:cs typeface="Arial"/>
              </a:rPr>
              <a:t>Format kalimat</a:t>
            </a:r>
            <a:r>
              <a:rPr sz="2200" spc="-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00"/>
                </a:solidFill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  <a:p>
            <a:pPr marL="187960" indent="-175260">
              <a:lnSpc>
                <a:spcPct val="100000"/>
              </a:lnSpc>
              <a:spcBef>
                <a:spcPts val="1320"/>
              </a:spcBef>
              <a:buChar char="•"/>
              <a:tabLst>
                <a:tab pos="187960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Pendidikan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formal</a:t>
            </a:r>
            <a:endParaRPr sz="2200">
              <a:latin typeface="Arial"/>
              <a:cs typeface="Arial"/>
            </a:endParaRPr>
          </a:p>
          <a:p>
            <a:pPr marL="187960" indent="-175260">
              <a:lnSpc>
                <a:spcPct val="100000"/>
              </a:lnSpc>
              <a:spcBef>
                <a:spcPts val="1310"/>
              </a:spcBef>
              <a:buChar char="•"/>
              <a:tabLst>
                <a:tab pos="187960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Pengalaman kerja yang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relevan</a:t>
            </a:r>
            <a:endParaRPr sz="2200">
              <a:latin typeface="Arial"/>
              <a:cs typeface="Arial"/>
            </a:endParaRPr>
          </a:p>
          <a:p>
            <a:pPr marL="187960" indent="-175260">
              <a:lnSpc>
                <a:spcPct val="100000"/>
              </a:lnSpc>
              <a:spcBef>
                <a:spcPts val="1320"/>
              </a:spcBef>
              <a:buChar char="•"/>
              <a:tabLst>
                <a:tab pos="187960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Pelatihan</a:t>
            </a:r>
            <a:endParaRPr sz="2200">
              <a:latin typeface="Arial"/>
              <a:cs typeface="Arial"/>
            </a:endParaRPr>
          </a:p>
          <a:p>
            <a:pPr marL="187960" indent="-175260">
              <a:lnSpc>
                <a:spcPct val="100000"/>
              </a:lnSpc>
              <a:spcBef>
                <a:spcPts val="1320"/>
              </a:spcBef>
              <a:buChar char="•"/>
              <a:tabLst>
                <a:tab pos="187960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Ketrampilan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khusus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93317" y="461417"/>
            <a:ext cx="6852284" cy="802005"/>
            <a:chOff x="1693317" y="461417"/>
            <a:chExt cx="6852284" cy="802005"/>
          </a:xfrm>
        </p:grpSpPr>
        <p:sp>
          <p:nvSpPr>
            <p:cNvPr id="3" name="object 3"/>
            <p:cNvSpPr/>
            <p:nvPr/>
          </p:nvSpPr>
          <p:spPr>
            <a:xfrm>
              <a:off x="1697990" y="466089"/>
              <a:ext cx="6842759" cy="792480"/>
            </a:xfrm>
            <a:custGeom>
              <a:avLst/>
              <a:gdLst/>
              <a:ahLst/>
              <a:cxnLst/>
              <a:rect l="l" t="t" r="r" b="b"/>
              <a:pathLst>
                <a:path w="6842759" h="792480">
                  <a:moveTo>
                    <a:pt x="6710680" y="0"/>
                  </a:moveTo>
                  <a:lnTo>
                    <a:pt x="132080" y="0"/>
                  </a:lnTo>
                  <a:lnTo>
                    <a:pt x="83581" y="11350"/>
                  </a:lnTo>
                  <a:lnTo>
                    <a:pt x="41275" y="41274"/>
                  </a:lnTo>
                  <a:lnTo>
                    <a:pt x="11350" y="83581"/>
                  </a:lnTo>
                  <a:lnTo>
                    <a:pt x="0" y="132079"/>
                  </a:lnTo>
                  <a:lnTo>
                    <a:pt x="0" y="660399"/>
                  </a:lnTo>
                  <a:lnTo>
                    <a:pt x="11350" y="708898"/>
                  </a:lnTo>
                  <a:lnTo>
                    <a:pt x="41275" y="751204"/>
                  </a:lnTo>
                  <a:lnTo>
                    <a:pt x="83581" y="781129"/>
                  </a:lnTo>
                  <a:lnTo>
                    <a:pt x="132080" y="792479"/>
                  </a:lnTo>
                  <a:lnTo>
                    <a:pt x="6710680" y="792479"/>
                  </a:lnTo>
                  <a:lnTo>
                    <a:pt x="6759178" y="781129"/>
                  </a:lnTo>
                  <a:lnTo>
                    <a:pt x="6801484" y="751204"/>
                  </a:lnTo>
                  <a:lnTo>
                    <a:pt x="6831409" y="708898"/>
                  </a:lnTo>
                  <a:lnTo>
                    <a:pt x="6842759" y="660399"/>
                  </a:lnTo>
                  <a:lnTo>
                    <a:pt x="6842759" y="132079"/>
                  </a:lnTo>
                  <a:lnTo>
                    <a:pt x="6831409" y="83581"/>
                  </a:lnTo>
                  <a:lnTo>
                    <a:pt x="6801484" y="41275"/>
                  </a:lnTo>
                  <a:lnTo>
                    <a:pt x="6759178" y="11350"/>
                  </a:lnTo>
                  <a:lnTo>
                    <a:pt x="6710680" y="0"/>
                  </a:lnTo>
                  <a:close/>
                </a:path>
              </a:pathLst>
            </a:custGeom>
            <a:solidFill>
              <a:srgbClr val="84F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97990" y="466089"/>
              <a:ext cx="6842759" cy="792480"/>
            </a:xfrm>
            <a:custGeom>
              <a:avLst/>
              <a:gdLst/>
              <a:ahLst/>
              <a:cxnLst/>
              <a:rect l="l" t="t" r="r" b="b"/>
              <a:pathLst>
                <a:path w="6842759" h="792480">
                  <a:moveTo>
                    <a:pt x="132080" y="0"/>
                  </a:moveTo>
                  <a:lnTo>
                    <a:pt x="83581" y="11350"/>
                  </a:lnTo>
                  <a:lnTo>
                    <a:pt x="41275" y="41274"/>
                  </a:lnTo>
                  <a:lnTo>
                    <a:pt x="11350" y="83581"/>
                  </a:lnTo>
                  <a:lnTo>
                    <a:pt x="0" y="132079"/>
                  </a:lnTo>
                  <a:lnTo>
                    <a:pt x="0" y="660399"/>
                  </a:lnTo>
                  <a:lnTo>
                    <a:pt x="11350" y="708898"/>
                  </a:lnTo>
                  <a:lnTo>
                    <a:pt x="41275" y="751204"/>
                  </a:lnTo>
                  <a:lnTo>
                    <a:pt x="83581" y="781129"/>
                  </a:lnTo>
                  <a:lnTo>
                    <a:pt x="132080" y="792479"/>
                  </a:lnTo>
                  <a:lnTo>
                    <a:pt x="6710680" y="792479"/>
                  </a:lnTo>
                  <a:lnTo>
                    <a:pt x="6759178" y="781129"/>
                  </a:lnTo>
                  <a:lnTo>
                    <a:pt x="6801484" y="751204"/>
                  </a:lnTo>
                  <a:lnTo>
                    <a:pt x="6831409" y="708898"/>
                  </a:lnTo>
                  <a:lnTo>
                    <a:pt x="6842759" y="660399"/>
                  </a:lnTo>
                  <a:lnTo>
                    <a:pt x="6842759" y="132079"/>
                  </a:lnTo>
                  <a:lnTo>
                    <a:pt x="6831409" y="83581"/>
                  </a:lnTo>
                  <a:lnTo>
                    <a:pt x="6801484" y="41275"/>
                  </a:lnTo>
                  <a:lnTo>
                    <a:pt x="6759178" y="11350"/>
                  </a:lnTo>
                  <a:lnTo>
                    <a:pt x="6710680" y="0"/>
                  </a:lnTo>
                  <a:lnTo>
                    <a:pt x="132080" y="0"/>
                  </a:lnTo>
                  <a:close/>
                </a:path>
              </a:pathLst>
            </a:custGeom>
            <a:ln w="9344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39010" y="530859"/>
            <a:ext cx="57575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SPESIFIKASI JABATAN</a:t>
            </a:r>
            <a:r>
              <a:rPr spc="-20" dirty="0"/>
              <a:t> </a:t>
            </a:r>
            <a:r>
              <a:rPr spc="-10" dirty="0"/>
              <a:t>(CONTOH)</a:t>
            </a:r>
          </a:p>
        </p:txBody>
      </p:sp>
      <p:sp>
        <p:nvSpPr>
          <p:cNvPr id="6" name="object 6"/>
          <p:cNvSpPr/>
          <p:nvPr/>
        </p:nvSpPr>
        <p:spPr>
          <a:xfrm>
            <a:off x="1022350" y="1979929"/>
            <a:ext cx="8195309" cy="4968240"/>
          </a:xfrm>
          <a:custGeom>
            <a:avLst/>
            <a:gdLst/>
            <a:ahLst/>
            <a:cxnLst/>
            <a:rect l="l" t="t" r="r" b="b"/>
            <a:pathLst>
              <a:path w="8195309" h="4968240">
                <a:moveTo>
                  <a:pt x="828039" y="0"/>
                </a:moveTo>
                <a:lnTo>
                  <a:pt x="783699" y="1565"/>
                </a:lnTo>
                <a:lnTo>
                  <a:pt x="739472" y="6186"/>
                </a:lnTo>
                <a:lnTo>
                  <a:pt x="695471" y="13749"/>
                </a:lnTo>
                <a:lnTo>
                  <a:pt x="651809" y="24141"/>
                </a:lnTo>
                <a:lnTo>
                  <a:pt x="608601" y="37248"/>
                </a:lnTo>
                <a:lnTo>
                  <a:pt x="565958" y="52959"/>
                </a:lnTo>
                <a:lnTo>
                  <a:pt x="523994" y="71159"/>
                </a:lnTo>
                <a:lnTo>
                  <a:pt x="482822" y="91736"/>
                </a:lnTo>
                <a:lnTo>
                  <a:pt x="442555" y="114575"/>
                </a:lnTo>
                <a:lnTo>
                  <a:pt x="403307" y="139565"/>
                </a:lnTo>
                <a:lnTo>
                  <a:pt x="365190" y="166592"/>
                </a:lnTo>
                <a:lnTo>
                  <a:pt x="328319" y="195542"/>
                </a:lnTo>
                <a:lnTo>
                  <a:pt x="292805" y="226304"/>
                </a:lnTo>
                <a:lnTo>
                  <a:pt x="258762" y="258762"/>
                </a:lnTo>
                <a:lnTo>
                  <a:pt x="226304" y="292805"/>
                </a:lnTo>
                <a:lnTo>
                  <a:pt x="195542" y="328319"/>
                </a:lnTo>
                <a:lnTo>
                  <a:pt x="166592" y="365190"/>
                </a:lnTo>
                <a:lnTo>
                  <a:pt x="139565" y="403307"/>
                </a:lnTo>
                <a:lnTo>
                  <a:pt x="114575" y="442555"/>
                </a:lnTo>
                <a:lnTo>
                  <a:pt x="91736" y="482822"/>
                </a:lnTo>
                <a:lnTo>
                  <a:pt x="71159" y="523994"/>
                </a:lnTo>
                <a:lnTo>
                  <a:pt x="52959" y="565958"/>
                </a:lnTo>
                <a:lnTo>
                  <a:pt x="37248" y="608601"/>
                </a:lnTo>
                <a:lnTo>
                  <a:pt x="24141" y="651809"/>
                </a:lnTo>
                <a:lnTo>
                  <a:pt x="13749" y="695471"/>
                </a:lnTo>
                <a:lnTo>
                  <a:pt x="6186" y="739472"/>
                </a:lnTo>
                <a:lnTo>
                  <a:pt x="1565" y="783699"/>
                </a:lnTo>
                <a:lnTo>
                  <a:pt x="0" y="828040"/>
                </a:lnTo>
                <a:lnTo>
                  <a:pt x="0" y="4140200"/>
                </a:lnTo>
                <a:lnTo>
                  <a:pt x="1565" y="4184540"/>
                </a:lnTo>
                <a:lnTo>
                  <a:pt x="6186" y="4228767"/>
                </a:lnTo>
                <a:lnTo>
                  <a:pt x="13749" y="4272768"/>
                </a:lnTo>
                <a:lnTo>
                  <a:pt x="24141" y="4316430"/>
                </a:lnTo>
                <a:lnTo>
                  <a:pt x="37248" y="4359638"/>
                </a:lnTo>
                <a:lnTo>
                  <a:pt x="52959" y="4402281"/>
                </a:lnTo>
                <a:lnTo>
                  <a:pt x="71159" y="4444245"/>
                </a:lnTo>
                <a:lnTo>
                  <a:pt x="91736" y="4485417"/>
                </a:lnTo>
                <a:lnTo>
                  <a:pt x="114575" y="4525684"/>
                </a:lnTo>
                <a:lnTo>
                  <a:pt x="139565" y="4564932"/>
                </a:lnTo>
                <a:lnTo>
                  <a:pt x="166592" y="4603049"/>
                </a:lnTo>
                <a:lnTo>
                  <a:pt x="195542" y="4639920"/>
                </a:lnTo>
                <a:lnTo>
                  <a:pt x="226304" y="4675434"/>
                </a:lnTo>
                <a:lnTo>
                  <a:pt x="258762" y="4709477"/>
                </a:lnTo>
                <a:lnTo>
                  <a:pt x="292805" y="4741935"/>
                </a:lnTo>
                <a:lnTo>
                  <a:pt x="328319" y="4772697"/>
                </a:lnTo>
                <a:lnTo>
                  <a:pt x="365190" y="4801647"/>
                </a:lnTo>
                <a:lnTo>
                  <a:pt x="403307" y="4828674"/>
                </a:lnTo>
                <a:lnTo>
                  <a:pt x="442555" y="4853664"/>
                </a:lnTo>
                <a:lnTo>
                  <a:pt x="482822" y="4876503"/>
                </a:lnTo>
                <a:lnTo>
                  <a:pt x="523994" y="4897080"/>
                </a:lnTo>
                <a:lnTo>
                  <a:pt x="565958" y="4915280"/>
                </a:lnTo>
                <a:lnTo>
                  <a:pt x="608601" y="4930991"/>
                </a:lnTo>
                <a:lnTo>
                  <a:pt x="651809" y="4944098"/>
                </a:lnTo>
                <a:lnTo>
                  <a:pt x="695471" y="4954490"/>
                </a:lnTo>
                <a:lnTo>
                  <a:pt x="739472" y="4962053"/>
                </a:lnTo>
                <a:lnTo>
                  <a:pt x="783699" y="4966674"/>
                </a:lnTo>
                <a:lnTo>
                  <a:pt x="828039" y="4968240"/>
                </a:lnTo>
                <a:lnTo>
                  <a:pt x="7366000" y="4968240"/>
                </a:lnTo>
                <a:lnTo>
                  <a:pt x="7410345" y="4966674"/>
                </a:lnTo>
                <a:lnTo>
                  <a:pt x="7454586" y="4962053"/>
                </a:lnTo>
                <a:lnTo>
                  <a:pt x="7498609" y="4954490"/>
                </a:lnTo>
                <a:lnTo>
                  <a:pt x="7542300" y="4944098"/>
                </a:lnTo>
                <a:lnTo>
                  <a:pt x="7585545" y="4930991"/>
                </a:lnTo>
                <a:lnTo>
                  <a:pt x="7628231" y="4915280"/>
                </a:lnTo>
                <a:lnTo>
                  <a:pt x="7670244" y="4897080"/>
                </a:lnTo>
                <a:lnTo>
                  <a:pt x="7711469" y="4876503"/>
                </a:lnTo>
                <a:lnTo>
                  <a:pt x="7751793" y="4853664"/>
                </a:lnTo>
                <a:lnTo>
                  <a:pt x="7791102" y="4828674"/>
                </a:lnTo>
                <a:lnTo>
                  <a:pt x="7829283" y="4801647"/>
                </a:lnTo>
                <a:lnTo>
                  <a:pt x="7866220" y="4772697"/>
                </a:lnTo>
                <a:lnTo>
                  <a:pt x="7901801" y="4741935"/>
                </a:lnTo>
                <a:lnTo>
                  <a:pt x="7935912" y="4709477"/>
                </a:lnTo>
                <a:lnTo>
                  <a:pt x="7968438" y="4675434"/>
                </a:lnTo>
                <a:lnTo>
                  <a:pt x="7999267" y="4639920"/>
                </a:lnTo>
                <a:lnTo>
                  <a:pt x="8028283" y="4603049"/>
                </a:lnTo>
                <a:lnTo>
                  <a:pt x="8055373" y="4564932"/>
                </a:lnTo>
                <a:lnTo>
                  <a:pt x="8080424" y="4525684"/>
                </a:lnTo>
                <a:lnTo>
                  <a:pt x="8103322" y="4485417"/>
                </a:lnTo>
                <a:lnTo>
                  <a:pt x="8123951" y="4444245"/>
                </a:lnTo>
                <a:lnTo>
                  <a:pt x="8142200" y="4402281"/>
                </a:lnTo>
                <a:lnTo>
                  <a:pt x="8157953" y="4359638"/>
                </a:lnTo>
                <a:lnTo>
                  <a:pt x="8171098" y="4316430"/>
                </a:lnTo>
                <a:lnTo>
                  <a:pt x="8181520" y="4272768"/>
                </a:lnTo>
                <a:lnTo>
                  <a:pt x="8189105" y="4228767"/>
                </a:lnTo>
                <a:lnTo>
                  <a:pt x="8193739" y="4184540"/>
                </a:lnTo>
                <a:lnTo>
                  <a:pt x="8195309" y="4140200"/>
                </a:lnTo>
                <a:lnTo>
                  <a:pt x="8195309" y="828040"/>
                </a:lnTo>
                <a:lnTo>
                  <a:pt x="8193739" y="783699"/>
                </a:lnTo>
                <a:lnTo>
                  <a:pt x="8189105" y="739472"/>
                </a:lnTo>
                <a:lnTo>
                  <a:pt x="8181520" y="695471"/>
                </a:lnTo>
                <a:lnTo>
                  <a:pt x="8171098" y="651809"/>
                </a:lnTo>
                <a:lnTo>
                  <a:pt x="8157953" y="608601"/>
                </a:lnTo>
                <a:lnTo>
                  <a:pt x="8142200" y="565958"/>
                </a:lnTo>
                <a:lnTo>
                  <a:pt x="8123951" y="523994"/>
                </a:lnTo>
                <a:lnTo>
                  <a:pt x="8103322" y="482822"/>
                </a:lnTo>
                <a:lnTo>
                  <a:pt x="8080424" y="442555"/>
                </a:lnTo>
                <a:lnTo>
                  <a:pt x="8055373" y="403307"/>
                </a:lnTo>
                <a:lnTo>
                  <a:pt x="8028283" y="365190"/>
                </a:lnTo>
                <a:lnTo>
                  <a:pt x="7999267" y="328319"/>
                </a:lnTo>
                <a:lnTo>
                  <a:pt x="7968438" y="292805"/>
                </a:lnTo>
                <a:lnTo>
                  <a:pt x="7935912" y="258762"/>
                </a:lnTo>
                <a:lnTo>
                  <a:pt x="7901801" y="226304"/>
                </a:lnTo>
                <a:lnTo>
                  <a:pt x="7866220" y="195542"/>
                </a:lnTo>
                <a:lnTo>
                  <a:pt x="7829283" y="166592"/>
                </a:lnTo>
                <a:lnTo>
                  <a:pt x="7791102" y="139565"/>
                </a:lnTo>
                <a:lnTo>
                  <a:pt x="7751793" y="114575"/>
                </a:lnTo>
                <a:lnTo>
                  <a:pt x="7711469" y="91736"/>
                </a:lnTo>
                <a:lnTo>
                  <a:pt x="7670244" y="71159"/>
                </a:lnTo>
                <a:lnTo>
                  <a:pt x="7628231" y="52959"/>
                </a:lnTo>
                <a:lnTo>
                  <a:pt x="7585545" y="37248"/>
                </a:lnTo>
                <a:lnTo>
                  <a:pt x="7542300" y="24141"/>
                </a:lnTo>
                <a:lnTo>
                  <a:pt x="7498609" y="13749"/>
                </a:lnTo>
                <a:lnTo>
                  <a:pt x="7454586" y="6186"/>
                </a:lnTo>
                <a:lnTo>
                  <a:pt x="7410345" y="1565"/>
                </a:lnTo>
                <a:lnTo>
                  <a:pt x="7366000" y="0"/>
                </a:lnTo>
                <a:lnTo>
                  <a:pt x="828039" y="0"/>
                </a:lnTo>
                <a:close/>
              </a:path>
            </a:pathLst>
          </a:custGeom>
          <a:ln w="934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41119" y="2277109"/>
            <a:ext cx="7624445" cy="4549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375150">
              <a:lnSpc>
                <a:spcPct val="150000"/>
              </a:lnSpc>
              <a:spcBef>
                <a:spcPts val="100"/>
              </a:spcBef>
            </a:pP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Jabatan 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: 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Supervisor </a:t>
            </a:r>
            <a:r>
              <a:rPr sz="2200" spc="-10" dirty="0">
                <a:solidFill>
                  <a:srgbClr val="FF0000"/>
                </a:solidFill>
                <a:latin typeface="Arial"/>
                <a:cs typeface="Arial"/>
              </a:rPr>
              <a:t>PGA 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Pendidikan:</a:t>
            </a:r>
            <a:endParaRPr sz="2200">
              <a:latin typeface="Arial"/>
              <a:cs typeface="Arial"/>
            </a:endParaRPr>
          </a:p>
          <a:p>
            <a:pPr marL="12700" marR="2089785" indent="388620">
              <a:lnSpc>
                <a:spcPts val="3960"/>
              </a:lnSpc>
              <a:spcBef>
                <a:spcPts val="340"/>
              </a:spcBef>
              <a:buChar char="•"/>
              <a:tabLst>
                <a:tab pos="576580" algn="l"/>
              </a:tabLst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S1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Ilmu Hukum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/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Psikologi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/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Manajemen  Pelatihan:</a:t>
            </a:r>
            <a:endParaRPr sz="2200">
              <a:latin typeface="Arial"/>
              <a:cs typeface="Arial"/>
            </a:endParaRPr>
          </a:p>
          <a:p>
            <a:pPr marL="576580" indent="-175260">
              <a:lnSpc>
                <a:spcPct val="100000"/>
              </a:lnSpc>
              <a:spcBef>
                <a:spcPts val="969"/>
              </a:spcBef>
              <a:buChar char="•"/>
              <a:tabLst>
                <a:tab pos="576580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Pelatihan Hubungan Industrial</a:t>
            </a:r>
            <a:endParaRPr sz="2200">
              <a:latin typeface="Arial"/>
              <a:cs typeface="Arial"/>
            </a:endParaRPr>
          </a:p>
          <a:p>
            <a:pPr marL="12700" marR="5227955" indent="388620">
              <a:lnSpc>
                <a:spcPts val="3960"/>
              </a:lnSpc>
              <a:spcBef>
                <a:spcPts val="340"/>
              </a:spcBef>
              <a:buChar char="•"/>
              <a:tabLst>
                <a:tab pos="576580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Pelatihan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K3 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Pengalaman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Kerja:</a:t>
            </a:r>
            <a:endParaRPr sz="2200">
              <a:latin typeface="Arial"/>
              <a:cs typeface="Arial"/>
            </a:endParaRPr>
          </a:p>
          <a:p>
            <a:pPr marL="635000" marR="5080" indent="-233679">
              <a:lnSpc>
                <a:spcPts val="3960"/>
              </a:lnSpc>
              <a:buChar char="•"/>
              <a:tabLst>
                <a:tab pos="576580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Minimal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3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tahun sebagai Staff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PGA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atau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tahun sebagai  Supervisor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PGA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17677" y="461417"/>
            <a:ext cx="8204834" cy="802005"/>
            <a:chOff x="1017677" y="461417"/>
            <a:chExt cx="8204834" cy="802005"/>
          </a:xfrm>
        </p:grpSpPr>
        <p:sp>
          <p:nvSpPr>
            <p:cNvPr id="3" name="object 3"/>
            <p:cNvSpPr/>
            <p:nvPr/>
          </p:nvSpPr>
          <p:spPr>
            <a:xfrm>
              <a:off x="1022350" y="466089"/>
              <a:ext cx="8195309" cy="792480"/>
            </a:xfrm>
            <a:custGeom>
              <a:avLst/>
              <a:gdLst/>
              <a:ahLst/>
              <a:cxnLst/>
              <a:rect l="l" t="t" r="r" b="b"/>
              <a:pathLst>
                <a:path w="8195309" h="792480">
                  <a:moveTo>
                    <a:pt x="8063230" y="0"/>
                  </a:moveTo>
                  <a:lnTo>
                    <a:pt x="132080" y="0"/>
                  </a:lnTo>
                  <a:lnTo>
                    <a:pt x="83581" y="11350"/>
                  </a:lnTo>
                  <a:lnTo>
                    <a:pt x="41275" y="41274"/>
                  </a:lnTo>
                  <a:lnTo>
                    <a:pt x="11350" y="83581"/>
                  </a:lnTo>
                  <a:lnTo>
                    <a:pt x="0" y="132079"/>
                  </a:lnTo>
                  <a:lnTo>
                    <a:pt x="0" y="660399"/>
                  </a:lnTo>
                  <a:lnTo>
                    <a:pt x="11350" y="708898"/>
                  </a:lnTo>
                  <a:lnTo>
                    <a:pt x="41275" y="751204"/>
                  </a:lnTo>
                  <a:lnTo>
                    <a:pt x="83581" y="781129"/>
                  </a:lnTo>
                  <a:lnTo>
                    <a:pt x="132080" y="792479"/>
                  </a:lnTo>
                  <a:lnTo>
                    <a:pt x="8063230" y="792479"/>
                  </a:lnTo>
                  <a:lnTo>
                    <a:pt x="8111192" y="781129"/>
                  </a:lnTo>
                  <a:lnTo>
                    <a:pt x="8153558" y="751204"/>
                  </a:lnTo>
                  <a:lnTo>
                    <a:pt x="8183780" y="708898"/>
                  </a:lnTo>
                  <a:lnTo>
                    <a:pt x="8195309" y="660399"/>
                  </a:lnTo>
                  <a:lnTo>
                    <a:pt x="8195309" y="132079"/>
                  </a:lnTo>
                  <a:lnTo>
                    <a:pt x="8183780" y="83581"/>
                  </a:lnTo>
                  <a:lnTo>
                    <a:pt x="8153558" y="41275"/>
                  </a:lnTo>
                  <a:lnTo>
                    <a:pt x="8111192" y="11350"/>
                  </a:lnTo>
                  <a:lnTo>
                    <a:pt x="8063230" y="0"/>
                  </a:lnTo>
                  <a:close/>
                </a:path>
              </a:pathLst>
            </a:custGeom>
            <a:solidFill>
              <a:srgbClr val="84F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22350" y="466089"/>
              <a:ext cx="8195309" cy="792480"/>
            </a:xfrm>
            <a:custGeom>
              <a:avLst/>
              <a:gdLst/>
              <a:ahLst/>
              <a:cxnLst/>
              <a:rect l="l" t="t" r="r" b="b"/>
              <a:pathLst>
                <a:path w="8195309" h="792480">
                  <a:moveTo>
                    <a:pt x="132080" y="0"/>
                  </a:moveTo>
                  <a:lnTo>
                    <a:pt x="83581" y="11350"/>
                  </a:lnTo>
                  <a:lnTo>
                    <a:pt x="41275" y="41274"/>
                  </a:lnTo>
                  <a:lnTo>
                    <a:pt x="11350" y="83581"/>
                  </a:lnTo>
                  <a:lnTo>
                    <a:pt x="0" y="132079"/>
                  </a:lnTo>
                  <a:lnTo>
                    <a:pt x="0" y="660399"/>
                  </a:lnTo>
                  <a:lnTo>
                    <a:pt x="11350" y="708898"/>
                  </a:lnTo>
                  <a:lnTo>
                    <a:pt x="41275" y="751204"/>
                  </a:lnTo>
                  <a:lnTo>
                    <a:pt x="83581" y="781129"/>
                  </a:lnTo>
                  <a:lnTo>
                    <a:pt x="132080" y="792479"/>
                  </a:lnTo>
                  <a:lnTo>
                    <a:pt x="8063230" y="792479"/>
                  </a:lnTo>
                  <a:lnTo>
                    <a:pt x="8111192" y="781129"/>
                  </a:lnTo>
                  <a:lnTo>
                    <a:pt x="8153558" y="751204"/>
                  </a:lnTo>
                  <a:lnTo>
                    <a:pt x="8183780" y="708898"/>
                  </a:lnTo>
                  <a:lnTo>
                    <a:pt x="8195309" y="660399"/>
                  </a:lnTo>
                  <a:lnTo>
                    <a:pt x="8195309" y="132079"/>
                  </a:lnTo>
                  <a:lnTo>
                    <a:pt x="8183780" y="83581"/>
                  </a:lnTo>
                  <a:lnTo>
                    <a:pt x="8153558" y="41275"/>
                  </a:lnTo>
                  <a:lnTo>
                    <a:pt x="8111192" y="11350"/>
                  </a:lnTo>
                  <a:lnTo>
                    <a:pt x="8063230" y="0"/>
                  </a:lnTo>
                  <a:lnTo>
                    <a:pt x="132080" y="0"/>
                  </a:lnTo>
                  <a:close/>
                </a:path>
              </a:pathLst>
            </a:custGeom>
            <a:ln w="9344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83969" y="530859"/>
            <a:ext cx="76688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PETUNJUK WAWANCARA ANALISA</a:t>
            </a:r>
            <a:r>
              <a:rPr spc="-25" dirty="0"/>
              <a:t> </a:t>
            </a:r>
            <a:r>
              <a:rPr spc="-10" dirty="0"/>
              <a:t>JABATAN</a:t>
            </a:r>
          </a:p>
        </p:txBody>
      </p:sp>
      <p:sp>
        <p:nvSpPr>
          <p:cNvPr id="6" name="object 6"/>
          <p:cNvSpPr/>
          <p:nvPr/>
        </p:nvSpPr>
        <p:spPr>
          <a:xfrm>
            <a:off x="488950" y="1692910"/>
            <a:ext cx="9144000" cy="3176270"/>
          </a:xfrm>
          <a:custGeom>
            <a:avLst/>
            <a:gdLst/>
            <a:ahLst/>
            <a:cxnLst/>
            <a:rect l="l" t="t" r="r" b="b"/>
            <a:pathLst>
              <a:path w="9144000" h="3176270">
                <a:moveTo>
                  <a:pt x="529590" y="0"/>
                </a:moveTo>
                <a:lnTo>
                  <a:pt x="485408" y="2400"/>
                </a:lnTo>
                <a:lnTo>
                  <a:pt x="441520" y="9421"/>
                </a:lnTo>
                <a:lnTo>
                  <a:pt x="398197" y="20790"/>
                </a:lnTo>
                <a:lnTo>
                  <a:pt x="355709" y="36235"/>
                </a:lnTo>
                <a:lnTo>
                  <a:pt x="314326" y="55486"/>
                </a:lnTo>
                <a:lnTo>
                  <a:pt x="274320" y="78269"/>
                </a:lnTo>
                <a:lnTo>
                  <a:pt x="235959" y="104314"/>
                </a:lnTo>
                <a:lnTo>
                  <a:pt x="199515" y="133348"/>
                </a:lnTo>
                <a:lnTo>
                  <a:pt x="165258" y="165100"/>
                </a:lnTo>
                <a:lnTo>
                  <a:pt x="133459" y="199297"/>
                </a:lnTo>
                <a:lnTo>
                  <a:pt x="104388" y="235669"/>
                </a:lnTo>
                <a:lnTo>
                  <a:pt x="78316" y="273943"/>
                </a:lnTo>
                <a:lnTo>
                  <a:pt x="55513" y="313848"/>
                </a:lnTo>
                <a:lnTo>
                  <a:pt x="36249" y="355112"/>
                </a:lnTo>
                <a:lnTo>
                  <a:pt x="20796" y="397462"/>
                </a:lnTo>
                <a:lnTo>
                  <a:pt x="9423" y="440629"/>
                </a:lnTo>
                <a:lnTo>
                  <a:pt x="2400" y="484338"/>
                </a:lnTo>
                <a:lnTo>
                  <a:pt x="0" y="528319"/>
                </a:lnTo>
                <a:lnTo>
                  <a:pt x="0" y="2646679"/>
                </a:lnTo>
                <a:lnTo>
                  <a:pt x="2400" y="2690861"/>
                </a:lnTo>
                <a:lnTo>
                  <a:pt x="9423" y="2734749"/>
                </a:lnTo>
                <a:lnTo>
                  <a:pt x="20796" y="2778072"/>
                </a:lnTo>
                <a:lnTo>
                  <a:pt x="36249" y="2820560"/>
                </a:lnTo>
                <a:lnTo>
                  <a:pt x="55513" y="2861943"/>
                </a:lnTo>
                <a:lnTo>
                  <a:pt x="78316" y="2901950"/>
                </a:lnTo>
                <a:lnTo>
                  <a:pt x="104388" y="2940310"/>
                </a:lnTo>
                <a:lnTo>
                  <a:pt x="133459" y="2976754"/>
                </a:lnTo>
                <a:lnTo>
                  <a:pt x="165258" y="3011011"/>
                </a:lnTo>
                <a:lnTo>
                  <a:pt x="199515" y="3042810"/>
                </a:lnTo>
                <a:lnTo>
                  <a:pt x="235959" y="3071881"/>
                </a:lnTo>
                <a:lnTo>
                  <a:pt x="274320" y="3097953"/>
                </a:lnTo>
                <a:lnTo>
                  <a:pt x="314326" y="3120756"/>
                </a:lnTo>
                <a:lnTo>
                  <a:pt x="355709" y="3140020"/>
                </a:lnTo>
                <a:lnTo>
                  <a:pt x="398197" y="3155473"/>
                </a:lnTo>
                <a:lnTo>
                  <a:pt x="441520" y="3166846"/>
                </a:lnTo>
                <a:lnTo>
                  <a:pt x="485408" y="3173869"/>
                </a:lnTo>
                <a:lnTo>
                  <a:pt x="529590" y="3176270"/>
                </a:lnTo>
                <a:lnTo>
                  <a:pt x="8614410" y="3176270"/>
                </a:lnTo>
                <a:lnTo>
                  <a:pt x="8658591" y="3173869"/>
                </a:lnTo>
                <a:lnTo>
                  <a:pt x="8702479" y="3166846"/>
                </a:lnTo>
                <a:lnTo>
                  <a:pt x="8745802" y="3155473"/>
                </a:lnTo>
                <a:lnTo>
                  <a:pt x="8788290" y="3140020"/>
                </a:lnTo>
                <a:lnTo>
                  <a:pt x="8829673" y="3120756"/>
                </a:lnTo>
                <a:lnTo>
                  <a:pt x="8869680" y="3097953"/>
                </a:lnTo>
                <a:lnTo>
                  <a:pt x="8908040" y="3071881"/>
                </a:lnTo>
                <a:lnTo>
                  <a:pt x="8944484" y="3042810"/>
                </a:lnTo>
                <a:lnTo>
                  <a:pt x="8978741" y="3011011"/>
                </a:lnTo>
                <a:lnTo>
                  <a:pt x="9010540" y="2976754"/>
                </a:lnTo>
                <a:lnTo>
                  <a:pt x="9039611" y="2940310"/>
                </a:lnTo>
                <a:lnTo>
                  <a:pt x="9065683" y="2901949"/>
                </a:lnTo>
                <a:lnTo>
                  <a:pt x="9088486" y="2861943"/>
                </a:lnTo>
                <a:lnTo>
                  <a:pt x="9107750" y="2820560"/>
                </a:lnTo>
                <a:lnTo>
                  <a:pt x="9123203" y="2778072"/>
                </a:lnTo>
                <a:lnTo>
                  <a:pt x="9134576" y="2734749"/>
                </a:lnTo>
                <a:lnTo>
                  <a:pt x="9141599" y="2690861"/>
                </a:lnTo>
                <a:lnTo>
                  <a:pt x="9144000" y="2646679"/>
                </a:lnTo>
                <a:lnTo>
                  <a:pt x="9144000" y="528319"/>
                </a:lnTo>
                <a:lnTo>
                  <a:pt x="9141599" y="484338"/>
                </a:lnTo>
                <a:lnTo>
                  <a:pt x="9134576" y="440629"/>
                </a:lnTo>
                <a:lnTo>
                  <a:pt x="9123203" y="397462"/>
                </a:lnTo>
                <a:lnTo>
                  <a:pt x="9107750" y="355112"/>
                </a:lnTo>
                <a:lnTo>
                  <a:pt x="9088486" y="313848"/>
                </a:lnTo>
                <a:lnTo>
                  <a:pt x="9065683" y="273943"/>
                </a:lnTo>
                <a:lnTo>
                  <a:pt x="9039611" y="235669"/>
                </a:lnTo>
                <a:lnTo>
                  <a:pt x="9010540" y="199297"/>
                </a:lnTo>
                <a:lnTo>
                  <a:pt x="8978741" y="165100"/>
                </a:lnTo>
                <a:lnTo>
                  <a:pt x="8944484" y="133348"/>
                </a:lnTo>
                <a:lnTo>
                  <a:pt x="8908040" y="104314"/>
                </a:lnTo>
                <a:lnTo>
                  <a:pt x="8869680" y="78269"/>
                </a:lnTo>
                <a:lnTo>
                  <a:pt x="8829673" y="55486"/>
                </a:lnTo>
                <a:lnTo>
                  <a:pt x="8788290" y="36235"/>
                </a:lnTo>
                <a:lnTo>
                  <a:pt x="8745802" y="20790"/>
                </a:lnTo>
                <a:lnTo>
                  <a:pt x="8702479" y="9421"/>
                </a:lnTo>
                <a:lnTo>
                  <a:pt x="8658591" y="2400"/>
                </a:lnTo>
                <a:lnTo>
                  <a:pt x="8614410" y="0"/>
                </a:lnTo>
                <a:lnTo>
                  <a:pt x="529590" y="0"/>
                </a:lnTo>
                <a:close/>
              </a:path>
            </a:pathLst>
          </a:custGeom>
          <a:ln w="934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0014">
              <a:lnSpc>
                <a:spcPct val="100000"/>
              </a:lnSpc>
              <a:spcBef>
                <a:spcPts val="1540"/>
              </a:spcBef>
            </a:pPr>
            <a:r>
              <a:rPr spc="-10" dirty="0"/>
              <a:t>Petunjuk </a:t>
            </a:r>
            <a:r>
              <a:rPr spc="-5" dirty="0"/>
              <a:t>Wawancara (lanjutan)</a:t>
            </a:r>
            <a:r>
              <a:rPr spc="30" dirty="0"/>
              <a:t> </a:t>
            </a:r>
            <a:r>
              <a:rPr dirty="0"/>
              <a:t>:</a:t>
            </a:r>
          </a:p>
          <a:p>
            <a:pPr marL="396875" indent="-276860">
              <a:lnSpc>
                <a:spcPct val="100000"/>
              </a:lnSpc>
              <a:spcBef>
                <a:spcPts val="1440"/>
              </a:spcBef>
              <a:buChar char="•"/>
              <a:tabLst>
                <a:tab pos="396875" algn="l"/>
                <a:tab pos="397510" algn="l"/>
              </a:tabLst>
            </a:pPr>
            <a:r>
              <a:rPr spc="-5" dirty="0">
                <a:solidFill>
                  <a:srgbClr val="FFFFFF"/>
                </a:solidFill>
              </a:rPr>
              <a:t>Perjelas Pernyataan</a:t>
            </a:r>
            <a:r>
              <a:rPr spc="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“Kami”</a:t>
            </a:r>
          </a:p>
          <a:p>
            <a:pPr marL="396875" indent="-276860">
              <a:lnSpc>
                <a:spcPct val="100000"/>
              </a:lnSpc>
              <a:spcBef>
                <a:spcPts val="1440"/>
              </a:spcBef>
              <a:buChar char="•"/>
              <a:tabLst>
                <a:tab pos="396875" algn="l"/>
                <a:tab pos="397510" algn="l"/>
              </a:tabLst>
            </a:pPr>
            <a:r>
              <a:rPr spc="-5" dirty="0">
                <a:solidFill>
                  <a:srgbClr val="FFFFFF"/>
                </a:solidFill>
              </a:rPr>
              <a:t>Hindarimemberikan pertanyaan yang menjurus </a:t>
            </a:r>
            <a:r>
              <a:rPr dirty="0">
                <a:solidFill>
                  <a:srgbClr val="FFFFFF"/>
                </a:solidFill>
              </a:rPr>
              <a:t>/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mengarahkan</a:t>
            </a:r>
          </a:p>
          <a:p>
            <a:pPr marL="396875" indent="-276860">
              <a:lnSpc>
                <a:spcPct val="100000"/>
              </a:lnSpc>
              <a:spcBef>
                <a:spcPts val="1440"/>
              </a:spcBef>
              <a:buChar char="•"/>
              <a:tabLst>
                <a:tab pos="396875" algn="l"/>
                <a:tab pos="397510" algn="l"/>
              </a:tabLst>
            </a:pPr>
            <a:r>
              <a:rPr spc="-5" dirty="0">
                <a:solidFill>
                  <a:srgbClr val="FFFFFF"/>
                </a:solidFill>
              </a:rPr>
              <a:t>Perjelas </a:t>
            </a:r>
            <a:r>
              <a:rPr spc="-10" dirty="0">
                <a:solidFill>
                  <a:srgbClr val="FFFFFF"/>
                </a:solidFill>
              </a:rPr>
              <a:t>penggunakan</a:t>
            </a:r>
            <a:r>
              <a:rPr spc="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“jargon”</a:t>
            </a:r>
          </a:p>
          <a:p>
            <a:pPr marL="396875" indent="-276860">
              <a:lnSpc>
                <a:spcPct val="100000"/>
              </a:lnSpc>
              <a:spcBef>
                <a:spcPts val="1440"/>
              </a:spcBef>
              <a:buChar char="•"/>
              <a:tabLst>
                <a:tab pos="396875" algn="l"/>
                <a:tab pos="397510" algn="l"/>
              </a:tabLst>
            </a:pPr>
            <a:r>
              <a:rPr spc="-5" dirty="0">
                <a:solidFill>
                  <a:srgbClr val="FFFFFF"/>
                </a:solidFill>
              </a:rPr>
              <a:t>Kurangi rincian teknis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484277" y="5354727"/>
            <a:ext cx="1969135" cy="1382395"/>
            <a:chOff x="484277" y="5354727"/>
            <a:chExt cx="1969135" cy="1382395"/>
          </a:xfrm>
        </p:grpSpPr>
        <p:sp>
          <p:nvSpPr>
            <p:cNvPr id="9" name="object 9"/>
            <p:cNvSpPr/>
            <p:nvPr/>
          </p:nvSpPr>
          <p:spPr>
            <a:xfrm>
              <a:off x="488949" y="5359400"/>
              <a:ext cx="1959610" cy="1372870"/>
            </a:xfrm>
            <a:custGeom>
              <a:avLst/>
              <a:gdLst/>
              <a:ahLst/>
              <a:cxnLst/>
              <a:rect l="l" t="t" r="r" b="b"/>
              <a:pathLst>
                <a:path w="1959610" h="1372870">
                  <a:moveTo>
                    <a:pt x="1272539" y="0"/>
                  </a:moveTo>
                  <a:lnTo>
                    <a:pt x="1272539" y="342900"/>
                  </a:lnTo>
                  <a:lnTo>
                    <a:pt x="0" y="342900"/>
                  </a:lnTo>
                  <a:lnTo>
                    <a:pt x="0" y="1029969"/>
                  </a:lnTo>
                  <a:lnTo>
                    <a:pt x="1272539" y="1029969"/>
                  </a:lnTo>
                  <a:lnTo>
                    <a:pt x="1272539" y="1372870"/>
                  </a:lnTo>
                  <a:lnTo>
                    <a:pt x="1959610" y="687069"/>
                  </a:lnTo>
                  <a:lnTo>
                    <a:pt x="1272539" y="0"/>
                  </a:lnTo>
                  <a:close/>
                </a:path>
              </a:pathLst>
            </a:custGeom>
            <a:solidFill>
              <a:srgbClr val="00A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8949" y="5359400"/>
              <a:ext cx="1959610" cy="1372870"/>
            </a:xfrm>
            <a:custGeom>
              <a:avLst/>
              <a:gdLst/>
              <a:ahLst/>
              <a:cxnLst/>
              <a:rect l="l" t="t" r="r" b="b"/>
              <a:pathLst>
                <a:path w="1959610" h="1372870">
                  <a:moveTo>
                    <a:pt x="0" y="342900"/>
                  </a:moveTo>
                  <a:lnTo>
                    <a:pt x="1272539" y="342900"/>
                  </a:lnTo>
                  <a:lnTo>
                    <a:pt x="1272539" y="0"/>
                  </a:lnTo>
                  <a:lnTo>
                    <a:pt x="1959610" y="687069"/>
                  </a:lnTo>
                  <a:lnTo>
                    <a:pt x="1272539" y="1372870"/>
                  </a:lnTo>
                  <a:lnTo>
                    <a:pt x="1272539" y="1029969"/>
                  </a:lnTo>
                  <a:lnTo>
                    <a:pt x="0" y="1029969"/>
                  </a:lnTo>
                  <a:lnTo>
                    <a:pt x="0" y="3429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66419" y="5853429"/>
            <a:ext cx="121729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0" dirty="0">
                <a:latin typeface="Arial"/>
                <a:cs typeface="Arial"/>
              </a:rPr>
              <a:t>D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10" dirty="0">
                <a:latin typeface="Arial"/>
                <a:cs typeface="Arial"/>
              </a:rPr>
              <a:t>N</a:t>
            </a:r>
            <a:r>
              <a:rPr sz="2200" spc="-15" dirty="0">
                <a:latin typeface="Arial"/>
                <a:cs typeface="Arial"/>
              </a:rPr>
              <a:t>G</a:t>
            </a:r>
            <a:r>
              <a:rPr sz="2200" dirty="0">
                <a:latin typeface="Arial"/>
                <a:cs typeface="Arial"/>
              </a:rPr>
              <a:t>AR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587397" y="5394097"/>
            <a:ext cx="2242185" cy="1343025"/>
            <a:chOff x="2587397" y="5394097"/>
            <a:chExt cx="2242185" cy="1343025"/>
          </a:xfrm>
        </p:grpSpPr>
        <p:sp>
          <p:nvSpPr>
            <p:cNvPr id="13" name="object 13"/>
            <p:cNvSpPr/>
            <p:nvPr/>
          </p:nvSpPr>
          <p:spPr>
            <a:xfrm>
              <a:off x="2592070" y="5398769"/>
              <a:ext cx="2232660" cy="1333500"/>
            </a:xfrm>
            <a:custGeom>
              <a:avLst/>
              <a:gdLst/>
              <a:ahLst/>
              <a:cxnLst/>
              <a:rect l="l" t="t" r="r" b="b"/>
              <a:pathLst>
                <a:path w="2232660" h="1333500">
                  <a:moveTo>
                    <a:pt x="1565909" y="0"/>
                  </a:moveTo>
                  <a:lnTo>
                    <a:pt x="1565909" y="332739"/>
                  </a:lnTo>
                  <a:lnTo>
                    <a:pt x="0" y="332739"/>
                  </a:lnTo>
                  <a:lnTo>
                    <a:pt x="0" y="1000759"/>
                  </a:lnTo>
                  <a:lnTo>
                    <a:pt x="1565909" y="1000759"/>
                  </a:lnTo>
                  <a:lnTo>
                    <a:pt x="1565909" y="1333499"/>
                  </a:lnTo>
                  <a:lnTo>
                    <a:pt x="2232660" y="666749"/>
                  </a:lnTo>
                  <a:lnTo>
                    <a:pt x="1565909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92070" y="5398769"/>
              <a:ext cx="2232660" cy="1333500"/>
            </a:xfrm>
            <a:custGeom>
              <a:avLst/>
              <a:gdLst/>
              <a:ahLst/>
              <a:cxnLst/>
              <a:rect l="l" t="t" r="r" b="b"/>
              <a:pathLst>
                <a:path w="2232660" h="1333500">
                  <a:moveTo>
                    <a:pt x="0" y="332739"/>
                  </a:moveTo>
                  <a:lnTo>
                    <a:pt x="1565909" y="332739"/>
                  </a:lnTo>
                  <a:lnTo>
                    <a:pt x="1565909" y="0"/>
                  </a:lnTo>
                  <a:lnTo>
                    <a:pt x="2232660" y="666749"/>
                  </a:lnTo>
                  <a:lnTo>
                    <a:pt x="1565909" y="1333499"/>
                  </a:lnTo>
                  <a:lnTo>
                    <a:pt x="1565909" y="1000759"/>
                  </a:lnTo>
                  <a:lnTo>
                    <a:pt x="0" y="1000759"/>
                  </a:lnTo>
                  <a:lnTo>
                    <a:pt x="0" y="33273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825750" y="5873750"/>
            <a:ext cx="6610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5" dirty="0">
                <a:latin typeface="Arial"/>
                <a:cs typeface="Arial"/>
              </a:rPr>
              <a:t>G</a:t>
            </a:r>
            <a:r>
              <a:rPr sz="2200" spc="-10" dirty="0">
                <a:latin typeface="Arial"/>
                <a:cs typeface="Arial"/>
              </a:rPr>
              <a:t>A</a:t>
            </a:r>
            <a:r>
              <a:rPr sz="2200" dirty="0">
                <a:latin typeface="Arial"/>
                <a:cs typeface="Arial"/>
              </a:rPr>
              <a:t>LI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011827" y="5394097"/>
            <a:ext cx="2337435" cy="1343025"/>
            <a:chOff x="5011827" y="5394097"/>
            <a:chExt cx="2337435" cy="1343025"/>
          </a:xfrm>
        </p:grpSpPr>
        <p:sp>
          <p:nvSpPr>
            <p:cNvPr id="17" name="object 17"/>
            <p:cNvSpPr/>
            <p:nvPr/>
          </p:nvSpPr>
          <p:spPr>
            <a:xfrm>
              <a:off x="5016500" y="5398769"/>
              <a:ext cx="2327910" cy="1333500"/>
            </a:xfrm>
            <a:custGeom>
              <a:avLst/>
              <a:gdLst/>
              <a:ahLst/>
              <a:cxnLst/>
              <a:rect l="l" t="t" r="r" b="b"/>
              <a:pathLst>
                <a:path w="2327909" h="1333500">
                  <a:moveTo>
                    <a:pt x="1661159" y="0"/>
                  </a:moveTo>
                  <a:lnTo>
                    <a:pt x="1661159" y="332739"/>
                  </a:lnTo>
                  <a:lnTo>
                    <a:pt x="0" y="332739"/>
                  </a:lnTo>
                  <a:lnTo>
                    <a:pt x="0" y="1000759"/>
                  </a:lnTo>
                  <a:lnTo>
                    <a:pt x="1661159" y="1000759"/>
                  </a:lnTo>
                  <a:lnTo>
                    <a:pt x="1661159" y="1333499"/>
                  </a:lnTo>
                  <a:lnTo>
                    <a:pt x="2327909" y="666749"/>
                  </a:lnTo>
                  <a:lnTo>
                    <a:pt x="1661159" y="0"/>
                  </a:lnTo>
                  <a:close/>
                </a:path>
              </a:pathLst>
            </a:custGeom>
            <a:solidFill>
              <a:srgbClr val="D93A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016500" y="5398769"/>
              <a:ext cx="2327910" cy="1333500"/>
            </a:xfrm>
            <a:custGeom>
              <a:avLst/>
              <a:gdLst/>
              <a:ahLst/>
              <a:cxnLst/>
              <a:rect l="l" t="t" r="r" b="b"/>
              <a:pathLst>
                <a:path w="2327909" h="1333500">
                  <a:moveTo>
                    <a:pt x="0" y="332739"/>
                  </a:moveTo>
                  <a:lnTo>
                    <a:pt x="1661159" y="332739"/>
                  </a:lnTo>
                  <a:lnTo>
                    <a:pt x="1661159" y="0"/>
                  </a:lnTo>
                  <a:lnTo>
                    <a:pt x="2327909" y="666749"/>
                  </a:lnTo>
                  <a:lnTo>
                    <a:pt x="1661159" y="1333499"/>
                  </a:lnTo>
                  <a:lnTo>
                    <a:pt x="1661159" y="1000759"/>
                  </a:lnTo>
                  <a:lnTo>
                    <a:pt x="0" y="1000759"/>
                  </a:lnTo>
                  <a:lnTo>
                    <a:pt x="0" y="33273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093970" y="5873750"/>
            <a:ext cx="149606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0" dirty="0">
                <a:latin typeface="Arial"/>
                <a:cs typeface="Arial"/>
              </a:rPr>
              <a:t>MENGERTI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483247" y="5484267"/>
            <a:ext cx="2154555" cy="1162685"/>
            <a:chOff x="7483247" y="5484267"/>
            <a:chExt cx="2154555" cy="1162685"/>
          </a:xfrm>
        </p:grpSpPr>
        <p:sp>
          <p:nvSpPr>
            <p:cNvPr id="21" name="object 21"/>
            <p:cNvSpPr/>
            <p:nvPr/>
          </p:nvSpPr>
          <p:spPr>
            <a:xfrm>
              <a:off x="7487920" y="5488939"/>
              <a:ext cx="2145030" cy="1153160"/>
            </a:xfrm>
            <a:custGeom>
              <a:avLst/>
              <a:gdLst/>
              <a:ahLst/>
              <a:cxnLst/>
              <a:rect l="l" t="t" r="r" b="b"/>
              <a:pathLst>
                <a:path w="2145029" h="1153159">
                  <a:moveTo>
                    <a:pt x="2145029" y="0"/>
                  </a:moveTo>
                  <a:lnTo>
                    <a:pt x="0" y="0"/>
                  </a:lnTo>
                  <a:lnTo>
                    <a:pt x="0" y="1153160"/>
                  </a:lnTo>
                  <a:lnTo>
                    <a:pt x="2145029" y="115316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487920" y="5488939"/>
              <a:ext cx="2145030" cy="1153160"/>
            </a:xfrm>
            <a:custGeom>
              <a:avLst/>
              <a:gdLst/>
              <a:ahLst/>
              <a:cxnLst/>
              <a:rect l="l" t="t" r="r" b="b"/>
              <a:pathLst>
                <a:path w="2145029" h="1153159">
                  <a:moveTo>
                    <a:pt x="1073150" y="1153160"/>
                  </a:moveTo>
                  <a:lnTo>
                    <a:pt x="0" y="1153160"/>
                  </a:lnTo>
                  <a:lnTo>
                    <a:pt x="0" y="0"/>
                  </a:lnTo>
                  <a:lnTo>
                    <a:pt x="2145029" y="0"/>
                  </a:lnTo>
                  <a:lnTo>
                    <a:pt x="2145029" y="1153160"/>
                  </a:lnTo>
                  <a:lnTo>
                    <a:pt x="1073150" y="115316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487919" y="5488940"/>
            <a:ext cx="2145030" cy="115316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60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DOKUMEN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8950" y="1692910"/>
            <a:ext cx="9144000" cy="3176270"/>
          </a:xfrm>
          <a:custGeom>
            <a:avLst/>
            <a:gdLst/>
            <a:ahLst/>
            <a:cxnLst/>
            <a:rect l="l" t="t" r="r" b="b"/>
            <a:pathLst>
              <a:path w="9144000" h="3176270">
                <a:moveTo>
                  <a:pt x="529590" y="0"/>
                </a:moveTo>
                <a:lnTo>
                  <a:pt x="485408" y="2400"/>
                </a:lnTo>
                <a:lnTo>
                  <a:pt x="441520" y="9421"/>
                </a:lnTo>
                <a:lnTo>
                  <a:pt x="398197" y="20790"/>
                </a:lnTo>
                <a:lnTo>
                  <a:pt x="355709" y="36235"/>
                </a:lnTo>
                <a:lnTo>
                  <a:pt x="314326" y="55486"/>
                </a:lnTo>
                <a:lnTo>
                  <a:pt x="274320" y="78269"/>
                </a:lnTo>
                <a:lnTo>
                  <a:pt x="235959" y="104314"/>
                </a:lnTo>
                <a:lnTo>
                  <a:pt x="199515" y="133348"/>
                </a:lnTo>
                <a:lnTo>
                  <a:pt x="165258" y="165100"/>
                </a:lnTo>
                <a:lnTo>
                  <a:pt x="133459" y="199297"/>
                </a:lnTo>
                <a:lnTo>
                  <a:pt x="104388" y="235669"/>
                </a:lnTo>
                <a:lnTo>
                  <a:pt x="78316" y="273943"/>
                </a:lnTo>
                <a:lnTo>
                  <a:pt x="55513" y="313848"/>
                </a:lnTo>
                <a:lnTo>
                  <a:pt x="36249" y="355112"/>
                </a:lnTo>
                <a:lnTo>
                  <a:pt x="20796" y="397462"/>
                </a:lnTo>
                <a:lnTo>
                  <a:pt x="9423" y="440629"/>
                </a:lnTo>
                <a:lnTo>
                  <a:pt x="2400" y="484338"/>
                </a:lnTo>
                <a:lnTo>
                  <a:pt x="0" y="528319"/>
                </a:lnTo>
                <a:lnTo>
                  <a:pt x="0" y="2646679"/>
                </a:lnTo>
                <a:lnTo>
                  <a:pt x="2400" y="2690861"/>
                </a:lnTo>
                <a:lnTo>
                  <a:pt x="9423" y="2734749"/>
                </a:lnTo>
                <a:lnTo>
                  <a:pt x="20796" y="2778072"/>
                </a:lnTo>
                <a:lnTo>
                  <a:pt x="36249" y="2820560"/>
                </a:lnTo>
                <a:lnTo>
                  <a:pt x="55513" y="2861943"/>
                </a:lnTo>
                <a:lnTo>
                  <a:pt x="78316" y="2901950"/>
                </a:lnTo>
                <a:lnTo>
                  <a:pt x="104388" y="2940310"/>
                </a:lnTo>
                <a:lnTo>
                  <a:pt x="133459" y="2976754"/>
                </a:lnTo>
                <a:lnTo>
                  <a:pt x="165258" y="3011011"/>
                </a:lnTo>
                <a:lnTo>
                  <a:pt x="199515" y="3042810"/>
                </a:lnTo>
                <a:lnTo>
                  <a:pt x="235959" y="3071881"/>
                </a:lnTo>
                <a:lnTo>
                  <a:pt x="274320" y="3097953"/>
                </a:lnTo>
                <a:lnTo>
                  <a:pt x="314326" y="3120756"/>
                </a:lnTo>
                <a:lnTo>
                  <a:pt x="355709" y="3140020"/>
                </a:lnTo>
                <a:lnTo>
                  <a:pt x="398197" y="3155473"/>
                </a:lnTo>
                <a:lnTo>
                  <a:pt x="441520" y="3166846"/>
                </a:lnTo>
                <a:lnTo>
                  <a:pt x="485408" y="3173869"/>
                </a:lnTo>
                <a:lnTo>
                  <a:pt x="529590" y="3176270"/>
                </a:lnTo>
                <a:lnTo>
                  <a:pt x="8614410" y="3176270"/>
                </a:lnTo>
                <a:lnTo>
                  <a:pt x="8658591" y="3173869"/>
                </a:lnTo>
                <a:lnTo>
                  <a:pt x="8702479" y="3166846"/>
                </a:lnTo>
                <a:lnTo>
                  <a:pt x="8745802" y="3155473"/>
                </a:lnTo>
                <a:lnTo>
                  <a:pt x="8788290" y="3140020"/>
                </a:lnTo>
                <a:lnTo>
                  <a:pt x="8829673" y="3120756"/>
                </a:lnTo>
                <a:lnTo>
                  <a:pt x="8869680" y="3097953"/>
                </a:lnTo>
                <a:lnTo>
                  <a:pt x="8908040" y="3071881"/>
                </a:lnTo>
                <a:lnTo>
                  <a:pt x="8944484" y="3042810"/>
                </a:lnTo>
                <a:lnTo>
                  <a:pt x="8978741" y="3011011"/>
                </a:lnTo>
                <a:lnTo>
                  <a:pt x="9010540" y="2976754"/>
                </a:lnTo>
                <a:lnTo>
                  <a:pt x="9039611" y="2940310"/>
                </a:lnTo>
                <a:lnTo>
                  <a:pt x="9065683" y="2901949"/>
                </a:lnTo>
                <a:lnTo>
                  <a:pt x="9088486" y="2861943"/>
                </a:lnTo>
                <a:lnTo>
                  <a:pt x="9107750" y="2820560"/>
                </a:lnTo>
                <a:lnTo>
                  <a:pt x="9123203" y="2778072"/>
                </a:lnTo>
                <a:lnTo>
                  <a:pt x="9134576" y="2734749"/>
                </a:lnTo>
                <a:lnTo>
                  <a:pt x="9141599" y="2690861"/>
                </a:lnTo>
                <a:lnTo>
                  <a:pt x="9144000" y="2646679"/>
                </a:lnTo>
                <a:lnTo>
                  <a:pt x="9144000" y="528319"/>
                </a:lnTo>
                <a:lnTo>
                  <a:pt x="9141599" y="484338"/>
                </a:lnTo>
                <a:lnTo>
                  <a:pt x="9134576" y="440629"/>
                </a:lnTo>
                <a:lnTo>
                  <a:pt x="9123203" y="397462"/>
                </a:lnTo>
                <a:lnTo>
                  <a:pt x="9107750" y="355112"/>
                </a:lnTo>
                <a:lnTo>
                  <a:pt x="9088486" y="313848"/>
                </a:lnTo>
                <a:lnTo>
                  <a:pt x="9065683" y="273943"/>
                </a:lnTo>
                <a:lnTo>
                  <a:pt x="9039611" y="235669"/>
                </a:lnTo>
                <a:lnTo>
                  <a:pt x="9010540" y="199297"/>
                </a:lnTo>
                <a:lnTo>
                  <a:pt x="8978741" y="165100"/>
                </a:lnTo>
                <a:lnTo>
                  <a:pt x="8944484" y="133348"/>
                </a:lnTo>
                <a:lnTo>
                  <a:pt x="8908040" y="104314"/>
                </a:lnTo>
                <a:lnTo>
                  <a:pt x="8869680" y="78269"/>
                </a:lnTo>
                <a:lnTo>
                  <a:pt x="8829673" y="55486"/>
                </a:lnTo>
                <a:lnTo>
                  <a:pt x="8788290" y="36235"/>
                </a:lnTo>
                <a:lnTo>
                  <a:pt x="8745802" y="20790"/>
                </a:lnTo>
                <a:lnTo>
                  <a:pt x="8702479" y="9421"/>
                </a:lnTo>
                <a:lnTo>
                  <a:pt x="8658591" y="2400"/>
                </a:lnTo>
                <a:lnTo>
                  <a:pt x="8614410" y="0"/>
                </a:lnTo>
                <a:lnTo>
                  <a:pt x="529590" y="0"/>
                </a:lnTo>
                <a:close/>
              </a:path>
            </a:pathLst>
          </a:custGeom>
          <a:ln w="934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50970" y="3187700"/>
            <a:ext cx="22332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0" dirty="0">
                <a:solidFill>
                  <a:srgbClr val="FF0000"/>
                </a:solidFill>
                <a:latin typeface="Arial Black"/>
                <a:cs typeface="Arial Black"/>
              </a:rPr>
              <a:t>TERIMA</a:t>
            </a:r>
            <a:r>
              <a:rPr sz="2400" spc="-53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400" spc="-204" dirty="0">
                <a:solidFill>
                  <a:srgbClr val="FF0000"/>
                </a:solidFill>
                <a:latin typeface="Arial Black"/>
                <a:cs typeface="Arial Black"/>
              </a:rPr>
              <a:t>KASIH</a:t>
            </a:r>
            <a:endParaRPr sz="2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7872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7872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7872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8680" y="2266950"/>
            <a:ext cx="8044815" cy="368554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6350">
              <a:lnSpc>
                <a:spcPct val="92900"/>
              </a:lnSpc>
              <a:spcBef>
                <a:spcPts val="370"/>
              </a:spcBef>
              <a:tabLst>
                <a:tab pos="984885" algn="l"/>
                <a:tab pos="2091689" algn="l"/>
                <a:tab pos="3140075" algn="l"/>
                <a:tab pos="3357245" algn="l"/>
                <a:tab pos="3971290" algn="l"/>
                <a:tab pos="5561965" algn="l"/>
                <a:tab pos="5708015" algn="l"/>
                <a:tab pos="7579995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“ </a:t>
            </a:r>
            <a:r>
              <a:rPr sz="32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Menganalisis </a:t>
            </a:r>
            <a:r>
              <a:rPr sz="3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dan </a:t>
            </a:r>
            <a:r>
              <a:rPr sz="32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mendesain </a:t>
            </a:r>
            <a:r>
              <a:rPr sz="3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pekerjaan (apa  </a:t>
            </a:r>
            <a:r>
              <a:rPr sz="32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saja	yang	harus		dikerjakan,	</a:t>
            </a:r>
            <a:r>
              <a:rPr sz="3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bagaimana  </a:t>
            </a:r>
            <a:r>
              <a:rPr sz="3200" b="1" i="1" spc="5" dirty="0">
                <a:solidFill>
                  <a:srgbClr val="FFFFFF"/>
                </a:solidFill>
                <a:latin typeface="Times New Roman"/>
                <a:cs typeface="Times New Roman"/>
              </a:rPr>
              <a:t>me</a:t>
            </a:r>
            <a:r>
              <a:rPr sz="3200" b="1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3200" b="1" i="1" spc="5" dirty="0">
                <a:solidFill>
                  <a:srgbClr val="FFFFFF"/>
                </a:solidFill>
                <a:latin typeface="Times New Roman"/>
                <a:cs typeface="Times New Roman"/>
              </a:rPr>
              <a:t>ge</a:t>
            </a:r>
            <a:r>
              <a:rPr sz="3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3200" b="1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j</a:t>
            </a:r>
            <a:r>
              <a:rPr sz="3200" b="1" i="1" spc="5" dirty="0">
                <a:solidFill>
                  <a:srgbClr val="FFFFFF"/>
                </a:solidFill>
                <a:latin typeface="Times New Roman"/>
                <a:cs typeface="Times New Roman"/>
              </a:rPr>
              <a:t>aka</a:t>
            </a:r>
            <a:r>
              <a:rPr sz="3200" b="1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32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3200" b="1" i="1" spc="5" dirty="0">
                <a:solidFill>
                  <a:srgbClr val="FFFFFF"/>
                </a:solidFill>
                <a:latin typeface="Times New Roman"/>
                <a:cs typeface="Times New Roman"/>
              </a:rPr>
              <a:t>ya</a:t>
            </a:r>
            <a:r>
              <a:rPr sz="3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,	</a:t>
            </a:r>
            <a:r>
              <a:rPr sz="3200" b="1" i="1" spc="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3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an	</a:t>
            </a:r>
            <a:r>
              <a:rPr sz="3200" b="1" i="1" spc="5" dirty="0">
                <a:solidFill>
                  <a:srgbClr val="FFFFFF"/>
                </a:solidFill>
                <a:latin typeface="Times New Roman"/>
                <a:cs typeface="Times New Roman"/>
              </a:rPr>
              <a:t>me</a:t>
            </a:r>
            <a:r>
              <a:rPr sz="3200" b="1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3200" b="1" i="1" spc="5" dirty="0">
                <a:solidFill>
                  <a:srgbClr val="FFFFFF"/>
                </a:solidFill>
                <a:latin typeface="Times New Roman"/>
                <a:cs typeface="Times New Roman"/>
              </a:rPr>
              <a:t>gap</a:t>
            </a:r>
            <a:r>
              <a:rPr sz="3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a		</a:t>
            </a:r>
            <a:r>
              <a:rPr sz="3200" b="1" i="1" spc="5" dirty="0">
                <a:solidFill>
                  <a:srgbClr val="FFFFFF"/>
                </a:solidFill>
                <a:latin typeface="Times New Roman"/>
                <a:cs typeface="Times New Roman"/>
              </a:rPr>
              <a:t>pe</a:t>
            </a:r>
            <a:r>
              <a:rPr sz="3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3200" b="1" i="1" spc="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3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32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j</a:t>
            </a:r>
            <a:r>
              <a:rPr sz="3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aan	</a:t>
            </a:r>
            <a:r>
              <a:rPr sz="3200" b="1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itu  </a:t>
            </a:r>
            <a:r>
              <a:rPr sz="32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harus dikerjakan)”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150">
              <a:latin typeface="Times New Roman"/>
              <a:cs typeface="Times New Roman"/>
            </a:endParaRPr>
          </a:p>
          <a:p>
            <a:pPr marL="12700" marR="5080" algn="just">
              <a:lnSpc>
                <a:spcPts val="3570"/>
              </a:lnSpc>
              <a:spcBef>
                <a:spcPts val="5"/>
              </a:spcBef>
            </a:pPr>
            <a:r>
              <a:rPr sz="3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“ </a:t>
            </a:r>
            <a:r>
              <a:rPr sz="32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Informasi tertulis mengenai </a:t>
            </a:r>
            <a:r>
              <a:rPr sz="3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sebuah  </a:t>
            </a:r>
            <a:r>
              <a:rPr sz="32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pekerjaan, </a:t>
            </a:r>
            <a:r>
              <a:rPr sz="3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apa </a:t>
            </a:r>
            <a:r>
              <a:rPr sz="32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saja </a:t>
            </a:r>
            <a:r>
              <a:rPr sz="3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yang </a:t>
            </a:r>
            <a:r>
              <a:rPr sz="32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harus dikerjakan  </a:t>
            </a:r>
            <a:r>
              <a:rPr sz="3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dalam </a:t>
            </a:r>
            <a:r>
              <a:rPr sz="32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suatu perusahaan </a:t>
            </a:r>
            <a:r>
              <a:rPr sz="3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agar </a:t>
            </a:r>
            <a:r>
              <a:rPr sz="3200" b="1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tujuan</a:t>
            </a:r>
            <a:r>
              <a:rPr sz="3200" b="1" i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tercapai”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50619" y="826769"/>
            <a:ext cx="7772400" cy="582930"/>
          </a:xfrm>
          <a:prstGeom prst="rect">
            <a:avLst/>
          </a:prstGeom>
          <a:solidFill>
            <a:srgbClr val="C1FFEF"/>
          </a:solidFill>
        </p:spPr>
        <p:txBody>
          <a:bodyPr vert="horz" wrap="square" lIns="0" tIns="30480" rIns="0" bIns="0" rtlCol="0">
            <a:spAutoFit/>
          </a:bodyPr>
          <a:lstStyle/>
          <a:p>
            <a:pPr marL="461009">
              <a:lnSpc>
                <a:spcPct val="100000"/>
              </a:lnSpc>
              <a:spcBef>
                <a:spcPts val="240"/>
              </a:spcBef>
              <a:tabLst>
                <a:tab pos="3354704" algn="l"/>
              </a:tabLst>
            </a:pP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PENGERTIAN	</a:t>
            </a:r>
            <a:r>
              <a:rPr sz="3200" b="1" i="1" spc="-5" dirty="0">
                <a:solidFill>
                  <a:srgbClr val="FF0000"/>
                </a:solidFill>
                <a:latin typeface="Arial"/>
                <a:cs typeface="Arial"/>
              </a:rPr>
              <a:t>ANALISIS</a:t>
            </a:r>
            <a:r>
              <a:rPr sz="3200" b="1" i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i="1" spc="-5" dirty="0">
                <a:solidFill>
                  <a:srgbClr val="FF0000"/>
                </a:solidFill>
                <a:latin typeface="Arial"/>
                <a:cs typeface="Arial"/>
              </a:rPr>
              <a:t>JABATAN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77480" y="6443979"/>
            <a:ext cx="2038350" cy="942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9500" y="2266950"/>
            <a:ext cx="8448040" cy="4591050"/>
          </a:xfrm>
          <a:custGeom>
            <a:avLst/>
            <a:gdLst/>
            <a:ahLst/>
            <a:cxnLst/>
            <a:rect l="l" t="t" r="r" b="b"/>
            <a:pathLst>
              <a:path w="8448040" h="4591050">
                <a:moveTo>
                  <a:pt x="764539" y="0"/>
                </a:moveTo>
                <a:lnTo>
                  <a:pt x="720453" y="1674"/>
                </a:lnTo>
                <a:lnTo>
                  <a:pt x="676497" y="6611"/>
                </a:lnTo>
                <a:lnTo>
                  <a:pt x="632803" y="14680"/>
                </a:lnTo>
                <a:lnTo>
                  <a:pt x="589499" y="25751"/>
                </a:lnTo>
                <a:lnTo>
                  <a:pt x="546718" y="39692"/>
                </a:lnTo>
                <a:lnTo>
                  <a:pt x="504589" y="56374"/>
                </a:lnTo>
                <a:lnTo>
                  <a:pt x="463243" y="75666"/>
                </a:lnTo>
                <a:lnTo>
                  <a:pt x="422811" y="97437"/>
                </a:lnTo>
                <a:lnTo>
                  <a:pt x="383422" y="121558"/>
                </a:lnTo>
                <a:lnTo>
                  <a:pt x="345208" y="147896"/>
                </a:lnTo>
                <a:lnTo>
                  <a:pt x="308299" y="176323"/>
                </a:lnTo>
                <a:lnTo>
                  <a:pt x="272826" y="206707"/>
                </a:lnTo>
                <a:lnTo>
                  <a:pt x="238918" y="238918"/>
                </a:lnTo>
                <a:lnTo>
                  <a:pt x="206707" y="272826"/>
                </a:lnTo>
                <a:lnTo>
                  <a:pt x="176323" y="308299"/>
                </a:lnTo>
                <a:lnTo>
                  <a:pt x="147896" y="345208"/>
                </a:lnTo>
                <a:lnTo>
                  <a:pt x="121558" y="383422"/>
                </a:lnTo>
                <a:lnTo>
                  <a:pt x="97437" y="422811"/>
                </a:lnTo>
                <a:lnTo>
                  <a:pt x="75666" y="463243"/>
                </a:lnTo>
                <a:lnTo>
                  <a:pt x="56374" y="504589"/>
                </a:lnTo>
                <a:lnTo>
                  <a:pt x="39692" y="546718"/>
                </a:lnTo>
                <a:lnTo>
                  <a:pt x="25751" y="589499"/>
                </a:lnTo>
                <a:lnTo>
                  <a:pt x="14680" y="632803"/>
                </a:lnTo>
                <a:lnTo>
                  <a:pt x="6611" y="676497"/>
                </a:lnTo>
                <a:lnTo>
                  <a:pt x="1674" y="720453"/>
                </a:lnTo>
                <a:lnTo>
                  <a:pt x="0" y="764539"/>
                </a:lnTo>
                <a:lnTo>
                  <a:pt x="0" y="3825240"/>
                </a:lnTo>
                <a:lnTo>
                  <a:pt x="1674" y="3869467"/>
                </a:lnTo>
                <a:lnTo>
                  <a:pt x="6611" y="3913553"/>
                </a:lnTo>
                <a:lnTo>
                  <a:pt x="14680" y="3957367"/>
                </a:lnTo>
                <a:lnTo>
                  <a:pt x="25751" y="4000780"/>
                </a:lnTo>
                <a:lnTo>
                  <a:pt x="39692" y="4043662"/>
                </a:lnTo>
                <a:lnTo>
                  <a:pt x="56374" y="4085882"/>
                </a:lnTo>
                <a:lnTo>
                  <a:pt x="75666" y="4127310"/>
                </a:lnTo>
                <a:lnTo>
                  <a:pt x="97437" y="4167817"/>
                </a:lnTo>
                <a:lnTo>
                  <a:pt x="121558" y="4207272"/>
                </a:lnTo>
                <a:lnTo>
                  <a:pt x="147896" y="4245545"/>
                </a:lnTo>
                <a:lnTo>
                  <a:pt x="176323" y="4282506"/>
                </a:lnTo>
                <a:lnTo>
                  <a:pt x="206707" y="4318025"/>
                </a:lnTo>
                <a:lnTo>
                  <a:pt x="238918" y="4351972"/>
                </a:lnTo>
                <a:lnTo>
                  <a:pt x="272826" y="4384217"/>
                </a:lnTo>
                <a:lnTo>
                  <a:pt x="308299" y="4414630"/>
                </a:lnTo>
                <a:lnTo>
                  <a:pt x="345208" y="4443080"/>
                </a:lnTo>
                <a:lnTo>
                  <a:pt x="383422" y="4469439"/>
                </a:lnTo>
                <a:lnTo>
                  <a:pt x="422811" y="4493575"/>
                </a:lnTo>
                <a:lnTo>
                  <a:pt x="463243" y="4515358"/>
                </a:lnTo>
                <a:lnTo>
                  <a:pt x="504589" y="4534659"/>
                </a:lnTo>
                <a:lnTo>
                  <a:pt x="546718" y="4551348"/>
                </a:lnTo>
                <a:lnTo>
                  <a:pt x="589499" y="4565293"/>
                </a:lnTo>
                <a:lnTo>
                  <a:pt x="632803" y="4576367"/>
                </a:lnTo>
                <a:lnTo>
                  <a:pt x="676497" y="4584437"/>
                </a:lnTo>
                <a:lnTo>
                  <a:pt x="720453" y="4589375"/>
                </a:lnTo>
                <a:lnTo>
                  <a:pt x="764539" y="4591050"/>
                </a:lnTo>
                <a:lnTo>
                  <a:pt x="7682230" y="4591050"/>
                </a:lnTo>
                <a:lnTo>
                  <a:pt x="7726321" y="4589375"/>
                </a:lnTo>
                <a:lnTo>
                  <a:pt x="7770293" y="4584437"/>
                </a:lnTo>
                <a:lnTo>
                  <a:pt x="7814013" y="4576367"/>
                </a:lnTo>
                <a:lnTo>
                  <a:pt x="7857351" y="4565293"/>
                </a:lnTo>
                <a:lnTo>
                  <a:pt x="7900174" y="4551348"/>
                </a:lnTo>
                <a:lnTo>
                  <a:pt x="7942352" y="4534659"/>
                </a:lnTo>
                <a:lnTo>
                  <a:pt x="7983753" y="4515358"/>
                </a:lnTo>
                <a:lnTo>
                  <a:pt x="8024245" y="4493575"/>
                </a:lnTo>
                <a:lnTo>
                  <a:pt x="8063698" y="4469439"/>
                </a:lnTo>
                <a:lnTo>
                  <a:pt x="8101980" y="4443080"/>
                </a:lnTo>
                <a:lnTo>
                  <a:pt x="8138959" y="4414630"/>
                </a:lnTo>
                <a:lnTo>
                  <a:pt x="8174505" y="4384217"/>
                </a:lnTo>
                <a:lnTo>
                  <a:pt x="8208486" y="4351972"/>
                </a:lnTo>
                <a:lnTo>
                  <a:pt x="8240770" y="4318025"/>
                </a:lnTo>
                <a:lnTo>
                  <a:pt x="8271226" y="4282506"/>
                </a:lnTo>
                <a:lnTo>
                  <a:pt x="8299724" y="4245545"/>
                </a:lnTo>
                <a:lnTo>
                  <a:pt x="8326130" y="4207272"/>
                </a:lnTo>
                <a:lnTo>
                  <a:pt x="8350315" y="4167817"/>
                </a:lnTo>
                <a:lnTo>
                  <a:pt x="8372146" y="4127310"/>
                </a:lnTo>
                <a:lnTo>
                  <a:pt x="8391493" y="4085882"/>
                </a:lnTo>
                <a:lnTo>
                  <a:pt x="8408224" y="4043662"/>
                </a:lnTo>
                <a:lnTo>
                  <a:pt x="8422207" y="4000780"/>
                </a:lnTo>
                <a:lnTo>
                  <a:pt x="8433312" y="3957367"/>
                </a:lnTo>
                <a:lnTo>
                  <a:pt x="8441406" y="3913553"/>
                </a:lnTo>
                <a:lnTo>
                  <a:pt x="8446359" y="3869467"/>
                </a:lnTo>
                <a:lnTo>
                  <a:pt x="8448040" y="3825240"/>
                </a:lnTo>
                <a:lnTo>
                  <a:pt x="8448040" y="764539"/>
                </a:lnTo>
                <a:lnTo>
                  <a:pt x="8446359" y="720453"/>
                </a:lnTo>
                <a:lnTo>
                  <a:pt x="8441406" y="676497"/>
                </a:lnTo>
                <a:lnTo>
                  <a:pt x="8433312" y="632803"/>
                </a:lnTo>
                <a:lnTo>
                  <a:pt x="8422207" y="589499"/>
                </a:lnTo>
                <a:lnTo>
                  <a:pt x="8408224" y="546718"/>
                </a:lnTo>
                <a:lnTo>
                  <a:pt x="8391493" y="504589"/>
                </a:lnTo>
                <a:lnTo>
                  <a:pt x="8372146" y="463243"/>
                </a:lnTo>
                <a:lnTo>
                  <a:pt x="8350315" y="422811"/>
                </a:lnTo>
                <a:lnTo>
                  <a:pt x="8326130" y="383422"/>
                </a:lnTo>
                <a:lnTo>
                  <a:pt x="8299724" y="345208"/>
                </a:lnTo>
                <a:lnTo>
                  <a:pt x="8271226" y="308299"/>
                </a:lnTo>
                <a:lnTo>
                  <a:pt x="8240770" y="272826"/>
                </a:lnTo>
                <a:lnTo>
                  <a:pt x="8208486" y="238918"/>
                </a:lnTo>
                <a:lnTo>
                  <a:pt x="8174505" y="206707"/>
                </a:lnTo>
                <a:lnTo>
                  <a:pt x="8138959" y="176323"/>
                </a:lnTo>
                <a:lnTo>
                  <a:pt x="8101980" y="147896"/>
                </a:lnTo>
                <a:lnTo>
                  <a:pt x="8063698" y="121558"/>
                </a:lnTo>
                <a:lnTo>
                  <a:pt x="8024245" y="97437"/>
                </a:lnTo>
                <a:lnTo>
                  <a:pt x="7983753" y="75666"/>
                </a:lnTo>
                <a:lnTo>
                  <a:pt x="7942352" y="56374"/>
                </a:lnTo>
                <a:lnTo>
                  <a:pt x="7900174" y="39692"/>
                </a:lnTo>
                <a:lnTo>
                  <a:pt x="7857351" y="25751"/>
                </a:lnTo>
                <a:lnTo>
                  <a:pt x="7814013" y="14680"/>
                </a:lnTo>
                <a:lnTo>
                  <a:pt x="7770293" y="6611"/>
                </a:lnTo>
                <a:lnTo>
                  <a:pt x="7726321" y="1674"/>
                </a:lnTo>
                <a:lnTo>
                  <a:pt x="7682230" y="0"/>
                </a:lnTo>
                <a:lnTo>
                  <a:pt x="764539" y="0"/>
                </a:lnTo>
                <a:close/>
              </a:path>
            </a:pathLst>
          </a:custGeom>
          <a:ln w="934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80489" y="2506979"/>
            <a:ext cx="77749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00"/>
                </a:solidFill>
              </a:rPr>
              <a:t>Ingat, bahwa Analisa Jabatan adalah</a:t>
            </a:r>
            <a:r>
              <a:rPr sz="3600" spc="-50" dirty="0">
                <a:solidFill>
                  <a:srgbClr val="FFFF00"/>
                </a:solidFill>
              </a:rPr>
              <a:t> </a:t>
            </a:r>
            <a:r>
              <a:rPr sz="3600" dirty="0">
                <a:solidFill>
                  <a:srgbClr val="FFFF00"/>
                </a:solidFill>
              </a:rPr>
              <a:t>: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1380489" y="3491229"/>
            <a:ext cx="6057900" cy="3036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0" indent="-323850">
              <a:lnSpc>
                <a:spcPct val="100000"/>
              </a:lnSpc>
              <a:spcBef>
                <a:spcPts val="100"/>
              </a:spcBef>
              <a:buChar char="•"/>
              <a:tabLst>
                <a:tab pos="335915" algn="l"/>
                <a:tab pos="33655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Analisis,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BUKAN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daftar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tugas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Arial"/>
              <a:buChar char="•"/>
            </a:pPr>
            <a:endParaRPr sz="2950">
              <a:latin typeface="Arial"/>
              <a:cs typeface="Arial"/>
            </a:endParaRPr>
          </a:p>
          <a:p>
            <a:pPr marL="336550" indent="-323850">
              <a:lnSpc>
                <a:spcPct val="100000"/>
              </a:lnSpc>
              <a:buChar char="•"/>
              <a:tabLst>
                <a:tab pos="335915" algn="l"/>
                <a:tab pos="33655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Jabatan,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BUKAN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pemangku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jabatan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Arial"/>
              <a:buChar char="•"/>
            </a:pPr>
            <a:endParaRPr sz="2950">
              <a:latin typeface="Arial"/>
              <a:cs typeface="Arial"/>
            </a:endParaRPr>
          </a:p>
          <a:p>
            <a:pPr marL="336550" indent="-323850">
              <a:lnSpc>
                <a:spcPct val="100000"/>
              </a:lnSpc>
              <a:buChar char="•"/>
              <a:tabLst>
                <a:tab pos="335915" algn="l"/>
                <a:tab pos="33655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Fakta,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BUKAN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perkiraan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FFFF"/>
              </a:buClr>
              <a:buFont typeface="Arial"/>
              <a:buChar char="•"/>
            </a:pPr>
            <a:endParaRPr sz="2950">
              <a:latin typeface="Arial"/>
              <a:cs typeface="Arial"/>
            </a:endParaRPr>
          </a:p>
          <a:p>
            <a:pPr marL="336550" indent="-323850">
              <a:lnSpc>
                <a:spcPct val="100000"/>
              </a:lnSpc>
              <a:buChar char="•"/>
              <a:tabLst>
                <a:tab pos="335915" algn="l"/>
                <a:tab pos="336550" algn="l"/>
              </a:tabLst>
            </a:pP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BUKAN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analisa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pribadi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68440" y="323850"/>
            <a:ext cx="2957829" cy="13677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5980" y="1619250"/>
            <a:ext cx="8425180" cy="3816350"/>
          </a:xfrm>
          <a:custGeom>
            <a:avLst/>
            <a:gdLst/>
            <a:ahLst/>
            <a:cxnLst/>
            <a:rect l="l" t="t" r="r" b="b"/>
            <a:pathLst>
              <a:path w="8425180" h="3816350">
                <a:moveTo>
                  <a:pt x="636269" y="0"/>
                </a:moveTo>
                <a:lnTo>
                  <a:pt x="590774" y="2125"/>
                </a:lnTo>
                <a:lnTo>
                  <a:pt x="545500" y="8366"/>
                </a:lnTo>
                <a:lnTo>
                  <a:pt x="500653" y="18516"/>
                </a:lnTo>
                <a:lnTo>
                  <a:pt x="456439" y="32372"/>
                </a:lnTo>
                <a:lnTo>
                  <a:pt x="413061" y="49728"/>
                </a:lnTo>
                <a:lnTo>
                  <a:pt x="370725" y="70379"/>
                </a:lnTo>
                <a:lnTo>
                  <a:pt x="329635" y="94121"/>
                </a:lnTo>
                <a:lnTo>
                  <a:pt x="289997" y="120748"/>
                </a:lnTo>
                <a:lnTo>
                  <a:pt x="252015" y="150056"/>
                </a:lnTo>
                <a:lnTo>
                  <a:pt x="215894" y="181839"/>
                </a:lnTo>
                <a:lnTo>
                  <a:pt x="181839" y="215894"/>
                </a:lnTo>
                <a:lnTo>
                  <a:pt x="150056" y="252015"/>
                </a:lnTo>
                <a:lnTo>
                  <a:pt x="120748" y="289997"/>
                </a:lnTo>
                <a:lnTo>
                  <a:pt x="94121" y="329635"/>
                </a:lnTo>
                <a:lnTo>
                  <a:pt x="70379" y="370725"/>
                </a:lnTo>
                <a:lnTo>
                  <a:pt x="49728" y="413061"/>
                </a:lnTo>
                <a:lnTo>
                  <a:pt x="32372" y="456439"/>
                </a:lnTo>
                <a:lnTo>
                  <a:pt x="18516" y="500653"/>
                </a:lnTo>
                <a:lnTo>
                  <a:pt x="8366" y="545500"/>
                </a:lnTo>
                <a:lnTo>
                  <a:pt x="2125" y="590774"/>
                </a:lnTo>
                <a:lnTo>
                  <a:pt x="0" y="636270"/>
                </a:lnTo>
                <a:lnTo>
                  <a:pt x="0" y="3180080"/>
                </a:lnTo>
                <a:lnTo>
                  <a:pt x="2125" y="3225411"/>
                </a:lnTo>
                <a:lnTo>
                  <a:pt x="8366" y="3270552"/>
                </a:lnTo>
                <a:lnTo>
                  <a:pt x="18516" y="3315296"/>
                </a:lnTo>
                <a:lnTo>
                  <a:pt x="32372" y="3359435"/>
                </a:lnTo>
                <a:lnTo>
                  <a:pt x="49728" y="3402761"/>
                </a:lnTo>
                <a:lnTo>
                  <a:pt x="70379" y="3445069"/>
                </a:lnTo>
                <a:lnTo>
                  <a:pt x="94121" y="3486150"/>
                </a:lnTo>
                <a:lnTo>
                  <a:pt x="120748" y="3525796"/>
                </a:lnTo>
                <a:lnTo>
                  <a:pt x="150056" y="3563801"/>
                </a:lnTo>
                <a:lnTo>
                  <a:pt x="181839" y="3599957"/>
                </a:lnTo>
                <a:lnTo>
                  <a:pt x="215894" y="3634057"/>
                </a:lnTo>
                <a:lnTo>
                  <a:pt x="252015" y="3665893"/>
                </a:lnTo>
                <a:lnTo>
                  <a:pt x="289997" y="3695259"/>
                </a:lnTo>
                <a:lnTo>
                  <a:pt x="329635" y="3721946"/>
                </a:lnTo>
                <a:lnTo>
                  <a:pt x="370725" y="3745748"/>
                </a:lnTo>
                <a:lnTo>
                  <a:pt x="413061" y="3766457"/>
                </a:lnTo>
                <a:lnTo>
                  <a:pt x="456439" y="3783865"/>
                </a:lnTo>
                <a:lnTo>
                  <a:pt x="500653" y="3797766"/>
                </a:lnTo>
                <a:lnTo>
                  <a:pt x="545500" y="3807952"/>
                </a:lnTo>
                <a:lnTo>
                  <a:pt x="590774" y="3814216"/>
                </a:lnTo>
                <a:lnTo>
                  <a:pt x="636269" y="3816350"/>
                </a:lnTo>
                <a:lnTo>
                  <a:pt x="7788910" y="3816350"/>
                </a:lnTo>
                <a:lnTo>
                  <a:pt x="7834241" y="3814216"/>
                </a:lnTo>
                <a:lnTo>
                  <a:pt x="7879382" y="3807952"/>
                </a:lnTo>
                <a:lnTo>
                  <a:pt x="7924126" y="3797766"/>
                </a:lnTo>
                <a:lnTo>
                  <a:pt x="7968265" y="3783865"/>
                </a:lnTo>
                <a:lnTo>
                  <a:pt x="8011591" y="3766457"/>
                </a:lnTo>
                <a:lnTo>
                  <a:pt x="8053899" y="3745748"/>
                </a:lnTo>
                <a:lnTo>
                  <a:pt x="8094980" y="3721946"/>
                </a:lnTo>
                <a:lnTo>
                  <a:pt x="8134626" y="3695259"/>
                </a:lnTo>
                <a:lnTo>
                  <a:pt x="8172631" y="3665893"/>
                </a:lnTo>
                <a:lnTo>
                  <a:pt x="8208787" y="3634057"/>
                </a:lnTo>
                <a:lnTo>
                  <a:pt x="8242887" y="3599957"/>
                </a:lnTo>
                <a:lnTo>
                  <a:pt x="8274723" y="3563801"/>
                </a:lnTo>
                <a:lnTo>
                  <a:pt x="8304089" y="3525796"/>
                </a:lnTo>
                <a:lnTo>
                  <a:pt x="8330776" y="3486150"/>
                </a:lnTo>
                <a:lnTo>
                  <a:pt x="8354578" y="3445069"/>
                </a:lnTo>
                <a:lnTo>
                  <a:pt x="8375287" y="3402761"/>
                </a:lnTo>
                <a:lnTo>
                  <a:pt x="8392695" y="3359435"/>
                </a:lnTo>
                <a:lnTo>
                  <a:pt x="8406596" y="3315296"/>
                </a:lnTo>
                <a:lnTo>
                  <a:pt x="8416782" y="3270552"/>
                </a:lnTo>
                <a:lnTo>
                  <a:pt x="8423046" y="3225411"/>
                </a:lnTo>
                <a:lnTo>
                  <a:pt x="8425180" y="3180080"/>
                </a:lnTo>
                <a:lnTo>
                  <a:pt x="8425180" y="636270"/>
                </a:lnTo>
                <a:lnTo>
                  <a:pt x="8423046" y="590774"/>
                </a:lnTo>
                <a:lnTo>
                  <a:pt x="8416782" y="545500"/>
                </a:lnTo>
                <a:lnTo>
                  <a:pt x="8406596" y="500653"/>
                </a:lnTo>
                <a:lnTo>
                  <a:pt x="8392695" y="456439"/>
                </a:lnTo>
                <a:lnTo>
                  <a:pt x="8375287" y="413061"/>
                </a:lnTo>
                <a:lnTo>
                  <a:pt x="8354578" y="370725"/>
                </a:lnTo>
                <a:lnTo>
                  <a:pt x="8330776" y="329635"/>
                </a:lnTo>
                <a:lnTo>
                  <a:pt x="8304089" y="289997"/>
                </a:lnTo>
                <a:lnTo>
                  <a:pt x="8274723" y="252015"/>
                </a:lnTo>
                <a:lnTo>
                  <a:pt x="8242887" y="215894"/>
                </a:lnTo>
                <a:lnTo>
                  <a:pt x="8208787" y="181839"/>
                </a:lnTo>
                <a:lnTo>
                  <a:pt x="8172631" y="150056"/>
                </a:lnTo>
                <a:lnTo>
                  <a:pt x="8134626" y="120748"/>
                </a:lnTo>
                <a:lnTo>
                  <a:pt x="8094980" y="94121"/>
                </a:lnTo>
                <a:lnTo>
                  <a:pt x="8053899" y="70379"/>
                </a:lnTo>
                <a:lnTo>
                  <a:pt x="8011591" y="49728"/>
                </a:lnTo>
                <a:lnTo>
                  <a:pt x="7968265" y="32372"/>
                </a:lnTo>
                <a:lnTo>
                  <a:pt x="7924126" y="18516"/>
                </a:lnTo>
                <a:lnTo>
                  <a:pt x="7879382" y="8366"/>
                </a:lnTo>
                <a:lnTo>
                  <a:pt x="7834241" y="2125"/>
                </a:lnTo>
                <a:lnTo>
                  <a:pt x="7788910" y="0"/>
                </a:lnTo>
                <a:lnTo>
                  <a:pt x="636269" y="0"/>
                </a:lnTo>
                <a:close/>
              </a:path>
            </a:pathLst>
          </a:custGeom>
          <a:ln w="934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18869" y="1639569"/>
            <a:ext cx="7790180" cy="171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899"/>
              </a:lnSpc>
              <a:spcBef>
                <a:spcPts val="100"/>
              </a:spcBef>
              <a:tabLst>
                <a:tab pos="4826635" algn="l"/>
              </a:tabLst>
            </a:pPr>
            <a:r>
              <a:rPr sz="4400" spc="-5" dirty="0">
                <a:solidFill>
                  <a:srgbClr val="91CF4F"/>
                </a:solidFill>
              </a:rPr>
              <a:t>Pemangku</a:t>
            </a:r>
            <a:r>
              <a:rPr sz="4400" spc="5" dirty="0">
                <a:solidFill>
                  <a:srgbClr val="91CF4F"/>
                </a:solidFill>
              </a:rPr>
              <a:t> </a:t>
            </a:r>
            <a:r>
              <a:rPr sz="4400" spc="-5" dirty="0">
                <a:solidFill>
                  <a:srgbClr val="91CF4F"/>
                </a:solidFill>
              </a:rPr>
              <a:t>jabatan	dapat</a:t>
            </a:r>
            <a:r>
              <a:rPr sz="4400" spc="-70" dirty="0">
                <a:solidFill>
                  <a:srgbClr val="91CF4F"/>
                </a:solidFill>
              </a:rPr>
              <a:t> </a:t>
            </a:r>
            <a:r>
              <a:rPr sz="4400" spc="-10" dirty="0">
                <a:solidFill>
                  <a:srgbClr val="91CF4F"/>
                </a:solidFill>
              </a:rPr>
              <a:t>pergi,  Tetapi </a:t>
            </a:r>
            <a:r>
              <a:rPr sz="4400" spc="-5" dirty="0">
                <a:solidFill>
                  <a:srgbClr val="91CF4F"/>
                </a:solidFill>
              </a:rPr>
              <a:t>jabatannya</a:t>
            </a:r>
            <a:r>
              <a:rPr sz="4400" spc="-10" dirty="0">
                <a:solidFill>
                  <a:srgbClr val="91CF4F"/>
                </a:solidFill>
              </a:rPr>
              <a:t> </a:t>
            </a:r>
            <a:r>
              <a:rPr sz="4400" spc="-5" dirty="0">
                <a:solidFill>
                  <a:srgbClr val="91CF4F"/>
                </a:solidFill>
              </a:rPr>
              <a:t>tidak.</a:t>
            </a:r>
            <a:endParaRPr sz="4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1064</Words>
  <Application>Microsoft Office PowerPoint</Application>
  <PresentationFormat>Custom</PresentationFormat>
  <Paragraphs>224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Arial Black</vt:lpstr>
      <vt:lpstr>Calibri</vt:lpstr>
      <vt:lpstr>Times New Roman</vt:lpstr>
      <vt:lpstr>Office Theme</vt:lpstr>
      <vt:lpstr>Analisa Pekerjaan / Jabatan</vt:lpstr>
      <vt:lpstr>BUSINESS PROCESS DEPT HR-GA</vt:lpstr>
      <vt:lpstr>KONSEP JABATAN</vt:lpstr>
      <vt:lpstr>PowerPoint Presentation</vt:lpstr>
      <vt:lpstr>PowerPoint Presentation</vt:lpstr>
      <vt:lpstr>PowerPoint Presentation</vt:lpstr>
      <vt:lpstr>PENGERTIAN ANALISIS JABATAN</vt:lpstr>
      <vt:lpstr>Ingat, bahwa Analisa Jabatan adalah :</vt:lpstr>
      <vt:lpstr>Pemangku jabatan dapat pergi,  Tetapi jabatannya tidak.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FORMAT URAIAN JABATAN</vt:lpstr>
      <vt:lpstr>TUJUAN JABATAN</vt:lpstr>
      <vt:lpstr>TUJUAN JABATAN (CONTOH)</vt:lpstr>
      <vt:lpstr>TANGGUNG JAWAB UTAMA (CONTOH)</vt:lpstr>
      <vt:lpstr>TANGGUNG JAWAB UTAMA</vt:lpstr>
      <vt:lpstr>TANGGUNG JAWAB UTAMA</vt:lpstr>
      <vt:lpstr>TANGGUNG JAWAB UTAMA</vt:lpstr>
      <vt:lpstr>KATA KERJA YANG DIGUNAKAN</vt:lpstr>
      <vt:lpstr>PERBEDAAN KEGIATAN vs TANGGUNG JAWAB UTAMA</vt:lpstr>
      <vt:lpstr>PERBEDAAN KEGIATAN vs TANGGUNG JAWAB UTAMA  (CONTOH)</vt:lpstr>
      <vt:lpstr>HUBUNGAN KERJA</vt:lpstr>
      <vt:lpstr>HUBUNGAN KERJA (CONTOH)</vt:lpstr>
      <vt:lpstr>HUBUNGAN KERJA (CONTOH)</vt:lpstr>
      <vt:lpstr>DIMENSI KERJA</vt:lpstr>
      <vt:lpstr>DIMENSI (CONTOH)</vt:lpstr>
      <vt:lpstr>KEWENANGAN</vt:lpstr>
      <vt:lpstr>TANTANGAN JABATAN</vt:lpstr>
      <vt:lpstr>TANTANGAN JABATAN</vt:lpstr>
      <vt:lpstr>SPESIFIKASI JABATAN</vt:lpstr>
      <vt:lpstr>SPESIFIKASI JABATAN (CONTOH)</vt:lpstr>
      <vt:lpstr>PETUNJUK WAWANCARA ANALISA JABATAN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yusuf mcsn</cp:lastModifiedBy>
  <cp:revision>3</cp:revision>
  <dcterms:created xsi:type="dcterms:W3CDTF">2023-08-29T07:14:28Z</dcterms:created>
  <dcterms:modified xsi:type="dcterms:W3CDTF">2023-09-08T02:38:06Z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2022-11-02T00:00:00Z</vt:filetime>
  </property>
  <property fmtid="{D5CDD505-2E9C-101B-9397-08002B2CF9AE}" pid="3" name="Creator">
    <vt:lpwstr>Impress</vt:lpwstr>
  </property>
  <property fmtid="{D5CDD505-2E9C-101B-9397-08002B2CF9AE}" pid="4" name="LastSaved">
    <vt:filetime>2023-08-29T00:00:00Z</vt:filetime>
  </property>
</Properties>
</file>