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76" r:id="rId4"/>
    <p:sldId id="258" r:id="rId5"/>
    <p:sldId id="259" r:id="rId6"/>
    <p:sldId id="278" r:id="rId7"/>
    <p:sldId id="279" r:id="rId8"/>
    <p:sldId id="277" r:id="rId9"/>
    <p:sldId id="280" r:id="rId10"/>
    <p:sldId id="263" r:id="rId11"/>
    <p:sldId id="260" r:id="rId12"/>
    <p:sldId id="266" r:id="rId13"/>
    <p:sldId id="281" r:id="rId14"/>
    <p:sldId id="282" r:id="rId15"/>
    <p:sldId id="283" r:id="rId16"/>
    <p:sldId id="268" r:id="rId17"/>
    <p:sldId id="275" r:id="rId18"/>
  </p:sldIdLst>
  <p:sldSz cx="18288000" cy="10287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HK Grotesk" panose="00000500000000000000" pitchFamily="50" charset="0"/>
      <p:regular r:id="rId23"/>
      <p:bold r:id="rId24"/>
      <p:italic r:id="rId25"/>
      <p:boldItalic r:id="rId26"/>
    </p:embeddedFont>
    <p:embeddedFont>
      <p:font typeface="League Gothic"/>
      <p:regular r:id="rId27"/>
    </p:embeddedFont>
    <p:embeddedFont>
      <p:font typeface="Mont Bold"/>
      <p:regular r:id="rId28"/>
    </p:embeddedFont>
    <p:embeddedFont>
      <p:font typeface="Muli Semi-Bold"/>
      <p:regular r:id="rId29"/>
    </p:embeddedFont>
    <p:embeddedFont>
      <p:font typeface="Poppins" panose="00000500000000000000" pitchFamily="2" charset="0"/>
      <p:regular r:id="rId30"/>
      <p:bold r:id="rId31"/>
      <p:italic r:id="rId32"/>
      <p:boldItalic r:id="rId33"/>
    </p:embeddedFont>
    <p:embeddedFont>
      <p:font typeface="Poppins Ultra-Bold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31"/>
    <a:srgbClr val="FFFDF7"/>
    <a:srgbClr val="FEF7DE"/>
    <a:srgbClr val="E3E3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7" d="100"/>
          <a:sy n="37" d="100"/>
        </p:scale>
        <p:origin x="988" y="1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4.jpeg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4.jpeg"/><Relationship Id="rId4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3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5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Relationship Id="rId1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3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5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Relationship Id="rId1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6.jpeg"/><Relationship Id="rId4" Type="http://schemas.openxmlformats.org/officeDocument/2006/relationships/image" Target="../media/image1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6.jpeg"/><Relationship Id="rId4" Type="http://schemas.openxmlformats.org/officeDocument/2006/relationships/image" Target="../media/image1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30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4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8833025" y="0"/>
            <a:ext cx="9454975" cy="10725461"/>
          </a:xfrm>
          <a:custGeom>
            <a:avLst/>
            <a:gdLst/>
            <a:ahLst/>
            <a:cxnLst/>
            <a:rect l="l" t="t" r="r" b="b"/>
            <a:pathLst>
              <a:path w="9454975" h="10725461">
                <a:moveTo>
                  <a:pt x="0" y="0"/>
                </a:moveTo>
                <a:lnTo>
                  <a:pt x="9454975" y="0"/>
                </a:lnTo>
                <a:lnTo>
                  <a:pt x="9454975" y="10725461"/>
                </a:lnTo>
                <a:lnTo>
                  <a:pt x="0" y="107254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3585" r="-106140"/>
            </a:stretch>
          </a:blipFill>
        </p:spPr>
      </p:sp>
      <p:grpSp>
        <p:nvGrpSpPr>
          <p:cNvPr id="4" name="Group 4"/>
          <p:cNvGrpSpPr/>
          <p:nvPr/>
        </p:nvGrpSpPr>
        <p:grpSpPr>
          <a:xfrm rot="4288751">
            <a:off x="5974197" y="2639091"/>
            <a:ext cx="9351839" cy="2039065"/>
            <a:chOff x="0" y="0"/>
            <a:chExt cx="2795831" cy="6096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95831" cy="609600"/>
            </a:xfrm>
            <a:custGeom>
              <a:avLst/>
              <a:gdLst/>
              <a:ahLst/>
              <a:cxnLst/>
              <a:rect l="l" t="t" r="r" b="b"/>
              <a:pathLst>
                <a:path w="2795831" h="609600">
                  <a:moveTo>
                    <a:pt x="203200" y="0"/>
                  </a:moveTo>
                  <a:lnTo>
                    <a:pt x="2592631" y="0"/>
                  </a:lnTo>
                  <a:lnTo>
                    <a:pt x="27958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FFFF">
                <a:alpha val="47843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3017720" y="1962787"/>
            <a:ext cx="15973378" cy="11980033"/>
            <a:chOff x="0" y="0"/>
            <a:chExt cx="812800" cy="6096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609600" y="0"/>
                  </a:moveTo>
                  <a:lnTo>
                    <a:pt x="0" y="0"/>
                  </a:lnTo>
                  <a:lnTo>
                    <a:pt x="203200" y="609600"/>
                  </a:lnTo>
                  <a:lnTo>
                    <a:pt x="812800" y="609600"/>
                  </a:lnTo>
                  <a:lnTo>
                    <a:pt x="609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170312" y="1914487"/>
            <a:ext cx="10278562" cy="67350"/>
            <a:chOff x="0" y="0"/>
            <a:chExt cx="2707111" cy="1773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707111" cy="17738"/>
            </a:xfrm>
            <a:custGeom>
              <a:avLst/>
              <a:gdLst/>
              <a:ahLst/>
              <a:cxnLst/>
              <a:rect l="l" t="t" r="r" b="b"/>
              <a:pathLst>
                <a:path w="2707111" h="17738">
                  <a:moveTo>
                    <a:pt x="0" y="0"/>
                  </a:moveTo>
                  <a:lnTo>
                    <a:pt x="2707111" y="0"/>
                  </a:lnTo>
                  <a:lnTo>
                    <a:pt x="2707111" y="17738"/>
                  </a:lnTo>
                  <a:lnTo>
                    <a:pt x="0" y="17738"/>
                  </a:lnTo>
                  <a:close/>
                </a:path>
              </a:pathLst>
            </a:custGeom>
            <a:solidFill>
              <a:srgbClr val="EFC12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4288751">
            <a:off x="5848700" y="2569506"/>
            <a:ext cx="8519102" cy="1857496"/>
            <a:chOff x="0" y="0"/>
            <a:chExt cx="2795831" cy="6096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795831" cy="609600"/>
            </a:xfrm>
            <a:custGeom>
              <a:avLst/>
              <a:gdLst/>
              <a:ahLst/>
              <a:cxnLst/>
              <a:rect l="l" t="t" r="r" b="b"/>
              <a:pathLst>
                <a:path w="2795831" h="609600">
                  <a:moveTo>
                    <a:pt x="203200" y="0"/>
                  </a:moveTo>
                  <a:lnTo>
                    <a:pt x="2592631" y="0"/>
                  </a:lnTo>
                  <a:lnTo>
                    <a:pt x="27958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AD55D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8569794">
            <a:off x="5001559" y="8934193"/>
            <a:ext cx="8519102" cy="1857496"/>
            <a:chOff x="0" y="0"/>
            <a:chExt cx="2795831" cy="6096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795831" cy="609600"/>
            </a:xfrm>
            <a:custGeom>
              <a:avLst/>
              <a:gdLst/>
              <a:ahLst/>
              <a:cxnLst/>
              <a:rect l="l" t="t" r="r" b="b"/>
              <a:pathLst>
                <a:path w="2795831" h="609600">
                  <a:moveTo>
                    <a:pt x="203200" y="0"/>
                  </a:moveTo>
                  <a:lnTo>
                    <a:pt x="2592631" y="0"/>
                  </a:lnTo>
                  <a:lnTo>
                    <a:pt x="2795831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EFC12F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207675" y="152735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6765" b="-81795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3579260" y="267602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5362922" y="433827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0" y="7952804"/>
            <a:ext cx="3372514" cy="2620725"/>
          </a:xfrm>
          <a:custGeom>
            <a:avLst/>
            <a:gdLst/>
            <a:ahLst/>
            <a:cxnLst/>
            <a:rect l="l" t="t" r="r" b="b"/>
            <a:pathLst>
              <a:path w="3372514" h="2620725">
                <a:moveTo>
                  <a:pt x="0" y="0"/>
                </a:moveTo>
                <a:lnTo>
                  <a:pt x="3372514" y="0"/>
                </a:lnTo>
                <a:lnTo>
                  <a:pt x="3372514" y="2620724"/>
                </a:lnTo>
                <a:lnTo>
                  <a:pt x="0" y="26207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533400" y="3546126"/>
            <a:ext cx="8354767" cy="1749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8"/>
              </a:lnSpc>
            </a:pPr>
            <a:r>
              <a:rPr lang="en-US" sz="6855" b="1" dirty="0">
                <a:solidFill>
                  <a:srgbClr val="017016"/>
                </a:solidFill>
                <a:latin typeface="Poppins Ultra-Bold"/>
              </a:rPr>
              <a:t>KONSEP DASAR SISTEM INFORMASI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00641" y="6280284"/>
            <a:ext cx="7423883" cy="628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77"/>
              </a:lnSpc>
            </a:pPr>
            <a:r>
              <a:rPr lang="en-US" sz="3555" dirty="0">
                <a:solidFill>
                  <a:srgbClr val="017016"/>
                </a:solidFill>
                <a:latin typeface="Poppins"/>
              </a:rPr>
              <a:t>PENGANTAR SISTEM INFORMASI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76EF324-AE21-D1B0-B3E1-5706F2EEB2E6}"/>
              </a:ext>
            </a:extLst>
          </p:cNvPr>
          <p:cNvSpPr txBox="1"/>
          <p:nvPr/>
        </p:nvSpPr>
        <p:spPr>
          <a:xfrm>
            <a:off x="573602" y="2586453"/>
            <a:ext cx="7423883" cy="628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77"/>
              </a:lnSpc>
            </a:pPr>
            <a:r>
              <a:rPr lang="en-US" sz="3555" dirty="0">
                <a:solidFill>
                  <a:srgbClr val="017016"/>
                </a:solidFill>
                <a:latin typeface="Poppins"/>
              </a:rPr>
              <a:t>PERTEMUAN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2">
            <a:extLst>
              <a:ext uri="{FF2B5EF4-FFF2-40B4-BE49-F238E27FC236}">
                <a16:creationId xmlns:a16="http://schemas.microsoft.com/office/drawing/2014/main" id="{3CF790CE-00BC-53A5-E694-1C539A6B3A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-290070"/>
            <a:ext cx="18803678" cy="10577069"/>
          </a:xfrm>
          <a:prstGeom prst="rect">
            <a:avLst/>
          </a:prstGeom>
        </p:spPr>
      </p:pic>
      <p:pic>
        <p:nvPicPr>
          <p:cNvPr id="197" name="Picture 2">
            <a:extLst>
              <a:ext uri="{FF2B5EF4-FFF2-40B4-BE49-F238E27FC236}">
                <a16:creationId xmlns:a16="http://schemas.microsoft.com/office/drawing/2014/main" id="{D0272AFD-A226-EF50-786C-108166A5E8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9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98" name="Freeform 3">
            <a:extLst>
              <a:ext uri="{FF2B5EF4-FFF2-40B4-BE49-F238E27FC236}">
                <a16:creationId xmlns:a16="http://schemas.microsoft.com/office/drawing/2014/main" id="{B9D54AD6-BE48-764D-C81D-48C4A214E885}"/>
              </a:ext>
            </a:extLst>
          </p:cNvPr>
          <p:cNvSpPr/>
          <p:nvPr/>
        </p:nvSpPr>
        <p:spPr>
          <a:xfrm rot="179767">
            <a:off x="-3305954" y="5960008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99" name="Group 4">
            <a:extLst>
              <a:ext uri="{FF2B5EF4-FFF2-40B4-BE49-F238E27FC236}">
                <a16:creationId xmlns:a16="http://schemas.microsoft.com/office/drawing/2014/main" id="{1B6B46AE-4392-29EF-4776-29235F9F61DB}"/>
              </a:ext>
            </a:extLst>
          </p:cNvPr>
          <p:cNvGrpSpPr/>
          <p:nvPr/>
        </p:nvGrpSpPr>
        <p:grpSpPr>
          <a:xfrm>
            <a:off x="1905000" y="4522622"/>
            <a:ext cx="15627691" cy="4983355"/>
            <a:chOff x="0" y="0"/>
            <a:chExt cx="3301775" cy="1052869"/>
          </a:xfrm>
        </p:grpSpPr>
        <p:sp>
          <p:nvSpPr>
            <p:cNvPr id="200" name="Freeform 5">
              <a:extLst>
                <a:ext uri="{FF2B5EF4-FFF2-40B4-BE49-F238E27FC236}">
                  <a16:creationId xmlns:a16="http://schemas.microsoft.com/office/drawing/2014/main" id="{CE06DECC-545B-DB63-F2B5-379934617328}"/>
                </a:ext>
              </a:extLst>
            </p:cNvPr>
            <p:cNvSpPr/>
            <p:nvPr/>
          </p:nvSpPr>
          <p:spPr>
            <a:xfrm>
              <a:off x="0" y="0"/>
              <a:ext cx="3301774" cy="1052869"/>
            </a:xfrm>
            <a:custGeom>
              <a:avLst/>
              <a:gdLst/>
              <a:ahLst/>
              <a:cxnLst/>
              <a:rect l="l" t="t" r="r" b="b"/>
              <a:pathLst>
                <a:path w="3301774" h="1052869">
                  <a:moveTo>
                    <a:pt x="0" y="0"/>
                  </a:moveTo>
                  <a:lnTo>
                    <a:pt x="3301774" y="0"/>
                  </a:lnTo>
                  <a:lnTo>
                    <a:pt x="3301774" y="1052869"/>
                  </a:lnTo>
                  <a:lnTo>
                    <a:pt x="0" y="1052869"/>
                  </a:lnTo>
                  <a:close/>
                </a:path>
              </a:pathLst>
            </a:custGeom>
            <a:solidFill>
              <a:srgbClr val="FFD37C"/>
            </a:solidFill>
          </p:spPr>
        </p:sp>
        <p:sp>
          <p:nvSpPr>
            <p:cNvPr id="201" name="TextBox 6">
              <a:extLst>
                <a:ext uri="{FF2B5EF4-FFF2-40B4-BE49-F238E27FC236}">
                  <a16:creationId xmlns:a16="http://schemas.microsoft.com/office/drawing/2014/main" id="{C1BA4A1E-4F24-D66B-D2DF-836FDA287BC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02" name="Freeform 7">
            <a:extLst>
              <a:ext uri="{FF2B5EF4-FFF2-40B4-BE49-F238E27FC236}">
                <a16:creationId xmlns:a16="http://schemas.microsoft.com/office/drawing/2014/main" id="{63214FCE-1059-7910-5F9D-B2B92638378A}"/>
              </a:ext>
            </a:extLst>
          </p:cNvPr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</p:sp>
      <p:sp>
        <p:nvSpPr>
          <p:cNvPr id="203" name="Freeform 8">
            <a:extLst>
              <a:ext uri="{FF2B5EF4-FFF2-40B4-BE49-F238E27FC236}">
                <a16:creationId xmlns:a16="http://schemas.microsoft.com/office/drawing/2014/main" id="{625DB603-E362-DB81-701B-1D16A3918563}"/>
              </a:ext>
            </a:extLst>
          </p:cNvPr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04" name="Freeform 9">
            <a:extLst>
              <a:ext uri="{FF2B5EF4-FFF2-40B4-BE49-F238E27FC236}">
                <a16:creationId xmlns:a16="http://schemas.microsoft.com/office/drawing/2014/main" id="{C2E1D785-D533-6FF4-F796-AD1CADBC5D7D}"/>
              </a:ext>
            </a:extLst>
          </p:cNvPr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grpSp>
        <p:nvGrpSpPr>
          <p:cNvPr id="205" name="Group 10">
            <a:extLst>
              <a:ext uri="{FF2B5EF4-FFF2-40B4-BE49-F238E27FC236}">
                <a16:creationId xmlns:a16="http://schemas.microsoft.com/office/drawing/2014/main" id="{460133F9-71A6-668A-42B1-F9E83F24E299}"/>
              </a:ext>
            </a:extLst>
          </p:cNvPr>
          <p:cNvGrpSpPr/>
          <p:nvPr/>
        </p:nvGrpSpPr>
        <p:grpSpPr>
          <a:xfrm>
            <a:off x="3261946" y="4952374"/>
            <a:ext cx="12632547" cy="4072495"/>
            <a:chOff x="0" y="0"/>
            <a:chExt cx="2521016" cy="395990"/>
          </a:xfrm>
        </p:grpSpPr>
        <p:sp>
          <p:nvSpPr>
            <p:cNvPr id="206" name="Freeform 11">
              <a:extLst>
                <a:ext uri="{FF2B5EF4-FFF2-40B4-BE49-F238E27FC236}">
                  <a16:creationId xmlns:a16="http://schemas.microsoft.com/office/drawing/2014/main" id="{5B3B95D0-CB2D-71FA-3330-394B20921EB1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7" name="TextBox 12">
              <a:extLst>
                <a:ext uri="{FF2B5EF4-FFF2-40B4-BE49-F238E27FC236}">
                  <a16:creationId xmlns:a16="http://schemas.microsoft.com/office/drawing/2014/main" id="{CDF9800E-DF38-B98C-13ED-F1C15FEB4942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30" name="TextBox 35">
            <a:extLst>
              <a:ext uri="{FF2B5EF4-FFF2-40B4-BE49-F238E27FC236}">
                <a16:creationId xmlns:a16="http://schemas.microsoft.com/office/drawing/2014/main" id="{C1E59259-A061-05C4-F1C6-665A872EC030}"/>
              </a:ext>
            </a:extLst>
          </p:cNvPr>
          <p:cNvSpPr txBox="1"/>
          <p:nvPr/>
        </p:nvSpPr>
        <p:spPr>
          <a:xfrm>
            <a:off x="6923093" y="2289400"/>
            <a:ext cx="8774107" cy="15368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2600"/>
              </a:lnSpc>
              <a:spcBef>
                <a:spcPct val="0"/>
              </a:spcBef>
            </a:pPr>
            <a:r>
              <a:rPr lang="en-US" sz="9600" b="1" dirty="0">
                <a:solidFill>
                  <a:srgbClr val="FAB900"/>
                </a:solidFill>
                <a:latin typeface="League Gothic"/>
              </a:rPr>
              <a:t>PEMBELAJARAN</a:t>
            </a:r>
          </a:p>
        </p:txBody>
      </p:sp>
      <p:sp>
        <p:nvSpPr>
          <p:cNvPr id="289" name="TextBox 34">
            <a:extLst>
              <a:ext uri="{FF2B5EF4-FFF2-40B4-BE49-F238E27FC236}">
                <a16:creationId xmlns:a16="http://schemas.microsoft.com/office/drawing/2014/main" id="{69E1E808-B3CA-543A-4B85-EAEDD715FC3A}"/>
              </a:ext>
            </a:extLst>
          </p:cNvPr>
          <p:cNvSpPr txBox="1"/>
          <p:nvPr/>
        </p:nvSpPr>
        <p:spPr>
          <a:xfrm>
            <a:off x="2257944" y="2270209"/>
            <a:ext cx="5399134" cy="15368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600"/>
              </a:lnSpc>
            </a:pPr>
            <a:r>
              <a:rPr lang="en-US" sz="9600" b="1" dirty="0">
                <a:solidFill>
                  <a:srgbClr val="017016"/>
                </a:solidFill>
                <a:latin typeface="League Gothic"/>
              </a:rPr>
              <a:t>CAPAIAN</a:t>
            </a:r>
          </a:p>
        </p:txBody>
      </p:sp>
      <p:sp>
        <p:nvSpPr>
          <p:cNvPr id="322" name="Freeform 67">
            <a:extLst>
              <a:ext uri="{FF2B5EF4-FFF2-40B4-BE49-F238E27FC236}">
                <a16:creationId xmlns:a16="http://schemas.microsoft.com/office/drawing/2014/main" id="{6B9DB4F4-73CE-A265-7AB9-D9ACF2CE3A9F}"/>
              </a:ext>
            </a:extLst>
          </p:cNvPr>
          <p:cNvSpPr/>
          <p:nvPr/>
        </p:nvSpPr>
        <p:spPr>
          <a:xfrm rot="179767">
            <a:off x="15887605" y="171984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4AC3D6-9C06-F46C-30CB-3A612886C9C0}"/>
              </a:ext>
            </a:extLst>
          </p:cNvPr>
          <p:cNvSpPr txBox="1"/>
          <p:nvPr/>
        </p:nvSpPr>
        <p:spPr>
          <a:xfrm>
            <a:off x="4510278" y="5799956"/>
            <a:ext cx="10130883" cy="1977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ID" sz="2800" b="0" i="0" u="none" strike="noStrike" dirty="0" err="1">
                <a:solidFill>
                  <a:srgbClr val="006C31"/>
                </a:solidFill>
                <a:effectLst/>
                <a:latin typeface="HK Grotesk" panose="00000500000000000000" pitchFamily="50" charset="0"/>
              </a:rPr>
              <a:t>Capaian</a:t>
            </a:r>
            <a:r>
              <a:rPr lang="en-ID" sz="2800" b="0" i="0" u="none" strike="noStrike" dirty="0">
                <a:solidFill>
                  <a:srgbClr val="006C31"/>
                </a:solidFill>
                <a:effectLst/>
                <a:latin typeface="HK Grotesk" panose="00000500000000000000" pitchFamily="50" charset="0"/>
              </a:rPr>
              <a:t> </a:t>
            </a:r>
            <a:r>
              <a:rPr lang="en-ID" sz="2800" b="0" i="0" u="none" strike="noStrike" dirty="0" err="1">
                <a:solidFill>
                  <a:srgbClr val="006C31"/>
                </a:solidFill>
                <a:effectLst/>
                <a:latin typeface="HK Grotesk" panose="00000500000000000000" pitchFamily="50" charset="0"/>
              </a:rPr>
              <a:t>pembelajaran</a:t>
            </a:r>
            <a:r>
              <a:rPr lang="en-ID" sz="2800" b="0" i="0" u="none" strike="noStrike" dirty="0">
                <a:solidFill>
                  <a:srgbClr val="006C31"/>
                </a:solidFill>
                <a:effectLst/>
                <a:latin typeface="HK Grotesk" panose="00000500000000000000" pitchFamily="50" charset="0"/>
              </a:rPr>
              <a:t> yang </a:t>
            </a:r>
            <a:r>
              <a:rPr lang="en-ID" sz="2800" b="0" i="0" u="none" strike="noStrike" dirty="0" err="1">
                <a:solidFill>
                  <a:srgbClr val="006C31"/>
                </a:solidFill>
                <a:effectLst/>
                <a:latin typeface="HK Grotesk" panose="00000500000000000000" pitchFamily="50" charset="0"/>
              </a:rPr>
              <a:t>dibebankan</a:t>
            </a:r>
            <a:r>
              <a:rPr lang="en-ID" sz="2800" b="0" i="0" u="none" strike="noStrike" dirty="0">
                <a:solidFill>
                  <a:srgbClr val="006C31"/>
                </a:solidFill>
                <a:effectLst/>
                <a:latin typeface="HK Grotesk" panose="00000500000000000000" pitchFamily="50" charset="0"/>
              </a:rPr>
              <a:t> pada </a:t>
            </a:r>
            <a:r>
              <a:rPr lang="en-ID" sz="2800" b="0" i="0" u="none" strike="noStrike" dirty="0" err="1">
                <a:solidFill>
                  <a:srgbClr val="006C31"/>
                </a:solidFill>
                <a:effectLst/>
                <a:latin typeface="HK Grotesk" panose="00000500000000000000" pitchFamily="50" charset="0"/>
              </a:rPr>
              <a:t>pokok</a:t>
            </a:r>
            <a:r>
              <a:rPr lang="en-ID" sz="2800" b="0" i="0" u="none" strike="noStrike" dirty="0">
                <a:solidFill>
                  <a:srgbClr val="006C31"/>
                </a:solidFill>
                <a:effectLst/>
                <a:latin typeface="HK Grotesk" panose="00000500000000000000" pitchFamily="50" charset="0"/>
              </a:rPr>
              <a:t> </a:t>
            </a:r>
            <a:r>
              <a:rPr lang="en-ID" sz="2800" b="0" i="0" u="none" strike="noStrike" dirty="0" err="1">
                <a:solidFill>
                  <a:srgbClr val="006C31"/>
                </a:solidFill>
                <a:effectLst/>
                <a:latin typeface="HK Grotesk" panose="00000500000000000000" pitchFamily="50" charset="0"/>
              </a:rPr>
              <a:t>bahasan</a:t>
            </a:r>
            <a:r>
              <a:rPr lang="en-ID" sz="2800" b="0" i="0" u="none" strike="noStrike" dirty="0">
                <a:solidFill>
                  <a:srgbClr val="006C31"/>
                </a:solidFill>
                <a:effectLst/>
                <a:latin typeface="HK Grotesk" panose="00000500000000000000" pitchFamily="50" charset="0"/>
              </a:rPr>
              <a:t> </a:t>
            </a:r>
            <a:r>
              <a:rPr lang="en-ID" sz="2800" b="0" i="0" u="none" strike="noStrike" dirty="0" err="1">
                <a:solidFill>
                  <a:srgbClr val="006C31"/>
                </a:solidFill>
                <a:effectLst/>
                <a:latin typeface="HK Grotesk" panose="00000500000000000000" pitchFamily="50" charset="0"/>
              </a:rPr>
              <a:t>ini</a:t>
            </a:r>
            <a:r>
              <a:rPr lang="en-ID" sz="2800" b="0" i="0" u="none" strike="noStrike" dirty="0">
                <a:solidFill>
                  <a:srgbClr val="006C31"/>
                </a:solidFill>
                <a:effectLst/>
                <a:latin typeface="HK Grotesk" panose="00000500000000000000" pitchFamily="50" charset="0"/>
              </a:rPr>
              <a:t> </a:t>
            </a:r>
            <a:r>
              <a:rPr lang="en-US" sz="2800" dirty="0" err="1">
                <a:solidFill>
                  <a:srgbClr val="006C31"/>
                </a:solidFill>
                <a:effectLst/>
                <a:latin typeface="HK Grotesk" panose="00000500000000000000" pitchFamily="50" charset="0"/>
                <a:ea typeface="Arial" panose="020B0604020202020204" pitchFamily="34" charset="0"/>
              </a:rPr>
              <a:t>Mahasiswa</a:t>
            </a:r>
            <a:r>
              <a:rPr lang="en-US" sz="2800" dirty="0">
                <a:solidFill>
                  <a:srgbClr val="006C31"/>
                </a:solidFill>
                <a:effectLst/>
                <a:latin typeface="HK Grotesk" panose="00000500000000000000" pitchFamily="50" charset="0"/>
                <a:ea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6C31"/>
                </a:solidFill>
                <a:effectLst/>
                <a:latin typeface="HK Grotesk" panose="00000500000000000000" pitchFamily="50" charset="0"/>
                <a:ea typeface="Arial" panose="020B0604020202020204" pitchFamily="34" charset="0"/>
              </a:rPr>
              <a:t>mampu</a:t>
            </a:r>
            <a:r>
              <a:rPr lang="en-US" sz="2800" dirty="0">
                <a:solidFill>
                  <a:srgbClr val="006C31"/>
                </a:solidFill>
                <a:effectLst/>
                <a:latin typeface="HK Grotesk" panose="00000500000000000000" pitchFamily="50" charset="0"/>
                <a:ea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6C31"/>
                </a:solidFill>
                <a:effectLst/>
                <a:latin typeface="HK Grotesk" panose="00000500000000000000" pitchFamily="50" charset="0"/>
                <a:ea typeface="Arial" panose="020B0604020202020204" pitchFamily="34" charset="0"/>
              </a:rPr>
              <a:t>memahami</a:t>
            </a:r>
            <a:r>
              <a:rPr lang="en-US" sz="2800" dirty="0">
                <a:solidFill>
                  <a:srgbClr val="006C31"/>
                </a:solidFill>
                <a:effectLst/>
                <a:latin typeface="HK Grotesk" panose="00000500000000000000" pitchFamily="50" charset="0"/>
                <a:ea typeface="Arial" panose="020B0604020202020204" pitchFamily="34" charset="0"/>
              </a:rPr>
              <a:t> dan </a:t>
            </a:r>
            <a:r>
              <a:rPr lang="en-US" sz="2800" dirty="0" err="1">
                <a:solidFill>
                  <a:srgbClr val="006C31"/>
                </a:solidFill>
                <a:effectLst/>
                <a:latin typeface="HK Grotesk" panose="00000500000000000000" pitchFamily="50" charset="0"/>
                <a:ea typeface="Arial" panose="020B0604020202020204" pitchFamily="34" charset="0"/>
              </a:rPr>
              <a:t>menjelaskan</a:t>
            </a:r>
            <a:r>
              <a:rPr lang="en-US" sz="2800" dirty="0">
                <a:solidFill>
                  <a:srgbClr val="006C31"/>
                </a:solidFill>
                <a:effectLst/>
                <a:latin typeface="HK Grotesk" panose="00000500000000000000" pitchFamily="50" charset="0"/>
                <a:ea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6C31"/>
                </a:solidFill>
                <a:effectLst/>
                <a:latin typeface="HK Grotesk" panose="00000500000000000000" pitchFamily="50" charset="0"/>
                <a:ea typeface="Arial" panose="020B0604020202020204" pitchFamily="34" charset="0"/>
              </a:rPr>
              <a:t>teori</a:t>
            </a:r>
            <a:r>
              <a:rPr lang="en-US" sz="2800" dirty="0">
                <a:solidFill>
                  <a:srgbClr val="006C31"/>
                </a:solidFill>
                <a:effectLst/>
                <a:latin typeface="HK Grotesk" panose="00000500000000000000" pitchFamily="50" charset="0"/>
                <a:ea typeface="Arial" panose="020B0604020202020204" pitchFamily="34" charset="0"/>
              </a:rPr>
              <a:t> yang </a:t>
            </a:r>
            <a:r>
              <a:rPr lang="en-US" sz="2800" dirty="0" err="1">
                <a:solidFill>
                  <a:srgbClr val="006C31"/>
                </a:solidFill>
                <a:effectLst/>
                <a:latin typeface="HK Grotesk" panose="00000500000000000000" pitchFamily="50" charset="0"/>
                <a:ea typeface="Arial" panose="020B0604020202020204" pitchFamily="34" charset="0"/>
              </a:rPr>
              <a:t>berkenaan</a:t>
            </a:r>
            <a:r>
              <a:rPr lang="en-US" sz="2800" dirty="0">
                <a:solidFill>
                  <a:srgbClr val="006C31"/>
                </a:solidFill>
                <a:effectLst/>
                <a:latin typeface="HK Grotesk" panose="00000500000000000000" pitchFamily="50" charset="0"/>
                <a:ea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6C31"/>
                </a:solidFill>
                <a:effectLst/>
                <a:latin typeface="HK Grotesk" panose="00000500000000000000" pitchFamily="50" charset="0"/>
                <a:ea typeface="Arial" panose="020B0604020202020204" pitchFamily="34" charset="0"/>
              </a:rPr>
              <a:t>dengan</a:t>
            </a:r>
            <a:r>
              <a:rPr lang="en-US" sz="2800" dirty="0">
                <a:solidFill>
                  <a:srgbClr val="006C31"/>
                </a:solidFill>
                <a:effectLst/>
                <a:latin typeface="HK Grotesk" panose="00000500000000000000" pitchFamily="50" charset="0"/>
                <a:ea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6C31"/>
                </a:solidFill>
                <a:effectLst/>
                <a:latin typeface="HK Grotesk" panose="00000500000000000000" pitchFamily="50" charset="0"/>
                <a:ea typeface="Arial" panose="020B0604020202020204" pitchFamily="34" charset="0"/>
              </a:rPr>
              <a:t>konsep</a:t>
            </a:r>
            <a:r>
              <a:rPr lang="en-US" sz="2800" dirty="0">
                <a:solidFill>
                  <a:srgbClr val="006C31"/>
                </a:solidFill>
                <a:effectLst/>
                <a:latin typeface="HK Grotesk" panose="00000500000000000000" pitchFamily="50" charset="0"/>
                <a:ea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6C31"/>
                </a:solidFill>
                <a:effectLst/>
                <a:latin typeface="HK Grotesk" panose="00000500000000000000" pitchFamily="50" charset="0"/>
                <a:ea typeface="Arial" panose="020B0604020202020204" pitchFamily="34" charset="0"/>
              </a:rPr>
              <a:t>dasar</a:t>
            </a:r>
            <a:r>
              <a:rPr lang="en-US" sz="2800" dirty="0">
                <a:solidFill>
                  <a:srgbClr val="006C31"/>
                </a:solidFill>
                <a:effectLst/>
                <a:latin typeface="HK Grotesk" panose="00000500000000000000" pitchFamily="50" charset="0"/>
                <a:ea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6C31"/>
                </a:solidFill>
                <a:effectLst/>
                <a:latin typeface="HK Grotesk" panose="00000500000000000000" pitchFamily="50" charset="0"/>
                <a:ea typeface="Arial" panose="020B0604020202020204" pitchFamily="34" charset="0"/>
              </a:rPr>
              <a:t>sistem</a:t>
            </a:r>
            <a:r>
              <a:rPr lang="en-US" sz="2800" dirty="0">
                <a:solidFill>
                  <a:srgbClr val="006C31"/>
                </a:solidFill>
                <a:effectLst/>
                <a:latin typeface="HK Grotesk" panose="00000500000000000000" pitchFamily="50" charset="0"/>
                <a:ea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6C31"/>
                </a:solidFill>
                <a:effectLst/>
                <a:latin typeface="HK Grotesk" panose="00000500000000000000" pitchFamily="50" charset="0"/>
                <a:ea typeface="Arial" panose="020B0604020202020204" pitchFamily="34" charset="0"/>
              </a:rPr>
              <a:t>informasi</a:t>
            </a:r>
            <a:endParaRPr lang="en-US" sz="2800" spc="-79" dirty="0">
              <a:solidFill>
                <a:srgbClr val="006C31"/>
              </a:solidFill>
              <a:latin typeface="HK Grotesk" panose="00000500000000000000" pitchFamily="50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2">
            <a:extLst>
              <a:ext uri="{FF2B5EF4-FFF2-40B4-BE49-F238E27FC236}">
                <a16:creationId xmlns:a16="http://schemas.microsoft.com/office/drawing/2014/main" id="{3CF790CE-00BC-53A5-E694-1C539A6B3A6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-290070"/>
            <a:ext cx="18803678" cy="10577069"/>
          </a:xfrm>
          <a:prstGeom prst="rect">
            <a:avLst/>
          </a:prstGeom>
        </p:spPr>
      </p:pic>
      <p:pic>
        <p:nvPicPr>
          <p:cNvPr id="197" name="Picture 2">
            <a:extLst>
              <a:ext uri="{FF2B5EF4-FFF2-40B4-BE49-F238E27FC236}">
                <a16:creationId xmlns:a16="http://schemas.microsoft.com/office/drawing/2014/main" id="{D0272AFD-A226-EF50-786C-108166A5E82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9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98" name="Freeform 3">
            <a:extLst>
              <a:ext uri="{FF2B5EF4-FFF2-40B4-BE49-F238E27FC236}">
                <a16:creationId xmlns:a16="http://schemas.microsoft.com/office/drawing/2014/main" id="{B9D54AD6-BE48-764D-C81D-48C4A214E885}"/>
              </a:ext>
            </a:extLst>
          </p:cNvPr>
          <p:cNvSpPr/>
          <p:nvPr/>
        </p:nvSpPr>
        <p:spPr>
          <a:xfrm rot="179767">
            <a:off x="-3305954" y="5960008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99" name="Group 4">
            <a:extLst>
              <a:ext uri="{FF2B5EF4-FFF2-40B4-BE49-F238E27FC236}">
                <a16:creationId xmlns:a16="http://schemas.microsoft.com/office/drawing/2014/main" id="{1B6B46AE-4392-29EF-4776-29235F9F61DB}"/>
              </a:ext>
            </a:extLst>
          </p:cNvPr>
          <p:cNvGrpSpPr/>
          <p:nvPr/>
        </p:nvGrpSpPr>
        <p:grpSpPr>
          <a:xfrm>
            <a:off x="1631609" y="4522622"/>
            <a:ext cx="15627691" cy="4983355"/>
            <a:chOff x="0" y="0"/>
            <a:chExt cx="3301775" cy="1052869"/>
          </a:xfrm>
        </p:grpSpPr>
        <p:sp>
          <p:nvSpPr>
            <p:cNvPr id="200" name="Freeform 5">
              <a:extLst>
                <a:ext uri="{FF2B5EF4-FFF2-40B4-BE49-F238E27FC236}">
                  <a16:creationId xmlns:a16="http://schemas.microsoft.com/office/drawing/2014/main" id="{CE06DECC-545B-DB63-F2B5-379934617328}"/>
                </a:ext>
              </a:extLst>
            </p:cNvPr>
            <p:cNvSpPr/>
            <p:nvPr/>
          </p:nvSpPr>
          <p:spPr>
            <a:xfrm>
              <a:off x="0" y="0"/>
              <a:ext cx="3301774" cy="1052869"/>
            </a:xfrm>
            <a:custGeom>
              <a:avLst/>
              <a:gdLst/>
              <a:ahLst/>
              <a:cxnLst/>
              <a:rect l="l" t="t" r="r" b="b"/>
              <a:pathLst>
                <a:path w="3301774" h="1052869">
                  <a:moveTo>
                    <a:pt x="0" y="0"/>
                  </a:moveTo>
                  <a:lnTo>
                    <a:pt x="3301774" y="0"/>
                  </a:lnTo>
                  <a:lnTo>
                    <a:pt x="3301774" y="1052869"/>
                  </a:lnTo>
                  <a:lnTo>
                    <a:pt x="0" y="1052869"/>
                  </a:lnTo>
                  <a:close/>
                </a:path>
              </a:pathLst>
            </a:custGeom>
            <a:solidFill>
              <a:srgbClr val="FFD37C"/>
            </a:solidFill>
          </p:spPr>
        </p:sp>
        <p:sp>
          <p:nvSpPr>
            <p:cNvPr id="201" name="TextBox 6">
              <a:extLst>
                <a:ext uri="{FF2B5EF4-FFF2-40B4-BE49-F238E27FC236}">
                  <a16:creationId xmlns:a16="http://schemas.microsoft.com/office/drawing/2014/main" id="{C1BA4A1E-4F24-D66B-D2DF-836FDA287BC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02" name="Freeform 7">
            <a:extLst>
              <a:ext uri="{FF2B5EF4-FFF2-40B4-BE49-F238E27FC236}">
                <a16:creationId xmlns:a16="http://schemas.microsoft.com/office/drawing/2014/main" id="{63214FCE-1059-7910-5F9D-B2B92638378A}"/>
              </a:ext>
            </a:extLst>
          </p:cNvPr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</p:sp>
      <p:sp>
        <p:nvSpPr>
          <p:cNvPr id="203" name="Freeform 8">
            <a:extLst>
              <a:ext uri="{FF2B5EF4-FFF2-40B4-BE49-F238E27FC236}">
                <a16:creationId xmlns:a16="http://schemas.microsoft.com/office/drawing/2014/main" id="{625DB603-E362-DB81-701B-1D16A3918563}"/>
              </a:ext>
            </a:extLst>
          </p:cNvPr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04" name="Freeform 9">
            <a:extLst>
              <a:ext uri="{FF2B5EF4-FFF2-40B4-BE49-F238E27FC236}">
                <a16:creationId xmlns:a16="http://schemas.microsoft.com/office/drawing/2014/main" id="{C2E1D785-D533-6FF4-F796-AD1CADBC5D7D}"/>
              </a:ext>
            </a:extLst>
          </p:cNvPr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grpSp>
        <p:nvGrpSpPr>
          <p:cNvPr id="205" name="Group 10">
            <a:extLst>
              <a:ext uri="{FF2B5EF4-FFF2-40B4-BE49-F238E27FC236}">
                <a16:creationId xmlns:a16="http://schemas.microsoft.com/office/drawing/2014/main" id="{460133F9-71A6-668A-42B1-F9E83F24E299}"/>
              </a:ext>
            </a:extLst>
          </p:cNvPr>
          <p:cNvGrpSpPr/>
          <p:nvPr/>
        </p:nvGrpSpPr>
        <p:grpSpPr>
          <a:xfrm>
            <a:off x="9144000" y="5603113"/>
            <a:ext cx="6103721" cy="958746"/>
            <a:chOff x="0" y="0"/>
            <a:chExt cx="2521016" cy="395990"/>
          </a:xfrm>
        </p:grpSpPr>
        <p:sp>
          <p:nvSpPr>
            <p:cNvPr id="206" name="Freeform 11">
              <a:extLst>
                <a:ext uri="{FF2B5EF4-FFF2-40B4-BE49-F238E27FC236}">
                  <a16:creationId xmlns:a16="http://schemas.microsoft.com/office/drawing/2014/main" id="{5B3B95D0-CB2D-71FA-3330-394B20921EB1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7" name="TextBox 12">
              <a:extLst>
                <a:ext uri="{FF2B5EF4-FFF2-40B4-BE49-F238E27FC236}">
                  <a16:creationId xmlns:a16="http://schemas.microsoft.com/office/drawing/2014/main" id="{CDF9800E-DF38-B98C-13ED-F1C15FEB4942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08" name="Group 13">
            <a:extLst>
              <a:ext uri="{FF2B5EF4-FFF2-40B4-BE49-F238E27FC236}">
                <a16:creationId xmlns:a16="http://schemas.microsoft.com/office/drawing/2014/main" id="{074D1CCE-0B3F-C89F-E28F-05245BBA53E4}"/>
              </a:ext>
            </a:extLst>
          </p:cNvPr>
          <p:cNvGrpSpPr/>
          <p:nvPr/>
        </p:nvGrpSpPr>
        <p:grpSpPr>
          <a:xfrm>
            <a:off x="2740824" y="5603113"/>
            <a:ext cx="6103721" cy="958746"/>
            <a:chOff x="0" y="0"/>
            <a:chExt cx="2521016" cy="395990"/>
          </a:xfrm>
        </p:grpSpPr>
        <p:sp>
          <p:nvSpPr>
            <p:cNvPr id="209" name="Freeform 14">
              <a:extLst>
                <a:ext uri="{FF2B5EF4-FFF2-40B4-BE49-F238E27FC236}">
                  <a16:creationId xmlns:a16="http://schemas.microsoft.com/office/drawing/2014/main" id="{BA69ED65-6D74-DA38-EF6F-02B9080DF711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0" name="TextBox 15">
              <a:extLst>
                <a:ext uri="{FF2B5EF4-FFF2-40B4-BE49-F238E27FC236}">
                  <a16:creationId xmlns:a16="http://schemas.microsoft.com/office/drawing/2014/main" id="{A83DF3E8-1758-06EC-FF18-25AE0EE467D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1" name="Group 16">
            <a:extLst>
              <a:ext uri="{FF2B5EF4-FFF2-40B4-BE49-F238E27FC236}">
                <a16:creationId xmlns:a16="http://schemas.microsoft.com/office/drawing/2014/main" id="{D3EC0F7A-DE21-52BD-C543-DDDB2E7214F8}"/>
              </a:ext>
            </a:extLst>
          </p:cNvPr>
          <p:cNvGrpSpPr/>
          <p:nvPr/>
        </p:nvGrpSpPr>
        <p:grpSpPr>
          <a:xfrm>
            <a:off x="9144000" y="6772081"/>
            <a:ext cx="6103721" cy="958746"/>
            <a:chOff x="0" y="0"/>
            <a:chExt cx="2521016" cy="395990"/>
          </a:xfrm>
        </p:grpSpPr>
        <p:sp>
          <p:nvSpPr>
            <p:cNvPr id="212" name="Freeform 17">
              <a:extLst>
                <a:ext uri="{FF2B5EF4-FFF2-40B4-BE49-F238E27FC236}">
                  <a16:creationId xmlns:a16="http://schemas.microsoft.com/office/drawing/2014/main" id="{C2A14B43-49A6-18A9-F2AE-54122549573A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3" name="TextBox 18">
              <a:extLst>
                <a:ext uri="{FF2B5EF4-FFF2-40B4-BE49-F238E27FC236}">
                  <a16:creationId xmlns:a16="http://schemas.microsoft.com/office/drawing/2014/main" id="{313A7063-6702-8B91-A3B7-C04439CFC7E2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14" name="Group 19">
            <a:extLst>
              <a:ext uri="{FF2B5EF4-FFF2-40B4-BE49-F238E27FC236}">
                <a16:creationId xmlns:a16="http://schemas.microsoft.com/office/drawing/2014/main" id="{900B5AF0-0F0C-E870-6881-901F997A4558}"/>
              </a:ext>
            </a:extLst>
          </p:cNvPr>
          <p:cNvGrpSpPr/>
          <p:nvPr/>
        </p:nvGrpSpPr>
        <p:grpSpPr>
          <a:xfrm>
            <a:off x="2740824" y="6772081"/>
            <a:ext cx="6103721" cy="958746"/>
            <a:chOff x="0" y="0"/>
            <a:chExt cx="2521016" cy="395990"/>
          </a:xfrm>
        </p:grpSpPr>
        <p:sp>
          <p:nvSpPr>
            <p:cNvPr id="215" name="Freeform 20">
              <a:extLst>
                <a:ext uri="{FF2B5EF4-FFF2-40B4-BE49-F238E27FC236}">
                  <a16:creationId xmlns:a16="http://schemas.microsoft.com/office/drawing/2014/main" id="{82591F67-EE48-CB04-11CD-F127A3BE2D7C}"/>
                </a:ext>
              </a:extLst>
            </p:cNvPr>
            <p:cNvSpPr/>
            <p:nvPr/>
          </p:nvSpPr>
          <p:spPr>
            <a:xfrm>
              <a:off x="0" y="0"/>
              <a:ext cx="2521016" cy="395990"/>
            </a:xfrm>
            <a:custGeom>
              <a:avLst/>
              <a:gdLst/>
              <a:ahLst/>
              <a:cxnLst/>
              <a:rect l="l" t="t" r="r" b="b"/>
              <a:pathLst>
                <a:path w="2521016" h="395990">
                  <a:moveTo>
                    <a:pt x="126839" y="0"/>
                  </a:moveTo>
                  <a:lnTo>
                    <a:pt x="2394177" y="0"/>
                  </a:lnTo>
                  <a:cubicBezTo>
                    <a:pt x="2427817" y="0"/>
                    <a:pt x="2460079" y="13363"/>
                    <a:pt x="2483866" y="37150"/>
                  </a:cubicBezTo>
                  <a:cubicBezTo>
                    <a:pt x="2507653" y="60937"/>
                    <a:pt x="2521016" y="93199"/>
                    <a:pt x="2521016" y="126839"/>
                  </a:cubicBezTo>
                  <a:lnTo>
                    <a:pt x="2521016" y="269151"/>
                  </a:lnTo>
                  <a:cubicBezTo>
                    <a:pt x="2521016" y="339202"/>
                    <a:pt x="2464228" y="395990"/>
                    <a:pt x="2394177" y="395990"/>
                  </a:cubicBezTo>
                  <a:lnTo>
                    <a:pt x="126839" y="395990"/>
                  </a:lnTo>
                  <a:cubicBezTo>
                    <a:pt x="56788" y="395990"/>
                    <a:pt x="0" y="339202"/>
                    <a:pt x="0" y="269151"/>
                  </a:cubicBezTo>
                  <a:lnTo>
                    <a:pt x="0" y="126839"/>
                  </a:lnTo>
                  <a:cubicBezTo>
                    <a:pt x="0" y="56788"/>
                    <a:pt x="56788" y="0"/>
                    <a:pt x="12683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16" name="TextBox 21">
              <a:extLst>
                <a:ext uri="{FF2B5EF4-FFF2-40B4-BE49-F238E27FC236}">
                  <a16:creationId xmlns:a16="http://schemas.microsoft.com/office/drawing/2014/main" id="{9959D844-6EDC-EF11-D36A-81A3471CDFF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26" name="Group 31">
            <a:extLst>
              <a:ext uri="{FF2B5EF4-FFF2-40B4-BE49-F238E27FC236}">
                <a16:creationId xmlns:a16="http://schemas.microsoft.com/office/drawing/2014/main" id="{C3FCF90D-A720-FAE0-1DC2-A55A02A764B2}"/>
              </a:ext>
            </a:extLst>
          </p:cNvPr>
          <p:cNvGrpSpPr/>
          <p:nvPr/>
        </p:nvGrpSpPr>
        <p:grpSpPr>
          <a:xfrm>
            <a:off x="7950089" y="5715113"/>
            <a:ext cx="742644" cy="742644"/>
            <a:chOff x="0" y="0"/>
            <a:chExt cx="812800" cy="812800"/>
          </a:xfrm>
        </p:grpSpPr>
        <p:sp>
          <p:nvSpPr>
            <p:cNvPr id="227" name="Freeform 32">
              <a:extLst>
                <a:ext uri="{FF2B5EF4-FFF2-40B4-BE49-F238E27FC236}">
                  <a16:creationId xmlns:a16="http://schemas.microsoft.com/office/drawing/2014/main" id="{8B874A16-16E9-B1DE-FEC9-627DDEA758F9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228" name="TextBox 33">
              <a:extLst>
                <a:ext uri="{FF2B5EF4-FFF2-40B4-BE49-F238E27FC236}">
                  <a16:creationId xmlns:a16="http://schemas.microsoft.com/office/drawing/2014/main" id="{A97D0AE8-5B24-70A7-E4CD-E2C99ED859E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30" name="TextBox 35">
            <a:extLst>
              <a:ext uri="{FF2B5EF4-FFF2-40B4-BE49-F238E27FC236}">
                <a16:creationId xmlns:a16="http://schemas.microsoft.com/office/drawing/2014/main" id="{C1E59259-A061-05C4-F1C6-665A872EC030}"/>
              </a:ext>
            </a:extLst>
          </p:cNvPr>
          <p:cNvSpPr txBox="1"/>
          <p:nvPr/>
        </p:nvSpPr>
        <p:spPr>
          <a:xfrm>
            <a:off x="6507225" y="2232928"/>
            <a:ext cx="7047939" cy="15368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2600"/>
              </a:lnSpc>
              <a:spcBef>
                <a:spcPct val="0"/>
              </a:spcBef>
            </a:pPr>
            <a:r>
              <a:rPr lang="en-US" sz="9600" b="1" dirty="0">
                <a:solidFill>
                  <a:srgbClr val="FAB900"/>
                </a:solidFill>
                <a:latin typeface="League Gothic"/>
              </a:rPr>
              <a:t>CONTENT</a:t>
            </a:r>
          </a:p>
        </p:txBody>
      </p:sp>
      <p:sp>
        <p:nvSpPr>
          <p:cNvPr id="231" name="TextBox 36">
            <a:extLst>
              <a:ext uri="{FF2B5EF4-FFF2-40B4-BE49-F238E27FC236}">
                <a16:creationId xmlns:a16="http://schemas.microsoft.com/office/drawing/2014/main" id="{C65630F5-43B7-F06D-6EC5-21F29B5A165C}"/>
              </a:ext>
            </a:extLst>
          </p:cNvPr>
          <p:cNvSpPr txBox="1"/>
          <p:nvPr/>
        </p:nvSpPr>
        <p:spPr>
          <a:xfrm>
            <a:off x="9405421" y="5913840"/>
            <a:ext cx="4838385" cy="292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 dirty="0" err="1">
                <a:solidFill>
                  <a:srgbClr val="017016"/>
                </a:solidFill>
                <a:latin typeface="HK Grotesk" panose="020B0604020202020204" charset="0"/>
              </a:rPr>
              <a:t>Siklus</a:t>
            </a:r>
            <a:r>
              <a:rPr lang="en-US" sz="2100" spc="-44" dirty="0">
                <a:solidFill>
                  <a:srgbClr val="017016"/>
                </a:solidFill>
                <a:latin typeface="HK Grotesk" panose="020B0604020202020204" charset="0"/>
              </a:rPr>
              <a:t> </a:t>
            </a:r>
            <a:r>
              <a:rPr lang="en-US" sz="2100" spc="-44" dirty="0" err="1">
                <a:solidFill>
                  <a:srgbClr val="017016"/>
                </a:solidFill>
                <a:latin typeface="HK Grotesk" panose="020B0604020202020204" charset="0"/>
              </a:rPr>
              <a:t>Informasi</a:t>
            </a:r>
            <a:endParaRPr lang="en-US" sz="2100" spc="-44" dirty="0">
              <a:solidFill>
                <a:srgbClr val="017016"/>
              </a:solidFill>
              <a:latin typeface="HK Grotesk" panose="020B0604020202020204" charset="0"/>
            </a:endParaRPr>
          </a:p>
        </p:txBody>
      </p:sp>
      <p:sp>
        <p:nvSpPr>
          <p:cNvPr id="232" name="TextBox 37">
            <a:extLst>
              <a:ext uri="{FF2B5EF4-FFF2-40B4-BE49-F238E27FC236}">
                <a16:creationId xmlns:a16="http://schemas.microsoft.com/office/drawing/2014/main" id="{0FF6D897-63F5-E579-9EE1-C048629C5A03}"/>
              </a:ext>
            </a:extLst>
          </p:cNvPr>
          <p:cNvSpPr txBox="1"/>
          <p:nvPr/>
        </p:nvSpPr>
        <p:spPr>
          <a:xfrm>
            <a:off x="3661908" y="5976394"/>
            <a:ext cx="4052353" cy="2634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 dirty="0" err="1">
                <a:solidFill>
                  <a:srgbClr val="017016"/>
                </a:solidFill>
                <a:latin typeface="HK Grotesk" panose="020B0604020202020204" charset="0"/>
              </a:rPr>
              <a:t>Definisi</a:t>
            </a:r>
            <a:r>
              <a:rPr lang="en-US" sz="2100" spc="-79" dirty="0">
                <a:solidFill>
                  <a:srgbClr val="017016"/>
                </a:solidFill>
                <a:latin typeface="HK Grotesk" panose="020B0604020202020204" charset="0"/>
              </a:rPr>
              <a:t> </a:t>
            </a:r>
            <a:r>
              <a:rPr lang="en-US" sz="2100" spc="-79" dirty="0" err="1">
                <a:solidFill>
                  <a:srgbClr val="017016"/>
                </a:solidFill>
                <a:latin typeface="HK Grotesk" panose="020B0604020202020204" charset="0"/>
              </a:rPr>
              <a:t>Sistem</a:t>
            </a:r>
            <a:r>
              <a:rPr lang="en-US" sz="2100" spc="-79" dirty="0">
                <a:solidFill>
                  <a:srgbClr val="017016"/>
                </a:solidFill>
                <a:latin typeface="HK Grotesk" panose="020B0604020202020204" charset="0"/>
              </a:rPr>
              <a:t> dan </a:t>
            </a:r>
            <a:r>
              <a:rPr lang="en-US" sz="2100" spc="-79" dirty="0" err="1">
                <a:solidFill>
                  <a:srgbClr val="017016"/>
                </a:solidFill>
                <a:latin typeface="HK Grotesk" panose="020B0604020202020204" charset="0"/>
              </a:rPr>
              <a:t>Informasi</a:t>
            </a:r>
            <a:endParaRPr lang="en-US" sz="2100" spc="-79" dirty="0">
              <a:solidFill>
                <a:srgbClr val="017016"/>
              </a:solidFill>
              <a:latin typeface="HK Grotesk" panose="020B0604020202020204" charset="0"/>
            </a:endParaRPr>
          </a:p>
        </p:txBody>
      </p:sp>
      <p:sp>
        <p:nvSpPr>
          <p:cNvPr id="233" name="TextBox 38">
            <a:extLst>
              <a:ext uri="{FF2B5EF4-FFF2-40B4-BE49-F238E27FC236}">
                <a16:creationId xmlns:a16="http://schemas.microsoft.com/office/drawing/2014/main" id="{F49B363E-4F3C-A8BE-70AF-DE18BCB1B1EE}"/>
              </a:ext>
            </a:extLst>
          </p:cNvPr>
          <p:cNvSpPr txBox="1"/>
          <p:nvPr/>
        </p:nvSpPr>
        <p:spPr>
          <a:xfrm>
            <a:off x="10871043" y="7114294"/>
            <a:ext cx="3284771" cy="292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163"/>
              </a:lnSpc>
            </a:pPr>
            <a:r>
              <a:rPr lang="en-US" sz="2100" spc="-44" dirty="0" err="1">
                <a:solidFill>
                  <a:srgbClr val="017016"/>
                </a:solidFill>
                <a:latin typeface="HK Grotesk" panose="020B0604020202020204" charset="0"/>
              </a:rPr>
              <a:t>Kualitas</a:t>
            </a:r>
            <a:r>
              <a:rPr lang="en-US" sz="2100" spc="-44" dirty="0">
                <a:solidFill>
                  <a:srgbClr val="017016"/>
                </a:solidFill>
                <a:latin typeface="HK Grotesk" panose="020B0604020202020204" charset="0"/>
              </a:rPr>
              <a:t> </a:t>
            </a:r>
            <a:r>
              <a:rPr lang="en-US" sz="2100" spc="-44" dirty="0" err="1">
                <a:solidFill>
                  <a:srgbClr val="017016"/>
                </a:solidFill>
                <a:latin typeface="HK Grotesk" panose="020B0604020202020204" charset="0"/>
              </a:rPr>
              <a:t>Informasi</a:t>
            </a:r>
            <a:endParaRPr lang="en-US" sz="2100" spc="-44" dirty="0">
              <a:solidFill>
                <a:srgbClr val="017016"/>
              </a:solidFill>
              <a:latin typeface="HK Grotesk" panose="020B0604020202020204" charset="0"/>
            </a:endParaRPr>
          </a:p>
        </p:txBody>
      </p:sp>
      <p:sp>
        <p:nvSpPr>
          <p:cNvPr id="234" name="TextBox 39">
            <a:extLst>
              <a:ext uri="{FF2B5EF4-FFF2-40B4-BE49-F238E27FC236}">
                <a16:creationId xmlns:a16="http://schemas.microsoft.com/office/drawing/2014/main" id="{033A4147-072A-4559-18B6-418547C1889E}"/>
              </a:ext>
            </a:extLst>
          </p:cNvPr>
          <p:cNvSpPr txBox="1"/>
          <p:nvPr/>
        </p:nvSpPr>
        <p:spPr>
          <a:xfrm>
            <a:off x="3667848" y="7113934"/>
            <a:ext cx="4109504" cy="263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11"/>
              </a:lnSpc>
            </a:pPr>
            <a:r>
              <a:rPr lang="en-US" sz="2100" spc="-79" dirty="0" err="1">
                <a:solidFill>
                  <a:srgbClr val="017016"/>
                </a:solidFill>
                <a:latin typeface="HK Grotesk" panose="020B0604020202020204" charset="0"/>
              </a:rPr>
              <a:t>Karakteristik</a:t>
            </a:r>
            <a:r>
              <a:rPr lang="en-US" sz="2100" spc="-79" dirty="0">
                <a:solidFill>
                  <a:srgbClr val="017016"/>
                </a:solidFill>
                <a:latin typeface="HK Grotesk" panose="020B0604020202020204" charset="0"/>
              </a:rPr>
              <a:t> </a:t>
            </a:r>
            <a:r>
              <a:rPr lang="en-US" sz="2100" spc="-79" dirty="0" err="1">
                <a:solidFill>
                  <a:srgbClr val="017016"/>
                </a:solidFill>
                <a:latin typeface="HK Grotesk" panose="020B0604020202020204" charset="0"/>
              </a:rPr>
              <a:t>Sistem</a:t>
            </a:r>
            <a:r>
              <a:rPr lang="en-US" sz="2100" spc="-79" dirty="0">
                <a:solidFill>
                  <a:srgbClr val="017016"/>
                </a:solidFill>
                <a:latin typeface="HK Grotesk" panose="020B0604020202020204" charset="0"/>
              </a:rPr>
              <a:t> </a:t>
            </a:r>
            <a:r>
              <a:rPr lang="en-US" sz="2100" spc="-79" dirty="0" err="1">
                <a:solidFill>
                  <a:srgbClr val="017016"/>
                </a:solidFill>
                <a:latin typeface="HK Grotesk" panose="020B0604020202020204" charset="0"/>
              </a:rPr>
              <a:t>Informasi</a:t>
            </a:r>
            <a:endParaRPr lang="en-US" sz="2100" spc="-79" dirty="0">
              <a:solidFill>
                <a:srgbClr val="017016"/>
              </a:solidFill>
              <a:latin typeface="HK Grotesk" panose="020B0604020202020204" charset="0"/>
            </a:endParaRPr>
          </a:p>
        </p:txBody>
      </p:sp>
      <p:grpSp>
        <p:nvGrpSpPr>
          <p:cNvPr id="238" name="Group 43">
            <a:extLst>
              <a:ext uri="{FF2B5EF4-FFF2-40B4-BE49-F238E27FC236}">
                <a16:creationId xmlns:a16="http://schemas.microsoft.com/office/drawing/2014/main" id="{AF7B98EE-088A-5FB1-7D05-6C15D2BBF9EE}"/>
              </a:ext>
            </a:extLst>
          </p:cNvPr>
          <p:cNvGrpSpPr/>
          <p:nvPr/>
        </p:nvGrpSpPr>
        <p:grpSpPr>
          <a:xfrm>
            <a:off x="7978664" y="6880132"/>
            <a:ext cx="742644" cy="742644"/>
            <a:chOff x="0" y="0"/>
            <a:chExt cx="812800" cy="812800"/>
          </a:xfrm>
        </p:grpSpPr>
        <p:sp>
          <p:nvSpPr>
            <p:cNvPr id="239" name="Freeform 44">
              <a:extLst>
                <a:ext uri="{FF2B5EF4-FFF2-40B4-BE49-F238E27FC236}">
                  <a16:creationId xmlns:a16="http://schemas.microsoft.com/office/drawing/2014/main" id="{2C583F99-8886-3FE2-6791-A3BBAE7CD9A6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240" name="TextBox 45">
              <a:extLst>
                <a:ext uri="{FF2B5EF4-FFF2-40B4-BE49-F238E27FC236}">
                  <a16:creationId xmlns:a16="http://schemas.microsoft.com/office/drawing/2014/main" id="{FF66F6FE-2BF4-1E9D-7BB3-47EED6E354F8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0" name="Group 55">
            <a:extLst>
              <a:ext uri="{FF2B5EF4-FFF2-40B4-BE49-F238E27FC236}">
                <a16:creationId xmlns:a16="http://schemas.microsoft.com/office/drawing/2014/main" id="{17F06340-0D7F-03CE-41A3-F1F78942BF72}"/>
              </a:ext>
            </a:extLst>
          </p:cNvPr>
          <p:cNvGrpSpPr/>
          <p:nvPr/>
        </p:nvGrpSpPr>
        <p:grpSpPr>
          <a:xfrm>
            <a:off x="14393939" y="5705588"/>
            <a:ext cx="742644" cy="742644"/>
            <a:chOff x="0" y="0"/>
            <a:chExt cx="812800" cy="812800"/>
          </a:xfrm>
        </p:grpSpPr>
        <p:sp>
          <p:nvSpPr>
            <p:cNvPr id="251" name="Freeform 56">
              <a:extLst>
                <a:ext uri="{FF2B5EF4-FFF2-40B4-BE49-F238E27FC236}">
                  <a16:creationId xmlns:a16="http://schemas.microsoft.com/office/drawing/2014/main" id="{F0841D99-B3CE-BEB5-8D36-9FC7E4608F73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252" name="TextBox 57">
              <a:extLst>
                <a:ext uri="{FF2B5EF4-FFF2-40B4-BE49-F238E27FC236}">
                  <a16:creationId xmlns:a16="http://schemas.microsoft.com/office/drawing/2014/main" id="{EF0A2146-23D7-021B-4A7F-BEFA73AAD245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grpSp>
        <p:nvGrpSpPr>
          <p:cNvPr id="253" name="Group 58">
            <a:extLst>
              <a:ext uri="{FF2B5EF4-FFF2-40B4-BE49-F238E27FC236}">
                <a16:creationId xmlns:a16="http://schemas.microsoft.com/office/drawing/2014/main" id="{CCBA578B-C4F0-37A8-D835-214AD223B564}"/>
              </a:ext>
            </a:extLst>
          </p:cNvPr>
          <p:cNvGrpSpPr/>
          <p:nvPr/>
        </p:nvGrpSpPr>
        <p:grpSpPr>
          <a:xfrm>
            <a:off x="14393939" y="6880132"/>
            <a:ext cx="742644" cy="742644"/>
            <a:chOff x="0" y="0"/>
            <a:chExt cx="812800" cy="812800"/>
          </a:xfrm>
        </p:grpSpPr>
        <p:sp>
          <p:nvSpPr>
            <p:cNvPr id="254" name="Freeform 59">
              <a:extLst>
                <a:ext uri="{FF2B5EF4-FFF2-40B4-BE49-F238E27FC236}">
                  <a16:creationId xmlns:a16="http://schemas.microsoft.com/office/drawing/2014/main" id="{277BD2FE-E4EB-BD48-FDB0-3AAEEE02343F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255" name="TextBox 60">
              <a:extLst>
                <a:ext uri="{FF2B5EF4-FFF2-40B4-BE49-F238E27FC236}">
                  <a16:creationId xmlns:a16="http://schemas.microsoft.com/office/drawing/2014/main" id="{28AA633E-3595-FFB9-E572-38C8BCE28C5D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289" name="TextBox 34">
            <a:extLst>
              <a:ext uri="{FF2B5EF4-FFF2-40B4-BE49-F238E27FC236}">
                <a16:creationId xmlns:a16="http://schemas.microsoft.com/office/drawing/2014/main" id="{69E1E808-B3CA-543A-4B85-EAEDD715FC3A}"/>
              </a:ext>
            </a:extLst>
          </p:cNvPr>
          <p:cNvSpPr txBox="1"/>
          <p:nvPr/>
        </p:nvSpPr>
        <p:spPr>
          <a:xfrm>
            <a:off x="1530757" y="2270209"/>
            <a:ext cx="7120927" cy="15368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600"/>
              </a:lnSpc>
            </a:pPr>
            <a:r>
              <a:rPr lang="en-US" sz="9600" b="1" dirty="0">
                <a:solidFill>
                  <a:srgbClr val="017016"/>
                </a:solidFill>
                <a:latin typeface="League Gothic"/>
              </a:rPr>
              <a:t>TABLE OF</a:t>
            </a:r>
          </a:p>
        </p:txBody>
      </p:sp>
      <p:sp>
        <p:nvSpPr>
          <p:cNvPr id="322" name="Freeform 67">
            <a:extLst>
              <a:ext uri="{FF2B5EF4-FFF2-40B4-BE49-F238E27FC236}">
                <a16:creationId xmlns:a16="http://schemas.microsoft.com/office/drawing/2014/main" id="{6B9DB4F4-73CE-A265-7AB9-D9ACF2CE3A9F}"/>
              </a:ext>
            </a:extLst>
          </p:cNvPr>
          <p:cNvSpPr/>
          <p:nvPr/>
        </p:nvSpPr>
        <p:spPr>
          <a:xfrm rot="179767">
            <a:off x="15841779" y="171984"/>
            <a:ext cx="17846889" cy="6380263"/>
          </a:xfrm>
          <a:custGeom>
            <a:avLst/>
            <a:gdLst/>
            <a:ahLst/>
            <a:cxnLst/>
            <a:rect l="l" t="t" r="r" b="b"/>
            <a:pathLst>
              <a:path w="17846889" h="6380263">
                <a:moveTo>
                  <a:pt x="0" y="0"/>
                </a:moveTo>
                <a:lnTo>
                  <a:pt x="17846889" y="0"/>
                </a:lnTo>
                <a:lnTo>
                  <a:pt x="17846889" y="6380263"/>
                </a:lnTo>
                <a:lnTo>
                  <a:pt x="0" y="63802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601712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6957909" cy="10287000"/>
          </a:xfrm>
          <a:custGeom>
            <a:avLst/>
            <a:gdLst/>
            <a:ahLst/>
            <a:cxnLst/>
            <a:rect l="l" t="t" r="r" b="b"/>
            <a:pathLst>
              <a:path w="6957909" h="10287000">
                <a:moveTo>
                  <a:pt x="0" y="0"/>
                </a:moveTo>
                <a:lnTo>
                  <a:pt x="6957909" y="0"/>
                </a:lnTo>
                <a:lnTo>
                  <a:pt x="69579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837"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83139" y="1428352"/>
            <a:ext cx="4991631" cy="7487446"/>
            <a:chOff x="0" y="0"/>
            <a:chExt cx="6350000" cy="952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62570" r="-62570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1361229" y="4495800"/>
            <a:ext cx="6349124" cy="1685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600"/>
              </a:lnSpc>
            </a:pPr>
            <a:r>
              <a:rPr lang="en-US" sz="14000" b="1" dirty="0">
                <a:solidFill>
                  <a:srgbClr val="017016"/>
                </a:solidFill>
                <a:latin typeface="League Gothic"/>
              </a:rPr>
              <a:t>DEFINISI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66859" y="6316297"/>
            <a:ext cx="9943494" cy="3303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2600"/>
              </a:lnSpc>
              <a:spcBef>
                <a:spcPct val="0"/>
              </a:spcBef>
            </a:pPr>
            <a:r>
              <a:rPr lang="en-US" sz="14000" b="1" dirty="0">
                <a:solidFill>
                  <a:srgbClr val="FAB900"/>
                </a:solidFill>
                <a:latin typeface="League Gothic"/>
              </a:rPr>
              <a:t>SISTEM &amp; INFORMASI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7000"/>
          </a:blip>
          <a:srcRect t="29292" b="29292"/>
          <a:stretch>
            <a:fillRect/>
          </a:stretch>
        </p:blipFill>
        <p:spPr>
          <a:xfrm>
            <a:off x="-21771" y="0"/>
            <a:ext cx="18288000" cy="10287000"/>
          </a:xfrm>
          <a:prstGeom prst="rect">
            <a:avLst/>
          </a:prstGeom>
        </p:spPr>
      </p:pic>
      <p:sp>
        <p:nvSpPr>
          <p:cNvPr id="27" name="AutoShape 27"/>
          <p:cNvSpPr/>
          <p:nvPr/>
        </p:nvSpPr>
        <p:spPr>
          <a:xfrm>
            <a:off x="1623491" y="4610100"/>
            <a:ext cx="223244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8" name="Group 28"/>
          <p:cNvGrpSpPr/>
          <p:nvPr/>
        </p:nvGrpSpPr>
        <p:grpSpPr>
          <a:xfrm>
            <a:off x="17066882" y="9253122"/>
            <a:ext cx="2053200" cy="2053200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ECF0F3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0882379" y="2132321"/>
            <a:ext cx="5184795" cy="346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US" sz="2016" spc="64" dirty="0">
                <a:solidFill>
                  <a:srgbClr val="FFFFFF"/>
                </a:solidFill>
                <a:latin typeface="HK Grotesk" panose="020B0604020202020204" charset="0"/>
              </a:rPr>
              <a:t>Email newsletter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618058" y="3164847"/>
            <a:ext cx="5797161" cy="1230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3999" b="1" spc="167" dirty="0" err="1">
                <a:solidFill>
                  <a:srgbClr val="006C31"/>
                </a:solidFill>
                <a:latin typeface="HK Grotesk" panose="020B0604020202020204" charset="0"/>
              </a:rPr>
              <a:t>Sistem</a:t>
            </a:r>
            <a:r>
              <a:rPr lang="en-US" sz="3999" b="1" spc="167" dirty="0">
                <a:solidFill>
                  <a:srgbClr val="006C31"/>
                </a:solidFill>
                <a:latin typeface="HK Grotesk" panose="020B0604020202020204" charset="0"/>
              </a:rPr>
              <a:t> </a:t>
            </a:r>
            <a:r>
              <a:rPr lang="en-US" sz="3999" b="1" spc="167" dirty="0" err="1">
                <a:solidFill>
                  <a:srgbClr val="006C31"/>
                </a:solidFill>
                <a:latin typeface="HK Grotesk" panose="020B0604020202020204" charset="0"/>
              </a:rPr>
              <a:t>dengan</a:t>
            </a:r>
            <a:r>
              <a:rPr lang="en-US" sz="3999" b="1" spc="167" dirty="0">
                <a:solidFill>
                  <a:srgbClr val="006C31"/>
                </a:solidFill>
                <a:latin typeface="HK Grotesk" panose="020B0604020202020204" charset="0"/>
              </a:rPr>
              <a:t> </a:t>
            </a:r>
            <a:r>
              <a:rPr lang="en-US" sz="3999" b="1" spc="167" dirty="0" err="1">
                <a:solidFill>
                  <a:srgbClr val="006C31"/>
                </a:solidFill>
                <a:latin typeface="HK Grotesk" panose="020B0604020202020204" charset="0"/>
              </a:rPr>
              <a:t>pendekatan</a:t>
            </a:r>
            <a:r>
              <a:rPr lang="en-US" sz="3999" b="1" spc="167" dirty="0">
                <a:solidFill>
                  <a:srgbClr val="006C31"/>
                </a:solidFill>
                <a:latin typeface="HK Grotesk" panose="020B0604020202020204" charset="0"/>
              </a:rPr>
              <a:t> </a:t>
            </a:r>
            <a:r>
              <a:rPr lang="en-US" sz="3999" b="1" spc="167" dirty="0" err="1">
                <a:solidFill>
                  <a:srgbClr val="006C31"/>
                </a:solidFill>
                <a:latin typeface="HK Grotesk" panose="020B0604020202020204" charset="0"/>
              </a:rPr>
              <a:t>prosedur</a:t>
            </a:r>
            <a:endParaRPr lang="en-US" sz="3999" b="1" spc="167" dirty="0">
              <a:solidFill>
                <a:srgbClr val="006C31"/>
              </a:solidFill>
              <a:latin typeface="HK Grotesk" panose="020B0604020202020204" charset="0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1618058" y="4901401"/>
            <a:ext cx="4507081" cy="25256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3299"/>
              </a:lnSpc>
              <a:spcBef>
                <a:spcPct val="0"/>
              </a:spcBef>
            </a:pPr>
            <a:r>
              <a:rPr lang="en-ID" sz="2400" dirty="0" err="1">
                <a:latin typeface="HK Grotesk" panose="00000500000000000000" pitchFamily="50" charset="0"/>
              </a:rPr>
              <a:t>Merupakan</a:t>
            </a:r>
            <a:r>
              <a:rPr lang="en-ID" sz="2400" dirty="0">
                <a:latin typeface="HK Grotesk" panose="00000500000000000000" pitchFamily="50" charset="0"/>
              </a:rPr>
              <a:t> </a:t>
            </a:r>
            <a:r>
              <a:rPr lang="en-ID" sz="2400" dirty="0" err="1">
                <a:latin typeface="HK Grotesk" panose="00000500000000000000" pitchFamily="50" charset="0"/>
              </a:rPr>
              <a:t>urutan</a:t>
            </a:r>
            <a:r>
              <a:rPr lang="en-ID" sz="2400" dirty="0">
                <a:latin typeface="HK Grotesk" panose="00000500000000000000" pitchFamily="50" charset="0"/>
              </a:rPr>
              <a:t> – </a:t>
            </a:r>
            <a:r>
              <a:rPr lang="en-ID" sz="2400" dirty="0" err="1">
                <a:latin typeface="HK Grotesk" panose="00000500000000000000" pitchFamily="50" charset="0"/>
              </a:rPr>
              <a:t>urutan</a:t>
            </a:r>
            <a:r>
              <a:rPr lang="en-ID" sz="2400" dirty="0">
                <a:latin typeface="HK Grotesk" panose="00000500000000000000" pitchFamily="50" charset="0"/>
              </a:rPr>
              <a:t> yang </a:t>
            </a:r>
            <a:r>
              <a:rPr lang="en-ID" sz="2400" dirty="0" err="1">
                <a:latin typeface="HK Grotesk" panose="00000500000000000000" pitchFamily="50" charset="0"/>
              </a:rPr>
              <a:t>tepat</a:t>
            </a:r>
            <a:r>
              <a:rPr lang="en-ID" sz="2400" dirty="0">
                <a:latin typeface="HK Grotesk" panose="00000500000000000000" pitchFamily="50" charset="0"/>
              </a:rPr>
              <a:t> yang </a:t>
            </a:r>
            <a:r>
              <a:rPr lang="en-ID" sz="2400" dirty="0" err="1">
                <a:latin typeface="HK Grotesk" panose="00000500000000000000" pitchFamily="50" charset="0"/>
              </a:rPr>
              <a:t>harus</a:t>
            </a:r>
            <a:r>
              <a:rPr lang="en-ID" sz="2400" dirty="0">
                <a:latin typeface="HK Grotesk" panose="00000500000000000000" pitchFamily="50" charset="0"/>
              </a:rPr>
              <a:t> </a:t>
            </a:r>
            <a:r>
              <a:rPr lang="en-ID" sz="2400" dirty="0" err="1">
                <a:latin typeface="HK Grotesk" panose="00000500000000000000" pitchFamily="50" charset="0"/>
              </a:rPr>
              <a:t>dikerjakan</a:t>
            </a:r>
            <a:r>
              <a:rPr lang="en-ID" sz="2400" dirty="0">
                <a:latin typeface="HK Grotesk" panose="00000500000000000000" pitchFamily="50" charset="0"/>
              </a:rPr>
              <a:t>, </a:t>
            </a:r>
            <a:r>
              <a:rPr lang="en-ID" sz="2400" dirty="0" err="1">
                <a:latin typeface="HK Grotesk" panose="00000500000000000000" pitchFamily="50" charset="0"/>
              </a:rPr>
              <a:t>siapa</a:t>
            </a:r>
            <a:r>
              <a:rPr lang="en-ID" sz="2400" dirty="0">
                <a:latin typeface="HK Grotesk" panose="00000500000000000000" pitchFamily="50" charset="0"/>
              </a:rPr>
              <a:t> (who) yang </a:t>
            </a:r>
            <a:r>
              <a:rPr lang="en-ID" sz="2400" dirty="0" err="1">
                <a:latin typeface="HK Grotesk" panose="00000500000000000000" pitchFamily="50" charset="0"/>
              </a:rPr>
              <a:t>mengerjakannya</a:t>
            </a:r>
            <a:r>
              <a:rPr lang="en-ID" sz="2400" dirty="0">
                <a:latin typeface="HK Grotesk" panose="00000500000000000000" pitchFamily="50" charset="0"/>
              </a:rPr>
              <a:t>, </a:t>
            </a:r>
            <a:r>
              <a:rPr lang="en-ID" sz="2400" dirty="0" err="1">
                <a:latin typeface="HK Grotesk" panose="00000500000000000000" pitchFamily="50" charset="0"/>
              </a:rPr>
              <a:t>kapan</a:t>
            </a:r>
            <a:r>
              <a:rPr lang="en-ID" sz="2400" dirty="0">
                <a:latin typeface="HK Grotesk" panose="00000500000000000000" pitchFamily="50" charset="0"/>
              </a:rPr>
              <a:t> (when) </a:t>
            </a:r>
            <a:r>
              <a:rPr lang="en-ID" sz="2400" dirty="0" err="1">
                <a:latin typeface="HK Grotesk" panose="00000500000000000000" pitchFamily="50" charset="0"/>
              </a:rPr>
              <a:t>dikerjakan</a:t>
            </a:r>
            <a:r>
              <a:rPr lang="en-ID" sz="2400" dirty="0">
                <a:latin typeface="HK Grotesk" panose="00000500000000000000" pitchFamily="50" charset="0"/>
              </a:rPr>
              <a:t>, dan </a:t>
            </a:r>
            <a:r>
              <a:rPr lang="en-ID" sz="2400" dirty="0" err="1">
                <a:latin typeface="HK Grotesk" panose="00000500000000000000" pitchFamily="50" charset="0"/>
              </a:rPr>
              <a:t>bagaimana</a:t>
            </a:r>
            <a:r>
              <a:rPr lang="en-ID" sz="2400" dirty="0">
                <a:latin typeface="HK Grotesk" panose="00000500000000000000" pitchFamily="50" charset="0"/>
              </a:rPr>
              <a:t> (how) </a:t>
            </a:r>
            <a:r>
              <a:rPr lang="en-ID" sz="2400" dirty="0" err="1">
                <a:latin typeface="HK Grotesk" panose="00000500000000000000" pitchFamily="50" charset="0"/>
              </a:rPr>
              <a:t>mengerjakannya</a:t>
            </a:r>
            <a:endParaRPr lang="en-US" sz="2199" spc="114" dirty="0">
              <a:solidFill>
                <a:srgbClr val="000000"/>
              </a:solidFill>
              <a:latin typeface="HK Grotesk" panose="00000500000000000000" pitchFamily="50" charset="0"/>
            </a:endParaRPr>
          </a:p>
        </p:txBody>
      </p:sp>
      <p:sp>
        <p:nvSpPr>
          <p:cNvPr id="41" name="Freeform 41"/>
          <p:cNvSpPr/>
          <p:nvPr/>
        </p:nvSpPr>
        <p:spPr>
          <a:xfrm>
            <a:off x="256054" y="340834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6765" b="-81795"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3627639" y="455702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09"/>
                </a:lnTo>
                <a:lnTo>
                  <a:pt x="0" y="13897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5411301" y="621927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4" name="TextBox 39">
            <a:extLst>
              <a:ext uri="{FF2B5EF4-FFF2-40B4-BE49-F238E27FC236}">
                <a16:creationId xmlns:a16="http://schemas.microsoft.com/office/drawing/2014/main" id="{77A3641B-4A1C-C90B-0AB8-7DA9D5A69B25}"/>
              </a:ext>
            </a:extLst>
          </p:cNvPr>
          <p:cNvSpPr txBox="1"/>
          <p:nvPr/>
        </p:nvSpPr>
        <p:spPr>
          <a:xfrm>
            <a:off x="9879399" y="4979415"/>
            <a:ext cx="5797161" cy="184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3999" b="1" spc="167" dirty="0" err="1">
                <a:solidFill>
                  <a:srgbClr val="006C31"/>
                </a:solidFill>
                <a:latin typeface="HK Grotesk" panose="020B0604020202020204" charset="0"/>
              </a:rPr>
              <a:t>Sistem</a:t>
            </a:r>
            <a:r>
              <a:rPr lang="en-US" sz="3999" b="1" spc="167" dirty="0">
                <a:solidFill>
                  <a:srgbClr val="006C31"/>
                </a:solidFill>
                <a:latin typeface="HK Grotesk" panose="020B0604020202020204" charset="0"/>
              </a:rPr>
              <a:t> </a:t>
            </a:r>
            <a:r>
              <a:rPr lang="en-US" sz="3999" b="1" spc="167" dirty="0" err="1">
                <a:solidFill>
                  <a:srgbClr val="006C31"/>
                </a:solidFill>
                <a:latin typeface="HK Grotesk" panose="020B0604020202020204" charset="0"/>
              </a:rPr>
              <a:t>dengan</a:t>
            </a:r>
            <a:r>
              <a:rPr lang="en-US" sz="3999" b="1" spc="167" dirty="0">
                <a:solidFill>
                  <a:srgbClr val="006C31"/>
                </a:solidFill>
                <a:latin typeface="HK Grotesk" panose="020B0604020202020204" charset="0"/>
              </a:rPr>
              <a:t> </a:t>
            </a:r>
            <a:r>
              <a:rPr lang="en-US" sz="3999" b="1" spc="167" dirty="0" err="1">
                <a:solidFill>
                  <a:srgbClr val="006C31"/>
                </a:solidFill>
                <a:latin typeface="HK Grotesk" panose="020B0604020202020204" charset="0"/>
              </a:rPr>
              <a:t>pendekatan</a:t>
            </a:r>
            <a:r>
              <a:rPr lang="en-US" sz="3999" b="1" spc="167" dirty="0">
                <a:solidFill>
                  <a:srgbClr val="006C31"/>
                </a:solidFill>
                <a:latin typeface="HK Grotesk" panose="020B0604020202020204" charset="0"/>
              </a:rPr>
              <a:t> </a:t>
            </a:r>
            <a:r>
              <a:rPr lang="en-US" sz="3999" b="1" spc="167" dirty="0" err="1">
                <a:solidFill>
                  <a:srgbClr val="006C31"/>
                </a:solidFill>
                <a:latin typeface="HK Grotesk" panose="020B0604020202020204" charset="0"/>
              </a:rPr>
              <a:t>komponen</a:t>
            </a:r>
            <a:r>
              <a:rPr lang="en-US" sz="3999" b="1" spc="167" dirty="0">
                <a:solidFill>
                  <a:srgbClr val="006C31"/>
                </a:solidFill>
                <a:latin typeface="HK Grotesk" panose="020B0604020202020204" charset="0"/>
              </a:rPr>
              <a:t> </a:t>
            </a:r>
            <a:r>
              <a:rPr lang="en-US" sz="3999" b="1" spc="167" dirty="0" err="1">
                <a:solidFill>
                  <a:srgbClr val="006C31"/>
                </a:solidFill>
                <a:latin typeface="HK Grotesk" panose="020B0604020202020204" charset="0"/>
              </a:rPr>
              <a:t>sistem</a:t>
            </a:r>
            <a:endParaRPr lang="en-US" sz="3999" b="1" spc="167" dirty="0">
              <a:solidFill>
                <a:srgbClr val="006C31"/>
              </a:solidFill>
              <a:latin typeface="HK Grotesk" panose="020B0604020202020204" charset="0"/>
            </a:endParaRPr>
          </a:p>
        </p:txBody>
      </p:sp>
      <p:sp>
        <p:nvSpPr>
          <p:cNvPr id="45" name="AutoShape 27">
            <a:extLst>
              <a:ext uri="{FF2B5EF4-FFF2-40B4-BE49-F238E27FC236}">
                <a16:creationId xmlns:a16="http://schemas.microsoft.com/office/drawing/2014/main" id="{54D56E02-CD13-5171-338C-816E96F01CC1}"/>
              </a:ext>
            </a:extLst>
          </p:cNvPr>
          <p:cNvSpPr/>
          <p:nvPr/>
        </p:nvSpPr>
        <p:spPr>
          <a:xfrm>
            <a:off x="9879399" y="7084442"/>
            <a:ext cx="223244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E13D95F-F328-7CB3-BD4A-E085335FF5C7}"/>
              </a:ext>
            </a:extLst>
          </p:cNvPr>
          <p:cNvSpPr txBox="1"/>
          <p:nvPr/>
        </p:nvSpPr>
        <p:spPr>
          <a:xfrm>
            <a:off x="9753600" y="7343195"/>
            <a:ext cx="772095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>
                <a:latin typeface="HK Grotesk" panose="00000500000000000000" pitchFamily="50" charset="0"/>
                <a:cs typeface="Arial" panose="020B0604020202020204" pitchFamily="34" charset="0"/>
              </a:rPr>
              <a:t>Merupakan</a:t>
            </a:r>
            <a:r>
              <a:rPr lang="en-US" sz="2400" dirty="0">
                <a:latin typeface="HK Grotesk" panose="00000500000000000000" pitchFamily="50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HK Grotesk" panose="00000500000000000000" pitchFamily="50" charset="0"/>
                <a:cs typeface="Arial" panose="020B0604020202020204" pitchFamily="34" charset="0"/>
              </a:rPr>
              <a:t>seperangkat</a:t>
            </a:r>
            <a:r>
              <a:rPr lang="en-US" sz="2400" dirty="0">
                <a:latin typeface="HK Grotesk" panose="00000500000000000000" pitchFamily="50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HK Grotesk" panose="00000500000000000000" pitchFamily="50" charset="0"/>
                <a:cs typeface="Arial" panose="020B0604020202020204" pitchFamily="34" charset="0"/>
              </a:rPr>
              <a:t>komponen</a:t>
            </a:r>
            <a:r>
              <a:rPr lang="en-US" sz="2400" dirty="0">
                <a:latin typeface="HK Grotesk" panose="00000500000000000000" pitchFamily="50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latin typeface="HK Grotesk" panose="00000500000000000000" pitchFamily="50" charset="0"/>
                <a:cs typeface="Arial" panose="020B0604020202020204" pitchFamily="34" charset="0"/>
              </a:rPr>
              <a:t>saling</a:t>
            </a:r>
            <a:r>
              <a:rPr lang="en-US" sz="2400" dirty="0">
                <a:latin typeface="HK Grotesk" panose="00000500000000000000" pitchFamily="50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HK Grotesk" panose="00000500000000000000" pitchFamily="50" charset="0"/>
                <a:cs typeface="Arial" panose="020B0604020202020204" pitchFamily="34" charset="0"/>
              </a:rPr>
              <a:t>terkait</a:t>
            </a:r>
            <a:r>
              <a:rPr lang="en-US" sz="2400" dirty="0">
                <a:latin typeface="HK Grotesk" panose="00000500000000000000" pitchFamily="50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HK Grotesk" panose="00000500000000000000" pitchFamily="50" charset="0"/>
                <a:cs typeface="Arial" panose="020B0604020202020204" pitchFamily="34" charset="0"/>
              </a:rPr>
              <a:t>dengan</a:t>
            </a:r>
            <a:r>
              <a:rPr lang="en-US" sz="2400" dirty="0">
                <a:latin typeface="HK Grotesk" panose="00000500000000000000" pitchFamily="50" charset="0"/>
                <a:cs typeface="Arial" panose="020B0604020202020204" pitchFamily="34" charset="0"/>
              </a:rPr>
              <a:t> batas yang </a:t>
            </a:r>
            <a:r>
              <a:rPr lang="en-US" sz="2400" dirty="0" err="1">
                <a:latin typeface="HK Grotesk" panose="00000500000000000000" pitchFamily="50" charset="0"/>
                <a:cs typeface="Arial" panose="020B0604020202020204" pitchFamily="34" charset="0"/>
              </a:rPr>
              <a:t>jelas</a:t>
            </a:r>
            <a:r>
              <a:rPr lang="en-US" sz="2400" dirty="0">
                <a:latin typeface="HK Grotesk" panose="00000500000000000000" pitchFamily="50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HK Grotesk" panose="00000500000000000000" pitchFamily="50" charset="0"/>
                <a:cs typeface="Arial" panose="020B0604020202020204" pitchFamily="34" charset="0"/>
              </a:rPr>
              <a:t>bekerja</a:t>
            </a:r>
            <a:r>
              <a:rPr lang="en-US" sz="2400" dirty="0">
                <a:latin typeface="HK Grotesk" panose="00000500000000000000" pitchFamily="50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HK Grotesk" panose="00000500000000000000" pitchFamily="50" charset="0"/>
                <a:cs typeface="Arial" panose="020B0604020202020204" pitchFamily="34" charset="0"/>
              </a:rPr>
              <a:t>sama</a:t>
            </a:r>
            <a:r>
              <a:rPr lang="en-US" sz="2400" dirty="0">
                <a:latin typeface="HK Grotesk" panose="00000500000000000000" pitchFamily="50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HK Grotesk" panose="00000500000000000000" pitchFamily="50" charset="0"/>
                <a:cs typeface="Arial" panose="020B0604020202020204" pitchFamily="34" charset="0"/>
              </a:rPr>
              <a:t>untuk</a:t>
            </a:r>
            <a:r>
              <a:rPr lang="en-US" sz="2400" dirty="0">
                <a:latin typeface="HK Grotesk" panose="00000500000000000000" pitchFamily="50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HK Grotesk" panose="00000500000000000000" pitchFamily="50" charset="0"/>
                <a:cs typeface="Arial" panose="020B0604020202020204" pitchFamily="34" charset="0"/>
              </a:rPr>
              <a:t>mencapai</a:t>
            </a:r>
            <a:r>
              <a:rPr lang="en-US" sz="2400" dirty="0">
                <a:latin typeface="HK Grotesk" panose="00000500000000000000" pitchFamily="50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HK Grotesk" panose="00000500000000000000" pitchFamily="50" charset="0"/>
                <a:cs typeface="Arial" panose="020B0604020202020204" pitchFamily="34" charset="0"/>
              </a:rPr>
              <a:t>serangkaian</a:t>
            </a:r>
            <a:r>
              <a:rPr lang="en-US" sz="2400" dirty="0">
                <a:latin typeface="HK Grotesk" panose="00000500000000000000" pitchFamily="50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HK Grotesk" panose="00000500000000000000" pitchFamily="50" charset="0"/>
                <a:cs typeface="Arial" panose="020B0604020202020204" pitchFamily="34" charset="0"/>
              </a:rPr>
              <a:t>tujuan</a:t>
            </a:r>
            <a:r>
              <a:rPr lang="en-US" sz="2400" dirty="0">
                <a:latin typeface="HK Grotesk" panose="00000500000000000000" pitchFamily="50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HK Grotesk" panose="00000500000000000000" pitchFamily="50" charset="0"/>
                <a:cs typeface="Arial" panose="020B0604020202020204" pitchFamily="34" charset="0"/>
              </a:rPr>
              <a:t>bersama</a:t>
            </a:r>
            <a:r>
              <a:rPr lang="en-US" sz="2400" dirty="0">
                <a:latin typeface="HK Grotesk" panose="00000500000000000000" pitchFamily="50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HK Grotesk" panose="00000500000000000000" pitchFamily="50" charset="0"/>
                <a:cs typeface="Arial" panose="020B0604020202020204" pitchFamily="34" charset="0"/>
              </a:rPr>
              <a:t>dengan</a:t>
            </a:r>
            <a:r>
              <a:rPr lang="en-US" sz="2400" dirty="0">
                <a:latin typeface="HK Grotesk" panose="00000500000000000000" pitchFamily="50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HK Grotesk" panose="00000500000000000000" pitchFamily="50" charset="0"/>
                <a:cs typeface="Arial" panose="020B0604020202020204" pitchFamily="34" charset="0"/>
              </a:rPr>
              <a:t>menerima</a:t>
            </a:r>
            <a:r>
              <a:rPr lang="en-US" sz="2400" dirty="0">
                <a:latin typeface="HK Grotesk" panose="00000500000000000000" pitchFamily="50" charset="0"/>
                <a:cs typeface="Arial" panose="020B0604020202020204" pitchFamily="34" charset="0"/>
              </a:rPr>
              <a:t> input dan </a:t>
            </a:r>
            <a:r>
              <a:rPr lang="en-US" sz="2400" dirty="0" err="1">
                <a:latin typeface="HK Grotesk" panose="00000500000000000000" pitchFamily="50" charset="0"/>
                <a:cs typeface="Arial" panose="020B0604020202020204" pitchFamily="34" charset="0"/>
              </a:rPr>
              <a:t>menghasilkan</a:t>
            </a:r>
            <a:r>
              <a:rPr lang="en-US" sz="2400" dirty="0">
                <a:latin typeface="HK Grotesk" panose="00000500000000000000" pitchFamily="50" charset="0"/>
                <a:cs typeface="Arial" panose="020B0604020202020204" pitchFamily="34" charset="0"/>
              </a:rPr>
              <a:t> output </a:t>
            </a:r>
            <a:r>
              <a:rPr lang="en-US" sz="2400" dirty="0" err="1">
                <a:latin typeface="HK Grotesk" panose="00000500000000000000" pitchFamily="50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latin typeface="HK Grotesk" panose="00000500000000000000" pitchFamily="50" charset="0"/>
                <a:cs typeface="Arial" panose="020B0604020202020204" pitchFamily="34" charset="0"/>
              </a:rPr>
              <a:t> proses </a:t>
            </a:r>
            <a:r>
              <a:rPr lang="en-US" sz="2400" dirty="0" err="1">
                <a:latin typeface="HK Grotesk" panose="00000500000000000000" pitchFamily="50" charset="0"/>
                <a:cs typeface="Arial" panose="020B0604020202020204" pitchFamily="34" charset="0"/>
              </a:rPr>
              <a:t>transformasi</a:t>
            </a:r>
            <a:r>
              <a:rPr lang="en-US" sz="2400" dirty="0">
                <a:latin typeface="HK Grotesk" panose="00000500000000000000" pitchFamily="50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latin typeface="HK Grotesk" panose="00000500000000000000" pitchFamily="50" charset="0"/>
                <a:cs typeface="Arial" panose="020B0604020202020204" pitchFamily="34" charset="0"/>
              </a:rPr>
              <a:t>terorganisir</a:t>
            </a:r>
            <a:r>
              <a:rPr lang="en-US" sz="2400" dirty="0">
                <a:latin typeface="HK Grotesk" panose="00000500000000000000" pitchFamily="50" charset="0"/>
                <a:cs typeface="Arial" panose="020B0604020202020204" pitchFamily="34" charset="0"/>
              </a:rPr>
              <a:t>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6248400" y="2781300"/>
            <a:ext cx="4953000" cy="1066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7000" b="1" dirty="0">
                <a:solidFill>
                  <a:srgbClr val="006C31"/>
                </a:solidFill>
                <a:latin typeface="HK Grotesk" panose="020B0604020202020204" charset="0"/>
              </a:rPr>
              <a:t>INFORMASI</a:t>
            </a:r>
          </a:p>
        </p:txBody>
      </p:sp>
      <p:sp>
        <p:nvSpPr>
          <p:cNvPr id="7" name="Freeform 7"/>
          <p:cNvSpPr/>
          <p:nvPr/>
        </p:nvSpPr>
        <p:spPr>
          <a:xfrm>
            <a:off x="256054" y="340834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765" b="-81795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627639" y="455702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09"/>
                </a:lnTo>
                <a:lnTo>
                  <a:pt x="0" y="13897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411301" y="621927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0" name="Arrow: Curved Right 9">
            <a:extLst>
              <a:ext uri="{FF2B5EF4-FFF2-40B4-BE49-F238E27FC236}">
                <a16:creationId xmlns:a16="http://schemas.microsoft.com/office/drawing/2014/main" id="{EC1EF302-0A17-000B-2DDD-F739E1CB0523}"/>
              </a:ext>
            </a:extLst>
          </p:cNvPr>
          <p:cNvSpPr/>
          <p:nvPr/>
        </p:nvSpPr>
        <p:spPr>
          <a:xfrm>
            <a:off x="3992530" y="3205536"/>
            <a:ext cx="2103470" cy="3657758"/>
          </a:xfrm>
          <a:prstGeom prst="curvedRightArrow">
            <a:avLst>
              <a:gd name="adj1" fmla="val 25000"/>
              <a:gd name="adj2" fmla="val 76430"/>
              <a:gd name="adj3" fmla="val 25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A31CA0-5704-BF4B-BA05-B480E1CFBC84}"/>
              </a:ext>
            </a:extLst>
          </p:cNvPr>
          <p:cNvSpPr txBox="1"/>
          <p:nvPr/>
        </p:nvSpPr>
        <p:spPr>
          <a:xfrm>
            <a:off x="6096000" y="5471152"/>
            <a:ext cx="7924800" cy="2633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just">
              <a:lnSpc>
                <a:spcPts val="3299"/>
              </a:lnSpc>
              <a:spcBef>
                <a:spcPct val="0"/>
              </a:spcBef>
            </a:pPr>
            <a:r>
              <a:rPr lang="en-ID" sz="2800" dirty="0" err="1">
                <a:latin typeface="HK Grotesk" panose="00000500000000000000" pitchFamily="50" charset="0"/>
              </a:rPr>
              <a:t>Membuat</a:t>
            </a:r>
            <a:r>
              <a:rPr lang="en-ID" sz="2800" dirty="0">
                <a:latin typeface="HK Grotesk" panose="00000500000000000000" pitchFamily="50" charset="0"/>
              </a:rPr>
              <a:t>, </a:t>
            </a:r>
            <a:r>
              <a:rPr lang="en-ID" sz="2800" dirty="0" err="1">
                <a:latin typeface="HK Grotesk" panose="00000500000000000000" pitchFamily="50" charset="0"/>
              </a:rPr>
              <a:t>menangkap</a:t>
            </a:r>
            <a:r>
              <a:rPr lang="en-ID" sz="2800" dirty="0">
                <a:latin typeface="HK Grotesk" panose="00000500000000000000" pitchFamily="50" charset="0"/>
              </a:rPr>
              <a:t>, </a:t>
            </a:r>
            <a:r>
              <a:rPr lang="en-ID" sz="2800" dirty="0" err="1">
                <a:latin typeface="HK Grotesk" panose="00000500000000000000" pitchFamily="50" charset="0"/>
              </a:rPr>
              <a:t>mengatur</a:t>
            </a:r>
            <a:r>
              <a:rPr lang="en-ID" sz="2800" dirty="0">
                <a:latin typeface="HK Grotesk" panose="00000500000000000000" pitchFamily="50" charset="0"/>
              </a:rPr>
              <a:t>, </a:t>
            </a:r>
            <a:r>
              <a:rPr lang="en-ID" sz="2800" dirty="0" err="1">
                <a:latin typeface="HK Grotesk" panose="00000500000000000000" pitchFamily="50" charset="0"/>
              </a:rPr>
              <a:t>menyimpan</a:t>
            </a:r>
            <a:r>
              <a:rPr lang="en-ID" sz="2800" dirty="0">
                <a:latin typeface="HK Grotesk" panose="00000500000000000000" pitchFamily="50" charset="0"/>
              </a:rPr>
              <a:t>, </a:t>
            </a:r>
            <a:r>
              <a:rPr lang="en-ID" sz="2800" dirty="0" err="1">
                <a:latin typeface="HK Grotesk" panose="00000500000000000000" pitchFamily="50" charset="0"/>
              </a:rPr>
              <a:t>mengambil</a:t>
            </a:r>
            <a:r>
              <a:rPr lang="en-ID" sz="2800" dirty="0">
                <a:latin typeface="HK Grotesk" panose="00000500000000000000" pitchFamily="50" charset="0"/>
              </a:rPr>
              <a:t>, </a:t>
            </a:r>
            <a:r>
              <a:rPr lang="en-ID" sz="2800" dirty="0" err="1">
                <a:latin typeface="HK Grotesk" panose="00000500000000000000" pitchFamily="50" charset="0"/>
              </a:rPr>
              <a:t>menganalisis</a:t>
            </a:r>
            <a:r>
              <a:rPr lang="en-ID" sz="2800" dirty="0">
                <a:latin typeface="HK Grotesk" panose="00000500000000000000" pitchFamily="50" charset="0"/>
              </a:rPr>
              <a:t>, dan </a:t>
            </a:r>
            <a:r>
              <a:rPr lang="en-ID" sz="2800" dirty="0" err="1">
                <a:latin typeface="HK Grotesk" panose="00000500000000000000" pitchFamily="50" charset="0"/>
              </a:rPr>
              <a:t>bertindak</a:t>
            </a:r>
            <a:r>
              <a:rPr lang="en-ID" sz="2800" dirty="0">
                <a:latin typeface="HK Grotesk" panose="00000500000000000000" pitchFamily="50" charset="0"/>
              </a:rPr>
              <a:t> </a:t>
            </a:r>
            <a:r>
              <a:rPr lang="en-ID" sz="2800" dirty="0" err="1">
                <a:latin typeface="HK Grotesk" panose="00000500000000000000" pitchFamily="50" charset="0"/>
              </a:rPr>
              <a:t>berdasarkan</a:t>
            </a:r>
            <a:r>
              <a:rPr lang="en-ID" sz="2800" dirty="0">
                <a:latin typeface="HK Grotesk" panose="00000500000000000000" pitchFamily="50" charset="0"/>
              </a:rPr>
              <a:t> </a:t>
            </a:r>
            <a:r>
              <a:rPr lang="en-ID" sz="2800" dirty="0" err="1">
                <a:latin typeface="HK Grotesk" panose="00000500000000000000" pitchFamily="50" charset="0"/>
              </a:rPr>
              <a:t>informasi</a:t>
            </a:r>
            <a:r>
              <a:rPr lang="en-ID" sz="2800" dirty="0">
                <a:latin typeface="HK Grotesk" panose="00000500000000000000" pitchFamily="50" charset="0"/>
              </a:rPr>
              <a:t> </a:t>
            </a:r>
            <a:r>
              <a:rPr lang="en-ID" sz="2800" dirty="0" err="1">
                <a:latin typeface="HK Grotesk" panose="00000500000000000000" pitchFamily="50" charset="0"/>
              </a:rPr>
              <a:t>adalah</a:t>
            </a:r>
            <a:r>
              <a:rPr lang="en-ID" sz="2800" dirty="0">
                <a:latin typeface="HK Grotesk" panose="00000500000000000000" pitchFamily="50" charset="0"/>
              </a:rPr>
              <a:t> </a:t>
            </a:r>
            <a:r>
              <a:rPr lang="en-ID" sz="2800" dirty="0" err="1">
                <a:latin typeface="HK Grotesk" panose="00000500000000000000" pitchFamily="50" charset="0"/>
              </a:rPr>
              <a:t>kegiatan</a:t>
            </a:r>
            <a:r>
              <a:rPr lang="en-ID" sz="2800" dirty="0">
                <a:latin typeface="HK Grotesk" panose="00000500000000000000" pitchFamily="50" charset="0"/>
              </a:rPr>
              <a:t> </a:t>
            </a:r>
            <a:r>
              <a:rPr lang="en-ID" sz="2800" dirty="0" err="1">
                <a:latin typeface="HK Grotesk" panose="00000500000000000000" pitchFamily="50" charset="0"/>
              </a:rPr>
              <a:t>mendasar</a:t>
            </a:r>
            <a:r>
              <a:rPr lang="en-ID" sz="2800" dirty="0">
                <a:latin typeface="HK Grotesk" panose="00000500000000000000" pitchFamily="50" charset="0"/>
              </a:rPr>
              <a:t> </a:t>
            </a:r>
            <a:r>
              <a:rPr lang="en-ID" sz="2800" dirty="0" err="1">
                <a:latin typeface="HK Grotesk" panose="00000500000000000000" pitchFamily="50" charset="0"/>
              </a:rPr>
              <a:t>untuk</a:t>
            </a:r>
            <a:r>
              <a:rPr lang="en-ID" sz="2800" dirty="0">
                <a:latin typeface="HK Grotesk" panose="00000500000000000000" pitchFamily="50" charset="0"/>
              </a:rPr>
              <a:t> </a:t>
            </a:r>
            <a:r>
              <a:rPr lang="en-ID" sz="2800" dirty="0" err="1">
                <a:latin typeface="HK Grotesk" panose="00000500000000000000" pitchFamily="50" charset="0"/>
              </a:rPr>
              <a:t>setiap</a:t>
            </a:r>
            <a:r>
              <a:rPr lang="en-ID" sz="2800" dirty="0">
                <a:latin typeface="HK Grotesk" panose="00000500000000000000" pitchFamily="50" charset="0"/>
              </a:rPr>
              <a:t> </a:t>
            </a:r>
            <a:r>
              <a:rPr lang="en-ID" sz="2800" dirty="0" err="1">
                <a:latin typeface="HK Grotesk" panose="00000500000000000000" pitchFamily="50" charset="0"/>
              </a:rPr>
              <a:t>organisasi</a:t>
            </a:r>
            <a:r>
              <a:rPr lang="en-ID" sz="2800" dirty="0">
                <a:latin typeface="HK Grotesk" panose="00000500000000000000" pitchFamily="50" charset="0"/>
              </a:rPr>
              <a:t>. </a:t>
            </a:r>
            <a:r>
              <a:rPr lang="en-ID" sz="2800" dirty="0" err="1">
                <a:latin typeface="HK Grotesk" panose="00000500000000000000" pitchFamily="50" charset="0"/>
              </a:rPr>
              <a:t>Dengan</a:t>
            </a:r>
            <a:r>
              <a:rPr lang="en-ID" sz="2800" dirty="0">
                <a:latin typeface="HK Grotesk" panose="00000500000000000000" pitchFamily="50" charset="0"/>
              </a:rPr>
              <a:t> </a:t>
            </a:r>
            <a:r>
              <a:rPr lang="en-ID" sz="2800" dirty="0" err="1">
                <a:latin typeface="HK Grotesk" panose="00000500000000000000" pitchFamily="50" charset="0"/>
              </a:rPr>
              <a:t>demikian</a:t>
            </a:r>
            <a:r>
              <a:rPr lang="en-ID" sz="2800" dirty="0">
                <a:latin typeface="HK Grotesk" panose="00000500000000000000" pitchFamily="50" charset="0"/>
              </a:rPr>
              <a:t> </a:t>
            </a:r>
            <a:r>
              <a:rPr lang="en-ID" sz="2800" b="1" dirty="0" err="1">
                <a:latin typeface="HK Grotesk" panose="00000500000000000000" pitchFamily="50" charset="0"/>
              </a:rPr>
              <a:t>informasi</a:t>
            </a:r>
            <a:r>
              <a:rPr lang="en-ID" sz="2800" b="1" dirty="0">
                <a:latin typeface="HK Grotesk" panose="00000500000000000000" pitchFamily="50" charset="0"/>
              </a:rPr>
              <a:t> </a:t>
            </a:r>
            <a:r>
              <a:rPr lang="en-ID" sz="2800" dirty="0" err="1">
                <a:latin typeface="HK Grotesk" panose="00000500000000000000" pitchFamily="50" charset="0"/>
              </a:rPr>
              <a:t>merupakan</a:t>
            </a:r>
            <a:r>
              <a:rPr lang="en-ID" sz="2800" dirty="0">
                <a:latin typeface="HK Grotesk" panose="00000500000000000000" pitchFamily="50" charset="0"/>
              </a:rPr>
              <a:t> </a:t>
            </a:r>
            <a:r>
              <a:rPr lang="en-US" sz="2800" b="1" dirty="0" err="1">
                <a:solidFill>
                  <a:srgbClr val="2A2A2A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aset</a:t>
            </a:r>
            <a:r>
              <a:rPr lang="en-US" sz="2800" b="1" dirty="0">
                <a:solidFill>
                  <a:srgbClr val="2A2A2A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A2A2A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terpenting</a:t>
            </a:r>
            <a:r>
              <a:rPr lang="en-US" sz="2800" b="1" dirty="0">
                <a:solidFill>
                  <a:srgbClr val="2A2A2A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A2A2A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dari</a:t>
            </a:r>
            <a:r>
              <a:rPr lang="en-US" sz="2800" dirty="0">
                <a:solidFill>
                  <a:srgbClr val="2A2A2A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A2A2A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sebuah</a:t>
            </a:r>
            <a:r>
              <a:rPr lang="en-US" sz="2800" dirty="0">
                <a:solidFill>
                  <a:srgbClr val="2A2A2A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A2A2A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organisasi</a:t>
            </a:r>
            <a:endParaRPr lang="en-US" sz="2800" spc="114" dirty="0">
              <a:solidFill>
                <a:srgbClr val="000000"/>
              </a:solidFill>
              <a:latin typeface="HK Grotesk" panose="00000500000000000000" pitchFamily="50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FFBB0A-218C-B2A8-5D81-FE6D9CE46354}"/>
              </a:ext>
            </a:extLst>
          </p:cNvPr>
          <p:cNvSpPr txBox="1"/>
          <p:nvPr/>
        </p:nvSpPr>
        <p:spPr>
          <a:xfrm>
            <a:off x="7391400" y="3720906"/>
            <a:ext cx="6096000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lnSpc>
                <a:spcPts val="3299"/>
              </a:lnSpc>
              <a:spcBef>
                <a:spcPct val="0"/>
              </a:spcBef>
            </a:pPr>
            <a:r>
              <a:rPr lang="en-US" sz="2400" dirty="0">
                <a:solidFill>
                  <a:srgbClr val="2A2A2A"/>
                </a:solidFill>
                <a:latin typeface="HK Grotesk" panose="00000500000000000000" pitchFamily="50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2400" dirty="0">
                <a:solidFill>
                  <a:srgbClr val="2A2A2A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data yang </a:t>
            </a:r>
            <a:r>
              <a:rPr lang="en-US" sz="2400" dirty="0" err="1">
                <a:solidFill>
                  <a:srgbClr val="2A2A2A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diolah</a:t>
            </a:r>
            <a:r>
              <a:rPr lang="en-US" sz="2400" dirty="0">
                <a:solidFill>
                  <a:srgbClr val="2A2A2A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ke</a:t>
            </a:r>
            <a:r>
              <a:rPr lang="en-US" sz="2400" dirty="0">
                <a:solidFill>
                  <a:srgbClr val="2A2A2A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dalam</a:t>
            </a:r>
            <a:r>
              <a:rPr lang="en-US" sz="2400" dirty="0">
                <a:solidFill>
                  <a:srgbClr val="2A2A2A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2A2A2A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bentuk</a:t>
            </a:r>
            <a:r>
              <a:rPr lang="en-US" sz="2400" dirty="0">
                <a:solidFill>
                  <a:srgbClr val="2A2A2A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rgbClr val="2A2A2A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berguna</a:t>
            </a:r>
            <a:r>
              <a:rPr lang="en-US" sz="2400" dirty="0">
                <a:solidFill>
                  <a:srgbClr val="2A2A2A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  </a:t>
            </a:r>
            <a:r>
              <a:rPr lang="en-US" sz="2400" dirty="0" err="1">
                <a:solidFill>
                  <a:srgbClr val="2A2A2A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bagi</a:t>
            </a:r>
            <a:r>
              <a:rPr lang="en-US" sz="2400" dirty="0">
                <a:solidFill>
                  <a:srgbClr val="2A2A2A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 para </a:t>
            </a:r>
            <a:r>
              <a:rPr lang="en-US" sz="2400" dirty="0" err="1">
                <a:solidFill>
                  <a:srgbClr val="2A2A2A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penggunanya</a:t>
            </a:r>
            <a:r>
              <a:rPr lang="en-US" sz="2400" dirty="0">
                <a:solidFill>
                  <a:srgbClr val="2A2A2A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. </a:t>
            </a:r>
            <a:endParaRPr lang="en-US" sz="2400" spc="114" dirty="0">
              <a:solidFill>
                <a:srgbClr val="000000"/>
              </a:solidFill>
              <a:latin typeface="HK Grotesk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009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6957909" cy="10287000"/>
          </a:xfrm>
          <a:custGeom>
            <a:avLst/>
            <a:gdLst/>
            <a:ahLst/>
            <a:cxnLst/>
            <a:rect l="l" t="t" r="r" b="b"/>
            <a:pathLst>
              <a:path w="6957909" h="10287000">
                <a:moveTo>
                  <a:pt x="0" y="0"/>
                </a:moveTo>
                <a:lnTo>
                  <a:pt x="6957909" y="0"/>
                </a:lnTo>
                <a:lnTo>
                  <a:pt x="69579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837"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83139" y="1428352"/>
            <a:ext cx="4991631" cy="7487446"/>
            <a:chOff x="0" y="0"/>
            <a:chExt cx="6350000" cy="952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62570" r="-62570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6248400" y="4495800"/>
            <a:ext cx="11461953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2600"/>
              </a:lnSpc>
            </a:pPr>
            <a:r>
              <a:rPr lang="en-US" sz="11000" b="1" dirty="0">
                <a:solidFill>
                  <a:srgbClr val="017016"/>
                </a:solidFill>
                <a:latin typeface="League Gothic"/>
              </a:rPr>
              <a:t>KARAKTERISTIK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66859" y="6316297"/>
            <a:ext cx="9943494" cy="3233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2600"/>
              </a:lnSpc>
              <a:spcBef>
                <a:spcPct val="0"/>
              </a:spcBef>
            </a:pPr>
            <a:r>
              <a:rPr lang="en-US" sz="12000" b="1" dirty="0">
                <a:solidFill>
                  <a:srgbClr val="FAB900"/>
                </a:solidFill>
                <a:latin typeface="League Gothic"/>
              </a:rPr>
              <a:t>SISTEM INFORMASI</a:t>
            </a:r>
          </a:p>
        </p:txBody>
      </p:sp>
    </p:spTree>
    <p:extLst>
      <p:ext uri="{BB962C8B-B14F-4D97-AF65-F5344CB8AC3E}">
        <p14:creationId xmlns:p14="http://schemas.microsoft.com/office/powerpoint/2010/main" val="1133519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7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8859587" y="8311119"/>
            <a:ext cx="7717382" cy="2394881"/>
          </a:xfrm>
          <a:custGeom>
            <a:avLst/>
            <a:gdLst/>
            <a:ahLst/>
            <a:cxnLst/>
            <a:rect l="l" t="t" r="r" b="b"/>
            <a:pathLst>
              <a:path w="7717382" h="2394881">
                <a:moveTo>
                  <a:pt x="0" y="0"/>
                </a:moveTo>
                <a:lnTo>
                  <a:pt x="7717383" y="0"/>
                </a:lnTo>
                <a:lnTo>
                  <a:pt x="7717383" y="2394880"/>
                </a:lnTo>
                <a:lnTo>
                  <a:pt x="0" y="23948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624894" y="8065233"/>
            <a:ext cx="8186769" cy="1628766"/>
            <a:chOff x="0" y="0"/>
            <a:chExt cx="2156186" cy="428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6186" cy="428975"/>
            </a:xfrm>
            <a:custGeom>
              <a:avLst/>
              <a:gdLst/>
              <a:ahLst/>
              <a:cxnLst/>
              <a:rect l="l" t="t" r="r" b="b"/>
              <a:pathLst>
                <a:path w="2156186" h="428975">
                  <a:moveTo>
                    <a:pt x="28370" y="0"/>
                  </a:moveTo>
                  <a:lnTo>
                    <a:pt x="2127816" y="0"/>
                  </a:lnTo>
                  <a:cubicBezTo>
                    <a:pt x="2143484" y="0"/>
                    <a:pt x="2156186" y="12702"/>
                    <a:pt x="2156186" y="28370"/>
                  </a:cubicBezTo>
                  <a:lnTo>
                    <a:pt x="2156186" y="400606"/>
                  </a:lnTo>
                  <a:cubicBezTo>
                    <a:pt x="2156186" y="416274"/>
                    <a:pt x="2143484" y="428975"/>
                    <a:pt x="2127816" y="428975"/>
                  </a:cubicBezTo>
                  <a:lnTo>
                    <a:pt x="28370" y="428975"/>
                  </a:lnTo>
                  <a:cubicBezTo>
                    <a:pt x="12702" y="428975"/>
                    <a:pt x="0" y="416274"/>
                    <a:pt x="0" y="400606"/>
                  </a:cubicBezTo>
                  <a:lnTo>
                    <a:pt x="0" y="28370"/>
                  </a:lnTo>
                  <a:cubicBezTo>
                    <a:pt x="0" y="12702"/>
                    <a:pt x="12702" y="0"/>
                    <a:pt x="28370" y="0"/>
                  </a:cubicBezTo>
                  <a:close/>
                </a:path>
              </a:pathLst>
            </a:custGeom>
            <a:solidFill>
              <a:srgbClr val="FFC54D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8859587" y="6241213"/>
            <a:ext cx="7717382" cy="2394881"/>
          </a:xfrm>
          <a:custGeom>
            <a:avLst/>
            <a:gdLst/>
            <a:ahLst/>
            <a:cxnLst/>
            <a:rect l="l" t="t" r="r" b="b"/>
            <a:pathLst>
              <a:path w="7717382" h="2394881">
                <a:moveTo>
                  <a:pt x="0" y="0"/>
                </a:moveTo>
                <a:lnTo>
                  <a:pt x="7717383" y="0"/>
                </a:lnTo>
                <a:lnTo>
                  <a:pt x="7717383" y="2394881"/>
                </a:lnTo>
                <a:lnTo>
                  <a:pt x="0" y="2394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8624894" y="5991959"/>
            <a:ext cx="8186769" cy="1628766"/>
            <a:chOff x="0" y="0"/>
            <a:chExt cx="2156186" cy="428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6186" cy="428975"/>
            </a:xfrm>
            <a:custGeom>
              <a:avLst/>
              <a:gdLst/>
              <a:ahLst/>
              <a:cxnLst/>
              <a:rect l="l" t="t" r="r" b="b"/>
              <a:pathLst>
                <a:path w="2156186" h="428975">
                  <a:moveTo>
                    <a:pt x="28370" y="0"/>
                  </a:moveTo>
                  <a:lnTo>
                    <a:pt x="2127816" y="0"/>
                  </a:lnTo>
                  <a:cubicBezTo>
                    <a:pt x="2143484" y="0"/>
                    <a:pt x="2156186" y="12702"/>
                    <a:pt x="2156186" y="28370"/>
                  </a:cubicBezTo>
                  <a:lnTo>
                    <a:pt x="2156186" y="400606"/>
                  </a:lnTo>
                  <a:cubicBezTo>
                    <a:pt x="2156186" y="416274"/>
                    <a:pt x="2143484" y="428975"/>
                    <a:pt x="2127816" y="428975"/>
                  </a:cubicBezTo>
                  <a:lnTo>
                    <a:pt x="28370" y="428975"/>
                  </a:lnTo>
                  <a:cubicBezTo>
                    <a:pt x="12702" y="428975"/>
                    <a:pt x="0" y="416274"/>
                    <a:pt x="0" y="400606"/>
                  </a:cubicBezTo>
                  <a:lnTo>
                    <a:pt x="0" y="28370"/>
                  </a:lnTo>
                  <a:cubicBezTo>
                    <a:pt x="0" y="12702"/>
                    <a:pt x="12702" y="0"/>
                    <a:pt x="28370" y="0"/>
                  </a:cubicBezTo>
                  <a:close/>
                </a:path>
              </a:pathLst>
            </a:custGeom>
            <a:solidFill>
              <a:srgbClr val="BD4291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8859587" y="4165355"/>
            <a:ext cx="7717382" cy="2394881"/>
          </a:xfrm>
          <a:custGeom>
            <a:avLst/>
            <a:gdLst/>
            <a:ahLst/>
            <a:cxnLst/>
            <a:rect l="l" t="t" r="r" b="b"/>
            <a:pathLst>
              <a:path w="7717382" h="2394881">
                <a:moveTo>
                  <a:pt x="0" y="0"/>
                </a:moveTo>
                <a:lnTo>
                  <a:pt x="7717383" y="0"/>
                </a:lnTo>
                <a:lnTo>
                  <a:pt x="7717383" y="2394881"/>
                </a:lnTo>
                <a:lnTo>
                  <a:pt x="0" y="2394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8624894" y="3918685"/>
            <a:ext cx="8186769" cy="1628766"/>
            <a:chOff x="0" y="0"/>
            <a:chExt cx="2156186" cy="4289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56186" cy="428975"/>
            </a:xfrm>
            <a:custGeom>
              <a:avLst/>
              <a:gdLst/>
              <a:ahLst/>
              <a:cxnLst/>
              <a:rect l="l" t="t" r="r" b="b"/>
              <a:pathLst>
                <a:path w="2156186" h="428975">
                  <a:moveTo>
                    <a:pt x="28370" y="0"/>
                  </a:moveTo>
                  <a:lnTo>
                    <a:pt x="2127816" y="0"/>
                  </a:lnTo>
                  <a:cubicBezTo>
                    <a:pt x="2143484" y="0"/>
                    <a:pt x="2156186" y="12702"/>
                    <a:pt x="2156186" y="28370"/>
                  </a:cubicBezTo>
                  <a:lnTo>
                    <a:pt x="2156186" y="400606"/>
                  </a:lnTo>
                  <a:cubicBezTo>
                    <a:pt x="2156186" y="416274"/>
                    <a:pt x="2143484" y="428975"/>
                    <a:pt x="2127816" y="428975"/>
                  </a:cubicBezTo>
                  <a:lnTo>
                    <a:pt x="28370" y="428975"/>
                  </a:lnTo>
                  <a:cubicBezTo>
                    <a:pt x="12702" y="428975"/>
                    <a:pt x="0" y="416274"/>
                    <a:pt x="0" y="400606"/>
                  </a:cubicBezTo>
                  <a:lnTo>
                    <a:pt x="0" y="28370"/>
                  </a:lnTo>
                  <a:cubicBezTo>
                    <a:pt x="0" y="12702"/>
                    <a:pt x="12702" y="0"/>
                    <a:pt x="28370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15" name="Freeform 15"/>
          <p:cNvSpPr/>
          <p:nvPr/>
        </p:nvSpPr>
        <p:spPr>
          <a:xfrm>
            <a:off x="8859587" y="2092866"/>
            <a:ext cx="7717382" cy="2394881"/>
          </a:xfrm>
          <a:custGeom>
            <a:avLst/>
            <a:gdLst/>
            <a:ahLst/>
            <a:cxnLst/>
            <a:rect l="l" t="t" r="r" b="b"/>
            <a:pathLst>
              <a:path w="7717382" h="2394881">
                <a:moveTo>
                  <a:pt x="0" y="0"/>
                </a:moveTo>
                <a:lnTo>
                  <a:pt x="7717383" y="0"/>
                </a:lnTo>
                <a:lnTo>
                  <a:pt x="7717383" y="2394881"/>
                </a:lnTo>
                <a:lnTo>
                  <a:pt x="0" y="2394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8624894" y="1845411"/>
            <a:ext cx="8186769" cy="1628766"/>
            <a:chOff x="0" y="0"/>
            <a:chExt cx="2156186" cy="42897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56186" cy="428975"/>
            </a:xfrm>
            <a:custGeom>
              <a:avLst/>
              <a:gdLst/>
              <a:ahLst/>
              <a:cxnLst/>
              <a:rect l="l" t="t" r="r" b="b"/>
              <a:pathLst>
                <a:path w="2156186" h="428975">
                  <a:moveTo>
                    <a:pt x="28370" y="0"/>
                  </a:moveTo>
                  <a:lnTo>
                    <a:pt x="2127816" y="0"/>
                  </a:lnTo>
                  <a:cubicBezTo>
                    <a:pt x="2143484" y="0"/>
                    <a:pt x="2156186" y="12702"/>
                    <a:pt x="2156186" y="28370"/>
                  </a:cubicBezTo>
                  <a:lnTo>
                    <a:pt x="2156186" y="400606"/>
                  </a:lnTo>
                  <a:cubicBezTo>
                    <a:pt x="2156186" y="416274"/>
                    <a:pt x="2143484" y="428975"/>
                    <a:pt x="2127816" y="428975"/>
                  </a:cubicBezTo>
                  <a:lnTo>
                    <a:pt x="28370" y="428975"/>
                  </a:lnTo>
                  <a:cubicBezTo>
                    <a:pt x="12702" y="428975"/>
                    <a:pt x="0" y="416274"/>
                    <a:pt x="0" y="400606"/>
                  </a:cubicBezTo>
                  <a:lnTo>
                    <a:pt x="0" y="28370"/>
                  </a:lnTo>
                  <a:cubicBezTo>
                    <a:pt x="0" y="12702"/>
                    <a:pt x="12702" y="0"/>
                    <a:pt x="28370" y="0"/>
                  </a:cubicBezTo>
                  <a:close/>
                </a:path>
              </a:pathLst>
            </a:custGeom>
            <a:solidFill>
              <a:srgbClr val="F94C66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9124950" y="2316537"/>
            <a:ext cx="686516" cy="686516"/>
          </a:xfrm>
          <a:custGeom>
            <a:avLst/>
            <a:gdLst/>
            <a:ahLst/>
            <a:cxnLst/>
            <a:rect l="l" t="t" r="r" b="b"/>
            <a:pathLst>
              <a:path w="686516" h="686516">
                <a:moveTo>
                  <a:pt x="0" y="0"/>
                </a:moveTo>
                <a:lnTo>
                  <a:pt x="686516" y="0"/>
                </a:lnTo>
                <a:lnTo>
                  <a:pt x="686516" y="686515"/>
                </a:lnTo>
                <a:lnTo>
                  <a:pt x="0" y="6865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0" name="AutoShape 20"/>
          <p:cNvSpPr/>
          <p:nvPr/>
        </p:nvSpPr>
        <p:spPr>
          <a:xfrm flipV="1">
            <a:off x="10322782" y="2231767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Freeform 21"/>
          <p:cNvSpPr/>
          <p:nvPr/>
        </p:nvSpPr>
        <p:spPr>
          <a:xfrm>
            <a:off x="9137393" y="4389811"/>
            <a:ext cx="661629" cy="686516"/>
          </a:xfrm>
          <a:custGeom>
            <a:avLst/>
            <a:gdLst/>
            <a:ahLst/>
            <a:cxnLst/>
            <a:rect l="l" t="t" r="r" b="b"/>
            <a:pathLst>
              <a:path w="661629" h="686516">
                <a:moveTo>
                  <a:pt x="0" y="0"/>
                </a:moveTo>
                <a:lnTo>
                  <a:pt x="661630" y="0"/>
                </a:lnTo>
                <a:lnTo>
                  <a:pt x="661630" y="686515"/>
                </a:lnTo>
                <a:lnTo>
                  <a:pt x="0" y="68651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2" name="AutoShape 22"/>
          <p:cNvSpPr/>
          <p:nvPr/>
        </p:nvSpPr>
        <p:spPr>
          <a:xfrm flipV="1">
            <a:off x="10322782" y="4305041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Freeform 23"/>
          <p:cNvSpPr/>
          <p:nvPr/>
        </p:nvSpPr>
        <p:spPr>
          <a:xfrm>
            <a:off x="9112039" y="6463085"/>
            <a:ext cx="712338" cy="686516"/>
          </a:xfrm>
          <a:custGeom>
            <a:avLst/>
            <a:gdLst/>
            <a:ahLst/>
            <a:cxnLst/>
            <a:rect l="l" t="t" r="r" b="b"/>
            <a:pathLst>
              <a:path w="712338" h="686516">
                <a:moveTo>
                  <a:pt x="0" y="0"/>
                </a:moveTo>
                <a:lnTo>
                  <a:pt x="712338" y="0"/>
                </a:lnTo>
                <a:lnTo>
                  <a:pt x="712338" y="686515"/>
                </a:lnTo>
                <a:lnTo>
                  <a:pt x="0" y="68651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4" name="AutoShape 24"/>
          <p:cNvSpPr/>
          <p:nvPr/>
        </p:nvSpPr>
        <p:spPr>
          <a:xfrm flipV="1">
            <a:off x="10322782" y="6378315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Freeform 25"/>
          <p:cNvSpPr/>
          <p:nvPr/>
        </p:nvSpPr>
        <p:spPr>
          <a:xfrm>
            <a:off x="9031632" y="8536359"/>
            <a:ext cx="873152" cy="686516"/>
          </a:xfrm>
          <a:custGeom>
            <a:avLst/>
            <a:gdLst/>
            <a:ahLst/>
            <a:cxnLst/>
            <a:rect l="l" t="t" r="r" b="b"/>
            <a:pathLst>
              <a:path w="873152" h="686516">
                <a:moveTo>
                  <a:pt x="0" y="0"/>
                </a:moveTo>
                <a:lnTo>
                  <a:pt x="873152" y="0"/>
                </a:lnTo>
                <a:lnTo>
                  <a:pt x="873152" y="686515"/>
                </a:lnTo>
                <a:lnTo>
                  <a:pt x="0" y="68651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6" name="AutoShape 26"/>
          <p:cNvSpPr/>
          <p:nvPr/>
        </p:nvSpPr>
        <p:spPr>
          <a:xfrm flipV="1">
            <a:off x="10322782" y="8451589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8" name="Group 28"/>
          <p:cNvGrpSpPr/>
          <p:nvPr/>
        </p:nvGrpSpPr>
        <p:grpSpPr>
          <a:xfrm>
            <a:off x="17066882" y="9253122"/>
            <a:ext cx="2053200" cy="2053200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ECF0F3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0882379" y="2132321"/>
            <a:ext cx="5184795" cy="346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US" sz="2016" b="1" spc="64" dirty="0" err="1">
                <a:solidFill>
                  <a:srgbClr val="FFFFFF"/>
                </a:solidFill>
                <a:latin typeface="HK Grotesk" panose="020B0604020202020204" charset="0"/>
              </a:rPr>
              <a:t>Komponen</a:t>
            </a:r>
            <a:r>
              <a:rPr lang="en-US" sz="2016" b="1" spc="64" dirty="0">
                <a:solidFill>
                  <a:srgbClr val="FFFFFF"/>
                </a:solidFill>
                <a:latin typeface="HK Grotesk" panose="020B0604020202020204" charset="0"/>
              </a:rPr>
              <a:t> / </a:t>
            </a:r>
            <a:r>
              <a:rPr lang="en-US" sz="2016" b="1" spc="64" dirty="0" err="1">
                <a:solidFill>
                  <a:srgbClr val="FFFFFF"/>
                </a:solidFill>
                <a:latin typeface="HK Grotesk" panose="020B0604020202020204" charset="0"/>
              </a:rPr>
              <a:t>Elemen</a:t>
            </a:r>
            <a:r>
              <a:rPr lang="en-US" sz="2016" b="1" spc="64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z="2016" b="1" spc="64" dirty="0" err="1">
                <a:solidFill>
                  <a:srgbClr val="FFFFFF"/>
                </a:solidFill>
                <a:latin typeface="HK Grotesk" panose="020B0604020202020204" charset="0"/>
              </a:rPr>
              <a:t>Sistem</a:t>
            </a:r>
            <a:endParaRPr lang="en-US" sz="2016" b="1" spc="64" dirty="0">
              <a:solidFill>
                <a:srgbClr val="FFFFFF"/>
              </a:solidFill>
              <a:latin typeface="HK Grotesk" panose="020B0604020202020204" charset="0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0882379" y="2595448"/>
            <a:ext cx="5184795" cy="832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200"/>
              </a:lnSpc>
              <a:spcBef>
                <a:spcPct val="0"/>
              </a:spcBef>
            </a:pPr>
            <a:r>
              <a:rPr lang="en-US" sz="1466" spc="76" dirty="0" err="1">
                <a:solidFill>
                  <a:srgbClr val="FFFFFF"/>
                </a:solidFill>
                <a:latin typeface="HK Grotesk" panose="020B0604020202020204" charset="0"/>
              </a:rPr>
              <a:t>Sistem</a:t>
            </a:r>
            <a:r>
              <a:rPr lang="en-US" sz="1466" spc="76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z="1466" spc="76" dirty="0" err="1">
                <a:solidFill>
                  <a:srgbClr val="FFFFFF"/>
                </a:solidFill>
                <a:latin typeface="HK Grotesk" panose="020B0604020202020204" charset="0"/>
              </a:rPr>
              <a:t>informasi</a:t>
            </a:r>
            <a:r>
              <a:rPr lang="en-US" sz="1466" spc="76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z="1466" spc="76" dirty="0" err="1">
                <a:solidFill>
                  <a:srgbClr val="FFFFFF"/>
                </a:solidFill>
                <a:latin typeface="HK Grotesk" panose="020B0604020202020204" charset="0"/>
              </a:rPr>
              <a:t>terdiri</a:t>
            </a:r>
            <a:r>
              <a:rPr lang="en-US" sz="1466" spc="76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z="1466" spc="76" dirty="0" err="1">
                <a:solidFill>
                  <a:srgbClr val="FFFFFF"/>
                </a:solidFill>
                <a:latin typeface="HK Grotesk" panose="020B0604020202020204" charset="0"/>
              </a:rPr>
              <a:t>dari</a:t>
            </a:r>
            <a:r>
              <a:rPr lang="en-US" sz="1466" spc="76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z="1466" spc="76" dirty="0" err="1">
                <a:solidFill>
                  <a:srgbClr val="FFFFFF"/>
                </a:solidFill>
                <a:latin typeface="HK Grotesk" panose="020B0604020202020204" charset="0"/>
              </a:rPr>
              <a:t>beberapa</a:t>
            </a:r>
            <a:r>
              <a:rPr lang="en-US" sz="1466" spc="76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z="1466" spc="76" dirty="0" err="1">
                <a:solidFill>
                  <a:srgbClr val="FFFFFF"/>
                </a:solidFill>
                <a:latin typeface="HK Grotesk" panose="020B0604020202020204" charset="0"/>
              </a:rPr>
              <a:t>komponen</a:t>
            </a:r>
            <a:r>
              <a:rPr lang="en-US" sz="1466" spc="76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z="1466" spc="76" dirty="0" err="1">
                <a:solidFill>
                  <a:srgbClr val="FFFFFF"/>
                </a:solidFill>
                <a:latin typeface="HK Grotesk" panose="020B0604020202020204" charset="0"/>
              </a:rPr>
              <a:t>atau</a:t>
            </a:r>
            <a:r>
              <a:rPr lang="en-US" sz="1466" spc="76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z="1466" spc="76" dirty="0" err="1">
                <a:solidFill>
                  <a:srgbClr val="FFFFFF"/>
                </a:solidFill>
                <a:latin typeface="HK Grotesk" panose="020B0604020202020204" charset="0"/>
              </a:rPr>
              <a:t>subsistem</a:t>
            </a:r>
            <a:r>
              <a:rPr lang="en-US" sz="1466" spc="76" dirty="0">
                <a:solidFill>
                  <a:srgbClr val="FFFFFF"/>
                </a:solidFill>
                <a:latin typeface="HK Grotesk" panose="020B0604020202020204" charset="0"/>
              </a:rPr>
              <a:t> yang </a:t>
            </a:r>
            <a:r>
              <a:rPr lang="en-US" sz="1466" spc="76" dirty="0" err="1">
                <a:solidFill>
                  <a:srgbClr val="FFFFFF"/>
                </a:solidFill>
                <a:latin typeface="HK Grotesk" panose="020B0604020202020204" charset="0"/>
              </a:rPr>
              <a:t>saling</a:t>
            </a:r>
            <a:r>
              <a:rPr lang="en-US" sz="1466" spc="76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z="1466" spc="76" dirty="0" err="1">
                <a:solidFill>
                  <a:srgbClr val="FFFFFF"/>
                </a:solidFill>
                <a:latin typeface="HK Grotesk" panose="020B0604020202020204" charset="0"/>
              </a:rPr>
              <a:t>berinteraksi</a:t>
            </a:r>
            <a:r>
              <a:rPr lang="en-US" sz="1466" spc="76" dirty="0">
                <a:solidFill>
                  <a:srgbClr val="FFFFFF"/>
                </a:solidFill>
                <a:latin typeface="HK Grotesk" panose="020B0604020202020204" charset="0"/>
              </a:rPr>
              <a:t>, </a:t>
            </a:r>
            <a:r>
              <a:rPr lang="en-US" sz="1466" spc="76" dirty="0" err="1">
                <a:solidFill>
                  <a:srgbClr val="FFFFFF"/>
                </a:solidFill>
                <a:latin typeface="HK Grotesk" panose="020B0604020202020204" charset="0"/>
              </a:rPr>
              <a:t>bekerjasama</a:t>
            </a:r>
            <a:r>
              <a:rPr lang="en-US" sz="1466" spc="76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z="1466" spc="76" dirty="0" err="1">
                <a:solidFill>
                  <a:srgbClr val="FFFFFF"/>
                </a:solidFill>
                <a:latin typeface="HK Grotesk" panose="020B0604020202020204" charset="0"/>
              </a:rPr>
              <a:t>mencapai</a:t>
            </a:r>
            <a:r>
              <a:rPr lang="en-US" sz="1466" spc="76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z="1466" spc="76" dirty="0" err="1">
                <a:solidFill>
                  <a:srgbClr val="FFFFFF"/>
                </a:solidFill>
                <a:latin typeface="HK Grotesk" panose="020B0604020202020204" charset="0"/>
              </a:rPr>
              <a:t>tujuan</a:t>
            </a:r>
            <a:r>
              <a:rPr lang="en-US" sz="1466" spc="76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z="1466" spc="76" dirty="0" err="1">
                <a:solidFill>
                  <a:srgbClr val="FFFFFF"/>
                </a:solidFill>
                <a:latin typeface="HK Grotesk" panose="020B0604020202020204" charset="0"/>
              </a:rPr>
              <a:t>tertentu</a:t>
            </a:r>
            <a:endParaRPr lang="en-US" sz="1466" spc="76" dirty="0">
              <a:solidFill>
                <a:srgbClr val="FFFFFF"/>
              </a:solidFill>
              <a:latin typeface="HK Grotesk" panose="020B0604020202020204" charset="0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0882379" y="4205595"/>
            <a:ext cx="5184795" cy="346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US" sz="2016" b="1" spc="64" dirty="0">
                <a:solidFill>
                  <a:srgbClr val="FFFFFF"/>
                </a:solidFill>
                <a:latin typeface="HK Grotesk" panose="020B0604020202020204" charset="0"/>
              </a:rPr>
              <a:t>Batasan </a:t>
            </a:r>
            <a:r>
              <a:rPr lang="en-US" sz="2016" b="1" spc="64" dirty="0" err="1">
                <a:solidFill>
                  <a:srgbClr val="FFFFFF"/>
                </a:solidFill>
                <a:latin typeface="HK Grotesk" panose="020B0604020202020204" charset="0"/>
              </a:rPr>
              <a:t>Sistem</a:t>
            </a:r>
            <a:endParaRPr lang="en-US" sz="2016" b="1" spc="64" dirty="0">
              <a:solidFill>
                <a:srgbClr val="FFFFFF"/>
              </a:solidFill>
              <a:latin typeface="HK Grotesk" panose="020B0604020202020204" charset="0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0882379" y="4668722"/>
            <a:ext cx="5184795" cy="553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200"/>
              </a:lnSpc>
              <a:spcBef>
                <a:spcPct val="0"/>
              </a:spcBef>
            </a:pP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Ruang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lingkup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yang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membatasi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antara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suatu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sistem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dan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sistem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yang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lainnya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atau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dengan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lingkungan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luarnya</a:t>
            </a:r>
            <a:endParaRPr lang="en-US" sz="1466" spc="76" dirty="0">
              <a:solidFill>
                <a:schemeClr val="bg1"/>
              </a:solidFill>
              <a:latin typeface="HK Grotesk" panose="00000500000000000000" pitchFamily="50" charset="0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0882379" y="6278869"/>
            <a:ext cx="5184795" cy="346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US" sz="2016" b="1" spc="64" dirty="0" err="1">
                <a:solidFill>
                  <a:srgbClr val="FFFFFF"/>
                </a:solidFill>
                <a:latin typeface="HK Grotesk" panose="020B0604020202020204" charset="0"/>
              </a:rPr>
              <a:t>Lingkungan</a:t>
            </a:r>
            <a:r>
              <a:rPr lang="en-US" sz="2016" b="1" spc="64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z="2016" b="1" spc="64" dirty="0" err="1">
                <a:solidFill>
                  <a:srgbClr val="FFFFFF"/>
                </a:solidFill>
                <a:latin typeface="HK Grotesk" panose="020B0604020202020204" charset="0"/>
              </a:rPr>
              <a:t>Luar</a:t>
            </a:r>
            <a:r>
              <a:rPr lang="en-US" sz="2016" b="1" spc="64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z="2016" b="1" spc="64" dirty="0" err="1">
                <a:solidFill>
                  <a:srgbClr val="FFFFFF"/>
                </a:solidFill>
                <a:latin typeface="HK Grotesk" panose="020B0604020202020204" charset="0"/>
              </a:rPr>
              <a:t>Sistem</a:t>
            </a:r>
            <a:endParaRPr lang="en-US" sz="2016" b="1" spc="64" dirty="0">
              <a:solidFill>
                <a:srgbClr val="FFFFFF"/>
              </a:solidFill>
              <a:latin typeface="HK Grotesk" panose="020B0604020202020204" charset="0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10882379" y="6741996"/>
            <a:ext cx="5184795" cy="553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200"/>
              </a:lnSpc>
              <a:spcBef>
                <a:spcPct val="0"/>
              </a:spcBef>
            </a:pP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Lingkungan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luar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yang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bersifat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positif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dipelihara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,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sedangkan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yang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bersifat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negative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dikendalikan</a:t>
            </a:r>
            <a:endParaRPr lang="en-US" sz="1466" spc="76" dirty="0">
              <a:solidFill>
                <a:schemeClr val="bg1"/>
              </a:solidFill>
              <a:latin typeface="HK Grotesk" panose="00000500000000000000" pitchFamily="50" charset="0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10882379" y="8352143"/>
            <a:ext cx="5184795" cy="346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US" sz="2016" b="1" spc="64" dirty="0" err="1">
                <a:solidFill>
                  <a:srgbClr val="FFFFFF"/>
                </a:solidFill>
                <a:latin typeface="HK Grotesk" panose="020B0604020202020204" charset="0"/>
              </a:rPr>
              <a:t>Penghubung</a:t>
            </a:r>
            <a:endParaRPr lang="en-US" sz="2016" b="1" spc="64" dirty="0">
              <a:solidFill>
                <a:srgbClr val="FFFFFF"/>
              </a:solidFill>
              <a:latin typeface="HK Grotesk" panose="020B0604020202020204" charset="0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10882378" y="8815270"/>
            <a:ext cx="5866633" cy="835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2200"/>
              </a:lnSpc>
              <a:spcBef>
                <a:spcPct val="0"/>
              </a:spcBef>
            </a:pP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Penghubung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merupakan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media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penghubung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yang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memungkinkan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sumber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–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sumber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daya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mengalir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dari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satu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subsistem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ke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subsistem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yang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lainnya</a:t>
            </a:r>
            <a:endParaRPr lang="en-US" sz="1466" spc="76" dirty="0">
              <a:solidFill>
                <a:schemeClr val="bg1"/>
              </a:solidFill>
              <a:latin typeface="HK Grotesk" panose="00000500000000000000" pitchFamily="50" charset="0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1476337" y="2017150"/>
            <a:ext cx="5797161" cy="1410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 b="1" spc="167" dirty="0" err="1">
                <a:solidFill>
                  <a:srgbClr val="006C31"/>
                </a:solidFill>
                <a:latin typeface="HK Grotesk" panose="020B0604020202020204" charset="0"/>
              </a:rPr>
              <a:t>Karakteristik</a:t>
            </a:r>
            <a:r>
              <a:rPr lang="en-US" sz="3999" b="1" spc="167" dirty="0">
                <a:solidFill>
                  <a:srgbClr val="006C31"/>
                </a:solidFill>
                <a:latin typeface="HK Grotesk" panose="020B0604020202020204" charset="0"/>
              </a:rPr>
              <a:t> </a:t>
            </a:r>
          </a:p>
          <a:p>
            <a:pPr>
              <a:lnSpc>
                <a:spcPts val="5599"/>
              </a:lnSpc>
            </a:pPr>
            <a:r>
              <a:rPr lang="en-US" sz="3999" b="1" spc="167" dirty="0" err="1">
                <a:solidFill>
                  <a:srgbClr val="006C31"/>
                </a:solidFill>
                <a:latin typeface="HK Grotesk" panose="020B0604020202020204" charset="0"/>
              </a:rPr>
              <a:t>Sistem</a:t>
            </a:r>
            <a:r>
              <a:rPr lang="en-US" sz="3999" b="1" spc="167" dirty="0">
                <a:solidFill>
                  <a:srgbClr val="006C31"/>
                </a:solidFill>
                <a:latin typeface="HK Grotesk" panose="020B0604020202020204" charset="0"/>
              </a:rPr>
              <a:t> </a:t>
            </a:r>
            <a:r>
              <a:rPr lang="en-US" sz="3999" b="1" spc="167" dirty="0" err="1">
                <a:solidFill>
                  <a:srgbClr val="006C31"/>
                </a:solidFill>
                <a:latin typeface="HK Grotesk" panose="020B0604020202020204" charset="0"/>
              </a:rPr>
              <a:t>Informasi</a:t>
            </a:r>
            <a:endParaRPr lang="en-US" sz="3999" b="1" spc="167" dirty="0">
              <a:solidFill>
                <a:srgbClr val="006C31"/>
              </a:solidFill>
              <a:latin typeface="HK Grotesk" panose="020B0604020202020204" charset="0"/>
            </a:endParaRPr>
          </a:p>
        </p:txBody>
      </p:sp>
      <p:sp>
        <p:nvSpPr>
          <p:cNvPr id="41" name="Freeform 41"/>
          <p:cNvSpPr/>
          <p:nvPr/>
        </p:nvSpPr>
        <p:spPr>
          <a:xfrm>
            <a:off x="256054" y="340834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86765" b="-81795"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3627639" y="455702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09"/>
                </a:lnTo>
                <a:lnTo>
                  <a:pt x="0" y="138970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5411301" y="621927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074247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7000"/>
          </a:blip>
          <a:srcRect t="29292" b="29292"/>
          <a:stretch>
            <a:fillRect/>
          </a:stretch>
        </p:blipFill>
        <p:spPr>
          <a:xfrm>
            <a:off x="0" y="17596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8859587" y="8311119"/>
            <a:ext cx="7717382" cy="2394881"/>
          </a:xfrm>
          <a:custGeom>
            <a:avLst/>
            <a:gdLst/>
            <a:ahLst/>
            <a:cxnLst/>
            <a:rect l="l" t="t" r="r" b="b"/>
            <a:pathLst>
              <a:path w="7717382" h="2394881">
                <a:moveTo>
                  <a:pt x="0" y="0"/>
                </a:moveTo>
                <a:lnTo>
                  <a:pt x="7717383" y="0"/>
                </a:lnTo>
                <a:lnTo>
                  <a:pt x="7717383" y="2394880"/>
                </a:lnTo>
                <a:lnTo>
                  <a:pt x="0" y="23948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624894" y="8065233"/>
            <a:ext cx="8186769" cy="1628766"/>
            <a:chOff x="0" y="0"/>
            <a:chExt cx="2156186" cy="42897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56186" cy="428975"/>
            </a:xfrm>
            <a:custGeom>
              <a:avLst/>
              <a:gdLst/>
              <a:ahLst/>
              <a:cxnLst/>
              <a:rect l="l" t="t" r="r" b="b"/>
              <a:pathLst>
                <a:path w="2156186" h="428975">
                  <a:moveTo>
                    <a:pt x="28370" y="0"/>
                  </a:moveTo>
                  <a:lnTo>
                    <a:pt x="2127816" y="0"/>
                  </a:lnTo>
                  <a:cubicBezTo>
                    <a:pt x="2143484" y="0"/>
                    <a:pt x="2156186" y="12702"/>
                    <a:pt x="2156186" y="28370"/>
                  </a:cubicBezTo>
                  <a:lnTo>
                    <a:pt x="2156186" y="400606"/>
                  </a:lnTo>
                  <a:cubicBezTo>
                    <a:pt x="2156186" y="416274"/>
                    <a:pt x="2143484" y="428975"/>
                    <a:pt x="2127816" y="428975"/>
                  </a:cubicBezTo>
                  <a:lnTo>
                    <a:pt x="28370" y="428975"/>
                  </a:lnTo>
                  <a:cubicBezTo>
                    <a:pt x="12702" y="428975"/>
                    <a:pt x="0" y="416274"/>
                    <a:pt x="0" y="400606"/>
                  </a:cubicBezTo>
                  <a:lnTo>
                    <a:pt x="0" y="28370"/>
                  </a:lnTo>
                  <a:cubicBezTo>
                    <a:pt x="0" y="12702"/>
                    <a:pt x="12702" y="0"/>
                    <a:pt x="28370" y="0"/>
                  </a:cubicBezTo>
                  <a:close/>
                </a:path>
              </a:pathLst>
            </a:custGeom>
            <a:solidFill>
              <a:srgbClr val="FFC54D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8859587" y="6241213"/>
            <a:ext cx="7717382" cy="2394881"/>
          </a:xfrm>
          <a:custGeom>
            <a:avLst/>
            <a:gdLst/>
            <a:ahLst/>
            <a:cxnLst/>
            <a:rect l="l" t="t" r="r" b="b"/>
            <a:pathLst>
              <a:path w="7717382" h="2394881">
                <a:moveTo>
                  <a:pt x="0" y="0"/>
                </a:moveTo>
                <a:lnTo>
                  <a:pt x="7717383" y="0"/>
                </a:lnTo>
                <a:lnTo>
                  <a:pt x="7717383" y="2394881"/>
                </a:lnTo>
                <a:lnTo>
                  <a:pt x="0" y="2394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8624894" y="5991959"/>
            <a:ext cx="8186769" cy="1628766"/>
            <a:chOff x="0" y="0"/>
            <a:chExt cx="2156186" cy="428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6186" cy="428975"/>
            </a:xfrm>
            <a:custGeom>
              <a:avLst/>
              <a:gdLst/>
              <a:ahLst/>
              <a:cxnLst/>
              <a:rect l="l" t="t" r="r" b="b"/>
              <a:pathLst>
                <a:path w="2156186" h="428975">
                  <a:moveTo>
                    <a:pt x="28370" y="0"/>
                  </a:moveTo>
                  <a:lnTo>
                    <a:pt x="2127816" y="0"/>
                  </a:lnTo>
                  <a:cubicBezTo>
                    <a:pt x="2143484" y="0"/>
                    <a:pt x="2156186" y="12702"/>
                    <a:pt x="2156186" y="28370"/>
                  </a:cubicBezTo>
                  <a:lnTo>
                    <a:pt x="2156186" y="400606"/>
                  </a:lnTo>
                  <a:cubicBezTo>
                    <a:pt x="2156186" y="416274"/>
                    <a:pt x="2143484" y="428975"/>
                    <a:pt x="2127816" y="428975"/>
                  </a:cubicBezTo>
                  <a:lnTo>
                    <a:pt x="28370" y="428975"/>
                  </a:lnTo>
                  <a:cubicBezTo>
                    <a:pt x="12702" y="428975"/>
                    <a:pt x="0" y="416274"/>
                    <a:pt x="0" y="400606"/>
                  </a:cubicBezTo>
                  <a:lnTo>
                    <a:pt x="0" y="28370"/>
                  </a:lnTo>
                  <a:cubicBezTo>
                    <a:pt x="0" y="12702"/>
                    <a:pt x="12702" y="0"/>
                    <a:pt x="28370" y="0"/>
                  </a:cubicBezTo>
                  <a:close/>
                </a:path>
              </a:pathLst>
            </a:custGeom>
            <a:solidFill>
              <a:srgbClr val="BD4291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8859587" y="4165355"/>
            <a:ext cx="7717382" cy="2394881"/>
          </a:xfrm>
          <a:custGeom>
            <a:avLst/>
            <a:gdLst/>
            <a:ahLst/>
            <a:cxnLst/>
            <a:rect l="l" t="t" r="r" b="b"/>
            <a:pathLst>
              <a:path w="7717382" h="2394881">
                <a:moveTo>
                  <a:pt x="0" y="0"/>
                </a:moveTo>
                <a:lnTo>
                  <a:pt x="7717383" y="0"/>
                </a:lnTo>
                <a:lnTo>
                  <a:pt x="7717383" y="2394881"/>
                </a:lnTo>
                <a:lnTo>
                  <a:pt x="0" y="2394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8624894" y="3918685"/>
            <a:ext cx="8186769" cy="1628766"/>
            <a:chOff x="0" y="0"/>
            <a:chExt cx="2156186" cy="4289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56186" cy="428975"/>
            </a:xfrm>
            <a:custGeom>
              <a:avLst/>
              <a:gdLst/>
              <a:ahLst/>
              <a:cxnLst/>
              <a:rect l="l" t="t" r="r" b="b"/>
              <a:pathLst>
                <a:path w="2156186" h="428975">
                  <a:moveTo>
                    <a:pt x="28370" y="0"/>
                  </a:moveTo>
                  <a:lnTo>
                    <a:pt x="2127816" y="0"/>
                  </a:lnTo>
                  <a:cubicBezTo>
                    <a:pt x="2143484" y="0"/>
                    <a:pt x="2156186" y="12702"/>
                    <a:pt x="2156186" y="28370"/>
                  </a:cubicBezTo>
                  <a:lnTo>
                    <a:pt x="2156186" y="400606"/>
                  </a:lnTo>
                  <a:cubicBezTo>
                    <a:pt x="2156186" y="416274"/>
                    <a:pt x="2143484" y="428975"/>
                    <a:pt x="2127816" y="428975"/>
                  </a:cubicBezTo>
                  <a:lnTo>
                    <a:pt x="28370" y="428975"/>
                  </a:lnTo>
                  <a:cubicBezTo>
                    <a:pt x="12702" y="428975"/>
                    <a:pt x="0" y="416274"/>
                    <a:pt x="0" y="400606"/>
                  </a:cubicBezTo>
                  <a:lnTo>
                    <a:pt x="0" y="28370"/>
                  </a:lnTo>
                  <a:cubicBezTo>
                    <a:pt x="0" y="12702"/>
                    <a:pt x="12702" y="0"/>
                    <a:pt x="28370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15" name="Freeform 15"/>
          <p:cNvSpPr/>
          <p:nvPr/>
        </p:nvSpPr>
        <p:spPr>
          <a:xfrm>
            <a:off x="8859587" y="2092866"/>
            <a:ext cx="7717382" cy="2394881"/>
          </a:xfrm>
          <a:custGeom>
            <a:avLst/>
            <a:gdLst/>
            <a:ahLst/>
            <a:cxnLst/>
            <a:rect l="l" t="t" r="r" b="b"/>
            <a:pathLst>
              <a:path w="7717382" h="2394881">
                <a:moveTo>
                  <a:pt x="0" y="0"/>
                </a:moveTo>
                <a:lnTo>
                  <a:pt x="7717383" y="0"/>
                </a:lnTo>
                <a:lnTo>
                  <a:pt x="7717383" y="2394881"/>
                </a:lnTo>
                <a:lnTo>
                  <a:pt x="0" y="2394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8624894" y="1845411"/>
            <a:ext cx="8186769" cy="1628766"/>
            <a:chOff x="0" y="0"/>
            <a:chExt cx="2156186" cy="42897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56186" cy="428975"/>
            </a:xfrm>
            <a:custGeom>
              <a:avLst/>
              <a:gdLst/>
              <a:ahLst/>
              <a:cxnLst/>
              <a:rect l="l" t="t" r="r" b="b"/>
              <a:pathLst>
                <a:path w="2156186" h="428975">
                  <a:moveTo>
                    <a:pt x="28370" y="0"/>
                  </a:moveTo>
                  <a:lnTo>
                    <a:pt x="2127816" y="0"/>
                  </a:lnTo>
                  <a:cubicBezTo>
                    <a:pt x="2143484" y="0"/>
                    <a:pt x="2156186" y="12702"/>
                    <a:pt x="2156186" y="28370"/>
                  </a:cubicBezTo>
                  <a:lnTo>
                    <a:pt x="2156186" y="400606"/>
                  </a:lnTo>
                  <a:cubicBezTo>
                    <a:pt x="2156186" y="416274"/>
                    <a:pt x="2143484" y="428975"/>
                    <a:pt x="2127816" y="428975"/>
                  </a:cubicBezTo>
                  <a:lnTo>
                    <a:pt x="28370" y="428975"/>
                  </a:lnTo>
                  <a:cubicBezTo>
                    <a:pt x="12702" y="428975"/>
                    <a:pt x="0" y="416274"/>
                    <a:pt x="0" y="400606"/>
                  </a:cubicBezTo>
                  <a:lnTo>
                    <a:pt x="0" y="28370"/>
                  </a:lnTo>
                  <a:cubicBezTo>
                    <a:pt x="0" y="12702"/>
                    <a:pt x="12702" y="0"/>
                    <a:pt x="28370" y="0"/>
                  </a:cubicBezTo>
                  <a:close/>
                </a:path>
              </a:pathLst>
            </a:custGeom>
            <a:solidFill>
              <a:srgbClr val="F94C66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9124950" y="2316537"/>
            <a:ext cx="686516" cy="686516"/>
          </a:xfrm>
          <a:custGeom>
            <a:avLst/>
            <a:gdLst/>
            <a:ahLst/>
            <a:cxnLst/>
            <a:rect l="l" t="t" r="r" b="b"/>
            <a:pathLst>
              <a:path w="686516" h="686516">
                <a:moveTo>
                  <a:pt x="0" y="0"/>
                </a:moveTo>
                <a:lnTo>
                  <a:pt x="686516" y="0"/>
                </a:lnTo>
                <a:lnTo>
                  <a:pt x="686516" y="686515"/>
                </a:lnTo>
                <a:lnTo>
                  <a:pt x="0" y="6865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AutoShape 20"/>
          <p:cNvSpPr/>
          <p:nvPr/>
        </p:nvSpPr>
        <p:spPr>
          <a:xfrm flipV="1">
            <a:off x="10322782" y="2231767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Freeform 21"/>
          <p:cNvSpPr/>
          <p:nvPr/>
        </p:nvSpPr>
        <p:spPr>
          <a:xfrm>
            <a:off x="9137393" y="4389811"/>
            <a:ext cx="661629" cy="686516"/>
          </a:xfrm>
          <a:custGeom>
            <a:avLst/>
            <a:gdLst/>
            <a:ahLst/>
            <a:cxnLst/>
            <a:rect l="l" t="t" r="r" b="b"/>
            <a:pathLst>
              <a:path w="661629" h="686516">
                <a:moveTo>
                  <a:pt x="0" y="0"/>
                </a:moveTo>
                <a:lnTo>
                  <a:pt x="661630" y="0"/>
                </a:lnTo>
                <a:lnTo>
                  <a:pt x="661630" y="686515"/>
                </a:lnTo>
                <a:lnTo>
                  <a:pt x="0" y="68651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2" name="AutoShape 22"/>
          <p:cNvSpPr/>
          <p:nvPr/>
        </p:nvSpPr>
        <p:spPr>
          <a:xfrm flipV="1">
            <a:off x="10322782" y="4305041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Freeform 23"/>
          <p:cNvSpPr/>
          <p:nvPr/>
        </p:nvSpPr>
        <p:spPr>
          <a:xfrm>
            <a:off x="9112039" y="6463085"/>
            <a:ext cx="712338" cy="686516"/>
          </a:xfrm>
          <a:custGeom>
            <a:avLst/>
            <a:gdLst/>
            <a:ahLst/>
            <a:cxnLst/>
            <a:rect l="l" t="t" r="r" b="b"/>
            <a:pathLst>
              <a:path w="712338" h="686516">
                <a:moveTo>
                  <a:pt x="0" y="0"/>
                </a:moveTo>
                <a:lnTo>
                  <a:pt x="712338" y="0"/>
                </a:lnTo>
                <a:lnTo>
                  <a:pt x="712338" y="686515"/>
                </a:lnTo>
                <a:lnTo>
                  <a:pt x="0" y="68651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4" name="AutoShape 24"/>
          <p:cNvSpPr/>
          <p:nvPr/>
        </p:nvSpPr>
        <p:spPr>
          <a:xfrm flipV="1">
            <a:off x="10322782" y="6378315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Freeform 25"/>
          <p:cNvSpPr/>
          <p:nvPr/>
        </p:nvSpPr>
        <p:spPr>
          <a:xfrm>
            <a:off x="9031632" y="8536359"/>
            <a:ext cx="873152" cy="686516"/>
          </a:xfrm>
          <a:custGeom>
            <a:avLst/>
            <a:gdLst/>
            <a:ahLst/>
            <a:cxnLst/>
            <a:rect l="l" t="t" r="r" b="b"/>
            <a:pathLst>
              <a:path w="873152" h="686516">
                <a:moveTo>
                  <a:pt x="0" y="0"/>
                </a:moveTo>
                <a:lnTo>
                  <a:pt x="873152" y="0"/>
                </a:lnTo>
                <a:lnTo>
                  <a:pt x="873152" y="686515"/>
                </a:lnTo>
                <a:lnTo>
                  <a:pt x="0" y="68651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6" name="AutoShape 26"/>
          <p:cNvSpPr/>
          <p:nvPr/>
        </p:nvSpPr>
        <p:spPr>
          <a:xfrm flipV="1">
            <a:off x="10322782" y="8451589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8" name="Group 28"/>
          <p:cNvGrpSpPr/>
          <p:nvPr/>
        </p:nvGrpSpPr>
        <p:grpSpPr>
          <a:xfrm>
            <a:off x="17066882" y="9253122"/>
            <a:ext cx="2053200" cy="2053200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ECF0F3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0882379" y="2132321"/>
            <a:ext cx="5184795" cy="346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US" sz="2016" b="1" spc="64" dirty="0" err="1">
                <a:solidFill>
                  <a:srgbClr val="FFFFFF"/>
                </a:solidFill>
                <a:latin typeface="HK Grotesk" panose="020B0604020202020204" charset="0"/>
              </a:rPr>
              <a:t>Masukan</a:t>
            </a:r>
            <a:endParaRPr lang="en-US" sz="2016" b="1" spc="64" dirty="0">
              <a:solidFill>
                <a:srgbClr val="FFFFFF"/>
              </a:solidFill>
              <a:latin typeface="HK Grotesk" panose="020B0604020202020204" charset="0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0882379" y="2595448"/>
            <a:ext cx="5184795" cy="553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2200"/>
              </a:lnSpc>
              <a:spcBef>
                <a:spcPct val="0"/>
              </a:spcBef>
            </a:pP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Masukan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dapat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berupa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perawatan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sistem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dan juga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dapat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berupa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data</a:t>
            </a:r>
            <a:endParaRPr lang="en-US" sz="1466" spc="76" dirty="0">
              <a:solidFill>
                <a:schemeClr val="bg1"/>
              </a:solidFill>
              <a:latin typeface="HK Grotesk" panose="00000500000000000000" pitchFamily="50" charset="0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0882379" y="4205595"/>
            <a:ext cx="5184795" cy="346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US" sz="2016" b="1" spc="64" dirty="0" err="1">
                <a:solidFill>
                  <a:srgbClr val="FFFFFF"/>
                </a:solidFill>
                <a:latin typeface="HK Grotesk" panose="020B0604020202020204" charset="0"/>
              </a:rPr>
              <a:t>Keluaran</a:t>
            </a:r>
            <a:endParaRPr lang="en-US" sz="2016" b="1" spc="64" dirty="0">
              <a:solidFill>
                <a:srgbClr val="FFFFFF"/>
              </a:solidFill>
              <a:latin typeface="HK Grotesk" panose="020B0604020202020204" charset="0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0882379" y="4668722"/>
            <a:ext cx="5184795" cy="845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200"/>
              </a:lnSpc>
              <a:spcBef>
                <a:spcPct val="0"/>
              </a:spcBef>
            </a:pPr>
            <a:r>
              <a:rPr lang="fi-FI" dirty="0">
                <a:solidFill>
                  <a:schemeClr val="bg1"/>
                </a:solidFill>
                <a:latin typeface="HK Grotesk" panose="00000500000000000000" pitchFamily="50" charset="0"/>
              </a:rPr>
              <a:t>Keluaran dapat berupa informasi yang merupakan keluaran yang berguna, dan juga dapat berupa panas</a:t>
            </a:r>
            <a:endParaRPr lang="en-US" sz="1600" spc="76" dirty="0">
              <a:solidFill>
                <a:schemeClr val="bg1"/>
              </a:solidFill>
              <a:latin typeface="HK Grotesk" panose="00000500000000000000" pitchFamily="50" charset="0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0882379" y="6278869"/>
            <a:ext cx="5184795" cy="346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US" sz="2016" b="1" spc="64" dirty="0" err="1">
                <a:solidFill>
                  <a:srgbClr val="FFFFFF"/>
                </a:solidFill>
                <a:latin typeface="HK Grotesk" panose="020B0604020202020204" charset="0"/>
              </a:rPr>
              <a:t>Pengolah</a:t>
            </a:r>
            <a:endParaRPr lang="en-US" sz="2016" b="1" spc="64" dirty="0">
              <a:solidFill>
                <a:srgbClr val="FFFFFF"/>
              </a:solidFill>
              <a:latin typeface="HK Grotesk" panose="020B0604020202020204" charset="0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10872075" y="6645176"/>
            <a:ext cx="6034018" cy="837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2200"/>
              </a:lnSpc>
              <a:spcBef>
                <a:spcPct val="0"/>
              </a:spcBef>
            </a:pP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Pengolahan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/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pemrosesan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dapat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meliputi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perhitungan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,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pembandingan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data,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kemudian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mengambil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tindakan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dan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menyimpan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data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untuk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penggunaan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 di masa </a:t>
            </a:r>
            <a:r>
              <a:rPr lang="en-ID" sz="1600" dirty="0" err="1">
                <a:solidFill>
                  <a:schemeClr val="bg1"/>
                </a:solidFill>
                <a:latin typeface="HK Grotesk" panose="00000500000000000000" pitchFamily="50" charset="0"/>
              </a:rPr>
              <a:t>mendatang</a:t>
            </a:r>
            <a:r>
              <a:rPr lang="en-ID" sz="1600" dirty="0">
                <a:solidFill>
                  <a:schemeClr val="bg1"/>
                </a:solidFill>
                <a:latin typeface="HK Grotesk" panose="00000500000000000000" pitchFamily="50" charset="0"/>
              </a:rPr>
              <a:t>. </a:t>
            </a:r>
            <a:endParaRPr lang="en-US" sz="1466" spc="76" dirty="0">
              <a:solidFill>
                <a:schemeClr val="bg1"/>
              </a:solidFill>
              <a:latin typeface="HK Grotesk" panose="00000500000000000000" pitchFamily="50" charset="0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10882379" y="8352143"/>
            <a:ext cx="5184795" cy="346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US" sz="2016" b="1" spc="64" dirty="0" err="1">
                <a:solidFill>
                  <a:srgbClr val="FFFFFF"/>
                </a:solidFill>
                <a:latin typeface="HK Grotesk" panose="020B0604020202020204" charset="0"/>
              </a:rPr>
              <a:t>Sasaran</a:t>
            </a:r>
            <a:r>
              <a:rPr lang="en-US" sz="2016" b="1" spc="64" dirty="0">
                <a:solidFill>
                  <a:srgbClr val="FFFFFF"/>
                </a:solidFill>
                <a:latin typeface="HK Grotesk" panose="020B0604020202020204" charset="0"/>
              </a:rPr>
              <a:t> </a:t>
            </a:r>
            <a:r>
              <a:rPr lang="en-US" sz="2016" b="1" spc="64" dirty="0" err="1">
                <a:solidFill>
                  <a:srgbClr val="FFFFFF"/>
                </a:solidFill>
                <a:latin typeface="HK Grotesk" panose="020B0604020202020204" charset="0"/>
              </a:rPr>
              <a:t>Sistem</a:t>
            </a:r>
            <a:endParaRPr lang="en-US" sz="2016" b="1" spc="64" dirty="0">
              <a:solidFill>
                <a:srgbClr val="FFFFFF"/>
              </a:solidFill>
              <a:latin typeface="HK Grotesk" panose="020B0604020202020204" charset="0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10933526" y="8763414"/>
            <a:ext cx="5737396" cy="8450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2200"/>
              </a:lnSpc>
              <a:spcBef>
                <a:spcPct val="0"/>
              </a:spcBef>
            </a:pP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Dengan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adanya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tujuan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dan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sasaran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,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maka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dapat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menentukan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masukan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apa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yang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dibutuhkan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sistem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dan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keluaran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seperti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apa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yang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akan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dihasilkan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sistem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.</a:t>
            </a:r>
            <a:endParaRPr lang="en-US" sz="1600" spc="76" dirty="0">
              <a:solidFill>
                <a:schemeClr val="bg1"/>
              </a:solidFill>
              <a:latin typeface="HK Grotesk" panose="00000500000000000000" pitchFamily="50" charset="0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1674215" y="2128082"/>
            <a:ext cx="5797161" cy="1410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599"/>
              </a:lnSpc>
            </a:pPr>
            <a:r>
              <a:rPr lang="en-US" sz="3999" b="1" spc="167" dirty="0" err="1">
                <a:solidFill>
                  <a:srgbClr val="006C31"/>
                </a:solidFill>
                <a:latin typeface="HK Grotesk" panose="020B0604020202020204" charset="0"/>
              </a:rPr>
              <a:t>Karakteristik</a:t>
            </a:r>
            <a:r>
              <a:rPr lang="en-US" sz="3999" b="1" spc="167" dirty="0">
                <a:solidFill>
                  <a:srgbClr val="006C31"/>
                </a:solidFill>
                <a:latin typeface="HK Grotesk" panose="020B0604020202020204" charset="0"/>
              </a:rPr>
              <a:t> </a:t>
            </a:r>
          </a:p>
          <a:p>
            <a:pPr>
              <a:lnSpc>
                <a:spcPts val="5599"/>
              </a:lnSpc>
            </a:pPr>
            <a:r>
              <a:rPr lang="en-US" sz="3999" b="1" spc="167" dirty="0" err="1">
                <a:solidFill>
                  <a:srgbClr val="006C31"/>
                </a:solidFill>
                <a:latin typeface="HK Grotesk" panose="020B0604020202020204" charset="0"/>
              </a:rPr>
              <a:t>Sistem</a:t>
            </a:r>
            <a:r>
              <a:rPr lang="en-US" sz="3999" b="1" spc="167" dirty="0">
                <a:solidFill>
                  <a:srgbClr val="006C31"/>
                </a:solidFill>
                <a:latin typeface="HK Grotesk" panose="020B0604020202020204" charset="0"/>
              </a:rPr>
              <a:t> </a:t>
            </a:r>
            <a:r>
              <a:rPr lang="en-US" sz="3999" b="1" spc="167" dirty="0" err="1">
                <a:solidFill>
                  <a:srgbClr val="006C31"/>
                </a:solidFill>
                <a:latin typeface="HK Grotesk" panose="020B0604020202020204" charset="0"/>
              </a:rPr>
              <a:t>Informasi</a:t>
            </a:r>
            <a:r>
              <a:rPr lang="en-US" sz="3999" b="1" spc="167" dirty="0">
                <a:solidFill>
                  <a:srgbClr val="006C31"/>
                </a:solidFill>
                <a:latin typeface="HK Grotesk" panose="020B0604020202020204" charset="0"/>
              </a:rPr>
              <a:t> [2]</a:t>
            </a:r>
          </a:p>
        </p:txBody>
      </p:sp>
      <p:sp>
        <p:nvSpPr>
          <p:cNvPr id="41" name="Freeform 41"/>
          <p:cNvSpPr/>
          <p:nvPr/>
        </p:nvSpPr>
        <p:spPr>
          <a:xfrm>
            <a:off x="256054" y="340834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86765" b="-81795"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3627639" y="455702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09"/>
                </a:lnTo>
                <a:lnTo>
                  <a:pt x="0" y="138970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5411301" y="621927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47" name="Freeform 15">
            <a:extLst>
              <a:ext uri="{FF2B5EF4-FFF2-40B4-BE49-F238E27FC236}">
                <a16:creationId xmlns:a16="http://schemas.microsoft.com/office/drawing/2014/main" id="{89332311-61F0-AA05-376B-6AE4998A43D3}"/>
              </a:ext>
            </a:extLst>
          </p:cNvPr>
          <p:cNvSpPr/>
          <p:nvPr/>
        </p:nvSpPr>
        <p:spPr>
          <a:xfrm>
            <a:off x="8859587" y="2094982"/>
            <a:ext cx="7717382" cy="2394881"/>
          </a:xfrm>
          <a:custGeom>
            <a:avLst/>
            <a:gdLst/>
            <a:ahLst/>
            <a:cxnLst/>
            <a:rect l="l" t="t" r="r" b="b"/>
            <a:pathLst>
              <a:path w="7717382" h="2394881">
                <a:moveTo>
                  <a:pt x="0" y="0"/>
                </a:moveTo>
                <a:lnTo>
                  <a:pt x="7717383" y="0"/>
                </a:lnTo>
                <a:lnTo>
                  <a:pt x="7717383" y="2394881"/>
                </a:lnTo>
                <a:lnTo>
                  <a:pt x="0" y="2394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</p:sp>
      <p:grpSp>
        <p:nvGrpSpPr>
          <p:cNvPr id="48" name="Group 16">
            <a:extLst>
              <a:ext uri="{FF2B5EF4-FFF2-40B4-BE49-F238E27FC236}">
                <a16:creationId xmlns:a16="http://schemas.microsoft.com/office/drawing/2014/main" id="{BD16B5BD-2430-AB76-9A0F-87A91EFA9587}"/>
              </a:ext>
            </a:extLst>
          </p:cNvPr>
          <p:cNvGrpSpPr/>
          <p:nvPr/>
        </p:nvGrpSpPr>
        <p:grpSpPr>
          <a:xfrm>
            <a:off x="8624894" y="1847527"/>
            <a:ext cx="8186769" cy="1628766"/>
            <a:chOff x="0" y="0"/>
            <a:chExt cx="2156186" cy="428975"/>
          </a:xfrm>
        </p:grpSpPr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26E72D7A-19D3-BFE7-23DA-D8A6FB3557EA}"/>
                </a:ext>
              </a:extLst>
            </p:cNvPr>
            <p:cNvSpPr/>
            <p:nvPr/>
          </p:nvSpPr>
          <p:spPr>
            <a:xfrm>
              <a:off x="0" y="0"/>
              <a:ext cx="2156186" cy="428975"/>
            </a:xfrm>
            <a:custGeom>
              <a:avLst/>
              <a:gdLst/>
              <a:ahLst/>
              <a:cxnLst/>
              <a:rect l="l" t="t" r="r" b="b"/>
              <a:pathLst>
                <a:path w="2156186" h="428975">
                  <a:moveTo>
                    <a:pt x="28370" y="0"/>
                  </a:moveTo>
                  <a:lnTo>
                    <a:pt x="2127816" y="0"/>
                  </a:lnTo>
                  <a:cubicBezTo>
                    <a:pt x="2143484" y="0"/>
                    <a:pt x="2156186" y="12702"/>
                    <a:pt x="2156186" y="28370"/>
                  </a:cubicBezTo>
                  <a:lnTo>
                    <a:pt x="2156186" y="400606"/>
                  </a:lnTo>
                  <a:cubicBezTo>
                    <a:pt x="2156186" y="416274"/>
                    <a:pt x="2143484" y="428975"/>
                    <a:pt x="2127816" y="428975"/>
                  </a:cubicBezTo>
                  <a:lnTo>
                    <a:pt x="28370" y="428975"/>
                  </a:lnTo>
                  <a:cubicBezTo>
                    <a:pt x="12702" y="428975"/>
                    <a:pt x="0" y="416274"/>
                    <a:pt x="0" y="400606"/>
                  </a:cubicBezTo>
                  <a:lnTo>
                    <a:pt x="0" y="28370"/>
                  </a:lnTo>
                  <a:cubicBezTo>
                    <a:pt x="0" y="12702"/>
                    <a:pt x="12702" y="0"/>
                    <a:pt x="28370" y="0"/>
                  </a:cubicBezTo>
                  <a:close/>
                </a:path>
              </a:pathLst>
            </a:custGeom>
            <a:solidFill>
              <a:srgbClr val="F94C66"/>
            </a:solidFill>
          </p:spPr>
        </p:sp>
        <p:sp>
          <p:nvSpPr>
            <p:cNvPr id="50" name="TextBox 18">
              <a:extLst>
                <a:ext uri="{FF2B5EF4-FFF2-40B4-BE49-F238E27FC236}">
                  <a16:creationId xmlns:a16="http://schemas.microsoft.com/office/drawing/2014/main" id="{79B024DB-5759-08B6-2126-400CF3CA217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51" name="Freeform 19">
            <a:extLst>
              <a:ext uri="{FF2B5EF4-FFF2-40B4-BE49-F238E27FC236}">
                <a16:creationId xmlns:a16="http://schemas.microsoft.com/office/drawing/2014/main" id="{68E67B0D-A724-F6F3-0327-0281E06BE91D}"/>
              </a:ext>
            </a:extLst>
          </p:cNvPr>
          <p:cNvSpPr/>
          <p:nvPr/>
        </p:nvSpPr>
        <p:spPr>
          <a:xfrm>
            <a:off x="9124950" y="2318653"/>
            <a:ext cx="686516" cy="686516"/>
          </a:xfrm>
          <a:custGeom>
            <a:avLst/>
            <a:gdLst/>
            <a:ahLst/>
            <a:cxnLst/>
            <a:rect l="l" t="t" r="r" b="b"/>
            <a:pathLst>
              <a:path w="686516" h="686516">
                <a:moveTo>
                  <a:pt x="0" y="0"/>
                </a:moveTo>
                <a:lnTo>
                  <a:pt x="686516" y="0"/>
                </a:lnTo>
                <a:lnTo>
                  <a:pt x="686516" y="686515"/>
                </a:lnTo>
                <a:lnTo>
                  <a:pt x="0" y="6865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2" name="AutoShape 20">
            <a:extLst>
              <a:ext uri="{FF2B5EF4-FFF2-40B4-BE49-F238E27FC236}">
                <a16:creationId xmlns:a16="http://schemas.microsoft.com/office/drawing/2014/main" id="{C16068E4-F8F3-BBB3-F88C-E8C3ED112EF8}"/>
              </a:ext>
            </a:extLst>
          </p:cNvPr>
          <p:cNvSpPr/>
          <p:nvPr/>
        </p:nvSpPr>
        <p:spPr>
          <a:xfrm flipV="1">
            <a:off x="10322782" y="2233883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3" name="TextBox 31">
            <a:extLst>
              <a:ext uri="{FF2B5EF4-FFF2-40B4-BE49-F238E27FC236}">
                <a16:creationId xmlns:a16="http://schemas.microsoft.com/office/drawing/2014/main" id="{48A11882-6088-73C4-8578-824B3666B53A}"/>
              </a:ext>
            </a:extLst>
          </p:cNvPr>
          <p:cNvSpPr txBox="1"/>
          <p:nvPr/>
        </p:nvSpPr>
        <p:spPr>
          <a:xfrm>
            <a:off x="10882379" y="2134437"/>
            <a:ext cx="5184795" cy="346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US" sz="2016" b="1" spc="64" dirty="0" err="1">
                <a:solidFill>
                  <a:srgbClr val="FFFFFF"/>
                </a:solidFill>
                <a:latin typeface="HK Grotesk" panose="020B0604020202020204" charset="0"/>
              </a:rPr>
              <a:t>Masukan</a:t>
            </a:r>
            <a:endParaRPr lang="en-US" sz="2016" b="1" spc="64" dirty="0">
              <a:solidFill>
                <a:srgbClr val="FFFFFF"/>
              </a:solidFill>
              <a:latin typeface="HK Grotesk" panose="020B0604020202020204" charset="0"/>
            </a:endParaRPr>
          </a:p>
        </p:txBody>
      </p:sp>
      <p:sp>
        <p:nvSpPr>
          <p:cNvPr id="54" name="TextBox 32">
            <a:extLst>
              <a:ext uri="{FF2B5EF4-FFF2-40B4-BE49-F238E27FC236}">
                <a16:creationId xmlns:a16="http://schemas.microsoft.com/office/drawing/2014/main" id="{54904A32-4A3B-D9A3-C563-71E2ADC9C30D}"/>
              </a:ext>
            </a:extLst>
          </p:cNvPr>
          <p:cNvSpPr txBox="1"/>
          <p:nvPr/>
        </p:nvSpPr>
        <p:spPr>
          <a:xfrm>
            <a:off x="10882379" y="2597564"/>
            <a:ext cx="5184795" cy="562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2200"/>
              </a:lnSpc>
              <a:spcBef>
                <a:spcPct val="0"/>
              </a:spcBef>
            </a:pP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Masukan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dapat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berupa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perawatan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sistem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dan juga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dapat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berupa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data</a:t>
            </a:r>
            <a:endParaRPr lang="en-US" sz="1600" spc="76" dirty="0">
              <a:solidFill>
                <a:schemeClr val="bg1"/>
              </a:solidFill>
              <a:latin typeface="HK Grotesk" panose="00000500000000000000" pitchFamily="50" charset="0"/>
            </a:endParaRPr>
          </a:p>
        </p:txBody>
      </p:sp>
      <p:sp>
        <p:nvSpPr>
          <p:cNvPr id="55" name="Freeform 15">
            <a:extLst>
              <a:ext uri="{FF2B5EF4-FFF2-40B4-BE49-F238E27FC236}">
                <a16:creationId xmlns:a16="http://schemas.microsoft.com/office/drawing/2014/main" id="{B2E8F54B-C9C3-135C-BA33-84100CBB74DB}"/>
              </a:ext>
            </a:extLst>
          </p:cNvPr>
          <p:cNvSpPr/>
          <p:nvPr/>
        </p:nvSpPr>
        <p:spPr>
          <a:xfrm>
            <a:off x="555472" y="4156820"/>
            <a:ext cx="7717382" cy="2394881"/>
          </a:xfrm>
          <a:custGeom>
            <a:avLst/>
            <a:gdLst/>
            <a:ahLst/>
            <a:cxnLst/>
            <a:rect l="l" t="t" r="r" b="b"/>
            <a:pathLst>
              <a:path w="7717382" h="2394881">
                <a:moveTo>
                  <a:pt x="0" y="0"/>
                </a:moveTo>
                <a:lnTo>
                  <a:pt x="7717383" y="0"/>
                </a:lnTo>
                <a:lnTo>
                  <a:pt x="7717383" y="2394881"/>
                </a:lnTo>
                <a:lnTo>
                  <a:pt x="0" y="2394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54842"/>
            </a:stretch>
          </a:blipFill>
        </p:spPr>
      </p:sp>
      <p:grpSp>
        <p:nvGrpSpPr>
          <p:cNvPr id="56" name="Group 16">
            <a:extLst>
              <a:ext uri="{FF2B5EF4-FFF2-40B4-BE49-F238E27FC236}">
                <a16:creationId xmlns:a16="http://schemas.microsoft.com/office/drawing/2014/main" id="{9A518D54-EFA6-1023-71AA-CE4DD796F9F1}"/>
              </a:ext>
            </a:extLst>
          </p:cNvPr>
          <p:cNvGrpSpPr/>
          <p:nvPr/>
        </p:nvGrpSpPr>
        <p:grpSpPr>
          <a:xfrm>
            <a:off x="256054" y="3909365"/>
            <a:ext cx="8186769" cy="1628766"/>
            <a:chOff x="0" y="0"/>
            <a:chExt cx="2156186" cy="428975"/>
          </a:xfrm>
        </p:grpSpPr>
        <p:sp>
          <p:nvSpPr>
            <p:cNvPr id="57" name="Freeform 17">
              <a:extLst>
                <a:ext uri="{FF2B5EF4-FFF2-40B4-BE49-F238E27FC236}">
                  <a16:creationId xmlns:a16="http://schemas.microsoft.com/office/drawing/2014/main" id="{F08053FE-E45F-8926-9716-EBD6D9E7159E}"/>
                </a:ext>
              </a:extLst>
            </p:cNvPr>
            <p:cNvSpPr/>
            <p:nvPr/>
          </p:nvSpPr>
          <p:spPr>
            <a:xfrm>
              <a:off x="0" y="0"/>
              <a:ext cx="2156186" cy="428975"/>
            </a:xfrm>
            <a:custGeom>
              <a:avLst/>
              <a:gdLst/>
              <a:ahLst/>
              <a:cxnLst/>
              <a:rect l="l" t="t" r="r" b="b"/>
              <a:pathLst>
                <a:path w="2156186" h="428975">
                  <a:moveTo>
                    <a:pt x="28370" y="0"/>
                  </a:moveTo>
                  <a:lnTo>
                    <a:pt x="2127816" y="0"/>
                  </a:lnTo>
                  <a:cubicBezTo>
                    <a:pt x="2143484" y="0"/>
                    <a:pt x="2156186" y="12702"/>
                    <a:pt x="2156186" y="28370"/>
                  </a:cubicBezTo>
                  <a:lnTo>
                    <a:pt x="2156186" y="400606"/>
                  </a:lnTo>
                  <a:cubicBezTo>
                    <a:pt x="2156186" y="416274"/>
                    <a:pt x="2143484" y="428975"/>
                    <a:pt x="2127816" y="428975"/>
                  </a:cubicBezTo>
                  <a:lnTo>
                    <a:pt x="28370" y="428975"/>
                  </a:lnTo>
                  <a:cubicBezTo>
                    <a:pt x="12702" y="428975"/>
                    <a:pt x="0" y="416274"/>
                    <a:pt x="0" y="400606"/>
                  </a:cubicBezTo>
                  <a:lnTo>
                    <a:pt x="0" y="28370"/>
                  </a:lnTo>
                  <a:cubicBezTo>
                    <a:pt x="0" y="12702"/>
                    <a:pt x="12702" y="0"/>
                    <a:pt x="28370" y="0"/>
                  </a:cubicBezTo>
                  <a:close/>
                </a:path>
              </a:pathLst>
            </a:custGeom>
            <a:solidFill>
              <a:srgbClr val="F94C66"/>
            </a:solidFill>
          </p:spPr>
        </p:sp>
        <p:sp>
          <p:nvSpPr>
            <p:cNvPr id="58" name="TextBox 18">
              <a:extLst>
                <a:ext uri="{FF2B5EF4-FFF2-40B4-BE49-F238E27FC236}">
                  <a16:creationId xmlns:a16="http://schemas.microsoft.com/office/drawing/2014/main" id="{9DF4D49F-6958-A7BE-A2BD-B771D63C0C35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/>
            </a:p>
          </p:txBody>
        </p:sp>
      </p:grpSp>
      <p:sp>
        <p:nvSpPr>
          <p:cNvPr id="59" name="Freeform 19">
            <a:extLst>
              <a:ext uri="{FF2B5EF4-FFF2-40B4-BE49-F238E27FC236}">
                <a16:creationId xmlns:a16="http://schemas.microsoft.com/office/drawing/2014/main" id="{6C48A291-2CDB-FB25-120F-386A0BC743B8}"/>
              </a:ext>
            </a:extLst>
          </p:cNvPr>
          <p:cNvSpPr/>
          <p:nvPr/>
        </p:nvSpPr>
        <p:spPr>
          <a:xfrm>
            <a:off x="820835" y="4380491"/>
            <a:ext cx="686516" cy="686516"/>
          </a:xfrm>
          <a:custGeom>
            <a:avLst/>
            <a:gdLst/>
            <a:ahLst/>
            <a:cxnLst/>
            <a:rect l="l" t="t" r="r" b="b"/>
            <a:pathLst>
              <a:path w="686516" h="686516">
                <a:moveTo>
                  <a:pt x="0" y="0"/>
                </a:moveTo>
                <a:lnTo>
                  <a:pt x="686516" y="0"/>
                </a:lnTo>
                <a:lnTo>
                  <a:pt x="686516" y="686515"/>
                </a:lnTo>
                <a:lnTo>
                  <a:pt x="0" y="6865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0" name="AutoShape 20">
            <a:extLst>
              <a:ext uri="{FF2B5EF4-FFF2-40B4-BE49-F238E27FC236}">
                <a16:creationId xmlns:a16="http://schemas.microsoft.com/office/drawing/2014/main" id="{AE766B52-CABA-E359-BDD4-0288D7976E15}"/>
              </a:ext>
            </a:extLst>
          </p:cNvPr>
          <p:cNvSpPr/>
          <p:nvPr/>
        </p:nvSpPr>
        <p:spPr>
          <a:xfrm flipV="1">
            <a:off x="1953942" y="4295721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1" name="TextBox 31">
            <a:extLst>
              <a:ext uri="{FF2B5EF4-FFF2-40B4-BE49-F238E27FC236}">
                <a16:creationId xmlns:a16="http://schemas.microsoft.com/office/drawing/2014/main" id="{39E49A1B-DE79-B490-9FD3-0BA2E2F8D8CB}"/>
              </a:ext>
            </a:extLst>
          </p:cNvPr>
          <p:cNvSpPr txBox="1"/>
          <p:nvPr/>
        </p:nvSpPr>
        <p:spPr>
          <a:xfrm>
            <a:off x="2513539" y="4196275"/>
            <a:ext cx="5184795" cy="346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US" sz="2016" b="1" spc="64" dirty="0">
                <a:solidFill>
                  <a:srgbClr val="FFFFFF"/>
                </a:solidFill>
                <a:latin typeface="HK Grotesk" panose="020B0604020202020204" charset="0"/>
              </a:rPr>
              <a:t>Feedback</a:t>
            </a:r>
          </a:p>
        </p:txBody>
      </p:sp>
      <p:sp>
        <p:nvSpPr>
          <p:cNvPr id="62" name="TextBox 32">
            <a:extLst>
              <a:ext uri="{FF2B5EF4-FFF2-40B4-BE49-F238E27FC236}">
                <a16:creationId xmlns:a16="http://schemas.microsoft.com/office/drawing/2014/main" id="{677ADB45-23F0-F75E-5215-ABBA195D5C82}"/>
              </a:ext>
            </a:extLst>
          </p:cNvPr>
          <p:cNvSpPr txBox="1"/>
          <p:nvPr/>
        </p:nvSpPr>
        <p:spPr>
          <a:xfrm>
            <a:off x="2578264" y="4659402"/>
            <a:ext cx="5472993" cy="5629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2200"/>
              </a:lnSpc>
              <a:spcBef>
                <a:spcPct val="0"/>
              </a:spcBef>
            </a:pP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informasi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yang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diperoleh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dari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suatu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sistem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yang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digunakan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oleh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pihak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manajemen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dalam</a:t>
            </a:r>
            <a:r>
              <a:rPr lang="en-ID" dirty="0">
                <a:solidFill>
                  <a:schemeClr val="bg1"/>
                </a:solidFill>
                <a:latin typeface="HK Grotesk" panose="00000500000000000000" pitchFamily="50" charset="0"/>
              </a:rPr>
              <a:t> </a:t>
            </a:r>
            <a:r>
              <a:rPr lang="en-ID" dirty="0" err="1">
                <a:solidFill>
                  <a:schemeClr val="bg1"/>
                </a:solidFill>
                <a:latin typeface="HK Grotesk" panose="00000500000000000000" pitchFamily="50" charset="0"/>
              </a:rPr>
              <a:t>keputusan</a:t>
            </a:r>
            <a:endParaRPr lang="en-US" sz="1600" spc="76" dirty="0">
              <a:solidFill>
                <a:schemeClr val="bg1"/>
              </a:solidFill>
              <a:latin typeface="HK Grotesk" panose="00000500000000000000" pitchFamily="50" charset="0"/>
            </a:endParaRPr>
          </a:p>
        </p:txBody>
      </p:sp>
      <p:grpSp>
        <p:nvGrpSpPr>
          <p:cNvPr id="63" name="Group 12">
            <a:extLst>
              <a:ext uri="{FF2B5EF4-FFF2-40B4-BE49-F238E27FC236}">
                <a16:creationId xmlns:a16="http://schemas.microsoft.com/office/drawing/2014/main" id="{C23DFEEB-CF68-E5D0-0C2F-A8030BFCFA80}"/>
              </a:ext>
            </a:extLst>
          </p:cNvPr>
          <p:cNvGrpSpPr/>
          <p:nvPr/>
        </p:nvGrpSpPr>
        <p:grpSpPr>
          <a:xfrm>
            <a:off x="311899" y="6007057"/>
            <a:ext cx="8186769" cy="1628766"/>
            <a:chOff x="0" y="0"/>
            <a:chExt cx="2156186" cy="428975"/>
          </a:xfrm>
        </p:grpSpPr>
        <p:sp>
          <p:nvSpPr>
            <p:cNvPr id="64" name="Freeform 13">
              <a:extLst>
                <a:ext uri="{FF2B5EF4-FFF2-40B4-BE49-F238E27FC236}">
                  <a16:creationId xmlns:a16="http://schemas.microsoft.com/office/drawing/2014/main" id="{1D1A3ED7-1DE3-0E1D-436D-6655A2A6EBA6}"/>
                </a:ext>
              </a:extLst>
            </p:cNvPr>
            <p:cNvSpPr/>
            <p:nvPr/>
          </p:nvSpPr>
          <p:spPr>
            <a:xfrm>
              <a:off x="0" y="0"/>
              <a:ext cx="2156186" cy="428975"/>
            </a:xfrm>
            <a:custGeom>
              <a:avLst/>
              <a:gdLst/>
              <a:ahLst/>
              <a:cxnLst/>
              <a:rect l="l" t="t" r="r" b="b"/>
              <a:pathLst>
                <a:path w="2156186" h="428975">
                  <a:moveTo>
                    <a:pt x="28370" y="0"/>
                  </a:moveTo>
                  <a:lnTo>
                    <a:pt x="2127816" y="0"/>
                  </a:lnTo>
                  <a:cubicBezTo>
                    <a:pt x="2143484" y="0"/>
                    <a:pt x="2156186" y="12702"/>
                    <a:pt x="2156186" y="28370"/>
                  </a:cubicBezTo>
                  <a:lnTo>
                    <a:pt x="2156186" y="400606"/>
                  </a:lnTo>
                  <a:cubicBezTo>
                    <a:pt x="2156186" y="416274"/>
                    <a:pt x="2143484" y="428975"/>
                    <a:pt x="2127816" y="428975"/>
                  </a:cubicBezTo>
                  <a:lnTo>
                    <a:pt x="28370" y="428975"/>
                  </a:lnTo>
                  <a:cubicBezTo>
                    <a:pt x="12702" y="428975"/>
                    <a:pt x="0" y="416274"/>
                    <a:pt x="0" y="400606"/>
                  </a:cubicBezTo>
                  <a:lnTo>
                    <a:pt x="0" y="28370"/>
                  </a:lnTo>
                  <a:cubicBezTo>
                    <a:pt x="0" y="12702"/>
                    <a:pt x="12702" y="0"/>
                    <a:pt x="28370" y="0"/>
                  </a:cubicBezTo>
                  <a:close/>
                </a:path>
              </a:pathLst>
            </a:custGeom>
            <a:solidFill>
              <a:srgbClr val="017016"/>
            </a:solidFill>
          </p:spPr>
        </p:sp>
        <p:sp>
          <p:nvSpPr>
            <p:cNvPr id="65" name="TextBox 14">
              <a:extLst>
                <a:ext uri="{FF2B5EF4-FFF2-40B4-BE49-F238E27FC236}">
                  <a16:creationId xmlns:a16="http://schemas.microsoft.com/office/drawing/2014/main" id="{D4AE676C-6663-E70B-48BE-8C7C011EC83F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23"/>
                </a:lnSpc>
              </a:pPr>
              <a:endParaRPr>
                <a:latin typeface="HK Grotesk" panose="020B0604020202020204" charset="0"/>
              </a:endParaRPr>
            </a:p>
          </p:txBody>
        </p:sp>
      </p:grpSp>
      <p:sp>
        <p:nvSpPr>
          <p:cNvPr id="66" name="Freeform 21">
            <a:extLst>
              <a:ext uri="{FF2B5EF4-FFF2-40B4-BE49-F238E27FC236}">
                <a16:creationId xmlns:a16="http://schemas.microsoft.com/office/drawing/2014/main" id="{DBDA3C58-FC34-F015-B223-E368629E8466}"/>
              </a:ext>
            </a:extLst>
          </p:cNvPr>
          <p:cNvSpPr/>
          <p:nvPr/>
        </p:nvSpPr>
        <p:spPr>
          <a:xfrm>
            <a:off x="824398" y="6478183"/>
            <a:ext cx="661629" cy="686516"/>
          </a:xfrm>
          <a:custGeom>
            <a:avLst/>
            <a:gdLst/>
            <a:ahLst/>
            <a:cxnLst/>
            <a:rect l="l" t="t" r="r" b="b"/>
            <a:pathLst>
              <a:path w="661629" h="686516">
                <a:moveTo>
                  <a:pt x="0" y="0"/>
                </a:moveTo>
                <a:lnTo>
                  <a:pt x="661630" y="0"/>
                </a:lnTo>
                <a:lnTo>
                  <a:pt x="661630" y="686515"/>
                </a:lnTo>
                <a:lnTo>
                  <a:pt x="0" y="68651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7" name="AutoShape 22">
            <a:extLst>
              <a:ext uri="{FF2B5EF4-FFF2-40B4-BE49-F238E27FC236}">
                <a16:creationId xmlns:a16="http://schemas.microsoft.com/office/drawing/2014/main" id="{5832D86A-152E-E207-4F3E-4E122F264F98}"/>
              </a:ext>
            </a:extLst>
          </p:cNvPr>
          <p:cNvSpPr/>
          <p:nvPr/>
        </p:nvSpPr>
        <p:spPr>
          <a:xfrm flipV="1">
            <a:off x="2009787" y="6393413"/>
            <a:ext cx="0" cy="856055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8" name="TextBox 34">
            <a:extLst>
              <a:ext uri="{FF2B5EF4-FFF2-40B4-BE49-F238E27FC236}">
                <a16:creationId xmlns:a16="http://schemas.microsoft.com/office/drawing/2014/main" id="{D5EA2BE6-176A-F0EF-6FCE-C3534C054BAA}"/>
              </a:ext>
            </a:extLst>
          </p:cNvPr>
          <p:cNvSpPr txBox="1"/>
          <p:nvPr/>
        </p:nvSpPr>
        <p:spPr>
          <a:xfrm>
            <a:off x="2533548" y="6585325"/>
            <a:ext cx="5184795" cy="845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200"/>
              </a:lnSpc>
              <a:spcBef>
                <a:spcPct val="0"/>
              </a:spcBef>
            </a:pP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Kegiatan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pemantauan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evaluasi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menentukan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apakah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bergerak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sesuai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tujuannya</a:t>
            </a:r>
            <a:endParaRPr lang="en-US" sz="1600" spc="76" dirty="0">
              <a:solidFill>
                <a:schemeClr val="bg1"/>
              </a:solidFill>
              <a:latin typeface="HK Grotesk" panose="00000500000000000000" pitchFamily="50" charset="0"/>
            </a:endParaRPr>
          </a:p>
        </p:txBody>
      </p:sp>
      <p:sp>
        <p:nvSpPr>
          <p:cNvPr id="70" name="TextBox 35">
            <a:extLst>
              <a:ext uri="{FF2B5EF4-FFF2-40B4-BE49-F238E27FC236}">
                <a16:creationId xmlns:a16="http://schemas.microsoft.com/office/drawing/2014/main" id="{19518BC4-D827-4073-95D3-CBA89D8CD0A9}"/>
              </a:ext>
            </a:extLst>
          </p:cNvPr>
          <p:cNvSpPr txBox="1"/>
          <p:nvPr/>
        </p:nvSpPr>
        <p:spPr>
          <a:xfrm>
            <a:off x="2535775" y="6156003"/>
            <a:ext cx="5184795" cy="346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>
              <a:lnSpc>
                <a:spcPts val="2823"/>
              </a:lnSpc>
              <a:spcBef>
                <a:spcPct val="0"/>
              </a:spcBef>
            </a:pPr>
            <a:r>
              <a:rPr lang="en-US" sz="2016" b="1" spc="64" dirty="0" err="1">
                <a:solidFill>
                  <a:srgbClr val="FFFFFF"/>
                </a:solidFill>
                <a:latin typeface="HK Grotesk" panose="020B0604020202020204" charset="0"/>
              </a:rPr>
              <a:t>Kontrol</a:t>
            </a:r>
            <a:endParaRPr lang="en-US" sz="2016" b="1" spc="64" dirty="0">
              <a:solidFill>
                <a:srgbClr val="FFFFFF"/>
              </a:solidFill>
              <a:latin typeface="HK Grotesk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982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6957909" cy="10287000"/>
          </a:xfrm>
          <a:custGeom>
            <a:avLst/>
            <a:gdLst/>
            <a:ahLst/>
            <a:cxnLst/>
            <a:rect l="l" t="t" r="r" b="b"/>
            <a:pathLst>
              <a:path w="6957909" h="10287000">
                <a:moveTo>
                  <a:pt x="0" y="0"/>
                </a:moveTo>
                <a:lnTo>
                  <a:pt x="6957909" y="0"/>
                </a:lnTo>
                <a:lnTo>
                  <a:pt x="69579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837"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83139" y="1428352"/>
            <a:ext cx="4991631" cy="7487446"/>
            <a:chOff x="0" y="0"/>
            <a:chExt cx="6350000" cy="952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62359" r="-62359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1394297" y="4535888"/>
            <a:ext cx="6349124" cy="1743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600"/>
              </a:lnSpc>
            </a:pPr>
            <a:r>
              <a:rPr lang="en-US" sz="14000" dirty="0">
                <a:solidFill>
                  <a:srgbClr val="017016"/>
                </a:solidFill>
                <a:latin typeface="League Gothic"/>
              </a:rPr>
              <a:t>SIKLUS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66859" y="6316297"/>
            <a:ext cx="9943494" cy="1743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2600"/>
              </a:lnSpc>
              <a:spcBef>
                <a:spcPct val="0"/>
              </a:spcBef>
            </a:pPr>
            <a:r>
              <a:rPr lang="en-US" sz="14000" dirty="0">
                <a:solidFill>
                  <a:srgbClr val="FAB900"/>
                </a:solidFill>
                <a:latin typeface="League Gothic"/>
              </a:rPr>
              <a:t>INFORMASI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28700" y="2332757"/>
            <a:ext cx="16230600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7000" b="1" dirty="0" err="1">
                <a:solidFill>
                  <a:srgbClr val="006C31"/>
                </a:solidFill>
                <a:latin typeface="HK Grotesk" panose="020B0604020202020204" charset="0"/>
              </a:rPr>
              <a:t>Siklus</a:t>
            </a:r>
            <a:r>
              <a:rPr lang="en-US" sz="7000" b="1" dirty="0">
                <a:solidFill>
                  <a:srgbClr val="006C31"/>
                </a:solidFill>
                <a:latin typeface="HK Grotesk" panose="020B0604020202020204" charset="0"/>
              </a:rPr>
              <a:t> </a:t>
            </a:r>
            <a:r>
              <a:rPr lang="en-US" sz="7000" b="1" dirty="0" err="1">
                <a:solidFill>
                  <a:srgbClr val="006C31"/>
                </a:solidFill>
                <a:latin typeface="HK Grotesk" panose="020B0604020202020204" charset="0"/>
              </a:rPr>
              <a:t>Informasi</a:t>
            </a:r>
            <a:endParaRPr lang="en-US" sz="7000" b="1" dirty="0">
              <a:solidFill>
                <a:srgbClr val="006C31"/>
              </a:solidFill>
              <a:latin typeface="HK Grotesk" panose="020B0604020202020204" charset="0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256054" y="340834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765" b="-81795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627639" y="455702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09"/>
                </a:lnTo>
                <a:lnTo>
                  <a:pt x="0" y="13897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411301" y="621927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E4691F6E-1DD7-BC27-4EF3-D64DDCA5E3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362200" y="3600956"/>
            <a:ext cx="2910866" cy="2736214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5BC09DCC-1CA8-59CF-A41B-60620575EFFD}"/>
              </a:ext>
            </a:extLst>
          </p:cNvPr>
          <p:cNvSpPr txBox="1"/>
          <p:nvPr/>
        </p:nvSpPr>
        <p:spPr>
          <a:xfrm>
            <a:off x="6172200" y="4719410"/>
            <a:ext cx="8382000" cy="4240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639"/>
              </a:lnSpc>
            </a:pPr>
            <a:r>
              <a:rPr lang="en-US" sz="28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-&gt; </a:t>
            </a:r>
            <a:r>
              <a:rPr lang="en-US" sz="2800" dirty="0" err="1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bentuk</a:t>
            </a:r>
            <a:r>
              <a:rPr lang="en-US" sz="28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mentah</a:t>
            </a:r>
            <a:r>
              <a:rPr lang="en-US" sz="28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-&gt; </a:t>
            </a:r>
            <a:r>
              <a:rPr lang="en-US" sz="2800" dirty="0" err="1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28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diolah</a:t>
            </a:r>
            <a:r>
              <a:rPr lang="en-US" sz="28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-&gt; </a:t>
            </a:r>
            <a:r>
              <a:rPr lang="en-US" sz="2800" dirty="0" err="1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endParaRPr lang="en-US" sz="2800" dirty="0">
              <a:solidFill>
                <a:srgbClr val="2A2A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E5904AA-C578-F6F2-9CAB-0C9DBE574592}"/>
              </a:ext>
            </a:extLst>
          </p:cNvPr>
          <p:cNvSpPr/>
          <p:nvPr/>
        </p:nvSpPr>
        <p:spPr>
          <a:xfrm>
            <a:off x="6019800" y="6887314"/>
            <a:ext cx="1920266" cy="24646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SI     YAM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HA  IV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RUK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AS  T  W U</a:t>
            </a:r>
            <a:endParaRPr lang="en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A0B9E96-CAA0-9EA6-4B86-F2258C098AAE}"/>
              </a:ext>
            </a:extLst>
          </p:cNvPr>
          <p:cNvSpPr/>
          <p:nvPr/>
        </p:nvSpPr>
        <p:spPr>
          <a:xfrm>
            <a:off x="12648893" y="6922130"/>
            <a:ext cx="1920266" cy="23622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Universitas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Hayam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Wuruk</a:t>
            </a:r>
            <a:endParaRPr lang="en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4EB46A-C147-9070-B429-5238D5453BE7}"/>
              </a:ext>
            </a:extLst>
          </p:cNvPr>
          <p:cNvSpPr/>
          <p:nvPr/>
        </p:nvSpPr>
        <p:spPr>
          <a:xfrm>
            <a:off x="9367349" y="7728422"/>
            <a:ext cx="2029404" cy="780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Diolah</a:t>
            </a:r>
            <a:endParaRPr lang="en-ID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E6AF0A4-9A3E-35F3-3A80-50B307CE92CA}"/>
              </a:ext>
            </a:extLst>
          </p:cNvPr>
          <p:cNvCxnSpPr>
            <a:stCxn id="12" idx="3"/>
            <a:endCxn id="14" idx="1"/>
          </p:cNvCxnSpPr>
          <p:nvPr/>
        </p:nvCxnSpPr>
        <p:spPr>
          <a:xfrm flipV="1">
            <a:off x="7940066" y="8118758"/>
            <a:ext cx="1427283" cy="896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C8B05AA-9C57-013E-8976-F2B3BB870EB6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11396753" y="8103230"/>
            <a:ext cx="1252140" cy="0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4B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-1"/>
            <a:ext cx="18288000" cy="1857251"/>
            <a:chOff x="0" y="0"/>
            <a:chExt cx="4816593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812800"/>
            </a:xfrm>
            <a:custGeom>
              <a:avLst/>
              <a:gdLst/>
              <a:ahLst/>
              <a:cxnLst/>
              <a:rect l="l" t="t" r="r" b="b"/>
              <a:pathLst>
                <a:path w="4816592" h="812800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EF4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0486981" y="66675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765" b="-81795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3858566" y="181542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5642228" y="347767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1" name="TextBox 3">
            <a:extLst>
              <a:ext uri="{FF2B5EF4-FFF2-40B4-BE49-F238E27FC236}">
                <a16:creationId xmlns:a16="http://schemas.microsoft.com/office/drawing/2014/main" id="{EA216AE4-7020-7889-951C-0A281FC5994D}"/>
              </a:ext>
            </a:extLst>
          </p:cNvPr>
          <p:cNvSpPr txBox="1"/>
          <p:nvPr/>
        </p:nvSpPr>
        <p:spPr>
          <a:xfrm>
            <a:off x="762000" y="641294"/>
            <a:ext cx="7239000" cy="1066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7000" b="1" dirty="0" err="1">
                <a:solidFill>
                  <a:srgbClr val="006C31"/>
                </a:solidFill>
                <a:latin typeface="HK Grotesk" panose="020B0604020202020204" charset="0"/>
              </a:rPr>
              <a:t>Siklus</a:t>
            </a:r>
            <a:r>
              <a:rPr lang="en-US" sz="7000" b="1" dirty="0">
                <a:solidFill>
                  <a:srgbClr val="006C31"/>
                </a:solidFill>
                <a:latin typeface="HK Grotesk" panose="020B0604020202020204" charset="0"/>
              </a:rPr>
              <a:t> </a:t>
            </a:r>
            <a:r>
              <a:rPr lang="en-US" sz="7000" b="1" dirty="0" err="1">
                <a:solidFill>
                  <a:srgbClr val="006C31"/>
                </a:solidFill>
                <a:latin typeface="HK Grotesk" panose="020B0604020202020204" charset="0"/>
              </a:rPr>
              <a:t>Informasi</a:t>
            </a:r>
            <a:endParaRPr lang="en-US" sz="7000" b="1" dirty="0">
              <a:solidFill>
                <a:srgbClr val="006C31"/>
              </a:solidFill>
              <a:latin typeface="HK Grotesk" panose="020B060402020202020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C37DCC2-201F-DAD4-7AA1-0DF150C1F230}"/>
              </a:ext>
            </a:extLst>
          </p:cNvPr>
          <p:cNvGrpSpPr/>
          <p:nvPr/>
        </p:nvGrpSpPr>
        <p:grpSpPr>
          <a:xfrm>
            <a:off x="1749027" y="2731200"/>
            <a:ext cx="14173200" cy="3911160"/>
            <a:chOff x="1869057" y="3670740"/>
            <a:chExt cx="14173200" cy="3911160"/>
          </a:xfrm>
        </p:grpSpPr>
        <p:sp>
          <p:nvSpPr>
            <p:cNvPr id="24" name="Flowchart: Multidocument 23">
              <a:extLst>
                <a:ext uri="{FF2B5EF4-FFF2-40B4-BE49-F238E27FC236}">
                  <a16:creationId xmlns:a16="http://schemas.microsoft.com/office/drawing/2014/main" id="{E360DFD1-7184-CABD-5356-650557527E6E}"/>
                </a:ext>
              </a:extLst>
            </p:cNvPr>
            <p:cNvSpPr/>
            <p:nvPr/>
          </p:nvSpPr>
          <p:spPr>
            <a:xfrm>
              <a:off x="1869057" y="3848100"/>
              <a:ext cx="3457351" cy="2438400"/>
            </a:xfrm>
            <a:prstGeom prst="flowChartMultidocumen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FAKTUR</a:t>
              </a:r>
              <a:endParaRPr lang="en-ID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6A27C2C-F4EE-2D45-7BEB-B761CB0B3566}"/>
                </a:ext>
              </a:extLst>
            </p:cNvPr>
            <p:cNvSpPr/>
            <p:nvPr/>
          </p:nvSpPr>
          <p:spPr>
            <a:xfrm>
              <a:off x="6745857" y="4457700"/>
              <a:ext cx="3962400" cy="101688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DIOLAH</a:t>
              </a:r>
              <a:endParaRPr lang="en-ID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Flowchart: Multidocument 25">
              <a:extLst>
                <a:ext uri="{FF2B5EF4-FFF2-40B4-BE49-F238E27FC236}">
                  <a16:creationId xmlns:a16="http://schemas.microsoft.com/office/drawing/2014/main" id="{2B40BC3A-8206-ED7F-D325-BB9B87ECA46F}"/>
                </a:ext>
              </a:extLst>
            </p:cNvPr>
            <p:cNvSpPr/>
            <p:nvPr/>
          </p:nvSpPr>
          <p:spPr>
            <a:xfrm>
              <a:off x="12308457" y="3670740"/>
              <a:ext cx="3733800" cy="3911160"/>
            </a:xfrm>
            <a:prstGeom prst="flowChartMultidocumen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INFORMASI</a:t>
              </a:r>
              <a:endParaRPr lang="en-ID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6E08E029-B438-41CB-439E-983C83E68CB7}"/>
                </a:ext>
              </a:extLst>
            </p:cNvPr>
            <p:cNvCxnSpPr>
              <a:cxnSpLocks/>
              <a:endCxn id="25" idx="1"/>
            </p:cNvCxnSpPr>
            <p:nvPr/>
          </p:nvCxnSpPr>
          <p:spPr>
            <a:xfrm>
              <a:off x="5145657" y="4966141"/>
              <a:ext cx="1600200" cy="0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4E2FFCDF-AE8E-30B7-89C6-C71CBE69BD5A}"/>
                </a:ext>
              </a:extLst>
            </p:cNvPr>
            <p:cNvCxnSpPr>
              <a:cxnSpLocks/>
            </p:cNvCxnSpPr>
            <p:nvPr/>
          </p:nvCxnSpPr>
          <p:spPr>
            <a:xfrm>
              <a:off x="10708257" y="5030822"/>
              <a:ext cx="1600200" cy="0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97B4B898-D783-6403-38E8-FA2748298641}"/>
              </a:ext>
            </a:extLst>
          </p:cNvPr>
          <p:cNvSpPr/>
          <p:nvPr/>
        </p:nvSpPr>
        <p:spPr>
          <a:xfrm>
            <a:off x="1833430" y="6465001"/>
            <a:ext cx="9901369" cy="28194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diperoleh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berupa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penjualan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tiap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tiap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daerah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berguna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pelaksaan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promosi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  <a:p>
            <a:pPr marL="342900" indent="-342900">
              <a:buAutoNum type="arabicPeriod"/>
            </a:pP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berupa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laporan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penjualan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jenis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barang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berguna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mengevaluasi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barang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kurang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laku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terjual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ID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4B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-1"/>
            <a:ext cx="18288000" cy="1857251"/>
            <a:chOff x="0" y="0"/>
            <a:chExt cx="4816593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812800"/>
            </a:xfrm>
            <a:custGeom>
              <a:avLst/>
              <a:gdLst/>
              <a:ahLst/>
              <a:cxnLst/>
              <a:rect l="l" t="t" r="r" b="b"/>
              <a:pathLst>
                <a:path w="4816592" h="812800">
                  <a:moveTo>
                    <a:pt x="0" y="0"/>
                  </a:moveTo>
                  <a:lnTo>
                    <a:pt x="4816592" y="0"/>
                  </a:lnTo>
                  <a:lnTo>
                    <a:pt x="481659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EF4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0486981" y="66675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765" b="-81795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3858566" y="181542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5642228" y="347767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1" name="TextBox 3">
            <a:extLst>
              <a:ext uri="{FF2B5EF4-FFF2-40B4-BE49-F238E27FC236}">
                <a16:creationId xmlns:a16="http://schemas.microsoft.com/office/drawing/2014/main" id="{EA216AE4-7020-7889-951C-0A281FC5994D}"/>
              </a:ext>
            </a:extLst>
          </p:cNvPr>
          <p:cNvSpPr txBox="1"/>
          <p:nvPr/>
        </p:nvSpPr>
        <p:spPr>
          <a:xfrm>
            <a:off x="762000" y="641294"/>
            <a:ext cx="7239000" cy="1066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400"/>
              </a:lnSpc>
            </a:pPr>
            <a:r>
              <a:rPr lang="en-US" sz="7000" b="1" dirty="0" err="1">
                <a:solidFill>
                  <a:srgbClr val="006C31"/>
                </a:solidFill>
                <a:latin typeface="HK Grotesk" panose="020B0604020202020204" charset="0"/>
              </a:rPr>
              <a:t>Siklus</a:t>
            </a:r>
            <a:r>
              <a:rPr lang="en-US" sz="7000" b="1" dirty="0">
                <a:solidFill>
                  <a:srgbClr val="006C31"/>
                </a:solidFill>
                <a:latin typeface="HK Grotesk" panose="020B0604020202020204" charset="0"/>
              </a:rPr>
              <a:t> </a:t>
            </a:r>
            <a:r>
              <a:rPr lang="en-US" sz="7000" b="1" dirty="0" err="1">
                <a:solidFill>
                  <a:srgbClr val="006C31"/>
                </a:solidFill>
                <a:latin typeface="HK Grotesk" panose="020B0604020202020204" charset="0"/>
              </a:rPr>
              <a:t>Informasi</a:t>
            </a:r>
            <a:endParaRPr lang="en-US" sz="7000" b="1" dirty="0">
              <a:solidFill>
                <a:srgbClr val="006C31"/>
              </a:solidFill>
              <a:latin typeface="HK Grotesk" panose="020B060402020202020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CDA830-9A42-F79A-28B7-F124A8ABF72F}"/>
              </a:ext>
            </a:extLst>
          </p:cNvPr>
          <p:cNvSpPr/>
          <p:nvPr/>
        </p:nvSpPr>
        <p:spPr>
          <a:xfrm>
            <a:off x="7607300" y="2994819"/>
            <a:ext cx="2133600" cy="7921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Proses  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(model)</a:t>
            </a:r>
            <a:endParaRPr lang="en-ID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42EBD6-E74C-4609-451E-4E313939E19B}"/>
              </a:ext>
            </a:extLst>
          </p:cNvPr>
          <p:cNvSpPr/>
          <p:nvPr/>
        </p:nvSpPr>
        <p:spPr>
          <a:xfrm>
            <a:off x="10410429" y="4151300"/>
            <a:ext cx="2133600" cy="8179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Output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(information)</a:t>
            </a:r>
            <a:endParaRPr lang="en-ID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E7C07F-AFC7-6163-82F1-5DD49A7B2E56}"/>
              </a:ext>
            </a:extLst>
          </p:cNvPr>
          <p:cNvSpPr/>
          <p:nvPr/>
        </p:nvSpPr>
        <p:spPr>
          <a:xfrm>
            <a:off x="10410429" y="5805116"/>
            <a:ext cx="2133600" cy="8142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Penerima</a:t>
            </a:r>
            <a:endParaRPr lang="en-ID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4C76DE-6C46-83DE-58BB-84CBAB99402D}"/>
              </a:ext>
            </a:extLst>
          </p:cNvPr>
          <p:cNvSpPr/>
          <p:nvPr/>
        </p:nvSpPr>
        <p:spPr>
          <a:xfrm>
            <a:off x="9728200" y="7474925"/>
            <a:ext cx="2133600" cy="8142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Keputusan Tindakan</a:t>
            </a:r>
            <a:endParaRPr lang="en-ID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63CDC0-BBF1-588D-F4E2-C57A138B000D}"/>
              </a:ext>
            </a:extLst>
          </p:cNvPr>
          <p:cNvSpPr/>
          <p:nvPr/>
        </p:nvSpPr>
        <p:spPr>
          <a:xfrm>
            <a:off x="5334004" y="7474926"/>
            <a:ext cx="2133600" cy="81794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Hasil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tindakan</a:t>
            </a:r>
            <a:endParaRPr lang="en-ID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0A1A3D-02CA-F6B4-5810-0C06440703BA}"/>
              </a:ext>
            </a:extLst>
          </p:cNvPr>
          <p:cNvSpPr/>
          <p:nvPr/>
        </p:nvSpPr>
        <p:spPr>
          <a:xfrm>
            <a:off x="4635500" y="4151300"/>
            <a:ext cx="2133600" cy="8179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Input (data)</a:t>
            </a:r>
            <a:endParaRPr lang="en-ID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27A680-5290-3236-81E7-20BB2C284D57}"/>
              </a:ext>
            </a:extLst>
          </p:cNvPr>
          <p:cNvSpPr/>
          <p:nvPr/>
        </p:nvSpPr>
        <p:spPr>
          <a:xfrm>
            <a:off x="4635500" y="5801429"/>
            <a:ext cx="2133600" cy="81794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Data 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ditangkap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ID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lowchart: Magnetic Disk 11">
            <a:extLst>
              <a:ext uri="{FF2B5EF4-FFF2-40B4-BE49-F238E27FC236}">
                <a16:creationId xmlns:a16="http://schemas.microsoft.com/office/drawing/2014/main" id="{2B146008-5360-1797-B304-E51DEAEE1923}"/>
              </a:ext>
            </a:extLst>
          </p:cNvPr>
          <p:cNvSpPr/>
          <p:nvPr/>
        </p:nvSpPr>
        <p:spPr>
          <a:xfrm>
            <a:off x="8102600" y="4519316"/>
            <a:ext cx="1143000" cy="1438199"/>
          </a:xfrm>
          <a:prstGeom prst="flowChartMagneticDisk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Basis data</a:t>
            </a:r>
            <a:endParaRPr lang="en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C490A59-A1D4-85B7-D893-10D8853CCEA0}"/>
              </a:ext>
            </a:extLst>
          </p:cNvPr>
          <p:cNvCxnSpPr>
            <a:cxnSpLocks/>
            <a:stCxn id="2" idx="3"/>
            <a:endCxn id="6" idx="0"/>
          </p:cNvCxnSpPr>
          <p:nvPr/>
        </p:nvCxnSpPr>
        <p:spPr>
          <a:xfrm>
            <a:off x="9740900" y="3390900"/>
            <a:ext cx="1736329" cy="7604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7B20C2E-31B2-9536-4ABA-3DEDB23FE8BF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>
          <a:xfrm>
            <a:off x="11477229" y="4969245"/>
            <a:ext cx="0" cy="835871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8407CD1-4985-E844-028D-02C9E90E3B5C}"/>
              </a:ext>
            </a:extLst>
          </p:cNvPr>
          <p:cNvCxnSpPr>
            <a:cxnSpLocks/>
            <a:endCxn id="8" idx="0"/>
          </p:cNvCxnSpPr>
          <p:nvPr/>
        </p:nvCxnSpPr>
        <p:spPr>
          <a:xfrm flipH="1">
            <a:off x="10795000" y="6619375"/>
            <a:ext cx="615158" cy="85555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CF539E0-7921-5D31-C4F4-05BB5E3CD18B}"/>
              </a:ext>
            </a:extLst>
          </p:cNvPr>
          <p:cNvCxnSpPr>
            <a:cxnSpLocks/>
            <a:stCxn id="8" idx="1"/>
            <a:endCxn id="9" idx="3"/>
          </p:cNvCxnSpPr>
          <p:nvPr/>
        </p:nvCxnSpPr>
        <p:spPr>
          <a:xfrm flipH="1">
            <a:off x="7467604" y="7882055"/>
            <a:ext cx="2260596" cy="184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12127FE-9C1E-7C9B-2FFC-2BEEA6B47FB4}"/>
              </a:ext>
            </a:extLst>
          </p:cNvPr>
          <p:cNvCxnSpPr>
            <a:cxnSpLocks/>
            <a:stCxn id="9" idx="0"/>
          </p:cNvCxnSpPr>
          <p:nvPr/>
        </p:nvCxnSpPr>
        <p:spPr>
          <a:xfrm flipH="1" flipV="1">
            <a:off x="5645152" y="6619376"/>
            <a:ext cx="755652" cy="85555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A2F4F18-7395-B7DC-A58D-0F794BF74A54}"/>
              </a:ext>
            </a:extLst>
          </p:cNvPr>
          <p:cNvCxnSpPr>
            <a:cxnSpLocks/>
            <a:stCxn id="11" idx="0"/>
            <a:endCxn id="10" idx="2"/>
          </p:cNvCxnSpPr>
          <p:nvPr/>
        </p:nvCxnSpPr>
        <p:spPr>
          <a:xfrm flipV="1">
            <a:off x="5702300" y="4969245"/>
            <a:ext cx="0" cy="83218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DA9876B-8558-ED51-AF04-8C51B7AD15B5}"/>
              </a:ext>
            </a:extLst>
          </p:cNvPr>
          <p:cNvCxnSpPr>
            <a:cxnSpLocks/>
          </p:cNvCxnSpPr>
          <p:nvPr/>
        </p:nvCxnSpPr>
        <p:spPr>
          <a:xfrm flipV="1">
            <a:off x="5715000" y="3390900"/>
            <a:ext cx="1968500" cy="7962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390046E-A6F8-27DC-03C1-2CB46FE31F76}"/>
              </a:ext>
            </a:extLst>
          </p:cNvPr>
          <p:cNvCxnSpPr>
            <a:stCxn id="2" idx="2"/>
            <a:endCxn id="12" idx="1"/>
          </p:cNvCxnSpPr>
          <p:nvPr/>
        </p:nvCxnSpPr>
        <p:spPr>
          <a:xfrm>
            <a:off x="8674100" y="3786981"/>
            <a:ext cx="0" cy="73233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5">
            <a:extLst>
              <a:ext uri="{FF2B5EF4-FFF2-40B4-BE49-F238E27FC236}">
                <a16:creationId xmlns:a16="http://schemas.microsoft.com/office/drawing/2014/main" id="{F62ACCCF-6DF8-8CF2-9792-B0BF4489A680}"/>
              </a:ext>
            </a:extLst>
          </p:cNvPr>
          <p:cNvSpPr txBox="1"/>
          <p:nvPr/>
        </p:nvSpPr>
        <p:spPr>
          <a:xfrm>
            <a:off x="6089470" y="9315192"/>
            <a:ext cx="6254930" cy="5000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639"/>
              </a:lnSpc>
            </a:pPr>
            <a:r>
              <a:rPr lang="en-US" sz="4000" b="1" dirty="0">
                <a:solidFill>
                  <a:schemeClr val="bg1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Model </a:t>
            </a:r>
            <a:r>
              <a:rPr lang="en-US" sz="4000" b="1" dirty="0" err="1">
                <a:solidFill>
                  <a:schemeClr val="bg1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Pengolahan</a:t>
            </a:r>
            <a:r>
              <a:rPr lang="en-US" sz="4000" b="1" dirty="0">
                <a:solidFill>
                  <a:schemeClr val="bg1"/>
                </a:solidFill>
                <a:latin typeface="HK Grotesk" panose="00000500000000000000" pitchFamily="50" charset="0"/>
                <a:cs typeface="Arial" panose="020B0604020202020204" pitchFamily="34" charset="0"/>
              </a:rPr>
              <a:t> Data</a:t>
            </a:r>
          </a:p>
        </p:txBody>
      </p:sp>
    </p:spTree>
    <p:extLst>
      <p:ext uri="{BB962C8B-B14F-4D97-AF65-F5344CB8AC3E}">
        <p14:creationId xmlns:p14="http://schemas.microsoft.com/office/powerpoint/2010/main" val="3595818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t="29292" b="2929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0"/>
            <a:ext cx="6957909" cy="10287000"/>
          </a:xfrm>
          <a:custGeom>
            <a:avLst/>
            <a:gdLst/>
            <a:ahLst/>
            <a:cxnLst/>
            <a:rect l="l" t="t" r="r" b="b"/>
            <a:pathLst>
              <a:path w="6957909" h="10287000">
                <a:moveTo>
                  <a:pt x="0" y="0"/>
                </a:moveTo>
                <a:lnTo>
                  <a:pt x="6957909" y="0"/>
                </a:lnTo>
                <a:lnTo>
                  <a:pt x="695790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837"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83139" y="1428352"/>
            <a:ext cx="4991631" cy="7487446"/>
            <a:chOff x="0" y="0"/>
            <a:chExt cx="6350000" cy="9525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9525000"/>
            </a:xfrm>
            <a:custGeom>
              <a:avLst/>
              <a:gdLst/>
              <a:ahLst/>
              <a:cxnLst/>
              <a:rect l="l" t="t" r="r" b="b"/>
              <a:pathLst>
                <a:path w="6350000" h="9525000">
                  <a:moveTo>
                    <a:pt x="0" y="9042400"/>
                  </a:moveTo>
                  <a:lnTo>
                    <a:pt x="0" y="482600"/>
                  </a:lnTo>
                  <a:cubicBezTo>
                    <a:pt x="0" y="215900"/>
                    <a:pt x="215900" y="0"/>
                    <a:pt x="482600" y="0"/>
                  </a:cubicBezTo>
                  <a:lnTo>
                    <a:pt x="5867400" y="0"/>
                  </a:lnTo>
                  <a:cubicBezTo>
                    <a:pt x="6134100" y="0"/>
                    <a:pt x="6350000" y="217170"/>
                    <a:pt x="6350000" y="482600"/>
                  </a:cubicBezTo>
                  <a:lnTo>
                    <a:pt x="6350000" y="9042400"/>
                  </a:lnTo>
                  <a:cubicBezTo>
                    <a:pt x="6350000" y="9309100"/>
                    <a:pt x="6134100" y="9525000"/>
                    <a:pt x="5867400" y="9525000"/>
                  </a:cubicBezTo>
                  <a:lnTo>
                    <a:pt x="482600" y="9525000"/>
                  </a:lnTo>
                  <a:cubicBezTo>
                    <a:pt x="217170" y="9525000"/>
                    <a:pt x="0" y="9309100"/>
                    <a:pt x="0" y="9042400"/>
                  </a:cubicBezTo>
                  <a:close/>
                </a:path>
              </a:pathLst>
            </a:custGeom>
            <a:blipFill>
              <a:blip r:embed="rId5"/>
              <a:stretch>
                <a:fillRect l="-62359" r="-62359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032258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6765" b="-81795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69417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09" y="0"/>
                </a:lnTo>
                <a:lnTo>
                  <a:pt x="1389709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47783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1394297" y="4535888"/>
            <a:ext cx="6349124" cy="1618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600"/>
              </a:lnSpc>
            </a:pPr>
            <a:r>
              <a:rPr lang="en-US" sz="12000" b="1" dirty="0">
                <a:solidFill>
                  <a:srgbClr val="017016"/>
                </a:solidFill>
                <a:latin typeface="League Gothic"/>
              </a:rPr>
              <a:t>KUALITAS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66859" y="6316297"/>
            <a:ext cx="9943494" cy="1618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2600"/>
              </a:lnSpc>
              <a:spcBef>
                <a:spcPct val="0"/>
              </a:spcBef>
            </a:pPr>
            <a:r>
              <a:rPr lang="en-US" sz="12000" b="1" dirty="0">
                <a:solidFill>
                  <a:srgbClr val="FAB900"/>
                </a:solidFill>
                <a:latin typeface="League Gothic"/>
              </a:rPr>
              <a:t>INFORMASI</a:t>
            </a:r>
          </a:p>
        </p:txBody>
      </p:sp>
    </p:spTree>
    <p:extLst>
      <p:ext uri="{BB962C8B-B14F-4D97-AF65-F5344CB8AC3E}">
        <p14:creationId xmlns:p14="http://schemas.microsoft.com/office/powerpoint/2010/main" val="611875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17000"/>
          </a:blip>
          <a:srcRect t="29292" b="29292"/>
          <a:stretch>
            <a:fillRect/>
          </a:stretch>
        </p:blipFill>
        <p:spPr>
          <a:xfrm>
            <a:off x="38815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479497" y="2423363"/>
            <a:ext cx="9183319" cy="76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6000" b="1" spc="167" dirty="0">
                <a:solidFill>
                  <a:srgbClr val="006C31"/>
                </a:solidFill>
                <a:latin typeface="HK Grotesk" panose="020B0604020202020204" charset="0"/>
              </a:rPr>
              <a:t>3 </a:t>
            </a:r>
            <a:r>
              <a:rPr lang="en-US" sz="6000" b="1" spc="167" dirty="0">
                <a:solidFill>
                  <a:srgbClr val="006C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K Grotesk" panose="020B0604020202020204" charset="0"/>
              </a:rPr>
              <a:t>Pilar </a:t>
            </a:r>
            <a:r>
              <a:rPr lang="en-US" sz="6000" b="1" spc="167" dirty="0" err="1">
                <a:solidFill>
                  <a:srgbClr val="006C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K Grotesk" panose="020B0604020202020204" charset="0"/>
              </a:rPr>
              <a:t>Informasi</a:t>
            </a:r>
            <a:endParaRPr lang="en-US" sz="6000" b="1" spc="167" dirty="0">
              <a:solidFill>
                <a:srgbClr val="006C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K Grotesk" panose="020B0604020202020204" charset="0"/>
            </a:endParaRPr>
          </a:p>
        </p:txBody>
      </p:sp>
      <p:grpSp>
        <p:nvGrpSpPr>
          <p:cNvPr id="28" name="Group 28"/>
          <p:cNvGrpSpPr/>
          <p:nvPr/>
        </p:nvGrpSpPr>
        <p:grpSpPr>
          <a:xfrm>
            <a:off x="-1270448" y="7592966"/>
            <a:ext cx="2053200" cy="2053200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ECF0F3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99"/>
                </a:lnSpc>
              </a:pPr>
              <a:endParaRPr/>
            </a:p>
          </p:txBody>
        </p:sp>
      </p:grpSp>
      <p:sp>
        <p:nvSpPr>
          <p:cNvPr id="31" name="Freeform 31"/>
          <p:cNvSpPr/>
          <p:nvPr/>
        </p:nvSpPr>
        <p:spPr>
          <a:xfrm>
            <a:off x="-1270324" y="4353711"/>
            <a:ext cx="1750504" cy="4114800"/>
          </a:xfrm>
          <a:custGeom>
            <a:avLst/>
            <a:gdLst/>
            <a:ahLst/>
            <a:cxnLst/>
            <a:rect l="l" t="t" r="r" b="b"/>
            <a:pathLst>
              <a:path w="1750504" h="4114800">
                <a:moveTo>
                  <a:pt x="0" y="0"/>
                </a:moveTo>
                <a:lnTo>
                  <a:pt x="1750505" y="0"/>
                </a:lnTo>
                <a:lnTo>
                  <a:pt x="175050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7659346" y="7577511"/>
            <a:ext cx="1750505" cy="4114800"/>
          </a:xfrm>
          <a:custGeom>
            <a:avLst/>
            <a:gdLst/>
            <a:ahLst/>
            <a:cxnLst/>
            <a:rect l="l" t="t" r="r" b="b"/>
            <a:pathLst>
              <a:path w="1750505" h="4114800">
                <a:moveTo>
                  <a:pt x="0" y="0"/>
                </a:moveTo>
                <a:lnTo>
                  <a:pt x="1750504" y="0"/>
                </a:lnTo>
                <a:lnTo>
                  <a:pt x="175050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381139" y="244338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6" y="0"/>
                </a:lnTo>
                <a:lnTo>
                  <a:pt x="3232576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86765" b="-81795"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3752724" y="359205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5536386" y="525430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36" name="Flowchart: Extract 35">
            <a:extLst>
              <a:ext uri="{FF2B5EF4-FFF2-40B4-BE49-F238E27FC236}">
                <a16:creationId xmlns:a16="http://schemas.microsoft.com/office/drawing/2014/main" id="{56874FC9-30A0-FEF5-15B6-E95AE9A6E00E}"/>
              </a:ext>
            </a:extLst>
          </p:cNvPr>
          <p:cNvSpPr/>
          <p:nvPr/>
        </p:nvSpPr>
        <p:spPr>
          <a:xfrm>
            <a:off x="11882564" y="3753456"/>
            <a:ext cx="5029200" cy="2003051"/>
          </a:xfrm>
          <a:prstGeom prst="flowChartExtra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Informasi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berguna</a:t>
            </a:r>
            <a:endParaRPr lang="en-ID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A42372F-7DA0-42FD-8E08-30FF46D4FE65}"/>
              </a:ext>
            </a:extLst>
          </p:cNvPr>
          <p:cNvSpPr/>
          <p:nvPr/>
        </p:nvSpPr>
        <p:spPr>
          <a:xfrm>
            <a:off x="12569617" y="5756507"/>
            <a:ext cx="3583720" cy="3200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44FD63E-7CA8-2CB2-49B2-35C6E55BF509}"/>
              </a:ext>
            </a:extLst>
          </p:cNvPr>
          <p:cNvSpPr/>
          <p:nvPr/>
        </p:nvSpPr>
        <p:spPr>
          <a:xfrm>
            <a:off x="12569617" y="5756507"/>
            <a:ext cx="609600" cy="3200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Relevan</a:t>
            </a:r>
            <a:endParaRPr lang="en-ID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EC5F451-B64E-8D08-21C4-E5094558759B}"/>
              </a:ext>
            </a:extLst>
          </p:cNvPr>
          <p:cNvSpPr/>
          <p:nvPr/>
        </p:nvSpPr>
        <p:spPr>
          <a:xfrm>
            <a:off x="14071157" y="5756507"/>
            <a:ext cx="609600" cy="3200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Tepat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endParaRPr lang="en-ID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9B12F54-7C2A-A438-172F-F1BB19E44178}"/>
              </a:ext>
            </a:extLst>
          </p:cNvPr>
          <p:cNvSpPr/>
          <p:nvPr/>
        </p:nvSpPr>
        <p:spPr>
          <a:xfrm>
            <a:off x="15543737" y="5756507"/>
            <a:ext cx="609600" cy="3200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Akurat</a:t>
            </a:r>
            <a:endParaRPr lang="en-ID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6CC4EDE-957B-4E08-CC3A-5FDEA2120A9E}"/>
              </a:ext>
            </a:extLst>
          </p:cNvPr>
          <p:cNvSpPr txBox="1"/>
          <p:nvPr/>
        </p:nvSpPr>
        <p:spPr>
          <a:xfrm>
            <a:off x="1522206" y="3446070"/>
            <a:ext cx="795729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sz="2400" dirty="0" err="1">
                <a:solidFill>
                  <a:srgbClr val="006C31"/>
                </a:solidFill>
                <a:latin typeface="HK Grotesk" panose="00000500000000000000" pitchFamily="50" charset="0"/>
              </a:rPr>
              <a:t>Terdapat</a:t>
            </a:r>
            <a:r>
              <a:rPr lang="en-ID" sz="2400" dirty="0">
                <a:solidFill>
                  <a:srgbClr val="006C31"/>
                </a:solidFill>
                <a:latin typeface="HK Grotesk" panose="00000500000000000000" pitchFamily="50" charset="0"/>
              </a:rPr>
              <a:t> </a:t>
            </a:r>
            <a:r>
              <a:rPr lang="en-ID" sz="2400" dirty="0" err="1">
                <a:solidFill>
                  <a:srgbClr val="006C31"/>
                </a:solidFill>
                <a:latin typeface="HK Grotesk" panose="00000500000000000000" pitchFamily="50" charset="0"/>
              </a:rPr>
              <a:t>banyak</a:t>
            </a:r>
            <a:r>
              <a:rPr lang="en-ID" sz="2400" dirty="0">
                <a:solidFill>
                  <a:srgbClr val="006C31"/>
                </a:solidFill>
                <a:latin typeface="HK Grotesk" panose="00000500000000000000" pitchFamily="50" charset="0"/>
              </a:rPr>
              <a:t> </a:t>
            </a:r>
            <a:r>
              <a:rPr lang="en-ID" sz="2400" dirty="0" err="1">
                <a:solidFill>
                  <a:srgbClr val="006C31"/>
                </a:solidFill>
                <a:latin typeface="HK Grotesk" panose="00000500000000000000" pitchFamily="50" charset="0"/>
              </a:rPr>
              <a:t>sistem</a:t>
            </a:r>
            <a:r>
              <a:rPr lang="en-ID" sz="2400" dirty="0">
                <a:solidFill>
                  <a:srgbClr val="006C31"/>
                </a:solidFill>
                <a:latin typeface="HK Grotesk" panose="00000500000000000000" pitchFamily="50" charset="0"/>
              </a:rPr>
              <a:t> </a:t>
            </a:r>
            <a:r>
              <a:rPr lang="en-ID" sz="2400" dirty="0" err="1">
                <a:solidFill>
                  <a:srgbClr val="006C31"/>
                </a:solidFill>
                <a:latin typeface="HK Grotesk" panose="00000500000000000000" pitchFamily="50" charset="0"/>
              </a:rPr>
              <a:t>informasi</a:t>
            </a:r>
            <a:r>
              <a:rPr lang="en-ID" sz="2400" dirty="0">
                <a:solidFill>
                  <a:srgbClr val="006C31"/>
                </a:solidFill>
                <a:latin typeface="HK Grotesk" panose="00000500000000000000" pitchFamily="50" charset="0"/>
              </a:rPr>
              <a:t> yang </a:t>
            </a:r>
            <a:r>
              <a:rPr lang="en-ID" sz="2400" dirty="0" err="1">
                <a:solidFill>
                  <a:srgbClr val="006C31"/>
                </a:solidFill>
                <a:latin typeface="HK Grotesk" panose="00000500000000000000" pitchFamily="50" charset="0"/>
              </a:rPr>
              <a:t>gagal</a:t>
            </a:r>
            <a:r>
              <a:rPr lang="en-ID" sz="2400" dirty="0">
                <a:solidFill>
                  <a:srgbClr val="006C31"/>
                </a:solidFill>
                <a:latin typeface="HK Grotesk" panose="00000500000000000000" pitchFamily="50" charset="0"/>
              </a:rPr>
              <a:t> </a:t>
            </a:r>
            <a:r>
              <a:rPr lang="en-ID" sz="2400" dirty="0" err="1">
                <a:solidFill>
                  <a:srgbClr val="006C31"/>
                </a:solidFill>
                <a:latin typeface="HK Grotesk" panose="00000500000000000000" pitchFamily="50" charset="0"/>
              </a:rPr>
              <a:t>dalam</a:t>
            </a:r>
            <a:r>
              <a:rPr lang="en-ID" sz="2400" dirty="0">
                <a:solidFill>
                  <a:srgbClr val="006C31"/>
                </a:solidFill>
                <a:latin typeface="HK Grotesk" panose="00000500000000000000" pitchFamily="50" charset="0"/>
              </a:rPr>
              <a:t> </a:t>
            </a:r>
            <a:r>
              <a:rPr lang="en-ID" sz="2400" dirty="0" err="1">
                <a:solidFill>
                  <a:srgbClr val="006C31"/>
                </a:solidFill>
                <a:latin typeface="HK Grotesk" panose="00000500000000000000" pitchFamily="50" charset="0"/>
              </a:rPr>
              <a:t>menghasilkan</a:t>
            </a:r>
            <a:r>
              <a:rPr lang="en-ID" sz="2400" dirty="0">
                <a:solidFill>
                  <a:srgbClr val="006C31"/>
                </a:solidFill>
                <a:latin typeface="HK Grotesk" panose="00000500000000000000" pitchFamily="50" charset="0"/>
              </a:rPr>
              <a:t> </a:t>
            </a:r>
            <a:r>
              <a:rPr lang="en-ID" sz="2400" dirty="0" err="1">
                <a:solidFill>
                  <a:srgbClr val="006C31"/>
                </a:solidFill>
                <a:latin typeface="HK Grotesk" panose="00000500000000000000" pitchFamily="50" charset="0"/>
              </a:rPr>
              <a:t>informasi</a:t>
            </a:r>
            <a:r>
              <a:rPr lang="en-ID" sz="2400" dirty="0">
                <a:solidFill>
                  <a:srgbClr val="006C31"/>
                </a:solidFill>
                <a:latin typeface="HK Grotesk" panose="00000500000000000000" pitchFamily="50" charset="0"/>
              </a:rPr>
              <a:t> yang </a:t>
            </a:r>
            <a:r>
              <a:rPr lang="en-ID" sz="2400" dirty="0" err="1">
                <a:solidFill>
                  <a:srgbClr val="006C31"/>
                </a:solidFill>
                <a:latin typeface="HK Grotesk" panose="00000500000000000000" pitchFamily="50" charset="0"/>
              </a:rPr>
              <a:t>berguna</a:t>
            </a:r>
            <a:r>
              <a:rPr lang="en-ID" sz="2400" dirty="0">
                <a:solidFill>
                  <a:srgbClr val="006C31"/>
                </a:solidFill>
                <a:latin typeface="HK Grotesk" panose="00000500000000000000" pitchFamily="50" charset="0"/>
              </a:rPr>
              <a:t> </a:t>
            </a:r>
            <a:r>
              <a:rPr lang="en-ID" sz="2400" dirty="0" err="1">
                <a:solidFill>
                  <a:srgbClr val="006C31"/>
                </a:solidFill>
                <a:latin typeface="HK Grotesk" panose="00000500000000000000" pitchFamily="50" charset="0"/>
              </a:rPr>
              <a:t>atau</a:t>
            </a:r>
            <a:r>
              <a:rPr lang="en-ID" sz="2400" dirty="0">
                <a:solidFill>
                  <a:srgbClr val="006C31"/>
                </a:solidFill>
                <a:latin typeface="HK Grotesk" panose="00000500000000000000" pitchFamily="50" charset="0"/>
              </a:rPr>
              <a:t> </a:t>
            </a:r>
            <a:r>
              <a:rPr lang="en-ID" sz="2400" dirty="0" err="1">
                <a:solidFill>
                  <a:srgbClr val="006C31"/>
                </a:solidFill>
                <a:latin typeface="HK Grotesk" panose="00000500000000000000" pitchFamily="50" charset="0"/>
              </a:rPr>
              <a:t>dapat</a:t>
            </a:r>
            <a:r>
              <a:rPr lang="en-ID" sz="2400" dirty="0">
                <a:solidFill>
                  <a:srgbClr val="006C31"/>
                </a:solidFill>
                <a:latin typeface="HK Grotesk" panose="00000500000000000000" pitchFamily="50" charset="0"/>
              </a:rPr>
              <a:t> </a:t>
            </a:r>
            <a:r>
              <a:rPr lang="en-ID" sz="2400" dirty="0" err="1">
                <a:solidFill>
                  <a:srgbClr val="006C31"/>
                </a:solidFill>
                <a:latin typeface="HK Grotesk" panose="00000500000000000000" pitchFamily="50" charset="0"/>
              </a:rPr>
              <a:t>dikatakan</a:t>
            </a:r>
            <a:r>
              <a:rPr lang="en-ID" sz="2400" dirty="0">
                <a:solidFill>
                  <a:srgbClr val="006C31"/>
                </a:solidFill>
                <a:latin typeface="HK Grotesk" panose="00000500000000000000" pitchFamily="50" charset="0"/>
              </a:rPr>
              <a:t> </a:t>
            </a:r>
            <a:r>
              <a:rPr lang="en-ID" sz="2400" dirty="0" err="1">
                <a:solidFill>
                  <a:srgbClr val="006C31"/>
                </a:solidFill>
                <a:latin typeface="HK Grotesk" panose="00000500000000000000" pitchFamily="50" charset="0"/>
              </a:rPr>
              <a:t>sistem</a:t>
            </a:r>
            <a:r>
              <a:rPr lang="en-ID" sz="2400" dirty="0">
                <a:solidFill>
                  <a:srgbClr val="006C31"/>
                </a:solidFill>
                <a:latin typeface="HK Grotesk" panose="00000500000000000000" pitchFamily="50" charset="0"/>
              </a:rPr>
              <a:t> </a:t>
            </a:r>
            <a:r>
              <a:rPr lang="en-ID" sz="2400" dirty="0" err="1">
                <a:solidFill>
                  <a:srgbClr val="006C31"/>
                </a:solidFill>
                <a:latin typeface="HK Grotesk" panose="00000500000000000000" pitchFamily="50" charset="0"/>
              </a:rPr>
              <a:t>informasi</a:t>
            </a:r>
            <a:r>
              <a:rPr lang="en-ID" sz="2400" dirty="0">
                <a:solidFill>
                  <a:srgbClr val="006C31"/>
                </a:solidFill>
                <a:latin typeface="HK Grotesk" panose="00000500000000000000" pitchFamily="50" charset="0"/>
              </a:rPr>
              <a:t> </a:t>
            </a:r>
            <a:r>
              <a:rPr lang="en-ID" sz="2400" dirty="0" err="1">
                <a:solidFill>
                  <a:srgbClr val="006C31"/>
                </a:solidFill>
                <a:latin typeface="HK Grotesk" panose="00000500000000000000" pitchFamily="50" charset="0"/>
              </a:rPr>
              <a:t>tersebut</a:t>
            </a:r>
            <a:r>
              <a:rPr lang="en-ID" sz="2400" dirty="0">
                <a:solidFill>
                  <a:srgbClr val="006C31"/>
                </a:solidFill>
                <a:latin typeface="HK Grotesk" panose="00000500000000000000" pitchFamily="50" charset="0"/>
              </a:rPr>
              <a:t> </a:t>
            </a:r>
            <a:r>
              <a:rPr lang="en-ID" sz="2400" dirty="0" err="1">
                <a:solidFill>
                  <a:srgbClr val="006C31"/>
                </a:solidFill>
                <a:latin typeface="HK Grotesk" panose="00000500000000000000" pitchFamily="50" charset="0"/>
              </a:rPr>
              <a:t>menghasilkan</a:t>
            </a:r>
            <a:r>
              <a:rPr lang="en-ID" sz="2400" dirty="0">
                <a:solidFill>
                  <a:srgbClr val="006C31"/>
                </a:solidFill>
                <a:latin typeface="HK Grotesk" panose="00000500000000000000" pitchFamily="50" charset="0"/>
              </a:rPr>
              <a:t> </a:t>
            </a:r>
            <a:r>
              <a:rPr lang="en-ID" sz="2400" dirty="0" err="1">
                <a:solidFill>
                  <a:srgbClr val="006C31"/>
                </a:solidFill>
                <a:latin typeface="HK Grotesk" panose="00000500000000000000" pitchFamily="50" charset="0"/>
              </a:rPr>
              <a:t>sampah</a:t>
            </a:r>
            <a:r>
              <a:rPr lang="en-ID" sz="2400" dirty="0">
                <a:solidFill>
                  <a:srgbClr val="006C31"/>
                </a:solidFill>
                <a:latin typeface="HK Grotesk" panose="00000500000000000000" pitchFamily="50" charset="0"/>
              </a:rPr>
              <a:t>, </a:t>
            </a:r>
            <a:r>
              <a:rPr lang="en-ID" sz="2400" dirty="0" err="1">
                <a:solidFill>
                  <a:srgbClr val="006C31"/>
                </a:solidFill>
                <a:latin typeface="HK Grotesk" panose="00000500000000000000" pitchFamily="50" charset="0"/>
              </a:rPr>
              <a:t>tidak</a:t>
            </a:r>
            <a:r>
              <a:rPr lang="en-ID" sz="2400" dirty="0">
                <a:solidFill>
                  <a:srgbClr val="006C31"/>
                </a:solidFill>
                <a:latin typeface="HK Grotesk" panose="00000500000000000000" pitchFamily="50" charset="0"/>
              </a:rPr>
              <a:t> </a:t>
            </a:r>
            <a:r>
              <a:rPr lang="en-ID" sz="2400" dirty="0" err="1">
                <a:solidFill>
                  <a:srgbClr val="006C31"/>
                </a:solidFill>
                <a:latin typeface="HK Grotesk" panose="00000500000000000000" pitchFamily="50" charset="0"/>
              </a:rPr>
              <a:t>ada</a:t>
            </a:r>
            <a:r>
              <a:rPr lang="en-ID" sz="2400" dirty="0">
                <a:solidFill>
                  <a:srgbClr val="006C31"/>
                </a:solidFill>
                <a:latin typeface="HK Grotesk" panose="00000500000000000000" pitchFamily="50" charset="0"/>
              </a:rPr>
              <a:t> </a:t>
            </a:r>
            <a:r>
              <a:rPr lang="en-ID" sz="2400" dirty="0" err="1">
                <a:solidFill>
                  <a:srgbClr val="006C31"/>
                </a:solidFill>
                <a:latin typeface="HK Grotesk" panose="00000500000000000000" pitchFamily="50" charset="0"/>
              </a:rPr>
              <a:t>keluaran</a:t>
            </a:r>
            <a:r>
              <a:rPr lang="en-ID" sz="2400" dirty="0">
                <a:solidFill>
                  <a:srgbClr val="006C31"/>
                </a:solidFill>
                <a:latin typeface="HK Grotesk" panose="00000500000000000000" pitchFamily="50" charset="0"/>
              </a:rPr>
              <a:t> yang </a:t>
            </a:r>
            <a:r>
              <a:rPr lang="en-ID" sz="2400" dirty="0" err="1">
                <a:solidFill>
                  <a:srgbClr val="006C31"/>
                </a:solidFill>
                <a:latin typeface="HK Grotesk" panose="00000500000000000000" pitchFamily="50" charset="0"/>
              </a:rPr>
              <a:t>bermakna</a:t>
            </a:r>
            <a:r>
              <a:rPr lang="en-ID" sz="2400" dirty="0">
                <a:solidFill>
                  <a:srgbClr val="006C31"/>
                </a:solidFill>
                <a:latin typeface="HK Grotesk" panose="00000500000000000000" pitchFamily="50" charset="0"/>
              </a:rPr>
              <a:t> </a:t>
            </a:r>
            <a:r>
              <a:rPr lang="en-ID" sz="2400" dirty="0" err="1">
                <a:solidFill>
                  <a:srgbClr val="006C31"/>
                </a:solidFill>
                <a:latin typeface="HK Grotesk" panose="00000500000000000000" pitchFamily="50" charset="0"/>
              </a:rPr>
              <a:t>bagi</a:t>
            </a:r>
            <a:r>
              <a:rPr lang="en-ID" sz="2400" dirty="0">
                <a:solidFill>
                  <a:srgbClr val="006C31"/>
                </a:solidFill>
                <a:latin typeface="HK Grotesk" panose="00000500000000000000" pitchFamily="50" charset="0"/>
              </a:rPr>
              <a:t> </a:t>
            </a:r>
            <a:r>
              <a:rPr lang="en-ID" sz="2400" dirty="0" err="1">
                <a:solidFill>
                  <a:srgbClr val="006C31"/>
                </a:solidFill>
                <a:latin typeface="HK Grotesk" panose="00000500000000000000" pitchFamily="50" charset="0"/>
              </a:rPr>
              <a:t>pemakainya</a:t>
            </a:r>
            <a:r>
              <a:rPr lang="en-ID" sz="2400" dirty="0">
                <a:solidFill>
                  <a:srgbClr val="006C31"/>
                </a:solidFill>
                <a:latin typeface="HK Grotesk" panose="00000500000000000000" pitchFamily="50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85665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9"/>
          <p:cNvGrpSpPr>
            <a:grpSpLocks noChangeAspect="1"/>
          </p:cNvGrpSpPr>
          <p:nvPr/>
        </p:nvGrpSpPr>
        <p:grpSpPr>
          <a:xfrm rot="-10800000">
            <a:off x="-3810000" y="-618738"/>
            <a:ext cx="10588094" cy="15164843"/>
            <a:chOff x="0" y="0"/>
            <a:chExt cx="443357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433570" cy="6350000"/>
            </a:xfrm>
            <a:custGeom>
              <a:avLst/>
              <a:gdLst/>
              <a:ahLst/>
              <a:cxnLst/>
              <a:rect l="l" t="t" r="r" b="b"/>
              <a:pathLst>
                <a:path w="4433570" h="6350000">
                  <a:moveTo>
                    <a:pt x="4433570" y="0"/>
                  </a:moveTo>
                  <a:lnTo>
                    <a:pt x="4433570" y="0"/>
                  </a:lnTo>
                  <a:lnTo>
                    <a:pt x="4433570" y="0"/>
                  </a:lnTo>
                  <a:lnTo>
                    <a:pt x="4433570" y="6350000"/>
                  </a:lnTo>
                  <a:lnTo>
                    <a:pt x="4433570" y="6350000"/>
                  </a:lnTo>
                  <a:lnTo>
                    <a:pt x="0" y="6350000"/>
                  </a:lnTo>
                  <a:lnTo>
                    <a:pt x="0" y="6350000"/>
                  </a:lnTo>
                  <a:lnTo>
                    <a:pt x="0" y="4433570"/>
                  </a:lnTo>
                  <a:cubicBezTo>
                    <a:pt x="0" y="1985010"/>
                    <a:pt x="1985010" y="0"/>
                    <a:pt x="4433570" y="0"/>
                  </a:cubicBezTo>
                  <a:close/>
                </a:path>
              </a:pathLst>
            </a:custGeom>
            <a:solidFill>
              <a:srgbClr val="017016">
                <a:alpha val="9804"/>
              </a:srgbClr>
            </a:solidFill>
            <a:ln w="12700">
              <a:noFill/>
            </a:ln>
          </p:spPr>
        </p:sp>
      </p:grpSp>
      <p:grpSp>
        <p:nvGrpSpPr>
          <p:cNvPr id="11" name="Group 2">
            <a:extLst>
              <a:ext uri="{FF2B5EF4-FFF2-40B4-BE49-F238E27FC236}">
                <a16:creationId xmlns:a16="http://schemas.microsoft.com/office/drawing/2014/main" id="{D1587ABE-EA90-110D-8041-F82AA163D188}"/>
              </a:ext>
            </a:extLst>
          </p:cNvPr>
          <p:cNvGrpSpPr/>
          <p:nvPr/>
        </p:nvGrpSpPr>
        <p:grpSpPr>
          <a:xfrm>
            <a:off x="993141" y="4112418"/>
            <a:ext cx="5102859" cy="2834627"/>
            <a:chOff x="0" y="0"/>
            <a:chExt cx="6803813" cy="3779503"/>
          </a:xfrm>
        </p:grpSpPr>
        <p:sp>
          <p:nvSpPr>
            <p:cNvPr id="12" name="TextBox 3">
              <a:extLst>
                <a:ext uri="{FF2B5EF4-FFF2-40B4-BE49-F238E27FC236}">
                  <a16:creationId xmlns:a16="http://schemas.microsoft.com/office/drawing/2014/main" id="{1901E242-39FF-AB12-3206-B87E4E0571A1}"/>
                </a:ext>
              </a:extLst>
            </p:cNvPr>
            <p:cNvSpPr txBox="1"/>
            <p:nvPr/>
          </p:nvSpPr>
          <p:spPr>
            <a:xfrm>
              <a:off x="0" y="0"/>
              <a:ext cx="6803813" cy="26414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7800"/>
                </a:lnSpc>
              </a:pPr>
              <a:r>
                <a:rPr lang="en-US" sz="6000" b="1" dirty="0" err="1">
                  <a:solidFill>
                    <a:srgbClr val="006C31"/>
                  </a:solidFill>
                  <a:latin typeface="HK Grotesk" panose="00000500000000000000" pitchFamily="50" charset="0"/>
                </a:rPr>
                <a:t>Kualitas</a:t>
              </a:r>
              <a:r>
                <a:rPr lang="en-US" sz="6000" b="1" dirty="0">
                  <a:solidFill>
                    <a:srgbClr val="006C31"/>
                  </a:solidFill>
                  <a:latin typeface="HK Grotesk" panose="00000500000000000000" pitchFamily="50" charset="0"/>
                </a:rPr>
                <a:t> </a:t>
              </a:r>
              <a:r>
                <a:rPr lang="en-US" sz="6000" b="1" dirty="0" err="1">
                  <a:solidFill>
                    <a:srgbClr val="006C31"/>
                  </a:solidFill>
                  <a:latin typeface="HK Grotesk" panose="00000500000000000000" pitchFamily="50" charset="0"/>
                </a:rPr>
                <a:t>Informasi</a:t>
              </a:r>
              <a:endParaRPr lang="en-US" sz="6000" b="1" dirty="0">
                <a:solidFill>
                  <a:srgbClr val="006C31"/>
                </a:solidFill>
                <a:latin typeface="HK Grotesk" panose="00000500000000000000" pitchFamily="50" charset="0"/>
              </a:endParaRPr>
            </a:p>
          </p:txBody>
        </p:sp>
        <p:sp>
          <p:nvSpPr>
            <p:cNvPr id="13" name="TextBox 4">
              <a:extLst>
                <a:ext uri="{FF2B5EF4-FFF2-40B4-BE49-F238E27FC236}">
                  <a16:creationId xmlns:a16="http://schemas.microsoft.com/office/drawing/2014/main" id="{5112AF76-5589-D198-1D00-00F36642EFFD}"/>
                </a:ext>
              </a:extLst>
            </p:cNvPr>
            <p:cNvSpPr txBox="1"/>
            <p:nvPr/>
          </p:nvSpPr>
          <p:spPr>
            <a:xfrm>
              <a:off x="0" y="3164890"/>
              <a:ext cx="5596747" cy="6146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919"/>
                </a:lnSpc>
              </a:pPr>
              <a:endParaRPr lang="en-US" sz="2800" dirty="0">
                <a:solidFill>
                  <a:srgbClr val="171717"/>
                </a:solidFill>
                <a:latin typeface="Muli Semi-Bold"/>
              </a:endParaRPr>
            </a:p>
          </p:txBody>
        </p:sp>
      </p:grpSp>
      <p:sp>
        <p:nvSpPr>
          <p:cNvPr id="14" name="Freeform 6">
            <a:extLst>
              <a:ext uri="{FF2B5EF4-FFF2-40B4-BE49-F238E27FC236}">
                <a16:creationId xmlns:a16="http://schemas.microsoft.com/office/drawing/2014/main" id="{7BD99C52-9B66-9D62-01AD-E11BAA582DAC}"/>
              </a:ext>
            </a:extLst>
          </p:cNvPr>
          <p:cNvSpPr/>
          <p:nvPr/>
        </p:nvSpPr>
        <p:spPr>
          <a:xfrm>
            <a:off x="212468" y="276411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7" y="0"/>
                </a:lnTo>
                <a:lnTo>
                  <a:pt x="3232577" y="1504578"/>
                </a:lnTo>
                <a:lnTo>
                  <a:pt x="0" y="1504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765" b="-81795"/>
            </a:stretch>
          </a:blipFill>
        </p:spPr>
      </p:sp>
      <p:sp>
        <p:nvSpPr>
          <p:cNvPr id="15" name="Freeform 7">
            <a:extLst>
              <a:ext uri="{FF2B5EF4-FFF2-40B4-BE49-F238E27FC236}">
                <a16:creationId xmlns:a16="http://schemas.microsoft.com/office/drawing/2014/main" id="{49A6E631-B81D-A5FF-DC49-D4E3142E51CE}"/>
              </a:ext>
            </a:extLst>
          </p:cNvPr>
          <p:cNvSpPr/>
          <p:nvPr/>
        </p:nvSpPr>
        <p:spPr>
          <a:xfrm>
            <a:off x="3584053" y="391279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10"/>
                </a:lnTo>
                <a:lnTo>
                  <a:pt x="0" y="13897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F7897B5C-0757-C89D-395B-B6263274880A}"/>
              </a:ext>
            </a:extLst>
          </p:cNvPr>
          <p:cNvSpPr/>
          <p:nvPr/>
        </p:nvSpPr>
        <p:spPr>
          <a:xfrm>
            <a:off x="5367715" y="557504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CF454B-6A9A-BD5C-9EA5-34CE96A5DDF0}"/>
              </a:ext>
            </a:extLst>
          </p:cNvPr>
          <p:cNvSpPr txBox="1"/>
          <p:nvPr/>
        </p:nvSpPr>
        <p:spPr>
          <a:xfrm>
            <a:off x="8860048" y="1383145"/>
            <a:ext cx="72404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sz="3600" b="1" dirty="0">
                <a:solidFill>
                  <a:srgbClr val="006C31"/>
                </a:solidFill>
                <a:latin typeface="HK Grotesk" panose="00000500000000000000" pitchFamily="50" charset="0"/>
              </a:rPr>
              <a:t>ILUSTRASI KUALITAS INFORMASI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8A0EEC-B25D-F882-F9C4-DEFE1F569B19}"/>
              </a:ext>
            </a:extLst>
          </p:cNvPr>
          <p:cNvSpPr txBox="1"/>
          <p:nvPr/>
        </p:nvSpPr>
        <p:spPr>
          <a:xfrm>
            <a:off x="7357007" y="2438970"/>
            <a:ext cx="83058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sz="2000" dirty="0">
                <a:latin typeface="HK Grotesk" panose="00000500000000000000" pitchFamily="50" charset="0"/>
              </a:rPr>
              <a:t>Staf </a:t>
            </a:r>
            <a:r>
              <a:rPr lang="en-ID" sz="2000" dirty="0" err="1">
                <a:latin typeface="HK Grotesk" panose="00000500000000000000" pitchFamily="50" charset="0"/>
              </a:rPr>
              <a:t>koordinator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harus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dapat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menyerahkan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hasil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laporan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kegiatan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mingguan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dengan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b="1" dirty="0" err="1">
                <a:latin typeface="HK Grotesk" panose="00000500000000000000" pitchFamily="50" charset="0"/>
              </a:rPr>
              <a:t>tepat</a:t>
            </a:r>
            <a:r>
              <a:rPr lang="en-ID" sz="2000" b="1" dirty="0">
                <a:latin typeface="HK Grotesk" panose="00000500000000000000" pitchFamily="50" charset="0"/>
              </a:rPr>
              <a:t> </a:t>
            </a:r>
            <a:r>
              <a:rPr lang="en-ID" sz="2000" b="1" dirty="0" err="1">
                <a:latin typeface="HK Grotesk" panose="00000500000000000000" pitchFamily="50" charset="0"/>
              </a:rPr>
              <a:t>waktu</a:t>
            </a:r>
            <a:r>
              <a:rPr lang="en-ID" sz="2000" b="1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kepada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manajer</a:t>
            </a:r>
            <a:r>
              <a:rPr lang="en-ID" sz="2000" dirty="0">
                <a:latin typeface="HK Grotesk" panose="00000500000000000000" pitchFamily="50" charset="0"/>
              </a:rPr>
              <a:t>, </a:t>
            </a:r>
            <a:r>
              <a:rPr lang="en-ID" sz="2000" dirty="0" err="1">
                <a:latin typeface="HK Grotesk" panose="00000500000000000000" pitchFamily="50" charset="0"/>
              </a:rPr>
              <a:t>sesuai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jadwal</a:t>
            </a:r>
            <a:r>
              <a:rPr lang="en-ID" sz="2000" dirty="0">
                <a:latin typeface="HK Grotesk" panose="00000500000000000000" pitchFamily="50" charset="0"/>
              </a:rPr>
              <a:t> yang </a:t>
            </a:r>
            <a:r>
              <a:rPr lang="en-ID" sz="2000" dirty="0" err="1">
                <a:latin typeface="HK Grotesk" panose="00000500000000000000" pitchFamily="50" charset="0"/>
              </a:rPr>
              <a:t>telah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ditetapkan</a:t>
            </a:r>
            <a:r>
              <a:rPr lang="en-ID" sz="2000" dirty="0">
                <a:latin typeface="HK Grotesk" panose="00000500000000000000" pitchFamily="50" charset="0"/>
              </a:rPr>
              <a:t>. </a:t>
            </a:r>
            <a:r>
              <a:rPr lang="en-ID" sz="2000" dirty="0" err="1">
                <a:latin typeface="HK Grotesk" panose="00000500000000000000" pitchFamily="50" charset="0"/>
              </a:rPr>
              <a:t>Apabila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terlambat</a:t>
            </a:r>
            <a:r>
              <a:rPr lang="en-ID" sz="2000" dirty="0">
                <a:latin typeface="HK Grotesk" panose="00000500000000000000" pitchFamily="50" charset="0"/>
              </a:rPr>
              <a:t> 1 </a:t>
            </a:r>
            <a:r>
              <a:rPr lang="en-ID" sz="2000" dirty="0" err="1">
                <a:latin typeface="HK Grotesk" panose="00000500000000000000" pitchFamily="50" charset="0"/>
              </a:rPr>
              <a:t>minggu</a:t>
            </a:r>
            <a:r>
              <a:rPr lang="en-ID" sz="2000" dirty="0">
                <a:latin typeface="HK Grotesk" panose="00000500000000000000" pitchFamily="50" charset="0"/>
              </a:rPr>
              <a:t>, </a:t>
            </a:r>
            <a:r>
              <a:rPr lang="en-ID" sz="2000" dirty="0" err="1">
                <a:latin typeface="HK Grotesk" panose="00000500000000000000" pitchFamily="50" charset="0"/>
              </a:rPr>
              <a:t>maka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manajer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menganggap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bahwa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laporan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tersebut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tidak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berguna</a:t>
            </a:r>
            <a:r>
              <a:rPr lang="en-ID" sz="2000" dirty="0">
                <a:latin typeface="HK Grotesk" panose="00000500000000000000" pitchFamily="50" charset="0"/>
              </a:rPr>
              <a:t>. </a:t>
            </a:r>
            <a:r>
              <a:rPr lang="sv-SE" sz="2000" dirty="0">
                <a:latin typeface="HK Grotesk" panose="00000500000000000000" pitchFamily="50" charset="0"/>
              </a:rPr>
              <a:t>Informasi tersebut sudah tidak dapat digunakan sebagai bahan evaluasi untuk kinerja minggu depan. </a:t>
            </a:r>
            <a:endParaRPr lang="en-ID" sz="2000" dirty="0">
              <a:solidFill>
                <a:srgbClr val="006C31"/>
              </a:solidFill>
              <a:latin typeface="HK Grotesk" panose="00000500000000000000" pitchFamily="50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C3A2FE-8235-3751-3A8E-DF0375E18C9B}"/>
              </a:ext>
            </a:extLst>
          </p:cNvPr>
          <p:cNvSpPr txBox="1"/>
          <p:nvPr/>
        </p:nvSpPr>
        <p:spPr>
          <a:xfrm>
            <a:off x="8250832" y="4352412"/>
            <a:ext cx="8305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sz="2000" dirty="0">
                <a:latin typeface="HK Grotesk" panose="00000500000000000000" pitchFamily="50" charset="0"/>
              </a:rPr>
              <a:t>Staf </a:t>
            </a:r>
            <a:r>
              <a:rPr lang="en-ID" sz="2000" dirty="0" err="1">
                <a:latin typeface="HK Grotesk" panose="00000500000000000000" pitchFamily="50" charset="0"/>
              </a:rPr>
              <a:t>koordinator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menyerahkan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laporan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mingguan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dengan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tepat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waktu</a:t>
            </a:r>
            <a:r>
              <a:rPr lang="en-ID" sz="2000" dirty="0">
                <a:latin typeface="HK Grotesk" panose="00000500000000000000" pitchFamily="50" charset="0"/>
              </a:rPr>
              <a:t>, </a:t>
            </a:r>
            <a:r>
              <a:rPr lang="en-ID" sz="2000" dirty="0" err="1">
                <a:latin typeface="HK Grotesk" panose="00000500000000000000" pitchFamily="50" charset="0"/>
              </a:rPr>
              <a:t>namun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manajer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menyatakan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bahwa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informasi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dari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laporan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tersebut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b="1" dirty="0" err="1">
                <a:latin typeface="HK Grotesk" panose="00000500000000000000" pitchFamily="50" charset="0"/>
              </a:rPr>
              <a:t>tidak</a:t>
            </a:r>
            <a:r>
              <a:rPr lang="en-ID" sz="2000" b="1" dirty="0">
                <a:latin typeface="HK Grotesk" panose="00000500000000000000" pitchFamily="50" charset="0"/>
              </a:rPr>
              <a:t> </a:t>
            </a:r>
            <a:r>
              <a:rPr lang="en-ID" sz="2000" b="1" dirty="0" err="1">
                <a:latin typeface="HK Grotesk" panose="00000500000000000000" pitchFamily="50" charset="0"/>
              </a:rPr>
              <a:t>relevan</a:t>
            </a:r>
            <a:r>
              <a:rPr lang="en-ID" sz="2000" dirty="0">
                <a:latin typeface="HK Grotesk" panose="00000500000000000000" pitchFamily="50" charset="0"/>
              </a:rPr>
              <a:t>, </a:t>
            </a:r>
            <a:r>
              <a:rPr lang="en-ID" sz="2000" dirty="0" err="1">
                <a:latin typeface="HK Grotesk" panose="00000500000000000000" pitchFamily="50" charset="0"/>
              </a:rPr>
              <a:t>terdapat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informasi</a:t>
            </a:r>
            <a:r>
              <a:rPr lang="en-ID" sz="2000" dirty="0">
                <a:latin typeface="HK Grotesk" panose="00000500000000000000" pitchFamily="50" charset="0"/>
              </a:rPr>
              <a:t> yang </a:t>
            </a:r>
            <a:r>
              <a:rPr lang="en-ID" sz="2000" dirty="0" err="1">
                <a:latin typeface="HK Grotesk" panose="00000500000000000000" pitchFamily="50" charset="0"/>
              </a:rPr>
              <a:t>tidak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dibutuhkan</a:t>
            </a:r>
            <a:r>
              <a:rPr lang="en-ID" sz="2000" dirty="0">
                <a:latin typeface="HK Grotesk" panose="00000500000000000000" pitchFamily="50" charset="0"/>
              </a:rPr>
              <a:t> oleh </a:t>
            </a:r>
            <a:r>
              <a:rPr lang="en-ID" sz="2000" dirty="0" err="1">
                <a:latin typeface="HK Grotesk" panose="00000500000000000000" pitchFamily="50" charset="0"/>
              </a:rPr>
              <a:t>manajer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tersebut</a:t>
            </a:r>
            <a:endParaRPr lang="en-ID" sz="2000" dirty="0">
              <a:solidFill>
                <a:srgbClr val="006C31"/>
              </a:solidFill>
              <a:latin typeface="HK Grotesk" panose="00000500000000000000" pitchFamily="50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27880C-B954-BEEB-B1EB-B31D5E03DD90}"/>
              </a:ext>
            </a:extLst>
          </p:cNvPr>
          <p:cNvSpPr txBox="1"/>
          <p:nvPr/>
        </p:nvSpPr>
        <p:spPr>
          <a:xfrm>
            <a:off x="7357007" y="5722956"/>
            <a:ext cx="83058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sz="2000" dirty="0" err="1">
                <a:latin typeface="HK Grotesk" panose="00000500000000000000" pitchFamily="50" charset="0"/>
              </a:rPr>
              <a:t>Selanjutnya</a:t>
            </a:r>
            <a:r>
              <a:rPr lang="en-ID" sz="2000" dirty="0">
                <a:latin typeface="HK Grotesk" panose="00000500000000000000" pitchFamily="50" charset="0"/>
              </a:rPr>
              <a:t>, </a:t>
            </a:r>
            <a:r>
              <a:rPr lang="en-ID" sz="2000" dirty="0" err="1">
                <a:latin typeface="HK Grotesk" panose="00000500000000000000" pitchFamily="50" charset="0"/>
              </a:rPr>
              <a:t>minggu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berikutnya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lagi</a:t>
            </a:r>
            <a:r>
              <a:rPr lang="en-ID" sz="2000" dirty="0">
                <a:latin typeface="HK Grotesk" panose="00000500000000000000" pitchFamily="50" charset="0"/>
              </a:rPr>
              <a:t>, </a:t>
            </a:r>
            <a:r>
              <a:rPr lang="en-ID" sz="2000" dirty="0" err="1">
                <a:latin typeface="HK Grotesk" panose="00000500000000000000" pitchFamily="50" charset="0"/>
              </a:rPr>
              <a:t>staf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koordinator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memperbaiki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laporan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mingguannya</a:t>
            </a:r>
            <a:r>
              <a:rPr lang="en-ID" sz="2000" dirty="0">
                <a:latin typeface="HK Grotesk" panose="00000500000000000000" pitchFamily="50" charset="0"/>
              </a:rPr>
              <a:t>, </a:t>
            </a:r>
            <a:r>
              <a:rPr lang="en-ID" sz="2000" dirty="0" err="1">
                <a:latin typeface="HK Grotesk" panose="00000500000000000000" pitchFamily="50" charset="0"/>
              </a:rPr>
              <a:t>dia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menyerahkan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laporan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dengan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tepat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waktu</a:t>
            </a:r>
            <a:r>
              <a:rPr lang="en-ID" sz="2000" dirty="0">
                <a:latin typeface="HK Grotesk" panose="00000500000000000000" pitchFamily="50" charset="0"/>
              </a:rPr>
              <a:t> dan </a:t>
            </a:r>
            <a:r>
              <a:rPr lang="en-ID" sz="2000" dirty="0" err="1">
                <a:latin typeface="HK Grotesk" panose="00000500000000000000" pitchFamily="50" charset="0"/>
              </a:rPr>
              <a:t>relevan</a:t>
            </a:r>
            <a:r>
              <a:rPr lang="en-ID" sz="2000" dirty="0">
                <a:latin typeface="HK Grotesk" panose="00000500000000000000" pitchFamily="50" charset="0"/>
              </a:rPr>
              <a:t>, </a:t>
            </a:r>
            <a:r>
              <a:rPr lang="en-ID" sz="2000" dirty="0" err="1">
                <a:latin typeface="HK Grotesk" panose="00000500000000000000" pitchFamily="50" charset="0"/>
              </a:rPr>
              <a:t>namun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manajer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masih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menyatakan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bahwa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laporan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tersebut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tidak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berguna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karena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terdapat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nilai</a:t>
            </a:r>
            <a:r>
              <a:rPr lang="en-ID" sz="2000" dirty="0">
                <a:latin typeface="HK Grotesk" panose="00000500000000000000" pitchFamily="50" charset="0"/>
              </a:rPr>
              <a:t> yang </a:t>
            </a:r>
            <a:r>
              <a:rPr lang="en-ID" sz="2000" b="1" dirty="0" err="1">
                <a:latin typeface="HK Grotesk" panose="00000500000000000000" pitchFamily="50" charset="0"/>
              </a:rPr>
              <a:t>tidak</a:t>
            </a:r>
            <a:r>
              <a:rPr lang="en-ID" sz="2000" b="1" dirty="0">
                <a:latin typeface="HK Grotesk" panose="00000500000000000000" pitchFamily="50" charset="0"/>
              </a:rPr>
              <a:t> </a:t>
            </a:r>
            <a:r>
              <a:rPr lang="en-ID" sz="2000" b="1" dirty="0" err="1">
                <a:latin typeface="HK Grotesk" panose="00000500000000000000" pitchFamily="50" charset="0"/>
              </a:rPr>
              <a:t>akurat</a:t>
            </a:r>
            <a:r>
              <a:rPr lang="en-ID" sz="2000" dirty="0">
                <a:latin typeface="HK Grotesk" panose="00000500000000000000" pitchFamily="50" charset="0"/>
              </a:rPr>
              <a:t>, </a:t>
            </a:r>
            <a:r>
              <a:rPr lang="en-ID" sz="2000" dirty="0" err="1">
                <a:latin typeface="HK Grotesk" panose="00000500000000000000" pitchFamily="50" charset="0"/>
              </a:rPr>
              <a:t>sehingga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dapat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menyesatkan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manajer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dalam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pengambilan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keputusan</a:t>
            </a:r>
            <a:endParaRPr lang="en-ID" sz="2000" dirty="0">
              <a:solidFill>
                <a:srgbClr val="006C31"/>
              </a:solidFill>
              <a:latin typeface="HK Grotesk" panose="00000500000000000000" pitchFamily="50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D523A8-EF3C-8E5B-63BC-42262E5D83CD}"/>
              </a:ext>
            </a:extLst>
          </p:cNvPr>
          <p:cNvSpPr txBox="1"/>
          <p:nvPr/>
        </p:nvSpPr>
        <p:spPr>
          <a:xfrm>
            <a:off x="8458200" y="7998787"/>
            <a:ext cx="83058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ID" sz="2000" dirty="0">
                <a:latin typeface="HK Grotesk" panose="00000500000000000000" pitchFamily="50" charset="0"/>
              </a:rPr>
              <a:t>Kesimpulan: </a:t>
            </a:r>
            <a:r>
              <a:rPr lang="en-ID" sz="2000" dirty="0" err="1">
                <a:latin typeface="HK Grotesk" panose="00000500000000000000" pitchFamily="50" charset="0"/>
              </a:rPr>
              <a:t>Informasi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harus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memiliki</a:t>
            </a:r>
            <a:r>
              <a:rPr lang="en-ID" sz="2000" dirty="0">
                <a:latin typeface="HK Grotesk" panose="00000500000000000000" pitchFamily="50" charset="0"/>
              </a:rPr>
              <a:t> 3 pilar. Agar </a:t>
            </a:r>
            <a:r>
              <a:rPr lang="en-ID" sz="2000" dirty="0" err="1">
                <a:latin typeface="HK Grotesk" panose="00000500000000000000" pitchFamily="50" charset="0"/>
              </a:rPr>
              <a:t>informasi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berharga</a:t>
            </a:r>
            <a:r>
              <a:rPr lang="en-ID" sz="2000" dirty="0">
                <a:latin typeface="HK Grotesk" panose="00000500000000000000" pitchFamily="50" charset="0"/>
              </a:rPr>
              <a:t> dan </a:t>
            </a:r>
            <a:r>
              <a:rPr lang="en-ID" sz="2000" dirty="0" err="1">
                <a:latin typeface="HK Grotesk" panose="00000500000000000000" pitchFamily="50" charset="0"/>
              </a:rPr>
              <a:t>dapat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dimanfaatkan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untuk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menyelesaikan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suatu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permasalahan</a:t>
            </a:r>
            <a:r>
              <a:rPr lang="en-ID" sz="2000" dirty="0">
                <a:latin typeface="HK Grotesk" panose="00000500000000000000" pitchFamily="50" charset="0"/>
              </a:rPr>
              <a:t> dan </a:t>
            </a:r>
            <a:r>
              <a:rPr lang="en-ID" sz="2000" dirty="0" err="1">
                <a:latin typeface="HK Grotesk" panose="00000500000000000000" pitchFamily="50" charset="0"/>
              </a:rPr>
              <a:t>pengambilan</a:t>
            </a:r>
            <a:r>
              <a:rPr lang="en-ID" sz="2000" dirty="0">
                <a:latin typeface="HK Grotesk" panose="00000500000000000000" pitchFamily="50" charset="0"/>
              </a:rPr>
              <a:t> </a:t>
            </a:r>
            <a:r>
              <a:rPr lang="en-ID" sz="2000" dirty="0" err="1">
                <a:latin typeface="HK Grotesk" panose="00000500000000000000" pitchFamily="50" charset="0"/>
              </a:rPr>
              <a:t>keputusan</a:t>
            </a:r>
            <a:r>
              <a:rPr lang="en-ID" sz="2000" dirty="0">
                <a:latin typeface="HK Grotesk" panose="00000500000000000000" pitchFamily="50" charset="0"/>
              </a:rPr>
              <a:t>.</a:t>
            </a:r>
            <a:endParaRPr lang="en-ID" sz="2000" dirty="0">
              <a:solidFill>
                <a:srgbClr val="006C31"/>
              </a:solidFill>
              <a:latin typeface="HK Grotesk" panose="00000500000000000000" pitchFamily="50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812" b="781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7259300" y="2834659"/>
            <a:ext cx="1474996" cy="4617682"/>
            <a:chOff x="0" y="0"/>
            <a:chExt cx="388476" cy="12161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8476" cy="1216180"/>
            </a:xfrm>
            <a:custGeom>
              <a:avLst/>
              <a:gdLst/>
              <a:ahLst/>
              <a:cxnLst/>
              <a:rect l="l" t="t" r="r" b="b"/>
              <a:pathLst>
                <a:path w="388476" h="1216180">
                  <a:moveTo>
                    <a:pt x="194238" y="0"/>
                  </a:moveTo>
                  <a:lnTo>
                    <a:pt x="194238" y="0"/>
                  </a:lnTo>
                  <a:cubicBezTo>
                    <a:pt x="245753" y="0"/>
                    <a:pt x="295159" y="20464"/>
                    <a:pt x="331585" y="56891"/>
                  </a:cubicBezTo>
                  <a:cubicBezTo>
                    <a:pt x="368012" y="93318"/>
                    <a:pt x="388476" y="142723"/>
                    <a:pt x="388476" y="194238"/>
                  </a:cubicBezTo>
                  <a:lnTo>
                    <a:pt x="388476" y="1021941"/>
                  </a:lnTo>
                  <a:cubicBezTo>
                    <a:pt x="388476" y="1129216"/>
                    <a:pt x="301513" y="1216180"/>
                    <a:pt x="194238" y="1216180"/>
                  </a:cubicBezTo>
                  <a:lnTo>
                    <a:pt x="194238" y="1216180"/>
                  </a:lnTo>
                  <a:cubicBezTo>
                    <a:pt x="142723" y="1216180"/>
                    <a:pt x="93318" y="1195715"/>
                    <a:pt x="56891" y="1159289"/>
                  </a:cubicBezTo>
                  <a:cubicBezTo>
                    <a:pt x="20464" y="1122862"/>
                    <a:pt x="0" y="1073457"/>
                    <a:pt x="0" y="1021941"/>
                  </a:cubicBezTo>
                  <a:lnTo>
                    <a:pt x="0" y="194238"/>
                  </a:lnTo>
                  <a:cubicBezTo>
                    <a:pt x="0" y="86963"/>
                    <a:pt x="86963" y="0"/>
                    <a:pt x="194238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443982" y="2834659"/>
            <a:ext cx="1474996" cy="4617682"/>
            <a:chOff x="0" y="0"/>
            <a:chExt cx="388476" cy="12161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8476" cy="1216180"/>
            </a:xfrm>
            <a:custGeom>
              <a:avLst/>
              <a:gdLst/>
              <a:ahLst/>
              <a:cxnLst/>
              <a:rect l="l" t="t" r="r" b="b"/>
              <a:pathLst>
                <a:path w="388476" h="1216180">
                  <a:moveTo>
                    <a:pt x="194238" y="0"/>
                  </a:moveTo>
                  <a:lnTo>
                    <a:pt x="194238" y="0"/>
                  </a:lnTo>
                  <a:cubicBezTo>
                    <a:pt x="245753" y="0"/>
                    <a:pt x="295159" y="20464"/>
                    <a:pt x="331585" y="56891"/>
                  </a:cubicBezTo>
                  <a:cubicBezTo>
                    <a:pt x="368012" y="93318"/>
                    <a:pt x="388476" y="142723"/>
                    <a:pt x="388476" y="194238"/>
                  </a:cubicBezTo>
                  <a:lnTo>
                    <a:pt x="388476" y="1021941"/>
                  </a:lnTo>
                  <a:cubicBezTo>
                    <a:pt x="388476" y="1129216"/>
                    <a:pt x="301513" y="1216180"/>
                    <a:pt x="194238" y="1216180"/>
                  </a:cubicBezTo>
                  <a:lnTo>
                    <a:pt x="194238" y="1216180"/>
                  </a:lnTo>
                  <a:cubicBezTo>
                    <a:pt x="142723" y="1216180"/>
                    <a:pt x="93318" y="1195715"/>
                    <a:pt x="56891" y="1159289"/>
                  </a:cubicBezTo>
                  <a:cubicBezTo>
                    <a:pt x="20464" y="1122862"/>
                    <a:pt x="0" y="1073457"/>
                    <a:pt x="0" y="1021941"/>
                  </a:cubicBezTo>
                  <a:lnTo>
                    <a:pt x="0" y="194238"/>
                  </a:lnTo>
                  <a:cubicBezTo>
                    <a:pt x="0" y="86963"/>
                    <a:pt x="86963" y="0"/>
                    <a:pt x="194238" y="0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51944" y="8780049"/>
            <a:ext cx="16984111" cy="598362"/>
            <a:chOff x="0" y="0"/>
            <a:chExt cx="4473182" cy="1575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473182" cy="157593"/>
            </a:xfrm>
            <a:custGeom>
              <a:avLst/>
              <a:gdLst/>
              <a:ahLst/>
              <a:cxnLst/>
              <a:rect l="l" t="t" r="r" b="b"/>
              <a:pathLst>
                <a:path w="4473182" h="157593">
                  <a:moveTo>
                    <a:pt x="23247" y="0"/>
                  </a:moveTo>
                  <a:lnTo>
                    <a:pt x="4449934" y="0"/>
                  </a:lnTo>
                  <a:cubicBezTo>
                    <a:pt x="4456100" y="0"/>
                    <a:pt x="4462013" y="2449"/>
                    <a:pt x="4466373" y="6809"/>
                  </a:cubicBezTo>
                  <a:cubicBezTo>
                    <a:pt x="4470732" y="11169"/>
                    <a:pt x="4473182" y="17082"/>
                    <a:pt x="4473182" y="23247"/>
                  </a:cubicBezTo>
                  <a:lnTo>
                    <a:pt x="4473182" y="134346"/>
                  </a:lnTo>
                  <a:cubicBezTo>
                    <a:pt x="4473182" y="140511"/>
                    <a:pt x="4470732" y="146424"/>
                    <a:pt x="4466373" y="150784"/>
                  </a:cubicBezTo>
                  <a:cubicBezTo>
                    <a:pt x="4462013" y="155144"/>
                    <a:pt x="4456100" y="157593"/>
                    <a:pt x="4449934" y="157593"/>
                  </a:cubicBezTo>
                  <a:lnTo>
                    <a:pt x="23247" y="157593"/>
                  </a:lnTo>
                  <a:cubicBezTo>
                    <a:pt x="10408" y="157593"/>
                    <a:pt x="0" y="147185"/>
                    <a:pt x="0" y="134346"/>
                  </a:cubicBezTo>
                  <a:lnTo>
                    <a:pt x="0" y="23247"/>
                  </a:lnTo>
                  <a:cubicBezTo>
                    <a:pt x="0" y="10408"/>
                    <a:pt x="10408" y="0"/>
                    <a:pt x="2324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>
              <a:solidFill>
                <a:srgbClr val="FFFFFF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699" y="2922850"/>
            <a:ext cx="16230600" cy="4635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421"/>
              </a:lnSpc>
            </a:pPr>
            <a:r>
              <a:rPr lang="en-US" sz="13158" dirty="0">
                <a:solidFill>
                  <a:srgbClr val="FFFFFF"/>
                </a:solidFill>
                <a:latin typeface="Mont Bold"/>
              </a:rPr>
              <a:t>TERIMA </a:t>
            </a:r>
          </a:p>
          <a:p>
            <a:pPr algn="ctr">
              <a:lnSpc>
                <a:spcPts val="18421"/>
              </a:lnSpc>
            </a:pPr>
            <a:r>
              <a:rPr lang="en-US" sz="13158" dirty="0">
                <a:solidFill>
                  <a:srgbClr val="FFFFFF"/>
                </a:solidFill>
                <a:latin typeface="Mont Bold"/>
              </a:rPr>
              <a:t>KASIH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7E8CBAE-C9D7-6259-3C0C-4027F10787B6}"/>
              </a:ext>
            </a:extLst>
          </p:cNvPr>
          <p:cNvSpPr/>
          <p:nvPr/>
        </p:nvSpPr>
        <p:spPr>
          <a:xfrm>
            <a:off x="4572000" y="-234494"/>
            <a:ext cx="8153400" cy="1937563"/>
          </a:xfrm>
          <a:prstGeom prst="roundRect">
            <a:avLst/>
          </a:prstGeom>
          <a:solidFill>
            <a:srgbClr val="FFFD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6">
            <a:extLst>
              <a:ext uri="{FF2B5EF4-FFF2-40B4-BE49-F238E27FC236}">
                <a16:creationId xmlns:a16="http://schemas.microsoft.com/office/drawing/2014/main" id="{FF9714B9-6F83-0DCE-F296-29D30B07EC0A}"/>
              </a:ext>
            </a:extLst>
          </p:cNvPr>
          <p:cNvSpPr/>
          <p:nvPr/>
        </p:nvSpPr>
        <p:spPr>
          <a:xfrm>
            <a:off x="4856790" y="90565"/>
            <a:ext cx="3232576" cy="1504577"/>
          </a:xfrm>
          <a:custGeom>
            <a:avLst/>
            <a:gdLst/>
            <a:ahLst/>
            <a:cxnLst/>
            <a:rect l="l" t="t" r="r" b="b"/>
            <a:pathLst>
              <a:path w="3232576" h="1504577">
                <a:moveTo>
                  <a:pt x="0" y="0"/>
                </a:moveTo>
                <a:lnTo>
                  <a:pt x="3232577" y="0"/>
                </a:lnTo>
                <a:lnTo>
                  <a:pt x="3232577" y="1504577"/>
                </a:lnTo>
                <a:lnTo>
                  <a:pt x="0" y="15045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6765" b="-81795"/>
            </a:stretch>
          </a:blipFill>
        </p:spPr>
      </p:sp>
      <p:sp>
        <p:nvSpPr>
          <p:cNvPr id="21" name="Freeform 17">
            <a:extLst>
              <a:ext uri="{FF2B5EF4-FFF2-40B4-BE49-F238E27FC236}">
                <a16:creationId xmlns:a16="http://schemas.microsoft.com/office/drawing/2014/main" id="{208FAB85-25D0-42A7-24E7-429DCCAA0E79}"/>
              </a:ext>
            </a:extLst>
          </p:cNvPr>
          <p:cNvSpPr/>
          <p:nvPr/>
        </p:nvSpPr>
        <p:spPr>
          <a:xfrm>
            <a:off x="8228375" y="205433"/>
            <a:ext cx="1389710" cy="1389710"/>
          </a:xfrm>
          <a:custGeom>
            <a:avLst/>
            <a:gdLst/>
            <a:ahLst/>
            <a:cxnLst/>
            <a:rect l="l" t="t" r="r" b="b"/>
            <a:pathLst>
              <a:path w="1389710" h="1389710">
                <a:moveTo>
                  <a:pt x="0" y="0"/>
                </a:moveTo>
                <a:lnTo>
                  <a:pt x="1389710" y="0"/>
                </a:lnTo>
                <a:lnTo>
                  <a:pt x="1389710" y="1389709"/>
                </a:lnTo>
                <a:lnTo>
                  <a:pt x="0" y="13897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2" name="Freeform 18">
            <a:extLst>
              <a:ext uri="{FF2B5EF4-FFF2-40B4-BE49-F238E27FC236}">
                <a16:creationId xmlns:a16="http://schemas.microsoft.com/office/drawing/2014/main" id="{F45BC9E0-DB3B-3295-AC8C-7CD890C945BA}"/>
              </a:ext>
            </a:extLst>
          </p:cNvPr>
          <p:cNvSpPr/>
          <p:nvPr/>
        </p:nvSpPr>
        <p:spPr>
          <a:xfrm>
            <a:off x="10012038" y="371658"/>
            <a:ext cx="2232518" cy="1189746"/>
          </a:xfrm>
          <a:custGeom>
            <a:avLst/>
            <a:gdLst/>
            <a:ahLst/>
            <a:cxnLst/>
            <a:rect l="l" t="t" r="r" b="b"/>
            <a:pathLst>
              <a:path w="2232518" h="1189746">
                <a:moveTo>
                  <a:pt x="0" y="0"/>
                </a:moveTo>
                <a:lnTo>
                  <a:pt x="2232518" y="0"/>
                </a:lnTo>
                <a:lnTo>
                  <a:pt x="2232518" y="1189746"/>
                </a:lnTo>
                <a:lnTo>
                  <a:pt x="0" y="1189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656</Words>
  <Application>Microsoft Office PowerPoint</Application>
  <PresentationFormat>Custom</PresentationFormat>
  <Paragraphs>94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Poppins Ultra-Bold</vt:lpstr>
      <vt:lpstr>Muli Semi-Bold</vt:lpstr>
      <vt:lpstr>League Gothic</vt:lpstr>
      <vt:lpstr>HK Grotesk</vt:lpstr>
      <vt:lpstr>Calibri</vt:lpstr>
      <vt:lpstr>Poppins</vt:lpstr>
      <vt:lpstr>Arial</vt:lpstr>
      <vt:lpstr>Mont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 IDEA HEADLINE 2022</dc:title>
  <dc:creator>ASUS</dc:creator>
  <cp:lastModifiedBy>ari cahaya</cp:lastModifiedBy>
  <cp:revision>6</cp:revision>
  <dcterms:created xsi:type="dcterms:W3CDTF">2006-08-16T00:00:00Z</dcterms:created>
  <dcterms:modified xsi:type="dcterms:W3CDTF">2023-08-03T15:13:34Z</dcterms:modified>
  <dc:identifier>DAFoNZsbnoA</dc:identifier>
</cp:coreProperties>
</file>