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12"/>
  </p:notesMasterIdLst>
  <p:sldIdLst>
    <p:sldId id="256" r:id="rId2"/>
    <p:sldId id="260" r:id="rId3"/>
    <p:sldId id="278" r:id="rId4"/>
    <p:sldId id="281" r:id="rId5"/>
    <p:sldId id="286" r:id="rId6"/>
    <p:sldId id="287" r:id="rId7"/>
    <p:sldId id="290" r:id="rId8"/>
    <p:sldId id="291" r:id="rId9"/>
    <p:sldId id="292" r:id="rId10"/>
    <p:sldId id="27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67" autoAdjust="0"/>
    <p:restoredTop sz="94206" autoAdjust="0"/>
  </p:normalViewPr>
  <p:slideViewPr>
    <p:cSldViewPr snapToGrid="0">
      <p:cViewPr varScale="1">
        <p:scale>
          <a:sx n="64" d="100"/>
          <a:sy n="64" d="100"/>
        </p:scale>
        <p:origin x="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157E0-956C-4884-A4CC-538B8B051B64}" type="datetimeFigureOut">
              <a:rPr lang="id-ID" smtClean="0"/>
              <a:t>24/08/2024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E427C-8495-4402-B336-66D922BB937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602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S</a:t>
            </a:r>
            <a:r>
              <a:rPr lang="id-ID" b="0" i="0" dirty="0">
                <a:solidFill>
                  <a:srgbClr val="212529"/>
                </a:solidFill>
                <a:effectLst/>
                <a:latin typeface="Lora" pitchFamily="2" charset="0"/>
              </a:rPr>
              <a:t>alah satu penerapan penting integral ialah untuk menghitung luas daerah yang berada di atas atau di bawah sumbu </a:t>
            </a:r>
            <a:r>
              <a:rPr lang="id-ID" b="0" i="0" dirty="0">
                <a:solidFill>
                  <a:srgbClr val="212529"/>
                </a:solidFill>
                <a:effectLst/>
                <a:latin typeface="MJXc-TeX-math-I"/>
              </a:rPr>
              <a:t>x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.</a:t>
            </a:r>
          </a:p>
          <a:p>
            <a:r>
              <a:rPr lang="en-US" dirty="0"/>
              <a:t>Pada </a:t>
            </a:r>
            <a:r>
              <a:rPr lang="en-US" dirty="0" err="1"/>
              <a:t>pembahasan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integral </a:t>
            </a:r>
            <a:r>
              <a:rPr lang="en-US" dirty="0" err="1"/>
              <a:t>tentu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. Pada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menggunakna</a:t>
            </a:r>
            <a:r>
              <a:rPr lang="en-US" dirty="0"/>
              <a:t> integral </a:t>
            </a:r>
            <a:r>
              <a:rPr lang="en-US" dirty="0" err="1"/>
              <a:t>tentu</a:t>
            </a:r>
            <a:r>
              <a:rPr lang="en-US" dirty="0"/>
              <a:t> </a:t>
            </a:r>
            <a:r>
              <a:rPr lang="en-US" dirty="0" err="1"/>
              <a:t>unutk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daerah-daerah</a:t>
            </a:r>
            <a:r>
              <a:rPr lang="en-US" dirty="0"/>
              <a:t> yang </a:t>
            </a:r>
            <a:r>
              <a:rPr lang="en-US" dirty="0" err="1"/>
              <a:t>bentuknya</a:t>
            </a:r>
            <a:r>
              <a:rPr lang="en-US" dirty="0"/>
              <a:t> </a:t>
            </a:r>
            <a:r>
              <a:rPr lang="en-US" dirty="0" err="1"/>
              <a:t>rumit</a:t>
            </a:r>
            <a:r>
              <a:rPr lang="en-US" dirty="0"/>
              <a:t>.</a:t>
            </a:r>
          </a:p>
          <a:p>
            <a:r>
              <a:rPr lang="id-ID" b="0" i="0" dirty="0">
                <a:solidFill>
                  <a:srgbClr val="212529"/>
                </a:solidFill>
                <a:effectLst/>
                <a:latin typeface="Lora" pitchFamily="2" charset="0"/>
              </a:rPr>
              <a:t>Pertama, kita akan memulai dengan menghitung daerah yang berada di atas sumbu x, kemudian daerah di bawah sumbu x, dan terakhir luas daerah yang berada di antara dua kurva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.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498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7323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89338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44853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525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46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540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06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988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64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37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7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93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37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E39231B-DEED-4F2E-801F-D3FF2291FE7C}" type="datetimeFigureOut">
              <a:rPr lang="en-US" smtClean="0"/>
              <a:t>8/24/2024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20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Luas </a:t>
            </a:r>
            <a:r>
              <a:rPr lang="en-GB" dirty="0" err="1"/>
              <a:t>Bangun</a:t>
            </a:r>
            <a:r>
              <a:rPr lang="en-GB" dirty="0"/>
              <a:t> </a:t>
            </a:r>
            <a:r>
              <a:rPr lang="en-GB" dirty="0" err="1"/>
              <a:t>datar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/>
              <a:t>Farah </a:t>
            </a:r>
            <a:r>
              <a:rPr lang="id-ID" dirty="0" err="1"/>
              <a:t>Heniati</a:t>
            </a:r>
            <a:r>
              <a:rPr lang="id-ID" dirty="0"/>
              <a:t> Santosa, M.Pd.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197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Trebuchet MS" panose="020B0603020202020204" pitchFamily="34" charset="0"/>
              </a:rPr>
              <a:t>Apa</a:t>
            </a:r>
            <a:r>
              <a:rPr lang="en-GB" dirty="0">
                <a:latin typeface="Trebuchet MS" panose="020B0603020202020204" pitchFamily="34" charset="0"/>
              </a:rPr>
              <a:t> yang </a:t>
            </a:r>
            <a:r>
              <a:rPr lang="en-GB" dirty="0" err="1">
                <a:latin typeface="Trebuchet MS" panose="020B0603020202020204" pitchFamily="34" charset="0"/>
              </a:rPr>
              <a:t>akan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kita</a:t>
            </a:r>
            <a:r>
              <a:rPr lang="en-GB" dirty="0">
                <a:latin typeface="Trebuchet MS" panose="020B0603020202020204" pitchFamily="34" charset="0"/>
              </a:rPr>
              <a:t> </a:t>
            </a:r>
            <a:r>
              <a:rPr lang="en-GB" dirty="0" err="1">
                <a:latin typeface="Trebuchet MS" panose="020B0603020202020204" pitchFamily="34" charset="0"/>
              </a:rPr>
              <a:t>pelajari</a:t>
            </a:r>
            <a:r>
              <a:rPr lang="en-GB" dirty="0">
                <a:latin typeface="Trebuchet MS" panose="020B0603020202020204" pitchFamily="34" charset="0"/>
              </a:rPr>
              <a:t>?</a:t>
            </a:r>
            <a:endParaRPr lang="en-US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rebuchet MS" panose="020B0603020202020204" pitchFamily="34" charset="0"/>
              </a:rPr>
              <a:t>Luas Daerah di Atas dan di Bawah </a:t>
            </a:r>
            <a:r>
              <a:rPr lang="en-US" sz="3600" dirty="0" err="1">
                <a:latin typeface="Trebuchet MS" panose="020B0603020202020204" pitchFamily="34" charset="0"/>
              </a:rPr>
              <a:t>Sumbu</a:t>
            </a:r>
            <a:r>
              <a:rPr lang="en-US" sz="3600" dirty="0">
                <a:latin typeface="Trebuchet MS" panose="020B0603020202020204" pitchFamily="34" charset="0"/>
              </a:rPr>
              <a:t>-x</a:t>
            </a:r>
          </a:p>
          <a:p>
            <a:r>
              <a:rPr lang="en-US" sz="3600" dirty="0">
                <a:latin typeface="Trebuchet MS" panose="020B0603020202020204" pitchFamily="34" charset="0"/>
              </a:rPr>
              <a:t>Luas Antara Dua </a:t>
            </a:r>
            <a:r>
              <a:rPr lang="en-US" sz="3600" dirty="0" err="1">
                <a:latin typeface="Trebuchet MS" panose="020B0603020202020204" pitchFamily="34" charset="0"/>
              </a:rPr>
              <a:t>Kurva</a:t>
            </a:r>
            <a:endParaRPr lang="en-GB" sz="3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79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38B1-020F-00AF-3FF3-BECDD222E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Lora" pitchFamily="2" charset="0"/>
              </a:rPr>
              <a:t>Luas Daerah di Atas dan di Bawah </a:t>
            </a:r>
            <a:r>
              <a:rPr lang="en-US" sz="3600" dirty="0" err="1">
                <a:latin typeface="Lora" pitchFamily="2" charset="0"/>
              </a:rPr>
              <a:t>Sumbu</a:t>
            </a:r>
            <a:r>
              <a:rPr lang="en-US" sz="3600" dirty="0">
                <a:latin typeface="Lora" pitchFamily="2" charset="0"/>
              </a:rPr>
              <a:t>-x</a:t>
            </a:r>
            <a:endParaRPr lang="id-ID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6775" y="1587788"/>
                <a:ext cx="7034260" cy="4525848"/>
              </a:xfrm>
            </p:spPr>
            <p:txBody>
              <a:bodyPr>
                <a:noAutofit/>
              </a:bodyPr>
              <a:lstStyle/>
              <a:p>
                <a:pPr marL="4572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3200" b="1" dirty="0">
                    <a:latin typeface="Lora" pitchFamily="2" charset="0"/>
                  </a:rPr>
                  <a:t>Daerah di </a:t>
                </a:r>
                <a:r>
                  <a:rPr lang="en-US" sz="3200" b="1" dirty="0" err="1">
                    <a:latin typeface="Lora" pitchFamily="2" charset="0"/>
                  </a:rPr>
                  <a:t>atas</a:t>
                </a:r>
                <a:r>
                  <a:rPr lang="en-US" sz="3200" b="1" dirty="0">
                    <a:latin typeface="Lora" pitchFamily="2" charset="0"/>
                  </a:rPr>
                  <a:t> </a:t>
                </a:r>
                <a:r>
                  <a:rPr lang="en-US" sz="3200" b="1" dirty="0" err="1">
                    <a:latin typeface="Lora" pitchFamily="2" charset="0"/>
                  </a:rPr>
                  <a:t>sumbu</a:t>
                </a:r>
                <a:r>
                  <a:rPr lang="en-US" sz="3200" b="1" dirty="0">
                    <a:latin typeface="Lora" pitchFamily="2" charset="0"/>
                  </a:rPr>
                  <a:t> x</a:t>
                </a:r>
                <a:endParaRPr lang="en-US" sz="32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Andaikan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menentukan persamaan sebuah kurva pada bidang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dan andaikan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kontinu dan tak-negatif pada interval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(Perhatikan Gambar 1). </a:t>
                </a:r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Perhatikan daerah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yang dibatasi oleh grafik-grafik dari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),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id-ID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id-ID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, dan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. Kita menyatakan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sebagai daerah di bawah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antara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dan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. </a:t>
                </a:r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algn="just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Luas daerah tersebut yaitu A(R), ditentukan oleh rumus berikut ini.</a:t>
                </a:r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id-ID" sz="32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775" y="1587788"/>
                <a:ext cx="7034260" cy="4525848"/>
              </a:xfrm>
              <a:blipFill>
                <a:blip r:embed="rId3"/>
                <a:stretch>
                  <a:fillRect l="-1560" t="-1750" r="-1127" b="-10363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2782655B-25D9-8396-7B89-2E7C7E97A349}"/>
              </a:ext>
            </a:extLst>
          </p:cNvPr>
          <p:cNvGrpSpPr/>
          <p:nvPr/>
        </p:nvGrpSpPr>
        <p:grpSpPr>
          <a:xfrm>
            <a:off x="7611035" y="2632155"/>
            <a:ext cx="4137690" cy="3213739"/>
            <a:chOff x="7611035" y="2632155"/>
            <a:chExt cx="4137690" cy="3213739"/>
          </a:xfrm>
        </p:grpSpPr>
        <p:pic>
          <p:nvPicPr>
            <p:cNvPr id="1026" name="Picture 2" descr="Gambar">
              <a:extLst>
                <a:ext uri="{FF2B5EF4-FFF2-40B4-BE49-F238E27FC236}">
                  <a16:creationId xmlns:a16="http://schemas.microsoft.com/office/drawing/2014/main" id="{422A12DF-07F8-CC8B-BB23-2104EACD94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1035" y="2632155"/>
              <a:ext cx="4137690" cy="28136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89DD179-8CEB-B6AB-28DB-0254A488A759}"/>
                </a:ext>
              </a:extLst>
            </p:cNvPr>
            <p:cNvSpPr txBox="1"/>
            <p:nvPr/>
          </p:nvSpPr>
          <p:spPr>
            <a:xfrm>
              <a:off x="8682766" y="5445784"/>
              <a:ext cx="1264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Gambar 1</a:t>
              </a:r>
              <a:endParaRPr lang="id-ID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51089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16FBD8E-F96A-57FE-3F98-0F9ECBE492B6}"/>
              </a:ext>
            </a:extLst>
          </p:cNvPr>
          <p:cNvGrpSpPr/>
          <p:nvPr/>
        </p:nvGrpSpPr>
        <p:grpSpPr>
          <a:xfrm>
            <a:off x="6887172" y="1721785"/>
            <a:ext cx="4963610" cy="4666685"/>
            <a:chOff x="6887172" y="1721785"/>
            <a:chExt cx="4963610" cy="4666685"/>
          </a:xfrm>
        </p:grpSpPr>
        <p:pic>
          <p:nvPicPr>
            <p:cNvPr id="2050" name="Picture 2" descr="Gambar">
              <a:extLst>
                <a:ext uri="{FF2B5EF4-FFF2-40B4-BE49-F238E27FC236}">
                  <a16:creationId xmlns:a16="http://schemas.microsoft.com/office/drawing/2014/main" id="{7FA7F518-8136-6F1D-8F82-399552A4FD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7172" y="1721785"/>
              <a:ext cx="4963610" cy="4282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7978B05-DE75-1B86-D471-F9A87B320502}"/>
                </a:ext>
              </a:extLst>
            </p:cNvPr>
            <p:cNvSpPr txBox="1"/>
            <p:nvPr/>
          </p:nvSpPr>
          <p:spPr>
            <a:xfrm>
              <a:off x="8736965" y="5988360"/>
              <a:ext cx="1264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Gambar 2</a:t>
              </a:r>
              <a:endParaRPr lang="id-ID" sz="20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6775" y="584389"/>
                <a:ext cx="11038450" cy="5950881"/>
              </a:xfrm>
            </p:spPr>
            <p:txBody>
              <a:bodyPr>
                <a:noAutofit/>
              </a:bodyPr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Contoh 1: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Tentukan luas daerah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di bawah kurva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+2  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antara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dan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.</a:t>
                </a:r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Penyelesaian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Daerah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diperlihatkan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pada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gambar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2.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32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=5.1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775" y="584389"/>
                <a:ext cx="11038450" cy="5950881"/>
              </a:xfrm>
              <a:blipFill>
                <a:blip r:embed="rId3"/>
                <a:stretch>
                  <a:fillRect l="-276" t="-717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715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6775" y="678426"/>
                <a:ext cx="11014590" cy="5776162"/>
              </a:xfrm>
            </p:spPr>
            <p:txBody>
              <a:bodyPr>
                <a:normAutofit fontScale="92500" lnSpcReduction="10000"/>
              </a:bodyPr>
              <a:lstStyle/>
              <a:p>
                <a:pPr marL="4572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en-US" sz="2800" b="1" dirty="0">
                    <a:latin typeface="Lora" pitchFamily="2" charset="0"/>
                  </a:rPr>
                  <a:t>Daerah di </a:t>
                </a:r>
                <a:r>
                  <a:rPr lang="en-US" sz="2800" b="1" dirty="0" err="1">
                    <a:latin typeface="Lora" pitchFamily="2" charset="0"/>
                  </a:rPr>
                  <a:t>bawah</a:t>
                </a:r>
                <a:r>
                  <a:rPr lang="en-US" sz="2800" b="1" dirty="0">
                    <a:latin typeface="Lora" pitchFamily="2" charset="0"/>
                  </a:rPr>
                  <a:t> </a:t>
                </a:r>
                <a:r>
                  <a:rPr lang="en-US" sz="2800" b="1" dirty="0" err="1">
                    <a:latin typeface="Lora" pitchFamily="2" charset="0"/>
                  </a:rPr>
                  <a:t>sumbu</a:t>
                </a:r>
                <a:r>
                  <a:rPr lang="en-US" sz="2800" b="1" dirty="0">
                    <a:latin typeface="Lora" pitchFamily="2" charset="0"/>
                  </a:rPr>
                  <a:t> x</a:t>
                </a: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id-ID" sz="2800" dirty="0">
                    <a:solidFill>
                      <a:schemeClr val="tx1"/>
                    </a:solidFill>
                    <a:latin typeface="Lora" pitchFamily="2" charset="0"/>
                  </a:rPr>
                  <a:t>Luas daerah dinyatakan oleh bilangan yang tak negatif. </a:t>
                </a:r>
                <a:endParaRPr lang="en-US" sz="28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id-ID" sz="2800" dirty="0">
                    <a:solidFill>
                      <a:schemeClr val="tx1"/>
                    </a:solidFill>
                    <a:latin typeface="Lora" pitchFamily="2" charset="0"/>
                  </a:rPr>
                  <a:t>Apabila grafik </a:t>
                </a:r>
                <a14:m>
                  <m:oMath xmlns:m="http://schemas.openxmlformats.org/officeDocument/2006/math">
                    <m:r>
                      <a:rPr lang="id-ID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id-ID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id-ID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id-ID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id-ID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d-ID" sz="2800" dirty="0">
                    <a:solidFill>
                      <a:schemeClr val="tx1"/>
                    </a:solidFill>
                    <a:latin typeface="Lora" pitchFamily="2" charset="0"/>
                  </a:rPr>
                  <a:t> terletak di bawah sumbu-x maka </a:t>
                </a: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d-ID" sz="2800" dirty="0">
                    <a:solidFill>
                      <a:schemeClr val="tx1"/>
                    </a:solidFill>
                    <a:latin typeface="Lora" pitchFamily="2" charset="0"/>
                  </a:rPr>
                  <a:t> adalah bilangan yang negatif, sehingga tak dapat menggambarkan suatu luas. Oleh karena itu, kita perlu </a:t>
                </a:r>
                <a:r>
                  <a:rPr lang="id-ID" sz="2800" b="1" dirty="0">
                    <a:solidFill>
                      <a:schemeClr val="tx1"/>
                    </a:solidFill>
                    <a:latin typeface="Lora" pitchFamily="2" charset="0"/>
                  </a:rPr>
                  <a:t>mengalikan bilangan itu dengan negatif</a:t>
                </a:r>
                <a:r>
                  <a:rPr lang="id-ID" sz="2800" dirty="0">
                    <a:solidFill>
                      <a:schemeClr val="tx1"/>
                    </a:solidFill>
                    <a:latin typeface="Lora" pitchFamily="2" charset="0"/>
                  </a:rPr>
                  <a:t> untuk luas daerah yang berada di bawah sumbu x</a:t>
                </a:r>
                <a:r>
                  <a:rPr lang="en-US" sz="2800" dirty="0">
                    <a:solidFill>
                      <a:schemeClr val="tx1"/>
                    </a:solidFill>
                    <a:latin typeface="Lora" pitchFamily="2" charset="0"/>
                  </a:rPr>
                  <a:t>.</a:t>
                </a:r>
              </a:p>
              <a:p>
                <a:pPr marL="4572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  <m:e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28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id-ID" sz="28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775" y="678426"/>
                <a:ext cx="11014590" cy="5776162"/>
              </a:xfrm>
              <a:blipFill>
                <a:blip r:embed="rId3"/>
                <a:stretch>
                  <a:fillRect l="-554" r="-1052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790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4498" y="577106"/>
                <a:ext cx="11322701" cy="5950881"/>
              </a:xfrm>
            </p:spPr>
            <p:txBody>
              <a:bodyPr>
                <a:noAutofit/>
              </a:bodyPr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Contoh 2:</a:t>
                </a:r>
              </a:p>
              <a:p>
                <a:pPr marL="4572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Tentukan luas daerah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di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batasi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 kurva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−4 , 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ruas sumbu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antara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dan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.</a:t>
                </a:r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Penyelesaian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Daerah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diperlihatkan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pada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gambar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2.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145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16.11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4498" y="577106"/>
                <a:ext cx="11322701" cy="5950881"/>
              </a:xfrm>
              <a:blipFill>
                <a:blip r:embed="rId2"/>
                <a:stretch>
                  <a:fillRect l="-269" t="-717" b="-1742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97D49D5-62A8-0D12-2617-F258E2A4F9A0}"/>
              </a:ext>
            </a:extLst>
          </p:cNvPr>
          <p:cNvGrpSpPr/>
          <p:nvPr/>
        </p:nvGrpSpPr>
        <p:grpSpPr>
          <a:xfrm>
            <a:off x="6297214" y="1818655"/>
            <a:ext cx="4956111" cy="4462239"/>
            <a:chOff x="6727520" y="1926231"/>
            <a:chExt cx="4956111" cy="4462239"/>
          </a:xfrm>
        </p:grpSpPr>
        <p:pic>
          <p:nvPicPr>
            <p:cNvPr id="3074" name="Picture 2" descr="Gambar">
              <a:extLst>
                <a:ext uri="{FF2B5EF4-FFF2-40B4-BE49-F238E27FC236}">
                  <a16:creationId xmlns:a16="http://schemas.microsoft.com/office/drawing/2014/main" id="{B2F76DDA-F6D6-4204-3178-BCFE0099AB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7520" y="1926231"/>
              <a:ext cx="4956111" cy="4062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7978B05-DE75-1B86-D471-F9A87B320502}"/>
                </a:ext>
              </a:extLst>
            </p:cNvPr>
            <p:cNvSpPr txBox="1"/>
            <p:nvPr/>
          </p:nvSpPr>
          <p:spPr>
            <a:xfrm>
              <a:off x="8225977" y="5988360"/>
              <a:ext cx="1264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Gambar 3</a:t>
              </a:r>
              <a:endParaRPr lang="id-ID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0311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A476144-76B9-C041-21E1-512D30621560}"/>
              </a:ext>
            </a:extLst>
          </p:cNvPr>
          <p:cNvGrpSpPr/>
          <p:nvPr/>
        </p:nvGrpSpPr>
        <p:grpSpPr>
          <a:xfrm>
            <a:off x="7698620" y="400043"/>
            <a:ext cx="3928881" cy="4387111"/>
            <a:chOff x="6726522" y="2148159"/>
            <a:chExt cx="3928881" cy="438711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7978B05-DE75-1B86-D471-F9A87B320502}"/>
                </a:ext>
              </a:extLst>
            </p:cNvPr>
            <p:cNvSpPr txBox="1"/>
            <p:nvPr/>
          </p:nvSpPr>
          <p:spPr>
            <a:xfrm>
              <a:off x="9049749" y="6135160"/>
              <a:ext cx="12640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Gambar 4</a:t>
              </a:r>
              <a:endParaRPr lang="id-ID" sz="2000" dirty="0"/>
            </a:p>
          </p:txBody>
        </p:sp>
        <p:pic>
          <p:nvPicPr>
            <p:cNvPr id="4098" name="Picture 2" descr="Gambar">
              <a:extLst>
                <a:ext uri="{FF2B5EF4-FFF2-40B4-BE49-F238E27FC236}">
                  <a16:creationId xmlns:a16="http://schemas.microsoft.com/office/drawing/2014/main" id="{4AA065D0-5278-29A0-F6B2-A50CD8D2D7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6522" y="2148159"/>
              <a:ext cx="3928881" cy="3987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4499" y="577106"/>
                <a:ext cx="7691995" cy="1493741"/>
              </a:xfrm>
            </p:spPr>
            <p:txBody>
              <a:bodyPr>
                <a:noAutofit/>
              </a:bodyPr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Contoh 3: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Tentukan luas daerah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di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batasi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 kurva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+3 , 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ruas sumbu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antara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dan </a:t>
                </a:r>
                <a14:m>
                  <m:oMath xmlns:m="http://schemas.openxmlformats.org/officeDocument/2006/math"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id-ID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, dan oleh garis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=2.</m:t>
                    </m:r>
                  </m:oMath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4499" y="577106"/>
                <a:ext cx="7691995" cy="1493741"/>
              </a:xfrm>
              <a:blipFill>
                <a:blip r:embed="rId3"/>
                <a:stretch>
                  <a:fillRect l="-397" t="-2857" b="-6122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B44CACB6-396C-D772-51C6-1600A6EF633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3411" y="2089896"/>
                <a:ext cx="10008210" cy="45395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Penyelesaian: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sSup>
                                <m:sSup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sSup>
                                <m:sSup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</m:nary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+3(1)</m:t>
                              </m:r>
                            </m:e>
                          </m:d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(−1)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+3(−1)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+3(2)</m:t>
                              </m:r>
                            </m:e>
                          </m:d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(1)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+3(1)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72548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=4−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 xmlns="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B44CACB6-396C-D772-51C6-1600A6EF6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11" y="2089896"/>
                <a:ext cx="10008210" cy="4539503"/>
              </a:xfrm>
              <a:prstGeom prst="rect">
                <a:avLst/>
              </a:prstGeom>
              <a:blipFill>
                <a:blip r:embed="rId4"/>
                <a:stretch>
                  <a:fillRect l="-305" t="-941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827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38B1-020F-00AF-3FF3-BECDD222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310" y="467404"/>
            <a:ext cx="9875520" cy="135636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Lora" pitchFamily="2" charset="0"/>
              </a:rPr>
              <a:t>Luas Antara Dua </a:t>
            </a:r>
            <a:r>
              <a:rPr lang="en-US" sz="3600" dirty="0" err="1">
                <a:latin typeface="Lora" pitchFamily="2" charset="0"/>
              </a:rPr>
              <a:t>Kurva</a:t>
            </a:r>
            <a:endParaRPr lang="id-ID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6775" y="1823764"/>
                <a:ext cx="11014590" cy="4754017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Luas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daerah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yang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dibatasi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oleh dua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kurva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merupakan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konsep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yang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sering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muncul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dalam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kalkulus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integral. Jika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kita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memiliki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dua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fungsi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𝑓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(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dan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𝑔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(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yang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kontinu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pada interval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[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𝑎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,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𝑏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]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, di mana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𝑓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(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selalu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lebih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besar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atau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sama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dengan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𝑔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(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di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seluruh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interval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tersebut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(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𝑓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(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)≥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𝑔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(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))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maka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luas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daerah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yang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terletak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di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antara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kedua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kurva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tersebut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dapat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dihitung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menggunakan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integral.</a:t>
                </a:r>
                <a:endParaRPr lang="id-ID" sz="28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Secara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umum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luas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daerah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antara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dua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kurva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𝑦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=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𝑓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(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dan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𝑦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=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𝑔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(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yang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dibatasi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oleh garis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vertikal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=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𝑎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dan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=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𝑏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dihitung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dengan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rumus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  <a:endParaRPr lang="id-ID" sz="28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4572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chemeClr val="tx1"/>
                          </a:solidFill>
                        </a:rPr>
                        <m:t>𝐿𝑢𝑎𝑠</m:t>
                      </m:r>
                      <m:r>
                        <a:rPr lang="en-US" sz="2800" i="1">
                          <a:solidFill>
                            <a:schemeClr val="tx1"/>
                          </a:solidFill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id-ID" sz="2800" i="1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>
                          <m:r>
                            <a:rPr lang="en-US" sz="2800" i="1">
                              <a:solidFill>
                                <a:schemeClr val="tx1"/>
                              </a:solidFill>
                            </a:rPr>
                            <m:t>𝑎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chemeClr val="tx1"/>
                              </a:solidFill>
                            </a:rPr>
                            <m:t>𝑏</m:t>
                          </m:r>
                        </m:sup>
                        <m:e>
                          <m:r>
                            <a:rPr lang="en-US" sz="2800" i="1">
                              <a:solidFill>
                                <a:schemeClr val="tx1"/>
                              </a:solidFill>
                            </a:rPr>
                            <m:t>[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</a:rPr>
                            <m:t>𝑓</m:t>
                          </m:r>
                          <m:d>
                            <m:dPr>
                              <m:ctrlPr>
                                <a:rPr lang="id-ID" sz="2800" i="1">
                                  <a:solidFill>
                                    <a:schemeClr val="tx1"/>
                                  </a:solidFill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800" i="1">
                              <a:solidFill>
                                <a:schemeClr val="tx1"/>
                              </a:solidFill>
                            </a:rPr>
                            <m:t>−</m:t>
                          </m:r>
                          <m:r>
                            <a:rPr lang="en-US" sz="2800" i="1">
                              <a:solidFill>
                                <a:schemeClr val="tx1"/>
                              </a:solidFill>
                            </a:rPr>
                            <m:t>𝑔</m:t>
                          </m:r>
                          <m:d>
                            <m:dPr>
                              <m:ctrlPr>
                                <a:rPr lang="id-ID" sz="2800" i="1">
                                  <a:solidFill>
                                    <a:schemeClr val="tx1"/>
                                  </a:solidFill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800" i="1">
                              <a:solidFill>
                                <a:schemeClr val="tx1"/>
                              </a:solidFill>
                            </a:rPr>
                            <m:t>]</m:t>
                          </m:r>
                        </m:e>
                      </m:nary>
                      <m:r>
                        <a:rPr lang="en-US" sz="2800" i="1">
                          <a:solidFill>
                            <a:schemeClr val="tx1"/>
                          </a:solidFill>
                        </a:rPr>
                        <m:t>𝑑𝑥</m:t>
                      </m:r>
                    </m:oMath>
                  </m:oMathPara>
                </a14:m>
                <a:endParaRPr lang="id-ID" sz="28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Di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sini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𝑓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(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adalah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fungsi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yang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terletak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di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atas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𝑔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(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𝑥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dalam</a:t>
                </a:r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 interval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</a:rPr>
                      <m:t>[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𝑎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,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𝑏</m:t>
                    </m:r>
                    <m:r>
                      <a:rPr lang="en-US" sz="2800" i="1">
                        <a:solidFill>
                          <a:schemeClr val="tx1"/>
                        </a:solidFill>
                      </a:rPr>
                      <m:t>]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.</a:t>
                </a:r>
                <a:endParaRPr lang="id-ID" sz="2800" dirty="0">
                  <a:solidFill>
                    <a:schemeClr val="tx1"/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775" y="1823764"/>
                <a:ext cx="11014590" cy="4754017"/>
              </a:xfrm>
              <a:blipFill>
                <a:blip r:embed="rId3"/>
                <a:stretch>
                  <a:fillRect l="-221" t="-2051" r="-277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3213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11" y="577106"/>
                <a:ext cx="7411375" cy="1581478"/>
              </a:xfrm>
            </p:spPr>
            <p:txBody>
              <a:bodyPr>
                <a:noAutofit/>
              </a:bodyPr>
              <a:lstStyle/>
              <a:p>
                <a:pPr marL="4572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Contoh 4:</a:t>
                </a:r>
              </a:p>
              <a:p>
                <a:pPr marL="4572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Perhatikan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Gambar di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samping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ini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.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Hitung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luas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daerah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yang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dibatasi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oleh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kurva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chemeClr val="tx1"/>
                        </a:solidFill>
                        <a:latin typeface="Lora" pitchFamily="2" charset="0"/>
                      </a:rPr>
                      <m:t>𝑦</m:t>
                    </m:r>
                    <m:r>
                      <a:rPr lang="en-US">
                        <a:solidFill>
                          <a:schemeClr val="tx1"/>
                        </a:solidFill>
                        <a:latin typeface="Lora" pitchFamily="2" charset="0"/>
                      </a:rPr>
                      <m:t>=</m:t>
                    </m:r>
                    <m:sSup>
                      <m:sSupPr>
                        <m:ctrlPr>
                          <a:rPr lang="id-ID">
                            <a:solidFill>
                              <a:schemeClr val="tx1"/>
                            </a:solidFill>
                            <a:latin typeface="Lora" pitchFamily="2" charset="0"/>
                          </a:rPr>
                        </m:ctrlPr>
                      </m:sSupPr>
                      <m:e>
                        <m:r>
                          <a:rPr lang="en-US">
                            <a:solidFill>
                              <a:schemeClr val="tx1"/>
                            </a:solidFill>
                            <a:latin typeface="Lora" pitchFamily="2" charset="0"/>
                          </a:rPr>
                          <m:t>𝑥</m:t>
                        </m:r>
                      </m:e>
                      <m:sup>
                        <m:r>
                          <a:rPr lang="en-US">
                            <a:solidFill>
                              <a:schemeClr val="tx1"/>
                            </a:solidFill>
                            <a:latin typeface="Lora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dan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chemeClr val="tx1"/>
                        </a:solidFill>
                        <a:latin typeface="Lora" pitchFamily="2" charset="0"/>
                      </a:rPr>
                      <m:t>𝑦</m:t>
                    </m:r>
                    <m:r>
                      <a:rPr lang="en-US">
                        <a:solidFill>
                          <a:schemeClr val="tx1"/>
                        </a:solidFill>
                        <a:latin typeface="Lora" pitchFamily="2" charset="0"/>
                      </a:rPr>
                      <m:t>=</m:t>
                    </m:r>
                    <m:r>
                      <a:rPr lang="en-US">
                        <a:solidFill>
                          <a:schemeClr val="tx1"/>
                        </a:solidFill>
                        <a:latin typeface="Lora" pitchFamily="2" charset="0"/>
                      </a:rPr>
                      <m:t>𝑥</m:t>
                    </m:r>
                    <m:r>
                      <a:rPr lang="en-US">
                        <a:solidFill>
                          <a:schemeClr val="tx1"/>
                        </a:solidFill>
                        <a:latin typeface="Lora" pitchFamily="2" charset="0"/>
                      </a:rPr>
                      <m:t>+2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, </a:t>
                </a:r>
                <a:r>
                  <a:rPr lang="en-US" dirty="0" err="1">
                    <a:solidFill>
                      <a:schemeClr val="tx1"/>
                    </a:solidFill>
                    <a:latin typeface="Lora" pitchFamily="2" charset="0"/>
                  </a:rPr>
                  <a:t>serta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garis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chemeClr val="tx1"/>
                        </a:solidFill>
                        <a:latin typeface="Lora" pitchFamily="2" charset="0"/>
                      </a:rPr>
                      <m:t>𝑥</m:t>
                    </m:r>
                    <m:r>
                      <a:rPr lang="en-US">
                        <a:solidFill>
                          <a:schemeClr val="tx1"/>
                        </a:solidFill>
                        <a:latin typeface="Lora" pitchFamily="2" charset="0"/>
                      </a:rPr>
                      <m:t>=0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 dan </a:t>
                </a:r>
                <a14:m>
                  <m:oMath xmlns:m="http://schemas.openxmlformats.org/officeDocument/2006/math">
                    <m:r>
                      <a:rPr lang="en-US">
                        <a:solidFill>
                          <a:schemeClr val="tx1"/>
                        </a:solidFill>
                        <a:latin typeface="Lora" pitchFamily="2" charset="0"/>
                      </a:rPr>
                      <m:t>𝑥</m:t>
                    </m:r>
                    <m:r>
                      <a:rPr lang="en-US">
                        <a:solidFill>
                          <a:schemeClr val="tx1"/>
                        </a:solidFill>
                        <a:latin typeface="Lora" pitchFamily="2" charset="0"/>
                      </a:rPr>
                      <m:t>=1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. 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 (Gambar </a:t>
                </a:r>
                <a:r>
                  <a:rPr lang="en-US" dirty="0">
                    <a:solidFill>
                      <a:schemeClr val="tx1"/>
                    </a:solidFill>
                    <a:latin typeface="Lora" pitchFamily="2" charset="0"/>
                  </a:rPr>
                  <a:t>5</a:t>
                </a:r>
                <a:r>
                  <a:rPr lang="id-ID" dirty="0">
                    <a:solidFill>
                      <a:schemeClr val="tx1"/>
                    </a:solidFill>
                    <a:latin typeface="Lora" pitchFamily="2" charset="0"/>
                  </a:rPr>
                  <a:t>)</a:t>
                </a:r>
                <a:endParaRPr lang="en-US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11" y="577106"/>
                <a:ext cx="7411375" cy="1581478"/>
              </a:xfrm>
              <a:blipFill>
                <a:blip r:embed="rId3"/>
                <a:stretch>
                  <a:fillRect l="-412" t="-2703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BC39444B-2096-DF9C-93F1-512551F137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3412" y="1985471"/>
                <a:ext cx="7576268" cy="14435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Penyelesaian:</a:t>
                </a: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Berdasarkan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gamabr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,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terlihat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bahwa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kurva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chemeClr val="tx1"/>
                        </a:solidFill>
                        <a:latin typeface="Lora" pitchFamily="2" charset="0"/>
                      </a:rPr>
                      <m:t>𝑔</m:t>
                    </m:r>
                    <m:d>
                      <m:dPr>
                        <m:ctrlPr>
                          <a:rPr lang="id-ID" sz="2000">
                            <a:solidFill>
                              <a:schemeClr val="tx1"/>
                            </a:solidFill>
                            <a:latin typeface="Lora" pitchFamily="2" charset="0"/>
                          </a:rPr>
                        </m:ctrlPr>
                      </m:dPr>
                      <m:e>
                        <m:r>
                          <a:rPr lang="en-US" sz="2000">
                            <a:solidFill>
                              <a:schemeClr val="tx1"/>
                            </a:solidFill>
                            <a:latin typeface="Lora" pitchFamily="2" charset="0"/>
                          </a:rPr>
                          <m:t>𝑥</m:t>
                        </m:r>
                      </m:e>
                    </m:d>
                    <m:r>
                      <a:rPr lang="en-US" sz="2000">
                        <a:solidFill>
                          <a:schemeClr val="tx1"/>
                        </a:solidFill>
                        <a:latin typeface="Lora" pitchFamily="2" charset="0"/>
                      </a:rPr>
                      <m:t>=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Lora" pitchFamily="2" charset="0"/>
                      </a:rPr>
                      <m:t>𝑥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Lora" pitchFamily="2" charset="0"/>
                      </a:rPr>
                      <m:t>+2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berada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di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atas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kurva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chemeClr val="tx1"/>
                        </a:solidFill>
                        <a:latin typeface="Lora" pitchFamily="2" charset="0"/>
                      </a:rPr>
                      <m:t>𝑓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Lora" pitchFamily="2" charset="0"/>
                      </a:rPr>
                      <m:t>(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Lora" pitchFamily="2" charset="0"/>
                      </a:rPr>
                      <m:t>𝑥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Lora" pitchFamily="2" charset="0"/>
                      </a:rPr>
                      <m:t>)=</m:t>
                    </m:r>
                    <m:sSup>
                      <m:sSupPr>
                        <m:ctrlPr>
                          <a:rPr lang="id-ID" sz="2000">
                            <a:solidFill>
                              <a:schemeClr val="tx1"/>
                            </a:solidFill>
                            <a:latin typeface="Lora" pitchFamily="2" charset="0"/>
                          </a:rPr>
                        </m:ctrlPr>
                      </m:sSupPr>
                      <m:e>
                        <m:r>
                          <a:rPr lang="en-US" sz="2000">
                            <a:solidFill>
                              <a:schemeClr val="tx1"/>
                            </a:solidFill>
                            <a:latin typeface="Lora" pitchFamily="2" charset="0"/>
                          </a:rPr>
                          <m:t>𝑥</m:t>
                        </m:r>
                      </m:e>
                      <m:sup>
                        <m:r>
                          <a:rPr lang="en-US" sz="2000">
                            <a:solidFill>
                              <a:schemeClr val="tx1"/>
                            </a:solidFill>
                            <a:latin typeface="Lora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.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Sehingga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daerah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integral yang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akan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dihitung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Lora" pitchFamily="2" charset="0"/>
                  </a:rPr>
                  <a:t>menjadi</a:t>
                </a:r>
                <a:r>
                  <a:rPr lang="en-US" sz="2000" dirty="0">
                    <a:solidFill>
                      <a:schemeClr val="tx1"/>
                    </a:solidFill>
                    <a:latin typeface="Lora" pitchFamily="2" charset="0"/>
                  </a:rPr>
                  <a:t>:</a:t>
                </a:r>
              </a:p>
            </p:txBody>
          </p:sp>
        </mc:Choice>
        <mc:Fallback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BC39444B-2096-DF9C-93F1-512551F13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12" y="1985471"/>
                <a:ext cx="7576268" cy="1443530"/>
              </a:xfrm>
              <a:prstGeom prst="rect">
                <a:avLst/>
              </a:prstGeom>
              <a:blipFill>
                <a:blip r:embed="rId4"/>
                <a:stretch>
                  <a:fillRect l="-242" t="-2532" r="-886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48D9A2DA-798A-E92D-F104-06D6013D72F1}"/>
              </a:ext>
            </a:extLst>
          </p:cNvPr>
          <p:cNvGrpSpPr/>
          <p:nvPr/>
        </p:nvGrpSpPr>
        <p:grpSpPr>
          <a:xfrm>
            <a:off x="8274570" y="621047"/>
            <a:ext cx="3384019" cy="3690777"/>
            <a:chOff x="6938634" y="621047"/>
            <a:chExt cx="4719955" cy="491383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E564946-82EF-954D-1D8D-D4883659EFA3}"/>
                </a:ext>
              </a:extLst>
            </p:cNvPr>
            <p:cNvSpPr txBox="1"/>
            <p:nvPr/>
          </p:nvSpPr>
          <p:spPr>
            <a:xfrm>
              <a:off x="8360374" y="5002185"/>
              <a:ext cx="1737631" cy="5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Gambar 5</a:t>
              </a:r>
              <a:endParaRPr lang="id-ID" sz="2000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6B5CEEA-F9B4-553D-961B-171C64251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38634" y="621047"/>
              <a:ext cx="4719955" cy="4302760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68DB31C-521E-1C4E-24D1-6E98E4F86F8A}"/>
                  </a:ext>
                </a:extLst>
              </p:cNvPr>
              <p:cNvSpPr txBox="1"/>
              <p:nvPr/>
            </p:nvSpPr>
            <p:spPr>
              <a:xfrm>
                <a:off x="533410" y="3185535"/>
                <a:ext cx="10724203" cy="3581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𝐿𝑢𝑎𝑠</m:t>
                      </m:r>
                      <m:r>
                        <a:rPr lang="en-US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id-ID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id-ID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id-ID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id-ID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[(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+2)−</m:t>
                          </m:r>
                          <m:sSup>
                            <m:sSupPr>
                              <m:ctrlPr>
                                <a:rPr lang="id-ID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3133725" indent="-3089275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id-ID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+2−</m:t>
                          </m:r>
                          <m:sSup>
                            <m:sSupPr>
                              <m:ctrlPr>
                                <a:rPr lang="id-ID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id-ID" sz="2000" dirty="0">
                  <a:solidFill>
                    <a:schemeClr val="tx1"/>
                  </a:solidFill>
                </a:endParaRPr>
              </a:p>
              <a:p>
                <a:pPr marL="3133725" indent="-3089275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id-ID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id-ID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d-ID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id-ID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d-ID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id-ID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id-ID" sz="2000" dirty="0">
                  <a:solidFill>
                    <a:schemeClr val="tx1"/>
                  </a:solidFill>
                </a:endParaRPr>
              </a:p>
              <a:p>
                <a:pPr marL="3133725" indent="-3089275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id-ID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d-ID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id-ID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2(1)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d-ID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id-ID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id-ID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id-ID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id-ID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2(0)</m:t>
                          </m:r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d-ID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id-ID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3133725" indent="-3089275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2,167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Lora" pitchFamily="2" charset="0"/>
                </a:endParaRPr>
              </a:p>
              <a:p>
                <a:pPr marL="3133725" indent="-3089275">
                  <a:buNone/>
                </a:pPr>
                <a:endParaRPr lang="en-US" sz="20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68DB31C-521E-1C4E-24D1-6E98E4F86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10" y="3185535"/>
                <a:ext cx="10724203" cy="35815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225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uiExpand="1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Sekian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Rajinlah</a:t>
            </a:r>
            <a:r>
              <a:rPr lang="en-GB" dirty="0"/>
              <a:t> </a:t>
            </a:r>
            <a:r>
              <a:rPr lang="en-GB" dirty="0" err="1"/>
              <a:t>latihan</a:t>
            </a:r>
            <a:r>
              <a:rPr lang="en-GB" dirty="0"/>
              <a:t> agar </a:t>
            </a:r>
            <a:r>
              <a:rPr lang="en-GB" dirty="0" err="1"/>
              <a:t>terbiasa</a:t>
            </a:r>
            <a:r>
              <a:rPr lang="en-GB" dirty="0"/>
              <a:t> </a:t>
            </a:r>
            <a:r>
              <a:rPr lang="en-GB" dirty="0" err="1"/>
              <a:t>ya</a:t>
            </a:r>
            <a:r>
              <a:rPr lang="en-GB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845453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12522</TotalTime>
  <Words>745</Words>
  <Application>Microsoft Office PowerPoint</Application>
  <PresentationFormat>Widescreen</PresentationFormat>
  <Paragraphs>69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Calibri</vt:lpstr>
      <vt:lpstr>Cambria</vt:lpstr>
      <vt:lpstr>Cambria Math</vt:lpstr>
      <vt:lpstr>Corbel</vt:lpstr>
      <vt:lpstr>Lora</vt:lpstr>
      <vt:lpstr>MJXc-TeX-math-I</vt:lpstr>
      <vt:lpstr>Trebuchet MS</vt:lpstr>
      <vt:lpstr>Basis</vt:lpstr>
      <vt:lpstr>Luas Bangun datar</vt:lpstr>
      <vt:lpstr>Apa yang akan kita pelajari?</vt:lpstr>
      <vt:lpstr>Luas Daerah di Atas dan di Bawah Sumbu-x</vt:lpstr>
      <vt:lpstr>PowerPoint Presentation</vt:lpstr>
      <vt:lpstr>PowerPoint Presentation</vt:lpstr>
      <vt:lpstr>PowerPoint Presentation</vt:lpstr>
      <vt:lpstr>PowerPoint Presentation</vt:lpstr>
      <vt:lpstr>Luas Antara Dua Kurva</vt:lpstr>
      <vt:lpstr>PowerPoint Presentation</vt:lpstr>
      <vt:lpstr>Sekian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HP</cp:lastModifiedBy>
  <cp:revision>187</cp:revision>
  <dcterms:created xsi:type="dcterms:W3CDTF">2020-04-16T06:28:25Z</dcterms:created>
  <dcterms:modified xsi:type="dcterms:W3CDTF">2024-08-24T10:09:34Z</dcterms:modified>
</cp:coreProperties>
</file>