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4"/>
    <p:sldId id="257" r:id="rId15"/>
    <p:sldId id="258" r:id="rId16"/>
    <p:sldId id="259" r:id="rId17"/>
    <p:sldId id="260" r:id="rId18"/>
    <p:sldId id="261" r:id="rId19"/>
    <p:sldId id="262" r:id="rId20"/>
    <p:sldId id="263" r:id="rId21"/>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Roboto" charset="1" panose="02000000000000000000"/>
      <p:regular r:id="rId10"/>
    </p:embeddedFont>
    <p:embeddedFont>
      <p:font typeface="Roboto Bold" charset="1" panose="02000000000000000000"/>
      <p:regular r:id="rId11"/>
    </p:embeddedFont>
    <p:embeddedFont>
      <p:font typeface="Roboto Italics" charset="1" panose="02000000000000000000"/>
      <p:regular r:id="rId12"/>
    </p:embeddedFont>
    <p:embeddedFont>
      <p:font typeface="Roboto Bold Italics" charset="1" panose="0200000000000000000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slides/slide1.xml" Type="http://schemas.openxmlformats.org/officeDocument/2006/relationships/slide"/><Relationship Id="rId15" Target="slides/slide2.xml" Type="http://schemas.openxmlformats.org/officeDocument/2006/relationships/slide"/><Relationship Id="rId16" Target="slides/slide3.xml" Type="http://schemas.openxmlformats.org/officeDocument/2006/relationships/slide"/><Relationship Id="rId17" Target="slides/slide4.xml" Type="http://schemas.openxmlformats.org/officeDocument/2006/relationships/slide"/><Relationship Id="rId18" Target="slides/slide5.xml" Type="http://schemas.openxmlformats.org/officeDocument/2006/relationships/slide"/><Relationship Id="rId19" Target="slides/slide6.xml" Type="http://schemas.openxmlformats.org/officeDocument/2006/relationships/slide"/><Relationship Id="rId2" Target="presProps.xml" Type="http://schemas.openxmlformats.org/officeDocument/2006/relationships/presProps"/><Relationship Id="rId20" Target="slides/slide7.xml" Type="http://schemas.openxmlformats.org/officeDocument/2006/relationships/slide"/><Relationship Id="rId21" Target="slides/slide8.xml" Type="http://schemas.openxmlformats.org/officeDocument/2006/relationship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6.jpeg" Type="http://schemas.openxmlformats.org/officeDocument/2006/relationships/image"/><Relationship Id="rId5" Target="../media/image7.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8.jpeg" Type="http://schemas.openxmlformats.org/officeDocument/2006/relationships/image"/><Relationship Id="rId5" Target="../media/image5.png" Type="http://schemas.openxmlformats.org/officeDocument/2006/relationships/image"/><Relationship Id="rId6" Target="../media/image7.png" Type="http://schemas.openxmlformats.org/officeDocument/2006/relationships/image"/><Relationship Id="rId7" Target="../media/image9.jpe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0.jpeg" Type="http://schemas.openxmlformats.org/officeDocument/2006/relationships/image"/><Relationship Id="rId5" Target="../media/image11.jpeg" Type="http://schemas.openxmlformats.org/officeDocument/2006/relationships/image"/><Relationship Id="rId6" Target="../media/image12.jpeg" Type="http://schemas.openxmlformats.org/officeDocument/2006/relationships/image"/><Relationship Id="rId7" Target="../media/image7.png" Type="http://schemas.openxmlformats.org/officeDocument/2006/relationships/image"/><Relationship Id="rId8" Target="../media/image5.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3.jpeg" Type="http://schemas.openxmlformats.org/officeDocument/2006/relationships/image"/><Relationship Id="rId5" Target="../media/image4.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4.jpeg" Type="http://schemas.openxmlformats.org/officeDocument/2006/relationships/image"/><Relationship Id="rId5" Target="../media/image5.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 Id="rId4" Target="../media/image15.jpeg" Type="http://schemas.openxmlformats.org/officeDocument/2006/relationships/image"/><Relationship Id="rId5" Target="../media/image16.jpeg" Type="http://schemas.openxmlformats.org/officeDocument/2006/relationships/image"/><Relationship Id="rId6" Target="../media/image17.jpe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8.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9899751" y="1028700"/>
            <a:ext cx="7735323" cy="8604203"/>
            <a:chOff x="687070" y="247650"/>
            <a:chExt cx="11148060" cy="12400280"/>
          </a:xfrm>
        </p:grpSpPr>
        <p:sp>
          <p:nvSpPr>
            <p:cNvPr name="Freeform 3" id="3"/>
            <p:cNvSpPr/>
            <p:nvPr/>
          </p:nvSpPr>
          <p:spPr>
            <a:xfrm flipH="false" flipV="false" rot="0">
              <a:off x="687070" y="247650"/>
              <a:ext cx="11148061" cy="12400280"/>
            </a:xfrm>
            <a:custGeom>
              <a:avLst/>
              <a:gdLst/>
              <a:ahLst/>
              <a:cxnLst/>
              <a:rect r="r" b="b" t="t" l="l"/>
              <a:pathLst>
                <a:path h="12400280" w="11148061">
                  <a:moveTo>
                    <a:pt x="9215120" y="1497330"/>
                  </a:moveTo>
                  <a:cubicBezTo>
                    <a:pt x="8773160" y="972820"/>
                    <a:pt x="8234680" y="508000"/>
                    <a:pt x="7590790" y="252730"/>
                  </a:cubicBezTo>
                  <a:cubicBezTo>
                    <a:pt x="7132320" y="71120"/>
                    <a:pt x="6633210" y="0"/>
                    <a:pt x="6139180" y="6350"/>
                  </a:cubicBezTo>
                  <a:cubicBezTo>
                    <a:pt x="4053840" y="36830"/>
                    <a:pt x="2157730" y="1490980"/>
                    <a:pt x="1289050" y="3346450"/>
                  </a:cubicBezTo>
                  <a:cubicBezTo>
                    <a:pt x="527050" y="4977130"/>
                    <a:pt x="0" y="7792720"/>
                    <a:pt x="680720" y="9457690"/>
                  </a:cubicBezTo>
                  <a:cubicBezTo>
                    <a:pt x="1360170" y="11122661"/>
                    <a:pt x="2499360" y="12005311"/>
                    <a:pt x="4248150" y="12081511"/>
                  </a:cubicBezTo>
                  <a:cubicBezTo>
                    <a:pt x="7001510" y="12400280"/>
                    <a:pt x="9088120" y="10502901"/>
                    <a:pt x="10118091" y="8309611"/>
                  </a:cubicBezTo>
                  <a:cubicBezTo>
                    <a:pt x="11148061" y="6116320"/>
                    <a:pt x="10782300" y="3361691"/>
                    <a:pt x="9215121" y="1497330"/>
                  </a:cubicBezTo>
                  <a:close/>
                </a:path>
              </a:pathLst>
            </a:custGeom>
            <a:blipFill>
              <a:blip r:embed="rId2"/>
              <a:stretch>
                <a:fillRect l="-14882" t="-12125" r="-78664" b="2044"/>
              </a:stretch>
            </a:blipFill>
          </p:spPr>
        </p:sp>
      </p:grpSp>
      <p:sp>
        <p:nvSpPr>
          <p:cNvPr name="Freeform 4" id="4"/>
          <p:cNvSpPr/>
          <p:nvPr/>
        </p:nvSpPr>
        <p:spPr>
          <a:xfrm flipH="true" flipV="true" rot="1104738">
            <a:off x="1152227" y="-1160026"/>
            <a:ext cx="9314093" cy="8805555"/>
          </a:xfrm>
          <a:custGeom>
            <a:avLst/>
            <a:gdLst/>
            <a:ahLst/>
            <a:cxnLst/>
            <a:rect r="r" b="b" t="t" l="l"/>
            <a:pathLst>
              <a:path h="8805555" w="9314093">
                <a:moveTo>
                  <a:pt x="9314093" y="8805555"/>
                </a:moveTo>
                <a:lnTo>
                  <a:pt x="0" y="8805555"/>
                </a:lnTo>
                <a:lnTo>
                  <a:pt x="0" y="0"/>
                </a:lnTo>
                <a:lnTo>
                  <a:pt x="9314093" y="0"/>
                </a:lnTo>
                <a:lnTo>
                  <a:pt x="9314093" y="8805555"/>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1028700" y="3657205"/>
            <a:ext cx="10081848" cy="1374774"/>
          </a:xfrm>
          <a:prstGeom prst="rect">
            <a:avLst/>
          </a:prstGeom>
        </p:spPr>
        <p:txBody>
          <a:bodyPr anchor="t" rtlCol="false" tIns="0" lIns="0" bIns="0" rIns="0">
            <a:spAutoFit/>
          </a:bodyPr>
          <a:lstStyle/>
          <a:p>
            <a:pPr>
              <a:lnSpc>
                <a:spcPts val="10399"/>
              </a:lnSpc>
            </a:pPr>
            <a:r>
              <a:rPr lang="en-US" sz="9999">
                <a:solidFill>
                  <a:srgbClr val="000000"/>
                </a:solidFill>
                <a:latin typeface="Roboto"/>
              </a:rPr>
              <a:t>PASCAPANEN </a:t>
            </a:r>
          </a:p>
        </p:txBody>
      </p:sp>
      <p:sp>
        <p:nvSpPr>
          <p:cNvPr name="TextBox 6" id="6"/>
          <p:cNvSpPr txBox="true"/>
          <p:nvPr/>
        </p:nvSpPr>
        <p:spPr>
          <a:xfrm rot="0">
            <a:off x="654123" y="1684315"/>
            <a:ext cx="10964425" cy="2066925"/>
          </a:xfrm>
          <a:prstGeom prst="rect">
            <a:avLst/>
          </a:prstGeom>
        </p:spPr>
        <p:txBody>
          <a:bodyPr anchor="t" rtlCol="false" tIns="0" lIns="0" bIns="0" rIns="0">
            <a:spAutoFit/>
          </a:bodyPr>
          <a:lstStyle/>
          <a:p>
            <a:pPr>
              <a:lnSpc>
                <a:spcPts val="15600"/>
              </a:lnSpc>
            </a:pPr>
            <a:r>
              <a:rPr lang="en-US" sz="15000">
                <a:solidFill>
                  <a:srgbClr val="294205"/>
                </a:solidFill>
                <a:latin typeface="Roboto Bold"/>
              </a:rPr>
              <a:t>PANEN DAN</a:t>
            </a:r>
          </a:p>
        </p:txBody>
      </p:sp>
      <p:sp>
        <p:nvSpPr>
          <p:cNvPr name="Freeform 7" id="7"/>
          <p:cNvSpPr/>
          <p:nvPr/>
        </p:nvSpPr>
        <p:spPr>
          <a:xfrm flipH="false" flipV="false" rot="-1136070">
            <a:off x="7517512" y="509501"/>
            <a:ext cx="1157208" cy="1517649"/>
          </a:xfrm>
          <a:custGeom>
            <a:avLst/>
            <a:gdLst/>
            <a:ahLst/>
            <a:cxnLst/>
            <a:rect r="r" b="b" t="t" l="l"/>
            <a:pathLst>
              <a:path h="1517649" w="1157208">
                <a:moveTo>
                  <a:pt x="0" y="0"/>
                </a:moveTo>
                <a:lnTo>
                  <a:pt x="1157208" y="0"/>
                </a:lnTo>
                <a:lnTo>
                  <a:pt x="1157208" y="1517649"/>
                </a:lnTo>
                <a:lnTo>
                  <a:pt x="0" y="1517649"/>
                </a:lnTo>
                <a:lnTo>
                  <a:pt x="0" y="0"/>
                </a:lnTo>
                <a:close/>
              </a:path>
            </a:pathLst>
          </a:custGeom>
          <a:blipFill>
            <a:blip r:embed="rId5"/>
            <a:stretch>
              <a:fillRect l="0" t="0" r="0" b="0"/>
            </a:stretch>
          </a:blipFill>
        </p:spPr>
      </p:sp>
      <p:sp>
        <p:nvSpPr>
          <p:cNvPr name="Freeform 8" id="8"/>
          <p:cNvSpPr/>
          <p:nvPr/>
        </p:nvSpPr>
        <p:spPr>
          <a:xfrm flipH="false" flipV="false" rot="0">
            <a:off x="654123" y="7422376"/>
            <a:ext cx="1825495" cy="962948"/>
          </a:xfrm>
          <a:custGeom>
            <a:avLst/>
            <a:gdLst/>
            <a:ahLst/>
            <a:cxnLst/>
            <a:rect r="r" b="b" t="t" l="l"/>
            <a:pathLst>
              <a:path h="962948" w="1825495">
                <a:moveTo>
                  <a:pt x="0" y="0"/>
                </a:moveTo>
                <a:lnTo>
                  <a:pt x="1825494" y="0"/>
                </a:lnTo>
                <a:lnTo>
                  <a:pt x="1825494" y="962948"/>
                </a:lnTo>
                <a:lnTo>
                  <a:pt x="0" y="962948"/>
                </a:lnTo>
                <a:lnTo>
                  <a:pt x="0" y="0"/>
                </a:lnTo>
                <a:close/>
              </a:path>
            </a:pathLst>
          </a:custGeom>
          <a:blipFill>
            <a:blip r:embed="rId6"/>
            <a:stretch>
              <a:fillRect l="0" t="0" r="0" b="0"/>
            </a:stretch>
          </a:blipFill>
        </p:spPr>
      </p:sp>
      <p:sp>
        <p:nvSpPr>
          <p:cNvPr name="TextBox 9" id="9"/>
          <p:cNvSpPr txBox="true"/>
          <p:nvPr/>
        </p:nvSpPr>
        <p:spPr>
          <a:xfrm rot="0">
            <a:off x="2839121" y="7705412"/>
            <a:ext cx="6594428" cy="387350"/>
          </a:xfrm>
          <a:prstGeom prst="rect">
            <a:avLst/>
          </a:prstGeom>
        </p:spPr>
        <p:txBody>
          <a:bodyPr anchor="t" rtlCol="false" tIns="0" lIns="0" bIns="0" rIns="0">
            <a:spAutoFit/>
          </a:bodyPr>
          <a:lstStyle/>
          <a:p>
            <a:pPr>
              <a:lnSpc>
                <a:spcPts val="3099"/>
              </a:lnSpc>
            </a:pPr>
            <a:r>
              <a:rPr lang="en-US" sz="2499" spc="749">
                <a:solidFill>
                  <a:srgbClr val="000000"/>
                </a:solidFill>
                <a:latin typeface="Roboto Bold"/>
              </a:rPr>
              <a:t>AGROTEKNOLOGI UMSIDA </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372771">
            <a:off x="9567128" y="1536032"/>
            <a:ext cx="8319695" cy="7865450"/>
          </a:xfrm>
          <a:custGeom>
            <a:avLst/>
            <a:gdLst/>
            <a:ahLst/>
            <a:cxnLst/>
            <a:rect r="r" b="b" t="t" l="l"/>
            <a:pathLst>
              <a:path h="7865450" w="8319695">
                <a:moveTo>
                  <a:pt x="8319695" y="7865450"/>
                </a:moveTo>
                <a:lnTo>
                  <a:pt x="0" y="7865450"/>
                </a:lnTo>
                <a:lnTo>
                  <a:pt x="0" y="0"/>
                </a:lnTo>
                <a:lnTo>
                  <a:pt x="8319695" y="0"/>
                </a:lnTo>
                <a:lnTo>
                  <a:pt x="8319695" y="786545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9786848" y="1555450"/>
            <a:ext cx="7455621" cy="7176100"/>
            <a:chOff x="30480" y="591820"/>
            <a:chExt cx="12736830" cy="12259310"/>
          </a:xfrm>
        </p:grpSpPr>
        <p:sp>
          <p:nvSpPr>
            <p:cNvPr name="Freeform 4" id="4"/>
            <p:cNvSpPr/>
            <p:nvPr/>
          </p:nvSpPr>
          <p:spPr>
            <a:xfrm flipH="false" flipV="false" rot="0">
              <a:off x="30480" y="591820"/>
              <a:ext cx="12736830" cy="12259310"/>
            </a:xfrm>
            <a:custGeom>
              <a:avLst/>
              <a:gdLst/>
              <a:ahLst/>
              <a:cxnLst/>
              <a:rect r="r" b="b" t="t" l="l"/>
              <a:pathLst>
                <a:path h="12259310" w="12736830">
                  <a:moveTo>
                    <a:pt x="11925300" y="4271010"/>
                  </a:moveTo>
                  <a:cubicBezTo>
                    <a:pt x="10819131" y="2120900"/>
                    <a:pt x="8590281"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19"/>
                    <a:pt x="1822450" y="10811510"/>
                    <a:pt x="2842260" y="11203940"/>
                  </a:cubicBezTo>
                  <a:cubicBezTo>
                    <a:pt x="5585460" y="12259310"/>
                    <a:pt x="8953500"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4"/>
              <a:stretch>
                <a:fillRect l="-13201" t="-5134" r="-24754" b="5134"/>
              </a:stretch>
            </a:blipFill>
          </p:spPr>
        </p:sp>
      </p:grpSp>
      <p:sp>
        <p:nvSpPr>
          <p:cNvPr name="TextBox 5" id="5"/>
          <p:cNvSpPr txBox="true"/>
          <p:nvPr/>
        </p:nvSpPr>
        <p:spPr>
          <a:xfrm rot="0">
            <a:off x="287752" y="2620010"/>
            <a:ext cx="7549711" cy="2209165"/>
          </a:xfrm>
          <a:prstGeom prst="rect">
            <a:avLst/>
          </a:prstGeom>
        </p:spPr>
        <p:txBody>
          <a:bodyPr anchor="t" rtlCol="false" tIns="0" lIns="0" bIns="0" rIns="0">
            <a:spAutoFit/>
          </a:bodyPr>
          <a:lstStyle/>
          <a:p>
            <a:pPr>
              <a:lnSpc>
                <a:spcPts val="2480"/>
              </a:lnSpc>
            </a:pPr>
            <a:r>
              <a:rPr lang="en-US" sz="2000">
                <a:solidFill>
                  <a:srgbClr val="000000"/>
                </a:solidFill>
                <a:latin typeface="Roboto"/>
              </a:rPr>
              <a:t>Panen pada masa kini dapat dilakukan dengan teknologi yang canggih, seperti mesin pemanen combine harvester, tetapi dalam budi daya yang masih tradisional atau setengah trandisional orang masih menggunakan sabit atau bahkan ani-ani. Panen tanpa menggunakan mesin merupakan salah satu pekerjaan dalam budi daya yang paling memakan banyak waktu, dan tenaga kerja. Ada dua metode pemanenan yang disesuaikan kebutuhan </a:t>
            </a:r>
          </a:p>
        </p:txBody>
      </p:sp>
      <p:grpSp>
        <p:nvGrpSpPr>
          <p:cNvPr name="Group 6" id="6"/>
          <p:cNvGrpSpPr/>
          <p:nvPr/>
        </p:nvGrpSpPr>
        <p:grpSpPr>
          <a:xfrm rot="0">
            <a:off x="-513491" y="915655"/>
            <a:ext cx="5508011" cy="1409312"/>
            <a:chOff x="0" y="0"/>
            <a:chExt cx="1450670" cy="371177"/>
          </a:xfrm>
        </p:grpSpPr>
        <p:sp>
          <p:nvSpPr>
            <p:cNvPr name="Freeform 7" id="7"/>
            <p:cNvSpPr/>
            <p:nvPr/>
          </p:nvSpPr>
          <p:spPr>
            <a:xfrm flipH="false" flipV="false" rot="0">
              <a:off x="0" y="0"/>
              <a:ext cx="1450670" cy="371177"/>
            </a:xfrm>
            <a:custGeom>
              <a:avLst/>
              <a:gdLst/>
              <a:ahLst/>
              <a:cxnLst/>
              <a:rect r="r" b="b" t="t" l="l"/>
              <a:pathLst>
                <a:path h="371177" w="1450670">
                  <a:moveTo>
                    <a:pt x="0" y="0"/>
                  </a:moveTo>
                  <a:lnTo>
                    <a:pt x="1450670" y="0"/>
                  </a:lnTo>
                  <a:lnTo>
                    <a:pt x="1450670" y="371177"/>
                  </a:lnTo>
                  <a:lnTo>
                    <a:pt x="0" y="371177"/>
                  </a:lnTo>
                  <a:close/>
                </a:path>
              </a:pathLst>
            </a:custGeom>
            <a:solidFill>
              <a:srgbClr val="70B714"/>
            </a:solidFill>
          </p:spPr>
        </p:sp>
        <p:sp>
          <p:nvSpPr>
            <p:cNvPr name="TextBox 8" id="8"/>
            <p:cNvSpPr txBox="true"/>
            <p:nvPr/>
          </p:nvSpPr>
          <p:spPr>
            <a:xfrm>
              <a:off x="0" y="-19050"/>
              <a:ext cx="812800" cy="831850"/>
            </a:xfrm>
            <a:prstGeom prst="rect">
              <a:avLst/>
            </a:prstGeom>
          </p:spPr>
          <p:txBody>
            <a:bodyPr anchor="ctr" rtlCol="false" tIns="50800" lIns="50800" bIns="50800" rIns="50800"/>
            <a:lstStyle/>
            <a:p>
              <a:pPr algn="ctr">
                <a:lnSpc>
                  <a:spcPts val="2480"/>
                </a:lnSpc>
              </a:pPr>
            </a:p>
          </p:txBody>
        </p:sp>
      </p:grpSp>
      <p:sp>
        <p:nvSpPr>
          <p:cNvPr name="TextBox 9" id="9"/>
          <p:cNvSpPr txBox="true"/>
          <p:nvPr/>
        </p:nvSpPr>
        <p:spPr>
          <a:xfrm rot="0">
            <a:off x="613611" y="1175616"/>
            <a:ext cx="8317042" cy="1149350"/>
          </a:xfrm>
          <a:prstGeom prst="rect">
            <a:avLst/>
          </a:prstGeom>
        </p:spPr>
        <p:txBody>
          <a:bodyPr anchor="t" rtlCol="false" tIns="0" lIns="0" bIns="0" rIns="0">
            <a:spAutoFit/>
          </a:bodyPr>
          <a:lstStyle/>
          <a:p>
            <a:pPr>
              <a:lnSpc>
                <a:spcPts val="8800"/>
              </a:lnSpc>
            </a:pPr>
            <a:r>
              <a:rPr lang="en-US" sz="8000">
                <a:solidFill>
                  <a:srgbClr val="FFFFFF"/>
                </a:solidFill>
                <a:latin typeface="Roboto Bold"/>
              </a:rPr>
              <a:t>PANEN</a:t>
            </a:r>
          </a:p>
        </p:txBody>
      </p:sp>
      <p:sp>
        <p:nvSpPr>
          <p:cNvPr name="Freeform 10" id="10"/>
          <p:cNvSpPr/>
          <p:nvPr/>
        </p:nvSpPr>
        <p:spPr>
          <a:xfrm flipH="false" flipV="false" rot="0">
            <a:off x="4001181" y="596258"/>
            <a:ext cx="1541902" cy="1918385"/>
          </a:xfrm>
          <a:custGeom>
            <a:avLst/>
            <a:gdLst/>
            <a:ahLst/>
            <a:cxnLst/>
            <a:rect r="r" b="b" t="t" l="l"/>
            <a:pathLst>
              <a:path h="1918385" w="1541902">
                <a:moveTo>
                  <a:pt x="0" y="0"/>
                </a:moveTo>
                <a:lnTo>
                  <a:pt x="1541902" y="0"/>
                </a:lnTo>
                <a:lnTo>
                  <a:pt x="1541902" y="1918384"/>
                </a:lnTo>
                <a:lnTo>
                  <a:pt x="0" y="1918384"/>
                </a:lnTo>
                <a:lnTo>
                  <a:pt x="0" y="0"/>
                </a:lnTo>
                <a:close/>
              </a:path>
            </a:pathLst>
          </a:custGeom>
          <a:blipFill>
            <a:blip r:embed="rId5"/>
            <a:stretch>
              <a:fillRect l="0" t="0" r="0" b="0"/>
            </a:stretch>
          </a:blipFill>
        </p:spPr>
      </p:sp>
      <p:sp>
        <p:nvSpPr>
          <p:cNvPr name="TextBox 11" id="11"/>
          <p:cNvSpPr txBox="true"/>
          <p:nvPr/>
        </p:nvSpPr>
        <p:spPr>
          <a:xfrm rot="0">
            <a:off x="287752" y="5449707"/>
            <a:ext cx="5856788" cy="1894840"/>
          </a:xfrm>
          <a:prstGeom prst="rect">
            <a:avLst/>
          </a:prstGeom>
        </p:spPr>
        <p:txBody>
          <a:bodyPr anchor="t" rtlCol="false" tIns="0" lIns="0" bIns="0" rIns="0">
            <a:spAutoFit/>
          </a:bodyPr>
          <a:lstStyle/>
          <a:p>
            <a:pPr>
              <a:lnSpc>
                <a:spcPts val="2480"/>
              </a:lnSpc>
            </a:pPr>
            <a:r>
              <a:rPr lang="en-US" sz="2000">
                <a:solidFill>
                  <a:srgbClr val="000000"/>
                </a:solidFill>
                <a:latin typeface="Roboto"/>
              </a:rPr>
              <a:t>Panen keseluruhan </a:t>
            </a:r>
          </a:p>
          <a:p>
            <a:pPr>
              <a:lnSpc>
                <a:spcPts val="2480"/>
              </a:lnSpc>
            </a:pPr>
            <a:r>
              <a:rPr lang="en-US" sz="2000">
                <a:solidFill>
                  <a:srgbClr val="000000"/>
                </a:solidFill>
                <a:latin typeface="Roboto"/>
              </a:rPr>
              <a:t>Panen keseluruhan merupakan metode pemanenan dengan tanaman yang satu musim tanam atau juga sebagai cara pemutusan rantai hama dan penyakit tanaman </a:t>
            </a:r>
          </a:p>
          <a:p>
            <a:pPr>
              <a:lnSpc>
                <a:spcPts val="2480"/>
              </a:lnSpc>
            </a:pPr>
          </a:p>
        </p:txBody>
      </p:sp>
      <p:sp>
        <p:nvSpPr>
          <p:cNvPr name="TextBox 12" id="12"/>
          <p:cNvSpPr txBox="true"/>
          <p:nvPr/>
        </p:nvSpPr>
        <p:spPr>
          <a:xfrm rot="0">
            <a:off x="287752" y="7449322"/>
            <a:ext cx="5856788" cy="1894840"/>
          </a:xfrm>
          <a:prstGeom prst="rect">
            <a:avLst/>
          </a:prstGeom>
        </p:spPr>
        <p:txBody>
          <a:bodyPr anchor="t" rtlCol="false" tIns="0" lIns="0" bIns="0" rIns="0">
            <a:spAutoFit/>
          </a:bodyPr>
          <a:lstStyle/>
          <a:p>
            <a:pPr>
              <a:lnSpc>
                <a:spcPts val="2480"/>
              </a:lnSpc>
            </a:pPr>
            <a:r>
              <a:rPr lang="en-US" sz="2000">
                <a:solidFill>
                  <a:srgbClr val="000000"/>
                </a:solidFill>
                <a:latin typeface="Roboto"/>
              </a:rPr>
              <a:t>Panen sebagian</a:t>
            </a:r>
          </a:p>
          <a:p>
            <a:pPr>
              <a:lnSpc>
                <a:spcPts val="2480"/>
              </a:lnSpc>
            </a:pPr>
            <a:r>
              <a:rPr lang="en-US" sz="2000">
                <a:solidFill>
                  <a:srgbClr val="000000"/>
                </a:solidFill>
                <a:latin typeface="Roboto"/>
              </a:rPr>
              <a:t>Metode pemanenan ini dilakukan untuk mengatur regenerasi tanaman agar dalam penyediaan pasokan bahan pangan tetap tersedia dan bisa panen dalam jangka waktu yang singkat dan beriringan </a:t>
            </a:r>
          </a:p>
        </p:txBody>
      </p:sp>
    </p:spTree>
  </p:cSld>
  <p:clrMapOvr>
    <a:masterClrMapping/>
  </p:clrMapOvr>
  <p:transition spd="slow">
    <p:push dir="l"/>
  </p:transition>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2315966">
            <a:off x="13152856" y="1910700"/>
            <a:ext cx="6637500" cy="6275101"/>
          </a:xfrm>
          <a:custGeom>
            <a:avLst/>
            <a:gdLst/>
            <a:ahLst/>
            <a:cxnLst/>
            <a:rect r="r" b="b" t="t" l="l"/>
            <a:pathLst>
              <a:path h="6275101" w="6637500">
                <a:moveTo>
                  <a:pt x="6637500" y="6275100"/>
                </a:moveTo>
                <a:lnTo>
                  <a:pt x="0" y="6275100"/>
                </a:lnTo>
                <a:lnTo>
                  <a:pt x="0" y="0"/>
                </a:lnTo>
                <a:lnTo>
                  <a:pt x="6637500" y="0"/>
                </a:lnTo>
                <a:lnTo>
                  <a:pt x="6637500" y="627510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725912">
            <a:off x="-2413311" y="5529110"/>
            <a:ext cx="9675960" cy="9147665"/>
          </a:xfrm>
          <a:custGeom>
            <a:avLst/>
            <a:gdLst/>
            <a:ahLst/>
            <a:cxnLst/>
            <a:rect r="r" b="b" t="t" l="l"/>
            <a:pathLst>
              <a:path h="9147665" w="9675960">
                <a:moveTo>
                  <a:pt x="0" y="0"/>
                </a:moveTo>
                <a:lnTo>
                  <a:pt x="9675960" y="0"/>
                </a:lnTo>
                <a:lnTo>
                  <a:pt x="9675960" y="9147664"/>
                </a:lnTo>
                <a:lnTo>
                  <a:pt x="0" y="914766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a:grpSpLocks noChangeAspect="true"/>
          </p:cNvGrpSpPr>
          <p:nvPr/>
        </p:nvGrpSpPr>
        <p:grpSpPr>
          <a:xfrm rot="0">
            <a:off x="8911604" y="6131555"/>
            <a:ext cx="3126757" cy="3126745"/>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7710" t="0" r="-36173" b="0"/>
              </a:stretch>
            </a:blipFill>
          </p:spPr>
        </p:sp>
      </p:grpSp>
      <p:sp>
        <p:nvSpPr>
          <p:cNvPr name="TextBox 6" id="6"/>
          <p:cNvSpPr txBox="true"/>
          <p:nvPr/>
        </p:nvSpPr>
        <p:spPr>
          <a:xfrm rot="0">
            <a:off x="1028700" y="2294877"/>
            <a:ext cx="7101327" cy="4723765"/>
          </a:xfrm>
          <a:prstGeom prst="rect">
            <a:avLst/>
          </a:prstGeom>
        </p:spPr>
        <p:txBody>
          <a:bodyPr anchor="t" rtlCol="false" tIns="0" lIns="0" bIns="0" rIns="0">
            <a:spAutoFit/>
          </a:bodyPr>
          <a:lstStyle/>
          <a:p>
            <a:pPr>
              <a:lnSpc>
                <a:spcPts val="2480"/>
              </a:lnSpc>
            </a:pPr>
          </a:p>
          <a:p>
            <a:pPr>
              <a:lnSpc>
                <a:spcPts val="2480"/>
              </a:lnSpc>
            </a:pPr>
            <a:r>
              <a:rPr lang="en-US" sz="2000">
                <a:solidFill>
                  <a:srgbClr val="000000"/>
                </a:solidFill>
                <a:latin typeface="Roboto"/>
              </a:rPr>
              <a:t>Tujuan utama dari penanganan pascapanen adalah mencegah susut bobot, memperlambat perubahan kimiawi yang tidak diinginkan, mencegah kontaminasi bahan asing dan mencegah kerusakan fisik. Penyimpanan pada pascapanen berperan penting dalam mempertahankan kualitas hasil pertanian.</a:t>
            </a:r>
          </a:p>
          <a:p>
            <a:pPr>
              <a:lnSpc>
                <a:spcPts val="2480"/>
              </a:lnSpc>
            </a:pPr>
            <a:r>
              <a:rPr lang="en-US" sz="2000">
                <a:solidFill>
                  <a:srgbClr val="000000"/>
                </a:solidFill>
                <a:latin typeface="Roboto"/>
              </a:rPr>
              <a:t>Penanganan pasca panen terhadap sayur-sayuran dan buah-buahan mempunyai maksud agar sayur-sayuran dan buah-buahan sampai di tangan konsumen dengan kualitas baik dan mengurangi kerusakan atau kehilangan setelah panen.  Secara umum konsumen menginginkan sayur-sayuran dan buah-buahan diperoleh dalam keadaan segar.  Penanganan sayur-sayuran dan buah-buahan meliputi : aging/curing, degreening, precooling, waxing, sortasi/grading, pencucian,pengemasan dan perlakuan fumigasi.</a:t>
            </a:r>
          </a:p>
        </p:txBody>
      </p:sp>
      <p:sp>
        <p:nvSpPr>
          <p:cNvPr name="TextBox 7" id="7"/>
          <p:cNvSpPr txBox="true"/>
          <p:nvPr/>
        </p:nvSpPr>
        <p:spPr>
          <a:xfrm rot="0">
            <a:off x="1028700" y="1473806"/>
            <a:ext cx="8629662" cy="1149350"/>
          </a:xfrm>
          <a:prstGeom prst="rect">
            <a:avLst/>
          </a:prstGeom>
        </p:spPr>
        <p:txBody>
          <a:bodyPr anchor="t" rtlCol="false" tIns="0" lIns="0" bIns="0" rIns="0">
            <a:spAutoFit/>
          </a:bodyPr>
          <a:lstStyle/>
          <a:p>
            <a:pPr>
              <a:lnSpc>
                <a:spcPts val="8800"/>
              </a:lnSpc>
            </a:pPr>
            <a:r>
              <a:rPr lang="en-US" sz="8000">
                <a:solidFill>
                  <a:srgbClr val="000000"/>
                </a:solidFill>
                <a:latin typeface="Roboto Bold"/>
              </a:rPr>
              <a:t>PASCAPANEN </a:t>
            </a:r>
          </a:p>
        </p:txBody>
      </p:sp>
      <p:sp>
        <p:nvSpPr>
          <p:cNvPr name="Freeform 8" id="8"/>
          <p:cNvSpPr/>
          <p:nvPr/>
        </p:nvSpPr>
        <p:spPr>
          <a:xfrm flipH="false" flipV="false" rot="0">
            <a:off x="599174" y="292638"/>
            <a:ext cx="1825495" cy="962948"/>
          </a:xfrm>
          <a:custGeom>
            <a:avLst/>
            <a:gdLst/>
            <a:ahLst/>
            <a:cxnLst/>
            <a:rect r="r" b="b" t="t" l="l"/>
            <a:pathLst>
              <a:path h="962948" w="1825495">
                <a:moveTo>
                  <a:pt x="0" y="0"/>
                </a:moveTo>
                <a:lnTo>
                  <a:pt x="1825495" y="0"/>
                </a:lnTo>
                <a:lnTo>
                  <a:pt x="1825495" y="962949"/>
                </a:lnTo>
                <a:lnTo>
                  <a:pt x="0" y="962949"/>
                </a:lnTo>
                <a:lnTo>
                  <a:pt x="0" y="0"/>
                </a:lnTo>
                <a:close/>
              </a:path>
            </a:pathLst>
          </a:custGeom>
          <a:blipFill>
            <a:blip r:embed="rId5"/>
            <a:stretch>
              <a:fillRect l="0" t="0" r="0" b="0"/>
            </a:stretch>
          </a:blipFill>
        </p:spPr>
      </p:sp>
      <p:sp>
        <p:nvSpPr>
          <p:cNvPr name="Freeform 9" id="9"/>
          <p:cNvSpPr/>
          <p:nvPr/>
        </p:nvSpPr>
        <p:spPr>
          <a:xfrm flipH="false" flipV="false" rot="0">
            <a:off x="7037633" y="7226260"/>
            <a:ext cx="1541902" cy="1918385"/>
          </a:xfrm>
          <a:custGeom>
            <a:avLst/>
            <a:gdLst/>
            <a:ahLst/>
            <a:cxnLst/>
            <a:rect r="r" b="b" t="t" l="l"/>
            <a:pathLst>
              <a:path h="1918385" w="1541902">
                <a:moveTo>
                  <a:pt x="0" y="0"/>
                </a:moveTo>
                <a:lnTo>
                  <a:pt x="1541902" y="0"/>
                </a:lnTo>
                <a:lnTo>
                  <a:pt x="1541902" y="1918385"/>
                </a:lnTo>
                <a:lnTo>
                  <a:pt x="0" y="1918385"/>
                </a:lnTo>
                <a:lnTo>
                  <a:pt x="0" y="0"/>
                </a:lnTo>
                <a:close/>
              </a:path>
            </a:pathLst>
          </a:custGeom>
          <a:blipFill>
            <a:blip r:embed="rId6"/>
            <a:stretch>
              <a:fillRect l="0" t="0" r="0" b="0"/>
            </a:stretch>
          </a:blipFill>
        </p:spPr>
      </p:sp>
      <p:grpSp>
        <p:nvGrpSpPr>
          <p:cNvPr name="Group 10" id="10"/>
          <p:cNvGrpSpPr>
            <a:grpSpLocks noChangeAspect="true"/>
          </p:cNvGrpSpPr>
          <p:nvPr/>
        </p:nvGrpSpPr>
        <p:grpSpPr>
          <a:xfrm rot="0">
            <a:off x="10703507" y="958882"/>
            <a:ext cx="6193631" cy="5246370"/>
            <a:chOff x="0" y="0"/>
            <a:chExt cx="2374900" cy="2011680"/>
          </a:xfrm>
        </p:grpSpPr>
        <p:sp>
          <p:nvSpPr>
            <p:cNvPr name="Freeform 11" id="11"/>
            <p:cNvSpPr/>
            <p:nvPr/>
          </p:nvSpPr>
          <p:spPr>
            <a:xfrm flipH="false" flipV="false" rot="0">
              <a:off x="-2540" y="-2540"/>
              <a:ext cx="2377441" cy="2009140"/>
            </a:xfrm>
            <a:custGeom>
              <a:avLst/>
              <a:gdLst/>
              <a:ahLst/>
              <a:cxnLst/>
              <a:rect r="r" b="b" t="t" l="l"/>
              <a:pathLst>
                <a:path h="2009140" w="2377441">
                  <a:moveTo>
                    <a:pt x="2376170" y="1778000"/>
                  </a:moveTo>
                  <a:cubicBezTo>
                    <a:pt x="2374900" y="1276350"/>
                    <a:pt x="2359660" y="598170"/>
                    <a:pt x="2359660" y="97790"/>
                  </a:cubicBezTo>
                  <a:cubicBezTo>
                    <a:pt x="2359660" y="90170"/>
                    <a:pt x="2360930" y="82550"/>
                    <a:pt x="2360930" y="76200"/>
                  </a:cubicBezTo>
                  <a:cubicBezTo>
                    <a:pt x="2359660" y="74930"/>
                    <a:pt x="2358390" y="74930"/>
                    <a:pt x="2357120" y="73660"/>
                  </a:cubicBezTo>
                  <a:cubicBezTo>
                    <a:pt x="2357120" y="73660"/>
                    <a:pt x="2355850" y="74930"/>
                    <a:pt x="2355850" y="76200"/>
                  </a:cubicBezTo>
                  <a:cubicBezTo>
                    <a:pt x="2353310" y="82550"/>
                    <a:pt x="2348230" y="82550"/>
                    <a:pt x="2343150" y="82550"/>
                  </a:cubicBezTo>
                  <a:cubicBezTo>
                    <a:pt x="2336800" y="81280"/>
                    <a:pt x="2330450" y="74930"/>
                    <a:pt x="2322830" y="77470"/>
                  </a:cubicBezTo>
                  <a:cubicBezTo>
                    <a:pt x="2320290" y="78740"/>
                    <a:pt x="2315210" y="76200"/>
                    <a:pt x="2313940" y="73660"/>
                  </a:cubicBezTo>
                  <a:cubicBezTo>
                    <a:pt x="2310130" y="68580"/>
                    <a:pt x="2305050" y="68580"/>
                    <a:pt x="2299970" y="71120"/>
                  </a:cubicBezTo>
                  <a:cubicBezTo>
                    <a:pt x="2297430" y="72390"/>
                    <a:pt x="2294890" y="71120"/>
                    <a:pt x="2292350" y="71120"/>
                  </a:cubicBezTo>
                  <a:cubicBezTo>
                    <a:pt x="2288540" y="71120"/>
                    <a:pt x="2283460" y="69850"/>
                    <a:pt x="2279650" y="68580"/>
                  </a:cubicBezTo>
                  <a:cubicBezTo>
                    <a:pt x="2278380" y="68580"/>
                    <a:pt x="2275840" y="67310"/>
                    <a:pt x="2274570" y="67310"/>
                  </a:cubicBezTo>
                  <a:cubicBezTo>
                    <a:pt x="2270760" y="66040"/>
                    <a:pt x="2266950" y="62230"/>
                    <a:pt x="2263140" y="67310"/>
                  </a:cubicBezTo>
                  <a:cubicBezTo>
                    <a:pt x="2263140" y="67310"/>
                    <a:pt x="2260600" y="67310"/>
                    <a:pt x="2259330" y="66040"/>
                  </a:cubicBezTo>
                  <a:cubicBezTo>
                    <a:pt x="2258060" y="63500"/>
                    <a:pt x="2256790" y="59690"/>
                    <a:pt x="2255520" y="57150"/>
                  </a:cubicBezTo>
                  <a:cubicBezTo>
                    <a:pt x="2252980" y="53340"/>
                    <a:pt x="2252980" y="46990"/>
                    <a:pt x="2249170" y="44450"/>
                  </a:cubicBezTo>
                  <a:cubicBezTo>
                    <a:pt x="2246630" y="43180"/>
                    <a:pt x="2245360" y="41910"/>
                    <a:pt x="2244090" y="39370"/>
                  </a:cubicBezTo>
                  <a:cubicBezTo>
                    <a:pt x="2244090" y="38100"/>
                    <a:pt x="2241550" y="36830"/>
                    <a:pt x="2241550" y="35560"/>
                  </a:cubicBezTo>
                  <a:lnTo>
                    <a:pt x="2237740" y="31750"/>
                  </a:lnTo>
                  <a:cubicBezTo>
                    <a:pt x="2236470" y="29210"/>
                    <a:pt x="2235200" y="25400"/>
                    <a:pt x="2232660" y="24130"/>
                  </a:cubicBezTo>
                  <a:cubicBezTo>
                    <a:pt x="2227580" y="20320"/>
                    <a:pt x="2226310" y="15240"/>
                    <a:pt x="2228850" y="8890"/>
                  </a:cubicBezTo>
                  <a:cubicBezTo>
                    <a:pt x="2225040" y="7620"/>
                    <a:pt x="2222500" y="5080"/>
                    <a:pt x="2218690" y="5080"/>
                  </a:cubicBezTo>
                  <a:cubicBezTo>
                    <a:pt x="2203450" y="6350"/>
                    <a:pt x="2186940" y="8890"/>
                    <a:pt x="2171700" y="10160"/>
                  </a:cubicBezTo>
                  <a:cubicBezTo>
                    <a:pt x="2169160" y="10160"/>
                    <a:pt x="2165350" y="11430"/>
                    <a:pt x="2164080" y="12700"/>
                  </a:cubicBezTo>
                  <a:cubicBezTo>
                    <a:pt x="2153920" y="19050"/>
                    <a:pt x="2143760" y="13970"/>
                    <a:pt x="2133600" y="12700"/>
                  </a:cubicBezTo>
                  <a:cubicBezTo>
                    <a:pt x="2125980" y="12700"/>
                    <a:pt x="2118360" y="8890"/>
                    <a:pt x="2110740" y="7620"/>
                  </a:cubicBezTo>
                  <a:cubicBezTo>
                    <a:pt x="2101850" y="6350"/>
                    <a:pt x="2094230" y="7620"/>
                    <a:pt x="2085340" y="6350"/>
                  </a:cubicBezTo>
                  <a:cubicBezTo>
                    <a:pt x="2084070" y="6350"/>
                    <a:pt x="2082800" y="5080"/>
                    <a:pt x="2081530" y="3810"/>
                  </a:cubicBezTo>
                  <a:cubicBezTo>
                    <a:pt x="2078990" y="0"/>
                    <a:pt x="2073910" y="1270"/>
                    <a:pt x="2071370" y="2540"/>
                  </a:cubicBezTo>
                  <a:cubicBezTo>
                    <a:pt x="2067560" y="5080"/>
                    <a:pt x="2066290" y="8890"/>
                    <a:pt x="2063750" y="12700"/>
                  </a:cubicBezTo>
                  <a:cubicBezTo>
                    <a:pt x="2057400" y="13970"/>
                    <a:pt x="2048510" y="15240"/>
                    <a:pt x="2042160" y="19050"/>
                  </a:cubicBezTo>
                  <a:cubicBezTo>
                    <a:pt x="2037080" y="21590"/>
                    <a:pt x="2034540" y="22860"/>
                    <a:pt x="2030730" y="20320"/>
                  </a:cubicBezTo>
                  <a:lnTo>
                    <a:pt x="2029460" y="21590"/>
                  </a:lnTo>
                  <a:cubicBezTo>
                    <a:pt x="2032000" y="24130"/>
                    <a:pt x="2033270" y="27940"/>
                    <a:pt x="2035810" y="30480"/>
                  </a:cubicBezTo>
                  <a:cubicBezTo>
                    <a:pt x="2032000" y="31750"/>
                    <a:pt x="2026920" y="34290"/>
                    <a:pt x="2024380" y="33020"/>
                  </a:cubicBezTo>
                  <a:cubicBezTo>
                    <a:pt x="2018030" y="31750"/>
                    <a:pt x="2015490" y="34290"/>
                    <a:pt x="2010410" y="36830"/>
                  </a:cubicBezTo>
                  <a:cubicBezTo>
                    <a:pt x="2005330" y="40640"/>
                    <a:pt x="1998980" y="43180"/>
                    <a:pt x="1993900" y="45720"/>
                  </a:cubicBezTo>
                  <a:cubicBezTo>
                    <a:pt x="1992630" y="45720"/>
                    <a:pt x="1991360" y="45720"/>
                    <a:pt x="1990090" y="44450"/>
                  </a:cubicBezTo>
                  <a:cubicBezTo>
                    <a:pt x="1988820" y="44450"/>
                    <a:pt x="1987550" y="43180"/>
                    <a:pt x="1987550" y="43180"/>
                  </a:cubicBezTo>
                  <a:cubicBezTo>
                    <a:pt x="1981200" y="45720"/>
                    <a:pt x="1974850" y="48260"/>
                    <a:pt x="1968500" y="45720"/>
                  </a:cubicBezTo>
                  <a:cubicBezTo>
                    <a:pt x="1967230" y="45720"/>
                    <a:pt x="1967230" y="46990"/>
                    <a:pt x="1965960" y="46990"/>
                  </a:cubicBezTo>
                  <a:cubicBezTo>
                    <a:pt x="1958340" y="49530"/>
                    <a:pt x="1953260" y="58420"/>
                    <a:pt x="1943100" y="58420"/>
                  </a:cubicBezTo>
                  <a:cubicBezTo>
                    <a:pt x="1935480" y="58420"/>
                    <a:pt x="1927860" y="64770"/>
                    <a:pt x="1920240" y="64770"/>
                  </a:cubicBezTo>
                  <a:cubicBezTo>
                    <a:pt x="1911350" y="66040"/>
                    <a:pt x="1903730" y="68580"/>
                    <a:pt x="1896110" y="72390"/>
                  </a:cubicBezTo>
                  <a:cubicBezTo>
                    <a:pt x="1893570" y="73660"/>
                    <a:pt x="1891030" y="73660"/>
                    <a:pt x="1889760" y="73660"/>
                  </a:cubicBezTo>
                  <a:cubicBezTo>
                    <a:pt x="1883410" y="71120"/>
                    <a:pt x="1879600" y="74930"/>
                    <a:pt x="1877060" y="78740"/>
                  </a:cubicBezTo>
                  <a:cubicBezTo>
                    <a:pt x="1870710" y="87630"/>
                    <a:pt x="1860550" y="90170"/>
                    <a:pt x="1851660" y="92710"/>
                  </a:cubicBezTo>
                  <a:cubicBezTo>
                    <a:pt x="1840230" y="95250"/>
                    <a:pt x="1828800" y="96520"/>
                    <a:pt x="1817370" y="97790"/>
                  </a:cubicBezTo>
                  <a:cubicBezTo>
                    <a:pt x="1816100" y="97790"/>
                    <a:pt x="1814830" y="101600"/>
                    <a:pt x="1812290" y="102870"/>
                  </a:cubicBezTo>
                  <a:cubicBezTo>
                    <a:pt x="1811020" y="102870"/>
                    <a:pt x="1809750" y="101600"/>
                    <a:pt x="1809750" y="101600"/>
                  </a:cubicBezTo>
                  <a:cubicBezTo>
                    <a:pt x="1803400" y="109220"/>
                    <a:pt x="1799590" y="120650"/>
                    <a:pt x="1786890" y="119380"/>
                  </a:cubicBezTo>
                  <a:lnTo>
                    <a:pt x="1785620" y="119380"/>
                  </a:lnTo>
                  <a:cubicBezTo>
                    <a:pt x="1775460" y="125730"/>
                    <a:pt x="1765300" y="123190"/>
                    <a:pt x="1756410" y="120650"/>
                  </a:cubicBezTo>
                  <a:cubicBezTo>
                    <a:pt x="1753870" y="120650"/>
                    <a:pt x="1750060" y="118110"/>
                    <a:pt x="1748790" y="115570"/>
                  </a:cubicBezTo>
                  <a:cubicBezTo>
                    <a:pt x="1744980" y="107950"/>
                    <a:pt x="1734820" y="105410"/>
                    <a:pt x="1727200" y="107950"/>
                  </a:cubicBezTo>
                  <a:cubicBezTo>
                    <a:pt x="1720850" y="110490"/>
                    <a:pt x="1714500" y="111760"/>
                    <a:pt x="1708150" y="114300"/>
                  </a:cubicBezTo>
                  <a:cubicBezTo>
                    <a:pt x="1697990" y="116840"/>
                    <a:pt x="1689100" y="118110"/>
                    <a:pt x="1678940" y="113030"/>
                  </a:cubicBezTo>
                  <a:cubicBezTo>
                    <a:pt x="1668780" y="107950"/>
                    <a:pt x="1661160" y="111760"/>
                    <a:pt x="1656080" y="123190"/>
                  </a:cubicBezTo>
                  <a:cubicBezTo>
                    <a:pt x="1652270" y="130810"/>
                    <a:pt x="1642109" y="132080"/>
                    <a:pt x="1635759" y="125730"/>
                  </a:cubicBezTo>
                  <a:cubicBezTo>
                    <a:pt x="1631949" y="121920"/>
                    <a:pt x="1629409" y="123190"/>
                    <a:pt x="1625599" y="125730"/>
                  </a:cubicBezTo>
                  <a:lnTo>
                    <a:pt x="1617979" y="133350"/>
                  </a:lnTo>
                  <a:cubicBezTo>
                    <a:pt x="1616709" y="134620"/>
                    <a:pt x="1614169" y="134620"/>
                    <a:pt x="1612899" y="134620"/>
                  </a:cubicBezTo>
                  <a:lnTo>
                    <a:pt x="1605279" y="134620"/>
                  </a:lnTo>
                  <a:cubicBezTo>
                    <a:pt x="1600199" y="134620"/>
                    <a:pt x="1595119" y="133350"/>
                    <a:pt x="1590040" y="132080"/>
                  </a:cubicBezTo>
                  <a:cubicBezTo>
                    <a:pt x="1583690" y="130810"/>
                    <a:pt x="1578609" y="127000"/>
                    <a:pt x="1572259" y="125730"/>
                  </a:cubicBezTo>
                  <a:cubicBezTo>
                    <a:pt x="1562099" y="124460"/>
                    <a:pt x="1559559" y="115570"/>
                    <a:pt x="1555749" y="109220"/>
                  </a:cubicBezTo>
                  <a:cubicBezTo>
                    <a:pt x="1553209" y="105410"/>
                    <a:pt x="1548129" y="100330"/>
                    <a:pt x="1543049" y="101600"/>
                  </a:cubicBezTo>
                  <a:cubicBezTo>
                    <a:pt x="1537969" y="104140"/>
                    <a:pt x="1532889" y="101600"/>
                    <a:pt x="1529079" y="100330"/>
                  </a:cubicBezTo>
                  <a:cubicBezTo>
                    <a:pt x="1527809" y="100330"/>
                    <a:pt x="1525269" y="99060"/>
                    <a:pt x="1523999" y="99060"/>
                  </a:cubicBezTo>
                  <a:cubicBezTo>
                    <a:pt x="1515109" y="96520"/>
                    <a:pt x="1508759" y="101600"/>
                    <a:pt x="1502409" y="107950"/>
                  </a:cubicBezTo>
                  <a:lnTo>
                    <a:pt x="1497329" y="113030"/>
                  </a:lnTo>
                  <a:cubicBezTo>
                    <a:pt x="1496059" y="114300"/>
                    <a:pt x="1496059" y="116840"/>
                    <a:pt x="1494790" y="118110"/>
                  </a:cubicBezTo>
                  <a:cubicBezTo>
                    <a:pt x="1487170" y="124460"/>
                    <a:pt x="1479550" y="121920"/>
                    <a:pt x="1470659" y="118110"/>
                  </a:cubicBezTo>
                  <a:cubicBezTo>
                    <a:pt x="1463040" y="114300"/>
                    <a:pt x="1454149" y="118110"/>
                    <a:pt x="1451609" y="125730"/>
                  </a:cubicBezTo>
                  <a:cubicBezTo>
                    <a:pt x="1450340" y="130810"/>
                    <a:pt x="1449070" y="134620"/>
                    <a:pt x="1442720" y="137160"/>
                  </a:cubicBezTo>
                  <a:cubicBezTo>
                    <a:pt x="1436370" y="140970"/>
                    <a:pt x="1428750" y="143510"/>
                    <a:pt x="1427480" y="152400"/>
                  </a:cubicBezTo>
                  <a:cubicBezTo>
                    <a:pt x="1427480" y="153670"/>
                    <a:pt x="1426210" y="154940"/>
                    <a:pt x="1424940" y="154940"/>
                  </a:cubicBezTo>
                  <a:cubicBezTo>
                    <a:pt x="1421130" y="156210"/>
                    <a:pt x="1418590" y="157480"/>
                    <a:pt x="1414780" y="158750"/>
                  </a:cubicBezTo>
                  <a:lnTo>
                    <a:pt x="1403350" y="158750"/>
                  </a:lnTo>
                  <a:cubicBezTo>
                    <a:pt x="1395730" y="157480"/>
                    <a:pt x="1388110" y="154940"/>
                    <a:pt x="1380490" y="153670"/>
                  </a:cubicBezTo>
                  <a:cubicBezTo>
                    <a:pt x="1371600" y="152400"/>
                    <a:pt x="1363979" y="157480"/>
                    <a:pt x="1355090" y="158750"/>
                  </a:cubicBezTo>
                  <a:lnTo>
                    <a:pt x="1353820" y="160020"/>
                  </a:lnTo>
                  <a:cubicBezTo>
                    <a:pt x="1351280" y="163830"/>
                    <a:pt x="1347470" y="162560"/>
                    <a:pt x="1344930" y="160020"/>
                  </a:cubicBezTo>
                  <a:cubicBezTo>
                    <a:pt x="1339850" y="154940"/>
                    <a:pt x="1330960" y="153670"/>
                    <a:pt x="1324610" y="156210"/>
                  </a:cubicBezTo>
                  <a:cubicBezTo>
                    <a:pt x="1316990" y="160020"/>
                    <a:pt x="1309370" y="162560"/>
                    <a:pt x="1301750" y="165100"/>
                  </a:cubicBezTo>
                  <a:cubicBezTo>
                    <a:pt x="1299210" y="165100"/>
                    <a:pt x="1296670" y="163830"/>
                    <a:pt x="1295400" y="163830"/>
                  </a:cubicBezTo>
                  <a:cubicBezTo>
                    <a:pt x="1292860" y="163830"/>
                    <a:pt x="1289050" y="162560"/>
                    <a:pt x="1287780" y="163830"/>
                  </a:cubicBezTo>
                  <a:cubicBezTo>
                    <a:pt x="1277620" y="171450"/>
                    <a:pt x="1267460" y="168910"/>
                    <a:pt x="1258570" y="163830"/>
                  </a:cubicBezTo>
                  <a:cubicBezTo>
                    <a:pt x="1253490" y="161290"/>
                    <a:pt x="1245870" y="158750"/>
                    <a:pt x="1243330" y="151130"/>
                  </a:cubicBezTo>
                  <a:cubicBezTo>
                    <a:pt x="1242060" y="146050"/>
                    <a:pt x="1236980" y="140970"/>
                    <a:pt x="1233170" y="137160"/>
                  </a:cubicBezTo>
                  <a:cubicBezTo>
                    <a:pt x="1226820" y="130810"/>
                    <a:pt x="1220470" y="121920"/>
                    <a:pt x="1209040" y="121920"/>
                  </a:cubicBezTo>
                  <a:cubicBezTo>
                    <a:pt x="1206500" y="121920"/>
                    <a:pt x="1203959" y="116840"/>
                    <a:pt x="1202690" y="118110"/>
                  </a:cubicBezTo>
                  <a:cubicBezTo>
                    <a:pt x="1197609" y="119380"/>
                    <a:pt x="1197609" y="116840"/>
                    <a:pt x="1195070" y="114300"/>
                  </a:cubicBezTo>
                  <a:cubicBezTo>
                    <a:pt x="1192530" y="111760"/>
                    <a:pt x="1188720" y="109220"/>
                    <a:pt x="1186180" y="105410"/>
                  </a:cubicBezTo>
                  <a:cubicBezTo>
                    <a:pt x="1182370" y="100330"/>
                    <a:pt x="1178560" y="93980"/>
                    <a:pt x="1174750" y="88900"/>
                  </a:cubicBezTo>
                  <a:cubicBezTo>
                    <a:pt x="1170940" y="83820"/>
                    <a:pt x="1168400" y="77470"/>
                    <a:pt x="1164590" y="72390"/>
                  </a:cubicBezTo>
                  <a:cubicBezTo>
                    <a:pt x="1163320" y="71120"/>
                    <a:pt x="1159509" y="69850"/>
                    <a:pt x="1158240" y="71120"/>
                  </a:cubicBezTo>
                  <a:lnTo>
                    <a:pt x="1143000" y="78740"/>
                  </a:lnTo>
                  <a:cubicBezTo>
                    <a:pt x="1140460" y="80010"/>
                    <a:pt x="1139190" y="82550"/>
                    <a:pt x="1137920" y="85090"/>
                  </a:cubicBezTo>
                  <a:lnTo>
                    <a:pt x="1136650" y="83820"/>
                  </a:lnTo>
                  <a:cubicBezTo>
                    <a:pt x="1137920" y="80010"/>
                    <a:pt x="1139190" y="76200"/>
                    <a:pt x="1140460" y="74930"/>
                  </a:cubicBezTo>
                  <a:lnTo>
                    <a:pt x="1125220" y="71120"/>
                  </a:lnTo>
                  <a:cubicBezTo>
                    <a:pt x="1121410" y="69850"/>
                    <a:pt x="1115060" y="69850"/>
                    <a:pt x="1112520" y="69850"/>
                  </a:cubicBezTo>
                  <a:lnTo>
                    <a:pt x="1092200" y="69850"/>
                  </a:lnTo>
                  <a:cubicBezTo>
                    <a:pt x="1084580" y="69850"/>
                    <a:pt x="1078230" y="68580"/>
                    <a:pt x="1070610" y="69850"/>
                  </a:cubicBezTo>
                  <a:cubicBezTo>
                    <a:pt x="1065530" y="71120"/>
                    <a:pt x="1061720" y="68580"/>
                    <a:pt x="1057910" y="66040"/>
                  </a:cubicBezTo>
                  <a:cubicBezTo>
                    <a:pt x="1047750" y="58420"/>
                    <a:pt x="1037590" y="49530"/>
                    <a:pt x="1023620" y="53340"/>
                  </a:cubicBezTo>
                  <a:cubicBezTo>
                    <a:pt x="1022350" y="53340"/>
                    <a:pt x="1019810" y="52070"/>
                    <a:pt x="1018540" y="50800"/>
                  </a:cubicBezTo>
                  <a:cubicBezTo>
                    <a:pt x="1014730" y="49530"/>
                    <a:pt x="1012190" y="46990"/>
                    <a:pt x="1007110" y="44450"/>
                  </a:cubicBezTo>
                  <a:cubicBezTo>
                    <a:pt x="1007110" y="48260"/>
                    <a:pt x="1007110" y="49530"/>
                    <a:pt x="1008380" y="52070"/>
                  </a:cubicBezTo>
                  <a:cubicBezTo>
                    <a:pt x="1005840" y="54610"/>
                    <a:pt x="1004570" y="53340"/>
                    <a:pt x="1003300" y="52070"/>
                  </a:cubicBezTo>
                  <a:cubicBezTo>
                    <a:pt x="1002030" y="53340"/>
                    <a:pt x="1000760" y="55880"/>
                    <a:pt x="999490" y="55880"/>
                  </a:cubicBezTo>
                  <a:cubicBezTo>
                    <a:pt x="993140" y="58420"/>
                    <a:pt x="986790" y="59690"/>
                    <a:pt x="980440" y="62230"/>
                  </a:cubicBezTo>
                  <a:cubicBezTo>
                    <a:pt x="977900" y="63500"/>
                    <a:pt x="975360" y="64770"/>
                    <a:pt x="974090" y="66040"/>
                  </a:cubicBezTo>
                  <a:cubicBezTo>
                    <a:pt x="969010" y="69850"/>
                    <a:pt x="965200" y="76200"/>
                    <a:pt x="956310" y="74930"/>
                  </a:cubicBezTo>
                  <a:cubicBezTo>
                    <a:pt x="955040" y="74930"/>
                    <a:pt x="952500" y="77470"/>
                    <a:pt x="949960" y="77470"/>
                  </a:cubicBezTo>
                  <a:cubicBezTo>
                    <a:pt x="947420" y="78740"/>
                    <a:pt x="943610" y="78740"/>
                    <a:pt x="941070" y="80010"/>
                  </a:cubicBezTo>
                  <a:lnTo>
                    <a:pt x="938530" y="80010"/>
                  </a:lnTo>
                  <a:cubicBezTo>
                    <a:pt x="930910" y="82550"/>
                    <a:pt x="924560" y="85090"/>
                    <a:pt x="916940" y="86360"/>
                  </a:cubicBezTo>
                  <a:lnTo>
                    <a:pt x="911860" y="86360"/>
                  </a:lnTo>
                  <a:cubicBezTo>
                    <a:pt x="905510" y="86360"/>
                    <a:pt x="900430" y="85090"/>
                    <a:pt x="894080" y="85090"/>
                  </a:cubicBezTo>
                  <a:cubicBezTo>
                    <a:pt x="887730" y="85090"/>
                    <a:pt x="881380" y="87630"/>
                    <a:pt x="875030" y="87630"/>
                  </a:cubicBezTo>
                  <a:cubicBezTo>
                    <a:pt x="867410" y="87630"/>
                    <a:pt x="858520" y="87630"/>
                    <a:pt x="852170" y="82550"/>
                  </a:cubicBezTo>
                  <a:cubicBezTo>
                    <a:pt x="850900" y="81280"/>
                    <a:pt x="847090" y="81280"/>
                    <a:pt x="844550" y="82550"/>
                  </a:cubicBezTo>
                  <a:cubicBezTo>
                    <a:pt x="835660" y="83820"/>
                    <a:pt x="826770" y="85090"/>
                    <a:pt x="819150" y="87630"/>
                  </a:cubicBezTo>
                  <a:cubicBezTo>
                    <a:pt x="811530" y="90170"/>
                    <a:pt x="807720" y="87630"/>
                    <a:pt x="805180" y="81280"/>
                  </a:cubicBezTo>
                  <a:cubicBezTo>
                    <a:pt x="803910" y="78740"/>
                    <a:pt x="801370" y="76200"/>
                    <a:pt x="798830" y="73660"/>
                  </a:cubicBezTo>
                  <a:cubicBezTo>
                    <a:pt x="795020" y="71120"/>
                    <a:pt x="791210" y="67310"/>
                    <a:pt x="787400" y="67310"/>
                  </a:cubicBezTo>
                  <a:cubicBezTo>
                    <a:pt x="778510" y="67310"/>
                    <a:pt x="773430" y="62230"/>
                    <a:pt x="767080" y="58420"/>
                  </a:cubicBezTo>
                  <a:cubicBezTo>
                    <a:pt x="756920" y="52070"/>
                    <a:pt x="748030" y="44450"/>
                    <a:pt x="735330" y="45720"/>
                  </a:cubicBezTo>
                  <a:lnTo>
                    <a:pt x="735330" y="39370"/>
                  </a:lnTo>
                  <a:cubicBezTo>
                    <a:pt x="737870" y="39370"/>
                    <a:pt x="740410" y="39370"/>
                    <a:pt x="742950" y="38100"/>
                  </a:cubicBezTo>
                  <a:cubicBezTo>
                    <a:pt x="739140" y="35560"/>
                    <a:pt x="739140" y="31750"/>
                    <a:pt x="736600" y="29210"/>
                  </a:cubicBezTo>
                  <a:cubicBezTo>
                    <a:pt x="731520" y="25400"/>
                    <a:pt x="726440" y="24130"/>
                    <a:pt x="721360" y="21590"/>
                  </a:cubicBezTo>
                  <a:cubicBezTo>
                    <a:pt x="717550" y="20320"/>
                    <a:pt x="712470" y="20320"/>
                    <a:pt x="715010" y="26670"/>
                  </a:cubicBezTo>
                  <a:cubicBezTo>
                    <a:pt x="708660" y="27940"/>
                    <a:pt x="703580" y="27940"/>
                    <a:pt x="701040" y="30480"/>
                  </a:cubicBezTo>
                  <a:cubicBezTo>
                    <a:pt x="695960" y="34290"/>
                    <a:pt x="690880" y="31750"/>
                    <a:pt x="687070" y="29210"/>
                  </a:cubicBezTo>
                  <a:cubicBezTo>
                    <a:pt x="684530" y="27940"/>
                    <a:pt x="681990" y="26670"/>
                    <a:pt x="679450" y="27940"/>
                  </a:cubicBezTo>
                  <a:cubicBezTo>
                    <a:pt x="664210" y="35560"/>
                    <a:pt x="648970" y="31750"/>
                    <a:pt x="633730" y="31750"/>
                  </a:cubicBezTo>
                  <a:cubicBezTo>
                    <a:pt x="631190" y="31750"/>
                    <a:pt x="628650" y="30480"/>
                    <a:pt x="624840" y="30480"/>
                  </a:cubicBezTo>
                  <a:cubicBezTo>
                    <a:pt x="619760" y="29210"/>
                    <a:pt x="615950" y="26670"/>
                    <a:pt x="610870" y="25400"/>
                  </a:cubicBezTo>
                  <a:cubicBezTo>
                    <a:pt x="605790" y="24130"/>
                    <a:pt x="599440" y="22860"/>
                    <a:pt x="594360" y="21590"/>
                  </a:cubicBezTo>
                  <a:lnTo>
                    <a:pt x="590550" y="21590"/>
                  </a:lnTo>
                  <a:cubicBezTo>
                    <a:pt x="581660" y="21590"/>
                    <a:pt x="572770" y="22860"/>
                    <a:pt x="565150" y="22860"/>
                  </a:cubicBezTo>
                  <a:cubicBezTo>
                    <a:pt x="558800" y="22860"/>
                    <a:pt x="552450" y="20320"/>
                    <a:pt x="544830" y="19050"/>
                  </a:cubicBezTo>
                  <a:cubicBezTo>
                    <a:pt x="543560" y="8890"/>
                    <a:pt x="533400" y="11430"/>
                    <a:pt x="527050" y="6350"/>
                  </a:cubicBezTo>
                  <a:cubicBezTo>
                    <a:pt x="525780" y="5080"/>
                    <a:pt x="523240" y="6350"/>
                    <a:pt x="521970" y="6350"/>
                  </a:cubicBezTo>
                  <a:cubicBezTo>
                    <a:pt x="514350" y="5080"/>
                    <a:pt x="509270" y="8890"/>
                    <a:pt x="506730" y="15240"/>
                  </a:cubicBezTo>
                  <a:cubicBezTo>
                    <a:pt x="502920" y="21590"/>
                    <a:pt x="492760" y="24130"/>
                    <a:pt x="496570" y="34290"/>
                  </a:cubicBezTo>
                  <a:cubicBezTo>
                    <a:pt x="497840" y="35560"/>
                    <a:pt x="500380" y="36830"/>
                    <a:pt x="501650" y="39370"/>
                  </a:cubicBezTo>
                  <a:cubicBezTo>
                    <a:pt x="501650" y="43180"/>
                    <a:pt x="500380" y="45720"/>
                    <a:pt x="496570" y="44450"/>
                  </a:cubicBezTo>
                  <a:cubicBezTo>
                    <a:pt x="495300" y="44450"/>
                    <a:pt x="494030" y="46990"/>
                    <a:pt x="492760" y="48260"/>
                  </a:cubicBezTo>
                  <a:cubicBezTo>
                    <a:pt x="491490" y="49530"/>
                    <a:pt x="491490" y="52070"/>
                    <a:pt x="490220" y="52070"/>
                  </a:cubicBezTo>
                  <a:cubicBezTo>
                    <a:pt x="482600" y="54610"/>
                    <a:pt x="477520" y="60960"/>
                    <a:pt x="468630" y="59690"/>
                  </a:cubicBezTo>
                  <a:lnTo>
                    <a:pt x="466090" y="59690"/>
                  </a:lnTo>
                  <a:cubicBezTo>
                    <a:pt x="458470" y="66040"/>
                    <a:pt x="450850" y="64770"/>
                    <a:pt x="441960" y="63500"/>
                  </a:cubicBezTo>
                  <a:cubicBezTo>
                    <a:pt x="438150" y="62230"/>
                    <a:pt x="433070" y="63500"/>
                    <a:pt x="427990" y="63500"/>
                  </a:cubicBezTo>
                  <a:cubicBezTo>
                    <a:pt x="424180" y="63500"/>
                    <a:pt x="420370" y="63500"/>
                    <a:pt x="416560" y="60960"/>
                  </a:cubicBezTo>
                  <a:cubicBezTo>
                    <a:pt x="411480" y="58420"/>
                    <a:pt x="406400" y="54610"/>
                    <a:pt x="401320" y="52070"/>
                  </a:cubicBezTo>
                  <a:cubicBezTo>
                    <a:pt x="396240" y="49530"/>
                    <a:pt x="389890" y="49530"/>
                    <a:pt x="389890" y="40640"/>
                  </a:cubicBezTo>
                  <a:cubicBezTo>
                    <a:pt x="389890" y="39370"/>
                    <a:pt x="387350" y="38100"/>
                    <a:pt x="387350" y="36830"/>
                  </a:cubicBezTo>
                  <a:cubicBezTo>
                    <a:pt x="378460" y="44450"/>
                    <a:pt x="370840" y="50800"/>
                    <a:pt x="363220" y="57150"/>
                  </a:cubicBezTo>
                  <a:cubicBezTo>
                    <a:pt x="359410" y="60960"/>
                    <a:pt x="354330" y="66040"/>
                    <a:pt x="356870" y="72390"/>
                  </a:cubicBezTo>
                  <a:cubicBezTo>
                    <a:pt x="356870" y="73660"/>
                    <a:pt x="355600" y="74930"/>
                    <a:pt x="355600" y="76200"/>
                  </a:cubicBezTo>
                  <a:cubicBezTo>
                    <a:pt x="354330" y="78740"/>
                    <a:pt x="353060" y="81280"/>
                    <a:pt x="350520" y="82550"/>
                  </a:cubicBezTo>
                  <a:cubicBezTo>
                    <a:pt x="347980" y="86360"/>
                    <a:pt x="345440" y="90170"/>
                    <a:pt x="342900" y="95250"/>
                  </a:cubicBezTo>
                  <a:lnTo>
                    <a:pt x="335280" y="102870"/>
                  </a:lnTo>
                  <a:cubicBezTo>
                    <a:pt x="332740" y="106680"/>
                    <a:pt x="330200" y="110490"/>
                    <a:pt x="326390" y="113030"/>
                  </a:cubicBezTo>
                  <a:cubicBezTo>
                    <a:pt x="317500" y="120650"/>
                    <a:pt x="308610" y="128270"/>
                    <a:pt x="298450" y="135890"/>
                  </a:cubicBezTo>
                  <a:cubicBezTo>
                    <a:pt x="293370" y="140970"/>
                    <a:pt x="287020" y="144780"/>
                    <a:pt x="281940" y="149860"/>
                  </a:cubicBezTo>
                  <a:cubicBezTo>
                    <a:pt x="273050" y="157480"/>
                    <a:pt x="262890" y="163830"/>
                    <a:pt x="257810" y="175260"/>
                  </a:cubicBezTo>
                  <a:cubicBezTo>
                    <a:pt x="257810" y="176530"/>
                    <a:pt x="255270" y="177800"/>
                    <a:pt x="254000" y="179070"/>
                  </a:cubicBezTo>
                  <a:cubicBezTo>
                    <a:pt x="247650" y="184150"/>
                    <a:pt x="237490" y="184150"/>
                    <a:pt x="237490" y="194310"/>
                  </a:cubicBezTo>
                  <a:cubicBezTo>
                    <a:pt x="227330" y="194310"/>
                    <a:pt x="222250" y="201930"/>
                    <a:pt x="217170" y="208280"/>
                  </a:cubicBezTo>
                  <a:cubicBezTo>
                    <a:pt x="213360" y="213360"/>
                    <a:pt x="209550" y="219710"/>
                    <a:pt x="204470" y="223520"/>
                  </a:cubicBezTo>
                  <a:cubicBezTo>
                    <a:pt x="199390" y="226060"/>
                    <a:pt x="193040" y="224790"/>
                    <a:pt x="186690" y="224790"/>
                  </a:cubicBezTo>
                  <a:cubicBezTo>
                    <a:pt x="184150" y="224790"/>
                    <a:pt x="181610" y="224790"/>
                    <a:pt x="181610" y="226060"/>
                  </a:cubicBezTo>
                  <a:cubicBezTo>
                    <a:pt x="176530" y="231140"/>
                    <a:pt x="170180" y="234950"/>
                    <a:pt x="166370" y="241300"/>
                  </a:cubicBezTo>
                  <a:cubicBezTo>
                    <a:pt x="162560" y="247650"/>
                    <a:pt x="158750" y="251460"/>
                    <a:pt x="152400" y="252730"/>
                  </a:cubicBezTo>
                  <a:cubicBezTo>
                    <a:pt x="146050" y="254000"/>
                    <a:pt x="139700" y="260350"/>
                    <a:pt x="130810" y="256540"/>
                  </a:cubicBezTo>
                  <a:cubicBezTo>
                    <a:pt x="123190" y="254000"/>
                    <a:pt x="114300" y="256540"/>
                    <a:pt x="109220" y="251460"/>
                  </a:cubicBezTo>
                  <a:cubicBezTo>
                    <a:pt x="99060" y="252730"/>
                    <a:pt x="91440" y="255270"/>
                    <a:pt x="82550" y="256540"/>
                  </a:cubicBezTo>
                  <a:cubicBezTo>
                    <a:pt x="72390" y="259080"/>
                    <a:pt x="60960" y="257810"/>
                    <a:pt x="52070" y="265430"/>
                  </a:cubicBezTo>
                  <a:cubicBezTo>
                    <a:pt x="44450" y="271780"/>
                    <a:pt x="38100" y="278130"/>
                    <a:pt x="26670" y="276860"/>
                  </a:cubicBezTo>
                  <a:cubicBezTo>
                    <a:pt x="27940" y="284480"/>
                    <a:pt x="29210" y="290830"/>
                    <a:pt x="30480" y="298450"/>
                  </a:cubicBezTo>
                  <a:cubicBezTo>
                    <a:pt x="33020" y="318770"/>
                    <a:pt x="35560" y="339090"/>
                    <a:pt x="36830" y="359410"/>
                  </a:cubicBezTo>
                  <a:cubicBezTo>
                    <a:pt x="40640" y="384810"/>
                    <a:pt x="41910" y="408940"/>
                    <a:pt x="39370" y="433070"/>
                  </a:cubicBezTo>
                  <a:cubicBezTo>
                    <a:pt x="36830" y="467360"/>
                    <a:pt x="25400" y="1640840"/>
                    <a:pt x="13970" y="1672590"/>
                  </a:cubicBezTo>
                  <a:lnTo>
                    <a:pt x="2540" y="1699260"/>
                  </a:lnTo>
                  <a:cubicBezTo>
                    <a:pt x="0" y="1705610"/>
                    <a:pt x="3810" y="1709420"/>
                    <a:pt x="10160" y="1710690"/>
                  </a:cubicBezTo>
                  <a:cubicBezTo>
                    <a:pt x="17780" y="1711960"/>
                    <a:pt x="20320" y="1717040"/>
                    <a:pt x="22860" y="1723390"/>
                  </a:cubicBezTo>
                  <a:cubicBezTo>
                    <a:pt x="25400" y="1733550"/>
                    <a:pt x="21590" y="1743710"/>
                    <a:pt x="26670" y="1753870"/>
                  </a:cubicBezTo>
                  <a:cubicBezTo>
                    <a:pt x="29210" y="1758950"/>
                    <a:pt x="26670" y="1767840"/>
                    <a:pt x="25400" y="1775460"/>
                  </a:cubicBezTo>
                  <a:cubicBezTo>
                    <a:pt x="24130" y="1785620"/>
                    <a:pt x="26670" y="1795780"/>
                    <a:pt x="30480" y="1804670"/>
                  </a:cubicBezTo>
                  <a:cubicBezTo>
                    <a:pt x="39370" y="1819910"/>
                    <a:pt x="40640" y="1837690"/>
                    <a:pt x="40640" y="1854200"/>
                  </a:cubicBezTo>
                  <a:cubicBezTo>
                    <a:pt x="40640" y="1858010"/>
                    <a:pt x="41910" y="1861820"/>
                    <a:pt x="43180" y="1864360"/>
                  </a:cubicBezTo>
                  <a:cubicBezTo>
                    <a:pt x="45720" y="1866900"/>
                    <a:pt x="50800" y="1869440"/>
                    <a:pt x="55880" y="1870710"/>
                  </a:cubicBezTo>
                  <a:lnTo>
                    <a:pt x="86360" y="1885950"/>
                  </a:lnTo>
                  <a:cubicBezTo>
                    <a:pt x="100330" y="1893570"/>
                    <a:pt x="111760" y="1892300"/>
                    <a:pt x="124460" y="1883410"/>
                  </a:cubicBezTo>
                  <a:cubicBezTo>
                    <a:pt x="125730" y="1882140"/>
                    <a:pt x="129540" y="1880870"/>
                    <a:pt x="130810" y="1880870"/>
                  </a:cubicBezTo>
                  <a:cubicBezTo>
                    <a:pt x="139700" y="1882140"/>
                    <a:pt x="148590" y="1882140"/>
                    <a:pt x="156210" y="1889760"/>
                  </a:cubicBezTo>
                  <a:cubicBezTo>
                    <a:pt x="165100" y="1897380"/>
                    <a:pt x="177800" y="1902460"/>
                    <a:pt x="187960" y="1908810"/>
                  </a:cubicBezTo>
                  <a:cubicBezTo>
                    <a:pt x="194310" y="1912620"/>
                    <a:pt x="201930" y="1917700"/>
                    <a:pt x="205740" y="1922780"/>
                  </a:cubicBezTo>
                  <a:cubicBezTo>
                    <a:pt x="208280" y="1925320"/>
                    <a:pt x="210820" y="1927860"/>
                    <a:pt x="213360" y="1929130"/>
                  </a:cubicBezTo>
                  <a:cubicBezTo>
                    <a:pt x="227330" y="1934210"/>
                    <a:pt x="234950" y="1946910"/>
                    <a:pt x="243840" y="1957070"/>
                  </a:cubicBezTo>
                  <a:cubicBezTo>
                    <a:pt x="251460" y="1965960"/>
                    <a:pt x="261620" y="1971040"/>
                    <a:pt x="273050" y="1972310"/>
                  </a:cubicBezTo>
                  <a:cubicBezTo>
                    <a:pt x="285750" y="1974850"/>
                    <a:pt x="298450" y="1976120"/>
                    <a:pt x="311150" y="1978660"/>
                  </a:cubicBezTo>
                  <a:cubicBezTo>
                    <a:pt x="316230" y="1979930"/>
                    <a:pt x="322580" y="1981200"/>
                    <a:pt x="327660" y="1983740"/>
                  </a:cubicBezTo>
                  <a:cubicBezTo>
                    <a:pt x="334010" y="1986280"/>
                    <a:pt x="340360" y="1986280"/>
                    <a:pt x="345440" y="1990090"/>
                  </a:cubicBezTo>
                  <a:cubicBezTo>
                    <a:pt x="353060" y="1996440"/>
                    <a:pt x="360680" y="2000250"/>
                    <a:pt x="370840" y="1997710"/>
                  </a:cubicBezTo>
                  <a:cubicBezTo>
                    <a:pt x="374650" y="1996440"/>
                    <a:pt x="379730" y="1998980"/>
                    <a:pt x="383540" y="2000250"/>
                  </a:cubicBezTo>
                  <a:cubicBezTo>
                    <a:pt x="384810" y="2000250"/>
                    <a:pt x="386080" y="2001520"/>
                    <a:pt x="387350" y="2001520"/>
                  </a:cubicBezTo>
                  <a:cubicBezTo>
                    <a:pt x="401320" y="2002790"/>
                    <a:pt x="414020" y="2000250"/>
                    <a:pt x="426720" y="1997710"/>
                  </a:cubicBezTo>
                  <a:cubicBezTo>
                    <a:pt x="431800" y="1996440"/>
                    <a:pt x="436880" y="1995170"/>
                    <a:pt x="441960" y="1992630"/>
                  </a:cubicBezTo>
                  <a:cubicBezTo>
                    <a:pt x="455930" y="1986280"/>
                    <a:pt x="469900" y="1979930"/>
                    <a:pt x="482600" y="1972310"/>
                  </a:cubicBezTo>
                  <a:cubicBezTo>
                    <a:pt x="491490" y="1967230"/>
                    <a:pt x="500380" y="1962150"/>
                    <a:pt x="510540" y="1967230"/>
                  </a:cubicBezTo>
                  <a:lnTo>
                    <a:pt x="515620" y="1967230"/>
                  </a:lnTo>
                  <a:cubicBezTo>
                    <a:pt x="524510" y="1967230"/>
                    <a:pt x="533400" y="1965960"/>
                    <a:pt x="541020" y="1964690"/>
                  </a:cubicBezTo>
                  <a:cubicBezTo>
                    <a:pt x="542290" y="1964690"/>
                    <a:pt x="544830" y="1964690"/>
                    <a:pt x="544830" y="1963420"/>
                  </a:cubicBezTo>
                  <a:cubicBezTo>
                    <a:pt x="548640" y="1958340"/>
                    <a:pt x="554990" y="1958340"/>
                    <a:pt x="561340" y="1957070"/>
                  </a:cubicBezTo>
                  <a:cubicBezTo>
                    <a:pt x="571500" y="1955800"/>
                    <a:pt x="581660" y="1955800"/>
                    <a:pt x="589280" y="1949450"/>
                  </a:cubicBezTo>
                  <a:cubicBezTo>
                    <a:pt x="596900" y="1944370"/>
                    <a:pt x="604520" y="1943100"/>
                    <a:pt x="613410" y="1941830"/>
                  </a:cubicBezTo>
                  <a:cubicBezTo>
                    <a:pt x="614680" y="1941830"/>
                    <a:pt x="617220" y="1940560"/>
                    <a:pt x="618490" y="1940560"/>
                  </a:cubicBezTo>
                  <a:cubicBezTo>
                    <a:pt x="624840" y="1939290"/>
                    <a:pt x="631190" y="1935480"/>
                    <a:pt x="636270" y="1936750"/>
                  </a:cubicBezTo>
                  <a:cubicBezTo>
                    <a:pt x="647700" y="1939290"/>
                    <a:pt x="652780" y="1935480"/>
                    <a:pt x="660400" y="1925320"/>
                  </a:cubicBezTo>
                  <a:cubicBezTo>
                    <a:pt x="661670" y="1922780"/>
                    <a:pt x="665480" y="1921510"/>
                    <a:pt x="668020" y="1920240"/>
                  </a:cubicBezTo>
                  <a:cubicBezTo>
                    <a:pt x="674370" y="1918970"/>
                    <a:pt x="680720" y="1920240"/>
                    <a:pt x="687070" y="1918970"/>
                  </a:cubicBezTo>
                  <a:cubicBezTo>
                    <a:pt x="690880" y="1918970"/>
                    <a:pt x="694690" y="1915160"/>
                    <a:pt x="697230" y="1915160"/>
                  </a:cubicBezTo>
                  <a:cubicBezTo>
                    <a:pt x="707390" y="1916430"/>
                    <a:pt x="718820" y="1912620"/>
                    <a:pt x="727710" y="1918970"/>
                  </a:cubicBezTo>
                  <a:cubicBezTo>
                    <a:pt x="728980" y="1920240"/>
                    <a:pt x="731520" y="1920240"/>
                    <a:pt x="734060" y="1920240"/>
                  </a:cubicBezTo>
                  <a:cubicBezTo>
                    <a:pt x="750570" y="1921510"/>
                    <a:pt x="764540" y="1926590"/>
                    <a:pt x="775970" y="1936750"/>
                  </a:cubicBezTo>
                  <a:cubicBezTo>
                    <a:pt x="779780" y="1940560"/>
                    <a:pt x="784860" y="1943100"/>
                    <a:pt x="788670" y="1945640"/>
                  </a:cubicBezTo>
                  <a:cubicBezTo>
                    <a:pt x="792480" y="1948180"/>
                    <a:pt x="797560" y="1948180"/>
                    <a:pt x="801370" y="1949450"/>
                  </a:cubicBezTo>
                  <a:cubicBezTo>
                    <a:pt x="805180" y="1950720"/>
                    <a:pt x="807720" y="1951990"/>
                    <a:pt x="811530" y="1951990"/>
                  </a:cubicBezTo>
                  <a:cubicBezTo>
                    <a:pt x="817880" y="1951990"/>
                    <a:pt x="822960" y="1954530"/>
                    <a:pt x="826770" y="1959610"/>
                  </a:cubicBezTo>
                  <a:cubicBezTo>
                    <a:pt x="828040" y="1960880"/>
                    <a:pt x="829310" y="1962150"/>
                    <a:pt x="830580" y="1964690"/>
                  </a:cubicBezTo>
                  <a:cubicBezTo>
                    <a:pt x="829310" y="1968500"/>
                    <a:pt x="836930" y="1978660"/>
                    <a:pt x="842010" y="1978660"/>
                  </a:cubicBezTo>
                  <a:cubicBezTo>
                    <a:pt x="850900" y="1978660"/>
                    <a:pt x="859790" y="1981200"/>
                    <a:pt x="867410" y="1987550"/>
                  </a:cubicBezTo>
                  <a:cubicBezTo>
                    <a:pt x="868680" y="1988820"/>
                    <a:pt x="871220" y="1988820"/>
                    <a:pt x="873760" y="1987550"/>
                  </a:cubicBezTo>
                  <a:cubicBezTo>
                    <a:pt x="877570" y="1986280"/>
                    <a:pt x="880110" y="1986280"/>
                    <a:pt x="882650" y="1990090"/>
                  </a:cubicBezTo>
                  <a:cubicBezTo>
                    <a:pt x="883920" y="1991360"/>
                    <a:pt x="889000" y="1991360"/>
                    <a:pt x="891540" y="1991360"/>
                  </a:cubicBezTo>
                  <a:cubicBezTo>
                    <a:pt x="897890" y="1991360"/>
                    <a:pt x="905510" y="1990090"/>
                    <a:pt x="911860" y="1991360"/>
                  </a:cubicBezTo>
                  <a:cubicBezTo>
                    <a:pt x="923290" y="1992630"/>
                    <a:pt x="933450" y="1993900"/>
                    <a:pt x="944880" y="1996440"/>
                  </a:cubicBezTo>
                  <a:cubicBezTo>
                    <a:pt x="947420" y="1996440"/>
                    <a:pt x="949960" y="1997710"/>
                    <a:pt x="951230" y="1998980"/>
                  </a:cubicBezTo>
                  <a:cubicBezTo>
                    <a:pt x="953770" y="2005330"/>
                    <a:pt x="960120" y="2005330"/>
                    <a:pt x="963930" y="2006600"/>
                  </a:cubicBezTo>
                  <a:cubicBezTo>
                    <a:pt x="967740" y="2007870"/>
                    <a:pt x="972820" y="2009140"/>
                    <a:pt x="975360" y="2009140"/>
                  </a:cubicBezTo>
                  <a:cubicBezTo>
                    <a:pt x="976630" y="2007870"/>
                    <a:pt x="979170" y="2006600"/>
                    <a:pt x="981710" y="2004060"/>
                  </a:cubicBezTo>
                  <a:cubicBezTo>
                    <a:pt x="976630" y="2004060"/>
                    <a:pt x="974090" y="2005330"/>
                    <a:pt x="971550" y="2005330"/>
                  </a:cubicBezTo>
                  <a:cubicBezTo>
                    <a:pt x="976630" y="1998980"/>
                    <a:pt x="981710" y="1997710"/>
                    <a:pt x="988060" y="2001520"/>
                  </a:cubicBezTo>
                  <a:cubicBezTo>
                    <a:pt x="995680" y="2007870"/>
                    <a:pt x="1002030" y="2007870"/>
                    <a:pt x="1010920" y="2001520"/>
                  </a:cubicBezTo>
                  <a:lnTo>
                    <a:pt x="1018540" y="1997710"/>
                  </a:lnTo>
                  <a:lnTo>
                    <a:pt x="1018540" y="1991360"/>
                  </a:lnTo>
                  <a:cubicBezTo>
                    <a:pt x="1022350" y="1992630"/>
                    <a:pt x="1026160" y="1995170"/>
                    <a:pt x="1028700" y="1995170"/>
                  </a:cubicBezTo>
                  <a:cubicBezTo>
                    <a:pt x="1036320" y="1991360"/>
                    <a:pt x="1043940" y="1987550"/>
                    <a:pt x="1050290" y="1982470"/>
                  </a:cubicBezTo>
                  <a:cubicBezTo>
                    <a:pt x="1057910" y="1977390"/>
                    <a:pt x="1064260" y="1971040"/>
                    <a:pt x="1070610" y="1965960"/>
                  </a:cubicBezTo>
                  <a:cubicBezTo>
                    <a:pt x="1071880" y="1965960"/>
                    <a:pt x="1071880" y="1964690"/>
                    <a:pt x="1073150" y="1964690"/>
                  </a:cubicBezTo>
                  <a:cubicBezTo>
                    <a:pt x="1082040" y="1962150"/>
                    <a:pt x="1089660" y="1960880"/>
                    <a:pt x="1098550" y="1958340"/>
                  </a:cubicBezTo>
                  <a:cubicBezTo>
                    <a:pt x="1103630" y="1957070"/>
                    <a:pt x="1107440" y="1954530"/>
                    <a:pt x="1112520" y="1953260"/>
                  </a:cubicBezTo>
                  <a:cubicBezTo>
                    <a:pt x="1116330" y="1951990"/>
                    <a:pt x="1118870" y="1951990"/>
                    <a:pt x="1122680" y="1950720"/>
                  </a:cubicBezTo>
                  <a:lnTo>
                    <a:pt x="1135380" y="1950720"/>
                  </a:lnTo>
                  <a:cubicBezTo>
                    <a:pt x="1137920" y="1950720"/>
                    <a:pt x="1141730" y="1950720"/>
                    <a:pt x="1144270" y="1949450"/>
                  </a:cubicBezTo>
                  <a:cubicBezTo>
                    <a:pt x="1145540" y="1946910"/>
                    <a:pt x="1148080" y="1943100"/>
                    <a:pt x="1149350" y="1943100"/>
                  </a:cubicBezTo>
                  <a:cubicBezTo>
                    <a:pt x="1153160" y="1943100"/>
                    <a:pt x="1155700" y="1945640"/>
                    <a:pt x="1159510" y="1946910"/>
                  </a:cubicBezTo>
                  <a:cubicBezTo>
                    <a:pt x="1160780" y="1946910"/>
                    <a:pt x="1160780" y="1948180"/>
                    <a:pt x="1160780" y="1949450"/>
                  </a:cubicBezTo>
                  <a:cubicBezTo>
                    <a:pt x="1165860" y="1954530"/>
                    <a:pt x="1169670" y="1960880"/>
                    <a:pt x="1174750" y="1965960"/>
                  </a:cubicBezTo>
                  <a:cubicBezTo>
                    <a:pt x="1181100" y="1972310"/>
                    <a:pt x="1187450" y="1972310"/>
                    <a:pt x="1191260" y="1968500"/>
                  </a:cubicBezTo>
                  <a:cubicBezTo>
                    <a:pt x="1197610" y="1963420"/>
                    <a:pt x="1202690" y="1959610"/>
                    <a:pt x="1211580" y="1962150"/>
                  </a:cubicBezTo>
                  <a:cubicBezTo>
                    <a:pt x="1212850" y="1962150"/>
                    <a:pt x="1215390" y="1963420"/>
                    <a:pt x="1216660" y="1962150"/>
                  </a:cubicBezTo>
                  <a:cubicBezTo>
                    <a:pt x="1223010" y="1959610"/>
                    <a:pt x="1230630" y="1957070"/>
                    <a:pt x="1236980" y="1953260"/>
                  </a:cubicBezTo>
                  <a:cubicBezTo>
                    <a:pt x="1240790" y="1951990"/>
                    <a:pt x="1245870" y="1951990"/>
                    <a:pt x="1247140" y="1949450"/>
                  </a:cubicBezTo>
                  <a:cubicBezTo>
                    <a:pt x="1250950" y="1941830"/>
                    <a:pt x="1257300" y="1938020"/>
                    <a:pt x="1263650" y="1932940"/>
                  </a:cubicBezTo>
                  <a:cubicBezTo>
                    <a:pt x="1267460" y="1929130"/>
                    <a:pt x="1271270" y="1924050"/>
                    <a:pt x="1275080" y="1922780"/>
                  </a:cubicBezTo>
                  <a:cubicBezTo>
                    <a:pt x="1283970" y="1920240"/>
                    <a:pt x="1290320" y="1912620"/>
                    <a:pt x="1297940" y="1907540"/>
                  </a:cubicBezTo>
                  <a:cubicBezTo>
                    <a:pt x="1304290" y="1903730"/>
                    <a:pt x="1308100" y="1896110"/>
                    <a:pt x="1314450" y="1894840"/>
                  </a:cubicBezTo>
                  <a:cubicBezTo>
                    <a:pt x="1324610" y="1892300"/>
                    <a:pt x="1332230" y="1885950"/>
                    <a:pt x="1341120" y="1879600"/>
                  </a:cubicBezTo>
                  <a:cubicBezTo>
                    <a:pt x="1346200" y="1875790"/>
                    <a:pt x="1352550" y="1873250"/>
                    <a:pt x="1358900" y="1874520"/>
                  </a:cubicBezTo>
                  <a:cubicBezTo>
                    <a:pt x="1362710" y="1875790"/>
                    <a:pt x="1367790" y="1874520"/>
                    <a:pt x="1370330" y="1873250"/>
                  </a:cubicBezTo>
                  <a:cubicBezTo>
                    <a:pt x="1375410" y="1870710"/>
                    <a:pt x="1380490" y="1866900"/>
                    <a:pt x="1385570" y="1864360"/>
                  </a:cubicBezTo>
                  <a:cubicBezTo>
                    <a:pt x="1389380" y="1861820"/>
                    <a:pt x="1393190" y="1859280"/>
                    <a:pt x="1397000" y="1859280"/>
                  </a:cubicBezTo>
                  <a:cubicBezTo>
                    <a:pt x="1409700" y="1858010"/>
                    <a:pt x="1419860" y="1855470"/>
                    <a:pt x="1426210" y="1842770"/>
                  </a:cubicBezTo>
                  <a:cubicBezTo>
                    <a:pt x="1428750" y="1837690"/>
                    <a:pt x="1441450" y="1831340"/>
                    <a:pt x="1446530" y="1833880"/>
                  </a:cubicBezTo>
                  <a:cubicBezTo>
                    <a:pt x="1455420" y="1837690"/>
                    <a:pt x="1461770" y="1835150"/>
                    <a:pt x="1466850" y="1827530"/>
                  </a:cubicBezTo>
                  <a:cubicBezTo>
                    <a:pt x="1470660" y="1823720"/>
                    <a:pt x="1475740" y="1824990"/>
                    <a:pt x="1479550" y="1827530"/>
                  </a:cubicBezTo>
                  <a:cubicBezTo>
                    <a:pt x="1482090" y="1830070"/>
                    <a:pt x="1484630" y="1831340"/>
                    <a:pt x="1487170" y="1831340"/>
                  </a:cubicBezTo>
                  <a:cubicBezTo>
                    <a:pt x="1496060" y="1832610"/>
                    <a:pt x="1506220" y="1831340"/>
                    <a:pt x="1515110" y="1832610"/>
                  </a:cubicBezTo>
                  <a:cubicBezTo>
                    <a:pt x="1522730" y="1833880"/>
                    <a:pt x="1530350" y="1831340"/>
                    <a:pt x="1535430" y="1826260"/>
                  </a:cubicBezTo>
                  <a:cubicBezTo>
                    <a:pt x="1540510" y="1821180"/>
                    <a:pt x="1544320" y="1821180"/>
                    <a:pt x="1551940" y="1823720"/>
                  </a:cubicBezTo>
                  <a:cubicBezTo>
                    <a:pt x="1558290" y="1826260"/>
                    <a:pt x="1563370" y="1832610"/>
                    <a:pt x="1572260" y="1831340"/>
                  </a:cubicBezTo>
                  <a:cubicBezTo>
                    <a:pt x="1579880" y="1830070"/>
                    <a:pt x="1588770" y="1833880"/>
                    <a:pt x="1597660" y="1830070"/>
                  </a:cubicBezTo>
                  <a:lnTo>
                    <a:pt x="1602740" y="1830070"/>
                  </a:lnTo>
                  <a:cubicBezTo>
                    <a:pt x="1610360" y="1832610"/>
                    <a:pt x="1617980" y="1833880"/>
                    <a:pt x="1624330" y="1840230"/>
                  </a:cubicBezTo>
                  <a:cubicBezTo>
                    <a:pt x="1631950" y="1846580"/>
                    <a:pt x="1633220" y="1799590"/>
                    <a:pt x="1640840" y="1804670"/>
                  </a:cubicBezTo>
                  <a:cubicBezTo>
                    <a:pt x="1652270" y="1812290"/>
                    <a:pt x="1649730" y="1804670"/>
                    <a:pt x="1661160" y="1811020"/>
                  </a:cubicBezTo>
                  <a:cubicBezTo>
                    <a:pt x="1670050" y="1814830"/>
                    <a:pt x="1666240" y="1800860"/>
                    <a:pt x="1676400" y="1803400"/>
                  </a:cubicBezTo>
                  <a:cubicBezTo>
                    <a:pt x="1677670" y="1803400"/>
                    <a:pt x="1692910" y="1813560"/>
                    <a:pt x="1692910" y="1812290"/>
                  </a:cubicBezTo>
                  <a:cubicBezTo>
                    <a:pt x="1699260" y="1808480"/>
                    <a:pt x="1705610" y="1770380"/>
                    <a:pt x="1711960" y="1771650"/>
                  </a:cubicBezTo>
                  <a:cubicBezTo>
                    <a:pt x="1724660" y="1775460"/>
                    <a:pt x="1736090" y="1772920"/>
                    <a:pt x="1747520" y="1767840"/>
                  </a:cubicBezTo>
                  <a:cubicBezTo>
                    <a:pt x="1753870" y="1765300"/>
                    <a:pt x="1764030" y="1756410"/>
                    <a:pt x="1769110" y="1760220"/>
                  </a:cubicBezTo>
                  <a:cubicBezTo>
                    <a:pt x="1778000" y="1766570"/>
                    <a:pt x="1786890" y="1769110"/>
                    <a:pt x="1797050" y="1770380"/>
                  </a:cubicBezTo>
                  <a:cubicBezTo>
                    <a:pt x="1798320" y="1770380"/>
                    <a:pt x="1799590" y="1771650"/>
                    <a:pt x="1800860" y="1772920"/>
                  </a:cubicBezTo>
                  <a:cubicBezTo>
                    <a:pt x="1804670" y="1778000"/>
                    <a:pt x="1822450" y="1764030"/>
                    <a:pt x="1826260" y="1769110"/>
                  </a:cubicBezTo>
                  <a:cubicBezTo>
                    <a:pt x="1831340" y="1776730"/>
                    <a:pt x="1836420" y="1784350"/>
                    <a:pt x="1841500" y="1790700"/>
                  </a:cubicBezTo>
                  <a:cubicBezTo>
                    <a:pt x="1844040" y="1793240"/>
                    <a:pt x="1847850" y="1794510"/>
                    <a:pt x="1849120" y="1797050"/>
                  </a:cubicBezTo>
                  <a:cubicBezTo>
                    <a:pt x="1850390" y="1803400"/>
                    <a:pt x="1852930" y="1805940"/>
                    <a:pt x="1859280" y="1805940"/>
                  </a:cubicBezTo>
                  <a:cubicBezTo>
                    <a:pt x="1863090" y="1805940"/>
                    <a:pt x="1866900" y="1807210"/>
                    <a:pt x="1869440" y="1809750"/>
                  </a:cubicBezTo>
                  <a:cubicBezTo>
                    <a:pt x="1875790" y="1813560"/>
                    <a:pt x="1880870" y="1817370"/>
                    <a:pt x="1885950" y="1821180"/>
                  </a:cubicBezTo>
                  <a:cubicBezTo>
                    <a:pt x="1892300" y="1824990"/>
                    <a:pt x="1898650" y="1828800"/>
                    <a:pt x="1901190" y="1835150"/>
                  </a:cubicBezTo>
                  <a:cubicBezTo>
                    <a:pt x="1902460" y="1837690"/>
                    <a:pt x="1903730" y="1838960"/>
                    <a:pt x="1905000" y="1840230"/>
                  </a:cubicBezTo>
                  <a:cubicBezTo>
                    <a:pt x="1910080" y="1845310"/>
                    <a:pt x="1915160" y="1849120"/>
                    <a:pt x="1920240" y="1854200"/>
                  </a:cubicBezTo>
                  <a:cubicBezTo>
                    <a:pt x="1927860" y="1860550"/>
                    <a:pt x="1934210" y="1868170"/>
                    <a:pt x="1941830" y="1874520"/>
                  </a:cubicBezTo>
                  <a:cubicBezTo>
                    <a:pt x="1944370" y="1875790"/>
                    <a:pt x="1946910" y="1878330"/>
                    <a:pt x="1949450" y="1879600"/>
                  </a:cubicBezTo>
                  <a:cubicBezTo>
                    <a:pt x="1954530" y="1882140"/>
                    <a:pt x="1959610" y="1884680"/>
                    <a:pt x="1963420" y="1888490"/>
                  </a:cubicBezTo>
                  <a:cubicBezTo>
                    <a:pt x="1967230" y="1892300"/>
                    <a:pt x="1985010" y="1869440"/>
                    <a:pt x="1987550" y="1874520"/>
                  </a:cubicBezTo>
                  <a:cubicBezTo>
                    <a:pt x="1987550" y="1875790"/>
                    <a:pt x="1988820" y="1875790"/>
                    <a:pt x="1990090" y="1875790"/>
                  </a:cubicBezTo>
                  <a:cubicBezTo>
                    <a:pt x="1997710" y="1882140"/>
                    <a:pt x="2005330" y="1879600"/>
                    <a:pt x="2012950" y="1877060"/>
                  </a:cubicBezTo>
                  <a:cubicBezTo>
                    <a:pt x="2015490" y="1875790"/>
                    <a:pt x="2018030" y="1874520"/>
                    <a:pt x="2019300" y="1875790"/>
                  </a:cubicBezTo>
                  <a:cubicBezTo>
                    <a:pt x="2028190" y="1879600"/>
                    <a:pt x="2034540" y="1888490"/>
                    <a:pt x="2045970" y="1889760"/>
                  </a:cubicBezTo>
                  <a:cubicBezTo>
                    <a:pt x="2045970" y="1889760"/>
                    <a:pt x="2047240" y="1889760"/>
                    <a:pt x="2047240" y="1891030"/>
                  </a:cubicBezTo>
                  <a:cubicBezTo>
                    <a:pt x="2049780" y="1898650"/>
                    <a:pt x="2057400" y="1898650"/>
                    <a:pt x="2063750" y="1899920"/>
                  </a:cubicBezTo>
                  <a:cubicBezTo>
                    <a:pt x="2067560" y="1899920"/>
                    <a:pt x="2071370" y="1901190"/>
                    <a:pt x="2073910" y="1902460"/>
                  </a:cubicBezTo>
                  <a:cubicBezTo>
                    <a:pt x="2081530" y="1906270"/>
                    <a:pt x="2089150" y="1911350"/>
                    <a:pt x="2098040" y="1913890"/>
                  </a:cubicBezTo>
                  <a:cubicBezTo>
                    <a:pt x="2109470" y="1917700"/>
                    <a:pt x="2120900" y="1920240"/>
                    <a:pt x="2129790" y="1926590"/>
                  </a:cubicBezTo>
                  <a:cubicBezTo>
                    <a:pt x="2131060" y="1926590"/>
                    <a:pt x="2132330" y="1926590"/>
                    <a:pt x="2132330" y="1927860"/>
                  </a:cubicBezTo>
                  <a:cubicBezTo>
                    <a:pt x="2136140" y="1930400"/>
                    <a:pt x="2142490" y="1931670"/>
                    <a:pt x="2145030" y="1935480"/>
                  </a:cubicBezTo>
                  <a:cubicBezTo>
                    <a:pt x="2148840" y="1943100"/>
                    <a:pt x="2159000" y="1941830"/>
                    <a:pt x="2164080" y="1948180"/>
                  </a:cubicBezTo>
                  <a:lnTo>
                    <a:pt x="2165350" y="1948180"/>
                  </a:lnTo>
                  <a:cubicBezTo>
                    <a:pt x="2170430" y="1948180"/>
                    <a:pt x="2175510" y="1949450"/>
                    <a:pt x="2181860" y="1949450"/>
                  </a:cubicBezTo>
                  <a:cubicBezTo>
                    <a:pt x="2184400" y="1948180"/>
                    <a:pt x="2188210" y="1945640"/>
                    <a:pt x="2190750" y="1945640"/>
                  </a:cubicBezTo>
                  <a:cubicBezTo>
                    <a:pt x="2202180" y="1949450"/>
                    <a:pt x="2213610" y="1949450"/>
                    <a:pt x="2221230" y="1939290"/>
                  </a:cubicBezTo>
                  <a:cubicBezTo>
                    <a:pt x="2222500" y="1938020"/>
                    <a:pt x="2225040" y="1938020"/>
                    <a:pt x="2227580" y="1938020"/>
                  </a:cubicBezTo>
                  <a:lnTo>
                    <a:pt x="2237740" y="1938020"/>
                  </a:lnTo>
                  <a:cubicBezTo>
                    <a:pt x="2249170" y="1935480"/>
                    <a:pt x="2259330" y="1932940"/>
                    <a:pt x="2270760" y="1931670"/>
                  </a:cubicBezTo>
                  <a:cubicBezTo>
                    <a:pt x="2275840" y="1930400"/>
                    <a:pt x="2282190" y="1932940"/>
                    <a:pt x="2287270" y="1934210"/>
                  </a:cubicBezTo>
                  <a:cubicBezTo>
                    <a:pt x="2292350" y="1935480"/>
                    <a:pt x="2297430" y="1935480"/>
                    <a:pt x="2302510" y="1935480"/>
                  </a:cubicBezTo>
                  <a:cubicBezTo>
                    <a:pt x="2308860" y="1935480"/>
                    <a:pt x="2313940" y="1932940"/>
                    <a:pt x="2320290" y="1932940"/>
                  </a:cubicBezTo>
                  <a:cubicBezTo>
                    <a:pt x="2325370" y="1931670"/>
                    <a:pt x="2331720" y="1931670"/>
                    <a:pt x="2336800" y="1930400"/>
                  </a:cubicBezTo>
                  <a:cubicBezTo>
                    <a:pt x="2348230" y="1927860"/>
                    <a:pt x="2358390" y="1925320"/>
                    <a:pt x="2369820" y="1924050"/>
                  </a:cubicBezTo>
                  <a:cubicBezTo>
                    <a:pt x="2377440" y="1880870"/>
                    <a:pt x="2376170" y="1830070"/>
                    <a:pt x="2376170" y="1778000"/>
                  </a:cubicBezTo>
                  <a:close/>
                </a:path>
              </a:pathLst>
            </a:custGeom>
            <a:blipFill>
              <a:blip r:embed="rId7"/>
              <a:stretch>
                <a:fillRect l="-13340" t="0" r="-13340" b="0"/>
              </a:stretch>
            </a:blipFill>
          </p:spPr>
        </p:sp>
      </p:grpSp>
      <p:sp>
        <p:nvSpPr>
          <p:cNvPr name="TextBox 12" id="12"/>
          <p:cNvSpPr txBox="true"/>
          <p:nvPr/>
        </p:nvSpPr>
        <p:spPr>
          <a:xfrm rot="0">
            <a:off x="12211274" y="8223552"/>
            <a:ext cx="2370726" cy="565038"/>
          </a:xfrm>
          <a:prstGeom prst="rect">
            <a:avLst/>
          </a:prstGeom>
        </p:spPr>
        <p:txBody>
          <a:bodyPr anchor="t" rtlCol="false" tIns="0" lIns="0" bIns="0" rIns="0">
            <a:spAutoFit/>
          </a:bodyPr>
          <a:lstStyle/>
          <a:p>
            <a:pPr>
              <a:lnSpc>
                <a:spcPts val="4399"/>
              </a:lnSpc>
            </a:pPr>
            <a:r>
              <a:rPr lang="en-US" sz="3999">
                <a:solidFill>
                  <a:srgbClr val="FFFFFF"/>
                </a:solidFill>
                <a:latin typeface="Roboto Bold"/>
              </a:rPr>
              <a:t>1254++</a:t>
            </a:r>
          </a:p>
        </p:txBody>
      </p:sp>
      <p:sp>
        <p:nvSpPr>
          <p:cNvPr name="TextBox 13" id="13"/>
          <p:cNvSpPr txBox="true"/>
          <p:nvPr/>
        </p:nvSpPr>
        <p:spPr>
          <a:xfrm rot="0">
            <a:off x="12211274" y="8935197"/>
            <a:ext cx="2370726" cy="323103"/>
          </a:xfrm>
          <a:prstGeom prst="rect">
            <a:avLst/>
          </a:prstGeom>
        </p:spPr>
        <p:txBody>
          <a:bodyPr anchor="t" rtlCol="false" tIns="0" lIns="0" bIns="0" rIns="0">
            <a:spAutoFit/>
          </a:bodyPr>
          <a:lstStyle/>
          <a:p>
            <a:pPr algn="just">
              <a:lnSpc>
                <a:spcPts val="2480"/>
              </a:lnSpc>
            </a:pPr>
            <a:r>
              <a:rPr lang="en-US" sz="2000">
                <a:solidFill>
                  <a:srgbClr val="FFFFFF"/>
                </a:solidFill>
                <a:latin typeface="Roboto Bold"/>
              </a:rPr>
              <a:t>Paddy Harvest</a:t>
            </a:r>
          </a:p>
        </p:txBody>
      </p:sp>
    </p:spTree>
  </p:cSld>
  <p:clrMapOvr>
    <a:masterClrMapping/>
  </p:clrMapOvr>
  <p:transition spd="slow">
    <p:push dir="l"/>
  </p:transition>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1254431">
            <a:off x="14087355" y="4397058"/>
            <a:ext cx="7127636" cy="6738476"/>
          </a:xfrm>
          <a:custGeom>
            <a:avLst/>
            <a:gdLst/>
            <a:ahLst/>
            <a:cxnLst/>
            <a:rect r="r" b="b" t="t" l="l"/>
            <a:pathLst>
              <a:path h="6738476" w="7127636">
                <a:moveTo>
                  <a:pt x="7127636" y="6738476"/>
                </a:moveTo>
                <a:lnTo>
                  <a:pt x="0" y="6738476"/>
                </a:lnTo>
                <a:lnTo>
                  <a:pt x="0" y="0"/>
                </a:lnTo>
                <a:lnTo>
                  <a:pt x="7127636" y="0"/>
                </a:lnTo>
                <a:lnTo>
                  <a:pt x="7127636" y="6738476"/>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9921981" y="1028700"/>
            <a:ext cx="7337319" cy="4114800"/>
            <a:chOff x="0" y="0"/>
            <a:chExt cx="9783092" cy="5486400"/>
          </a:xfrm>
        </p:grpSpPr>
        <p:pic>
          <p:nvPicPr>
            <p:cNvPr name="Picture 4" id="4"/>
            <p:cNvPicPr>
              <a:picLocks noChangeAspect="true"/>
            </p:cNvPicPr>
            <p:nvPr/>
          </p:nvPicPr>
          <p:blipFill>
            <a:blip r:embed="rId4"/>
            <a:srcRect l="0" t="8148" r="0" b="8148"/>
            <a:stretch>
              <a:fillRect/>
            </a:stretch>
          </p:blipFill>
          <p:spPr>
            <a:xfrm flipH="false" flipV="false">
              <a:off x="0" y="0"/>
              <a:ext cx="9783092" cy="5486400"/>
            </a:xfrm>
            <a:prstGeom prst="rect">
              <a:avLst/>
            </a:prstGeom>
          </p:spPr>
        </p:pic>
      </p:grpSp>
      <p:grpSp>
        <p:nvGrpSpPr>
          <p:cNvPr name="Group 5" id="5"/>
          <p:cNvGrpSpPr/>
          <p:nvPr/>
        </p:nvGrpSpPr>
        <p:grpSpPr>
          <a:xfrm rot="0">
            <a:off x="13697498" y="5392280"/>
            <a:ext cx="3530985" cy="3866020"/>
            <a:chOff x="0" y="0"/>
            <a:chExt cx="4707981" cy="5154693"/>
          </a:xfrm>
        </p:grpSpPr>
        <p:pic>
          <p:nvPicPr>
            <p:cNvPr name="Picture 6" id="6"/>
            <p:cNvPicPr>
              <a:picLocks noChangeAspect="true"/>
            </p:cNvPicPr>
            <p:nvPr/>
          </p:nvPicPr>
          <p:blipFill>
            <a:blip r:embed="rId5"/>
            <a:srcRect l="7722" t="0" r="31388" b="0"/>
            <a:stretch>
              <a:fillRect/>
            </a:stretch>
          </p:blipFill>
          <p:spPr>
            <a:xfrm flipH="false" flipV="false">
              <a:off x="0" y="0"/>
              <a:ext cx="4707981" cy="5154693"/>
            </a:xfrm>
            <a:prstGeom prst="rect">
              <a:avLst/>
            </a:prstGeom>
          </p:spPr>
        </p:pic>
      </p:grpSp>
      <p:grpSp>
        <p:nvGrpSpPr>
          <p:cNvPr name="Group 7" id="7"/>
          <p:cNvGrpSpPr/>
          <p:nvPr/>
        </p:nvGrpSpPr>
        <p:grpSpPr>
          <a:xfrm rot="0">
            <a:off x="9921981" y="5392280"/>
            <a:ext cx="3530985" cy="3866020"/>
            <a:chOff x="0" y="0"/>
            <a:chExt cx="4707981" cy="5154693"/>
          </a:xfrm>
        </p:grpSpPr>
        <p:pic>
          <p:nvPicPr>
            <p:cNvPr name="Picture 8" id="8"/>
            <p:cNvPicPr>
              <a:picLocks noChangeAspect="true"/>
            </p:cNvPicPr>
            <p:nvPr/>
          </p:nvPicPr>
          <p:blipFill>
            <a:blip r:embed="rId6"/>
            <a:srcRect l="19574" t="0" r="19574" b="0"/>
            <a:stretch>
              <a:fillRect/>
            </a:stretch>
          </p:blipFill>
          <p:spPr>
            <a:xfrm flipH="false" flipV="false">
              <a:off x="0" y="0"/>
              <a:ext cx="4707981" cy="5154693"/>
            </a:xfrm>
            <a:prstGeom prst="rect">
              <a:avLst/>
            </a:prstGeom>
          </p:spPr>
        </p:pic>
      </p:grpSp>
      <p:sp>
        <p:nvSpPr>
          <p:cNvPr name="TextBox 9" id="9"/>
          <p:cNvSpPr txBox="true"/>
          <p:nvPr/>
        </p:nvSpPr>
        <p:spPr>
          <a:xfrm rot="0">
            <a:off x="407137" y="508854"/>
            <a:ext cx="8442554" cy="4292600"/>
          </a:xfrm>
          <a:prstGeom prst="rect">
            <a:avLst/>
          </a:prstGeom>
        </p:spPr>
        <p:txBody>
          <a:bodyPr anchor="t" rtlCol="false" tIns="0" lIns="0" bIns="0" rIns="0">
            <a:spAutoFit/>
          </a:bodyPr>
          <a:lstStyle/>
          <a:p>
            <a:pPr>
              <a:lnSpc>
                <a:spcPts val="3099"/>
              </a:lnSpc>
            </a:pPr>
            <a:r>
              <a:rPr lang="en-US" sz="2499">
                <a:solidFill>
                  <a:srgbClr val="000000"/>
                </a:solidFill>
                <a:latin typeface="Roboto"/>
              </a:rPr>
              <a:t>1.      Aging/Curing</a:t>
            </a:r>
          </a:p>
          <a:p>
            <a:pPr>
              <a:lnSpc>
                <a:spcPts val="3099"/>
              </a:lnSpc>
            </a:pPr>
          </a:p>
          <a:p>
            <a:pPr>
              <a:lnSpc>
                <a:spcPts val="3099"/>
              </a:lnSpc>
            </a:pPr>
            <a:r>
              <a:rPr lang="en-US" sz="2499">
                <a:solidFill>
                  <a:srgbClr val="000000"/>
                </a:solidFill>
                <a:latin typeface="Roboto"/>
              </a:rPr>
              <a:t>Aging dilakukan terhadap sayur-sayuran dengan tujuan sebagai berikut:</a:t>
            </a:r>
          </a:p>
          <a:p>
            <a:pPr>
              <a:lnSpc>
                <a:spcPts val="3099"/>
              </a:lnSpc>
            </a:pPr>
            <a:r>
              <a:rPr lang="en-US" sz="2499">
                <a:solidFill>
                  <a:srgbClr val="000000"/>
                </a:solidFill>
                <a:latin typeface="Roboto"/>
              </a:rPr>
              <a:t>a. Untuk member kesempatan penyembuhan luka pada komoditas sayur-sayuran tertentu, sehingga mengurangi kemungkinan kontak dengan mikrobia, misalnya : ubi jalar dan kentang</a:t>
            </a:r>
          </a:p>
          <a:p>
            <a:pPr>
              <a:lnSpc>
                <a:spcPts val="3099"/>
              </a:lnSpc>
            </a:pPr>
            <a:r>
              <a:rPr lang="en-US" sz="2499">
                <a:solidFill>
                  <a:srgbClr val="000000"/>
                </a:solidFill>
                <a:latin typeface="Roboto"/>
              </a:rPr>
              <a:t>b. Untuk mengurangi kadar air sampai optimal, sehingga daya simpan lebih lama, misalnya: bawang merah dan bawang putih</a:t>
            </a:r>
          </a:p>
        </p:txBody>
      </p:sp>
      <p:sp>
        <p:nvSpPr>
          <p:cNvPr name="Freeform 10" id="10"/>
          <p:cNvSpPr/>
          <p:nvPr/>
        </p:nvSpPr>
        <p:spPr>
          <a:xfrm flipH="false" flipV="false" rot="0">
            <a:off x="8335211" y="4752180"/>
            <a:ext cx="1028961" cy="1280200"/>
          </a:xfrm>
          <a:custGeom>
            <a:avLst/>
            <a:gdLst/>
            <a:ahLst/>
            <a:cxnLst/>
            <a:rect r="r" b="b" t="t" l="l"/>
            <a:pathLst>
              <a:path h="1280200" w="1028961">
                <a:moveTo>
                  <a:pt x="0" y="0"/>
                </a:moveTo>
                <a:lnTo>
                  <a:pt x="1028961" y="0"/>
                </a:lnTo>
                <a:lnTo>
                  <a:pt x="1028961" y="1280200"/>
                </a:lnTo>
                <a:lnTo>
                  <a:pt x="0" y="1280200"/>
                </a:lnTo>
                <a:lnTo>
                  <a:pt x="0" y="0"/>
                </a:lnTo>
                <a:close/>
              </a:path>
            </a:pathLst>
          </a:custGeom>
          <a:blipFill>
            <a:blip r:embed="rId7"/>
            <a:stretch>
              <a:fillRect l="0" t="0" r="0" b="0"/>
            </a:stretch>
          </a:blipFill>
        </p:spPr>
      </p:sp>
      <p:sp>
        <p:nvSpPr>
          <p:cNvPr name="Freeform 11" id="11"/>
          <p:cNvSpPr/>
          <p:nvPr/>
        </p:nvSpPr>
        <p:spPr>
          <a:xfrm flipH="false" flipV="false" rot="0">
            <a:off x="7318505" y="518379"/>
            <a:ext cx="1825495" cy="962948"/>
          </a:xfrm>
          <a:custGeom>
            <a:avLst/>
            <a:gdLst/>
            <a:ahLst/>
            <a:cxnLst/>
            <a:rect r="r" b="b" t="t" l="l"/>
            <a:pathLst>
              <a:path h="962948" w="1825495">
                <a:moveTo>
                  <a:pt x="0" y="0"/>
                </a:moveTo>
                <a:lnTo>
                  <a:pt x="1825495" y="0"/>
                </a:lnTo>
                <a:lnTo>
                  <a:pt x="1825495" y="962948"/>
                </a:lnTo>
                <a:lnTo>
                  <a:pt x="0" y="962948"/>
                </a:lnTo>
                <a:lnTo>
                  <a:pt x="0" y="0"/>
                </a:lnTo>
                <a:close/>
              </a:path>
            </a:pathLst>
          </a:custGeom>
          <a:blipFill>
            <a:blip r:embed="rId8"/>
            <a:stretch>
              <a:fillRect l="0" t="0" r="0" b="0"/>
            </a:stretch>
          </a:blipFill>
        </p:spPr>
      </p:sp>
      <p:sp>
        <p:nvSpPr>
          <p:cNvPr name="TextBox 12" id="12"/>
          <p:cNvSpPr txBox="true"/>
          <p:nvPr/>
        </p:nvSpPr>
        <p:spPr>
          <a:xfrm rot="0">
            <a:off x="407137" y="5174227"/>
            <a:ext cx="8842645" cy="4292600"/>
          </a:xfrm>
          <a:prstGeom prst="rect">
            <a:avLst/>
          </a:prstGeom>
        </p:spPr>
        <p:txBody>
          <a:bodyPr anchor="t" rtlCol="false" tIns="0" lIns="0" bIns="0" rIns="0">
            <a:spAutoFit/>
          </a:bodyPr>
          <a:lstStyle/>
          <a:p>
            <a:pPr>
              <a:lnSpc>
                <a:spcPts val="3099"/>
              </a:lnSpc>
            </a:pPr>
            <a:r>
              <a:rPr lang="en-US" sz="2499">
                <a:solidFill>
                  <a:srgbClr val="000000"/>
                </a:solidFill>
                <a:latin typeface="Roboto"/>
              </a:rPr>
              <a:t>2.    Degreening</a:t>
            </a:r>
          </a:p>
          <a:p>
            <a:pPr>
              <a:lnSpc>
                <a:spcPts val="3099"/>
              </a:lnSpc>
            </a:pPr>
          </a:p>
          <a:p>
            <a:pPr>
              <a:lnSpc>
                <a:spcPts val="3099"/>
              </a:lnSpc>
            </a:pPr>
            <a:r>
              <a:rPr lang="en-US" sz="2499">
                <a:solidFill>
                  <a:srgbClr val="000000"/>
                </a:solidFill>
                <a:latin typeface="Roboto"/>
              </a:rPr>
              <a:t>Degreening merupakan cara penanganan pasca panen dengan tujuan untuk menghilangkan atau mengurangi warna hijau pada buah-buahan yaitu terjadi pembongkaran zat warna hijau (klorofil) sehingga lebih menarik.  Degreening dilakukan dengan cara pemeraman dan ditambah dengan etilen atau asetilen, propilen, butilen dalam bentuk karbit.  Contoh pemeraman buah pisang ditempatkan pada kotak yang diberi jenis daun tertentu misal daun sengon.  Contoh lain pemeraman mangga dengan ditambah karbit.</a:t>
            </a:r>
          </a:p>
        </p:txBody>
      </p:sp>
    </p:spTree>
  </p:cSld>
  <p:clrMapOvr>
    <a:masterClrMapping/>
  </p:clrMapOvr>
  <p:transition spd="slow">
    <p:push dir="l"/>
  </p:transition>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700000">
            <a:off x="12244213" y="-3277312"/>
            <a:ext cx="7127636" cy="6738476"/>
          </a:xfrm>
          <a:custGeom>
            <a:avLst/>
            <a:gdLst/>
            <a:ahLst/>
            <a:cxnLst/>
            <a:rect r="r" b="b" t="t" l="l"/>
            <a:pathLst>
              <a:path h="6738476" w="7127636">
                <a:moveTo>
                  <a:pt x="0" y="0"/>
                </a:moveTo>
                <a:lnTo>
                  <a:pt x="7127636" y="0"/>
                </a:lnTo>
                <a:lnTo>
                  <a:pt x="7127636" y="6738476"/>
                </a:lnTo>
                <a:lnTo>
                  <a:pt x="0" y="673847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8175528" y="1028700"/>
            <a:ext cx="8034006" cy="8229600"/>
            <a:chOff x="0" y="0"/>
            <a:chExt cx="2086610" cy="2137410"/>
          </a:xfrm>
        </p:grpSpPr>
        <p:sp>
          <p:nvSpPr>
            <p:cNvPr name="Freeform 4" id="4"/>
            <p:cNvSpPr/>
            <p:nvPr/>
          </p:nvSpPr>
          <p:spPr>
            <a:xfrm flipH="false" flipV="false" rot="0">
              <a:off x="2540" y="-2540"/>
              <a:ext cx="2087880" cy="2139950"/>
            </a:xfrm>
            <a:custGeom>
              <a:avLst/>
              <a:gdLst/>
              <a:ahLst/>
              <a:cxnLst/>
              <a:rect r="r" b="b" t="t" l="l"/>
              <a:pathLst>
                <a:path h="2139950" w="2087880">
                  <a:moveTo>
                    <a:pt x="1979930" y="486410"/>
                  </a:moveTo>
                  <a:cubicBezTo>
                    <a:pt x="1964690" y="454660"/>
                    <a:pt x="1948180" y="422910"/>
                    <a:pt x="1929130" y="393700"/>
                  </a:cubicBezTo>
                  <a:cubicBezTo>
                    <a:pt x="1908810" y="363220"/>
                    <a:pt x="1888490" y="330200"/>
                    <a:pt x="1861820" y="304800"/>
                  </a:cubicBezTo>
                  <a:cubicBezTo>
                    <a:pt x="1836420" y="280670"/>
                    <a:pt x="1808480" y="257810"/>
                    <a:pt x="1780540" y="236220"/>
                  </a:cubicBezTo>
                  <a:cubicBezTo>
                    <a:pt x="1725930" y="193040"/>
                    <a:pt x="1666240" y="154940"/>
                    <a:pt x="1606550" y="119380"/>
                  </a:cubicBezTo>
                  <a:cubicBezTo>
                    <a:pt x="1537970" y="77470"/>
                    <a:pt x="1461770" y="55880"/>
                    <a:pt x="1384300" y="34290"/>
                  </a:cubicBezTo>
                  <a:cubicBezTo>
                    <a:pt x="1337310" y="21590"/>
                    <a:pt x="1289050" y="11430"/>
                    <a:pt x="1239520" y="5080"/>
                  </a:cubicBezTo>
                  <a:cubicBezTo>
                    <a:pt x="1203960" y="0"/>
                    <a:pt x="1165860" y="2540"/>
                    <a:pt x="1129030" y="6350"/>
                  </a:cubicBezTo>
                  <a:cubicBezTo>
                    <a:pt x="1079500" y="10160"/>
                    <a:pt x="1029970" y="13970"/>
                    <a:pt x="980440" y="22860"/>
                  </a:cubicBezTo>
                  <a:cubicBezTo>
                    <a:pt x="943610" y="24130"/>
                    <a:pt x="908050" y="25400"/>
                    <a:pt x="869950" y="29210"/>
                  </a:cubicBezTo>
                  <a:cubicBezTo>
                    <a:pt x="850900" y="30480"/>
                    <a:pt x="831850" y="33020"/>
                    <a:pt x="812800" y="35560"/>
                  </a:cubicBezTo>
                  <a:cubicBezTo>
                    <a:pt x="800100" y="38100"/>
                    <a:pt x="788670" y="40640"/>
                    <a:pt x="777240" y="43180"/>
                  </a:cubicBezTo>
                  <a:cubicBezTo>
                    <a:pt x="730250" y="54610"/>
                    <a:pt x="685800" y="74930"/>
                    <a:pt x="645160" y="96520"/>
                  </a:cubicBezTo>
                  <a:cubicBezTo>
                    <a:pt x="562610" y="139700"/>
                    <a:pt x="483870" y="190500"/>
                    <a:pt x="411480" y="247650"/>
                  </a:cubicBezTo>
                  <a:cubicBezTo>
                    <a:pt x="381000" y="271780"/>
                    <a:pt x="351790" y="297180"/>
                    <a:pt x="322580" y="323850"/>
                  </a:cubicBezTo>
                  <a:cubicBezTo>
                    <a:pt x="270510" y="372110"/>
                    <a:pt x="227330" y="429260"/>
                    <a:pt x="187960" y="487680"/>
                  </a:cubicBezTo>
                  <a:cubicBezTo>
                    <a:pt x="158750" y="529590"/>
                    <a:pt x="134620" y="577850"/>
                    <a:pt x="114300" y="623570"/>
                  </a:cubicBezTo>
                  <a:cubicBezTo>
                    <a:pt x="99060" y="657860"/>
                    <a:pt x="82550" y="692150"/>
                    <a:pt x="72390" y="728980"/>
                  </a:cubicBezTo>
                  <a:cubicBezTo>
                    <a:pt x="44450" y="819150"/>
                    <a:pt x="22860" y="910590"/>
                    <a:pt x="8890" y="1003300"/>
                  </a:cubicBezTo>
                  <a:cubicBezTo>
                    <a:pt x="3810" y="1040130"/>
                    <a:pt x="1270" y="1076960"/>
                    <a:pt x="0" y="1115060"/>
                  </a:cubicBezTo>
                  <a:lnTo>
                    <a:pt x="0" y="1165860"/>
                  </a:lnTo>
                  <a:cubicBezTo>
                    <a:pt x="1270" y="1197610"/>
                    <a:pt x="2540" y="1236980"/>
                    <a:pt x="8890" y="1268730"/>
                  </a:cubicBezTo>
                  <a:cubicBezTo>
                    <a:pt x="15240" y="1305560"/>
                    <a:pt x="21590" y="1343660"/>
                    <a:pt x="31750" y="1379220"/>
                  </a:cubicBezTo>
                  <a:cubicBezTo>
                    <a:pt x="54610" y="1452880"/>
                    <a:pt x="78740" y="1527810"/>
                    <a:pt x="118110" y="1595120"/>
                  </a:cubicBezTo>
                  <a:cubicBezTo>
                    <a:pt x="138430" y="1629410"/>
                    <a:pt x="160020" y="1663700"/>
                    <a:pt x="182880" y="1695450"/>
                  </a:cubicBezTo>
                  <a:cubicBezTo>
                    <a:pt x="212090" y="1738630"/>
                    <a:pt x="241300" y="1780540"/>
                    <a:pt x="278130" y="1817370"/>
                  </a:cubicBezTo>
                  <a:cubicBezTo>
                    <a:pt x="322580" y="1863090"/>
                    <a:pt x="374650" y="1903730"/>
                    <a:pt x="427990" y="1939290"/>
                  </a:cubicBezTo>
                  <a:cubicBezTo>
                    <a:pt x="539750" y="2012950"/>
                    <a:pt x="673100" y="2054860"/>
                    <a:pt x="801370" y="2090420"/>
                  </a:cubicBezTo>
                  <a:cubicBezTo>
                    <a:pt x="831850" y="2099310"/>
                    <a:pt x="863600" y="2106930"/>
                    <a:pt x="895350" y="2113280"/>
                  </a:cubicBezTo>
                  <a:cubicBezTo>
                    <a:pt x="944880" y="2123440"/>
                    <a:pt x="994410" y="2134870"/>
                    <a:pt x="1043940" y="2137410"/>
                  </a:cubicBezTo>
                  <a:cubicBezTo>
                    <a:pt x="1083310" y="2139950"/>
                    <a:pt x="1123950" y="2136140"/>
                    <a:pt x="1163320" y="2133600"/>
                  </a:cubicBezTo>
                  <a:cubicBezTo>
                    <a:pt x="1216660" y="2129790"/>
                    <a:pt x="1270000" y="2124710"/>
                    <a:pt x="1323340" y="2113280"/>
                  </a:cubicBezTo>
                  <a:cubicBezTo>
                    <a:pt x="1375410" y="2101850"/>
                    <a:pt x="1424940" y="2084070"/>
                    <a:pt x="1473200" y="2062480"/>
                  </a:cubicBezTo>
                  <a:cubicBezTo>
                    <a:pt x="1549400" y="2029460"/>
                    <a:pt x="1623060" y="1983740"/>
                    <a:pt x="1678940" y="1921510"/>
                  </a:cubicBezTo>
                  <a:cubicBezTo>
                    <a:pt x="1739900" y="1852930"/>
                    <a:pt x="1798320" y="1783080"/>
                    <a:pt x="1847850" y="1705610"/>
                  </a:cubicBezTo>
                  <a:cubicBezTo>
                    <a:pt x="1896110" y="1630680"/>
                    <a:pt x="1936750" y="1550670"/>
                    <a:pt x="1976120" y="1469390"/>
                  </a:cubicBezTo>
                  <a:cubicBezTo>
                    <a:pt x="2007870" y="1403350"/>
                    <a:pt x="2039620" y="1334770"/>
                    <a:pt x="2056130" y="1262380"/>
                  </a:cubicBezTo>
                  <a:cubicBezTo>
                    <a:pt x="2067560" y="1212850"/>
                    <a:pt x="2077720" y="1162050"/>
                    <a:pt x="2082800" y="1112520"/>
                  </a:cubicBezTo>
                  <a:cubicBezTo>
                    <a:pt x="2086610" y="1074420"/>
                    <a:pt x="2087880" y="1037590"/>
                    <a:pt x="2087880" y="1000760"/>
                  </a:cubicBezTo>
                  <a:cubicBezTo>
                    <a:pt x="2087880" y="910590"/>
                    <a:pt x="2082800" y="820420"/>
                    <a:pt x="2067560" y="731520"/>
                  </a:cubicBezTo>
                  <a:cubicBezTo>
                    <a:pt x="2061210" y="695960"/>
                    <a:pt x="2052320" y="661670"/>
                    <a:pt x="2039620" y="628650"/>
                  </a:cubicBezTo>
                  <a:cubicBezTo>
                    <a:pt x="2019300" y="581660"/>
                    <a:pt x="2002790" y="533400"/>
                    <a:pt x="1979930" y="486410"/>
                  </a:cubicBezTo>
                  <a:close/>
                </a:path>
              </a:pathLst>
            </a:custGeom>
            <a:blipFill>
              <a:blip r:embed="rId4"/>
              <a:stretch>
                <a:fillRect l="-26205" t="0" r="-26205" b="0"/>
              </a:stretch>
            </a:blipFill>
          </p:spPr>
        </p:sp>
      </p:grpSp>
      <p:grpSp>
        <p:nvGrpSpPr>
          <p:cNvPr name="Group 5" id="5"/>
          <p:cNvGrpSpPr/>
          <p:nvPr/>
        </p:nvGrpSpPr>
        <p:grpSpPr>
          <a:xfrm rot="0">
            <a:off x="11895038" y="7254299"/>
            <a:ext cx="5364262" cy="1447800"/>
            <a:chOff x="0" y="0"/>
            <a:chExt cx="1412810" cy="381314"/>
          </a:xfrm>
        </p:grpSpPr>
        <p:sp>
          <p:nvSpPr>
            <p:cNvPr name="Freeform 6" id="6"/>
            <p:cNvSpPr/>
            <p:nvPr/>
          </p:nvSpPr>
          <p:spPr>
            <a:xfrm flipH="false" flipV="false" rot="0">
              <a:off x="0" y="0"/>
              <a:ext cx="1412810" cy="381314"/>
            </a:xfrm>
            <a:custGeom>
              <a:avLst/>
              <a:gdLst/>
              <a:ahLst/>
              <a:cxnLst/>
              <a:rect r="r" b="b" t="t" l="l"/>
              <a:pathLst>
                <a:path h="381314" w="1412810">
                  <a:moveTo>
                    <a:pt x="0" y="0"/>
                  </a:moveTo>
                  <a:lnTo>
                    <a:pt x="1412810" y="0"/>
                  </a:lnTo>
                  <a:lnTo>
                    <a:pt x="1412810" y="381314"/>
                  </a:lnTo>
                  <a:lnTo>
                    <a:pt x="0" y="381314"/>
                  </a:lnTo>
                  <a:close/>
                </a:path>
              </a:pathLst>
            </a:custGeom>
            <a:solidFill>
              <a:srgbClr val="FFFFFF"/>
            </a:solidFill>
          </p:spPr>
        </p:sp>
        <p:sp>
          <p:nvSpPr>
            <p:cNvPr name="TextBox 7" id="7"/>
            <p:cNvSpPr txBox="true"/>
            <p:nvPr/>
          </p:nvSpPr>
          <p:spPr>
            <a:xfrm>
              <a:off x="0" y="-19050"/>
              <a:ext cx="812800" cy="831850"/>
            </a:xfrm>
            <a:prstGeom prst="rect">
              <a:avLst/>
            </a:prstGeom>
          </p:spPr>
          <p:txBody>
            <a:bodyPr anchor="ctr" rtlCol="false" tIns="50800" lIns="50800" bIns="50800" rIns="50800"/>
            <a:lstStyle/>
            <a:p>
              <a:pPr algn="ctr">
                <a:lnSpc>
                  <a:spcPts val="3100"/>
                </a:lnSpc>
              </a:pPr>
            </a:p>
          </p:txBody>
        </p:sp>
      </p:grpSp>
      <p:sp>
        <p:nvSpPr>
          <p:cNvPr name="Freeform 8" id="8"/>
          <p:cNvSpPr/>
          <p:nvPr/>
        </p:nvSpPr>
        <p:spPr>
          <a:xfrm flipH="false" flipV="false" rot="0">
            <a:off x="15994896" y="5885668"/>
            <a:ext cx="1613945" cy="2116649"/>
          </a:xfrm>
          <a:custGeom>
            <a:avLst/>
            <a:gdLst/>
            <a:ahLst/>
            <a:cxnLst/>
            <a:rect r="r" b="b" t="t" l="l"/>
            <a:pathLst>
              <a:path h="2116649" w="1613945">
                <a:moveTo>
                  <a:pt x="0" y="0"/>
                </a:moveTo>
                <a:lnTo>
                  <a:pt x="1613945" y="0"/>
                </a:lnTo>
                <a:lnTo>
                  <a:pt x="1613945" y="2116649"/>
                </a:lnTo>
                <a:lnTo>
                  <a:pt x="0" y="2116649"/>
                </a:lnTo>
                <a:lnTo>
                  <a:pt x="0" y="0"/>
                </a:lnTo>
                <a:close/>
              </a:path>
            </a:pathLst>
          </a:custGeom>
          <a:blipFill>
            <a:blip r:embed="rId5"/>
            <a:stretch>
              <a:fillRect l="0" t="0" r="0" b="0"/>
            </a:stretch>
          </a:blipFill>
        </p:spPr>
      </p:sp>
      <p:sp>
        <p:nvSpPr>
          <p:cNvPr name="TextBox 9" id="9"/>
          <p:cNvSpPr txBox="true"/>
          <p:nvPr/>
        </p:nvSpPr>
        <p:spPr>
          <a:xfrm rot="0">
            <a:off x="12192531" y="7492909"/>
            <a:ext cx="3615500" cy="951530"/>
          </a:xfrm>
          <a:prstGeom prst="rect">
            <a:avLst/>
          </a:prstGeom>
        </p:spPr>
        <p:txBody>
          <a:bodyPr anchor="t" rtlCol="false" tIns="0" lIns="0" bIns="0" rIns="0">
            <a:spAutoFit/>
          </a:bodyPr>
          <a:lstStyle/>
          <a:p>
            <a:pPr>
              <a:lnSpc>
                <a:spcPts val="2480"/>
              </a:lnSpc>
            </a:pPr>
            <a:r>
              <a:rPr lang="en-US" sz="2000">
                <a:solidFill>
                  <a:srgbClr val="000000"/>
                </a:solidFill>
                <a:latin typeface="Roboto Italics"/>
              </a:rPr>
              <a:t>Presentations are tools that can be used as lectures, speeches, reports, and more.</a:t>
            </a:r>
          </a:p>
        </p:txBody>
      </p:sp>
      <p:sp>
        <p:nvSpPr>
          <p:cNvPr name="TextBox 10" id="10"/>
          <p:cNvSpPr txBox="true"/>
          <p:nvPr/>
        </p:nvSpPr>
        <p:spPr>
          <a:xfrm rot="0">
            <a:off x="699545" y="4409499"/>
            <a:ext cx="7285483" cy="4292600"/>
          </a:xfrm>
          <a:prstGeom prst="rect">
            <a:avLst/>
          </a:prstGeom>
        </p:spPr>
        <p:txBody>
          <a:bodyPr anchor="t" rtlCol="false" tIns="0" lIns="0" bIns="0" rIns="0">
            <a:spAutoFit/>
          </a:bodyPr>
          <a:lstStyle/>
          <a:p>
            <a:pPr>
              <a:lnSpc>
                <a:spcPts val="3099"/>
              </a:lnSpc>
            </a:pPr>
            <a:r>
              <a:rPr lang="en-US" sz="2499">
                <a:solidFill>
                  <a:srgbClr val="000000"/>
                </a:solidFill>
                <a:latin typeface="Roboto"/>
              </a:rPr>
              <a:t>4.  Waxing ( Pelapisan dengan lilin )</a:t>
            </a:r>
          </a:p>
          <a:p>
            <a:pPr>
              <a:lnSpc>
                <a:spcPts val="3099"/>
              </a:lnSpc>
            </a:pPr>
          </a:p>
          <a:p>
            <a:pPr>
              <a:lnSpc>
                <a:spcPts val="3099"/>
              </a:lnSpc>
            </a:pPr>
            <a:r>
              <a:rPr lang="en-US" sz="2499">
                <a:solidFill>
                  <a:srgbClr val="000000"/>
                </a:solidFill>
                <a:latin typeface="Roboto"/>
              </a:rPr>
              <a:t>Waxing adalah pelapisan lilin yang biasanya dilakukan terhadap buah-buahan.  Pada umumnya buah-buahan mempunyai lapisan lilin secara alami, misalnya sawo kecik, semangka dan apel.  Lapisan lilin alami berfungsi untuk menjaga buah-buahan agar tidak terjadi transpirasi secar cepat.  Perlakuan pelapisan lilin harus mempertimbangkan tebal/tipisnya lapisan lilin, sehingga pertukaran gas dari dalam buah tetap berlangsung.</a:t>
            </a:r>
          </a:p>
        </p:txBody>
      </p:sp>
      <p:sp>
        <p:nvSpPr>
          <p:cNvPr name="TextBox 11" id="11"/>
          <p:cNvSpPr txBox="true"/>
          <p:nvPr/>
        </p:nvSpPr>
        <p:spPr>
          <a:xfrm rot="0">
            <a:off x="699545" y="1019175"/>
            <a:ext cx="7148149" cy="2730500"/>
          </a:xfrm>
          <a:prstGeom prst="rect">
            <a:avLst/>
          </a:prstGeom>
        </p:spPr>
        <p:txBody>
          <a:bodyPr anchor="t" rtlCol="false" tIns="0" lIns="0" bIns="0" rIns="0">
            <a:spAutoFit/>
          </a:bodyPr>
          <a:lstStyle/>
          <a:p>
            <a:pPr>
              <a:lnSpc>
                <a:spcPts val="3099"/>
              </a:lnSpc>
            </a:pPr>
            <a:r>
              <a:rPr lang="en-US" sz="2499">
                <a:solidFill>
                  <a:srgbClr val="000000"/>
                </a:solidFill>
                <a:latin typeface="Roboto"/>
              </a:rPr>
              <a:t>3.   Precooling</a:t>
            </a:r>
          </a:p>
          <a:p>
            <a:pPr>
              <a:lnSpc>
                <a:spcPts val="3099"/>
              </a:lnSpc>
            </a:pPr>
          </a:p>
          <a:p>
            <a:pPr>
              <a:lnSpc>
                <a:spcPts val="3099"/>
              </a:lnSpc>
            </a:pPr>
            <a:r>
              <a:rPr lang="en-US" sz="2499">
                <a:solidFill>
                  <a:srgbClr val="000000"/>
                </a:solidFill>
                <a:latin typeface="Roboto"/>
              </a:rPr>
              <a:t>Precooling adalah penghilangan panas yang dibawa oleh bahan dari kebun sampai dicapai suhu yang aman dengan cara pendinginan.  Ada beberapa cara precooling yaitu dengan udara, air, pendinginan vakum (hampa udara).</a:t>
            </a:r>
          </a:p>
        </p:txBody>
      </p:sp>
    </p:spTree>
  </p:cSld>
  <p:clrMapOvr>
    <a:masterClrMapping/>
  </p:clrMapOvr>
  <p:transition spd="slow">
    <p:push dir="l"/>
  </p:transition>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871819">
            <a:off x="13211162" y="5889062"/>
            <a:ext cx="7127636" cy="6738476"/>
          </a:xfrm>
          <a:custGeom>
            <a:avLst/>
            <a:gdLst/>
            <a:ahLst/>
            <a:cxnLst/>
            <a:rect r="r" b="b" t="t" l="l"/>
            <a:pathLst>
              <a:path h="6738476" w="7127636">
                <a:moveTo>
                  <a:pt x="0" y="0"/>
                </a:moveTo>
                <a:lnTo>
                  <a:pt x="7127636" y="0"/>
                </a:lnTo>
                <a:lnTo>
                  <a:pt x="7127636" y="6738476"/>
                </a:lnTo>
                <a:lnTo>
                  <a:pt x="0" y="673847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0" y="5546216"/>
            <a:ext cx="9144000" cy="4971147"/>
            <a:chOff x="0" y="0"/>
            <a:chExt cx="12192000" cy="6628196"/>
          </a:xfrm>
        </p:grpSpPr>
        <p:pic>
          <p:nvPicPr>
            <p:cNvPr name="Picture 4" id="4"/>
            <p:cNvPicPr>
              <a:picLocks noChangeAspect="true"/>
            </p:cNvPicPr>
            <p:nvPr/>
          </p:nvPicPr>
          <p:blipFill>
            <a:blip r:embed="rId4"/>
            <a:srcRect l="0" t="9200" r="0" b="9200"/>
            <a:stretch>
              <a:fillRect/>
            </a:stretch>
          </p:blipFill>
          <p:spPr>
            <a:xfrm flipH="false" flipV="false">
              <a:off x="0" y="0"/>
              <a:ext cx="12192000" cy="6628196"/>
            </a:xfrm>
            <a:prstGeom prst="rect">
              <a:avLst/>
            </a:prstGeom>
          </p:spPr>
        </p:pic>
      </p:grpSp>
      <p:sp>
        <p:nvSpPr>
          <p:cNvPr name="Freeform 5" id="5"/>
          <p:cNvSpPr/>
          <p:nvPr/>
        </p:nvSpPr>
        <p:spPr>
          <a:xfrm flipH="false" flipV="false" rot="0">
            <a:off x="8311779" y="364408"/>
            <a:ext cx="2518643" cy="1328584"/>
          </a:xfrm>
          <a:custGeom>
            <a:avLst/>
            <a:gdLst/>
            <a:ahLst/>
            <a:cxnLst/>
            <a:rect r="r" b="b" t="t" l="l"/>
            <a:pathLst>
              <a:path h="1328584" w="2518643">
                <a:moveTo>
                  <a:pt x="0" y="0"/>
                </a:moveTo>
                <a:lnTo>
                  <a:pt x="2518644" y="0"/>
                </a:lnTo>
                <a:lnTo>
                  <a:pt x="2518644" y="1328584"/>
                </a:lnTo>
                <a:lnTo>
                  <a:pt x="0" y="1328584"/>
                </a:lnTo>
                <a:lnTo>
                  <a:pt x="0" y="0"/>
                </a:lnTo>
                <a:close/>
              </a:path>
            </a:pathLst>
          </a:custGeom>
          <a:blipFill>
            <a:blip r:embed="rId5"/>
            <a:stretch>
              <a:fillRect l="0" t="0" r="0" b="0"/>
            </a:stretch>
          </a:blipFill>
        </p:spPr>
      </p:sp>
      <p:sp>
        <p:nvSpPr>
          <p:cNvPr name="TextBox 6" id="6"/>
          <p:cNvSpPr txBox="true"/>
          <p:nvPr/>
        </p:nvSpPr>
        <p:spPr>
          <a:xfrm rot="0">
            <a:off x="10279983" y="2769751"/>
            <a:ext cx="5944558" cy="3511550"/>
          </a:xfrm>
          <a:prstGeom prst="rect">
            <a:avLst/>
          </a:prstGeom>
        </p:spPr>
        <p:txBody>
          <a:bodyPr anchor="t" rtlCol="false" tIns="0" lIns="0" bIns="0" rIns="0">
            <a:spAutoFit/>
          </a:bodyPr>
          <a:lstStyle/>
          <a:p>
            <a:pPr>
              <a:lnSpc>
                <a:spcPts val="3099"/>
              </a:lnSpc>
            </a:pPr>
            <a:r>
              <a:rPr lang="en-US" sz="2499">
                <a:solidFill>
                  <a:srgbClr val="000000"/>
                </a:solidFill>
                <a:latin typeface="Roboto"/>
              </a:rPr>
              <a:t>6.   Pencucian</a:t>
            </a:r>
          </a:p>
          <a:p>
            <a:pPr>
              <a:lnSpc>
                <a:spcPts val="3099"/>
              </a:lnSpc>
            </a:pPr>
          </a:p>
          <a:p>
            <a:pPr>
              <a:lnSpc>
                <a:spcPts val="3099"/>
              </a:lnSpc>
            </a:pPr>
            <a:r>
              <a:rPr lang="en-US" sz="2499">
                <a:solidFill>
                  <a:srgbClr val="000000"/>
                </a:solidFill>
                <a:latin typeface="Roboto"/>
              </a:rPr>
              <a:t>Pencucian bertujuan untuk menghilangkan kotoran terutama tanah dan menghilangkan bahan asing pada sayur-sayuran dan buah-buahan, misalnya residu fungisida dan insektisida.  Tujuan lain untuk mengurangi aktivitas enzim bila air yang digunakan dingin atau air panas.</a:t>
            </a:r>
          </a:p>
        </p:txBody>
      </p:sp>
      <p:sp>
        <p:nvSpPr>
          <p:cNvPr name="TextBox 7" id="7"/>
          <p:cNvSpPr txBox="true"/>
          <p:nvPr/>
        </p:nvSpPr>
        <p:spPr>
          <a:xfrm rot="0">
            <a:off x="816917" y="1019175"/>
            <a:ext cx="7902484" cy="3121025"/>
          </a:xfrm>
          <a:prstGeom prst="rect">
            <a:avLst/>
          </a:prstGeom>
        </p:spPr>
        <p:txBody>
          <a:bodyPr anchor="t" rtlCol="false" tIns="0" lIns="0" bIns="0" rIns="0">
            <a:spAutoFit/>
          </a:bodyPr>
          <a:lstStyle/>
          <a:p>
            <a:pPr>
              <a:lnSpc>
                <a:spcPts val="3099"/>
              </a:lnSpc>
            </a:pPr>
            <a:r>
              <a:rPr lang="en-US" sz="2499">
                <a:solidFill>
                  <a:srgbClr val="000000"/>
                </a:solidFill>
                <a:latin typeface="Roboto"/>
              </a:rPr>
              <a:t>5.   Sortasi / Grading</a:t>
            </a:r>
          </a:p>
          <a:p>
            <a:pPr>
              <a:lnSpc>
                <a:spcPts val="3099"/>
              </a:lnSpc>
            </a:pPr>
          </a:p>
          <a:p>
            <a:pPr>
              <a:lnSpc>
                <a:spcPts val="3099"/>
              </a:lnSpc>
            </a:pPr>
            <a:r>
              <a:rPr lang="en-US" sz="2499">
                <a:solidFill>
                  <a:srgbClr val="000000"/>
                </a:solidFill>
                <a:latin typeface="Roboto"/>
              </a:rPr>
              <a:t>Sortasi secara umum bertujuan untuk mendapatkan mutu sayur-sayuran dan buah-buahan sesuai standar.  Di Indonesia standar mutu sayur-sayuran dan buah-buahan belum tercantum di dalam SNI.  Di Negara maju seperti Jerman mempunyai standar mutu untuk sayur-sayuran dan buah-buahan.</a:t>
            </a:r>
          </a:p>
        </p:txBody>
      </p:sp>
    </p:spTree>
  </p:cSld>
  <p:clrMapOvr>
    <a:masterClrMapping/>
  </p:clrMapOvr>
  <p:transition spd="slow">
    <p:push dir="l"/>
  </p:transition>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true" rot="1601802">
            <a:off x="12686461" y="-608388"/>
            <a:ext cx="15295535" cy="14460418"/>
          </a:xfrm>
          <a:custGeom>
            <a:avLst/>
            <a:gdLst/>
            <a:ahLst/>
            <a:cxnLst/>
            <a:rect r="r" b="b" t="t" l="l"/>
            <a:pathLst>
              <a:path h="14460418" w="15295535">
                <a:moveTo>
                  <a:pt x="15295535" y="14460417"/>
                </a:moveTo>
                <a:lnTo>
                  <a:pt x="0" y="14460417"/>
                </a:lnTo>
                <a:lnTo>
                  <a:pt x="0" y="0"/>
                </a:lnTo>
                <a:lnTo>
                  <a:pt x="15295535" y="0"/>
                </a:lnTo>
                <a:lnTo>
                  <a:pt x="15295535" y="14460417"/>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451961" y="4757447"/>
            <a:ext cx="6807339" cy="3728747"/>
            <a:chOff x="0" y="0"/>
            <a:chExt cx="9076452" cy="4971663"/>
          </a:xfrm>
        </p:grpSpPr>
        <p:pic>
          <p:nvPicPr>
            <p:cNvPr name="Picture 4" id="4"/>
            <p:cNvPicPr>
              <a:picLocks noChangeAspect="true"/>
            </p:cNvPicPr>
            <p:nvPr/>
          </p:nvPicPr>
          <p:blipFill>
            <a:blip r:embed="rId4"/>
            <a:srcRect l="0" t="8918" r="0" b="8918"/>
            <a:stretch>
              <a:fillRect/>
            </a:stretch>
          </p:blipFill>
          <p:spPr>
            <a:xfrm flipH="false" flipV="false">
              <a:off x="0" y="0"/>
              <a:ext cx="9076452" cy="4971663"/>
            </a:xfrm>
            <a:prstGeom prst="rect">
              <a:avLst/>
            </a:prstGeom>
          </p:spPr>
        </p:pic>
      </p:grpSp>
      <p:grpSp>
        <p:nvGrpSpPr>
          <p:cNvPr name="Group 5" id="5"/>
          <p:cNvGrpSpPr/>
          <p:nvPr/>
        </p:nvGrpSpPr>
        <p:grpSpPr>
          <a:xfrm rot="0">
            <a:off x="10451961" y="1028700"/>
            <a:ext cx="4127639" cy="3500147"/>
            <a:chOff x="0" y="0"/>
            <a:chExt cx="5503519" cy="4666863"/>
          </a:xfrm>
        </p:grpSpPr>
        <p:pic>
          <p:nvPicPr>
            <p:cNvPr name="Picture 6" id="6"/>
            <p:cNvPicPr>
              <a:picLocks noChangeAspect="true"/>
            </p:cNvPicPr>
            <p:nvPr/>
          </p:nvPicPr>
          <p:blipFill>
            <a:blip r:embed="rId5"/>
            <a:srcRect l="2466" t="0" r="18915" b="0"/>
            <a:stretch>
              <a:fillRect/>
            </a:stretch>
          </p:blipFill>
          <p:spPr>
            <a:xfrm flipH="false" flipV="false">
              <a:off x="0" y="0"/>
              <a:ext cx="5503519" cy="4666863"/>
            </a:xfrm>
            <a:prstGeom prst="rect">
              <a:avLst/>
            </a:prstGeom>
          </p:spPr>
        </p:pic>
      </p:grpSp>
      <p:grpSp>
        <p:nvGrpSpPr>
          <p:cNvPr name="Group 7" id="7"/>
          <p:cNvGrpSpPr/>
          <p:nvPr/>
        </p:nvGrpSpPr>
        <p:grpSpPr>
          <a:xfrm rot="0">
            <a:off x="14846161" y="1028700"/>
            <a:ext cx="2413139" cy="3500147"/>
            <a:chOff x="0" y="0"/>
            <a:chExt cx="3217519" cy="4666863"/>
          </a:xfrm>
        </p:grpSpPr>
        <p:pic>
          <p:nvPicPr>
            <p:cNvPr name="Picture 8" id="8"/>
            <p:cNvPicPr>
              <a:picLocks noChangeAspect="true"/>
            </p:cNvPicPr>
            <p:nvPr/>
          </p:nvPicPr>
          <p:blipFill>
            <a:blip r:embed="rId6"/>
            <a:srcRect l="0" t="1591" r="0" b="1591"/>
            <a:stretch>
              <a:fillRect/>
            </a:stretch>
          </p:blipFill>
          <p:spPr>
            <a:xfrm flipH="false" flipV="false">
              <a:off x="0" y="0"/>
              <a:ext cx="3217519" cy="4666863"/>
            </a:xfrm>
            <a:prstGeom prst="rect">
              <a:avLst/>
            </a:prstGeom>
          </p:spPr>
        </p:pic>
      </p:grpSp>
      <p:sp>
        <p:nvSpPr>
          <p:cNvPr name="TextBox 9" id="9"/>
          <p:cNvSpPr txBox="true"/>
          <p:nvPr/>
        </p:nvSpPr>
        <p:spPr>
          <a:xfrm rot="0">
            <a:off x="277355" y="464847"/>
            <a:ext cx="9976080" cy="4292600"/>
          </a:xfrm>
          <a:prstGeom prst="rect">
            <a:avLst/>
          </a:prstGeom>
        </p:spPr>
        <p:txBody>
          <a:bodyPr anchor="t" rtlCol="false" tIns="0" lIns="0" bIns="0" rIns="0">
            <a:spAutoFit/>
          </a:bodyPr>
          <a:lstStyle/>
          <a:p>
            <a:pPr>
              <a:lnSpc>
                <a:spcPts val="3099"/>
              </a:lnSpc>
            </a:pPr>
            <a:r>
              <a:rPr lang="en-US" sz="2499">
                <a:solidFill>
                  <a:srgbClr val="000000"/>
                </a:solidFill>
                <a:latin typeface="Roboto Italics"/>
              </a:rPr>
              <a:t>7.   Pengemasann</a:t>
            </a:r>
          </a:p>
          <a:p>
            <a:pPr>
              <a:lnSpc>
                <a:spcPts val="3099"/>
              </a:lnSpc>
            </a:pPr>
          </a:p>
          <a:p>
            <a:pPr>
              <a:lnSpc>
                <a:spcPts val="3099"/>
              </a:lnSpc>
            </a:pPr>
            <a:r>
              <a:rPr lang="en-US" sz="2499">
                <a:solidFill>
                  <a:srgbClr val="000000"/>
                </a:solidFill>
                <a:latin typeface="Roboto Italics"/>
              </a:rPr>
              <a:t>Tujuan pengemasan secara umum :</a:t>
            </a:r>
          </a:p>
          <a:p>
            <a:pPr>
              <a:lnSpc>
                <a:spcPts val="3099"/>
              </a:lnSpc>
            </a:pPr>
            <a:r>
              <a:rPr lang="en-US" sz="2499">
                <a:solidFill>
                  <a:srgbClr val="000000"/>
                </a:solidFill>
                <a:latin typeface="Roboto Italics"/>
              </a:rPr>
              <a:t>a. Melindungi bahan yang dikemas terhadap gaya mekanis dari luar</a:t>
            </a:r>
          </a:p>
          <a:p>
            <a:pPr>
              <a:lnSpc>
                <a:spcPts val="3099"/>
              </a:lnSpc>
            </a:pPr>
            <a:r>
              <a:rPr lang="en-US" sz="2499">
                <a:solidFill>
                  <a:srgbClr val="000000"/>
                </a:solidFill>
                <a:latin typeface="Roboto Italics"/>
              </a:rPr>
              <a:t>b. Mengurangi terjadinya transpirasi atau penguapan air bahan yang dikemas</a:t>
            </a:r>
          </a:p>
          <a:p>
            <a:pPr>
              <a:lnSpc>
                <a:spcPts val="3099"/>
              </a:lnSpc>
            </a:pPr>
            <a:r>
              <a:rPr lang="en-US" sz="2499">
                <a:solidFill>
                  <a:srgbClr val="000000"/>
                </a:solidFill>
                <a:latin typeface="Roboto Italics"/>
              </a:rPr>
              <a:t>c. Mengurangi kemungkinan terjadinya kontaminasi mikroba atau serangan hama</a:t>
            </a:r>
          </a:p>
          <a:p>
            <a:pPr algn="l">
              <a:lnSpc>
                <a:spcPts val="3099"/>
              </a:lnSpc>
            </a:pPr>
            <a:r>
              <a:rPr lang="en-US" sz="2499">
                <a:solidFill>
                  <a:srgbClr val="000000"/>
                </a:solidFill>
                <a:latin typeface="Roboto Italics"/>
              </a:rPr>
              <a:t>d. Mempermudah pemindahan atau transportasi bahan ke tempat lain</a:t>
            </a:r>
          </a:p>
          <a:p>
            <a:pPr>
              <a:lnSpc>
                <a:spcPts val="3099"/>
              </a:lnSpc>
            </a:pPr>
            <a:r>
              <a:rPr lang="en-US" sz="2499">
                <a:solidFill>
                  <a:srgbClr val="000000"/>
                </a:solidFill>
                <a:latin typeface="Roboto Italics"/>
              </a:rPr>
              <a:t>e. Menambah daya tarik bagi konsumen, khususnya untuk pemasaran di tingkat pengecer</a:t>
            </a:r>
          </a:p>
        </p:txBody>
      </p:sp>
      <p:sp>
        <p:nvSpPr>
          <p:cNvPr name="TextBox 10" id="10"/>
          <p:cNvSpPr txBox="true"/>
          <p:nvPr/>
        </p:nvSpPr>
        <p:spPr>
          <a:xfrm rot="0">
            <a:off x="306885" y="5133975"/>
            <a:ext cx="10145076" cy="4683125"/>
          </a:xfrm>
          <a:prstGeom prst="rect">
            <a:avLst/>
          </a:prstGeom>
        </p:spPr>
        <p:txBody>
          <a:bodyPr anchor="t" rtlCol="false" tIns="0" lIns="0" bIns="0" rIns="0">
            <a:spAutoFit/>
          </a:bodyPr>
          <a:lstStyle/>
          <a:p>
            <a:pPr>
              <a:lnSpc>
                <a:spcPts val="3099"/>
              </a:lnSpc>
            </a:pPr>
            <a:r>
              <a:rPr lang="en-US" sz="2499">
                <a:solidFill>
                  <a:srgbClr val="000000"/>
                </a:solidFill>
                <a:latin typeface="Roboto Italics"/>
              </a:rPr>
              <a:t>8.   Penyimpanan</a:t>
            </a:r>
          </a:p>
          <a:p>
            <a:pPr>
              <a:lnSpc>
                <a:spcPts val="3099"/>
              </a:lnSpc>
            </a:pPr>
          </a:p>
          <a:p>
            <a:pPr>
              <a:lnSpc>
                <a:spcPts val="3099"/>
              </a:lnSpc>
            </a:pPr>
            <a:r>
              <a:rPr lang="en-US" sz="2499">
                <a:solidFill>
                  <a:srgbClr val="000000"/>
                </a:solidFill>
                <a:latin typeface="Roboto Italics"/>
              </a:rPr>
              <a:t>Sayur-sayuran  dan buah-buahan yang akan disimpan perlu diperhatikan mutu bahannya.  Daya simpan maksimal dari suatu komoditas dapat diperoleh dari komoditas yang bermutu tinggi, tidak luka mekanis, utuh masak optimal dan tidak terserang hama. Macam-macam teknologi penyimpanan sayur-sayuran dan buah-buahan :</a:t>
            </a:r>
          </a:p>
          <a:p>
            <a:pPr>
              <a:lnSpc>
                <a:spcPts val="3099"/>
              </a:lnSpc>
            </a:pPr>
            <a:r>
              <a:rPr lang="en-US" sz="2499">
                <a:solidFill>
                  <a:srgbClr val="000000"/>
                </a:solidFill>
                <a:latin typeface="Roboto Italics"/>
              </a:rPr>
              <a:t>a.       Penyimpanan suhu rendah</a:t>
            </a:r>
          </a:p>
          <a:p>
            <a:pPr>
              <a:lnSpc>
                <a:spcPts val="3099"/>
              </a:lnSpc>
            </a:pPr>
            <a:r>
              <a:rPr lang="en-US" sz="2499">
                <a:solidFill>
                  <a:srgbClr val="000000"/>
                </a:solidFill>
                <a:latin typeface="Roboto Italics"/>
              </a:rPr>
              <a:t>b.      Penyimpanan RH (Kelembaban Relatif) tinggi</a:t>
            </a:r>
          </a:p>
          <a:p>
            <a:pPr>
              <a:lnSpc>
                <a:spcPts val="3099"/>
              </a:lnSpc>
            </a:pPr>
            <a:r>
              <a:rPr lang="en-US" sz="2499">
                <a:solidFill>
                  <a:srgbClr val="000000"/>
                </a:solidFill>
                <a:latin typeface="Roboto Italics"/>
              </a:rPr>
              <a:t>c.       Penyimpanan udara terkendali (CA) dan modifikasi atmosfer (MA)</a:t>
            </a:r>
          </a:p>
          <a:p>
            <a:pPr>
              <a:lnSpc>
                <a:spcPts val="3099"/>
              </a:lnSpc>
            </a:pPr>
            <a:r>
              <a:rPr lang="en-US" sz="2499">
                <a:solidFill>
                  <a:srgbClr val="000000"/>
                </a:solidFill>
                <a:latin typeface="Roboto Italics"/>
              </a:rPr>
              <a:t>Komposisi gas dalam ruang penyimpanan dapat berpengaruh pada umur simpan.</a:t>
            </a:r>
          </a:p>
        </p:txBody>
      </p:sp>
    </p:spTree>
  </p:cSld>
  <p:clrMapOvr>
    <a:masterClrMapping/>
  </p:clrMapOvr>
  <p:transition spd="slow">
    <p:push dir="l"/>
  </p:transition>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5185" r="0" b="-5185"/>
            </a:stretch>
          </a:blipFill>
        </p:spPr>
      </p:sp>
      <p:sp>
        <p:nvSpPr>
          <p:cNvPr name="TextBox 3" id="3"/>
          <p:cNvSpPr txBox="true"/>
          <p:nvPr/>
        </p:nvSpPr>
        <p:spPr>
          <a:xfrm rot="0">
            <a:off x="3252656" y="3974550"/>
            <a:ext cx="11782687" cy="1643978"/>
          </a:xfrm>
          <a:prstGeom prst="rect">
            <a:avLst/>
          </a:prstGeom>
        </p:spPr>
        <p:txBody>
          <a:bodyPr anchor="t" rtlCol="false" tIns="0" lIns="0" bIns="0" rIns="0">
            <a:spAutoFit/>
          </a:bodyPr>
          <a:lstStyle/>
          <a:p>
            <a:pPr algn="ctr">
              <a:lnSpc>
                <a:spcPts val="12480"/>
              </a:lnSpc>
            </a:pPr>
            <a:r>
              <a:rPr lang="en-US" sz="12000">
                <a:solidFill>
                  <a:srgbClr val="000000"/>
                </a:solidFill>
                <a:latin typeface="Roboto Bold"/>
              </a:rPr>
              <a:t>THANKS FOR</a:t>
            </a:r>
          </a:p>
        </p:txBody>
      </p:sp>
      <p:sp>
        <p:nvSpPr>
          <p:cNvPr name="TextBox 4" id="4"/>
          <p:cNvSpPr txBox="true"/>
          <p:nvPr/>
        </p:nvSpPr>
        <p:spPr>
          <a:xfrm rot="0">
            <a:off x="4723162" y="5522585"/>
            <a:ext cx="8841675" cy="970841"/>
          </a:xfrm>
          <a:prstGeom prst="rect">
            <a:avLst/>
          </a:prstGeom>
        </p:spPr>
        <p:txBody>
          <a:bodyPr anchor="t" rtlCol="false" tIns="0" lIns="0" bIns="0" rIns="0">
            <a:spAutoFit/>
          </a:bodyPr>
          <a:lstStyle/>
          <a:p>
            <a:pPr algn="ctr">
              <a:lnSpc>
                <a:spcPts val="7279"/>
              </a:lnSpc>
            </a:pPr>
            <a:r>
              <a:rPr lang="en-US" sz="6999">
                <a:solidFill>
                  <a:srgbClr val="000000"/>
                </a:solidFill>
                <a:latin typeface="Roboto Bold"/>
              </a:rPr>
              <a:t>Your Attention</a:t>
            </a:r>
          </a:p>
        </p:txBody>
      </p:sp>
    </p:spTree>
  </p:cSld>
  <p:clrMapOvr>
    <a:masterClrMapping/>
  </p:clrMapOvr>
  <p:transition spd="slow">
    <p:push dir="l"/>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DAFtLD4nuSA</dc:identifier>
  <dcterms:modified xsi:type="dcterms:W3CDTF">2011-08-01T06:04:30Z</dcterms:modified>
  <cp:revision>1</cp:revision>
  <dc:title>Panen dan</dc:title>
</cp:coreProperties>
</file>