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7" r:id="rId1"/>
  </p:sldMasterIdLst>
  <p:notesMasterIdLst>
    <p:notesMasterId r:id="rId19"/>
  </p:notesMasterIdLst>
  <p:sldIdLst>
    <p:sldId id="256" r:id="rId2"/>
    <p:sldId id="260" r:id="rId3"/>
    <p:sldId id="278" r:id="rId4"/>
    <p:sldId id="293" r:id="rId5"/>
    <p:sldId id="281" r:id="rId6"/>
    <p:sldId id="294" r:id="rId7"/>
    <p:sldId id="295" r:id="rId8"/>
    <p:sldId id="296" r:id="rId9"/>
    <p:sldId id="297" r:id="rId10"/>
    <p:sldId id="298" r:id="rId11"/>
    <p:sldId id="299" r:id="rId12"/>
    <p:sldId id="300" r:id="rId13"/>
    <p:sldId id="301" r:id="rId14"/>
    <p:sldId id="302" r:id="rId15"/>
    <p:sldId id="303" r:id="rId16"/>
    <p:sldId id="304" r:id="rId17"/>
    <p:sldId id="273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67" autoAdjust="0"/>
    <p:restoredTop sz="94206" autoAdjust="0"/>
  </p:normalViewPr>
  <p:slideViewPr>
    <p:cSldViewPr snapToGrid="0">
      <p:cViewPr varScale="1">
        <p:scale>
          <a:sx n="64" d="100"/>
          <a:sy n="64" d="100"/>
        </p:scale>
        <p:origin x="7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F157E0-956C-4884-A4CC-538B8B051B64}" type="datetimeFigureOut">
              <a:rPr lang="id-ID" smtClean="0"/>
              <a:t>25/08/2024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BE427C-8495-4402-B336-66D922BB937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46023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212529"/>
                </a:solidFill>
                <a:effectLst/>
                <a:latin typeface="Lora" pitchFamily="2" charset="0"/>
              </a:rPr>
              <a:t>S</a:t>
            </a:r>
            <a:r>
              <a:rPr lang="id-ID" b="0" i="0" dirty="0">
                <a:solidFill>
                  <a:srgbClr val="212529"/>
                </a:solidFill>
                <a:effectLst/>
                <a:latin typeface="Lora" pitchFamily="2" charset="0"/>
              </a:rPr>
              <a:t>alah satu penerapan penting integral ialah untuk menghitung luas daerah yang berada di atas atau di bawah sumbu </a:t>
            </a:r>
            <a:r>
              <a:rPr lang="id-ID" b="0" i="0" dirty="0">
                <a:solidFill>
                  <a:srgbClr val="212529"/>
                </a:solidFill>
                <a:effectLst/>
                <a:latin typeface="MJXc-TeX-math-I"/>
              </a:rPr>
              <a:t>x</a:t>
            </a:r>
            <a:r>
              <a:rPr lang="en-US" b="0" i="0" dirty="0">
                <a:solidFill>
                  <a:srgbClr val="212529"/>
                </a:solidFill>
                <a:effectLst/>
                <a:latin typeface="Lora" pitchFamily="2" charset="0"/>
              </a:rPr>
              <a:t>.</a:t>
            </a:r>
          </a:p>
          <a:p>
            <a:r>
              <a:rPr lang="en-US" dirty="0"/>
              <a:t>Pada </a:t>
            </a:r>
            <a:r>
              <a:rPr lang="en-US" dirty="0" err="1"/>
              <a:t>pembahasan</a:t>
            </a:r>
            <a:r>
              <a:rPr lang="en-US" dirty="0"/>
              <a:t> </a:t>
            </a:r>
            <a:r>
              <a:rPr lang="en-US" dirty="0" err="1"/>
              <a:t>definisi</a:t>
            </a:r>
            <a:r>
              <a:rPr lang="en-US" dirty="0"/>
              <a:t> integral </a:t>
            </a:r>
            <a:r>
              <a:rPr lang="en-US" dirty="0" err="1"/>
              <a:t>tentu</a:t>
            </a:r>
            <a:r>
              <a:rPr lang="en-US" dirty="0"/>
              <a:t>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menghitung</a:t>
            </a:r>
            <a:r>
              <a:rPr lang="en-US" dirty="0"/>
              <a:t> </a:t>
            </a:r>
            <a:r>
              <a:rPr lang="en-US" dirty="0" err="1"/>
              <a:t>luas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daerah</a:t>
            </a:r>
            <a:r>
              <a:rPr lang="en-US" dirty="0"/>
              <a:t>. Pada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, </a:t>
            </a:r>
            <a:r>
              <a:rPr lang="en-US" dirty="0" err="1"/>
              <a:t>kita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menggunakna</a:t>
            </a:r>
            <a:r>
              <a:rPr lang="en-US" dirty="0"/>
              <a:t> integral </a:t>
            </a:r>
            <a:r>
              <a:rPr lang="en-US" dirty="0" err="1"/>
              <a:t>tentu</a:t>
            </a:r>
            <a:r>
              <a:rPr lang="en-US" dirty="0"/>
              <a:t> </a:t>
            </a:r>
            <a:r>
              <a:rPr lang="en-US" dirty="0" err="1"/>
              <a:t>unutk</a:t>
            </a:r>
            <a:r>
              <a:rPr lang="en-US" dirty="0"/>
              <a:t> </a:t>
            </a:r>
            <a:r>
              <a:rPr lang="en-US" dirty="0" err="1"/>
              <a:t>menghitung</a:t>
            </a:r>
            <a:r>
              <a:rPr lang="en-US" dirty="0"/>
              <a:t> </a:t>
            </a:r>
            <a:r>
              <a:rPr lang="en-US" dirty="0" err="1"/>
              <a:t>luas</a:t>
            </a:r>
            <a:r>
              <a:rPr lang="en-US" dirty="0"/>
              <a:t> </a:t>
            </a:r>
            <a:r>
              <a:rPr lang="en-US" dirty="0" err="1"/>
              <a:t>daerah-daerah</a:t>
            </a:r>
            <a:r>
              <a:rPr lang="en-US" dirty="0"/>
              <a:t> yang </a:t>
            </a:r>
            <a:r>
              <a:rPr lang="en-US" dirty="0" err="1"/>
              <a:t>bentuknya</a:t>
            </a:r>
            <a:r>
              <a:rPr lang="en-US" dirty="0"/>
              <a:t> </a:t>
            </a:r>
            <a:r>
              <a:rPr lang="en-US" dirty="0" err="1"/>
              <a:t>rumit</a:t>
            </a:r>
            <a:r>
              <a:rPr lang="en-US" dirty="0"/>
              <a:t>.</a:t>
            </a:r>
          </a:p>
          <a:p>
            <a:r>
              <a:rPr lang="id-ID" b="0" i="0" dirty="0">
                <a:solidFill>
                  <a:srgbClr val="212529"/>
                </a:solidFill>
                <a:effectLst/>
                <a:latin typeface="Lora" pitchFamily="2" charset="0"/>
              </a:rPr>
              <a:t>Pertama, kita akan memulai dengan menghitung daerah yang berada di atas sumbu x, kemudian daerah di bawah sumbu x, dan terakhir luas daerah yang berada di antara dua kurva</a:t>
            </a:r>
            <a:r>
              <a:rPr lang="en-US" b="0" i="0" dirty="0">
                <a:solidFill>
                  <a:srgbClr val="212529"/>
                </a:solidFill>
                <a:effectLst/>
                <a:latin typeface="Lora" pitchFamily="2" charset="0"/>
              </a:rPr>
              <a:t>.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BE427C-8495-4402-B336-66D922BB9377}" type="slidenum">
              <a:rPr lang="id-ID" smtClean="0"/>
              <a:t>3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04988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212529"/>
                </a:solidFill>
                <a:effectLst/>
                <a:latin typeface="Lora" pitchFamily="2" charset="0"/>
              </a:rPr>
              <a:t>S</a:t>
            </a:r>
            <a:r>
              <a:rPr lang="id-ID" b="0" i="0" dirty="0">
                <a:solidFill>
                  <a:srgbClr val="212529"/>
                </a:solidFill>
                <a:effectLst/>
                <a:latin typeface="Lora" pitchFamily="2" charset="0"/>
              </a:rPr>
              <a:t>alah satu penerapan penting integral ialah untuk menghitung luas daerah yang berada di atas atau di bawah sumbu </a:t>
            </a:r>
            <a:r>
              <a:rPr lang="id-ID" b="0" i="0" dirty="0">
                <a:solidFill>
                  <a:srgbClr val="212529"/>
                </a:solidFill>
                <a:effectLst/>
                <a:latin typeface="MJXc-TeX-math-I"/>
              </a:rPr>
              <a:t>x</a:t>
            </a:r>
            <a:r>
              <a:rPr lang="en-US" b="0" i="0" dirty="0">
                <a:solidFill>
                  <a:srgbClr val="212529"/>
                </a:solidFill>
                <a:effectLst/>
                <a:latin typeface="Lora" pitchFamily="2" charset="0"/>
              </a:rPr>
              <a:t>.</a:t>
            </a:r>
          </a:p>
          <a:p>
            <a:r>
              <a:rPr lang="en-US" dirty="0"/>
              <a:t>Pada </a:t>
            </a:r>
            <a:r>
              <a:rPr lang="en-US" dirty="0" err="1"/>
              <a:t>pembahasan</a:t>
            </a:r>
            <a:r>
              <a:rPr lang="en-US" dirty="0"/>
              <a:t> </a:t>
            </a:r>
            <a:r>
              <a:rPr lang="en-US" dirty="0" err="1"/>
              <a:t>definisi</a:t>
            </a:r>
            <a:r>
              <a:rPr lang="en-US" dirty="0"/>
              <a:t> integral </a:t>
            </a:r>
            <a:r>
              <a:rPr lang="en-US" dirty="0" err="1"/>
              <a:t>tentu</a:t>
            </a:r>
            <a:r>
              <a:rPr lang="en-US" dirty="0"/>
              <a:t>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menghitung</a:t>
            </a:r>
            <a:r>
              <a:rPr lang="en-US" dirty="0"/>
              <a:t> </a:t>
            </a:r>
            <a:r>
              <a:rPr lang="en-US" dirty="0" err="1"/>
              <a:t>luas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daerah</a:t>
            </a:r>
            <a:r>
              <a:rPr lang="en-US" dirty="0"/>
              <a:t>. Pada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, </a:t>
            </a:r>
            <a:r>
              <a:rPr lang="en-US" dirty="0" err="1"/>
              <a:t>kita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menggunakna</a:t>
            </a:r>
            <a:r>
              <a:rPr lang="en-US" dirty="0"/>
              <a:t> integral </a:t>
            </a:r>
            <a:r>
              <a:rPr lang="en-US" dirty="0" err="1"/>
              <a:t>tentu</a:t>
            </a:r>
            <a:r>
              <a:rPr lang="en-US" dirty="0"/>
              <a:t> </a:t>
            </a:r>
            <a:r>
              <a:rPr lang="en-US" dirty="0" err="1"/>
              <a:t>unutk</a:t>
            </a:r>
            <a:r>
              <a:rPr lang="en-US" dirty="0"/>
              <a:t> </a:t>
            </a:r>
            <a:r>
              <a:rPr lang="en-US" dirty="0" err="1"/>
              <a:t>menghitung</a:t>
            </a:r>
            <a:r>
              <a:rPr lang="en-US" dirty="0"/>
              <a:t> </a:t>
            </a:r>
            <a:r>
              <a:rPr lang="en-US" dirty="0" err="1"/>
              <a:t>luas</a:t>
            </a:r>
            <a:r>
              <a:rPr lang="en-US" dirty="0"/>
              <a:t> </a:t>
            </a:r>
            <a:r>
              <a:rPr lang="en-US" dirty="0" err="1"/>
              <a:t>daerah-daerah</a:t>
            </a:r>
            <a:r>
              <a:rPr lang="en-US" dirty="0"/>
              <a:t> yang </a:t>
            </a:r>
            <a:r>
              <a:rPr lang="en-US" dirty="0" err="1"/>
              <a:t>bentuknya</a:t>
            </a:r>
            <a:r>
              <a:rPr lang="en-US" dirty="0"/>
              <a:t> </a:t>
            </a:r>
            <a:r>
              <a:rPr lang="en-US" dirty="0" err="1"/>
              <a:t>rumit</a:t>
            </a:r>
            <a:r>
              <a:rPr lang="en-US" dirty="0"/>
              <a:t>.</a:t>
            </a:r>
          </a:p>
          <a:p>
            <a:r>
              <a:rPr lang="id-ID" b="0" i="0" dirty="0">
                <a:solidFill>
                  <a:srgbClr val="212529"/>
                </a:solidFill>
                <a:effectLst/>
                <a:latin typeface="Lora" pitchFamily="2" charset="0"/>
              </a:rPr>
              <a:t>Pertama, kita akan memulai dengan menghitung daerah yang berada di atas sumbu x, kemudian daerah di bawah sumbu x, dan terakhir luas daerah yang berada di antara dua kurva</a:t>
            </a:r>
            <a:r>
              <a:rPr lang="en-US" b="0" i="0" dirty="0">
                <a:solidFill>
                  <a:srgbClr val="212529"/>
                </a:solidFill>
                <a:effectLst/>
                <a:latin typeface="Lora" pitchFamily="2" charset="0"/>
              </a:rPr>
              <a:t>.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BE427C-8495-4402-B336-66D922BB9377}" type="slidenum">
              <a:rPr lang="id-ID" smtClean="0"/>
              <a:t>4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05988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E39231B-DEED-4F2E-801F-D3FF2291FE7C}" type="datetimeFigureOut">
              <a:rPr lang="en-US" smtClean="0"/>
              <a:t>8/25/2024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3E0EC9A-4B49-4EE4-8EE9-F76D19BA8CA8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4525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9231B-DEED-4F2E-801F-D3FF2291FE7C}" type="datetimeFigureOut">
              <a:rPr lang="en-US" smtClean="0"/>
              <a:t>8/25/2024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0EC9A-4B49-4EE4-8EE9-F76D19BA8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046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9231B-DEED-4F2E-801F-D3FF2291FE7C}" type="datetimeFigureOut">
              <a:rPr lang="en-US" smtClean="0"/>
              <a:t>8/25/2024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0EC9A-4B49-4EE4-8EE9-F76D19BA8CA8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5540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9231B-DEED-4F2E-801F-D3FF2291FE7C}" type="datetimeFigureOut">
              <a:rPr lang="en-US" smtClean="0"/>
              <a:t>8/25/2024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0EC9A-4B49-4EE4-8EE9-F76D19BA8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406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9231B-DEED-4F2E-801F-D3FF2291FE7C}" type="datetimeFigureOut">
              <a:rPr lang="en-US" smtClean="0"/>
              <a:t>8/25/2024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0EC9A-4B49-4EE4-8EE9-F76D19BA8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988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9231B-DEED-4F2E-801F-D3FF2291FE7C}" type="datetimeFigureOut">
              <a:rPr lang="en-US" smtClean="0"/>
              <a:t>8/25/2024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0EC9A-4B49-4EE4-8EE9-F76D19BA8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964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9231B-DEED-4F2E-801F-D3FF2291FE7C}" type="datetimeFigureOut">
              <a:rPr lang="en-US" smtClean="0"/>
              <a:t>8/25/2024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0EC9A-4B49-4EE4-8EE9-F76D19BA8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64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9231B-DEED-4F2E-801F-D3FF2291FE7C}" type="datetimeFigureOut">
              <a:rPr lang="en-US" smtClean="0"/>
              <a:t>8/25/2024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0EC9A-4B49-4EE4-8EE9-F76D19BA8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837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9231B-DEED-4F2E-801F-D3FF2291FE7C}" type="datetimeFigureOut">
              <a:rPr lang="en-US" smtClean="0"/>
              <a:t>8/25/2024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0EC9A-4B49-4EE4-8EE9-F76D19BA8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573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9231B-DEED-4F2E-801F-D3FF2291FE7C}" type="datetimeFigureOut">
              <a:rPr lang="en-US" smtClean="0"/>
              <a:t>8/25/2024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0EC9A-4B49-4EE4-8EE9-F76D19BA8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393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9231B-DEED-4F2E-801F-D3FF2291FE7C}" type="datetimeFigureOut">
              <a:rPr lang="en-US" smtClean="0"/>
              <a:t>8/25/2024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0EC9A-4B49-4EE4-8EE9-F76D19BA8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737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4E39231B-DEED-4F2E-801F-D3FF2291FE7C}" type="datetimeFigureOut">
              <a:rPr lang="en-US" smtClean="0"/>
              <a:t>8/25/2024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A3E0EC9A-4B49-4EE4-8EE9-F76D19BA8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209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ogebra.org/classic?lang=en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Luas </a:t>
            </a:r>
            <a:r>
              <a:rPr lang="en-GB" dirty="0" err="1"/>
              <a:t>Bangun</a:t>
            </a:r>
            <a:r>
              <a:rPr lang="en-GB" dirty="0"/>
              <a:t> </a:t>
            </a:r>
            <a:r>
              <a:rPr lang="en-GB" dirty="0" err="1"/>
              <a:t>datar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d-ID" dirty="0"/>
              <a:t>Farah </a:t>
            </a:r>
            <a:r>
              <a:rPr lang="id-ID" dirty="0" err="1"/>
              <a:t>Heniati</a:t>
            </a:r>
            <a:r>
              <a:rPr lang="id-ID" dirty="0"/>
              <a:t> Santosa, M.Pd.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197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>
                <a:latin typeface="Trebuchet MS" panose="020B0603020202020204" pitchFamily="34" charset="0"/>
              </a:rPr>
              <a:t>Apa</a:t>
            </a:r>
            <a:r>
              <a:rPr lang="en-GB" dirty="0">
                <a:latin typeface="Trebuchet MS" panose="020B0603020202020204" pitchFamily="34" charset="0"/>
              </a:rPr>
              <a:t> yang </a:t>
            </a:r>
            <a:r>
              <a:rPr lang="en-GB" dirty="0" err="1">
                <a:latin typeface="Trebuchet MS" panose="020B0603020202020204" pitchFamily="34" charset="0"/>
              </a:rPr>
              <a:t>akan</a:t>
            </a:r>
            <a:r>
              <a:rPr lang="en-GB" dirty="0">
                <a:latin typeface="Trebuchet MS" panose="020B0603020202020204" pitchFamily="34" charset="0"/>
              </a:rPr>
              <a:t> </a:t>
            </a:r>
            <a:r>
              <a:rPr lang="en-GB" dirty="0" err="1">
                <a:latin typeface="Trebuchet MS" panose="020B0603020202020204" pitchFamily="34" charset="0"/>
              </a:rPr>
              <a:t>kita</a:t>
            </a:r>
            <a:r>
              <a:rPr lang="en-GB" dirty="0">
                <a:latin typeface="Trebuchet MS" panose="020B0603020202020204" pitchFamily="34" charset="0"/>
              </a:rPr>
              <a:t> </a:t>
            </a:r>
            <a:r>
              <a:rPr lang="en-GB" dirty="0" err="1">
                <a:latin typeface="Trebuchet MS" panose="020B0603020202020204" pitchFamily="34" charset="0"/>
              </a:rPr>
              <a:t>pelajari</a:t>
            </a:r>
            <a:r>
              <a:rPr lang="en-GB" dirty="0">
                <a:latin typeface="Trebuchet MS" panose="020B0603020202020204" pitchFamily="34" charset="0"/>
              </a:rPr>
              <a:t>?</a:t>
            </a:r>
            <a:endParaRPr lang="en-US" dirty="0">
              <a:latin typeface="Trebuchet MS" panose="020B0603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0363" indent="-314325" algn="just"/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Menggunakan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Software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Geogebra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dalam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menganalisis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penerapan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konsep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integral</a:t>
            </a:r>
            <a:endParaRPr lang="id-ID" sz="36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60363" indent="-314325" algn="just"/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Menganalisis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penerapan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konsep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integral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tentu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dalam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menyelesaikan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masalah</a:t>
            </a:r>
            <a:endParaRPr lang="id-ID" sz="36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60363" indent="-314325" algn="just"/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Menerapkan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konsep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integral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tentu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dalam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menyelesaikan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masalah</a:t>
            </a:r>
            <a:endParaRPr lang="en-GB" sz="36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2796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B38B1-020F-00AF-3FF3-BECDD222E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775" y="231428"/>
            <a:ext cx="9875520" cy="1356360"/>
          </a:xfrm>
        </p:spPr>
        <p:txBody>
          <a:bodyPr>
            <a:normAutofit/>
          </a:bodyPr>
          <a:lstStyle/>
          <a:p>
            <a:r>
              <a:rPr lang="id-ID" sz="3600" dirty="0">
                <a:latin typeface="Lora" pitchFamily="2" charset="0"/>
              </a:rPr>
              <a:t>Luas Bangun Datar</a:t>
            </a:r>
            <a:endParaRPr lang="id-ID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01EFFC-02AB-70EA-B829-F3B716C7B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776" y="1587788"/>
            <a:ext cx="5898976" cy="4525848"/>
          </a:xfrm>
        </p:spPr>
        <p:txBody>
          <a:bodyPr>
            <a:normAutofit/>
          </a:bodyPr>
          <a:lstStyle/>
          <a:p>
            <a:pPr marL="4572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Pada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kesempatan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ditunjukkan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penggunaan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software GeoGebra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dalam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menentukan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luas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suatu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benda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Penggunaan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GeoGebra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membantu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dalam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mengkontruksi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atau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menentukan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persamana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fungsi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dari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benda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yang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ingin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ditentukan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luasnya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Adapaun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software GeoGebra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dapat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di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akses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melalui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laman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en-US" sz="2400" u="sng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hlinkClick r:id="rId3"/>
              </a:rPr>
              <a:t>https://www.geogebra.org/classic?lang=en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lang="id-ID" sz="24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72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Sebagai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contoh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kita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menentukan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luas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benda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di </a:t>
            </a:r>
            <a:r>
              <a:rPr lang="id-ID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samping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ini</a:t>
            </a:r>
            <a:endParaRPr lang="id-ID" sz="24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A4A25E1-3FAE-7C72-F89A-A7B9551FF926}"/>
              </a:ext>
            </a:extLst>
          </p:cNvPr>
          <p:cNvGrpSpPr/>
          <p:nvPr/>
        </p:nvGrpSpPr>
        <p:grpSpPr>
          <a:xfrm>
            <a:off x="6790544" y="1587788"/>
            <a:ext cx="4990456" cy="3943582"/>
            <a:chOff x="0" y="0"/>
            <a:chExt cx="2696845" cy="2077085"/>
          </a:xfrm>
        </p:grpSpPr>
        <p:sp>
          <p:nvSpPr>
            <p:cNvPr id="5" name="Text Box 8">
              <a:extLst>
                <a:ext uri="{FF2B5EF4-FFF2-40B4-BE49-F238E27FC236}">
                  <a16:creationId xmlns:a16="http://schemas.microsoft.com/office/drawing/2014/main" id="{26EC3FC1-81A9-7B0A-30FD-D519F8A10F6D}"/>
                </a:ext>
              </a:extLst>
            </p:cNvPr>
            <p:cNvSpPr txBox="1"/>
            <p:nvPr/>
          </p:nvSpPr>
          <p:spPr>
            <a:xfrm>
              <a:off x="546265" y="1804035"/>
              <a:ext cx="1587500" cy="27305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2000" dirty="0"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Gambar </a:t>
              </a:r>
              <a:r>
                <a:rPr lang="en-US" sz="2000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Sebuah</a:t>
              </a:r>
              <a:r>
                <a:rPr lang="en-US" sz="2000" dirty="0"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Daun</a:t>
              </a:r>
              <a:endParaRPr lang="id-ID" sz="20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8" name="Picture 7" descr="Halaman 146 | gratis daun, hijau foto | Piqsels">
              <a:extLst>
                <a:ext uri="{FF2B5EF4-FFF2-40B4-BE49-F238E27FC236}">
                  <a16:creationId xmlns:a16="http://schemas.microsoft.com/office/drawing/2014/main" id="{DC0B0332-12A9-7CB6-1FA9-773222E387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696845" cy="180467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510899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B38B1-020F-00AF-3FF3-BECDD222E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775" y="231428"/>
            <a:ext cx="9875520" cy="1356360"/>
          </a:xfrm>
        </p:spPr>
        <p:txBody>
          <a:bodyPr>
            <a:normAutofit/>
          </a:bodyPr>
          <a:lstStyle/>
          <a:p>
            <a:r>
              <a:rPr lang="id-ID" sz="3600" dirty="0">
                <a:latin typeface="Lora" pitchFamily="2" charset="0"/>
              </a:rPr>
              <a:t>Luas Bangun Datar</a:t>
            </a:r>
            <a:endParaRPr lang="id-ID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01EFFC-02AB-70EA-B829-F3B716C7B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776" y="1587788"/>
            <a:ext cx="5898976" cy="4525848"/>
          </a:xfrm>
        </p:spPr>
        <p:txBody>
          <a:bodyPr>
            <a:normAutofit fontScale="92500"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Untuk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menentukan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luas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kedua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benda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tersebut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kita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perlu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menentukan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persamaan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yang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bersesuaian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untuk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dapat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menghitungnya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Untuk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memperoleh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persamaan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yang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bersesuaian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kita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dapat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menggunakan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Geogebra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untuk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menemukan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persamaannya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sehingga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pada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akhir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kita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dapat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menghitung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pendekatan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luas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menggunakan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integral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tentu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endParaRPr lang="id-ID" sz="24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Berikut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adalah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langkah-langkah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dalam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menemukan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persamaan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yang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bersesuan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dari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sebuah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benda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menggunakan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GeoGebra.</a:t>
            </a:r>
            <a:endParaRPr lang="id-ID" sz="24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A4A25E1-3FAE-7C72-F89A-A7B9551FF926}"/>
              </a:ext>
            </a:extLst>
          </p:cNvPr>
          <p:cNvGrpSpPr/>
          <p:nvPr/>
        </p:nvGrpSpPr>
        <p:grpSpPr>
          <a:xfrm>
            <a:off x="6790544" y="1587788"/>
            <a:ext cx="4990456" cy="3943582"/>
            <a:chOff x="0" y="0"/>
            <a:chExt cx="2696845" cy="2077085"/>
          </a:xfrm>
        </p:grpSpPr>
        <p:sp>
          <p:nvSpPr>
            <p:cNvPr id="5" name="Text Box 8">
              <a:extLst>
                <a:ext uri="{FF2B5EF4-FFF2-40B4-BE49-F238E27FC236}">
                  <a16:creationId xmlns:a16="http://schemas.microsoft.com/office/drawing/2014/main" id="{26EC3FC1-81A9-7B0A-30FD-D519F8A10F6D}"/>
                </a:ext>
              </a:extLst>
            </p:cNvPr>
            <p:cNvSpPr txBox="1"/>
            <p:nvPr/>
          </p:nvSpPr>
          <p:spPr>
            <a:xfrm>
              <a:off x="546265" y="1804035"/>
              <a:ext cx="1587500" cy="27305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2000" dirty="0"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Gambar </a:t>
              </a:r>
              <a:r>
                <a:rPr lang="en-US" sz="2000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Sebuah</a:t>
              </a:r>
              <a:r>
                <a:rPr lang="en-US" sz="2000" dirty="0"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Daun</a:t>
              </a:r>
              <a:endParaRPr lang="id-ID" sz="20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8" name="Picture 7" descr="Halaman 146 | gratis daun, hijau foto | Piqsels">
              <a:extLst>
                <a:ext uri="{FF2B5EF4-FFF2-40B4-BE49-F238E27FC236}">
                  <a16:creationId xmlns:a16="http://schemas.microsoft.com/office/drawing/2014/main" id="{DC0B0332-12A9-7CB6-1FA9-773222E387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696845" cy="180467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318634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01EFFC-02AB-70EA-B829-F3B716C7B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962" y="299575"/>
            <a:ext cx="11580248" cy="6236136"/>
          </a:xfrm>
        </p:spPr>
        <p:txBody>
          <a:bodyPr>
            <a:noAutofit/>
          </a:bodyPr>
          <a:lstStyle/>
          <a:p>
            <a:pPr marL="45720" indent="0">
              <a:lnSpc>
                <a:spcPct val="100000"/>
              </a:lnSpc>
              <a:buNone/>
            </a:pPr>
            <a:r>
              <a:rPr lang="id-ID" dirty="0">
                <a:solidFill>
                  <a:schemeClr val="tx1"/>
                </a:solidFill>
                <a:latin typeface="Lora" pitchFamily="2" charset="0"/>
              </a:rPr>
              <a:t>Langkah</a:t>
            </a:r>
            <a:r>
              <a:rPr lang="en-US" dirty="0">
                <a:solidFill>
                  <a:schemeClr val="tx1"/>
                </a:solidFill>
                <a:latin typeface="Lora" pitchFamily="2" charset="0"/>
              </a:rPr>
              <a:t> 1:</a:t>
            </a:r>
          </a:p>
          <a:p>
            <a:pPr marL="45720" indent="0">
              <a:lnSpc>
                <a:spcPct val="100000"/>
              </a:lnSpc>
              <a:buNone/>
            </a:pPr>
            <a:endParaRPr lang="id-ID" dirty="0">
              <a:solidFill>
                <a:schemeClr val="tx1"/>
              </a:solidFill>
              <a:latin typeface="Lora" pitchFamily="2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3DC6C3E-85C8-05B8-4B23-56A8DEE221E6}"/>
              </a:ext>
            </a:extLst>
          </p:cNvPr>
          <p:cNvGrpSpPr/>
          <p:nvPr/>
        </p:nvGrpSpPr>
        <p:grpSpPr>
          <a:xfrm>
            <a:off x="1099315" y="827550"/>
            <a:ext cx="10278220" cy="5787223"/>
            <a:chOff x="1099315" y="827550"/>
            <a:chExt cx="10278220" cy="5787223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F3CCEF73-094F-EF9E-F761-B180A2B7FA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9315" y="827550"/>
              <a:ext cx="10278220" cy="5347868"/>
            </a:xfrm>
            <a:prstGeom prst="rect">
              <a:avLst/>
            </a:prstGeom>
          </p:spPr>
        </p:pic>
        <p:sp>
          <p:nvSpPr>
            <p:cNvPr id="6" name="Text Box 8">
              <a:extLst>
                <a:ext uri="{FF2B5EF4-FFF2-40B4-BE49-F238E27FC236}">
                  <a16:creationId xmlns:a16="http://schemas.microsoft.com/office/drawing/2014/main" id="{CFE12B31-A334-2841-A69F-65EDA6D06136}"/>
                </a:ext>
              </a:extLst>
            </p:cNvPr>
            <p:cNvSpPr txBox="1"/>
            <p:nvPr/>
          </p:nvSpPr>
          <p:spPr>
            <a:xfrm>
              <a:off x="4613268" y="6096357"/>
              <a:ext cx="2937636" cy="518416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id-ID" sz="2000" dirty="0"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Tampilan Awal </a:t>
              </a:r>
              <a:r>
                <a:rPr lang="id-ID" sz="2000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GeoGebra</a:t>
              </a:r>
              <a:endParaRPr lang="id-ID" sz="20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7158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01EFFC-02AB-70EA-B829-F3B716C7B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962" y="299575"/>
            <a:ext cx="11580248" cy="6236136"/>
          </a:xfrm>
        </p:spPr>
        <p:txBody>
          <a:bodyPr>
            <a:noAutofit/>
          </a:bodyPr>
          <a:lstStyle/>
          <a:p>
            <a:pPr marL="45720" indent="0">
              <a:lnSpc>
                <a:spcPct val="100000"/>
              </a:lnSpc>
              <a:buNone/>
            </a:pPr>
            <a:r>
              <a:rPr lang="id-ID" dirty="0">
                <a:solidFill>
                  <a:schemeClr val="tx1"/>
                </a:solidFill>
                <a:latin typeface="Lora" pitchFamily="2" charset="0"/>
              </a:rPr>
              <a:t>Langkah</a:t>
            </a:r>
            <a:r>
              <a:rPr lang="en-US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id-ID" dirty="0">
                <a:solidFill>
                  <a:schemeClr val="tx1"/>
                </a:solidFill>
                <a:latin typeface="Lora" pitchFamily="2" charset="0"/>
              </a:rPr>
              <a:t>2</a:t>
            </a:r>
            <a:r>
              <a:rPr lang="en-US" dirty="0">
                <a:solidFill>
                  <a:schemeClr val="tx1"/>
                </a:solidFill>
                <a:latin typeface="Lora" pitchFamily="2" charset="0"/>
              </a:rPr>
              <a:t>:</a:t>
            </a:r>
            <a:r>
              <a:rPr lang="id-ID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Lora" pitchFamily="2" charset="0"/>
              </a:rPr>
              <a:t>Inputkan</a:t>
            </a:r>
            <a:r>
              <a:rPr lang="en-US" dirty="0">
                <a:solidFill>
                  <a:schemeClr val="tx1"/>
                </a:solidFill>
                <a:latin typeface="Lora" pitchFamily="2" charset="0"/>
              </a:rPr>
              <a:t> Gambar </a:t>
            </a:r>
            <a:r>
              <a:rPr lang="en-US" dirty="0" err="1">
                <a:solidFill>
                  <a:schemeClr val="tx1"/>
                </a:solidFill>
                <a:latin typeface="Lora" pitchFamily="2" charset="0"/>
              </a:rPr>
              <a:t>benda</a:t>
            </a:r>
            <a:r>
              <a:rPr lang="en-US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Lora" pitchFamily="2" charset="0"/>
              </a:rPr>
              <a:t>Konkrit</a:t>
            </a:r>
            <a:r>
              <a:rPr lang="en-US" dirty="0">
                <a:solidFill>
                  <a:schemeClr val="tx1"/>
                </a:solidFill>
                <a:latin typeface="Lora" pitchFamily="2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Lora" pitchFamily="2" charset="0"/>
              </a:rPr>
              <a:t>ingin</a:t>
            </a:r>
            <a:r>
              <a:rPr lang="en-US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Lora" pitchFamily="2" charset="0"/>
              </a:rPr>
              <a:t>ditentukan</a:t>
            </a:r>
            <a:r>
              <a:rPr lang="en-US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Lora" pitchFamily="2" charset="0"/>
              </a:rPr>
              <a:t>luasnya</a:t>
            </a:r>
            <a:r>
              <a:rPr lang="en-US" dirty="0">
                <a:solidFill>
                  <a:schemeClr val="tx1"/>
                </a:solidFill>
                <a:latin typeface="Lora" pitchFamily="2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Lora" pitchFamily="2" charset="0"/>
              </a:rPr>
              <a:t>dengan</a:t>
            </a:r>
            <a:r>
              <a:rPr lang="en-US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Lora" pitchFamily="2" charset="0"/>
              </a:rPr>
              <a:t>cara</a:t>
            </a:r>
            <a:r>
              <a:rPr lang="en-US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Lora" pitchFamily="2" charset="0"/>
              </a:rPr>
              <a:t>Klik</a:t>
            </a:r>
            <a:r>
              <a:rPr lang="en-US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Lora" pitchFamily="2" charset="0"/>
              </a:rPr>
              <a:t>tanda</a:t>
            </a:r>
            <a:r>
              <a:rPr lang="en-US" dirty="0">
                <a:solidFill>
                  <a:schemeClr val="tx1"/>
                </a:solidFill>
                <a:latin typeface="Lora" pitchFamily="2" charset="0"/>
              </a:rPr>
              <a:t> “+” yang </a:t>
            </a:r>
            <a:r>
              <a:rPr lang="en-US" dirty="0" err="1">
                <a:solidFill>
                  <a:schemeClr val="tx1"/>
                </a:solidFill>
                <a:latin typeface="Lora" pitchFamily="2" charset="0"/>
              </a:rPr>
              <a:t>berapa</a:t>
            </a:r>
            <a:r>
              <a:rPr lang="en-US" dirty="0">
                <a:solidFill>
                  <a:schemeClr val="tx1"/>
                </a:solidFill>
                <a:latin typeface="Lora" pitchFamily="2" charset="0"/>
              </a:rPr>
              <a:t> pada </a:t>
            </a:r>
            <a:r>
              <a:rPr lang="en-US" dirty="0" err="1">
                <a:solidFill>
                  <a:schemeClr val="tx1"/>
                </a:solidFill>
                <a:latin typeface="Lora" pitchFamily="2" charset="0"/>
              </a:rPr>
              <a:t>bagian</a:t>
            </a:r>
            <a:r>
              <a:rPr lang="en-US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Lora" pitchFamily="2" charset="0"/>
              </a:rPr>
              <a:t>sebelah</a:t>
            </a:r>
            <a:r>
              <a:rPr lang="en-US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Lora" pitchFamily="2" charset="0"/>
              </a:rPr>
              <a:t>kiri</a:t>
            </a:r>
            <a:r>
              <a:rPr lang="en-US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Lora" pitchFamily="2" charset="0"/>
              </a:rPr>
              <a:t>layar</a:t>
            </a:r>
            <a:r>
              <a:rPr lang="en-US" dirty="0">
                <a:solidFill>
                  <a:schemeClr val="tx1"/>
                </a:solidFill>
                <a:latin typeface="Lora" pitchFamily="2" charset="0"/>
              </a:rPr>
              <a:t> input </a:t>
            </a:r>
            <a:r>
              <a:rPr lang="en-US" dirty="0" err="1">
                <a:solidFill>
                  <a:schemeClr val="tx1"/>
                </a:solidFill>
                <a:latin typeface="Lora" pitchFamily="2" charset="0"/>
              </a:rPr>
              <a:t>lalu</a:t>
            </a:r>
            <a:r>
              <a:rPr lang="en-US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Lora" pitchFamily="2" charset="0"/>
              </a:rPr>
              <a:t>pilih</a:t>
            </a:r>
            <a:r>
              <a:rPr lang="en-US" dirty="0">
                <a:solidFill>
                  <a:schemeClr val="tx1"/>
                </a:solidFill>
                <a:latin typeface="Lora" pitchFamily="2" charset="0"/>
              </a:rPr>
              <a:t> “image”</a:t>
            </a:r>
          </a:p>
          <a:p>
            <a:pPr marL="45720" indent="0">
              <a:lnSpc>
                <a:spcPct val="100000"/>
              </a:lnSpc>
              <a:buNone/>
            </a:pPr>
            <a:endParaRPr lang="id-ID" dirty="0">
              <a:solidFill>
                <a:schemeClr val="tx1"/>
              </a:solidFill>
              <a:latin typeface="Lora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52F6CD-064A-D999-2815-2F26837E75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6921"/>
          <a:stretch/>
        </p:blipFill>
        <p:spPr>
          <a:xfrm>
            <a:off x="688211" y="1211559"/>
            <a:ext cx="5138880" cy="406497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FA11BCE-7C79-204F-40E7-DA55D7A9AA9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3150"/>
          <a:stretch/>
        </p:blipFill>
        <p:spPr>
          <a:xfrm>
            <a:off x="6223340" y="2004585"/>
            <a:ext cx="5449299" cy="4171442"/>
          </a:xfrm>
          <a:prstGeom prst="rect">
            <a:avLst/>
          </a:prstGeom>
        </p:spPr>
      </p:pic>
      <p:sp>
        <p:nvSpPr>
          <p:cNvPr id="8" name="Arrow: Bent-Up 7">
            <a:extLst>
              <a:ext uri="{FF2B5EF4-FFF2-40B4-BE49-F238E27FC236}">
                <a16:creationId xmlns:a16="http://schemas.microsoft.com/office/drawing/2014/main" id="{A16C6980-7D05-A887-0CF7-1DEA922A7CE4}"/>
              </a:ext>
            </a:extLst>
          </p:cNvPr>
          <p:cNvSpPr/>
          <p:nvPr/>
        </p:nvSpPr>
        <p:spPr>
          <a:xfrm rot="5400000">
            <a:off x="4854212" y="5149914"/>
            <a:ext cx="792887" cy="1512420"/>
          </a:xfrm>
          <a:prstGeom prst="bentUpArrow">
            <a:avLst>
              <a:gd name="adj1" fmla="val 14429"/>
              <a:gd name="adj2" fmla="val 15655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52203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01EFFC-02AB-70EA-B829-F3B716C7B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962" y="299575"/>
            <a:ext cx="11580248" cy="6236136"/>
          </a:xfrm>
        </p:spPr>
        <p:txBody>
          <a:bodyPr>
            <a:noAutofit/>
          </a:bodyPr>
          <a:lstStyle/>
          <a:p>
            <a:pPr marL="45720" indent="0">
              <a:lnSpc>
                <a:spcPct val="100000"/>
              </a:lnSpc>
              <a:buNone/>
            </a:pPr>
            <a:r>
              <a:rPr lang="id-ID" dirty="0">
                <a:solidFill>
                  <a:schemeClr val="tx1"/>
                </a:solidFill>
                <a:latin typeface="Lora" pitchFamily="2" charset="0"/>
              </a:rPr>
              <a:t>Langkah</a:t>
            </a:r>
            <a:r>
              <a:rPr lang="en-US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id-ID" dirty="0">
                <a:solidFill>
                  <a:schemeClr val="tx1"/>
                </a:solidFill>
                <a:latin typeface="Lora" pitchFamily="2" charset="0"/>
              </a:rPr>
              <a:t>3</a:t>
            </a:r>
            <a:r>
              <a:rPr lang="en-US" dirty="0">
                <a:solidFill>
                  <a:schemeClr val="tx1"/>
                </a:solidFill>
                <a:latin typeface="Lora" pitchFamily="2" charset="0"/>
              </a:rPr>
              <a:t>:</a:t>
            </a:r>
            <a:r>
              <a:rPr lang="id-ID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Lora" pitchFamily="2" charset="0"/>
              </a:rPr>
              <a:t>Pilih</a:t>
            </a:r>
            <a:r>
              <a:rPr lang="en-US" dirty="0">
                <a:solidFill>
                  <a:schemeClr val="tx1"/>
                </a:solidFill>
                <a:latin typeface="Lora" pitchFamily="2" charset="0"/>
              </a:rPr>
              <a:t> Gambar yang </a:t>
            </a:r>
            <a:r>
              <a:rPr lang="en-US" dirty="0" err="1">
                <a:solidFill>
                  <a:schemeClr val="tx1"/>
                </a:solidFill>
                <a:latin typeface="Lora" pitchFamily="2" charset="0"/>
              </a:rPr>
              <a:t>akan</a:t>
            </a:r>
            <a:r>
              <a:rPr lang="en-US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id-ID" dirty="0">
                <a:solidFill>
                  <a:schemeClr val="tx1"/>
                </a:solidFill>
                <a:latin typeface="Lora" pitchFamily="2" charset="0"/>
              </a:rPr>
              <a:t>di</a:t>
            </a:r>
            <a:r>
              <a:rPr lang="en-US" dirty="0" err="1">
                <a:solidFill>
                  <a:schemeClr val="tx1"/>
                </a:solidFill>
                <a:latin typeface="Lora" pitchFamily="2" charset="0"/>
              </a:rPr>
              <a:t>cari</a:t>
            </a:r>
            <a:r>
              <a:rPr lang="en-US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Lora" pitchFamily="2" charset="0"/>
              </a:rPr>
              <a:t>persamaannya</a:t>
            </a:r>
            <a:endParaRPr lang="en-US" dirty="0">
              <a:solidFill>
                <a:schemeClr val="tx1"/>
              </a:solidFill>
              <a:latin typeface="Lora" pitchFamily="2" charset="0"/>
            </a:endParaRPr>
          </a:p>
          <a:p>
            <a:pPr marL="45720" indent="0">
              <a:lnSpc>
                <a:spcPct val="100000"/>
              </a:lnSpc>
              <a:buNone/>
            </a:pPr>
            <a:endParaRPr lang="id-ID" dirty="0">
              <a:solidFill>
                <a:schemeClr val="tx1"/>
              </a:solidFill>
              <a:latin typeface="Lora" pitchFamily="2" charset="0"/>
            </a:endParaRPr>
          </a:p>
        </p:txBody>
      </p:sp>
      <p:sp>
        <p:nvSpPr>
          <p:cNvPr id="8" name="Arrow: Bent-Up 7">
            <a:extLst>
              <a:ext uri="{FF2B5EF4-FFF2-40B4-BE49-F238E27FC236}">
                <a16:creationId xmlns:a16="http://schemas.microsoft.com/office/drawing/2014/main" id="{A16C6980-7D05-A887-0CF7-1DEA922A7CE4}"/>
              </a:ext>
            </a:extLst>
          </p:cNvPr>
          <p:cNvSpPr/>
          <p:nvPr/>
        </p:nvSpPr>
        <p:spPr>
          <a:xfrm rot="5400000">
            <a:off x="1586356" y="3770817"/>
            <a:ext cx="792887" cy="1512420"/>
          </a:xfrm>
          <a:prstGeom prst="bentUpArrow">
            <a:avLst>
              <a:gd name="adj1" fmla="val 14429"/>
              <a:gd name="adj2" fmla="val 15655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48D7402-CCCD-351E-085C-ABE5949627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1412"/>
          <a:stretch/>
        </p:blipFill>
        <p:spPr>
          <a:xfrm>
            <a:off x="436677" y="872543"/>
            <a:ext cx="4213607" cy="268507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1286AA1-EE27-3A65-1414-A1D1B5F7E0D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2615"/>
          <a:stretch/>
        </p:blipFill>
        <p:spPr>
          <a:xfrm>
            <a:off x="3715433" y="3783913"/>
            <a:ext cx="4475499" cy="2685072"/>
          </a:xfrm>
          <a:prstGeom prst="rect">
            <a:avLst/>
          </a:prstGeom>
        </p:spPr>
      </p:pic>
      <p:sp>
        <p:nvSpPr>
          <p:cNvPr id="4" name="Arrow: Bent-Up 3">
            <a:extLst>
              <a:ext uri="{FF2B5EF4-FFF2-40B4-BE49-F238E27FC236}">
                <a16:creationId xmlns:a16="http://schemas.microsoft.com/office/drawing/2014/main" id="{805A1C4C-40B2-52D6-B208-E43ACFFE3EDA}"/>
              </a:ext>
            </a:extLst>
          </p:cNvPr>
          <p:cNvSpPr/>
          <p:nvPr/>
        </p:nvSpPr>
        <p:spPr>
          <a:xfrm>
            <a:off x="9113920" y="3823896"/>
            <a:ext cx="792887" cy="1512420"/>
          </a:xfrm>
          <a:prstGeom prst="bentUpArrow">
            <a:avLst>
              <a:gd name="adj1" fmla="val 14429"/>
              <a:gd name="adj2" fmla="val 15655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201BE1-760A-734A-4110-85DB8E130F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6671" y="837551"/>
            <a:ext cx="4475500" cy="2720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881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01EFFC-02AB-70EA-B829-F3B716C7B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962" y="299575"/>
            <a:ext cx="11580248" cy="6236136"/>
          </a:xfrm>
        </p:spPr>
        <p:txBody>
          <a:bodyPr>
            <a:noAutofit/>
          </a:bodyPr>
          <a:lstStyle/>
          <a:p>
            <a:pPr marL="45720" indent="0">
              <a:lnSpc>
                <a:spcPct val="100000"/>
              </a:lnSpc>
              <a:buNone/>
            </a:pPr>
            <a:r>
              <a:rPr lang="id-ID" sz="2000" dirty="0">
                <a:solidFill>
                  <a:schemeClr val="tx1"/>
                </a:solidFill>
                <a:latin typeface="Lora" pitchFamily="2" charset="0"/>
              </a:rPr>
              <a:t>Langkah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id-ID" sz="2000" dirty="0">
                <a:solidFill>
                  <a:schemeClr val="tx1"/>
                </a:solidFill>
                <a:latin typeface="Lora" pitchFamily="2" charset="0"/>
              </a:rPr>
              <a:t>4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:</a:t>
            </a:r>
            <a:r>
              <a:rPr lang="id-ID" sz="2000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Posisikan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gambar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pada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bidang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kartesius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.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Atur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kontras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gambar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agar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menjadi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sedikit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transparan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sehingga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dapat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diposisikan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pada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pusat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koordinat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dengan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cara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klik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kanan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pada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gambar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  <a:sym typeface="Wingdings" panose="05000000000000000000" pitchFamily="2" charset="2"/>
              </a:rPr>
              <a:t>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setting 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  <a:sym typeface="Wingdings" panose="05000000000000000000" pitchFamily="2" charset="2"/>
              </a:rPr>
              <a:t>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color 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  <a:sym typeface="Wingdings" panose="05000000000000000000" pitchFamily="2" charset="2"/>
              </a:rPr>
              <a:t>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geser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opacity pada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posisi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menyesuiakan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agar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koordinat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pada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kartesius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terlihat.Setelah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dirasa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cukup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maka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tutup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jendela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setting. 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Untuk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mrngantisipasi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gambar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bergerak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,  lock (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kunci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)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posisi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gambar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dengan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cara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klik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kanan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pada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gambar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  <a:sym typeface="Wingdings" panose="05000000000000000000" pitchFamily="2" charset="2"/>
              </a:rPr>
              <a:t>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pilih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lock object,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maka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hasil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akhir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diperoleh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sebagai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beriktu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.</a:t>
            </a:r>
          </a:p>
          <a:p>
            <a:pPr marL="45720" indent="0">
              <a:lnSpc>
                <a:spcPct val="100000"/>
              </a:lnSpc>
              <a:buNone/>
            </a:pPr>
            <a:endParaRPr lang="id-ID" sz="2000" dirty="0">
              <a:solidFill>
                <a:schemeClr val="tx1"/>
              </a:solidFill>
              <a:latin typeface="Lora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954E62-4320-F9B6-08B6-2EC78AC015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8641" y="2286067"/>
            <a:ext cx="5254002" cy="275448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EA90F21-8E49-AA63-EFFC-1C3B8D8C70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502" y="2300215"/>
            <a:ext cx="5140719" cy="3038203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954854A2-2B48-A77A-CA1B-BC1B555F3A25}"/>
              </a:ext>
            </a:extLst>
          </p:cNvPr>
          <p:cNvGrpSpPr/>
          <p:nvPr/>
        </p:nvGrpSpPr>
        <p:grpSpPr>
          <a:xfrm>
            <a:off x="3892741" y="3663310"/>
            <a:ext cx="4275545" cy="2754486"/>
            <a:chOff x="4701915" y="3847905"/>
            <a:chExt cx="3918604" cy="2354272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B5CE5BA-7173-AB7E-4ACE-BBAA93EDB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01915" y="3847905"/>
              <a:ext cx="3918604" cy="2354272"/>
            </a:xfrm>
            <a:prstGeom prst="rect">
              <a:avLst/>
            </a:prstGeom>
          </p:spPr>
        </p:pic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D737CF68-CAD2-6D44-3A1D-BD3EB7666277}"/>
                </a:ext>
              </a:extLst>
            </p:cNvPr>
            <p:cNvSpPr/>
            <p:nvPr/>
          </p:nvSpPr>
          <p:spPr>
            <a:xfrm>
              <a:off x="7314959" y="4876769"/>
              <a:ext cx="929631" cy="249868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id-ID"/>
            </a:p>
          </p:txBody>
        </p:sp>
      </p:grpSp>
      <p:sp>
        <p:nvSpPr>
          <p:cNvPr id="8" name="Arrow: Bent-Up 7">
            <a:extLst>
              <a:ext uri="{FF2B5EF4-FFF2-40B4-BE49-F238E27FC236}">
                <a16:creationId xmlns:a16="http://schemas.microsoft.com/office/drawing/2014/main" id="{43D1889D-79B0-1DBD-9AE8-11CFA158CF56}"/>
              </a:ext>
            </a:extLst>
          </p:cNvPr>
          <p:cNvSpPr/>
          <p:nvPr/>
        </p:nvSpPr>
        <p:spPr>
          <a:xfrm rot="5400000">
            <a:off x="2148367" y="5172955"/>
            <a:ext cx="792887" cy="1512420"/>
          </a:xfrm>
          <a:prstGeom prst="bentUpArrow">
            <a:avLst>
              <a:gd name="adj1" fmla="val 14429"/>
              <a:gd name="adj2" fmla="val 15655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Arrow: Bent-Up 8">
            <a:extLst>
              <a:ext uri="{FF2B5EF4-FFF2-40B4-BE49-F238E27FC236}">
                <a16:creationId xmlns:a16="http://schemas.microsoft.com/office/drawing/2014/main" id="{79654C07-DE7C-C29B-1821-DCF1E7FEE615}"/>
              </a:ext>
            </a:extLst>
          </p:cNvPr>
          <p:cNvSpPr/>
          <p:nvPr/>
        </p:nvSpPr>
        <p:spPr>
          <a:xfrm>
            <a:off x="8231993" y="4866012"/>
            <a:ext cx="1536077" cy="944813"/>
          </a:xfrm>
          <a:prstGeom prst="bentUpArrow">
            <a:avLst>
              <a:gd name="adj1" fmla="val 14429"/>
              <a:gd name="adj2" fmla="val 15655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6318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01EFFC-02AB-70EA-B829-F3B716C7B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962" y="299575"/>
            <a:ext cx="11580248" cy="6236136"/>
          </a:xfrm>
        </p:spPr>
        <p:txBody>
          <a:bodyPr>
            <a:normAutofit fontScale="92500" lnSpcReduction="10000"/>
          </a:bodyPr>
          <a:lstStyle/>
          <a:p>
            <a:pPr marL="45720" indent="0">
              <a:lnSpc>
                <a:spcPct val="100000"/>
              </a:lnSpc>
              <a:buNone/>
            </a:pPr>
            <a:r>
              <a:rPr lang="id-ID" dirty="0">
                <a:solidFill>
                  <a:schemeClr val="tx1"/>
                </a:solidFill>
                <a:latin typeface="Lora" pitchFamily="2" charset="0"/>
              </a:rPr>
              <a:t>Langkah</a:t>
            </a:r>
            <a:r>
              <a:rPr lang="en-US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id-ID" dirty="0">
                <a:solidFill>
                  <a:schemeClr val="tx1"/>
                </a:solidFill>
                <a:latin typeface="Lora" pitchFamily="2" charset="0"/>
              </a:rPr>
              <a:t>5</a:t>
            </a:r>
            <a:r>
              <a:rPr lang="en-US" dirty="0">
                <a:solidFill>
                  <a:schemeClr val="tx1"/>
                </a:solidFill>
                <a:latin typeface="Lora" pitchFamily="2" charset="0"/>
              </a:rPr>
              <a:t>:</a:t>
            </a:r>
            <a:r>
              <a:rPr lang="id-ID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Lora" pitchFamily="2" charset="0"/>
              </a:rPr>
              <a:t>Buat</a:t>
            </a:r>
            <a:r>
              <a:rPr lang="en-US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Lora" pitchFamily="2" charset="0"/>
              </a:rPr>
              <a:t>titik-titik</a:t>
            </a:r>
            <a:r>
              <a:rPr lang="en-US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Lora" pitchFamily="2" charset="0"/>
              </a:rPr>
              <a:t>sembarang</a:t>
            </a:r>
            <a:r>
              <a:rPr lang="en-US" dirty="0">
                <a:solidFill>
                  <a:schemeClr val="tx1"/>
                </a:solidFill>
                <a:latin typeface="Lora" pitchFamily="2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Lora" pitchFamily="2" charset="0"/>
              </a:rPr>
              <a:t>memenuhi</a:t>
            </a:r>
            <a:r>
              <a:rPr lang="en-US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Lora" pitchFamily="2" charset="0"/>
              </a:rPr>
              <a:t>sisi-sisi</a:t>
            </a:r>
            <a:r>
              <a:rPr lang="en-US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Lora" pitchFamily="2" charset="0"/>
              </a:rPr>
              <a:t>bagian</a:t>
            </a:r>
            <a:r>
              <a:rPr lang="en-US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Lora" pitchFamily="2" charset="0"/>
              </a:rPr>
              <a:t>atas</a:t>
            </a:r>
            <a:r>
              <a:rPr lang="en-US" dirty="0">
                <a:solidFill>
                  <a:schemeClr val="tx1"/>
                </a:solidFill>
                <a:latin typeface="Lora" pitchFamily="2" charset="0"/>
              </a:rPr>
              <a:t> pada </a:t>
            </a:r>
            <a:r>
              <a:rPr lang="en-US" dirty="0" err="1">
                <a:solidFill>
                  <a:schemeClr val="tx1"/>
                </a:solidFill>
                <a:latin typeface="Lora" pitchFamily="2" charset="0"/>
              </a:rPr>
              <a:t>daun</a:t>
            </a:r>
            <a:endParaRPr lang="id-ID" dirty="0">
              <a:solidFill>
                <a:schemeClr val="tx1"/>
              </a:solidFill>
              <a:latin typeface="Lora" pitchFamily="2" charset="0"/>
            </a:endParaRPr>
          </a:p>
          <a:p>
            <a:pPr marL="45720" indent="0">
              <a:lnSpc>
                <a:spcPct val="100000"/>
              </a:lnSpc>
              <a:buNone/>
            </a:pPr>
            <a:endParaRPr lang="id-ID" dirty="0">
              <a:solidFill>
                <a:schemeClr val="tx1"/>
              </a:solidFill>
              <a:latin typeface="Lora" pitchFamily="2" charset="0"/>
            </a:endParaRPr>
          </a:p>
          <a:p>
            <a:pPr marL="45720" indent="0">
              <a:lnSpc>
                <a:spcPct val="100000"/>
              </a:lnSpc>
              <a:buNone/>
            </a:pPr>
            <a:endParaRPr lang="id-ID" dirty="0">
              <a:solidFill>
                <a:schemeClr val="tx1"/>
              </a:solidFill>
              <a:latin typeface="Lora" pitchFamily="2" charset="0"/>
            </a:endParaRPr>
          </a:p>
          <a:p>
            <a:pPr marL="45720" indent="0">
              <a:lnSpc>
                <a:spcPct val="100000"/>
              </a:lnSpc>
              <a:buNone/>
            </a:pPr>
            <a:endParaRPr lang="id-ID" dirty="0">
              <a:solidFill>
                <a:schemeClr val="tx1"/>
              </a:solidFill>
              <a:latin typeface="Lora" pitchFamily="2" charset="0"/>
            </a:endParaRPr>
          </a:p>
          <a:p>
            <a:pPr marL="45720" indent="0">
              <a:lnSpc>
                <a:spcPct val="100000"/>
              </a:lnSpc>
              <a:buNone/>
            </a:pPr>
            <a:endParaRPr lang="id-ID" dirty="0">
              <a:solidFill>
                <a:schemeClr val="tx1"/>
              </a:solidFill>
              <a:latin typeface="Lora" pitchFamily="2" charset="0"/>
            </a:endParaRPr>
          </a:p>
          <a:p>
            <a:pPr marL="45720" indent="0">
              <a:lnSpc>
                <a:spcPct val="100000"/>
              </a:lnSpc>
              <a:buNone/>
            </a:pPr>
            <a:endParaRPr lang="id-ID" dirty="0">
              <a:solidFill>
                <a:schemeClr val="tx1"/>
              </a:solidFill>
              <a:latin typeface="Lora" pitchFamily="2" charset="0"/>
            </a:endParaRPr>
          </a:p>
          <a:p>
            <a:pPr marL="45720" indent="0">
              <a:lnSpc>
                <a:spcPct val="100000"/>
              </a:lnSpc>
              <a:buNone/>
            </a:pPr>
            <a:endParaRPr lang="id-ID" dirty="0">
              <a:solidFill>
                <a:schemeClr val="tx1"/>
              </a:solidFill>
              <a:latin typeface="Lora" pitchFamily="2" charset="0"/>
            </a:endParaRPr>
          </a:p>
          <a:p>
            <a:pPr marL="45720" indent="0">
              <a:lnSpc>
                <a:spcPct val="100000"/>
              </a:lnSpc>
              <a:buNone/>
            </a:pPr>
            <a:endParaRPr lang="id-ID" dirty="0">
              <a:solidFill>
                <a:schemeClr val="tx1"/>
              </a:solidFill>
              <a:latin typeface="Lora" pitchFamily="2" charset="0"/>
            </a:endParaRPr>
          </a:p>
          <a:p>
            <a:pPr marL="45720" indent="0">
              <a:lnSpc>
                <a:spcPct val="100000"/>
              </a:lnSpc>
              <a:buNone/>
            </a:pPr>
            <a:endParaRPr lang="id-ID" dirty="0">
              <a:solidFill>
                <a:schemeClr val="tx1"/>
              </a:solidFill>
              <a:latin typeface="Lora" pitchFamily="2" charset="0"/>
            </a:endParaRPr>
          </a:p>
          <a:p>
            <a:pPr marL="45720" indent="0">
              <a:lnSpc>
                <a:spcPct val="100000"/>
              </a:lnSpc>
              <a:buNone/>
            </a:pPr>
            <a:endParaRPr lang="id-ID" dirty="0">
              <a:solidFill>
                <a:schemeClr val="tx1"/>
              </a:solidFill>
              <a:latin typeface="Lora" pitchFamily="2" charset="0"/>
            </a:endParaRPr>
          </a:p>
          <a:p>
            <a:pPr marL="45720" indent="0">
              <a:lnSpc>
                <a:spcPct val="100000"/>
              </a:lnSpc>
              <a:buNone/>
            </a:pPr>
            <a:endParaRPr lang="id-ID" sz="2000" dirty="0">
              <a:solidFill>
                <a:schemeClr val="tx1"/>
              </a:solidFill>
              <a:latin typeface="Lora" pitchFamily="2" charset="0"/>
            </a:endParaRPr>
          </a:p>
          <a:p>
            <a:pPr marL="45720" indent="0">
              <a:lnSpc>
                <a:spcPct val="100000"/>
              </a:lnSpc>
              <a:buNone/>
            </a:pP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Pendefinisian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titik-titik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ini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bertujuan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untuk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membuat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grafik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persamaan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yang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akan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melalui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titik-titik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tersebut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, yang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selanjutnya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persamaan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yang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terbentuk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merupakan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persamaan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yang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bersesuain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untuk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bentuk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daun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yang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dimaksud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(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secara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umum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makin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banyak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titik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yang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dibuat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untuk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memenuhi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gambar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maka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semakin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Lora" pitchFamily="2" charset="0"/>
              </a:rPr>
              <a:t>baik</a:t>
            </a:r>
            <a:r>
              <a:rPr lang="en-US" sz="2000" dirty="0">
                <a:solidFill>
                  <a:schemeClr val="tx1"/>
                </a:solidFill>
                <a:latin typeface="Lora" pitchFamily="2" charset="0"/>
              </a:rPr>
              <a:t>).</a:t>
            </a:r>
          </a:p>
          <a:p>
            <a:pPr marL="45720" indent="0">
              <a:lnSpc>
                <a:spcPct val="100000"/>
              </a:lnSpc>
              <a:buNone/>
            </a:pPr>
            <a:endParaRPr lang="id-ID" dirty="0">
              <a:solidFill>
                <a:schemeClr val="tx1"/>
              </a:solidFill>
              <a:latin typeface="Lora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A09CEFB-3220-8F68-B745-244F4DD22C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6308" y="716288"/>
            <a:ext cx="8559383" cy="4496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656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01EFFC-02AB-70EA-B829-F3B716C7BDE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91962" y="299575"/>
                <a:ext cx="11580248" cy="6236136"/>
              </a:xfrm>
            </p:spPr>
            <p:txBody>
              <a:bodyPr>
                <a:normAutofit lnSpcReduction="10000"/>
              </a:bodyPr>
              <a:lstStyle/>
              <a:p>
                <a:pPr marL="45720" indent="0">
                  <a:lnSpc>
                    <a:spcPct val="100000"/>
                  </a:lnSpc>
                  <a:buNone/>
                </a:pPr>
                <a:r>
                  <a:rPr lang="id-ID" dirty="0">
                    <a:solidFill>
                      <a:schemeClr val="tx1"/>
                    </a:solidFill>
                    <a:latin typeface="Lora" pitchFamily="2" charset="0"/>
                  </a:rPr>
                  <a:t>Langkah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:r>
                  <a:rPr lang="id-ID" dirty="0">
                    <a:solidFill>
                      <a:schemeClr val="tx1"/>
                    </a:solidFill>
                    <a:latin typeface="Lora" pitchFamily="2" charset="0"/>
                  </a:rPr>
                  <a:t>6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:</a:t>
                </a:r>
                <a:r>
                  <a:rPr lang="id-ID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  <a:latin typeface="Lora" pitchFamily="2" charset="0"/>
                  </a:rPr>
                  <a:t>Ketikan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  <a:latin typeface="Lora" pitchFamily="2" charset="0"/>
                  </a:rPr>
                  <a:t>perintah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“</a:t>
                </a:r>
                <a:r>
                  <a:rPr lang="en-US" dirty="0" err="1">
                    <a:solidFill>
                      <a:schemeClr val="tx1"/>
                    </a:solidFill>
                    <a:latin typeface="Lora" pitchFamily="2" charset="0"/>
                  </a:rPr>
                  <a:t>FitPoly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({C,D,E,F,G,H,I,J},7)” pada </a:t>
                </a:r>
                <a:r>
                  <a:rPr lang="en-US" dirty="0" err="1">
                    <a:solidFill>
                      <a:schemeClr val="tx1"/>
                    </a:solidFill>
                    <a:latin typeface="Lora" pitchFamily="2" charset="0"/>
                  </a:rPr>
                  <a:t>bagian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input.</a:t>
                </a:r>
                <a:endParaRPr lang="id-ID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>
                  <a:lnSpc>
                    <a:spcPct val="100000"/>
                  </a:lnSpc>
                  <a:buNone/>
                </a:pPr>
                <a:endParaRPr lang="id-ID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>
                  <a:lnSpc>
                    <a:spcPct val="100000"/>
                  </a:lnSpc>
                  <a:buNone/>
                </a:pPr>
                <a:endParaRPr lang="id-ID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>
                  <a:lnSpc>
                    <a:spcPct val="100000"/>
                  </a:lnSpc>
                  <a:buNone/>
                </a:pPr>
                <a:endParaRPr lang="id-ID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>
                  <a:lnSpc>
                    <a:spcPct val="100000"/>
                  </a:lnSpc>
                  <a:buNone/>
                </a:pPr>
                <a:endParaRPr lang="id-ID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>
                  <a:lnSpc>
                    <a:spcPct val="100000"/>
                  </a:lnSpc>
                  <a:buNone/>
                </a:pPr>
                <a:endParaRPr lang="id-ID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>
                  <a:lnSpc>
                    <a:spcPct val="100000"/>
                  </a:lnSpc>
                  <a:buNone/>
                </a:pPr>
                <a:endParaRPr lang="id-ID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>
                  <a:lnSpc>
                    <a:spcPct val="100000"/>
                  </a:lnSpc>
                  <a:buNone/>
                </a:pPr>
                <a:endParaRPr lang="id-ID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>
                  <a:lnSpc>
                    <a:spcPct val="100000"/>
                  </a:lnSpc>
                  <a:buNone/>
                </a:pPr>
                <a:endParaRPr lang="id-ID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>
                  <a:lnSpc>
                    <a:spcPct val="100000"/>
                  </a:lnSpc>
                  <a:buNone/>
                </a:pPr>
                <a:endParaRPr lang="id-ID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>
                  <a:lnSpc>
                    <a:spcPct val="100000"/>
                  </a:lnSpc>
                  <a:buNone/>
                </a:pPr>
                <a:endParaRPr lang="id-ID" sz="2000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>
                  <a:lnSpc>
                    <a:spcPct val="100000"/>
                  </a:lnSpc>
                  <a:buNone/>
                </a:pPr>
                <a:r>
                  <a:rPr lang="en-US" sz="2000" dirty="0" err="1">
                    <a:solidFill>
                      <a:schemeClr val="tx1"/>
                    </a:solidFill>
                    <a:latin typeface="Lora" pitchFamily="2" charset="0"/>
                  </a:rPr>
                  <a:t>Sehingga</a:t>
                </a:r>
                <a:r>
                  <a:rPr lang="en-US" sz="2000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Lora" pitchFamily="2" charset="0"/>
                  </a:rPr>
                  <a:t>diperoleh</a:t>
                </a:r>
                <a:r>
                  <a:rPr lang="en-US" sz="2000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Lora" pitchFamily="2" charset="0"/>
                  </a:rPr>
                  <a:t>persamaan</a:t>
                </a:r>
                <a:r>
                  <a:rPr lang="en-US" sz="2000" dirty="0">
                    <a:solidFill>
                      <a:schemeClr val="tx1"/>
                    </a:solidFill>
                    <a:latin typeface="Lora" pitchFamily="2" charset="0"/>
                  </a:rPr>
                  <a:t> yang </a:t>
                </a:r>
                <a:r>
                  <a:rPr lang="en-US" sz="2000" dirty="0" err="1">
                    <a:solidFill>
                      <a:schemeClr val="tx1"/>
                    </a:solidFill>
                    <a:latin typeface="Lora" pitchFamily="2" charset="0"/>
                  </a:rPr>
                  <a:t>bersesuaian</a:t>
                </a:r>
                <a:r>
                  <a:rPr lang="en-US" sz="2000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Lora" pitchFamily="2" charset="0"/>
                  </a:rPr>
                  <a:t>yaitu</a:t>
                </a:r>
                <a:r>
                  <a:rPr lang="en-US" sz="2000" dirty="0">
                    <a:solidFill>
                      <a:schemeClr val="tx1"/>
                    </a:solidFill>
                    <a:latin typeface="Lora" pitchFamily="2" charset="0"/>
                  </a:rPr>
                  <a:t>:</a:t>
                </a:r>
              </a:p>
              <a:p>
                <a:pPr marL="4572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)=−0.03</m:t>
                      </m:r>
                      <m:sSup>
                        <m:sSupPr>
                          <m:ctrlP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en-US" sz="2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+0.25</m:t>
                      </m:r>
                      <m:sSup>
                        <m:sSupPr>
                          <m:ctrlP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US" sz="2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−1.05</m:t>
                      </m:r>
                      <m:sSup>
                        <m:sSupPr>
                          <m:ctrlP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2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+2.51</m:t>
                      </m:r>
                      <m:sSup>
                        <m:sSupPr>
                          <m:ctrlP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−3.7</m:t>
                      </m:r>
                      <m:sSup>
                        <m:sSupPr>
                          <m:ctrlP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+3.84</m:t>
                      </m:r>
                      <m:r>
                        <a:rPr lang="en-US" sz="2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>
                  <a:lnSpc>
                    <a:spcPct val="100000"/>
                  </a:lnSpc>
                  <a:buNone/>
                </a:pPr>
                <a:endParaRPr lang="id-ID" dirty="0">
                  <a:solidFill>
                    <a:schemeClr val="tx1"/>
                  </a:solidFill>
                  <a:latin typeface="Lora" pitchFamily="2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01EFFC-02AB-70EA-B829-F3B716C7BD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91962" y="299575"/>
                <a:ext cx="11580248" cy="6236136"/>
              </a:xfrm>
              <a:blipFill>
                <a:blip r:embed="rId2"/>
                <a:stretch>
                  <a:fillRect l="-263" t="-1173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0660E275-0C23-829B-2C40-CE81A0FC04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9575" y="704538"/>
            <a:ext cx="9152850" cy="4751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898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01EFFC-02AB-70EA-B829-F3B716C7BDE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91962" y="299575"/>
                <a:ext cx="11580248" cy="6236136"/>
              </a:xfrm>
            </p:spPr>
            <p:txBody>
              <a:bodyPr>
                <a:normAutofit/>
              </a:bodyPr>
              <a:lstStyle/>
              <a:p>
                <a:pPr marL="45720" indent="0">
                  <a:lnSpc>
                    <a:spcPct val="100000"/>
                  </a:lnSpc>
                  <a:buNone/>
                </a:pPr>
                <a:r>
                  <a:rPr lang="id-ID" dirty="0">
                    <a:solidFill>
                      <a:schemeClr val="tx1"/>
                    </a:solidFill>
                    <a:latin typeface="Lora" pitchFamily="2" charset="0"/>
                  </a:rPr>
                  <a:t>Langkah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:r>
                  <a:rPr lang="id-ID" dirty="0">
                    <a:solidFill>
                      <a:schemeClr val="tx1"/>
                    </a:solidFill>
                    <a:latin typeface="Lora" pitchFamily="2" charset="0"/>
                  </a:rPr>
                  <a:t>7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:</a:t>
                </a:r>
                <a:r>
                  <a:rPr lang="id-ID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</a:p>
              <a:p>
                <a:pPr marL="45720" indent="0">
                  <a:lnSpc>
                    <a:spcPct val="100000"/>
                  </a:lnSpc>
                  <a:buNone/>
                </a:pPr>
                <a:r>
                  <a:rPr lang="en-US" dirty="0" err="1">
                    <a:solidFill>
                      <a:schemeClr val="tx1"/>
                    </a:solidFill>
                    <a:latin typeface="Lora" pitchFamily="2" charset="0"/>
                  </a:rPr>
                  <a:t>Hitung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integral </a:t>
                </a:r>
                <a:r>
                  <a:rPr lang="en-US" dirty="0" err="1">
                    <a:solidFill>
                      <a:schemeClr val="tx1"/>
                    </a:solidFill>
                    <a:latin typeface="Lora" pitchFamily="2" charset="0"/>
                  </a:rPr>
                  <a:t>fungsi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:endParaRPr lang="id-ID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 algn="ctr">
                  <a:lnSpc>
                    <a:spcPct val="100000"/>
                  </a:lnSpc>
                  <a:buNone/>
                </a:pP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)=−0.03</m:t>
                    </m:r>
                    <m:sSup>
                      <m:sSupPr>
                        <m:ctrlP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+0.25</m:t>
                    </m:r>
                    <m:sSup>
                      <m:sSupPr>
                        <m:ctrlP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−1.05</m:t>
                    </m:r>
                    <m:sSup>
                      <m:sSupPr>
                        <m:ctrlP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+2.51</m:t>
                    </m:r>
                    <m:sSup>
                      <m:sSupPr>
                        <m:ctrlP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−3.7</m:t>
                    </m:r>
                    <m:sSup>
                      <m:sSupPr>
                        <m:ctrlP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+3.84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:endParaRPr lang="id-ID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>
                  <a:lnSpc>
                    <a:spcPct val="100000"/>
                  </a:lnSpc>
                  <a:buNone/>
                </a:pPr>
                <a:r>
                  <a:rPr lang="en-US" dirty="0" err="1">
                    <a:solidFill>
                      <a:schemeClr val="tx1"/>
                    </a:solidFill>
                    <a:latin typeface="Lora" pitchFamily="2" charset="0"/>
                  </a:rPr>
                  <a:t>dengan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  <a:latin typeface="Lora" pitchFamily="2" charset="0"/>
                  </a:rPr>
                  <a:t>melihat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batas </a:t>
                </a:r>
                <a:r>
                  <a:rPr lang="en-US" dirty="0" err="1">
                    <a:solidFill>
                      <a:schemeClr val="tx1"/>
                    </a:solidFill>
                    <a:latin typeface="Lora" pitchFamily="2" charset="0"/>
                  </a:rPr>
                  <a:t>dari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  <a:latin typeface="Lora" pitchFamily="2" charset="0"/>
                  </a:rPr>
                  <a:t>titik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(0,0)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  <a:latin typeface="Lora" pitchFamily="2" charset="0"/>
                  </a:rPr>
                  <a:t>sampai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  <a:latin typeface="Lora" pitchFamily="2" charset="0"/>
                  </a:rPr>
                  <a:t>titik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(5.71,0.05)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, </a:t>
                </a:r>
                <a:r>
                  <a:rPr lang="en-US" dirty="0" err="1">
                    <a:solidFill>
                      <a:schemeClr val="tx1"/>
                    </a:solidFill>
                    <a:latin typeface="Lora" pitchFamily="2" charset="0"/>
                  </a:rPr>
                  <a:t>sehingga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integral yang </a:t>
                </a:r>
                <a:r>
                  <a:rPr lang="en-US" dirty="0" err="1">
                    <a:solidFill>
                      <a:schemeClr val="tx1"/>
                    </a:solidFill>
                    <a:latin typeface="Lora" pitchFamily="2" charset="0"/>
                  </a:rPr>
                  <a:t>dimaksud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  <a:latin typeface="Lora" pitchFamily="2" charset="0"/>
                  </a:rPr>
                  <a:t>adalah</a:t>
                </a:r>
                <a:endParaRPr lang="id-ID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subSup"/>
                          <m:ctrlPr>
                            <a:rPr lang="id-ID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5.71</m:t>
                          </m:r>
                        </m:sup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𝑑𝑥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subSup"/>
                          <m:ctrlPr>
                            <a:rPr lang="id-ID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5.71</m:t>
                          </m:r>
                        </m:sup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−0.03</m:t>
                          </m:r>
                          <m:sSup>
                            <m:sSupPr>
                              <m:ctrlPr>
                                <a:rPr lang="id-ID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+0.25</m:t>
                          </m:r>
                          <m:sSup>
                            <m:sSupPr>
                              <m:ctrlPr>
                                <a:rPr lang="id-ID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−1.05</m:t>
                          </m:r>
                          <m:sSup>
                            <m:sSupPr>
                              <m:ctrlPr>
                                <a:rPr lang="id-ID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+2.51</m:t>
                          </m:r>
                          <m:sSup>
                            <m:sSupPr>
                              <m:ctrlPr>
                                <a:rPr lang="id-ID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−3.7</m:t>
                          </m:r>
                          <m:sSup>
                            <m:sSupPr>
                              <m:ctrlPr>
                                <a:rPr lang="id-ID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+3.84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nary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id-ID" dirty="0">
                  <a:solidFill>
                    <a:schemeClr val="tx1"/>
                  </a:solidFill>
                </a:endParaRPr>
              </a:p>
              <a:p>
                <a:pPr marL="2160588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id-ID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id-ID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id-ID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0.03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…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id-ID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id-ID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0.25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id-ID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id-ID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1.05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…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id-ID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id-ID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2.51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id-ID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id-ID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3.7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…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id-ID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id-ID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3.84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…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id-ID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5.71</m:t>
                          </m:r>
                        </m:sup>
                      </m:sSubSup>
                    </m:oMath>
                  </m:oMathPara>
                </a14:m>
                <a:endParaRPr lang="id-ID" dirty="0">
                  <a:solidFill>
                    <a:schemeClr val="tx1"/>
                  </a:solidFill>
                </a:endParaRPr>
              </a:p>
              <a:p>
                <a:pPr marL="2160588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id-ID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0.03</m:t>
                          </m:r>
                        </m:num>
                        <m:den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sSup>
                        <m:sSupPr>
                          <m:ctrlPr>
                            <a:rPr lang="id-ID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(5.71)</m:t>
                          </m:r>
                        </m:e>
                        <m:sup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id-ID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0.25</m:t>
                          </m:r>
                        </m:num>
                        <m:den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…</m:t>
                          </m:r>
                        </m:den>
                      </m:f>
                      <m:sSup>
                        <m:sSupPr>
                          <m:ctrlPr>
                            <a:rPr lang="id-ID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(…)</m:t>
                          </m:r>
                        </m:e>
                        <m:sup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id-ID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1.05</m:t>
                          </m:r>
                        </m:num>
                        <m:den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…</m:t>
                          </m:r>
                        </m:den>
                      </m:f>
                      <m:sSup>
                        <m:sSupPr>
                          <m:ctrlPr>
                            <a:rPr lang="id-ID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(…)</m:t>
                          </m:r>
                        </m:e>
                        <m:sup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id-ID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2.51</m:t>
                          </m:r>
                        </m:num>
                        <m:den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…</m:t>
                          </m:r>
                        </m:den>
                      </m:f>
                      <m:sSup>
                        <m:sSupPr>
                          <m:ctrlPr>
                            <a:rPr lang="id-ID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(…)</m:t>
                          </m:r>
                        </m:e>
                        <m:sup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id-ID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3.7</m:t>
                          </m:r>
                        </m:num>
                        <m:den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…</m:t>
                          </m:r>
                        </m:den>
                      </m:f>
                      <m:sSup>
                        <m:sSupPr>
                          <m:ctrlPr>
                            <a:rPr lang="id-ID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(…)</m:t>
                          </m:r>
                        </m:e>
                        <m:sup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id-ID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3.84</m:t>
                          </m:r>
                        </m:num>
                        <m:den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…</m:t>
                          </m:r>
                        </m:den>
                      </m:f>
                      <m:sSup>
                        <m:sSupPr>
                          <m:ctrlPr>
                            <a:rPr lang="id-ID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id-ID" dirty="0">
                  <a:solidFill>
                    <a:schemeClr val="tx1"/>
                  </a:solidFill>
                </a:endParaRPr>
              </a:p>
              <a:p>
                <a:pPr marL="2160588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 ……</m:t>
                      </m:r>
                    </m:oMath>
                  </m:oMathPara>
                </a14:m>
                <a:endParaRPr lang="id-ID" dirty="0">
                  <a:solidFill>
                    <a:schemeClr val="tx1"/>
                  </a:solidFill>
                </a:endParaRPr>
              </a:p>
              <a:p>
                <a:pPr marL="45720" indent="0">
                  <a:lnSpc>
                    <a:spcPct val="100000"/>
                  </a:lnSpc>
                  <a:buNone/>
                </a:pPr>
                <a:endParaRPr lang="id-ID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>
                  <a:lnSpc>
                    <a:spcPct val="100000"/>
                  </a:lnSpc>
                  <a:buNone/>
                </a:pPr>
                <a:endParaRPr lang="id-ID" dirty="0">
                  <a:solidFill>
                    <a:schemeClr val="tx1"/>
                  </a:solidFill>
                  <a:latin typeface="Lora" pitchFamily="2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01EFFC-02AB-70EA-B829-F3B716C7BD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91962" y="299575"/>
                <a:ext cx="11580248" cy="6236136"/>
              </a:xfrm>
              <a:blipFill>
                <a:blip r:embed="rId2"/>
                <a:stretch>
                  <a:fillRect l="-263" t="-684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7988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01EFFC-02AB-70EA-B829-F3B716C7B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962" y="299575"/>
            <a:ext cx="11580248" cy="6236136"/>
          </a:xfrm>
        </p:spPr>
        <p:txBody>
          <a:bodyPr>
            <a:normAutofit/>
          </a:bodyPr>
          <a:lstStyle/>
          <a:p>
            <a:pPr marL="45720" indent="0">
              <a:lnSpc>
                <a:spcPct val="100000"/>
              </a:lnSpc>
              <a:buNone/>
            </a:pPr>
            <a:r>
              <a:rPr lang="id-ID" dirty="0">
                <a:solidFill>
                  <a:schemeClr val="tx1"/>
                </a:solidFill>
                <a:latin typeface="Lora" pitchFamily="2" charset="0"/>
              </a:rPr>
              <a:t>Langkah</a:t>
            </a:r>
            <a:r>
              <a:rPr lang="en-US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id-ID" dirty="0">
                <a:solidFill>
                  <a:schemeClr val="tx1"/>
                </a:solidFill>
                <a:latin typeface="Lora" pitchFamily="2" charset="0"/>
              </a:rPr>
              <a:t>8</a:t>
            </a:r>
            <a:r>
              <a:rPr lang="en-US" dirty="0">
                <a:solidFill>
                  <a:schemeClr val="tx1"/>
                </a:solidFill>
                <a:latin typeface="Lora" pitchFamily="2" charset="0"/>
              </a:rPr>
              <a:t>:</a:t>
            </a:r>
            <a:r>
              <a:rPr lang="id-ID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Lora" pitchFamily="2" charset="0"/>
              </a:rPr>
              <a:t>Konstruksikan</a:t>
            </a:r>
            <a:r>
              <a:rPr lang="en-US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Lora" pitchFamily="2" charset="0"/>
              </a:rPr>
              <a:t>kembali</a:t>
            </a:r>
            <a:r>
              <a:rPr lang="en-US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Lora" pitchFamily="2" charset="0"/>
              </a:rPr>
              <a:t>titik-titik</a:t>
            </a:r>
            <a:r>
              <a:rPr lang="en-US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Lora" pitchFamily="2" charset="0"/>
              </a:rPr>
              <a:t>sembarang</a:t>
            </a:r>
            <a:r>
              <a:rPr lang="en-US" dirty="0">
                <a:solidFill>
                  <a:schemeClr val="tx1"/>
                </a:solidFill>
                <a:latin typeface="Lora" pitchFamily="2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Lora" pitchFamily="2" charset="0"/>
              </a:rPr>
              <a:t>memenuhi</a:t>
            </a:r>
            <a:r>
              <a:rPr lang="en-US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Lora" pitchFamily="2" charset="0"/>
              </a:rPr>
              <a:t>sisi-sisi</a:t>
            </a:r>
            <a:r>
              <a:rPr lang="en-US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Lora" pitchFamily="2" charset="0"/>
              </a:rPr>
              <a:t>bagian</a:t>
            </a:r>
            <a:r>
              <a:rPr lang="en-US" dirty="0">
                <a:solidFill>
                  <a:schemeClr val="tx1"/>
                </a:solidFill>
                <a:latin typeface="Lora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Lora" pitchFamily="2" charset="0"/>
              </a:rPr>
              <a:t>bawah</a:t>
            </a:r>
            <a:r>
              <a:rPr lang="en-US" dirty="0">
                <a:solidFill>
                  <a:schemeClr val="tx1"/>
                </a:solidFill>
                <a:latin typeface="Lora" pitchFamily="2" charset="0"/>
              </a:rPr>
              <a:t> pada </a:t>
            </a:r>
            <a:r>
              <a:rPr lang="en-US" dirty="0" err="1">
                <a:solidFill>
                  <a:schemeClr val="tx1"/>
                </a:solidFill>
                <a:latin typeface="Lora" pitchFamily="2" charset="0"/>
              </a:rPr>
              <a:t>daun</a:t>
            </a:r>
            <a:r>
              <a:rPr lang="en-US" dirty="0">
                <a:solidFill>
                  <a:schemeClr val="tx1"/>
                </a:solidFill>
                <a:latin typeface="Lora" pitchFamily="2" charset="0"/>
              </a:rPr>
              <a:t>.</a:t>
            </a:r>
            <a:endParaRPr lang="id-ID" dirty="0">
              <a:solidFill>
                <a:schemeClr val="tx1"/>
              </a:solidFill>
              <a:latin typeface="Lora" pitchFamily="2" charset="0"/>
            </a:endParaRPr>
          </a:p>
          <a:p>
            <a:pPr marL="45720" indent="0">
              <a:lnSpc>
                <a:spcPct val="100000"/>
              </a:lnSpc>
              <a:buNone/>
            </a:pPr>
            <a:endParaRPr lang="id-ID" dirty="0">
              <a:solidFill>
                <a:schemeClr val="tx1"/>
              </a:solidFill>
              <a:latin typeface="Lora" pitchFamily="2" charset="0"/>
            </a:endParaRPr>
          </a:p>
          <a:p>
            <a:pPr marL="45720" indent="0">
              <a:lnSpc>
                <a:spcPct val="100000"/>
              </a:lnSpc>
              <a:buNone/>
            </a:pPr>
            <a:endParaRPr lang="id-ID" dirty="0">
              <a:solidFill>
                <a:schemeClr val="tx1"/>
              </a:solidFill>
              <a:latin typeface="Lora" pitchFamily="2" charset="0"/>
            </a:endParaRPr>
          </a:p>
          <a:p>
            <a:pPr marL="45720" indent="0">
              <a:lnSpc>
                <a:spcPct val="100000"/>
              </a:lnSpc>
              <a:buNone/>
            </a:pPr>
            <a:endParaRPr lang="id-ID" dirty="0">
              <a:solidFill>
                <a:schemeClr val="tx1"/>
              </a:solidFill>
              <a:latin typeface="Lora" pitchFamily="2" charset="0"/>
            </a:endParaRPr>
          </a:p>
          <a:p>
            <a:pPr marL="45720" indent="0">
              <a:lnSpc>
                <a:spcPct val="100000"/>
              </a:lnSpc>
              <a:buNone/>
            </a:pPr>
            <a:endParaRPr lang="id-ID" dirty="0">
              <a:solidFill>
                <a:schemeClr val="tx1"/>
              </a:solidFill>
              <a:latin typeface="Lora" pitchFamily="2" charset="0"/>
            </a:endParaRPr>
          </a:p>
          <a:p>
            <a:pPr marL="45720" indent="0">
              <a:lnSpc>
                <a:spcPct val="100000"/>
              </a:lnSpc>
              <a:buNone/>
            </a:pPr>
            <a:endParaRPr lang="id-ID" dirty="0">
              <a:solidFill>
                <a:schemeClr val="tx1"/>
              </a:solidFill>
              <a:latin typeface="Lora" pitchFamily="2" charset="0"/>
            </a:endParaRPr>
          </a:p>
          <a:p>
            <a:pPr marL="45720" indent="0">
              <a:lnSpc>
                <a:spcPct val="100000"/>
              </a:lnSpc>
              <a:buNone/>
            </a:pPr>
            <a:endParaRPr lang="id-ID" dirty="0">
              <a:solidFill>
                <a:schemeClr val="tx1"/>
              </a:solidFill>
              <a:latin typeface="Lora" pitchFamily="2" charset="0"/>
            </a:endParaRPr>
          </a:p>
          <a:p>
            <a:pPr marL="45720" indent="0">
              <a:lnSpc>
                <a:spcPct val="100000"/>
              </a:lnSpc>
              <a:buNone/>
            </a:pPr>
            <a:endParaRPr lang="id-ID" dirty="0">
              <a:solidFill>
                <a:schemeClr val="tx1"/>
              </a:solidFill>
              <a:latin typeface="Lora" pitchFamily="2" charset="0"/>
            </a:endParaRPr>
          </a:p>
          <a:p>
            <a:pPr marL="45720" indent="0">
              <a:lnSpc>
                <a:spcPct val="100000"/>
              </a:lnSpc>
              <a:buNone/>
            </a:pPr>
            <a:endParaRPr lang="id-ID" dirty="0">
              <a:solidFill>
                <a:schemeClr val="tx1"/>
              </a:solidFill>
              <a:latin typeface="Lora" pitchFamily="2" charset="0"/>
            </a:endParaRPr>
          </a:p>
          <a:p>
            <a:pPr marL="45720" indent="0">
              <a:lnSpc>
                <a:spcPct val="100000"/>
              </a:lnSpc>
              <a:buNone/>
            </a:pPr>
            <a:endParaRPr lang="id-ID" dirty="0">
              <a:solidFill>
                <a:schemeClr val="tx1"/>
              </a:solidFill>
              <a:latin typeface="Lora" pitchFamily="2" charset="0"/>
            </a:endParaRPr>
          </a:p>
          <a:p>
            <a:pPr marL="45720" indent="0">
              <a:lnSpc>
                <a:spcPct val="100000"/>
              </a:lnSpc>
              <a:buNone/>
            </a:pPr>
            <a:endParaRPr lang="id-ID" sz="2000" dirty="0">
              <a:solidFill>
                <a:schemeClr val="tx1"/>
              </a:solidFill>
              <a:latin typeface="Lora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BCEFDBB-E3F5-2252-A7F0-B80EBDDEBE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921" y="1134043"/>
            <a:ext cx="10368158" cy="5176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655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01EFFC-02AB-70EA-B829-F3B716C7BDE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91962" y="299575"/>
                <a:ext cx="11580248" cy="6236136"/>
              </a:xfrm>
            </p:spPr>
            <p:txBody>
              <a:bodyPr>
                <a:normAutofit lnSpcReduction="10000"/>
              </a:bodyPr>
              <a:lstStyle/>
              <a:p>
                <a:pPr marL="45720" indent="0">
                  <a:lnSpc>
                    <a:spcPct val="100000"/>
                  </a:lnSpc>
                  <a:buNone/>
                </a:pPr>
                <a:r>
                  <a:rPr lang="id-ID" dirty="0">
                    <a:solidFill>
                      <a:schemeClr val="tx1"/>
                    </a:solidFill>
                    <a:latin typeface="Lora" pitchFamily="2" charset="0"/>
                  </a:rPr>
                  <a:t>Langkah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:r>
                  <a:rPr lang="id-ID" dirty="0">
                    <a:solidFill>
                      <a:schemeClr val="tx1"/>
                    </a:solidFill>
                    <a:latin typeface="Lora" pitchFamily="2" charset="0"/>
                  </a:rPr>
                  <a:t>9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:</a:t>
                </a:r>
                <a:r>
                  <a:rPr lang="id-ID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Masukkan </a:t>
                </a:r>
                <a:r>
                  <a:rPr lang="en-US" dirty="0" err="1">
                    <a:solidFill>
                      <a:schemeClr val="tx1"/>
                    </a:solidFill>
                    <a:latin typeface="Lora" pitchFamily="2" charset="0"/>
                  </a:rPr>
                  <a:t>perintah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“</a:t>
                </a:r>
                <a:r>
                  <a:rPr lang="en-US" dirty="0" err="1">
                    <a:solidFill>
                      <a:schemeClr val="tx1"/>
                    </a:solidFill>
                    <a:latin typeface="Lora" pitchFamily="2" charset="0"/>
                  </a:rPr>
                  <a:t>FitPoly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({C,K,L,M,N,O,P,Q,J},8)” pada </a:t>
                </a:r>
                <a:r>
                  <a:rPr lang="en-US" dirty="0" err="1">
                    <a:solidFill>
                      <a:schemeClr val="tx1"/>
                    </a:solidFill>
                    <a:latin typeface="Lora" pitchFamily="2" charset="0"/>
                  </a:rPr>
                  <a:t>bagian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input.</a:t>
                </a:r>
                <a:endParaRPr lang="id-ID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>
                  <a:lnSpc>
                    <a:spcPct val="100000"/>
                  </a:lnSpc>
                  <a:buNone/>
                </a:pPr>
                <a:endParaRPr lang="id-ID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>
                  <a:lnSpc>
                    <a:spcPct val="100000"/>
                  </a:lnSpc>
                  <a:buNone/>
                </a:pPr>
                <a:endParaRPr lang="id-ID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>
                  <a:lnSpc>
                    <a:spcPct val="100000"/>
                  </a:lnSpc>
                  <a:buNone/>
                </a:pPr>
                <a:endParaRPr lang="id-ID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>
                  <a:lnSpc>
                    <a:spcPct val="100000"/>
                  </a:lnSpc>
                  <a:buNone/>
                </a:pPr>
                <a:endParaRPr lang="id-ID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>
                  <a:lnSpc>
                    <a:spcPct val="100000"/>
                  </a:lnSpc>
                  <a:buNone/>
                </a:pPr>
                <a:endParaRPr lang="id-ID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>
                  <a:lnSpc>
                    <a:spcPct val="100000"/>
                  </a:lnSpc>
                  <a:buNone/>
                </a:pPr>
                <a:endParaRPr lang="id-ID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>
                  <a:lnSpc>
                    <a:spcPct val="100000"/>
                  </a:lnSpc>
                  <a:buNone/>
                </a:pPr>
                <a:endParaRPr lang="id-ID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>
                  <a:lnSpc>
                    <a:spcPct val="100000"/>
                  </a:lnSpc>
                  <a:buNone/>
                </a:pPr>
                <a:endParaRPr lang="id-ID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>
                  <a:lnSpc>
                    <a:spcPct val="100000"/>
                  </a:lnSpc>
                  <a:buNone/>
                </a:pPr>
                <a:endParaRPr lang="id-ID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>
                  <a:lnSpc>
                    <a:spcPct val="100000"/>
                  </a:lnSpc>
                  <a:buNone/>
                </a:pPr>
                <a:endParaRPr lang="id-ID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>
                  <a:lnSpc>
                    <a:spcPct val="100000"/>
                  </a:lnSpc>
                  <a:buNone/>
                </a:pPr>
                <a:r>
                  <a:rPr lang="id-ID" dirty="0">
                    <a:solidFill>
                      <a:schemeClr val="tx1"/>
                    </a:solidFill>
                    <a:latin typeface="Lora" pitchFamily="2" charset="0"/>
                  </a:rPr>
                  <a:t>Sehingga diperoleh persamaan yang bersesuaian yaitu:</a:t>
                </a:r>
              </a:p>
              <a:p>
                <a:pPr marL="4572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d-ID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id-ID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id-ID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id-ID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)=−0.01</m:t>
                      </m:r>
                      <m:sSup>
                        <m:sSupPr>
                          <m:ctrlPr>
                            <a:rPr lang="id-ID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d-ID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id-ID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  <m:r>
                        <a:rPr lang="id-ID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+0.14</m:t>
                      </m:r>
                      <m:sSup>
                        <m:sSupPr>
                          <m:ctrlPr>
                            <a:rPr lang="id-ID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d-ID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id-ID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id-ID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−0.82</m:t>
                      </m:r>
                      <m:sSup>
                        <m:sSupPr>
                          <m:ctrlPr>
                            <a:rPr lang="id-ID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d-ID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id-ID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id-ID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+2.88</m:t>
                      </m:r>
                      <m:sSup>
                        <m:sSupPr>
                          <m:ctrlPr>
                            <a:rPr lang="id-ID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d-ID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id-ID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id-ID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−5.87</m:t>
                      </m:r>
                      <m:sSup>
                        <m:sSupPr>
                          <m:ctrlPr>
                            <a:rPr lang="id-ID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d-ID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id-ID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id-ID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+6.97</m:t>
                      </m:r>
                      <m:sSup>
                        <m:sSupPr>
                          <m:ctrlPr>
                            <a:rPr lang="id-ID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d-ID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id-ID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id-ID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−5.17</m:t>
                      </m:r>
                      <m:r>
                        <a:rPr lang="id-ID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id-ID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>
                  <a:lnSpc>
                    <a:spcPct val="100000"/>
                  </a:lnSpc>
                  <a:buNone/>
                </a:pPr>
                <a:endParaRPr lang="id-ID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>
                  <a:lnSpc>
                    <a:spcPct val="100000"/>
                  </a:lnSpc>
                  <a:buNone/>
                </a:pPr>
                <a:endParaRPr lang="id-ID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>
                  <a:lnSpc>
                    <a:spcPct val="100000"/>
                  </a:lnSpc>
                  <a:buNone/>
                </a:pPr>
                <a:endParaRPr lang="id-ID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>
                  <a:lnSpc>
                    <a:spcPct val="100000"/>
                  </a:lnSpc>
                  <a:buNone/>
                </a:pPr>
                <a:endParaRPr lang="id-ID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>
                  <a:lnSpc>
                    <a:spcPct val="100000"/>
                  </a:lnSpc>
                  <a:buNone/>
                </a:pPr>
                <a:endParaRPr lang="id-ID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>
                  <a:lnSpc>
                    <a:spcPct val="100000"/>
                  </a:lnSpc>
                  <a:buNone/>
                </a:pPr>
                <a:endParaRPr lang="id-ID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>
                  <a:lnSpc>
                    <a:spcPct val="100000"/>
                  </a:lnSpc>
                  <a:buNone/>
                </a:pPr>
                <a:endParaRPr lang="id-ID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>
                  <a:lnSpc>
                    <a:spcPct val="100000"/>
                  </a:lnSpc>
                  <a:buNone/>
                </a:pPr>
                <a:endParaRPr lang="id-ID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>
                  <a:lnSpc>
                    <a:spcPct val="100000"/>
                  </a:lnSpc>
                  <a:buNone/>
                </a:pPr>
                <a:endParaRPr lang="id-ID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>
                  <a:lnSpc>
                    <a:spcPct val="100000"/>
                  </a:lnSpc>
                  <a:buNone/>
                </a:pPr>
                <a:endParaRPr lang="id-ID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>
                  <a:lnSpc>
                    <a:spcPct val="100000"/>
                  </a:lnSpc>
                  <a:buNone/>
                </a:pPr>
                <a:endParaRPr lang="id-ID" sz="2000" dirty="0">
                  <a:solidFill>
                    <a:schemeClr val="tx1"/>
                  </a:solidFill>
                  <a:latin typeface="Lora" pitchFamily="2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01EFFC-02AB-70EA-B829-F3B716C7BD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91962" y="299575"/>
                <a:ext cx="11580248" cy="6236136"/>
              </a:xfrm>
              <a:blipFill>
                <a:blip r:embed="rId2"/>
                <a:stretch>
                  <a:fillRect l="-263" t="-1173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38CEE8EA-86FA-1413-6757-80DDFCFE60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5187" y="779488"/>
            <a:ext cx="9441626" cy="4646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286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01EFFC-02AB-70EA-B829-F3B716C7BDE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91962" y="299575"/>
                <a:ext cx="11580248" cy="6236136"/>
              </a:xfrm>
            </p:spPr>
            <p:txBody>
              <a:bodyPr>
                <a:normAutofit lnSpcReduction="10000"/>
              </a:bodyPr>
              <a:lstStyle/>
              <a:p>
                <a:pPr marL="4572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:r>
                  <a:rPr lang="id-ID" dirty="0">
                    <a:solidFill>
                      <a:schemeClr val="tx1"/>
                    </a:solidFill>
                    <a:latin typeface="Lora" pitchFamily="2" charset="0"/>
                  </a:rPr>
                  <a:t>Langkah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:r>
                  <a:rPr lang="id-ID" dirty="0">
                    <a:solidFill>
                      <a:schemeClr val="tx1"/>
                    </a:solidFill>
                    <a:latin typeface="Lora" pitchFamily="2" charset="0"/>
                  </a:rPr>
                  <a:t>10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:</a:t>
                </a:r>
                <a:r>
                  <a:rPr lang="id-ID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</a:p>
              <a:p>
                <a:pPr marL="4572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:r>
                  <a:rPr lang="en-US" dirty="0" err="1">
                    <a:solidFill>
                      <a:schemeClr val="tx1"/>
                    </a:solidFill>
                    <a:latin typeface="Lora" pitchFamily="2" charset="0"/>
                  </a:rPr>
                  <a:t>Hitung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integral </a:t>
                </a:r>
                <a:r>
                  <a:rPr lang="en-US" dirty="0" err="1">
                    <a:solidFill>
                      <a:schemeClr val="tx1"/>
                    </a:solidFill>
                    <a:latin typeface="Lora" pitchFamily="2" charset="0"/>
                  </a:rPr>
                  <a:t>fungsi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:endParaRPr lang="id-ID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 algn="ctr">
                  <a:lnSpc>
                    <a:spcPct val="12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d-ID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)=−0.01</m:t>
                      </m:r>
                      <m:sSup>
                        <m:sSupPr>
                          <m:ctrlPr>
                            <a:rPr lang="id-ID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d-ID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id-ID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  <m:r>
                        <a:rPr lang="id-ID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+0.14</m:t>
                      </m:r>
                      <m:sSup>
                        <m:sSupPr>
                          <m:ctrlPr>
                            <a:rPr lang="id-ID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d-ID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id-ID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id-ID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−0.82</m:t>
                      </m:r>
                      <m:sSup>
                        <m:sSupPr>
                          <m:ctrlPr>
                            <a:rPr lang="id-ID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d-ID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id-ID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id-ID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+2.88</m:t>
                      </m:r>
                      <m:sSup>
                        <m:sSupPr>
                          <m:ctrlPr>
                            <a:rPr lang="id-ID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d-ID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id-ID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id-ID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−5.87</m:t>
                      </m:r>
                      <m:sSup>
                        <m:sSupPr>
                          <m:ctrlPr>
                            <a:rPr lang="id-ID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d-ID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id-ID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id-ID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+6.97</m:t>
                      </m:r>
                      <m:sSup>
                        <m:sSupPr>
                          <m:ctrlPr>
                            <a:rPr lang="id-ID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d-ID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id-ID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id-ID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−5.17</m:t>
                      </m:r>
                      <m:r>
                        <a:rPr lang="id-ID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id-ID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:r>
                  <a:rPr lang="en-US" dirty="0" err="1">
                    <a:solidFill>
                      <a:schemeClr val="tx1"/>
                    </a:solidFill>
                    <a:latin typeface="Lora" pitchFamily="2" charset="0"/>
                  </a:rPr>
                  <a:t>dengan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  <a:latin typeface="Lora" pitchFamily="2" charset="0"/>
                  </a:rPr>
                  <a:t>melihat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batas </a:t>
                </a:r>
                <a:r>
                  <a:rPr lang="en-US" dirty="0" err="1">
                    <a:solidFill>
                      <a:schemeClr val="tx1"/>
                    </a:solidFill>
                    <a:latin typeface="Lora" pitchFamily="2" charset="0"/>
                  </a:rPr>
                  <a:t>dari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  <a:latin typeface="Lora" pitchFamily="2" charset="0"/>
                  </a:rPr>
                  <a:t>titik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(0,0)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  <a:latin typeface="Lora" pitchFamily="2" charset="0"/>
                  </a:rPr>
                  <a:t>sampai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  <a:latin typeface="Lora" pitchFamily="2" charset="0"/>
                  </a:rPr>
                  <a:t>titik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(5.71,0.05)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, dan mengingat bahwa fungsi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berada di bawah sumbu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−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, sehingga integral yang dimaksud adalah</a:t>
                </a:r>
                <a:endParaRPr lang="id-ID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limLoc m:val="subSup"/>
                          <m:ctrlPr>
                            <a:rPr lang="id-ID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5.71</m:t>
                          </m:r>
                        </m:sup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id-ID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id-ID" i="1" dirty="0">
                  <a:solidFill>
                    <a:schemeClr val="tx1"/>
                  </a:solidFill>
                </a:endParaRPr>
              </a:p>
              <a:p>
                <a:pPr marL="268288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limLoc m:val="subSup"/>
                          <m:ctrlPr>
                            <a:rPr lang="id-ID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5.71</m:t>
                          </m:r>
                        </m:sup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−0.01</m:t>
                          </m:r>
                          <m:sSup>
                            <m:sSupPr>
                              <m:ctrlPr>
                                <a:rPr lang="id-ID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+0.14</m:t>
                          </m:r>
                          <m:sSup>
                            <m:sSupPr>
                              <m:ctrlPr>
                                <a:rPr lang="id-ID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−0.82</m:t>
                          </m:r>
                          <m:sSup>
                            <m:sSupPr>
                              <m:ctrlPr>
                                <a:rPr lang="id-ID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+2.88</m:t>
                          </m:r>
                          <m:sSup>
                            <m:sSupPr>
                              <m:ctrlPr>
                                <a:rPr lang="id-ID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−5.87</m:t>
                          </m:r>
                          <m:sSup>
                            <m:sSupPr>
                              <m:ctrlPr>
                                <a:rPr lang="id-ID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+6.97</m:t>
                          </m:r>
                          <m:sSup>
                            <m:sSupPr>
                              <m:ctrlPr>
                                <a:rPr lang="id-ID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−5.17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nary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𝑑𝑥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sSubSup>
                        <m:sSubSupPr>
                          <m:ctrlPr>
                            <a:rPr lang="id-ID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id-ID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id-ID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0.01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…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id-ID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id-ID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0.14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…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id-ID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id-ID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0.82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…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id-ID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id-ID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2.88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…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id-ID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id-ID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5.87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id-ID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id-ID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6.97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…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id-ID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id-ID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5.17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…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id-ID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5.71</m:t>
                          </m:r>
                        </m:sup>
                      </m:sSubSup>
                    </m:oMath>
                  </m:oMathPara>
                </a14:m>
                <a:endParaRPr lang="id-ID" dirty="0">
                  <a:solidFill>
                    <a:schemeClr val="tx1"/>
                  </a:solidFill>
                </a:endParaRPr>
              </a:p>
              <a:p>
                <a:pPr marL="268288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d>
                        <m:dPr>
                          <m:begChr m:val="["/>
                          <m:endChr m:val="]"/>
                          <m:ctrlPr>
                            <a:rPr lang="id-ID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id-ID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0.01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den>
                          </m:f>
                          <m:sSup>
                            <m:sSupPr>
                              <m:ctrlPr>
                                <a:rPr lang="id-ID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(…)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id-ID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0.14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den>
                          </m:f>
                          <m:sSup>
                            <m:sSupPr>
                              <m:ctrlPr>
                                <a:rPr lang="id-ID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(…)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id-ID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0.82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den>
                          </m:f>
                          <m:sSup>
                            <m:sSupPr>
                              <m:ctrlPr>
                                <a:rPr lang="id-ID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(…)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id-ID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2.88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den>
                          </m:f>
                          <m:sSup>
                            <m:sSupPr>
                              <m:ctrlPr>
                                <a:rPr lang="id-ID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(5.71)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id-ID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5.87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sSup>
                            <m:sSupPr>
                              <m:ctrlPr>
                                <a:rPr lang="id-ID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(…)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id-ID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6.97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den>
                          </m:f>
                          <m:sSup>
                            <m:sSupPr>
                              <m:ctrlPr>
                                <a:rPr lang="id-ID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(…)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id-ID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5.17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den>
                          </m:f>
                          <m:sSup>
                            <m:sSupPr>
                              <m:ctrlPr>
                                <a:rPr lang="id-ID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(…)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id-ID" dirty="0">
                  <a:solidFill>
                    <a:schemeClr val="tx1"/>
                  </a:solidFill>
                </a:endParaRPr>
              </a:p>
              <a:p>
                <a:pPr marL="268288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 ……</m:t>
                      </m:r>
                    </m:oMath>
                  </m:oMathPara>
                </a14:m>
                <a:endParaRPr lang="id-ID" dirty="0">
                  <a:solidFill>
                    <a:schemeClr val="tx1"/>
                  </a:solidFill>
                </a:endParaRPr>
              </a:p>
              <a:p>
                <a:pPr marL="4572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:endParaRPr lang="id-ID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:endParaRPr lang="id-ID" dirty="0">
                  <a:solidFill>
                    <a:schemeClr val="tx1"/>
                  </a:solidFill>
                  <a:latin typeface="Lora" pitchFamily="2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01EFFC-02AB-70EA-B829-F3B716C7BD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91962" y="299575"/>
                <a:ext cx="11580248" cy="6236136"/>
              </a:xfrm>
              <a:blipFill>
                <a:blip r:embed="rId2"/>
                <a:stretch>
                  <a:fillRect l="-263" t="-489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48563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01EFFC-02AB-70EA-B829-F3B716C7BDE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91962" y="299575"/>
                <a:ext cx="11580248" cy="6236136"/>
              </a:xfrm>
            </p:spPr>
            <p:txBody>
              <a:bodyPr>
                <a:normAutofit/>
              </a:bodyPr>
              <a:lstStyle/>
              <a:p>
                <a:pPr marL="4572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:r>
                  <a:rPr lang="id-ID" dirty="0">
                    <a:solidFill>
                      <a:schemeClr val="tx1"/>
                    </a:solidFill>
                    <a:latin typeface="Lora" pitchFamily="2" charset="0"/>
                  </a:rPr>
                  <a:t>Langkah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:r>
                  <a:rPr lang="id-ID" dirty="0">
                    <a:solidFill>
                      <a:schemeClr val="tx1"/>
                    </a:solidFill>
                    <a:latin typeface="Lora" pitchFamily="2" charset="0"/>
                  </a:rPr>
                  <a:t>11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:</a:t>
                </a:r>
                <a:r>
                  <a:rPr lang="id-ID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</a:p>
              <a:p>
                <a:pPr marL="4572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:endParaRPr lang="en-US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>
                  <a:lnSpc>
                    <a:spcPct val="200000"/>
                  </a:lnSpc>
                  <a:spcBef>
                    <a:spcPts val="0"/>
                  </a:spcBef>
                  <a:buNone/>
                </a:pPr>
                <a:r>
                  <a:rPr lang="en-US" dirty="0" err="1">
                    <a:solidFill>
                      <a:schemeClr val="tx1"/>
                    </a:solidFill>
                    <a:latin typeface="Lora" pitchFamily="2" charset="0"/>
                  </a:rPr>
                  <a:t>Hitungan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  <a:latin typeface="Lora" pitchFamily="2" charset="0"/>
                  </a:rPr>
                  <a:t>luas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  <a:latin typeface="Lora" pitchFamily="2" charset="0"/>
                  </a:rPr>
                  <a:t>daun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  <a:latin typeface="Lora" pitchFamily="2" charset="0"/>
                  </a:rPr>
                  <a:t>sebagai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  <a:latin typeface="Lora" pitchFamily="2" charset="0"/>
                  </a:rPr>
                  <a:t>penjumlahan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  <a:latin typeface="Lora" pitchFamily="2" charset="0"/>
                  </a:rPr>
                  <a:t>hasil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integral </a:t>
                </a:r>
                <a:r>
                  <a:rPr lang="en-US" dirty="0" err="1">
                    <a:solidFill>
                      <a:schemeClr val="tx1"/>
                    </a:solidFill>
                    <a:latin typeface="Lora" pitchFamily="2" charset="0"/>
                  </a:rPr>
                  <a:t>dari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  <a:latin typeface="Lora" pitchFamily="2" charset="0"/>
                  </a:rPr>
                  <a:t>fungsi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dan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, </a:t>
                </a:r>
                <a:r>
                  <a:rPr lang="en-US" dirty="0" err="1">
                    <a:solidFill>
                      <a:schemeClr val="tx1"/>
                    </a:solidFill>
                    <a:latin typeface="Lora" pitchFamily="2" charset="0"/>
                  </a:rPr>
                  <a:t>sehingga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  <a:latin typeface="Lora" pitchFamily="2" charset="0"/>
                  </a:rPr>
                  <a:t>diperoleh</a:t>
                </a:r>
                <a:endParaRPr lang="id-ID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>
                  <a:lnSpc>
                    <a:spcPct val="2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𝐿𝑢𝑎𝑠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subSup"/>
                          <m:ctrlPr>
                            <a:rPr lang="id-ID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5.71</m:t>
                          </m:r>
                        </m:sup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id-ID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𝑑𝑥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subSup"/>
                          <m:ctrlPr>
                            <a:rPr lang="id-ID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5.71</m:t>
                          </m:r>
                        </m:sup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id-ID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id-ID" dirty="0">
                  <a:solidFill>
                    <a:schemeClr val="tx1"/>
                  </a:solidFill>
                </a:endParaRPr>
              </a:p>
              <a:p>
                <a:pPr marL="719138" indent="0">
                  <a:lnSpc>
                    <a:spcPct val="2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 ……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 ……</m:t>
                      </m:r>
                    </m:oMath>
                  </m:oMathPara>
                </a14:m>
                <a:endParaRPr lang="en-US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marL="719138" indent="0">
                  <a:lnSpc>
                    <a:spcPct val="2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 ……</m:t>
                      </m:r>
                    </m:oMath>
                  </m:oMathPara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pPr marL="0" indent="0">
                  <a:lnSpc>
                    <a:spcPct val="200000"/>
                  </a:lnSpc>
                  <a:spcBef>
                    <a:spcPts val="0"/>
                  </a:spcBef>
                  <a:buNone/>
                </a:pP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Jadi </a:t>
                </a:r>
                <a:r>
                  <a:rPr lang="en-US" dirty="0" err="1">
                    <a:solidFill>
                      <a:schemeClr val="tx1"/>
                    </a:solidFill>
                    <a:latin typeface="Lora" pitchFamily="2" charset="0"/>
                  </a:rPr>
                  <a:t>luas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  <a:latin typeface="Lora" pitchFamily="2" charset="0"/>
                  </a:rPr>
                  <a:t>daun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  <a:latin typeface="Lora" pitchFamily="2" charset="0"/>
                  </a:rPr>
                  <a:t>adalah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……</a:t>
                </a:r>
                <a:endParaRPr lang="id-ID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:endParaRPr lang="id-ID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:endParaRPr lang="id-ID" dirty="0">
                  <a:solidFill>
                    <a:schemeClr val="tx1"/>
                  </a:solidFill>
                  <a:latin typeface="Lora" pitchFamily="2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01EFFC-02AB-70EA-B829-F3B716C7BD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91962" y="299575"/>
                <a:ext cx="11580248" cy="6236136"/>
              </a:xfrm>
              <a:blipFill>
                <a:blip r:embed="rId2"/>
                <a:stretch>
                  <a:fillRect l="-684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78332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4EF56-A53A-2BB6-B485-24D4536EE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Latihan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2F96DB-E535-BD76-F345-18FB52E3A5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Carilah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3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benda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disekitar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anda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selanjutnya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dengan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bantuan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GeoGebra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tentukanlah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persamaan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yang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bersesuian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untuk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ketiga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benda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tersebut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dan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tentukan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luas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daerah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dari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masing-masing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benda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yang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telah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anda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pilih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id-ID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4824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Sekian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Rajinlah</a:t>
            </a:r>
            <a:r>
              <a:rPr lang="en-GB" dirty="0"/>
              <a:t> </a:t>
            </a:r>
            <a:r>
              <a:rPr lang="en-GB" dirty="0" err="1"/>
              <a:t>latihan</a:t>
            </a:r>
            <a:r>
              <a:rPr lang="en-GB" dirty="0"/>
              <a:t> agar </a:t>
            </a:r>
            <a:r>
              <a:rPr lang="en-GB" dirty="0" err="1"/>
              <a:t>terbiasa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845453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Basis</Template>
  <TotalTime>12564</TotalTime>
  <Words>909</Words>
  <Application>Microsoft Office PowerPoint</Application>
  <PresentationFormat>Widescreen</PresentationFormat>
  <Paragraphs>110</Paragraphs>
  <Slides>17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Calibri</vt:lpstr>
      <vt:lpstr>Cambria</vt:lpstr>
      <vt:lpstr>Cambria Math</vt:lpstr>
      <vt:lpstr>Corbel</vt:lpstr>
      <vt:lpstr>Lora</vt:lpstr>
      <vt:lpstr>MJXc-TeX-math-I</vt:lpstr>
      <vt:lpstr>Times New Roman</vt:lpstr>
      <vt:lpstr>Trebuchet MS</vt:lpstr>
      <vt:lpstr>Basis</vt:lpstr>
      <vt:lpstr>Luas Bangun datar</vt:lpstr>
      <vt:lpstr>Apa yang akan kita pelajari?</vt:lpstr>
      <vt:lpstr>Luas Bangun Datar</vt:lpstr>
      <vt:lpstr>Luas Bangun Datar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Latihan</vt:lpstr>
      <vt:lpstr>Sekian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HP</cp:lastModifiedBy>
  <cp:revision>194</cp:revision>
  <dcterms:created xsi:type="dcterms:W3CDTF">2020-04-16T06:28:25Z</dcterms:created>
  <dcterms:modified xsi:type="dcterms:W3CDTF">2024-08-25T04:34:05Z</dcterms:modified>
</cp:coreProperties>
</file>