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8" r:id="rId3"/>
    <p:sldId id="257" r:id="rId4"/>
    <p:sldId id="259" r:id="rId5"/>
    <p:sldId id="283" r:id="rId6"/>
    <p:sldId id="284" r:id="rId7"/>
    <p:sldId id="285" r:id="rId8"/>
    <p:sldId id="288" r:id="rId9"/>
    <p:sldId id="290" r:id="rId10"/>
    <p:sldId id="291" r:id="rId11"/>
    <p:sldId id="260" r:id="rId12"/>
    <p:sldId id="292" r:id="rId13"/>
    <p:sldId id="295" r:id="rId14"/>
    <p:sldId id="296" r:id="rId15"/>
    <p:sldId id="277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BA838A-C847-4BF5-AD36-671DA14A3621}">
  <a:tblStyle styleId="{28BA838A-C847-4BF5-AD36-671DA14A362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2034" y="9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3A585E-20D6-44C2-A25C-77F799E86B54}" type="doc">
      <dgm:prSet loTypeId="urn:microsoft.com/office/officeart/2005/8/layout/vProcess5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7813173F-35A9-43F3-A6FA-6EF5713203D5}">
      <dgm:prSet/>
      <dgm:spPr>
        <a:ln>
          <a:solidFill>
            <a:srgbClr val="C00000"/>
          </a:solidFill>
        </a:ln>
      </dgm:spPr>
      <dgm:t>
        <a:bodyPr/>
        <a:lstStyle/>
        <a:p>
          <a:pPr rtl="0"/>
          <a:r>
            <a:rPr lang="id-ID" b="0" i="0" dirty="0" smtClean="0"/>
            <a:t>Deklarasi Juanda 13 Desember 1957 yang dikukuhkan dengan UU No.4 Prp 1960</a:t>
          </a:r>
          <a:endParaRPr lang="id-ID" dirty="0"/>
        </a:p>
      </dgm:t>
    </dgm:pt>
    <dgm:pt modelId="{8DC9AE42-D258-4CC2-AE16-62AC53005FD4}" type="parTrans" cxnId="{082E79E4-B9B7-4FE8-B80A-1F1ACDDCAE10}">
      <dgm:prSet/>
      <dgm:spPr/>
      <dgm:t>
        <a:bodyPr/>
        <a:lstStyle/>
        <a:p>
          <a:endParaRPr lang="id-ID"/>
        </a:p>
      </dgm:t>
    </dgm:pt>
    <dgm:pt modelId="{8436D4F7-07B4-414D-9747-43A8B479AF38}" type="sibTrans" cxnId="{082E79E4-B9B7-4FE8-B80A-1F1ACDDCAE10}">
      <dgm:prSet/>
      <dgm:spPr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endParaRPr lang="id-ID"/>
        </a:p>
      </dgm:t>
    </dgm:pt>
    <dgm:pt modelId="{F9515016-B753-483E-BFDE-DF95FB717D2A}">
      <dgm:prSet/>
      <dgm:spPr>
        <a:ln>
          <a:solidFill>
            <a:srgbClr val="C00000"/>
          </a:solidFill>
        </a:ln>
      </dgm:spPr>
      <dgm:t>
        <a:bodyPr/>
        <a:lstStyle/>
        <a:p>
          <a:pPr rtl="0"/>
          <a:r>
            <a:rPr lang="id-ID" b="0" i="0" dirty="0" smtClean="0"/>
            <a:t>Deklarasi Landas Kontinen pada tanggal 17 Februari 1969 yang dikukuhkan dengan UU No.1 Th.1973</a:t>
          </a:r>
          <a:endParaRPr lang="id-ID" dirty="0"/>
        </a:p>
      </dgm:t>
    </dgm:pt>
    <dgm:pt modelId="{47A27FE9-2ADC-462A-9ECB-815AA8DDA39F}" type="parTrans" cxnId="{EEDF5D5D-F579-4952-9A86-642691E2F3E0}">
      <dgm:prSet/>
      <dgm:spPr/>
      <dgm:t>
        <a:bodyPr/>
        <a:lstStyle/>
        <a:p>
          <a:endParaRPr lang="id-ID"/>
        </a:p>
      </dgm:t>
    </dgm:pt>
    <dgm:pt modelId="{96B14082-AB6E-41A7-AD64-C460AE993BAD}" type="sibTrans" cxnId="{EEDF5D5D-F579-4952-9A86-642691E2F3E0}">
      <dgm:prSet/>
      <dgm:spPr>
        <a:ln>
          <a:solidFill>
            <a:srgbClr val="C00000">
              <a:alpha val="90000"/>
            </a:srgbClr>
          </a:solidFill>
        </a:ln>
      </dgm:spPr>
      <dgm:t>
        <a:bodyPr/>
        <a:lstStyle/>
        <a:p>
          <a:endParaRPr lang="id-ID"/>
        </a:p>
      </dgm:t>
    </dgm:pt>
    <dgm:pt modelId="{F4555BF4-5AFE-458A-A4D3-CDBBD342C720}">
      <dgm:prSet/>
      <dgm:spPr>
        <a:ln>
          <a:solidFill>
            <a:srgbClr val="C00000"/>
          </a:solidFill>
        </a:ln>
      </dgm:spPr>
      <dgm:t>
        <a:bodyPr/>
        <a:lstStyle/>
        <a:p>
          <a:pPr rtl="0"/>
          <a:r>
            <a:rPr lang="id-ID" b="0" i="0" dirty="0" smtClean="0"/>
            <a:t>Zona Ekonomi Eksklusif Indonesia (ZEEI) tanggal 21 Maret 1980 yang dikukuhkan dengan UU No.5 Th.1983</a:t>
          </a:r>
          <a:endParaRPr lang="id-ID" dirty="0"/>
        </a:p>
      </dgm:t>
    </dgm:pt>
    <dgm:pt modelId="{1A295DD3-16AD-46BA-867A-B3D195B30320}" type="parTrans" cxnId="{7DEA7180-AE23-429D-A098-622396E7BAAE}">
      <dgm:prSet/>
      <dgm:spPr/>
      <dgm:t>
        <a:bodyPr/>
        <a:lstStyle/>
        <a:p>
          <a:endParaRPr lang="id-ID"/>
        </a:p>
      </dgm:t>
    </dgm:pt>
    <dgm:pt modelId="{FEAF483D-D1AD-4D09-BEDB-BCC4EE95AAC7}" type="sibTrans" cxnId="{7DEA7180-AE23-429D-A098-622396E7BAAE}">
      <dgm:prSet/>
      <dgm:spPr/>
      <dgm:t>
        <a:bodyPr/>
        <a:lstStyle/>
        <a:p>
          <a:endParaRPr lang="id-ID"/>
        </a:p>
      </dgm:t>
    </dgm:pt>
    <dgm:pt modelId="{FFC76DAB-8DEB-4DCF-9A25-AE90E4CDDBA0}" type="pres">
      <dgm:prSet presAssocID="{F83A585E-20D6-44C2-A25C-77F799E86B5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7254FC-826D-48D8-B93C-6475977973DE}" type="pres">
      <dgm:prSet presAssocID="{F83A585E-20D6-44C2-A25C-77F799E86B54}" presName="dummyMaxCanvas" presStyleCnt="0">
        <dgm:presLayoutVars/>
      </dgm:prSet>
      <dgm:spPr/>
    </dgm:pt>
    <dgm:pt modelId="{00497359-3264-4B5D-984F-EC5D7395E0D0}" type="pres">
      <dgm:prSet presAssocID="{F83A585E-20D6-44C2-A25C-77F799E86B54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66C730-2EC4-4592-8776-E2AD4424F491}" type="pres">
      <dgm:prSet presAssocID="{F83A585E-20D6-44C2-A25C-77F799E86B54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DFE950-1283-43B5-9EDF-60B71D193F38}" type="pres">
      <dgm:prSet presAssocID="{F83A585E-20D6-44C2-A25C-77F799E86B54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C71C300-1707-4BFD-88E3-CB69D39F66DD}" type="pres">
      <dgm:prSet presAssocID="{F83A585E-20D6-44C2-A25C-77F799E86B54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B3464D-4016-496D-8115-30763C40C1AE}" type="pres">
      <dgm:prSet presAssocID="{F83A585E-20D6-44C2-A25C-77F799E86B54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C3C1D2-9128-4766-BB12-7B0675AE6BAC}" type="pres">
      <dgm:prSet presAssocID="{F83A585E-20D6-44C2-A25C-77F799E86B54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4BA747-64DE-418E-A04A-85125FB4624B}" type="pres">
      <dgm:prSet presAssocID="{F83A585E-20D6-44C2-A25C-77F799E86B54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F9C021-97C4-4204-BC95-E2D775210708}" type="pres">
      <dgm:prSet presAssocID="{F83A585E-20D6-44C2-A25C-77F799E86B54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5A7B970F-A54B-45ED-9629-3410544080D0}" type="presOf" srcId="{F4555BF4-5AFE-458A-A4D3-CDBBD342C720}" destId="{A8F9C021-97C4-4204-BC95-E2D775210708}" srcOrd="1" destOrd="0" presId="urn:microsoft.com/office/officeart/2005/8/layout/vProcess5"/>
    <dgm:cxn modelId="{26602908-E132-4A4F-8872-0610940AD36C}" type="presOf" srcId="{7813173F-35A9-43F3-A6FA-6EF5713203D5}" destId="{00497359-3264-4B5D-984F-EC5D7395E0D0}" srcOrd="0" destOrd="0" presId="urn:microsoft.com/office/officeart/2005/8/layout/vProcess5"/>
    <dgm:cxn modelId="{7DEA7180-AE23-429D-A098-622396E7BAAE}" srcId="{F83A585E-20D6-44C2-A25C-77F799E86B54}" destId="{F4555BF4-5AFE-458A-A4D3-CDBBD342C720}" srcOrd="2" destOrd="0" parTransId="{1A295DD3-16AD-46BA-867A-B3D195B30320}" sibTransId="{FEAF483D-D1AD-4D09-BEDB-BCC4EE95AAC7}"/>
    <dgm:cxn modelId="{404DBBCC-9FCD-4CE4-98D5-B680930856CD}" type="presOf" srcId="{96B14082-AB6E-41A7-AD64-C460AE993BAD}" destId="{F7B3464D-4016-496D-8115-30763C40C1AE}" srcOrd="0" destOrd="0" presId="urn:microsoft.com/office/officeart/2005/8/layout/vProcess5"/>
    <dgm:cxn modelId="{3A32D998-D4C7-4081-A1B1-A383F6B6DD41}" type="presOf" srcId="{8436D4F7-07B4-414D-9747-43A8B479AF38}" destId="{0C71C300-1707-4BFD-88E3-CB69D39F66DD}" srcOrd="0" destOrd="0" presId="urn:microsoft.com/office/officeart/2005/8/layout/vProcess5"/>
    <dgm:cxn modelId="{EEDF5D5D-F579-4952-9A86-642691E2F3E0}" srcId="{F83A585E-20D6-44C2-A25C-77F799E86B54}" destId="{F9515016-B753-483E-BFDE-DF95FB717D2A}" srcOrd="1" destOrd="0" parTransId="{47A27FE9-2ADC-462A-9ECB-815AA8DDA39F}" sibTransId="{96B14082-AB6E-41A7-AD64-C460AE993BAD}"/>
    <dgm:cxn modelId="{082E79E4-B9B7-4FE8-B80A-1F1ACDDCAE10}" srcId="{F83A585E-20D6-44C2-A25C-77F799E86B54}" destId="{7813173F-35A9-43F3-A6FA-6EF5713203D5}" srcOrd="0" destOrd="0" parTransId="{8DC9AE42-D258-4CC2-AE16-62AC53005FD4}" sibTransId="{8436D4F7-07B4-414D-9747-43A8B479AF38}"/>
    <dgm:cxn modelId="{3B504D71-7F80-46A6-8B15-B2C702D7CB57}" type="presOf" srcId="{F83A585E-20D6-44C2-A25C-77F799E86B54}" destId="{FFC76DAB-8DEB-4DCF-9A25-AE90E4CDDBA0}" srcOrd="0" destOrd="0" presId="urn:microsoft.com/office/officeart/2005/8/layout/vProcess5"/>
    <dgm:cxn modelId="{24CE45B7-8C92-4B83-88CF-974816032EC7}" type="presOf" srcId="{F4555BF4-5AFE-458A-A4D3-CDBBD342C720}" destId="{3BDFE950-1283-43B5-9EDF-60B71D193F38}" srcOrd="0" destOrd="0" presId="urn:microsoft.com/office/officeart/2005/8/layout/vProcess5"/>
    <dgm:cxn modelId="{6AA9495D-98F0-4D27-8823-0E09D691F194}" type="presOf" srcId="{F9515016-B753-483E-BFDE-DF95FB717D2A}" destId="{5E66C730-2EC4-4592-8776-E2AD4424F491}" srcOrd="0" destOrd="0" presId="urn:microsoft.com/office/officeart/2005/8/layout/vProcess5"/>
    <dgm:cxn modelId="{7376CB4A-5DE7-4160-9FA3-D3F96BEA5C3B}" type="presOf" srcId="{F9515016-B753-483E-BFDE-DF95FB717D2A}" destId="{CD4BA747-64DE-418E-A04A-85125FB4624B}" srcOrd="1" destOrd="0" presId="urn:microsoft.com/office/officeart/2005/8/layout/vProcess5"/>
    <dgm:cxn modelId="{CDBF09F5-A9CB-4746-B262-946CA18F5294}" type="presOf" srcId="{7813173F-35A9-43F3-A6FA-6EF5713203D5}" destId="{F3C3C1D2-9128-4766-BB12-7B0675AE6BAC}" srcOrd="1" destOrd="0" presId="urn:microsoft.com/office/officeart/2005/8/layout/vProcess5"/>
    <dgm:cxn modelId="{A4432FE8-BFF8-4293-9DBF-6EBD5155CB99}" type="presParOf" srcId="{FFC76DAB-8DEB-4DCF-9A25-AE90E4CDDBA0}" destId="{4E7254FC-826D-48D8-B93C-6475977973DE}" srcOrd="0" destOrd="0" presId="urn:microsoft.com/office/officeart/2005/8/layout/vProcess5"/>
    <dgm:cxn modelId="{6ACC927D-16BF-494E-B042-802CBC29871F}" type="presParOf" srcId="{FFC76DAB-8DEB-4DCF-9A25-AE90E4CDDBA0}" destId="{00497359-3264-4B5D-984F-EC5D7395E0D0}" srcOrd="1" destOrd="0" presId="urn:microsoft.com/office/officeart/2005/8/layout/vProcess5"/>
    <dgm:cxn modelId="{8E41AC32-8356-4FE0-903F-8FA562EC3895}" type="presParOf" srcId="{FFC76DAB-8DEB-4DCF-9A25-AE90E4CDDBA0}" destId="{5E66C730-2EC4-4592-8776-E2AD4424F491}" srcOrd="2" destOrd="0" presId="urn:microsoft.com/office/officeart/2005/8/layout/vProcess5"/>
    <dgm:cxn modelId="{AA1F4E9A-4B16-4DC6-B511-93473C4E3D45}" type="presParOf" srcId="{FFC76DAB-8DEB-4DCF-9A25-AE90E4CDDBA0}" destId="{3BDFE950-1283-43B5-9EDF-60B71D193F38}" srcOrd="3" destOrd="0" presId="urn:microsoft.com/office/officeart/2005/8/layout/vProcess5"/>
    <dgm:cxn modelId="{50A13E43-7BE3-485D-A264-96895E26FC5D}" type="presParOf" srcId="{FFC76DAB-8DEB-4DCF-9A25-AE90E4CDDBA0}" destId="{0C71C300-1707-4BFD-88E3-CB69D39F66DD}" srcOrd="4" destOrd="0" presId="urn:microsoft.com/office/officeart/2005/8/layout/vProcess5"/>
    <dgm:cxn modelId="{C48C1411-7286-49B2-B790-7B050F58BC57}" type="presParOf" srcId="{FFC76DAB-8DEB-4DCF-9A25-AE90E4CDDBA0}" destId="{F7B3464D-4016-496D-8115-30763C40C1AE}" srcOrd="5" destOrd="0" presId="urn:microsoft.com/office/officeart/2005/8/layout/vProcess5"/>
    <dgm:cxn modelId="{B05233EE-0C5E-4C74-935D-5ED78F6C6054}" type="presParOf" srcId="{FFC76DAB-8DEB-4DCF-9A25-AE90E4CDDBA0}" destId="{F3C3C1D2-9128-4766-BB12-7B0675AE6BAC}" srcOrd="6" destOrd="0" presId="urn:microsoft.com/office/officeart/2005/8/layout/vProcess5"/>
    <dgm:cxn modelId="{6098FDD2-9FC3-4195-AD6F-345AD4EF8617}" type="presParOf" srcId="{FFC76DAB-8DEB-4DCF-9A25-AE90E4CDDBA0}" destId="{CD4BA747-64DE-418E-A04A-85125FB4624B}" srcOrd="7" destOrd="0" presId="urn:microsoft.com/office/officeart/2005/8/layout/vProcess5"/>
    <dgm:cxn modelId="{541F38DF-C12D-4285-A3E5-E82B36E02979}" type="presParOf" srcId="{FFC76DAB-8DEB-4DCF-9A25-AE90E4CDDBA0}" destId="{A8F9C021-97C4-4204-BC95-E2D775210708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5E07BFE-0A24-4355-9944-E15CD96D5CF6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id-ID"/>
        </a:p>
      </dgm:t>
    </dgm:pt>
    <dgm:pt modelId="{420D3986-2794-4787-BF28-95B3CA2A4554}">
      <dgm:prSet/>
      <dgm:spPr>
        <a:ln>
          <a:solidFill>
            <a:srgbClr val="C00000"/>
          </a:solidFill>
        </a:ln>
      </dgm:spPr>
      <dgm:t>
        <a:bodyPr/>
        <a:lstStyle/>
        <a:p>
          <a:pPr rtl="0"/>
          <a:r>
            <a:rPr lang="id-ID" b="0" i="0" smtClean="0"/>
            <a:t>Memandang bahwa wilayah Indonesia merupakan satu kesatuan secara utuh atau kepulauan.</a:t>
          </a:r>
          <a:endParaRPr lang="id-ID"/>
        </a:p>
      </dgm:t>
    </dgm:pt>
    <dgm:pt modelId="{B489FA3A-23B6-47AC-A2D8-6BDACAFB1AF2}" type="parTrans" cxnId="{DB5B2AF9-84EC-40F0-BC4E-4E87E6E1DF63}">
      <dgm:prSet/>
      <dgm:spPr/>
      <dgm:t>
        <a:bodyPr/>
        <a:lstStyle/>
        <a:p>
          <a:endParaRPr lang="id-ID"/>
        </a:p>
      </dgm:t>
    </dgm:pt>
    <dgm:pt modelId="{49AE1356-467D-47E4-A0CE-F4F9C5DAD270}" type="sibTrans" cxnId="{DB5B2AF9-84EC-40F0-BC4E-4E87E6E1DF63}">
      <dgm:prSet/>
      <dgm:spPr/>
      <dgm:t>
        <a:bodyPr/>
        <a:lstStyle/>
        <a:p>
          <a:endParaRPr lang="id-ID"/>
        </a:p>
      </dgm:t>
    </dgm:pt>
    <dgm:pt modelId="{910C998B-6B17-40DF-BF2A-A81C1EFB9C87}">
      <dgm:prSet/>
      <dgm:spPr>
        <a:ln>
          <a:solidFill>
            <a:srgbClr val="C00000"/>
          </a:solidFill>
        </a:ln>
      </dgm:spPr>
      <dgm:t>
        <a:bodyPr/>
        <a:lstStyle/>
        <a:p>
          <a:pPr rtl="0"/>
          <a:r>
            <a:rPr lang="id-ID" b="0" i="0" dirty="0" smtClean="0"/>
            <a:t>Penentuan batas laut teritorial selebar 12 mil diukur dari garis yang menghubungkan titik terluar dari pulau terluar </a:t>
          </a:r>
          <a:r>
            <a:rPr lang="id-ID" b="0" i="1" dirty="0" smtClean="0"/>
            <a:t>(point to point theory).</a:t>
          </a:r>
          <a:endParaRPr lang="id-ID" dirty="0"/>
        </a:p>
      </dgm:t>
    </dgm:pt>
    <dgm:pt modelId="{B453B040-0ECF-447A-9FA6-41C657BBB083}" type="parTrans" cxnId="{0BD51B3D-BF88-48BD-B0CF-46EDF3244F6C}">
      <dgm:prSet/>
      <dgm:spPr/>
      <dgm:t>
        <a:bodyPr/>
        <a:lstStyle/>
        <a:p>
          <a:endParaRPr lang="id-ID"/>
        </a:p>
      </dgm:t>
    </dgm:pt>
    <dgm:pt modelId="{5ADF082F-E8F0-4382-AA29-EDF0225F95D2}" type="sibTrans" cxnId="{0BD51B3D-BF88-48BD-B0CF-46EDF3244F6C}">
      <dgm:prSet/>
      <dgm:spPr/>
      <dgm:t>
        <a:bodyPr/>
        <a:lstStyle/>
        <a:p>
          <a:endParaRPr lang="id-ID"/>
        </a:p>
      </dgm:t>
    </dgm:pt>
    <dgm:pt modelId="{ECB6576D-2DDF-4F0B-BB5A-DAF208A80EE3}">
      <dgm:prSet/>
      <dgm:spPr>
        <a:ln>
          <a:solidFill>
            <a:srgbClr val="C00000"/>
          </a:solidFill>
        </a:ln>
      </dgm:spPr>
      <dgm:t>
        <a:bodyPr/>
        <a:lstStyle/>
        <a:p>
          <a:pPr rtl="0"/>
          <a:r>
            <a:rPr lang="id-ID" b="0" i="0" dirty="0" smtClean="0"/>
            <a:t>Sebelumnya menggunakan hukum kolonial, yaitu: </a:t>
          </a:r>
          <a:r>
            <a:rPr lang="id-ID" b="1" i="1" dirty="0" smtClean="0"/>
            <a:t>TERRITORIALE ZEE en MARITIEME KRINGEN ORDONANTIE TH. 1939 </a:t>
          </a:r>
          <a:r>
            <a:rPr lang="id-ID" b="0" i="0" dirty="0" smtClean="0"/>
            <a:t>(Ordonansi tentang teritorial laut dan lingkungan maritim).</a:t>
          </a:r>
          <a:endParaRPr lang="id-ID" dirty="0"/>
        </a:p>
      </dgm:t>
    </dgm:pt>
    <dgm:pt modelId="{8D139E15-BDCB-45D4-89D4-80440D780243}" type="parTrans" cxnId="{A41E28C5-9975-41FA-9CBC-77C8BE9BD499}">
      <dgm:prSet/>
      <dgm:spPr/>
      <dgm:t>
        <a:bodyPr/>
        <a:lstStyle/>
        <a:p>
          <a:endParaRPr lang="id-ID"/>
        </a:p>
      </dgm:t>
    </dgm:pt>
    <dgm:pt modelId="{03D1775A-82A9-4E0D-81D6-D63983DBA919}" type="sibTrans" cxnId="{A41E28C5-9975-41FA-9CBC-77C8BE9BD499}">
      <dgm:prSet/>
      <dgm:spPr/>
      <dgm:t>
        <a:bodyPr/>
        <a:lstStyle/>
        <a:p>
          <a:endParaRPr lang="id-ID"/>
        </a:p>
      </dgm:t>
    </dgm:pt>
    <dgm:pt modelId="{364CB72F-D6EC-406E-B3CC-B9E9B2BCFF25}">
      <dgm:prSet/>
      <dgm:spPr>
        <a:ln>
          <a:solidFill>
            <a:srgbClr val="C00000"/>
          </a:solidFill>
        </a:ln>
      </dgm:spPr>
      <dgm:t>
        <a:bodyPr/>
        <a:lstStyle/>
        <a:p>
          <a:pPr rtl="0"/>
          <a:r>
            <a:rPr lang="id-ID" b="0" i="0" smtClean="0"/>
            <a:t>Penentuan lebar laut 3 mil (Island to Island Theory)</a:t>
          </a:r>
          <a:endParaRPr lang="id-ID"/>
        </a:p>
      </dgm:t>
    </dgm:pt>
    <dgm:pt modelId="{10D6422A-16CC-4A0C-81F5-3BC15169CFE1}" type="parTrans" cxnId="{E4DC9AF8-450D-4A94-8E7E-629970905450}">
      <dgm:prSet/>
      <dgm:spPr/>
      <dgm:t>
        <a:bodyPr/>
        <a:lstStyle/>
        <a:p>
          <a:endParaRPr lang="id-ID"/>
        </a:p>
      </dgm:t>
    </dgm:pt>
    <dgm:pt modelId="{FD14B1C5-053B-43EF-AC17-9118F9D00659}" type="sibTrans" cxnId="{E4DC9AF8-450D-4A94-8E7E-629970905450}">
      <dgm:prSet/>
      <dgm:spPr/>
      <dgm:t>
        <a:bodyPr/>
        <a:lstStyle/>
        <a:p>
          <a:endParaRPr lang="id-ID"/>
        </a:p>
      </dgm:t>
    </dgm:pt>
    <dgm:pt modelId="{9D8A968F-4425-4E99-A08B-4139ED5C4C6A}">
      <dgm:prSet/>
      <dgm:spPr>
        <a:ln>
          <a:solidFill>
            <a:srgbClr val="C00000"/>
          </a:solidFill>
        </a:ln>
      </dgm:spPr>
      <dgm:t>
        <a:bodyPr/>
        <a:lstStyle/>
        <a:p>
          <a:pPr rtl="0"/>
          <a:r>
            <a:rPr lang="id-ID" b="0" i="0" smtClean="0"/>
            <a:t>Deklarasi Juanda kemudian dikukuhkan dalam PP No.4 Th.1960 tentang perairan Indonesia, dan kemudian ditetapkan menjadi UU No.4 Prp 1960.</a:t>
          </a:r>
          <a:endParaRPr lang="id-ID"/>
        </a:p>
      </dgm:t>
    </dgm:pt>
    <dgm:pt modelId="{42C7C674-34C0-4FB2-B1B3-8CBAF6E56312}" type="parTrans" cxnId="{DB67F9FB-779F-4BA0-B27E-61B3F0B18DF5}">
      <dgm:prSet/>
      <dgm:spPr/>
      <dgm:t>
        <a:bodyPr/>
        <a:lstStyle/>
        <a:p>
          <a:endParaRPr lang="id-ID"/>
        </a:p>
      </dgm:t>
    </dgm:pt>
    <dgm:pt modelId="{46F4D492-8C25-4969-A84C-D5181DE31BF3}" type="sibTrans" cxnId="{DB67F9FB-779F-4BA0-B27E-61B3F0B18DF5}">
      <dgm:prSet/>
      <dgm:spPr/>
      <dgm:t>
        <a:bodyPr/>
        <a:lstStyle/>
        <a:p>
          <a:endParaRPr lang="id-ID"/>
        </a:p>
      </dgm:t>
    </dgm:pt>
    <dgm:pt modelId="{12EB051A-F824-4F19-A892-03638B672A34}" type="pres">
      <dgm:prSet presAssocID="{75E07BFE-0A24-4355-9944-E15CD96D5CF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F3C0C7-A690-4B5A-A35F-83E7496FBC24}" type="pres">
      <dgm:prSet presAssocID="{420D3986-2794-4787-BF28-95B3CA2A4554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6FE49F-1EFA-4E33-8B82-5C9A13A8D064}" type="pres">
      <dgm:prSet presAssocID="{49AE1356-467D-47E4-A0CE-F4F9C5DAD270}" presName="spacer" presStyleCnt="0"/>
      <dgm:spPr/>
    </dgm:pt>
    <dgm:pt modelId="{CDAB398C-F602-40F7-9906-528BAE0731D0}" type="pres">
      <dgm:prSet presAssocID="{910C998B-6B17-40DF-BF2A-A81C1EFB9C87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32032A-4177-484F-9B86-8F8ED36177AA}" type="pres">
      <dgm:prSet presAssocID="{5ADF082F-E8F0-4382-AA29-EDF0225F95D2}" presName="spacer" presStyleCnt="0"/>
      <dgm:spPr/>
    </dgm:pt>
    <dgm:pt modelId="{8879D671-9F31-4434-BC5D-CFA605474940}" type="pres">
      <dgm:prSet presAssocID="{ECB6576D-2DDF-4F0B-BB5A-DAF208A80EE3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E5C192-B2B6-4D34-ABB7-AB509CA0DF06}" type="pres">
      <dgm:prSet presAssocID="{03D1775A-82A9-4E0D-81D6-D63983DBA919}" presName="spacer" presStyleCnt="0"/>
      <dgm:spPr/>
    </dgm:pt>
    <dgm:pt modelId="{0806229D-57A0-4554-BAFB-F746B366DB7C}" type="pres">
      <dgm:prSet presAssocID="{364CB72F-D6EC-406E-B3CC-B9E9B2BCFF25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FCC62B-F238-479E-93ED-373A92FA2CF9}" type="pres">
      <dgm:prSet presAssocID="{FD14B1C5-053B-43EF-AC17-9118F9D00659}" presName="spacer" presStyleCnt="0"/>
      <dgm:spPr/>
    </dgm:pt>
    <dgm:pt modelId="{684272DD-45FA-434E-945E-4FF01F6321FF}" type="pres">
      <dgm:prSet presAssocID="{9D8A968F-4425-4E99-A08B-4139ED5C4C6A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1E28C5-9975-41FA-9CBC-77C8BE9BD499}" srcId="{75E07BFE-0A24-4355-9944-E15CD96D5CF6}" destId="{ECB6576D-2DDF-4F0B-BB5A-DAF208A80EE3}" srcOrd="2" destOrd="0" parTransId="{8D139E15-BDCB-45D4-89D4-80440D780243}" sibTransId="{03D1775A-82A9-4E0D-81D6-D63983DBA919}"/>
    <dgm:cxn modelId="{DB67F9FB-779F-4BA0-B27E-61B3F0B18DF5}" srcId="{75E07BFE-0A24-4355-9944-E15CD96D5CF6}" destId="{9D8A968F-4425-4E99-A08B-4139ED5C4C6A}" srcOrd="4" destOrd="0" parTransId="{42C7C674-34C0-4FB2-B1B3-8CBAF6E56312}" sibTransId="{46F4D492-8C25-4969-A84C-D5181DE31BF3}"/>
    <dgm:cxn modelId="{642B1A2C-441B-439E-84AD-3C7AF7BA3F1E}" type="presOf" srcId="{420D3986-2794-4787-BF28-95B3CA2A4554}" destId="{FBF3C0C7-A690-4B5A-A35F-83E7496FBC24}" srcOrd="0" destOrd="0" presId="urn:microsoft.com/office/officeart/2005/8/layout/vList2"/>
    <dgm:cxn modelId="{9F92B57A-7DC9-4222-8F77-41AB250E6205}" type="presOf" srcId="{9D8A968F-4425-4E99-A08B-4139ED5C4C6A}" destId="{684272DD-45FA-434E-945E-4FF01F6321FF}" srcOrd="0" destOrd="0" presId="urn:microsoft.com/office/officeart/2005/8/layout/vList2"/>
    <dgm:cxn modelId="{CEF2B87A-4166-42CF-BDDA-347B5F17F944}" type="presOf" srcId="{ECB6576D-2DDF-4F0B-BB5A-DAF208A80EE3}" destId="{8879D671-9F31-4434-BC5D-CFA605474940}" srcOrd="0" destOrd="0" presId="urn:microsoft.com/office/officeart/2005/8/layout/vList2"/>
    <dgm:cxn modelId="{DB5B2AF9-84EC-40F0-BC4E-4E87E6E1DF63}" srcId="{75E07BFE-0A24-4355-9944-E15CD96D5CF6}" destId="{420D3986-2794-4787-BF28-95B3CA2A4554}" srcOrd="0" destOrd="0" parTransId="{B489FA3A-23B6-47AC-A2D8-6BDACAFB1AF2}" sibTransId="{49AE1356-467D-47E4-A0CE-F4F9C5DAD270}"/>
    <dgm:cxn modelId="{E4DC9AF8-450D-4A94-8E7E-629970905450}" srcId="{75E07BFE-0A24-4355-9944-E15CD96D5CF6}" destId="{364CB72F-D6EC-406E-B3CC-B9E9B2BCFF25}" srcOrd="3" destOrd="0" parTransId="{10D6422A-16CC-4A0C-81F5-3BC15169CFE1}" sibTransId="{FD14B1C5-053B-43EF-AC17-9118F9D00659}"/>
    <dgm:cxn modelId="{5BA8EE2F-F839-4DBE-B150-E2DE18A3F8F3}" type="presOf" srcId="{910C998B-6B17-40DF-BF2A-A81C1EFB9C87}" destId="{CDAB398C-F602-40F7-9906-528BAE0731D0}" srcOrd="0" destOrd="0" presId="urn:microsoft.com/office/officeart/2005/8/layout/vList2"/>
    <dgm:cxn modelId="{E496E4CF-97CD-4DC1-9BA9-9E470EA330DE}" type="presOf" srcId="{75E07BFE-0A24-4355-9944-E15CD96D5CF6}" destId="{12EB051A-F824-4F19-A892-03638B672A34}" srcOrd="0" destOrd="0" presId="urn:microsoft.com/office/officeart/2005/8/layout/vList2"/>
    <dgm:cxn modelId="{3D9C4BB2-3601-4E04-9592-000A8E07A51B}" type="presOf" srcId="{364CB72F-D6EC-406E-B3CC-B9E9B2BCFF25}" destId="{0806229D-57A0-4554-BAFB-F746B366DB7C}" srcOrd="0" destOrd="0" presId="urn:microsoft.com/office/officeart/2005/8/layout/vList2"/>
    <dgm:cxn modelId="{0BD51B3D-BF88-48BD-B0CF-46EDF3244F6C}" srcId="{75E07BFE-0A24-4355-9944-E15CD96D5CF6}" destId="{910C998B-6B17-40DF-BF2A-A81C1EFB9C87}" srcOrd="1" destOrd="0" parTransId="{B453B040-0ECF-447A-9FA6-41C657BBB083}" sibTransId="{5ADF082F-E8F0-4382-AA29-EDF0225F95D2}"/>
    <dgm:cxn modelId="{24506543-187C-43A6-B384-DF4D0CDF344D}" type="presParOf" srcId="{12EB051A-F824-4F19-A892-03638B672A34}" destId="{FBF3C0C7-A690-4B5A-A35F-83E7496FBC24}" srcOrd="0" destOrd="0" presId="urn:microsoft.com/office/officeart/2005/8/layout/vList2"/>
    <dgm:cxn modelId="{6FADE1BE-3994-487E-A9A3-E2DE87D73D41}" type="presParOf" srcId="{12EB051A-F824-4F19-A892-03638B672A34}" destId="{6B6FE49F-1EFA-4E33-8B82-5C9A13A8D064}" srcOrd="1" destOrd="0" presId="urn:microsoft.com/office/officeart/2005/8/layout/vList2"/>
    <dgm:cxn modelId="{5A9A114F-D497-4EC1-96C4-1C11AC4BF8CC}" type="presParOf" srcId="{12EB051A-F824-4F19-A892-03638B672A34}" destId="{CDAB398C-F602-40F7-9906-528BAE0731D0}" srcOrd="2" destOrd="0" presId="urn:microsoft.com/office/officeart/2005/8/layout/vList2"/>
    <dgm:cxn modelId="{C31E10B6-C838-4CD1-931D-D1F6836E0694}" type="presParOf" srcId="{12EB051A-F824-4F19-A892-03638B672A34}" destId="{1E32032A-4177-484F-9B86-8F8ED36177AA}" srcOrd="3" destOrd="0" presId="urn:microsoft.com/office/officeart/2005/8/layout/vList2"/>
    <dgm:cxn modelId="{027450B9-241D-411B-9AAC-22F2A837DE53}" type="presParOf" srcId="{12EB051A-F824-4F19-A892-03638B672A34}" destId="{8879D671-9F31-4434-BC5D-CFA605474940}" srcOrd="4" destOrd="0" presId="urn:microsoft.com/office/officeart/2005/8/layout/vList2"/>
    <dgm:cxn modelId="{9C0B902A-C5E6-4487-9138-7802DE08F886}" type="presParOf" srcId="{12EB051A-F824-4F19-A892-03638B672A34}" destId="{65E5C192-B2B6-4D34-ABB7-AB509CA0DF06}" srcOrd="5" destOrd="0" presId="urn:microsoft.com/office/officeart/2005/8/layout/vList2"/>
    <dgm:cxn modelId="{24288C7E-1EE8-4EA5-B27E-7B55D969B79E}" type="presParOf" srcId="{12EB051A-F824-4F19-A892-03638B672A34}" destId="{0806229D-57A0-4554-BAFB-F746B366DB7C}" srcOrd="6" destOrd="0" presId="urn:microsoft.com/office/officeart/2005/8/layout/vList2"/>
    <dgm:cxn modelId="{9746883A-5DBB-4B05-83D8-E006FB3F6251}" type="presParOf" srcId="{12EB051A-F824-4F19-A892-03638B672A34}" destId="{02FCC62B-F238-479E-93ED-373A92FA2CF9}" srcOrd="7" destOrd="0" presId="urn:microsoft.com/office/officeart/2005/8/layout/vList2"/>
    <dgm:cxn modelId="{0C0F1C45-19A1-46C5-A471-A536AB96B1F9}" type="presParOf" srcId="{12EB051A-F824-4F19-A892-03638B672A34}" destId="{684272DD-45FA-434E-945E-4FF01F6321F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117848-9DF8-4BA8-A1F2-9C834A12DF67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99BB2E07-0DCA-4EC5-B541-8F565E9D3447}">
      <dgm:prSet custT="1"/>
      <dgm:spPr>
        <a:ln>
          <a:solidFill>
            <a:srgbClr val="C00000"/>
          </a:solidFill>
        </a:ln>
      </dgm:spPr>
      <dgm:t>
        <a:bodyPr/>
        <a:lstStyle/>
        <a:p>
          <a:pPr rtl="0"/>
          <a:r>
            <a:rPr lang="id-ID" sz="1400" b="0" i="0" smtClean="0"/>
            <a:t>Untuk mengamankan SDA yang berada di dalam laut.</a:t>
          </a:r>
          <a:endParaRPr lang="id-ID" sz="1400"/>
        </a:p>
      </dgm:t>
    </dgm:pt>
    <dgm:pt modelId="{05111C80-0131-4363-A01C-B3BDC70D2472}" type="parTrans" cxnId="{ED62BAF0-4014-405B-B9FB-8718C897245F}">
      <dgm:prSet/>
      <dgm:spPr/>
      <dgm:t>
        <a:bodyPr/>
        <a:lstStyle/>
        <a:p>
          <a:endParaRPr lang="id-ID"/>
        </a:p>
      </dgm:t>
    </dgm:pt>
    <dgm:pt modelId="{275679F0-491D-4674-86C8-825AD0B02B50}" type="sibTrans" cxnId="{ED62BAF0-4014-405B-B9FB-8718C897245F}">
      <dgm:prSet/>
      <dgm:spPr/>
      <dgm:t>
        <a:bodyPr/>
        <a:lstStyle/>
        <a:p>
          <a:endParaRPr lang="id-ID"/>
        </a:p>
      </dgm:t>
    </dgm:pt>
    <dgm:pt modelId="{D3A08264-ED81-4015-A16B-B05771EFC5BC}">
      <dgm:prSet custT="1"/>
      <dgm:spPr>
        <a:ln>
          <a:solidFill>
            <a:srgbClr val="C00000"/>
          </a:solidFill>
        </a:ln>
      </dgm:spPr>
      <dgm:t>
        <a:bodyPr/>
        <a:lstStyle/>
        <a:p>
          <a:pPr rtl="0"/>
          <a:r>
            <a:rPr lang="id-ID" sz="1400" b="0" i="0" dirty="0" smtClean="0"/>
            <a:t>Segala SDA pada dasar laut dan tanah di bawahnya di landas kontinen adalah milik bangsa Indonesia.</a:t>
          </a:r>
          <a:endParaRPr lang="id-ID" sz="1400" dirty="0"/>
        </a:p>
      </dgm:t>
    </dgm:pt>
    <dgm:pt modelId="{F80B9417-7EBD-439D-A71C-CEE9F0AEB636}" type="parTrans" cxnId="{131E3DC8-28C5-4E32-873C-546E005C5CB9}">
      <dgm:prSet/>
      <dgm:spPr/>
      <dgm:t>
        <a:bodyPr/>
        <a:lstStyle/>
        <a:p>
          <a:endParaRPr lang="id-ID"/>
        </a:p>
      </dgm:t>
    </dgm:pt>
    <dgm:pt modelId="{F054C2EE-AB9E-4BFD-AB3B-6C4F237A060C}" type="sibTrans" cxnId="{131E3DC8-28C5-4E32-873C-546E005C5CB9}">
      <dgm:prSet/>
      <dgm:spPr/>
      <dgm:t>
        <a:bodyPr/>
        <a:lstStyle/>
        <a:p>
          <a:endParaRPr lang="id-ID"/>
        </a:p>
      </dgm:t>
    </dgm:pt>
    <dgm:pt modelId="{A1CC2CA9-F7AA-4205-8A3A-EF52FD161279}" type="pres">
      <dgm:prSet presAssocID="{B5117848-9DF8-4BA8-A1F2-9C834A12DF6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BA0834-74EB-4F1A-AFD4-0A3C1B669602}" type="pres">
      <dgm:prSet presAssocID="{99BB2E07-0DCA-4EC5-B541-8F565E9D344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F326D1-312D-4B72-80A3-F0F0989D0D02}" type="pres">
      <dgm:prSet presAssocID="{275679F0-491D-4674-86C8-825AD0B02B50}" presName="spacer" presStyleCnt="0"/>
      <dgm:spPr/>
    </dgm:pt>
    <dgm:pt modelId="{542B68FF-045B-46A8-92C6-339D40DBD78D}" type="pres">
      <dgm:prSet presAssocID="{D3A08264-ED81-4015-A16B-B05771EFC5BC}" presName="parentText" presStyleLbl="node1" presStyleIdx="1" presStyleCnt="2" custLinFactNeighborY="-837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22205E5-807D-4C2B-B1F3-249F743E6BD9}" type="presOf" srcId="{B5117848-9DF8-4BA8-A1F2-9C834A12DF67}" destId="{A1CC2CA9-F7AA-4205-8A3A-EF52FD161279}" srcOrd="0" destOrd="0" presId="urn:microsoft.com/office/officeart/2005/8/layout/vList2"/>
    <dgm:cxn modelId="{ED62BAF0-4014-405B-B9FB-8718C897245F}" srcId="{B5117848-9DF8-4BA8-A1F2-9C834A12DF67}" destId="{99BB2E07-0DCA-4EC5-B541-8F565E9D3447}" srcOrd="0" destOrd="0" parTransId="{05111C80-0131-4363-A01C-B3BDC70D2472}" sibTransId="{275679F0-491D-4674-86C8-825AD0B02B50}"/>
    <dgm:cxn modelId="{131E3DC8-28C5-4E32-873C-546E005C5CB9}" srcId="{B5117848-9DF8-4BA8-A1F2-9C834A12DF67}" destId="{D3A08264-ED81-4015-A16B-B05771EFC5BC}" srcOrd="1" destOrd="0" parTransId="{F80B9417-7EBD-439D-A71C-CEE9F0AEB636}" sibTransId="{F054C2EE-AB9E-4BFD-AB3B-6C4F237A060C}"/>
    <dgm:cxn modelId="{3DF34E54-9775-4EFD-8926-E8BF62352FFF}" type="presOf" srcId="{D3A08264-ED81-4015-A16B-B05771EFC5BC}" destId="{542B68FF-045B-46A8-92C6-339D40DBD78D}" srcOrd="0" destOrd="0" presId="urn:microsoft.com/office/officeart/2005/8/layout/vList2"/>
    <dgm:cxn modelId="{8BB70801-7D45-4974-990D-C9A9C93E9B19}" type="presOf" srcId="{99BB2E07-0DCA-4EC5-B541-8F565E9D3447}" destId="{10BA0834-74EB-4F1A-AFD4-0A3C1B669602}" srcOrd="0" destOrd="0" presId="urn:microsoft.com/office/officeart/2005/8/layout/vList2"/>
    <dgm:cxn modelId="{0A20DD56-2FD0-4DC9-AF64-70566E924A01}" type="presParOf" srcId="{A1CC2CA9-F7AA-4205-8A3A-EF52FD161279}" destId="{10BA0834-74EB-4F1A-AFD4-0A3C1B669602}" srcOrd="0" destOrd="0" presId="urn:microsoft.com/office/officeart/2005/8/layout/vList2"/>
    <dgm:cxn modelId="{845BB614-3F3F-4D2A-8E53-762E9EE49DCB}" type="presParOf" srcId="{A1CC2CA9-F7AA-4205-8A3A-EF52FD161279}" destId="{CCF326D1-312D-4B72-80A3-F0F0989D0D02}" srcOrd="1" destOrd="0" presId="urn:microsoft.com/office/officeart/2005/8/layout/vList2"/>
    <dgm:cxn modelId="{5C4D8F29-F4E1-4A3B-8280-C43D40E1B096}" type="presParOf" srcId="{A1CC2CA9-F7AA-4205-8A3A-EF52FD161279}" destId="{542B68FF-045B-46A8-92C6-339D40DBD78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48BA9F-43CC-4E31-A37A-9CE5FF9CA1C5}" type="doc">
      <dgm:prSet loTypeId="urn:microsoft.com/office/officeart/2005/8/layout/vList2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id-ID"/>
        </a:p>
      </dgm:t>
    </dgm:pt>
    <dgm:pt modelId="{E395BD95-2CC2-404A-90A0-8CA600B6946F}">
      <dgm:prSet custT="1"/>
      <dgm:spPr>
        <a:ln>
          <a:solidFill>
            <a:srgbClr val="C00000"/>
          </a:solidFill>
        </a:ln>
      </dgm:spPr>
      <dgm:t>
        <a:bodyPr/>
        <a:lstStyle/>
        <a:p>
          <a:pPr rtl="0"/>
          <a:r>
            <a:rPr lang="id-ID" sz="1400" b="0" i="0" smtClean="0"/>
            <a:t>Merupakan suatu kawasan laut diluar laut teritorial yang lebarnya 200 mil dan melingkar mengelilingi wilayah suatu negara.</a:t>
          </a:r>
          <a:endParaRPr lang="id-ID" sz="1400"/>
        </a:p>
      </dgm:t>
    </dgm:pt>
    <dgm:pt modelId="{5A15F689-A5F5-4E1A-808D-45A0489E8A6A}" type="parTrans" cxnId="{9383FF53-AD72-4000-9F48-C7652B10ABA9}">
      <dgm:prSet/>
      <dgm:spPr/>
      <dgm:t>
        <a:bodyPr/>
        <a:lstStyle/>
        <a:p>
          <a:endParaRPr lang="id-ID"/>
        </a:p>
      </dgm:t>
    </dgm:pt>
    <dgm:pt modelId="{89D581E7-3A50-47FC-9C10-2FD536E79908}" type="sibTrans" cxnId="{9383FF53-AD72-4000-9F48-C7652B10ABA9}">
      <dgm:prSet/>
      <dgm:spPr/>
      <dgm:t>
        <a:bodyPr/>
        <a:lstStyle/>
        <a:p>
          <a:endParaRPr lang="id-ID"/>
        </a:p>
      </dgm:t>
    </dgm:pt>
    <dgm:pt modelId="{66371F87-C0F6-4D38-9DAC-623D58DA3BE8}">
      <dgm:prSet custT="1"/>
      <dgm:spPr>
        <a:ln>
          <a:solidFill>
            <a:srgbClr val="C00000"/>
          </a:solidFill>
        </a:ln>
      </dgm:spPr>
      <dgm:t>
        <a:bodyPr/>
        <a:lstStyle/>
        <a:p>
          <a:pPr rtl="0"/>
          <a:r>
            <a:rPr lang="id-ID" sz="1400" b="0" i="0" smtClean="0"/>
            <a:t>Negara tsb mempunyai hak eksklusif untuk mengambil kekayaan alamnya.</a:t>
          </a:r>
          <a:endParaRPr lang="id-ID" sz="1400"/>
        </a:p>
      </dgm:t>
    </dgm:pt>
    <dgm:pt modelId="{30EAD056-18CB-489B-9103-AC94E59C9AA8}" type="parTrans" cxnId="{1484AF8F-C219-49F4-9882-C1767AADBD4E}">
      <dgm:prSet/>
      <dgm:spPr/>
      <dgm:t>
        <a:bodyPr/>
        <a:lstStyle/>
        <a:p>
          <a:endParaRPr lang="id-ID"/>
        </a:p>
      </dgm:t>
    </dgm:pt>
    <dgm:pt modelId="{2C3111D5-5475-418D-9D36-5C5C5EEDEB82}" type="sibTrans" cxnId="{1484AF8F-C219-49F4-9882-C1767AADBD4E}">
      <dgm:prSet/>
      <dgm:spPr/>
      <dgm:t>
        <a:bodyPr/>
        <a:lstStyle/>
        <a:p>
          <a:endParaRPr lang="id-ID"/>
        </a:p>
      </dgm:t>
    </dgm:pt>
    <dgm:pt modelId="{4DCEFE5B-C2D1-4240-8A17-2AA183A2D3A6}">
      <dgm:prSet custT="1"/>
      <dgm:spPr>
        <a:ln>
          <a:solidFill>
            <a:srgbClr val="C00000"/>
          </a:solidFill>
        </a:ln>
      </dgm:spPr>
      <dgm:t>
        <a:bodyPr/>
        <a:lstStyle/>
        <a:p>
          <a:pPr rtl="0"/>
          <a:r>
            <a:rPr lang="id-ID" sz="1400" b="0" i="0" dirty="0" smtClean="0"/>
            <a:t>Kawasan ZEE adalah laut bebas dan bukan laut wilayah.</a:t>
          </a:r>
          <a:endParaRPr lang="id-ID" sz="1400" dirty="0"/>
        </a:p>
      </dgm:t>
    </dgm:pt>
    <dgm:pt modelId="{E68E07E2-48A1-40BD-821E-A250331F97AA}" type="parTrans" cxnId="{71C43248-EECF-475E-8226-9225F07678BF}">
      <dgm:prSet/>
      <dgm:spPr/>
      <dgm:t>
        <a:bodyPr/>
        <a:lstStyle/>
        <a:p>
          <a:endParaRPr lang="id-ID"/>
        </a:p>
      </dgm:t>
    </dgm:pt>
    <dgm:pt modelId="{C2346748-8E29-4AC0-887C-DF26F6DA82E8}" type="sibTrans" cxnId="{71C43248-EECF-475E-8226-9225F07678BF}">
      <dgm:prSet/>
      <dgm:spPr/>
      <dgm:t>
        <a:bodyPr/>
        <a:lstStyle/>
        <a:p>
          <a:endParaRPr lang="id-ID"/>
        </a:p>
      </dgm:t>
    </dgm:pt>
    <dgm:pt modelId="{F0FEC6FE-C614-4621-B688-3B69EAB7F263}" type="pres">
      <dgm:prSet presAssocID="{5B48BA9F-43CC-4E31-A37A-9CE5FF9CA1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92B4C3-44BA-42B4-A8A2-1381E7EFA8DC}" type="pres">
      <dgm:prSet presAssocID="{E395BD95-2CC2-404A-90A0-8CA600B6946F}" presName="parentText" presStyleLbl="node1" presStyleIdx="0" presStyleCnt="3" custLinFactNeighborX="175" custLinFactNeighborY="-1562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3C5023-798B-4329-8316-98094C4C7E6A}" type="pres">
      <dgm:prSet presAssocID="{89D581E7-3A50-47FC-9C10-2FD536E79908}" presName="spacer" presStyleCnt="0"/>
      <dgm:spPr/>
    </dgm:pt>
    <dgm:pt modelId="{BAFB3E19-A521-4185-8C23-85AF93E7DFDA}" type="pres">
      <dgm:prSet presAssocID="{66371F87-C0F6-4D38-9DAC-623D58DA3BE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E5A139-D229-4684-AD54-C24B6E0C47B1}" type="pres">
      <dgm:prSet presAssocID="{2C3111D5-5475-418D-9D36-5C5C5EEDEB82}" presName="spacer" presStyleCnt="0"/>
      <dgm:spPr/>
    </dgm:pt>
    <dgm:pt modelId="{AE8BAC0B-11B1-474E-BFFE-B1F27A09A9BD}" type="pres">
      <dgm:prSet presAssocID="{4DCEFE5B-C2D1-4240-8A17-2AA183A2D3A6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83FF53-AD72-4000-9F48-C7652B10ABA9}" srcId="{5B48BA9F-43CC-4E31-A37A-9CE5FF9CA1C5}" destId="{E395BD95-2CC2-404A-90A0-8CA600B6946F}" srcOrd="0" destOrd="0" parTransId="{5A15F689-A5F5-4E1A-808D-45A0489E8A6A}" sibTransId="{89D581E7-3A50-47FC-9C10-2FD536E79908}"/>
    <dgm:cxn modelId="{1484AF8F-C219-49F4-9882-C1767AADBD4E}" srcId="{5B48BA9F-43CC-4E31-A37A-9CE5FF9CA1C5}" destId="{66371F87-C0F6-4D38-9DAC-623D58DA3BE8}" srcOrd="1" destOrd="0" parTransId="{30EAD056-18CB-489B-9103-AC94E59C9AA8}" sibTransId="{2C3111D5-5475-418D-9D36-5C5C5EEDEB82}"/>
    <dgm:cxn modelId="{6090328B-3D7F-4F8E-AF58-28A696FE0CA4}" type="presOf" srcId="{4DCEFE5B-C2D1-4240-8A17-2AA183A2D3A6}" destId="{AE8BAC0B-11B1-474E-BFFE-B1F27A09A9BD}" srcOrd="0" destOrd="0" presId="urn:microsoft.com/office/officeart/2005/8/layout/vList2"/>
    <dgm:cxn modelId="{DB46192B-9544-48A2-9138-72B302602377}" type="presOf" srcId="{5B48BA9F-43CC-4E31-A37A-9CE5FF9CA1C5}" destId="{F0FEC6FE-C614-4621-B688-3B69EAB7F263}" srcOrd="0" destOrd="0" presId="urn:microsoft.com/office/officeart/2005/8/layout/vList2"/>
    <dgm:cxn modelId="{A14CADE4-155A-4B44-8A33-23F2F27FFC67}" type="presOf" srcId="{66371F87-C0F6-4D38-9DAC-623D58DA3BE8}" destId="{BAFB3E19-A521-4185-8C23-85AF93E7DFDA}" srcOrd="0" destOrd="0" presId="urn:microsoft.com/office/officeart/2005/8/layout/vList2"/>
    <dgm:cxn modelId="{71C43248-EECF-475E-8226-9225F07678BF}" srcId="{5B48BA9F-43CC-4E31-A37A-9CE5FF9CA1C5}" destId="{4DCEFE5B-C2D1-4240-8A17-2AA183A2D3A6}" srcOrd="2" destOrd="0" parTransId="{E68E07E2-48A1-40BD-821E-A250331F97AA}" sibTransId="{C2346748-8E29-4AC0-887C-DF26F6DA82E8}"/>
    <dgm:cxn modelId="{443AA8C8-53E0-4BE1-AFC4-25C348FF2415}" type="presOf" srcId="{E395BD95-2CC2-404A-90A0-8CA600B6946F}" destId="{DF92B4C3-44BA-42B4-A8A2-1381E7EFA8DC}" srcOrd="0" destOrd="0" presId="urn:microsoft.com/office/officeart/2005/8/layout/vList2"/>
    <dgm:cxn modelId="{CF007BD0-53EC-44CC-BA72-1273880EB287}" type="presParOf" srcId="{F0FEC6FE-C614-4621-B688-3B69EAB7F263}" destId="{DF92B4C3-44BA-42B4-A8A2-1381E7EFA8DC}" srcOrd="0" destOrd="0" presId="urn:microsoft.com/office/officeart/2005/8/layout/vList2"/>
    <dgm:cxn modelId="{CAB87E5C-6BCD-4BA2-A719-6A0F59BD2565}" type="presParOf" srcId="{F0FEC6FE-C614-4621-B688-3B69EAB7F263}" destId="{613C5023-798B-4329-8316-98094C4C7E6A}" srcOrd="1" destOrd="0" presId="urn:microsoft.com/office/officeart/2005/8/layout/vList2"/>
    <dgm:cxn modelId="{9A8778B9-7E0D-47A6-AADE-4988ECB79C0A}" type="presParOf" srcId="{F0FEC6FE-C614-4621-B688-3B69EAB7F263}" destId="{BAFB3E19-A521-4185-8C23-85AF93E7DFDA}" srcOrd="2" destOrd="0" presId="urn:microsoft.com/office/officeart/2005/8/layout/vList2"/>
    <dgm:cxn modelId="{6345AC0C-1459-4824-B048-97C4A3B7FBBD}" type="presParOf" srcId="{F0FEC6FE-C614-4621-B688-3B69EAB7F263}" destId="{5AE5A139-D229-4684-AD54-C24B6E0C47B1}" srcOrd="3" destOrd="0" presId="urn:microsoft.com/office/officeart/2005/8/layout/vList2"/>
    <dgm:cxn modelId="{7F03BAD6-25F9-4EAE-9D42-CEE4257EECD7}" type="presParOf" srcId="{F0FEC6FE-C614-4621-B688-3B69EAB7F263}" destId="{AE8BAC0B-11B1-474E-BFFE-B1F27A09A9B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FADF539-EF75-4EA3-8CD4-1464898CE9C0}" type="doc">
      <dgm:prSet loTypeId="urn:microsoft.com/office/officeart/2009/layout/ReverseList" loCatId="relationship" qsTypeId="urn:microsoft.com/office/officeart/2005/8/quickstyle/simple4" qsCatId="simple" csTypeId="urn:microsoft.com/office/officeart/2005/8/colors/accent2_1" csCatId="accent2" phldr="1"/>
      <dgm:spPr/>
      <dgm:t>
        <a:bodyPr/>
        <a:lstStyle/>
        <a:p>
          <a:endParaRPr lang="id-ID"/>
        </a:p>
      </dgm:t>
    </dgm:pt>
    <dgm:pt modelId="{293567ED-8234-45AB-A832-09DE4C9F4FD0}">
      <dgm:prSet/>
      <dgm:spPr>
        <a:ln>
          <a:solidFill>
            <a:srgbClr val="C00000"/>
          </a:solidFill>
        </a:ln>
      </dgm:spPr>
      <dgm:t>
        <a:bodyPr/>
        <a:lstStyle/>
        <a:p>
          <a:pPr algn="ctr" rtl="0"/>
          <a:r>
            <a:rPr lang="id-ID" b="0" i="0" dirty="0" smtClean="0"/>
            <a:t>Politik yang dihubungkan dengan pengaruh letak dan kondisi geografi dari bumi yang menjadi wilayah hidupnya.</a:t>
          </a:r>
          <a:endParaRPr lang="id-ID" dirty="0"/>
        </a:p>
      </dgm:t>
    </dgm:pt>
    <dgm:pt modelId="{5B5F79D6-F4C2-47BE-9324-37AC6E206AAC}" type="parTrans" cxnId="{2609A224-7C10-41F8-92E0-E79FBB579CA3}">
      <dgm:prSet/>
      <dgm:spPr/>
      <dgm:t>
        <a:bodyPr/>
        <a:lstStyle/>
        <a:p>
          <a:endParaRPr lang="id-ID"/>
        </a:p>
      </dgm:t>
    </dgm:pt>
    <dgm:pt modelId="{6ECEF9FF-68C9-44EA-84DE-3AAFFCC14191}" type="sibTrans" cxnId="{2609A224-7C10-41F8-92E0-E79FBB579CA3}">
      <dgm:prSet/>
      <dgm:spPr/>
      <dgm:t>
        <a:bodyPr/>
        <a:lstStyle/>
        <a:p>
          <a:endParaRPr lang="id-ID"/>
        </a:p>
      </dgm:t>
    </dgm:pt>
    <dgm:pt modelId="{2DBB5226-62B7-4394-BFF3-5A74F8E0CBAE}">
      <dgm:prSet/>
      <dgm:spPr>
        <a:ln>
          <a:solidFill>
            <a:srgbClr val="C00000"/>
          </a:solidFill>
        </a:ln>
      </dgm:spPr>
      <dgm:t>
        <a:bodyPr/>
        <a:lstStyle/>
        <a:p>
          <a:pPr algn="ctr" rtl="0"/>
          <a:r>
            <a:rPr lang="id-ID" b="0" i="0" dirty="0" smtClean="0"/>
            <a:t>Manusia yang hidup di atas bumi itulah yang akan menjadi penentu wilayah hidupnya</a:t>
          </a:r>
          <a:endParaRPr lang="id-ID" dirty="0"/>
        </a:p>
      </dgm:t>
    </dgm:pt>
    <dgm:pt modelId="{FA1518CF-F832-428F-AEC1-063CBDC77912}" type="parTrans" cxnId="{F7F565F4-F374-4DB3-80E4-2773D97F3C8B}">
      <dgm:prSet/>
      <dgm:spPr/>
      <dgm:t>
        <a:bodyPr/>
        <a:lstStyle/>
        <a:p>
          <a:endParaRPr lang="id-ID"/>
        </a:p>
      </dgm:t>
    </dgm:pt>
    <dgm:pt modelId="{7846CCEB-2EB9-43FA-9B01-11C2C2D33B1B}" type="sibTrans" cxnId="{F7F565F4-F374-4DB3-80E4-2773D97F3C8B}">
      <dgm:prSet/>
      <dgm:spPr/>
      <dgm:t>
        <a:bodyPr/>
        <a:lstStyle/>
        <a:p>
          <a:endParaRPr lang="id-ID"/>
        </a:p>
      </dgm:t>
    </dgm:pt>
    <dgm:pt modelId="{BD0821A5-A634-44AF-B0C8-E9260608F341}" type="pres">
      <dgm:prSet presAssocID="{9FADF539-EF75-4EA3-8CD4-1464898CE9C0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CA1D2E7-8BBA-4D45-AD8A-6FD538027FE4}" type="pres">
      <dgm:prSet presAssocID="{9FADF539-EF75-4EA3-8CD4-1464898CE9C0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4FE2E0-F9BB-4FF0-B7D8-CD0D2817DA2F}" type="pres">
      <dgm:prSet presAssocID="{9FADF539-EF75-4EA3-8CD4-1464898CE9C0}" presName="LeftNode" presStyleLbl="bgImgPlace1" presStyleIdx="0" presStyleCnt="2">
        <dgm:presLayoutVars>
          <dgm:chMax val="2"/>
          <dgm:chPref val="2"/>
        </dgm:presLayoutVars>
      </dgm:prSet>
      <dgm:spPr/>
      <dgm:t>
        <a:bodyPr/>
        <a:lstStyle/>
        <a:p>
          <a:endParaRPr lang="en-US"/>
        </a:p>
      </dgm:t>
    </dgm:pt>
    <dgm:pt modelId="{CD00FA8C-A1F4-4890-86E2-B1004378AFA0}" type="pres">
      <dgm:prSet presAssocID="{9FADF539-EF75-4EA3-8CD4-1464898CE9C0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1228DB-824A-45CD-B126-92567A9BB93F}" type="pres">
      <dgm:prSet presAssocID="{9FADF539-EF75-4EA3-8CD4-1464898CE9C0}" presName="RightNode" presStyleLbl="bgImgPlace1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BF8F3FC-92A4-4A28-8EC8-1257496E29C6}" type="pres">
      <dgm:prSet presAssocID="{9FADF539-EF75-4EA3-8CD4-1464898CE9C0}" presName="TopArrow" presStyleLbl="node1" presStyleIdx="0" presStyleCnt="2"/>
      <dgm:spPr/>
    </dgm:pt>
    <dgm:pt modelId="{8C318128-77ED-4DA1-A810-E94043EBBAAC}" type="pres">
      <dgm:prSet presAssocID="{9FADF539-EF75-4EA3-8CD4-1464898CE9C0}" presName="BottomArrow" presStyleLbl="node1" presStyleIdx="1" presStyleCnt="2"/>
      <dgm:spPr/>
    </dgm:pt>
  </dgm:ptLst>
  <dgm:cxnLst>
    <dgm:cxn modelId="{24B2D175-889A-49E7-ACC3-A8E250886D8B}" type="presOf" srcId="{293567ED-8234-45AB-A832-09DE4C9F4FD0}" destId="{604FE2E0-F9BB-4FF0-B7D8-CD0D2817DA2F}" srcOrd="1" destOrd="0" presId="urn:microsoft.com/office/officeart/2009/layout/ReverseList"/>
    <dgm:cxn modelId="{2609A224-7C10-41F8-92E0-E79FBB579CA3}" srcId="{9FADF539-EF75-4EA3-8CD4-1464898CE9C0}" destId="{293567ED-8234-45AB-A832-09DE4C9F4FD0}" srcOrd="0" destOrd="0" parTransId="{5B5F79D6-F4C2-47BE-9324-37AC6E206AAC}" sibTransId="{6ECEF9FF-68C9-44EA-84DE-3AAFFCC14191}"/>
    <dgm:cxn modelId="{A359BC4C-B39E-409C-9451-2B5538D25336}" type="presOf" srcId="{9FADF539-EF75-4EA3-8CD4-1464898CE9C0}" destId="{BD0821A5-A634-44AF-B0C8-E9260608F341}" srcOrd="0" destOrd="0" presId="urn:microsoft.com/office/officeart/2009/layout/ReverseList"/>
    <dgm:cxn modelId="{F7F565F4-F374-4DB3-80E4-2773D97F3C8B}" srcId="{9FADF539-EF75-4EA3-8CD4-1464898CE9C0}" destId="{2DBB5226-62B7-4394-BFF3-5A74F8E0CBAE}" srcOrd="1" destOrd="0" parTransId="{FA1518CF-F832-428F-AEC1-063CBDC77912}" sibTransId="{7846CCEB-2EB9-43FA-9B01-11C2C2D33B1B}"/>
    <dgm:cxn modelId="{CF2130E6-1A3F-40A5-A651-40BE4A396B1A}" type="presOf" srcId="{2DBB5226-62B7-4394-BFF3-5A74F8E0CBAE}" destId="{CD00FA8C-A1F4-4890-86E2-B1004378AFA0}" srcOrd="0" destOrd="0" presId="urn:microsoft.com/office/officeart/2009/layout/ReverseList"/>
    <dgm:cxn modelId="{201FF57E-E2D0-4112-8FDF-2A60BF8F75B7}" type="presOf" srcId="{2DBB5226-62B7-4394-BFF3-5A74F8E0CBAE}" destId="{AC1228DB-824A-45CD-B126-92567A9BB93F}" srcOrd="1" destOrd="0" presId="urn:microsoft.com/office/officeart/2009/layout/ReverseList"/>
    <dgm:cxn modelId="{0931C5F5-58CF-406E-8513-B69539B62B69}" type="presOf" srcId="{293567ED-8234-45AB-A832-09DE4C9F4FD0}" destId="{BCA1D2E7-8BBA-4D45-AD8A-6FD538027FE4}" srcOrd="0" destOrd="0" presId="urn:microsoft.com/office/officeart/2009/layout/ReverseList"/>
    <dgm:cxn modelId="{0B83C278-5F70-4110-9A46-8D6DA75CBF25}" type="presParOf" srcId="{BD0821A5-A634-44AF-B0C8-E9260608F341}" destId="{BCA1D2E7-8BBA-4D45-AD8A-6FD538027FE4}" srcOrd="0" destOrd="0" presId="urn:microsoft.com/office/officeart/2009/layout/ReverseList"/>
    <dgm:cxn modelId="{5C76C962-DE64-4FBC-9F58-7C426EB62757}" type="presParOf" srcId="{BD0821A5-A634-44AF-B0C8-E9260608F341}" destId="{604FE2E0-F9BB-4FF0-B7D8-CD0D2817DA2F}" srcOrd="1" destOrd="0" presId="urn:microsoft.com/office/officeart/2009/layout/ReverseList"/>
    <dgm:cxn modelId="{1EB87C85-7185-4431-BBBD-A2657AA82930}" type="presParOf" srcId="{BD0821A5-A634-44AF-B0C8-E9260608F341}" destId="{CD00FA8C-A1F4-4890-86E2-B1004378AFA0}" srcOrd="2" destOrd="0" presId="urn:microsoft.com/office/officeart/2009/layout/ReverseList"/>
    <dgm:cxn modelId="{F7F4890D-17A4-4546-AC3F-FDF85AC3B450}" type="presParOf" srcId="{BD0821A5-A634-44AF-B0C8-E9260608F341}" destId="{AC1228DB-824A-45CD-B126-92567A9BB93F}" srcOrd="3" destOrd="0" presId="urn:microsoft.com/office/officeart/2009/layout/ReverseList"/>
    <dgm:cxn modelId="{60C5A944-BC7D-4502-919B-19A058969F67}" type="presParOf" srcId="{BD0821A5-A634-44AF-B0C8-E9260608F341}" destId="{3BF8F3FC-92A4-4A28-8EC8-1257496E29C6}" srcOrd="4" destOrd="0" presId="urn:microsoft.com/office/officeart/2009/layout/ReverseList"/>
    <dgm:cxn modelId="{AF409A83-2B02-4289-92D1-493CB91190DB}" type="presParOf" srcId="{BD0821A5-A634-44AF-B0C8-E9260608F341}" destId="{8C318128-77ED-4DA1-A810-E94043EBBAAC}" srcOrd="5" destOrd="0" presId="urn:microsoft.com/office/officeart/2009/layout/ReverseList"/>
  </dgm:cxnLst>
  <dgm:bg/>
  <dgm:whole>
    <a:ln>
      <a:solidFill>
        <a:srgbClr val="C00000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497359-3264-4B5D-984F-EC5D7395E0D0}">
      <dsp:nvSpPr>
        <dsp:cNvPr id="0" name=""/>
        <dsp:cNvSpPr/>
      </dsp:nvSpPr>
      <dsp:spPr>
        <a:xfrm>
          <a:off x="0" y="0"/>
          <a:ext cx="5787786" cy="6048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b="0" i="0" kern="1200" dirty="0" smtClean="0"/>
            <a:t>Deklarasi Juanda 13 Desember 1957 yang dikukuhkan dengan UU No.4 Prp 1960</a:t>
          </a:r>
          <a:endParaRPr lang="id-ID" sz="1500" kern="1200" dirty="0"/>
        </a:p>
      </dsp:txBody>
      <dsp:txXfrm>
        <a:off x="17716" y="17716"/>
        <a:ext cx="5135087" cy="569435"/>
      </dsp:txXfrm>
    </dsp:sp>
    <dsp:sp modelId="{5E66C730-2EC4-4592-8776-E2AD4424F491}">
      <dsp:nvSpPr>
        <dsp:cNvPr id="0" name=""/>
        <dsp:cNvSpPr/>
      </dsp:nvSpPr>
      <dsp:spPr>
        <a:xfrm>
          <a:off x="510687" y="705678"/>
          <a:ext cx="5787786" cy="6048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3359558"/>
                <a:satOff val="945"/>
                <a:lumOff val="-1353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3359558"/>
                <a:satOff val="945"/>
                <a:lumOff val="-1353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b="0" i="0" kern="1200" dirty="0" smtClean="0"/>
            <a:t>Deklarasi Landas Kontinen pada tanggal 17 Februari 1969 yang dikukuhkan dengan UU No.1 Th.1973</a:t>
          </a:r>
          <a:endParaRPr lang="id-ID" sz="1500" kern="1200" dirty="0"/>
        </a:p>
      </dsp:txBody>
      <dsp:txXfrm>
        <a:off x="528403" y="723394"/>
        <a:ext cx="4848503" cy="569435"/>
      </dsp:txXfrm>
    </dsp:sp>
    <dsp:sp modelId="{3BDFE950-1283-43B5-9EDF-60B71D193F38}">
      <dsp:nvSpPr>
        <dsp:cNvPr id="0" name=""/>
        <dsp:cNvSpPr/>
      </dsp:nvSpPr>
      <dsp:spPr>
        <a:xfrm>
          <a:off x="1021374" y="1411356"/>
          <a:ext cx="5787786" cy="6048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6719117"/>
                <a:satOff val="1889"/>
                <a:lumOff val="-2706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6719117"/>
                <a:satOff val="1889"/>
                <a:lumOff val="-2706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500" b="0" i="0" kern="1200" dirty="0" smtClean="0"/>
            <a:t>Zona Ekonomi Eksklusif Indonesia (ZEEI) tanggal 21 Maret 1980 yang dikukuhkan dengan UU No.5 Th.1983</a:t>
          </a:r>
          <a:endParaRPr lang="id-ID" sz="1500" kern="1200" dirty="0"/>
        </a:p>
      </dsp:txBody>
      <dsp:txXfrm>
        <a:off x="1039090" y="1429072"/>
        <a:ext cx="4848503" cy="569435"/>
      </dsp:txXfrm>
    </dsp:sp>
    <dsp:sp modelId="{0C71C300-1707-4BFD-88E3-CB69D39F66DD}">
      <dsp:nvSpPr>
        <dsp:cNvPr id="0" name=""/>
        <dsp:cNvSpPr/>
      </dsp:nvSpPr>
      <dsp:spPr>
        <a:xfrm>
          <a:off x="5394622" y="458690"/>
          <a:ext cx="393163" cy="39316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800" kern="1200"/>
        </a:p>
      </dsp:txBody>
      <dsp:txXfrm>
        <a:off x="5483084" y="458690"/>
        <a:ext cx="216239" cy="295855"/>
      </dsp:txXfrm>
    </dsp:sp>
    <dsp:sp modelId="{F7B3464D-4016-496D-8115-30763C40C1AE}">
      <dsp:nvSpPr>
        <dsp:cNvPr id="0" name=""/>
        <dsp:cNvSpPr/>
      </dsp:nvSpPr>
      <dsp:spPr>
        <a:xfrm>
          <a:off x="5905309" y="1160336"/>
          <a:ext cx="393163" cy="393163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6835093"/>
            <a:satOff val="-21527"/>
            <a:lumOff val="-5536"/>
            <a:alphaOff val="0"/>
          </a:schemeClr>
        </a:solidFill>
        <a:ln w="9525" cap="flat" cmpd="sng" algn="ctr">
          <a:solidFill>
            <a:srgbClr val="C00000">
              <a:alpha val="9000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800" kern="1200"/>
        </a:p>
      </dsp:txBody>
      <dsp:txXfrm>
        <a:off x="5993771" y="1160336"/>
        <a:ext cx="216239" cy="2958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F3C0C7-A690-4B5A-A35F-83E7496FBC24}">
      <dsp:nvSpPr>
        <dsp:cNvPr id="0" name=""/>
        <dsp:cNvSpPr/>
      </dsp:nvSpPr>
      <dsp:spPr>
        <a:xfrm>
          <a:off x="0" y="57459"/>
          <a:ext cx="7097192" cy="49432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0" i="0" kern="1200" smtClean="0"/>
            <a:t>Memandang bahwa wilayah Indonesia merupakan satu kesatuan secara utuh atau kepulauan.</a:t>
          </a:r>
          <a:endParaRPr lang="id-ID" sz="1300" kern="1200"/>
        </a:p>
      </dsp:txBody>
      <dsp:txXfrm>
        <a:off x="24131" y="81590"/>
        <a:ext cx="7048930" cy="446063"/>
      </dsp:txXfrm>
    </dsp:sp>
    <dsp:sp modelId="{CDAB398C-F602-40F7-9906-528BAE0731D0}">
      <dsp:nvSpPr>
        <dsp:cNvPr id="0" name=""/>
        <dsp:cNvSpPr/>
      </dsp:nvSpPr>
      <dsp:spPr>
        <a:xfrm>
          <a:off x="0" y="589224"/>
          <a:ext cx="7097192" cy="49432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0" i="0" kern="1200" dirty="0" smtClean="0"/>
            <a:t>Penentuan batas laut teritorial selebar 12 mil diukur dari garis yang menghubungkan titik terluar dari pulau terluar </a:t>
          </a:r>
          <a:r>
            <a:rPr lang="id-ID" sz="1300" b="0" i="1" kern="1200" dirty="0" smtClean="0"/>
            <a:t>(point to point theory).</a:t>
          </a:r>
          <a:endParaRPr lang="id-ID" sz="1300" kern="1200" dirty="0"/>
        </a:p>
      </dsp:txBody>
      <dsp:txXfrm>
        <a:off x="24131" y="613355"/>
        <a:ext cx="7048930" cy="446063"/>
      </dsp:txXfrm>
    </dsp:sp>
    <dsp:sp modelId="{8879D671-9F31-4434-BC5D-CFA605474940}">
      <dsp:nvSpPr>
        <dsp:cNvPr id="0" name=""/>
        <dsp:cNvSpPr/>
      </dsp:nvSpPr>
      <dsp:spPr>
        <a:xfrm>
          <a:off x="0" y="1120989"/>
          <a:ext cx="7097192" cy="49432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0" i="0" kern="1200" dirty="0" smtClean="0"/>
            <a:t>Sebelumnya menggunakan hukum kolonial, yaitu: </a:t>
          </a:r>
          <a:r>
            <a:rPr lang="id-ID" sz="1300" b="1" i="1" kern="1200" dirty="0" smtClean="0"/>
            <a:t>TERRITORIALE ZEE en MARITIEME KRINGEN ORDONANTIE TH. 1939 </a:t>
          </a:r>
          <a:r>
            <a:rPr lang="id-ID" sz="1300" b="0" i="0" kern="1200" dirty="0" smtClean="0"/>
            <a:t>(Ordonansi tentang teritorial laut dan lingkungan maritim).</a:t>
          </a:r>
          <a:endParaRPr lang="id-ID" sz="1300" kern="1200" dirty="0"/>
        </a:p>
      </dsp:txBody>
      <dsp:txXfrm>
        <a:off x="24131" y="1145120"/>
        <a:ext cx="7048930" cy="446063"/>
      </dsp:txXfrm>
    </dsp:sp>
    <dsp:sp modelId="{0806229D-57A0-4554-BAFB-F746B366DB7C}">
      <dsp:nvSpPr>
        <dsp:cNvPr id="0" name=""/>
        <dsp:cNvSpPr/>
      </dsp:nvSpPr>
      <dsp:spPr>
        <a:xfrm>
          <a:off x="0" y="1652754"/>
          <a:ext cx="7097192" cy="49432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0" i="0" kern="1200" smtClean="0"/>
            <a:t>Penentuan lebar laut 3 mil (Island to Island Theory)</a:t>
          </a:r>
          <a:endParaRPr lang="id-ID" sz="1300" kern="1200"/>
        </a:p>
      </dsp:txBody>
      <dsp:txXfrm>
        <a:off x="24131" y="1676885"/>
        <a:ext cx="7048930" cy="446063"/>
      </dsp:txXfrm>
    </dsp:sp>
    <dsp:sp modelId="{684272DD-45FA-434E-945E-4FF01F6321FF}">
      <dsp:nvSpPr>
        <dsp:cNvPr id="0" name=""/>
        <dsp:cNvSpPr/>
      </dsp:nvSpPr>
      <dsp:spPr>
        <a:xfrm>
          <a:off x="0" y="2184519"/>
          <a:ext cx="7097192" cy="494325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300" b="0" i="0" kern="1200" smtClean="0"/>
            <a:t>Deklarasi Juanda kemudian dikukuhkan dalam PP No.4 Th.1960 tentang perairan Indonesia, dan kemudian ditetapkan menjadi UU No.4 Prp 1960.</a:t>
          </a:r>
          <a:endParaRPr lang="id-ID" sz="1300" kern="1200"/>
        </a:p>
      </dsp:txBody>
      <dsp:txXfrm>
        <a:off x="24131" y="2208650"/>
        <a:ext cx="7048930" cy="4460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A0834-74EB-4F1A-AFD4-0A3C1B669602}">
      <dsp:nvSpPr>
        <dsp:cNvPr id="0" name=""/>
        <dsp:cNvSpPr/>
      </dsp:nvSpPr>
      <dsp:spPr>
        <a:xfrm>
          <a:off x="0" y="7224"/>
          <a:ext cx="7241208" cy="5616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0" i="0" kern="1200" smtClean="0"/>
            <a:t>Untuk mengamankan SDA yang berada di dalam laut.</a:t>
          </a:r>
          <a:endParaRPr lang="id-ID" sz="1400" kern="1200"/>
        </a:p>
      </dsp:txBody>
      <dsp:txXfrm>
        <a:off x="27415" y="34639"/>
        <a:ext cx="7186378" cy="506770"/>
      </dsp:txXfrm>
    </dsp:sp>
    <dsp:sp modelId="{542B68FF-045B-46A8-92C6-339D40DBD78D}">
      <dsp:nvSpPr>
        <dsp:cNvPr id="0" name=""/>
        <dsp:cNvSpPr/>
      </dsp:nvSpPr>
      <dsp:spPr>
        <a:xfrm>
          <a:off x="0" y="647985"/>
          <a:ext cx="7241208" cy="561600"/>
        </a:xfrm>
        <a:prstGeom prst="roundRect">
          <a:avLst/>
        </a:prstGeom>
        <a:gradFill rotWithShape="0">
          <a:gsLst>
            <a:gs pos="0">
              <a:schemeClr val="accent5">
                <a:hueOff val="6719117"/>
                <a:satOff val="1889"/>
                <a:lumOff val="-2706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6719117"/>
                <a:satOff val="1889"/>
                <a:lumOff val="-2706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0" i="0" kern="1200" dirty="0" smtClean="0"/>
            <a:t>Segala SDA pada dasar laut dan tanah di bawahnya di landas kontinen adalah milik bangsa Indonesia.</a:t>
          </a:r>
          <a:endParaRPr lang="id-ID" sz="1400" kern="1200" dirty="0"/>
        </a:p>
      </dsp:txBody>
      <dsp:txXfrm>
        <a:off x="27415" y="675400"/>
        <a:ext cx="7186378" cy="50677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92B4C3-44BA-42B4-A8A2-1381E7EFA8DC}">
      <dsp:nvSpPr>
        <dsp:cNvPr id="0" name=""/>
        <dsp:cNvSpPr/>
      </dsp:nvSpPr>
      <dsp:spPr>
        <a:xfrm>
          <a:off x="0" y="0"/>
          <a:ext cx="7313216" cy="52767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0" i="0" kern="1200" smtClean="0"/>
            <a:t>Merupakan suatu kawasan laut diluar laut teritorial yang lebarnya 200 mil dan melingkar mengelilingi wilayah suatu negara.</a:t>
          </a:r>
          <a:endParaRPr lang="id-ID" sz="1400" kern="1200"/>
        </a:p>
      </dsp:txBody>
      <dsp:txXfrm>
        <a:off x="25759" y="25759"/>
        <a:ext cx="7261698" cy="476152"/>
      </dsp:txXfrm>
    </dsp:sp>
    <dsp:sp modelId="{BAFB3E19-A521-4185-8C23-85AF93E7DFDA}">
      <dsp:nvSpPr>
        <dsp:cNvPr id="0" name=""/>
        <dsp:cNvSpPr/>
      </dsp:nvSpPr>
      <dsp:spPr>
        <a:xfrm>
          <a:off x="0" y="564213"/>
          <a:ext cx="7313216" cy="527670"/>
        </a:xfrm>
        <a:prstGeom prst="roundRect">
          <a:avLst/>
        </a:prstGeom>
        <a:gradFill rotWithShape="0">
          <a:gsLst>
            <a:gs pos="0">
              <a:schemeClr val="accent4">
                <a:hueOff val="1754093"/>
                <a:satOff val="4262"/>
                <a:lumOff val="696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1754093"/>
                <a:satOff val="4262"/>
                <a:lumOff val="696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0" i="0" kern="1200" smtClean="0"/>
            <a:t>Negara tsb mempunyai hak eksklusif untuk mengambil kekayaan alamnya.</a:t>
          </a:r>
          <a:endParaRPr lang="id-ID" sz="1400" kern="1200"/>
        </a:p>
      </dsp:txBody>
      <dsp:txXfrm>
        <a:off x="25759" y="589972"/>
        <a:ext cx="7261698" cy="476152"/>
      </dsp:txXfrm>
    </dsp:sp>
    <dsp:sp modelId="{AE8BAC0B-11B1-474E-BFFE-B1F27A09A9BD}">
      <dsp:nvSpPr>
        <dsp:cNvPr id="0" name=""/>
        <dsp:cNvSpPr/>
      </dsp:nvSpPr>
      <dsp:spPr>
        <a:xfrm>
          <a:off x="0" y="1123563"/>
          <a:ext cx="7313216" cy="527670"/>
        </a:xfrm>
        <a:prstGeom prst="roundRect">
          <a:avLst/>
        </a:prstGeom>
        <a:gradFill rotWithShape="0">
          <a:gsLst>
            <a:gs pos="0">
              <a:schemeClr val="accent4">
                <a:hueOff val="3508185"/>
                <a:satOff val="8525"/>
                <a:lumOff val="1392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3508185"/>
                <a:satOff val="8525"/>
                <a:lumOff val="1392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0" i="0" kern="1200" dirty="0" smtClean="0"/>
            <a:t>Kawasan ZEE adalah laut bebas dan bukan laut wilayah.</a:t>
          </a:r>
          <a:endParaRPr lang="id-ID" sz="1400" kern="1200" dirty="0"/>
        </a:p>
      </dsp:txBody>
      <dsp:txXfrm>
        <a:off x="25759" y="1149322"/>
        <a:ext cx="7261698" cy="4761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4FE2E0-F9BB-4FF0-B7D8-CD0D2817DA2F}">
      <dsp:nvSpPr>
        <dsp:cNvPr id="0" name=""/>
        <dsp:cNvSpPr/>
      </dsp:nvSpPr>
      <dsp:spPr>
        <a:xfrm rot="16200000">
          <a:off x="2029639" y="1071255"/>
          <a:ext cx="2268403" cy="1386234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88900" rIns="80010" bIns="88900" numCol="1" spcCol="1270" anchor="t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0" i="0" kern="1200" dirty="0" smtClean="0"/>
            <a:t>Politik yang dihubungkan dengan pengaruh letak dan kondisi geografi dari bumi yang menjadi wilayah hidupnya.</a:t>
          </a:r>
          <a:endParaRPr lang="id-ID" sz="1400" kern="1200" dirty="0"/>
        </a:p>
      </dsp:txBody>
      <dsp:txXfrm rot="5400000">
        <a:off x="2538407" y="697854"/>
        <a:ext cx="1318551" cy="2133037"/>
      </dsp:txXfrm>
    </dsp:sp>
    <dsp:sp modelId="{AC1228DB-824A-45CD-B126-92567A9BB93F}">
      <dsp:nvSpPr>
        <dsp:cNvPr id="0" name=""/>
        <dsp:cNvSpPr/>
      </dsp:nvSpPr>
      <dsp:spPr>
        <a:xfrm rot="5400000">
          <a:off x="3478820" y="1071255"/>
          <a:ext cx="2268403" cy="1386234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solidFill>
            <a:srgbClr val="C000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8900" rIns="53340" bIns="88900" numCol="1" spcCol="1270" anchor="t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b="0" i="0" kern="1200" dirty="0" smtClean="0"/>
            <a:t>Manusia yang hidup di atas bumi itulah yang akan menjadi penentu wilayah hidupnya</a:t>
          </a:r>
          <a:endParaRPr lang="id-ID" sz="1400" kern="1200" dirty="0"/>
        </a:p>
      </dsp:txBody>
      <dsp:txXfrm rot="-5400000">
        <a:off x="3919905" y="697854"/>
        <a:ext cx="1318551" cy="2133037"/>
      </dsp:txXfrm>
    </dsp:sp>
    <dsp:sp modelId="{3BF8F3FC-92A4-4A28-8EC8-1257496E29C6}">
      <dsp:nvSpPr>
        <dsp:cNvPr id="0" name=""/>
        <dsp:cNvSpPr/>
      </dsp:nvSpPr>
      <dsp:spPr>
        <a:xfrm>
          <a:off x="3163699" y="0"/>
          <a:ext cx="1449181" cy="1449110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318128-77ED-4DA1-A810-E94043EBBAAC}">
      <dsp:nvSpPr>
        <dsp:cNvPr id="0" name=""/>
        <dsp:cNvSpPr/>
      </dsp:nvSpPr>
      <dsp:spPr>
        <a:xfrm rot="10800000">
          <a:off x="3163699" y="2079281"/>
          <a:ext cx="1449181" cy="1449110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83411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8023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247284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4023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7737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7282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5ed75ccf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5ed75ccf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3371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2316267" y="304925"/>
            <a:ext cx="4511142" cy="4526109"/>
            <a:chOff x="2316267" y="304925"/>
            <a:chExt cx="4511142" cy="4526109"/>
          </a:xfrm>
        </p:grpSpPr>
        <p:sp>
          <p:nvSpPr>
            <p:cNvPr id="11" name="Google Shape;11;p2"/>
            <p:cNvSpPr/>
            <p:nvPr/>
          </p:nvSpPr>
          <p:spPr>
            <a:xfrm>
              <a:off x="2550175" y="541175"/>
              <a:ext cx="4043700" cy="4053600"/>
            </a:xfrm>
            <a:prstGeom prst="snip2DiagRect">
              <a:avLst>
                <a:gd name="adj1" fmla="val 0"/>
                <a:gd name="adj2" fmla="val 8729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dist="9525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626375" y="617375"/>
              <a:ext cx="3676062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3" name="Google Shape;13;p2"/>
            <p:cNvSpPr/>
            <p:nvPr/>
          </p:nvSpPr>
          <p:spPr>
            <a:xfrm rot="10800000">
              <a:off x="2841625" y="811975"/>
              <a:ext cx="3676062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pic>
          <p:nvPicPr>
            <p:cNvPr id="14" name="Google Shape;14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2700000">
              <a:off x="2700667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8100000">
              <a:off x="6290608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2787625" y="1991825"/>
            <a:ext cx="3572100" cy="11598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grpSp>
        <p:nvGrpSpPr>
          <p:cNvPr id="17" name="Google Shape;17;p2"/>
          <p:cNvGrpSpPr/>
          <p:nvPr/>
        </p:nvGrpSpPr>
        <p:grpSpPr>
          <a:xfrm>
            <a:off x="4357664" y="3735189"/>
            <a:ext cx="428350" cy="428530"/>
            <a:chOff x="1191725" y="238125"/>
            <a:chExt cx="5236550" cy="5238750"/>
          </a:xfrm>
        </p:grpSpPr>
        <p:sp>
          <p:nvSpPr>
            <p:cNvPr id="18" name="Google Shape;18;p2"/>
            <p:cNvSpPr/>
            <p:nvPr/>
          </p:nvSpPr>
          <p:spPr>
            <a:xfrm>
              <a:off x="2218800" y="1278375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227575" y="3429300"/>
              <a:ext cx="1002925" cy="1018300"/>
            </a:xfrm>
            <a:custGeom>
              <a:avLst/>
              <a:gdLst/>
              <a:ahLst/>
              <a:cxnLst/>
              <a:rect l="l" t="t" r="r" b="b"/>
              <a:pathLst>
                <a:path w="40117" h="40732" extrusionOk="0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385100" y="1267400"/>
              <a:ext cx="1005125" cy="1020500"/>
            </a:xfrm>
            <a:custGeom>
              <a:avLst/>
              <a:gdLst/>
              <a:ahLst/>
              <a:cxnLst/>
              <a:rect l="l" t="t" r="r" b="b"/>
              <a:pathLst>
                <a:path w="40205" h="40820" extrusionOk="0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380700" y="3435900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191725" y="238125"/>
              <a:ext cx="5236550" cy="5238750"/>
            </a:xfrm>
            <a:custGeom>
              <a:avLst/>
              <a:gdLst/>
              <a:ahLst/>
              <a:cxnLst/>
              <a:rect l="l" t="t" r="r" b="b"/>
              <a:pathLst>
                <a:path w="209462" h="209550" extrusionOk="0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oogle Shape;24;p3"/>
          <p:cNvGrpSpPr/>
          <p:nvPr/>
        </p:nvGrpSpPr>
        <p:grpSpPr>
          <a:xfrm>
            <a:off x="2316267" y="304925"/>
            <a:ext cx="4511142" cy="4526109"/>
            <a:chOff x="2316267" y="304925"/>
            <a:chExt cx="4511142" cy="4526109"/>
          </a:xfrm>
        </p:grpSpPr>
        <p:sp>
          <p:nvSpPr>
            <p:cNvPr id="25" name="Google Shape;25;p3"/>
            <p:cNvSpPr/>
            <p:nvPr/>
          </p:nvSpPr>
          <p:spPr>
            <a:xfrm>
              <a:off x="2550175" y="541175"/>
              <a:ext cx="4043700" cy="4053600"/>
            </a:xfrm>
            <a:prstGeom prst="snip2DiagRect">
              <a:avLst>
                <a:gd name="adj1" fmla="val 0"/>
                <a:gd name="adj2" fmla="val 8729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dist="9525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2626375" y="617375"/>
              <a:ext cx="3676062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7" name="Google Shape;27;p3"/>
            <p:cNvSpPr/>
            <p:nvPr/>
          </p:nvSpPr>
          <p:spPr>
            <a:xfrm rot="10800000">
              <a:off x="2841625" y="811975"/>
              <a:ext cx="3676062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pic>
          <p:nvPicPr>
            <p:cNvPr id="28" name="Google Shape;28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2700667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29;p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6290608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Google Shape;30;p3"/>
          <p:cNvSpPr txBox="1">
            <a:spLocks noGrp="1"/>
          </p:cNvSpPr>
          <p:nvPr>
            <p:ph type="ctrTitle"/>
          </p:nvPr>
        </p:nvSpPr>
        <p:spPr>
          <a:xfrm>
            <a:off x="2795175" y="1668850"/>
            <a:ext cx="3553500" cy="11598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1"/>
          </p:nvPr>
        </p:nvSpPr>
        <p:spPr>
          <a:xfrm>
            <a:off x="2795175" y="2948146"/>
            <a:ext cx="3553500" cy="297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B0C6D3"/>
                </a:solidFill>
              </a:defRPr>
            </a:lvl9pPr>
          </a:lstStyle>
          <a:p>
            <a:endParaRPr/>
          </a:p>
        </p:txBody>
      </p:sp>
      <p:grpSp>
        <p:nvGrpSpPr>
          <p:cNvPr id="32" name="Google Shape;32;p3"/>
          <p:cNvGrpSpPr/>
          <p:nvPr/>
        </p:nvGrpSpPr>
        <p:grpSpPr>
          <a:xfrm>
            <a:off x="4357664" y="3735189"/>
            <a:ext cx="428350" cy="428530"/>
            <a:chOff x="1191725" y="238125"/>
            <a:chExt cx="5236550" cy="5238750"/>
          </a:xfrm>
        </p:grpSpPr>
        <p:sp>
          <p:nvSpPr>
            <p:cNvPr id="33" name="Google Shape;33;p3"/>
            <p:cNvSpPr/>
            <p:nvPr/>
          </p:nvSpPr>
          <p:spPr>
            <a:xfrm>
              <a:off x="2218800" y="1278375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2227575" y="3429300"/>
              <a:ext cx="1002925" cy="1018300"/>
            </a:xfrm>
            <a:custGeom>
              <a:avLst/>
              <a:gdLst/>
              <a:ahLst/>
              <a:cxnLst/>
              <a:rect l="l" t="t" r="r" b="b"/>
              <a:pathLst>
                <a:path w="40117" h="40732" extrusionOk="0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4385100" y="1267400"/>
              <a:ext cx="1005125" cy="1020500"/>
            </a:xfrm>
            <a:custGeom>
              <a:avLst/>
              <a:gdLst/>
              <a:ahLst/>
              <a:cxnLst/>
              <a:rect l="l" t="t" r="r" b="b"/>
              <a:pathLst>
                <a:path w="40205" h="40820" extrusionOk="0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4380700" y="3435900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1191725" y="238125"/>
              <a:ext cx="5236550" cy="5238750"/>
            </a:xfrm>
            <a:custGeom>
              <a:avLst/>
              <a:gdLst/>
              <a:ahLst/>
              <a:cxnLst/>
              <a:rect l="l" t="t" r="r" b="b"/>
              <a:pathLst>
                <a:path w="209462" h="209550" extrusionOk="0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0" name="Google Shape;40;p4"/>
          <p:cNvGrpSpPr/>
          <p:nvPr/>
        </p:nvGrpSpPr>
        <p:grpSpPr>
          <a:xfrm>
            <a:off x="2316267" y="304925"/>
            <a:ext cx="4511142" cy="4526109"/>
            <a:chOff x="2316267" y="304925"/>
            <a:chExt cx="4511142" cy="4526109"/>
          </a:xfrm>
        </p:grpSpPr>
        <p:sp>
          <p:nvSpPr>
            <p:cNvPr id="41" name="Google Shape;41;p4"/>
            <p:cNvSpPr/>
            <p:nvPr/>
          </p:nvSpPr>
          <p:spPr>
            <a:xfrm>
              <a:off x="2550175" y="541175"/>
              <a:ext cx="4043700" cy="4053600"/>
            </a:xfrm>
            <a:prstGeom prst="snip2DiagRect">
              <a:avLst>
                <a:gd name="adj1" fmla="val 0"/>
                <a:gd name="adj2" fmla="val 8729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dist="9525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2626375" y="617375"/>
              <a:ext cx="3676062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43" name="Google Shape;43;p4"/>
            <p:cNvSpPr/>
            <p:nvPr/>
          </p:nvSpPr>
          <p:spPr>
            <a:xfrm rot="10800000">
              <a:off x="2841625" y="811975"/>
              <a:ext cx="3676062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pic>
          <p:nvPicPr>
            <p:cNvPr id="44" name="Google Shape;44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2700667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Google Shape;45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6290608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3009700" y="1187400"/>
            <a:ext cx="3124500" cy="27687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marL="457200" lvl="0" indent="-342900" algn="ctr" rtl="0">
              <a:spcBef>
                <a:spcPts val="600"/>
              </a:spcBef>
              <a:spcAft>
                <a:spcPts val="0"/>
              </a:spcAft>
              <a:buSzPts val="1800"/>
              <a:buFont typeface="Libre Baskerville"/>
              <a:buChar char="➢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914400" lvl="1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1371600" lvl="2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828800" lvl="3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2286000" lvl="4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743200" lvl="5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3200400" lvl="6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657600" lvl="7" indent="-342900" algn="ctr" rtl="0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4114800" lvl="8" indent="-342900" algn="ctr">
              <a:spcBef>
                <a:spcPts val="0"/>
              </a:spcBef>
              <a:spcAft>
                <a:spcPts val="0"/>
              </a:spcAft>
              <a:buSzPts val="1800"/>
              <a:buFont typeface="Libre Baskerville"/>
              <a:buChar char="￫"/>
              <a:defRPr sz="1800" i="1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47" name="Google Shape;47;p4"/>
          <p:cNvSpPr txBox="1"/>
          <p:nvPr/>
        </p:nvSpPr>
        <p:spPr>
          <a:xfrm>
            <a:off x="3593400" y="6289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B0C6D3"/>
                </a:solidFill>
                <a:latin typeface="Frank Ruhl Libre"/>
                <a:ea typeface="Frank Ruhl Libre"/>
                <a:cs typeface="Frank Ruhl Libre"/>
                <a:sym typeface="Frank Ruhl Libre"/>
              </a:rPr>
              <a:t>“</a:t>
            </a:r>
            <a:endParaRPr sz="7200">
              <a:solidFill>
                <a:srgbClr val="B0C6D3"/>
              </a:solidFill>
              <a:latin typeface="Frank Ruhl Libre"/>
              <a:ea typeface="Frank Ruhl Libre"/>
              <a:cs typeface="Frank Ruhl Libre"/>
              <a:sym typeface="Frank Ruhl Libre"/>
            </a:endParaRPr>
          </a:p>
        </p:txBody>
      </p:sp>
      <p:sp>
        <p:nvSpPr>
          <p:cNvPr id="48" name="Google Shape;48;p4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1" name="Google Shape;51;p5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52" name="Google Shape;52;p5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name="adj1" fmla="val 0"/>
                <a:gd name="adj2" fmla="val 8729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dist="9525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624925" y="617375"/>
              <a:ext cx="7719575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4" name="Google Shape;54;p5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pic>
          <p:nvPicPr>
            <p:cNvPr id="55" name="Google Shape;55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Google Shape;56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7" name="Google Shape;57;p5"/>
          <p:cNvGrpSpPr/>
          <p:nvPr/>
        </p:nvGrpSpPr>
        <p:grpSpPr>
          <a:xfrm>
            <a:off x="4433231" y="1195444"/>
            <a:ext cx="277537" cy="277654"/>
            <a:chOff x="1191725" y="238125"/>
            <a:chExt cx="5236550" cy="5238750"/>
          </a:xfrm>
        </p:grpSpPr>
        <p:sp>
          <p:nvSpPr>
            <p:cNvPr id="58" name="Google Shape;58;p5"/>
            <p:cNvSpPr/>
            <p:nvPr/>
          </p:nvSpPr>
          <p:spPr>
            <a:xfrm>
              <a:off x="2218800" y="1278375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2227575" y="3429300"/>
              <a:ext cx="1002925" cy="1018300"/>
            </a:xfrm>
            <a:custGeom>
              <a:avLst/>
              <a:gdLst/>
              <a:ahLst/>
              <a:cxnLst/>
              <a:rect l="l" t="t" r="r" b="b"/>
              <a:pathLst>
                <a:path w="40117" h="40732" extrusionOk="0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4385100" y="1267400"/>
              <a:ext cx="1005125" cy="1020500"/>
            </a:xfrm>
            <a:custGeom>
              <a:avLst/>
              <a:gdLst/>
              <a:ahLst/>
              <a:cxnLst/>
              <a:rect l="l" t="t" r="r" b="b"/>
              <a:pathLst>
                <a:path w="40205" h="40820" extrusionOk="0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4380700" y="3435900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1191725" y="238125"/>
              <a:ext cx="5236550" cy="5238750"/>
            </a:xfrm>
            <a:custGeom>
              <a:avLst/>
              <a:gdLst/>
              <a:ahLst/>
              <a:cxnLst/>
              <a:rect l="l" t="t" r="r" b="b"/>
              <a:pathLst>
                <a:path w="209462" h="209550" extrusionOk="0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63" name="Google Shape;63;p5"/>
          <p:cNvSpPr txBox="1">
            <a:spLocks noGrp="1"/>
          </p:cNvSpPr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body" idx="1"/>
          </p:nvPr>
        </p:nvSpPr>
        <p:spPr>
          <a:xfrm>
            <a:off x="1003200" y="1563725"/>
            <a:ext cx="7137600" cy="27603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➢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￫"/>
              <a:defRPr/>
            </a:lvl9pPr>
          </a:lstStyle>
          <a:p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" name="Google Shape;84;p7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85" name="Google Shape;85;p7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name="adj1" fmla="val 0"/>
                <a:gd name="adj2" fmla="val 8729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dist="9525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624925" y="617375"/>
              <a:ext cx="7719575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87" name="Google Shape;87;p7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pic>
          <p:nvPicPr>
            <p:cNvPr id="88" name="Google Shape;88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0" name="Google Shape;90;p7"/>
          <p:cNvGrpSpPr/>
          <p:nvPr/>
        </p:nvGrpSpPr>
        <p:grpSpPr>
          <a:xfrm>
            <a:off x="4433231" y="1195444"/>
            <a:ext cx="277537" cy="277654"/>
            <a:chOff x="1191725" y="238125"/>
            <a:chExt cx="5236550" cy="5238750"/>
          </a:xfrm>
        </p:grpSpPr>
        <p:sp>
          <p:nvSpPr>
            <p:cNvPr id="91" name="Google Shape;91;p7"/>
            <p:cNvSpPr/>
            <p:nvPr/>
          </p:nvSpPr>
          <p:spPr>
            <a:xfrm>
              <a:off x="2218800" y="1278375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2227575" y="3429300"/>
              <a:ext cx="1002925" cy="1018300"/>
            </a:xfrm>
            <a:custGeom>
              <a:avLst/>
              <a:gdLst/>
              <a:ahLst/>
              <a:cxnLst/>
              <a:rect l="l" t="t" r="r" b="b"/>
              <a:pathLst>
                <a:path w="40117" h="40732" extrusionOk="0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4385100" y="1267400"/>
              <a:ext cx="1005125" cy="1020500"/>
            </a:xfrm>
            <a:custGeom>
              <a:avLst/>
              <a:gdLst/>
              <a:ahLst/>
              <a:cxnLst/>
              <a:rect l="l" t="t" r="r" b="b"/>
              <a:pathLst>
                <a:path w="40205" h="40820" extrusionOk="0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4380700" y="3435900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1191725" y="238125"/>
              <a:ext cx="5236550" cy="5238750"/>
            </a:xfrm>
            <a:custGeom>
              <a:avLst/>
              <a:gdLst/>
              <a:ahLst/>
              <a:cxnLst/>
              <a:rect l="l" t="t" r="r" b="b"/>
              <a:pathLst>
                <a:path w="209462" h="209550" extrusionOk="0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96" name="Google Shape;96;p7"/>
          <p:cNvSpPr txBox="1">
            <a:spLocks noGrp="1"/>
          </p:cNvSpPr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7"/>
          <p:cNvSpPr txBox="1">
            <a:spLocks noGrp="1"/>
          </p:cNvSpPr>
          <p:nvPr>
            <p:ph type="body" idx="1"/>
          </p:nvPr>
        </p:nvSpPr>
        <p:spPr>
          <a:xfrm>
            <a:off x="1003200" y="1563725"/>
            <a:ext cx="3356700" cy="28017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➢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9pPr>
          </a:lstStyle>
          <a:p>
            <a:endParaRPr/>
          </a:p>
        </p:txBody>
      </p:sp>
      <p:sp>
        <p:nvSpPr>
          <p:cNvPr id="98" name="Google Shape;98;p7"/>
          <p:cNvSpPr txBox="1">
            <a:spLocks noGrp="1"/>
          </p:cNvSpPr>
          <p:nvPr>
            <p:ph type="body" idx="2"/>
          </p:nvPr>
        </p:nvSpPr>
        <p:spPr>
          <a:xfrm>
            <a:off x="4784110" y="1563725"/>
            <a:ext cx="3356700" cy="28017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➢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￫"/>
              <a:defRPr sz="2000"/>
            </a:lvl9pPr>
          </a:lstStyle>
          <a:p>
            <a:endParaRPr/>
          </a:p>
        </p:txBody>
      </p:sp>
      <p:sp>
        <p:nvSpPr>
          <p:cNvPr id="99" name="Google Shape;99;p7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2" name="Google Shape;102;p8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103" name="Google Shape;103;p8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name="adj1" fmla="val 0"/>
                <a:gd name="adj2" fmla="val 8729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dist="9525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8"/>
            <p:cNvSpPr/>
            <p:nvPr/>
          </p:nvSpPr>
          <p:spPr>
            <a:xfrm>
              <a:off x="624925" y="617375"/>
              <a:ext cx="7719575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05" name="Google Shape;105;p8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pic>
          <p:nvPicPr>
            <p:cNvPr id="106" name="Google Shape;106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8" name="Google Shape;108;p8"/>
          <p:cNvGrpSpPr/>
          <p:nvPr/>
        </p:nvGrpSpPr>
        <p:grpSpPr>
          <a:xfrm>
            <a:off x="4433231" y="1195444"/>
            <a:ext cx="277537" cy="277654"/>
            <a:chOff x="1191725" y="238125"/>
            <a:chExt cx="5236550" cy="5238750"/>
          </a:xfrm>
        </p:grpSpPr>
        <p:sp>
          <p:nvSpPr>
            <p:cNvPr id="109" name="Google Shape;109;p8"/>
            <p:cNvSpPr/>
            <p:nvPr/>
          </p:nvSpPr>
          <p:spPr>
            <a:xfrm>
              <a:off x="2218800" y="1278375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0" y="1"/>
                  </a:moveTo>
                  <a:lnTo>
                    <a:pt x="23225" y="40116"/>
                  </a:lnTo>
                  <a:lnTo>
                    <a:pt x="37212" y="36158"/>
                  </a:lnTo>
                  <a:lnTo>
                    <a:pt x="40731" y="2296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2227575" y="3429300"/>
              <a:ext cx="1002925" cy="1018300"/>
            </a:xfrm>
            <a:custGeom>
              <a:avLst/>
              <a:gdLst/>
              <a:ahLst/>
              <a:cxnLst/>
              <a:rect l="l" t="t" r="r" b="b"/>
              <a:pathLst>
                <a:path w="40117" h="40732" extrusionOk="0">
                  <a:moveTo>
                    <a:pt x="22962" y="1"/>
                  </a:moveTo>
                  <a:lnTo>
                    <a:pt x="1" y="40732"/>
                  </a:lnTo>
                  <a:lnTo>
                    <a:pt x="40116" y="17595"/>
                  </a:lnTo>
                  <a:lnTo>
                    <a:pt x="36158" y="3608"/>
                  </a:lnTo>
                  <a:lnTo>
                    <a:pt x="22962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4385100" y="1267400"/>
              <a:ext cx="1005125" cy="1020500"/>
            </a:xfrm>
            <a:custGeom>
              <a:avLst/>
              <a:gdLst/>
              <a:ahLst/>
              <a:cxnLst/>
              <a:rect l="l" t="t" r="r" b="b"/>
              <a:pathLst>
                <a:path w="40205" h="40820" extrusionOk="0">
                  <a:moveTo>
                    <a:pt x="40204" y="0"/>
                  </a:moveTo>
                  <a:lnTo>
                    <a:pt x="1" y="23313"/>
                  </a:lnTo>
                  <a:lnTo>
                    <a:pt x="3872" y="37300"/>
                  </a:lnTo>
                  <a:lnTo>
                    <a:pt x="17155" y="40819"/>
                  </a:lnTo>
                  <a:lnTo>
                    <a:pt x="40204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4380700" y="3435900"/>
              <a:ext cx="1018300" cy="1002925"/>
            </a:xfrm>
            <a:custGeom>
              <a:avLst/>
              <a:gdLst/>
              <a:ahLst/>
              <a:cxnLst/>
              <a:rect l="l" t="t" r="r" b="b"/>
              <a:pathLst>
                <a:path w="40732" h="40117" extrusionOk="0">
                  <a:moveTo>
                    <a:pt x="17507" y="1"/>
                  </a:moveTo>
                  <a:lnTo>
                    <a:pt x="3520" y="3872"/>
                  </a:lnTo>
                  <a:lnTo>
                    <a:pt x="1" y="17155"/>
                  </a:lnTo>
                  <a:lnTo>
                    <a:pt x="40732" y="40116"/>
                  </a:lnTo>
                  <a:lnTo>
                    <a:pt x="17507" y="1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1191725" y="238125"/>
              <a:ext cx="5236550" cy="5238750"/>
            </a:xfrm>
            <a:custGeom>
              <a:avLst/>
              <a:gdLst/>
              <a:ahLst/>
              <a:cxnLst/>
              <a:rect l="l" t="t" r="r" b="b"/>
              <a:pathLst>
                <a:path w="209462" h="209550" extrusionOk="0">
                  <a:moveTo>
                    <a:pt x="103807" y="20761"/>
                  </a:moveTo>
                  <a:lnTo>
                    <a:pt x="103983" y="105391"/>
                  </a:lnTo>
                  <a:lnTo>
                    <a:pt x="103983" y="105391"/>
                  </a:lnTo>
                  <a:lnTo>
                    <a:pt x="89292" y="85245"/>
                  </a:lnTo>
                  <a:lnTo>
                    <a:pt x="103807" y="20761"/>
                  </a:lnTo>
                  <a:close/>
                  <a:moveTo>
                    <a:pt x="125097" y="89644"/>
                  </a:moveTo>
                  <a:lnTo>
                    <a:pt x="189668" y="104335"/>
                  </a:lnTo>
                  <a:lnTo>
                    <a:pt x="103983" y="105391"/>
                  </a:lnTo>
                  <a:lnTo>
                    <a:pt x="120170" y="124481"/>
                  </a:lnTo>
                  <a:lnTo>
                    <a:pt x="105479" y="188964"/>
                  </a:lnTo>
                  <a:lnTo>
                    <a:pt x="103983" y="105391"/>
                  </a:lnTo>
                  <a:lnTo>
                    <a:pt x="84277" y="120082"/>
                  </a:lnTo>
                  <a:lnTo>
                    <a:pt x="19706" y="105391"/>
                  </a:lnTo>
                  <a:lnTo>
                    <a:pt x="103983" y="105391"/>
                  </a:lnTo>
                  <a:lnTo>
                    <a:pt x="125097" y="89644"/>
                  </a:lnTo>
                  <a:close/>
                  <a:moveTo>
                    <a:pt x="104423" y="0"/>
                  </a:moveTo>
                  <a:lnTo>
                    <a:pt x="82518" y="82078"/>
                  </a:lnTo>
                  <a:lnTo>
                    <a:pt x="0" y="105127"/>
                  </a:lnTo>
                  <a:lnTo>
                    <a:pt x="81902" y="127032"/>
                  </a:lnTo>
                  <a:lnTo>
                    <a:pt x="104951" y="209550"/>
                  </a:lnTo>
                  <a:lnTo>
                    <a:pt x="126856" y="127472"/>
                  </a:lnTo>
                  <a:lnTo>
                    <a:pt x="209462" y="104511"/>
                  </a:lnTo>
                  <a:lnTo>
                    <a:pt x="127384" y="82694"/>
                  </a:lnTo>
                  <a:lnTo>
                    <a:pt x="104423" y="0"/>
                  </a:lnTo>
                  <a:close/>
                </a:path>
              </a:pathLst>
            </a:custGeom>
            <a:solidFill>
              <a:srgbClr val="B0C6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B0C6D3"/>
                </a:solidFill>
              </a:endParaRPr>
            </a:p>
          </p:txBody>
        </p:sp>
      </p:grpSp>
      <p:sp>
        <p:nvSpPr>
          <p:cNvPr id="114" name="Google Shape;114;p8"/>
          <p:cNvSpPr txBox="1">
            <a:spLocks noGrp="1"/>
          </p:cNvSpPr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</p:spPr>
        <p:txBody>
          <a:bodyPr spcFirstLastPara="1" wrap="square" lIns="0" tIns="0" rIns="0" bIns="0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8"/>
          <p:cNvSpPr txBox="1">
            <a:spLocks noGrp="1"/>
          </p:cNvSpPr>
          <p:nvPr>
            <p:ph type="body" idx="1"/>
          </p:nvPr>
        </p:nvSpPr>
        <p:spPr>
          <a:xfrm>
            <a:off x="1003200" y="1563725"/>
            <a:ext cx="2233800" cy="27477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➢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9pPr>
          </a:lstStyle>
          <a:p>
            <a:endParaRPr/>
          </a:p>
        </p:txBody>
      </p:sp>
      <p:sp>
        <p:nvSpPr>
          <p:cNvPr id="116" name="Google Shape;116;p8"/>
          <p:cNvSpPr txBox="1">
            <a:spLocks noGrp="1"/>
          </p:cNvSpPr>
          <p:nvPr>
            <p:ph type="body" idx="2"/>
          </p:nvPr>
        </p:nvSpPr>
        <p:spPr>
          <a:xfrm>
            <a:off x="3455100" y="1563725"/>
            <a:ext cx="2233800" cy="27477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➢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9pPr>
          </a:lstStyle>
          <a:p>
            <a:endParaRPr/>
          </a:p>
        </p:txBody>
      </p:sp>
      <p:sp>
        <p:nvSpPr>
          <p:cNvPr id="117" name="Google Shape;117;p8"/>
          <p:cNvSpPr txBox="1">
            <a:spLocks noGrp="1"/>
          </p:cNvSpPr>
          <p:nvPr>
            <p:ph type="body" idx="3"/>
          </p:nvPr>
        </p:nvSpPr>
        <p:spPr>
          <a:xfrm>
            <a:off x="5907003" y="1563725"/>
            <a:ext cx="2233800" cy="27477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➢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￫"/>
              <a:defRPr sz="1600"/>
            </a:lvl9pPr>
          </a:lstStyle>
          <a:p>
            <a:endParaRPr/>
          </a:p>
        </p:txBody>
      </p:sp>
      <p:sp>
        <p:nvSpPr>
          <p:cNvPr id="118" name="Google Shape;118;p8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1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3" name="Google Shape;153;p11"/>
          <p:cNvGrpSpPr/>
          <p:nvPr/>
        </p:nvGrpSpPr>
        <p:grpSpPr>
          <a:xfrm>
            <a:off x="312475" y="304925"/>
            <a:ext cx="8519109" cy="4526109"/>
            <a:chOff x="312475" y="304925"/>
            <a:chExt cx="8519109" cy="4526109"/>
          </a:xfrm>
        </p:grpSpPr>
        <p:sp>
          <p:nvSpPr>
            <p:cNvPr id="154" name="Google Shape;154;p11"/>
            <p:cNvSpPr/>
            <p:nvPr/>
          </p:nvSpPr>
          <p:spPr>
            <a:xfrm>
              <a:off x="548725" y="541175"/>
              <a:ext cx="8046600" cy="4053600"/>
            </a:xfrm>
            <a:prstGeom prst="snip2DiagRect">
              <a:avLst>
                <a:gd name="adj1" fmla="val 0"/>
                <a:gd name="adj2" fmla="val 8729"/>
              </a:avLst>
            </a:prstGeom>
            <a:solidFill>
              <a:srgbClr val="FFFFFF"/>
            </a:solidFill>
            <a:ln>
              <a:noFill/>
            </a:ln>
            <a:effectLst>
              <a:outerShdw blurRad="42863" dist="9525" algn="bl" rotWithShape="0">
                <a:srgbClr val="000000">
                  <a:alpha val="6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1"/>
            <p:cNvSpPr/>
            <p:nvPr/>
          </p:nvSpPr>
          <p:spPr>
            <a:xfrm>
              <a:off x="624925" y="617375"/>
              <a:ext cx="7719575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6" name="Google Shape;156;p11"/>
            <p:cNvSpPr/>
            <p:nvPr/>
          </p:nvSpPr>
          <p:spPr>
            <a:xfrm rot="10800000">
              <a:off x="799550" y="811975"/>
              <a:ext cx="7719575" cy="3706600"/>
            </a:xfrm>
            <a:custGeom>
              <a:avLst/>
              <a:gdLst/>
              <a:ahLst/>
              <a:cxnLst/>
              <a:rect l="l" t="t" r="r" b="b"/>
              <a:pathLst>
                <a:path w="308783" h="148264" extrusionOk="0">
                  <a:moveTo>
                    <a:pt x="0" y="148264"/>
                  </a:moveTo>
                  <a:lnTo>
                    <a:pt x="0" y="0"/>
                  </a:lnTo>
                  <a:lnTo>
                    <a:pt x="308783" y="0"/>
                  </a:lnTo>
                </a:path>
              </a:pathLst>
            </a:custGeom>
            <a:noFill/>
            <a:ln w="28575" cap="flat" cmpd="dbl">
              <a:solidFill>
                <a:srgbClr val="B0C6D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pic>
          <p:nvPicPr>
            <p:cNvPr id="157" name="Google Shape;157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2700000">
              <a:off x="696875" y="3795246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8100000">
              <a:off x="8294783" y="190338"/>
              <a:ext cx="152400" cy="11503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9" name="Google Shape;159;p11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tally blank">
  <p:cSld name="BLANK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3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03200" y="617375"/>
            <a:ext cx="71376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8A9BA6"/>
              </a:buClr>
              <a:buSzPts val="1600"/>
              <a:buFont typeface="Frank Ruhl Libre Medium"/>
              <a:buNone/>
              <a:defRPr sz="1600">
                <a:solidFill>
                  <a:srgbClr val="8A9BA6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003200" y="1563725"/>
            <a:ext cx="7137600" cy="27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➢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B0C6D3"/>
              </a:buClr>
              <a:buSzPts val="2400"/>
              <a:buFont typeface="Frank Ruhl Libre"/>
              <a:buChar char="￫"/>
              <a:defRPr sz="2400">
                <a:solidFill>
                  <a:srgbClr val="434343"/>
                </a:solidFill>
                <a:latin typeface="Frank Ruhl Libre"/>
                <a:ea typeface="Frank Ruhl Libre"/>
                <a:cs typeface="Frank Ruhl Libre"/>
                <a:sym typeface="Frank Ruhl Libr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  <a:noFill/>
          <a:ln>
            <a:noFill/>
          </a:ln>
          <a:effectLst>
            <a:outerShdw blurRad="42863" dist="9525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1pPr>
            <a:lvl2pPr lvl="1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2pPr>
            <a:lvl3pPr lvl="2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3pPr>
            <a:lvl4pPr lvl="3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4pPr>
            <a:lvl5pPr lvl="4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5pPr>
            <a:lvl6pPr lvl="5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6pPr>
            <a:lvl7pPr lvl="6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7pPr>
            <a:lvl8pPr lvl="7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8pPr>
            <a:lvl9pPr lvl="8" algn="ctr">
              <a:buNone/>
              <a:defRPr sz="120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7" r:id="rId7"/>
    <p:sldLayoutId id="2147483659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image" Target="../media/image10.pn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audio" Target="../media/audio1.wav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audio" Target="../media/audio1.wav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"/>
          <p:cNvSpPr txBox="1">
            <a:spLocks noGrp="1"/>
          </p:cNvSpPr>
          <p:nvPr>
            <p:ph type="ctrTitle"/>
          </p:nvPr>
        </p:nvSpPr>
        <p:spPr>
          <a:xfrm>
            <a:off x="2787625" y="1991825"/>
            <a:ext cx="3572100" cy="115980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b="1" dirty="0" smtClean="0"/>
              <a:t>WAWASAN NUSANTARA</a:t>
            </a:r>
            <a:endParaRPr b="1" dirty="0"/>
          </a:p>
        </p:txBody>
      </p:sp>
      <p:pic>
        <p:nvPicPr>
          <p:cNvPr id="3" name="Picture 2" descr="National_emblem_of_Indonesia_Garuda_Pancasila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5936" y="627534"/>
            <a:ext cx="1152128" cy="125508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59632" y="4771464"/>
            <a:ext cx="1875835" cy="30777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en-US" altLang="ko-KR" b="1" dirty="0">
                <a:ea typeface="맑은 고딕" pitchFamily="50" charset="-127"/>
              </a:rPr>
              <a:t>Dr. </a:t>
            </a:r>
            <a:r>
              <a:rPr lang="en-US" altLang="ko-KR" b="1" dirty="0" err="1">
                <a:ea typeface="맑은 고딕" pitchFamily="50" charset="-127"/>
              </a:rPr>
              <a:t>Hudaidah</a:t>
            </a:r>
            <a:r>
              <a:rPr lang="en-US" altLang="ko-KR" b="1" dirty="0">
                <a:ea typeface="맑은 고딕" pitchFamily="50" charset="-127"/>
              </a:rPr>
              <a:t>, </a:t>
            </a:r>
            <a:r>
              <a:rPr lang="en-US" altLang="ko-KR" b="1" dirty="0" err="1">
                <a:ea typeface="맑은 고딕" pitchFamily="50" charset="-127"/>
              </a:rPr>
              <a:t>M.Pd</a:t>
            </a:r>
            <a:r>
              <a:rPr lang="en-US" altLang="ko-KR" b="1" dirty="0">
                <a:ea typeface="맑은 고딕" pitchFamily="50" charset="-127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532841" y="4402132"/>
            <a:ext cx="3635896" cy="738664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altLang="ko-KR" b="1" dirty="0">
                <a:ea typeface="맑은 고딕" pitchFamily="50" charset="-127"/>
              </a:rPr>
              <a:t>PUSAT PENYELENGGARA - MPK</a:t>
            </a:r>
          </a:p>
          <a:p>
            <a:pPr lvl="0"/>
            <a:r>
              <a:rPr lang="en-US" altLang="ko-KR" b="1" dirty="0">
                <a:ea typeface="맑은 고딕" pitchFamily="50" charset="-127"/>
              </a:rPr>
              <a:t>PENDIDIKAN KEWARGANEGARAAN</a:t>
            </a:r>
          </a:p>
          <a:p>
            <a:r>
              <a:rPr lang="en-US" altLang="ko-KR" b="1" dirty="0">
                <a:ea typeface="맑은 고딕" pitchFamily="50" charset="-127"/>
              </a:rPr>
              <a:t>UNIVERSITAS </a:t>
            </a:r>
            <a:r>
              <a:rPr lang="en-US" altLang="ko-KR" b="1" dirty="0" smtClean="0">
                <a:ea typeface="맑은 고딕" pitchFamily="50" charset="-127"/>
              </a:rPr>
              <a:t>SRIWIJAYA</a:t>
            </a:r>
            <a:endParaRPr lang="en-US" altLang="ko-KR" b="1" dirty="0">
              <a:ea typeface="맑은 고딕" pitchFamily="50" charset="-127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" y="0"/>
            <a:ext cx="836578" cy="936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ircle/>
        <p:sndAc>
          <p:stSnd>
            <p:snd r:embed="rId3" name="type.wav"/>
          </p:stSnd>
        </p:sndAc>
      </p:transition>
    </mc:Choice>
    <mc:Fallback xmlns="">
      <p:transition spd="slow">
        <p:circle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"/>
          <p:cNvSpPr txBox="1">
            <a:spLocks noGrp="1"/>
          </p:cNvSpPr>
          <p:nvPr>
            <p:ph type="ctrTitle" idx="4294967295"/>
          </p:nvPr>
        </p:nvSpPr>
        <p:spPr>
          <a:xfrm>
            <a:off x="4572001" y="627534"/>
            <a:ext cx="936104" cy="403891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2400" dirty="0" smtClean="0"/>
              <a:t>Kasus</a:t>
            </a:r>
            <a:endParaRPr sz="2400" dirty="0"/>
          </a:p>
        </p:txBody>
      </p:sp>
      <p:sp>
        <p:nvSpPr>
          <p:cNvPr id="193" name="Google Shape;193;p16"/>
          <p:cNvSpPr txBox="1">
            <a:spLocks noGrp="1"/>
          </p:cNvSpPr>
          <p:nvPr>
            <p:ph type="subTitle" idx="4294967295"/>
          </p:nvPr>
        </p:nvSpPr>
        <p:spPr>
          <a:xfrm>
            <a:off x="4537705" y="1203598"/>
            <a:ext cx="3978999" cy="3024336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d-ID" sz="2000" b="1" dirty="0" smtClean="0"/>
              <a:t>Bagaimana pandangan kalian terhadap Wawasan Nusantara!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lang="id-ID" sz="2000" b="1" dirty="0"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d-ID" sz="2000" b="1" dirty="0" smtClean="0"/>
              <a:t>Dan Baga</a:t>
            </a:r>
            <a:r>
              <a:rPr lang="en-US" sz="2000" b="1" dirty="0" err="1" smtClean="0"/>
              <a:t>i</a:t>
            </a:r>
            <a:r>
              <a:rPr lang="id-ID" sz="2000" b="1" dirty="0" smtClean="0"/>
              <a:t>mana pendapat kalian terkait kasus </a:t>
            </a:r>
            <a:r>
              <a:rPr lang="en-US" sz="2000" b="1" dirty="0" err="1" smtClean="0"/>
              <a:t>beberapa</a:t>
            </a:r>
            <a:r>
              <a:rPr lang="en-US" sz="2000" b="1" dirty="0" smtClean="0"/>
              <a:t> </a:t>
            </a:r>
            <a:r>
              <a:rPr lang="id-ID" sz="2000" b="1" dirty="0" smtClean="0"/>
              <a:t>pulau Indonesia yang </a:t>
            </a:r>
            <a:r>
              <a:rPr lang="en-US" sz="2000" b="1" dirty="0" err="1" smtClean="0"/>
              <a:t>jatuh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tangan</a:t>
            </a:r>
            <a:r>
              <a:rPr lang="id-ID" sz="2000" b="1" dirty="0" smtClean="0"/>
              <a:t> negara lain!</a:t>
            </a:r>
            <a:endParaRPr sz="2000" b="1" dirty="0"/>
          </a:p>
        </p:txBody>
      </p:sp>
      <p:sp>
        <p:nvSpPr>
          <p:cNvPr id="195" name="Google Shape;195;p16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60720"/>
            <a:ext cx="4392488" cy="41044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" y="0"/>
            <a:ext cx="836578" cy="936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ferris dir="l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"/>
          <p:cNvSpPr txBox="1">
            <a:spLocks noGrp="1"/>
          </p:cNvSpPr>
          <p:nvPr>
            <p:ph type="title"/>
          </p:nvPr>
        </p:nvSpPr>
        <p:spPr>
          <a:xfrm>
            <a:off x="1003200" y="771549"/>
            <a:ext cx="7137600" cy="394525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dirty="0" smtClean="0"/>
              <a:t>WAWASAN NUSANTARA</a:t>
            </a:r>
            <a:endParaRPr dirty="0"/>
          </a:p>
        </p:txBody>
      </p:sp>
      <p:sp>
        <p:nvSpPr>
          <p:cNvPr id="185" name="Google Shape;185;p15"/>
          <p:cNvSpPr txBox="1">
            <a:spLocks noGrp="1"/>
          </p:cNvSpPr>
          <p:nvPr>
            <p:ph type="body" idx="1"/>
          </p:nvPr>
        </p:nvSpPr>
        <p:spPr>
          <a:xfrm>
            <a:off x="1003200" y="1716125"/>
            <a:ext cx="7097192" cy="169530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ctr">
              <a:buClr>
                <a:schemeClr val="dk1"/>
              </a:buClr>
              <a:buSzPts val="1100"/>
              <a:buNone/>
            </a:pPr>
            <a:r>
              <a:rPr lang="id-ID" dirty="0" smtClean="0"/>
              <a:t>Wawasan </a:t>
            </a:r>
            <a:r>
              <a:rPr lang="id-ID" dirty="0"/>
              <a:t>nusantara merupakan cara pandang bangsa Indonesia terhadap diri dan lingkungannya. Diri yang dimaksud adalah diri bangsa Indonesia sendiri serta nusantara sebagai lingkungan tempat tinggalnya.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  <p:sp>
        <p:nvSpPr>
          <p:cNvPr id="187" name="Google Shape;187;p15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" y="0"/>
            <a:ext cx="836578" cy="936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an dir="u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7"/>
          <p:cNvSpPr txBox="1">
            <a:spLocks noGrp="1"/>
          </p:cNvSpPr>
          <p:nvPr>
            <p:ph type="ctrTitle"/>
          </p:nvPr>
        </p:nvSpPr>
        <p:spPr>
          <a:xfrm>
            <a:off x="2771800" y="699542"/>
            <a:ext cx="3456384" cy="72008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 b="1" dirty="0" smtClean="0">
                <a:solidFill>
                  <a:srgbClr val="B6D7A8"/>
                </a:solidFill>
              </a:rPr>
              <a:t>KEDUDUKAN WAWASAN NUSANTARA</a:t>
            </a:r>
            <a:endParaRPr sz="1800" b="1" dirty="0"/>
          </a:p>
        </p:txBody>
      </p:sp>
      <p:sp>
        <p:nvSpPr>
          <p:cNvPr id="201" name="Google Shape;201;p17"/>
          <p:cNvSpPr txBox="1">
            <a:spLocks noGrp="1"/>
          </p:cNvSpPr>
          <p:nvPr>
            <p:ph type="subTitle" idx="1"/>
          </p:nvPr>
        </p:nvSpPr>
        <p:spPr>
          <a:xfrm>
            <a:off x="2795175" y="1923678"/>
            <a:ext cx="3288993" cy="144016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id-ID" dirty="0" smtClean="0"/>
              <a:t>	</a:t>
            </a:r>
            <a:r>
              <a:rPr lang="id-ID" sz="2400" dirty="0" smtClean="0">
                <a:solidFill>
                  <a:schemeClr val="tx1"/>
                </a:solidFill>
              </a:rPr>
              <a:t>Sebagai </a:t>
            </a:r>
            <a:r>
              <a:rPr lang="id-ID" sz="2400" dirty="0">
                <a:solidFill>
                  <a:schemeClr val="tx1"/>
                </a:solidFill>
              </a:rPr>
              <a:t>landasan visional </a:t>
            </a:r>
            <a:r>
              <a:rPr lang="id-ID" sz="2400" dirty="0" smtClean="0">
                <a:solidFill>
                  <a:schemeClr val="tx1"/>
                </a:solidFill>
              </a:rPr>
              <a:t>dalam menyelenggarakan kehidupan nasional</a:t>
            </a:r>
            <a:endParaRPr lang="id-ID" sz="24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" y="0"/>
            <a:ext cx="836578" cy="9361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conveyor dir="l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0;p17"/>
          <p:cNvSpPr txBox="1">
            <a:spLocks noGrp="1"/>
          </p:cNvSpPr>
          <p:nvPr>
            <p:ph type="ctrTitle"/>
          </p:nvPr>
        </p:nvSpPr>
        <p:spPr>
          <a:xfrm>
            <a:off x="2771800" y="699542"/>
            <a:ext cx="3456384" cy="72008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 b="1" dirty="0" smtClean="0">
                <a:solidFill>
                  <a:srgbClr val="B6D7A8"/>
                </a:solidFill>
              </a:rPr>
              <a:t>FUNGSI WAWASAN NUSANTARA</a:t>
            </a:r>
            <a:endParaRPr sz="1800" b="1" dirty="0"/>
          </a:p>
        </p:txBody>
      </p:sp>
      <p:sp>
        <p:nvSpPr>
          <p:cNvPr id="5" name="Google Shape;201;p17"/>
          <p:cNvSpPr txBox="1">
            <a:spLocks noGrp="1"/>
          </p:cNvSpPr>
          <p:nvPr>
            <p:ph type="subTitle" idx="1"/>
          </p:nvPr>
        </p:nvSpPr>
        <p:spPr>
          <a:xfrm>
            <a:off x="2795175" y="1923678"/>
            <a:ext cx="3288993" cy="180020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id-ID" dirty="0" smtClean="0"/>
              <a:t>	</a:t>
            </a:r>
            <a:r>
              <a:rPr lang="id-ID" sz="2000" dirty="0" smtClean="0">
                <a:solidFill>
                  <a:schemeClr val="tx1"/>
                </a:solidFill>
              </a:rPr>
              <a:t>Sebagai </a:t>
            </a:r>
            <a:r>
              <a:rPr lang="id-ID" sz="2000" dirty="0">
                <a:solidFill>
                  <a:schemeClr val="tx1"/>
                </a:solidFill>
              </a:rPr>
              <a:t>rambu-rambu dalam menentukan setiap kebijakan , keputusan, dan tindakan  dalam kehidupan nasional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9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0;p17"/>
          <p:cNvSpPr txBox="1">
            <a:spLocks noGrp="1"/>
          </p:cNvSpPr>
          <p:nvPr>
            <p:ph type="ctrTitle"/>
          </p:nvPr>
        </p:nvSpPr>
        <p:spPr>
          <a:xfrm>
            <a:off x="2771800" y="699542"/>
            <a:ext cx="3456384" cy="72008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800" b="1" dirty="0" smtClean="0">
                <a:solidFill>
                  <a:srgbClr val="B6D7A8"/>
                </a:solidFill>
              </a:rPr>
              <a:t>TUJUAN WAWASAN NUSANTARA</a:t>
            </a:r>
            <a:endParaRPr sz="1800" b="1" dirty="0"/>
          </a:p>
        </p:txBody>
      </p:sp>
      <p:sp>
        <p:nvSpPr>
          <p:cNvPr id="5" name="Google Shape;201;p17"/>
          <p:cNvSpPr txBox="1">
            <a:spLocks noGrp="1"/>
          </p:cNvSpPr>
          <p:nvPr>
            <p:ph type="subTitle" idx="1"/>
          </p:nvPr>
        </p:nvSpPr>
        <p:spPr>
          <a:xfrm>
            <a:off x="2795175" y="1923678"/>
            <a:ext cx="3288993" cy="1322368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id-ID" dirty="0" smtClean="0"/>
              <a:t>	</a:t>
            </a:r>
            <a:r>
              <a:rPr lang="id-ID" sz="2000" dirty="0" smtClean="0">
                <a:solidFill>
                  <a:schemeClr val="tx1"/>
                </a:solidFill>
              </a:rPr>
              <a:t>Mewujudkan </a:t>
            </a:r>
            <a:r>
              <a:rPr lang="id-ID" sz="2000" dirty="0">
                <a:solidFill>
                  <a:schemeClr val="tx1"/>
                </a:solidFill>
              </a:rPr>
              <a:t>nasionalisme yang tinggi di segala aspek kehidupan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" y="1369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65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indow dir="vert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200" y="617375"/>
            <a:ext cx="6809160" cy="370199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id-ID" b="1" dirty="0" smtClean="0">
                <a:solidFill>
                  <a:schemeClr val="tx1"/>
                </a:solidFill>
              </a:rPr>
              <a:t>HISTORIS DAN YURIDIS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3200" y="1563725"/>
            <a:ext cx="7137600" cy="431961"/>
          </a:xfrm>
          <a:ln>
            <a:solidFill>
              <a:srgbClr val="C00000"/>
            </a:solidFill>
          </a:ln>
        </p:spPr>
        <p:txBody>
          <a:bodyPr/>
          <a:lstStyle/>
          <a:p>
            <a:r>
              <a:rPr lang="id-ID" sz="1600" b="1" dirty="0" smtClean="0"/>
              <a:t>Wawasan Nusantara sebagai wawasan wilayah</a:t>
            </a:r>
          </a:p>
          <a:p>
            <a:endParaRPr lang="id-ID" sz="1400" dirty="0"/>
          </a:p>
          <a:p>
            <a:pPr marL="76200" indent="0">
              <a:buNone/>
            </a:pPr>
            <a:endParaRPr lang="id-ID" sz="1400" dirty="0">
              <a:latin typeface="Times New Roman" pitchFamily="18" charset="0"/>
              <a:cs typeface="Times New Roman" pitchFamily="18" charset="0"/>
            </a:endParaRPr>
          </a:p>
          <a:p>
            <a:pPr marL="76200" indent="0">
              <a:buNone/>
            </a:pPr>
            <a:endParaRPr lang="id-ID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559700522"/>
              </p:ext>
            </p:extLst>
          </p:nvPr>
        </p:nvGraphicFramePr>
        <p:xfrm>
          <a:off x="1154180" y="2067694"/>
          <a:ext cx="6809160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1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 isInverted="1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9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200" y="617375"/>
            <a:ext cx="7097192" cy="370199"/>
          </a:xfrm>
          <a:solidFill>
            <a:schemeClr val="bg1"/>
          </a:solidFill>
          <a:ln>
            <a:solidFill>
              <a:srgbClr val="7030A0"/>
            </a:solidFill>
          </a:ln>
        </p:spPr>
        <p:txBody>
          <a:bodyPr/>
          <a:lstStyle/>
          <a:p>
            <a:pPr lvl="0"/>
            <a:r>
              <a:rPr lang="id-ID" sz="1400" b="1" dirty="0">
                <a:solidFill>
                  <a:schemeClr val="tx1"/>
                </a:solidFill>
              </a:rPr>
              <a:t>Deklarasi Juanda 13 Desember 1957 yang dikukuhkan dengan UU </a:t>
            </a:r>
            <a:r>
              <a:rPr lang="id-ID" sz="1400" b="1" dirty="0" smtClean="0">
                <a:solidFill>
                  <a:schemeClr val="tx1"/>
                </a:solidFill>
              </a:rPr>
              <a:t>No.4 </a:t>
            </a:r>
            <a:r>
              <a:rPr lang="id-ID" sz="1400" b="1" dirty="0" smtClean="0">
                <a:solidFill>
                  <a:schemeClr val="tx1"/>
                </a:solidFill>
              </a:rPr>
              <a:t>1960</a:t>
            </a:r>
            <a:endParaRPr lang="id-ID" sz="1400" b="1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77677806"/>
              </p:ext>
            </p:extLst>
          </p:nvPr>
        </p:nvGraphicFramePr>
        <p:xfrm>
          <a:off x="1111178" y="1635646"/>
          <a:ext cx="7097192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69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conveyor dir="l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9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id-ID" dirty="0">
                <a:solidFill>
                  <a:schemeClr val="tx1"/>
                </a:solidFill>
              </a:rPr>
              <a:t>Deklarasi Landas Kontinen pada tanggal 17 Februari 1969 yang dikukuhkan dengan UU No.1 </a:t>
            </a:r>
            <a:r>
              <a:rPr lang="id-ID" dirty="0" smtClean="0">
                <a:solidFill>
                  <a:schemeClr val="tx1"/>
                </a:solidFill>
              </a:rPr>
              <a:t>Th.1973</a:t>
            </a:r>
            <a:endParaRPr lang="id-ID" dirty="0">
              <a:solidFill>
                <a:schemeClr val="tx1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947893193"/>
              </p:ext>
            </p:extLst>
          </p:nvPr>
        </p:nvGraphicFramePr>
        <p:xfrm>
          <a:off x="1003200" y="1563725"/>
          <a:ext cx="7241208" cy="12240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58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9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200" y="627534"/>
            <a:ext cx="7137600" cy="548700"/>
          </a:xfrm>
          <a:ln>
            <a:solidFill>
              <a:srgbClr val="C00000"/>
            </a:solidFill>
          </a:ln>
        </p:spPr>
        <p:txBody>
          <a:bodyPr/>
          <a:lstStyle/>
          <a:p>
            <a:pPr lvl="0"/>
            <a:r>
              <a:rPr lang="id-ID" dirty="0">
                <a:solidFill>
                  <a:schemeClr val="tx1"/>
                </a:solidFill>
              </a:rPr>
              <a:t>Zona Ekonomi Eksklusif Indonesia (ZEEI) tanggal 21 Maret 1980 yang dikukuhkan dengan UU No.5 </a:t>
            </a:r>
            <a:r>
              <a:rPr lang="id-ID" dirty="0" smtClean="0">
                <a:solidFill>
                  <a:schemeClr val="tx1"/>
                </a:solidFill>
              </a:rPr>
              <a:t>Th.1983</a:t>
            </a:r>
            <a:endParaRPr lang="id-ID" dirty="0">
              <a:solidFill>
                <a:schemeClr val="tx1"/>
              </a:solidFill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58458228"/>
              </p:ext>
            </p:extLst>
          </p:nvPr>
        </p:nvGraphicFramePr>
        <p:xfrm>
          <a:off x="1003200" y="1563725"/>
          <a:ext cx="7313216" cy="1656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74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36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an dir="u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9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"/>
          <p:cNvSpPr txBox="1">
            <a:spLocks noGrp="1"/>
          </p:cNvSpPr>
          <p:nvPr>
            <p:ph type="body" idx="1"/>
          </p:nvPr>
        </p:nvSpPr>
        <p:spPr>
          <a:xfrm>
            <a:off x="3009700" y="1187400"/>
            <a:ext cx="3124500" cy="2768700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d-ID" b="1" dirty="0" smtClean="0"/>
              <a:t>DASAR PEMIKIRAN WASANTARA</a:t>
            </a: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lang="id-ID" b="1" dirty="0"/>
          </a:p>
          <a:p>
            <a:pPr marL="0" indent="0">
              <a:buNone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WASANTARA dibentuk dan dijiwai oleh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paham kekuasaan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bangsa Indonesia dan </a:t>
            </a:r>
            <a:r>
              <a:rPr lang="id-ID" b="1" dirty="0">
                <a:latin typeface="Times New Roman" pitchFamily="18" charset="0"/>
                <a:cs typeface="Times New Roman" pitchFamily="18" charset="0"/>
              </a:rPr>
              <a:t>geopolitik </a:t>
            </a:r>
            <a:r>
              <a:rPr lang="id-ID" dirty="0">
                <a:latin typeface="Times New Roman" pitchFamily="18" charset="0"/>
                <a:cs typeface="Times New Roman" pitchFamily="18" charset="0"/>
              </a:rPr>
              <a:t>Indonesia.</a:t>
            </a:r>
            <a:endParaRPr lang="id-ID" b="1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207" name="Google Shape;207;p18"/>
          <p:cNvSpPr txBox="1">
            <a:spLocks noGrp="1"/>
          </p:cNvSpPr>
          <p:nvPr>
            <p:ph type="sldNum" idx="12"/>
          </p:nvPr>
        </p:nvSpPr>
        <p:spPr>
          <a:xfrm>
            <a:off x="4297650" y="4594775"/>
            <a:ext cx="548700" cy="548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2576" cy="9875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200" y="843557"/>
            <a:ext cx="7137600" cy="322517"/>
          </a:xfrm>
          <a:ln>
            <a:solidFill>
              <a:srgbClr val="C00000"/>
            </a:solidFill>
          </a:ln>
        </p:spPr>
        <p:txBody>
          <a:bodyPr/>
          <a:lstStyle/>
          <a:p>
            <a:r>
              <a:rPr lang="id-ID" b="1" dirty="0" smtClean="0">
                <a:solidFill>
                  <a:schemeClr val="tx1"/>
                </a:solidFill>
              </a:rPr>
              <a:t>PAHAM KEKUASAAN BANGSA INDONESIA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ln>
            <a:solidFill>
              <a:srgbClr val="C00000"/>
            </a:solidFill>
          </a:ln>
        </p:spPr>
        <p:txBody>
          <a:bodyPr/>
          <a:lstStyle/>
          <a:p>
            <a:pPr marL="365760" indent="-283464" algn="ctr">
              <a:buFont typeface="Wingdings 2"/>
              <a:buChar char=""/>
              <a:defRPr/>
            </a:pPr>
            <a:endParaRPr lang="id-ID" sz="1600" i="1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ctr">
              <a:buNone/>
              <a:defRPr/>
            </a:pPr>
            <a:r>
              <a:rPr lang="id-ID" sz="1600" i="1" dirty="0">
                <a:latin typeface="Times New Roman" pitchFamily="18" charset="0"/>
                <a:cs typeface="Times New Roman" pitchFamily="18" charset="0"/>
              </a:rPr>
              <a:t>WASANTARA tidak mengembangkan ajaran/teori tentang kekuasaan dan adu kekuatan, karena hal tersebut mengandung benih-benih persengketaan dan ekspansionisme.  </a:t>
            </a:r>
          </a:p>
          <a:p>
            <a:pPr algn="ctr"/>
            <a:endParaRPr lang="id-ID" sz="16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1" y="17241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6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indow dir="vert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>
          <a:xfrm>
            <a:off x="1979712" y="483518"/>
            <a:ext cx="4824536" cy="576064"/>
          </a:xfrm>
        </p:spPr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3200" b="1" dirty="0" smtClean="0"/>
              <a:t>GEOPOLITIK</a:t>
            </a:r>
            <a:endParaRPr lang="en" sz="3200" b="1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592232542"/>
              </p:ext>
            </p:extLst>
          </p:nvPr>
        </p:nvGraphicFramePr>
        <p:xfrm>
          <a:off x="539552" y="1059582"/>
          <a:ext cx="7776864" cy="3528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269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8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erris dir="l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9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ln>
            <a:solidFill>
              <a:srgbClr val="C00000"/>
            </a:solidFill>
          </a:ln>
        </p:spPr>
        <p:txBody>
          <a:bodyPr/>
          <a:lstStyle/>
          <a:p>
            <a:pPr marL="114300" indent="0">
              <a:buNone/>
            </a:pPr>
            <a:r>
              <a:rPr lang="id-ID" dirty="0" smtClean="0"/>
              <a:t>GEOPOLITIK INDONESIA</a:t>
            </a:r>
          </a:p>
          <a:p>
            <a:endParaRPr lang="id-ID" dirty="0"/>
          </a:p>
          <a:p>
            <a:endParaRPr lang="id-ID" dirty="0" smtClean="0"/>
          </a:p>
          <a:p>
            <a:pPr marL="114300" indent="0">
              <a:buNone/>
            </a:pPr>
            <a:r>
              <a:rPr lang="id-ID" dirty="0">
                <a:latin typeface="Times New Roman" pitchFamily="18" charset="0"/>
                <a:cs typeface="Times New Roman" pitchFamily="18" charset="0"/>
              </a:rPr>
              <a:t>Merupakan kebijaksanaan dalam rangka mencapai tujuan nasional dengan memanfaatkan keuntungan letak dan kondisi geografi negara. </a:t>
            </a:r>
          </a:p>
          <a:p>
            <a:pPr marL="114300" indent="0">
              <a:buNone/>
            </a:pPr>
            <a:endParaRPr lang="id-ID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2576" cy="98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5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prism isContent="1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5"/>
          <p:cNvSpPr/>
          <p:nvPr/>
        </p:nvSpPr>
        <p:spPr>
          <a:xfrm>
            <a:off x="25" y="-7525"/>
            <a:ext cx="9144000" cy="5151000"/>
          </a:xfrm>
          <a:prstGeom prst="rect">
            <a:avLst/>
          </a:prstGeom>
          <a:solidFill>
            <a:srgbClr val="040E11">
              <a:alpha val="2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35"/>
          <p:cNvSpPr txBox="1">
            <a:spLocks noGrp="1"/>
          </p:cNvSpPr>
          <p:nvPr>
            <p:ph type="body" idx="4294967295"/>
          </p:nvPr>
        </p:nvSpPr>
        <p:spPr>
          <a:xfrm>
            <a:off x="2829024" y="3363838"/>
            <a:ext cx="3144108" cy="1101544"/>
          </a:xfrm>
          <a:prstGeom prst="rect">
            <a:avLst/>
          </a:prstGeom>
          <a:noFill/>
          <a:effectLst>
            <a:outerShdw blurRad="28575" dist="9525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id-ID" sz="3600" dirty="0" smtClean="0">
                <a:solidFill>
                  <a:srgbClr val="FFFFFF"/>
                </a:solidFill>
                <a:latin typeface="Frank Ruhl Libre Medium"/>
                <a:ea typeface="Frank Ruhl Libre Medium"/>
                <a:cs typeface="Frank Ruhl Libre Medium"/>
                <a:sym typeface="Frank Ruhl Libre Medium"/>
              </a:rPr>
              <a:t>Terima Kasih</a:t>
            </a:r>
            <a:endParaRPr sz="3600" dirty="0">
              <a:solidFill>
                <a:srgbClr val="FFFFFF"/>
              </a:solidFill>
              <a:latin typeface="Frank Ruhl Libre Medium"/>
              <a:ea typeface="Frank Ruhl Libre Medium"/>
              <a:cs typeface="Frank Ruhl Libre Medium"/>
              <a:sym typeface="Frank Ruhl Libre Medium"/>
            </a:endParaRPr>
          </a:p>
        </p:txBody>
      </p:sp>
      <p:pic>
        <p:nvPicPr>
          <p:cNvPr id="8" name="Picture 7" descr="National_emblem_of_Indonesia_Garuda_Pancasila.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03873" y="195486"/>
            <a:ext cx="2736304" cy="29808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269"/>
            <a:ext cx="882576" cy="9875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flythrough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7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on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427</Words>
  <Application>Microsoft Office PowerPoint</Application>
  <PresentationFormat>On-screen Show (16:9)</PresentationFormat>
  <Paragraphs>59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맑은 고딕</vt:lpstr>
      <vt:lpstr>Arial</vt:lpstr>
      <vt:lpstr>Frank Ruhl Libre</vt:lpstr>
      <vt:lpstr>Frank Ruhl Libre Medium</vt:lpstr>
      <vt:lpstr>Libre Baskerville</vt:lpstr>
      <vt:lpstr>Times New Roman</vt:lpstr>
      <vt:lpstr>Wingdings 2</vt:lpstr>
      <vt:lpstr>Dion template</vt:lpstr>
      <vt:lpstr>WAWASAN NUSANTARA</vt:lpstr>
      <vt:lpstr>Kasus</vt:lpstr>
      <vt:lpstr>WAWASAN NUSANTARA</vt:lpstr>
      <vt:lpstr>KEDUDUKAN WAWASAN NUSANTARA</vt:lpstr>
      <vt:lpstr>FUNGSI WAWASAN NUSANTARA</vt:lpstr>
      <vt:lpstr>TUJUAN WAWASAN NUSANTARA</vt:lpstr>
      <vt:lpstr>HISTORIS DAN YURIDIS</vt:lpstr>
      <vt:lpstr>Deklarasi Juanda 13 Desember 1957 yang dikukuhkan dengan UU No.4 1960</vt:lpstr>
      <vt:lpstr>Deklarasi Landas Kontinen pada tanggal 17 Februari 1969 yang dikukuhkan dengan UU No.1 Th.1973</vt:lpstr>
      <vt:lpstr>Zona Ekonomi Eksklusif Indonesia (ZEEI) tanggal 21 Maret 1980 yang dikukuhkan dengan UU No.5 Th.1983</vt:lpstr>
      <vt:lpstr>PowerPoint Presentation</vt:lpstr>
      <vt:lpstr>PAHAM KEKUASAAN BANGSA INDONESIA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WINDOWS</dc:creator>
  <cp:lastModifiedBy>Lenovo</cp:lastModifiedBy>
  <cp:revision>19</cp:revision>
  <dcterms:modified xsi:type="dcterms:W3CDTF">2019-06-18T05:50:12Z</dcterms:modified>
</cp:coreProperties>
</file>