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6" r:id="rId3"/>
    <p:sldId id="277" r:id="rId4"/>
    <p:sldId id="258" r:id="rId5"/>
    <p:sldId id="261" r:id="rId6"/>
    <p:sldId id="263" r:id="rId7"/>
    <p:sldId id="269" r:id="rId8"/>
    <p:sldId id="267" r:id="rId9"/>
    <p:sldId id="259" r:id="rId10"/>
    <p:sldId id="271" r:id="rId11"/>
    <p:sldId id="272" r:id="rId12"/>
    <p:sldId id="265" r:id="rId13"/>
    <p:sldId id="264" r:id="rId14"/>
    <p:sldId id="268" r:id="rId15"/>
    <p:sldId id="274" r:id="rId16"/>
    <p:sldId id="275" r:id="rId17"/>
  </p:sldIdLst>
  <p:sldSz cx="18288000" cy="10287000"/>
  <p:notesSz cx="6858000" cy="9144000"/>
  <p:embeddedFontLst>
    <p:embeddedFont>
      <p:font typeface="Assistant Semi-Bold"/>
      <p:regular r:id="rId18"/>
    </p:embeddedFont>
    <p:embeddedFont>
      <p:font typeface="Avenir Next LT Pro" panose="020B050402020202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HK Grotesk" panose="020B0604020202020204"/>
      <p:regular r:id="rId27"/>
    </p:embeddedFont>
    <p:embeddedFont>
      <p:font typeface="League Gothic"/>
      <p:regular r:id="rId28"/>
    </p:embeddedFont>
    <p:embeddedFont>
      <p:font typeface="Mont Bold"/>
      <p:regular r:id="rId29"/>
    </p:embeddedFont>
    <p:embeddedFont>
      <p:font typeface="Muli Semi-Bold"/>
      <p:regular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4B14"/>
    <a:srgbClr val="CEA110"/>
    <a:srgbClr val="FFFCF3"/>
    <a:srgbClr val="006C31"/>
    <a:srgbClr val="FFFFB6"/>
    <a:srgbClr val="F58461"/>
    <a:srgbClr val="DEA73A"/>
    <a:srgbClr val="FED680"/>
    <a:srgbClr val="FECF47"/>
    <a:srgbClr val="FEF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5.jpe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svg"/><Relationship Id="rId2" Type="http://schemas.openxmlformats.org/officeDocument/2006/relationships/hyperlink" Target="https://accurate.id/marketing-manajemen/sistem-informasi-manajemen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7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4.png"/><Relationship Id="rId5" Type="http://schemas.openxmlformats.org/officeDocument/2006/relationships/image" Target="../media/image32.svg"/><Relationship Id="rId10" Type="http://schemas.openxmlformats.org/officeDocument/2006/relationships/image" Target="../media/image3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8.jpe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sv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85" r="-10614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017720" y="196278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7675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579260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5362922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478258" y="3444409"/>
            <a:ext cx="8764350" cy="2580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855" b="1" dirty="0">
                <a:solidFill>
                  <a:srgbClr val="017016"/>
                </a:solidFill>
                <a:latin typeface="Avenir Next LT Pro" panose="020B0504020202020204" pitchFamily="34" charset="0"/>
              </a:rPr>
              <a:t>PERKEMBANGAN DAN JENIS </a:t>
            </a:r>
          </a:p>
          <a:p>
            <a:pPr>
              <a:lnSpc>
                <a:spcPts val="6718"/>
              </a:lnSpc>
            </a:pPr>
            <a:r>
              <a:rPr lang="en-US" sz="6855" b="1" dirty="0">
                <a:solidFill>
                  <a:srgbClr val="017016"/>
                </a:solidFill>
                <a:latin typeface="Avenir Next LT Pro" panose="020B0504020202020204" pitchFamily="34" charset="0"/>
              </a:rPr>
              <a:t>SISTEM INFORMASI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3412" y="6402314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5936714" cy="149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8800" b="1" dirty="0">
                <a:solidFill>
                  <a:srgbClr val="017016"/>
                </a:solidFill>
                <a:latin typeface="Avenir Next LT Pro" panose="020B0504020202020204" pitchFamily="34" charset="0"/>
              </a:rPr>
              <a:t>CAPAIAN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805816" y="2379895"/>
            <a:ext cx="9521274" cy="149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FAB900"/>
                </a:solidFill>
                <a:latin typeface="Avenir Next LT Pro" panose="020B0504020202020204" pitchFamily="34" charset="0"/>
              </a:rPr>
              <a:t>PEMBELAJARAN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426524" y="5313869"/>
            <a:ext cx="13872893" cy="3253582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7FEEF-6A24-60E9-B6E4-F9AFDE5D43E6}"/>
              </a:ext>
            </a:extLst>
          </p:cNvPr>
          <p:cNvSpPr txBox="1"/>
          <p:nvPr/>
        </p:nvSpPr>
        <p:spPr>
          <a:xfrm>
            <a:off x="3004017" y="6148242"/>
            <a:ext cx="12452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Capaian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pembelajaran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dibebankan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pokok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bahasan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mahasiswa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mampu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menjelaskan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perkembangan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jenis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sistem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informasi</a:t>
            </a:r>
            <a:endParaRPr lang="en-US" sz="3200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5350883" cy="149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8800" b="1" dirty="0">
                <a:solidFill>
                  <a:srgbClr val="017016"/>
                </a:solidFill>
                <a:latin typeface="Avenir Next LT Pro" panose="020B0504020202020204" pitchFamily="34" charset="0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7094544" y="2477225"/>
            <a:ext cx="8290762" cy="149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FAB900"/>
                </a:solidFill>
                <a:latin typeface="Avenir Next LT Pro" panose="020B0504020202020204" pitchFamily="34" charset="0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5" name="Group 10">
            <a:extLst>
              <a:ext uri="{FF2B5EF4-FFF2-40B4-BE49-F238E27FC236}">
                <a16:creationId xmlns:a16="http://schemas.microsoft.com/office/drawing/2014/main" id="{D44FC3A5-528A-2EDA-1D65-4D6509BB59B0}"/>
              </a:ext>
            </a:extLst>
          </p:cNvPr>
          <p:cNvGrpSpPr/>
          <p:nvPr/>
        </p:nvGrpSpPr>
        <p:grpSpPr>
          <a:xfrm>
            <a:off x="9315431" y="5831907"/>
            <a:ext cx="6103721" cy="958746"/>
            <a:chOff x="0" y="0"/>
            <a:chExt cx="2521016" cy="395990"/>
          </a:xfrm>
        </p:grpSpPr>
        <p:sp>
          <p:nvSpPr>
            <p:cNvPr id="266" name="Freeform 11">
              <a:extLst>
                <a:ext uri="{FF2B5EF4-FFF2-40B4-BE49-F238E27FC236}">
                  <a16:creationId xmlns:a16="http://schemas.microsoft.com/office/drawing/2014/main" id="{37C54DCF-173C-D818-FE39-A1B81B3EB3C7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TextBox 12">
              <a:extLst>
                <a:ext uri="{FF2B5EF4-FFF2-40B4-BE49-F238E27FC236}">
                  <a16:creationId xmlns:a16="http://schemas.microsoft.com/office/drawing/2014/main" id="{295217DF-CEDE-C241-CA3E-14F4C7C500F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912255" y="5831907"/>
            <a:ext cx="6103721" cy="958746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1" name="Group 16">
            <a:extLst>
              <a:ext uri="{FF2B5EF4-FFF2-40B4-BE49-F238E27FC236}">
                <a16:creationId xmlns:a16="http://schemas.microsoft.com/office/drawing/2014/main" id="{92672902-6044-8C7F-304C-8E203C1A8F3F}"/>
              </a:ext>
            </a:extLst>
          </p:cNvPr>
          <p:cNvGrpSpPr/>
          <p:nvPr/>
        </p:nvGrpSpPr>
        <p:grpSpPr>
          <a:xfrm>
            <a:off x="9315431" y="7000875"/>
            <a:ext cx="6103721" cy="958746"/>
            <a:chOff x="0" y="0"/>
            <a:chExt cx="2521016" cy="395990"/>
          </a:xfrm>
        </p:grpSpPr>
        <p:sp>
          <p:nvSpPr>
            <p:cNvPr id="272" name="Freeform 17">
              <a:extLst>
                <a:ext uri="{FF2B5EF4-FFF2-40B4-BE49-F238E27FC236}">
                  <a16:creationId xmlns:a16="http://schemas.microsoft.com/office/drawing/2014/main" id="{EB25A2E2-04DC-D7CA-6F04-D21F7B5A12C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TextBox 18">
              <a:extLst>
                <a:ext uri="{FF2B5EF4-FFF2-40B4-BE49-F238E27FC236}">
                  <a16:creationId xmlns:a16="http://schemas.microsoft.com/office/drawing/2014/main" id="{29BC2B7B-E6DC-4E38-B5BD-67348DD6C4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4" name="Group 19">
            <a:extLst>
              <a:ext uri="{FF2B5EF4-FFF2-40B4-BE49-F238E27FC236}">
                <a16:creationId xmlns:a16="http://schemas.microsoft.com/office/drawing/2014/main" id="{BF349583-EC7E-52FC-55AA-61D4AE8D8CDB}"/>
              </a:ext>
            </a:extLst>
          </p:cNvPr>
          <p:cNvGrpSpPr/>
          <p:nvPr/>
        </p:nvGrpSpPr>
        <p:grpSpPr>
          <a:xfrm>
            <a:off x="2912255" y="7000875"/>
            <a:ext cx="6103721" cy="958746"/>
            <a:chOff x="0" y="0"/>
            <a:chExt cx="2521016" cy="395990"/>
          </a:xfrm>
        </p:grpSpPr>
        <p:sp>
          <p:nvSpPr>
            <p:cNvPr id="275" name="Freeform 20">
              <a:extLst>
                <a:ext uri="{FF2B5EF4-FFF2-40B4-BE49-F238E27FC236}">
                  <a16:creationId xmlns:a16="http://schemas.microsoft.com/office/drawing/2014/main" id="{D02CD669-02BB-5146-5233-A87C5A707FA0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TextBox 21">
              <a:extLst>
                <a:ext uri="{FF2B5EF4-FFF2-40B4-BE49-F238E27FC236}">
                  <a16:creationId xmlns:a16="http://schemas.microsoft.com/office/drawing/2014/main" id="{5E11C716-CB39-4BFC-13A1-DDC157FAF87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86" name="Group 31">
            <a:extLst>
              <a:ext uri="{FF2B5EF4-FFF2-40B4-BE49-F238E27FC236}">
                <a16:creationId xmlns:a16="http://schemas.microsoft.com/office/drawing/2014/main" id="{C5B7177B-C007-AA92-EE46-30856EDAA06D}"/>
              </a:ext>
            </a:extLst>
          </p:cNvPr>
          <p:cNvGrpSpPr/>
          <p:nvPr/>
        </p:nvGrpSpPr>
        <p:grpSpPr>
          <a:xfrm>
            <a:off x="8121520" y="5943907"/>
            <a:ext cx="742644" cy="742644"/>
            <a:chOff x="0" y="0"/>
            <a:chExt cx="812800" cy="812800"/>
          </a:xfrm>
        </p:grpSpPr>
        <p:sp>
          <p:nvSpPr>
            <p:cNvPr id="287" name="Freeform 32">
              <a:extLst>
                <a:ext uri="{FF2B5EF4-FFF2-40B4-BE49-F238E27FC236}">
                  <a16:creationId xmlns:a16="http://schemas.microsoft.com/office/drawing/2014/main" id="{544D074B-D7CD-038B-6782-A69D0F98F70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TextBox 33">
              <a:extLst>
                <a:ext uri="{FF2B5EF4-FFF2-40B4-BE49-F238E27FC236}">
                  <a16:creationId xmlns:a16="http://schemas.microsoft.com/office/drawing/2014/main" id="{78218B75-A434-1400-2462-3429608E62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92" name="TextBox 37">
            <a:extLst>
              <a:ext uri="{FF2B5EF4-FFF2-40B4-BE49-F238E27FC236}">
                <a16:creationId xmlns:a16="http://schemas.microsoft.com/office/drawing/2014/main" id="{8E94F056-9355-30DB-5AB3-822F305D75DC}"/>
              </a:ext>
            </a:extLst>
          </p:cNvPr>
          <p:cNvSpPr txBox="1"/>
          <p:nvPr/>
        </p:nvSpPr>
        <p:spPr>
          <a:xfrm>
            <a:off x="3980693" y="5877369"/>
            <a:ext cx="402968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Era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Akuntansi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dan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Operasional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98" name="Group 43">
            <a:extLst>
              <a:ext uri="{FF2B5EF4-FFF2-40B4-BE49-F238E27FC236}">
                <a16:creationId xmlns:a16="http://schemas.microsoft.com/office/drawing/2014/main" id="{7064E9F4-97A3-B195-8288-66CF798A9D88}"/>
              </a:ext>
            </a:extLst>
          </p:cNvPr>
          <p:cNvGrpSpPr/>
          <p:nvPr/>
        </p:nvGrpSpPr>
        <p:grpSpPr>
          <a:xfrm>
            <a:off x="8150095" y="7108926"/>
            <a:ext cx="742644" cy="742644"/>
            <a:chOff x="0" y="0"/>
            <a:chExt cx="812800" cy="812800"/>
          </a:xfrm>
        </p:grpSpPr>
        <p:sp>
          <p:nvSpPr>
            <p:cNvPr id="299" name="Freeform 44">
              <a:extLst>
                <a:ext uri="{FF2B5EF4-FFF2-40B4-BE49-F238E27FC236}">
                  <a16:creationId xmlns:a16="http://schemas.microsoft.com/office/drawing/2014/main" id="{86BC1C84-BE97-C469-A50C-A774B042E40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TextBox 45">
              <a:extLst>
                <a:ext uri="{FF2B5EF4-FFF2-40B4-BE49-F238E27FC236}">
                  <a16:creationId xmlns:a16="http://schemas.microsoft.com/office/drawing/2014/main" id="{FDC81ABC-D976-40C5-8E54-94FB6F21D1D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565370" y="5934382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3" name="Group 58">
            <a:extLst>
              <a:ext uri="{FF2B5EF4-FFF2-40B4-BE49-F238E27FC236}">
                <a16:creationId xmlns:a16="http://schemas.microsoft.com/office/drawing/2014/main" id="{CAA34BEE-EBF0-0FF2-053F-221D0C0407ED}"/>
              </a:ext>
            </a:extLst>
          </p:cNvPr>
          <p:cNvGrpSpPr/>
          <p:nvPr/>
        </p:nvGrpSpPr>
        <p:grpSpPr>
          <a:xfrm>
            <a:off x="14565370" y="7108926"/>
            <a:ext cx="742644" cy="742644"/>
            <a:chOff x="0" y="0"/>
            <a:chExt cx="812800" cy="812800"/>
          </a:xfrm>
        </p:grpSpPr>
        <p:sp>
          <p:nvSpPr>
            <p:cNvPr id="314" name="Freeform 59">
              <a:extLst>
                <a:ext uri="{FF2B5EF4-FFF2-40B4-BE49-F238E27FC236}">
                  <a16:creationId xmlns:a16="http://schemas.microsoft.com/office/drawing/2014/main" id="{C62887E0-CA67-40A8-7F21-74697AEDE5F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TextBox 60">
              <a:extLst>
                <a:ext uri="{FF2B5EF4-FFF2-40B4-BE49-F238E27FC236}">
                  <a16:creationId xmlns:a16="http://schemas.microsoft.com/office/drawing/2014/main" id="{41D2A97B-F5E0-DC39-1267-072065AA0C0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37">
            <a:extLst>
              <a:ext uri="{FF2B5EF4-FFF2-40B4-BE49-F238E27FC236}">
                <a16:creationId xmlns:a16="http://schemas.microsoft.com/office/drawing/2014/main" id="{C97C5099-CAB7-A66B-1FA7-FCEADC11F817}"/>
              </a:ext>
            </a:extLst>
          </p:cNvPr>
          <p:cNvSpPr txBox="1"/>
          <p:nvPr/>
        </p:nvSpPr>
        <p:spPr>
          <a:xfrm>
            <a:off x="10253217" y="6074380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Era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Informasi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3DC18F5D-7C50-2144-D42B-19FCBE9B5F37}"/>
              </a:ext>
            </a:extLst>
          </p:cNvPr>
          <p:cNvSpPr txBox="1"/>
          <p:nvPr/>
        </p:nvSpPr>
        <p:spPr>
          <a:xfrm>
            <a:off x="3828217" y="7271259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Era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Jejaring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dan Global</a:t>
            </a:r>
          </a:p>
        </p:txBody>
      </p:sp>
      <p:sp>
        <p:nvSpPr>
          <p:cNvPr id="4" name="TextBox 37">
            <a:extLst>
              <a:ext uri="{FF2B5EF4-FFF2-40B4-BE49-F238E27FC236}">
                <a16:creationId xmlns:a16="http://schemas.microsoft.com/office/drawing/2014/main" id="{458E2851-D68C-DD15-7BEC-A15B15DDC73E}"/>
              </a:ext>
            </a:extLst>
          </p:cNvPr>
          <p:cNvSpPr txBox="1"/>
          <p:nvPr/>
        </p:nvSpPr>
        <p:spPr>
          <a:xfrm>
            <a:off x="10328529" y="7279752"/>
            <a:ext cx="402968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Jenis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Sistem</a:t>
            </a:r>
            <a:r>
              <a:rPr lang="en-US" sz="2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Informasi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5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8153400" y="4495800"/>
            <a:ext cx="9556953" cy="154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9800" b="1" dirty="0">
                <a:solidFill>
                  <a:srgbClr val="017016"/>
                </a:solidFill>
                <a:latin typeface="League Gothic"/>
              </a:rPr>
              <a:t>ERA AKUNTANSI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01204" y="5767263"/>
            <a:ext cx="11233353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DAN OPERASIONAL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725871" y="3602203"/>
            <a:ext cx="8096247" cy="2081382"/>
            <a:chOff x="0" y="0"/>
            <a:chExt cx="1349025" cy="4728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BD429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47714" y="4015817"/>
            <a:ext cx="6041004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550"/>
              </a:lnSpc>
            </a:pP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Fokus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pada era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untuk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akuntansi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seperti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sebagai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alat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pengitung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seperti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penggajian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piutang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dagang</a:t>
            </a:r>
            <a:r>
              <a:rPr lang="en-US" sz="2400" dirty="0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Kas dan </a:t>
            </a:r>
            <a:r>
              <a:rPr lang="en-US" sz="2400" dirty="0" err="1">
                <a:solidFill>
                  <a:srgbClr val="BD429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sebagainya</a:t>
            </a:r>
            <a:endParaRPr lang="en-US" sz="2000" spc="88" dirty="0">
              <a:solidFill>
                <a:srgbClr val="BD429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940250" y="3602203"/>
            <a:ext cx="6998877" cy="2081382"/>
            <a:chOff x="0" y="0"/>
            <a:chExt cx="1349025" cy="4728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017016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23684" y="4144064"/>
            <a:ext cx="52018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Komputer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pertama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kali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selesai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dibuat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1946,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yaitu</a:t>
            </a:r>
            <a:r>
              <a:rPr lang="en-US" sz="24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ENIAC </a:t>
            </a:r>
            <a:r>
              <a:rPr lang="en-US" sz="2400" i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(</a:t>
            </a:r>
            <a:r>
              <a:rPr lang="en-US" sz="2400" i="1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Eletronic</a:t>
            </a:r>
            <a:r>
              <a:rPr lang="en-US" sz="2400" i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numerical integrator and computer) </a:t>
            </a:r>
            <a:endParaRPr lang="en-US" sz="2000" spc="88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725871" y="6238404"/>
            <a:ext cx="8096253" cy="2708230"/>
            <a:chOff x="0" y="0"/>
            <a:chExt cx="1349025" cy="4728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F94C66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47714" y="6455151"/>
            <a:ext cx="61934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Selanjutnya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pada Era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Operasional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pertengahan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1960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sampai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1970,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aplikasi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sistem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teknologi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informasi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tidak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hanya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akuntansi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tetapi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aplikasi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operasi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lainnya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seperti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pengendalian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persediaan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, dan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penjadwalan</a:t>
            </a:r>
            <a:r>
              <a:rPr lang="en-US" sz="2400" dirty="0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94C66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produksi</a:t>
            </a:r>
            <a:endParaRPr lang="en-US" sz="2000" spc="88" dirty="0">
              <a:solidFill>
                <a:srgbClr val="F94C66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40246" y="6238403"/>
            <a:ext cx="6998882" cy="2708231"/>
            <a:chOff x="0" y="0"/>
            <a:chExt cx="1349025" cy="4728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EFC12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428317" y="6509653"/>
            <a:ext cx="5197167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Pada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1964, IBM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memperkenalkan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IBM computer IBM S 360 yang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artinya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system 360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dengan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maksud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computer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ini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dapat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melayani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semua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sepanjang</a:t>
            </a:r>
            <a:r>
              <a:rPr lang="en-US" sz="2400" dirty="0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360 </a:t>
            </a:r>
            <a:r>
              <a:rPr lang="en-US" sz="2400" dirty="0" err="1">
                <a:solidFill>
                  <a:srgbClr val="CEA110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derajat</a:t>
            </a:r>
            <a:endParaRPr lang="en-US" sz="2000" spc="88" dirty="0">
              <a:solidFill>
                <a:srgbClr val="CEA11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342735" y="4273820"/>
            <a:ext cx="738148" cy="738148"/>
          </a:xfrm>
          <a:custGeom>
            <a:avLst/>
            <a:gdLst/>
            <a:ahLst/>
            <a:cxnLst/>
            <a:rect l="l" t="t" r="r" b="b"/>
            <a:pathLst>
              <a:path w="738148" h="738148">
                <a:moveTo>
                  <a:pt x="0" y="0"/>
                </a:moveTo>
                <a:lnTo>
                  <a:pt x="738148" y="0"/>
                </a:lnTo>
                <a:lnTo>
                  <a:pt x="738148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9167555" y="4273820"/>
            <a:ext cx="711390" cy="738148"/>
          </a:xfrm>
          <a:custGeom>
            <a:avLst/>
            <a:gdLst/>
            <a:ahLst/>
            <a:cxnLst/>
            <a:rect l="l" t="t" r="r" b="b"/>
            <a:pathLst>
              <a:path w="711390" h="738148">
                <a:moveTo>
                  <a:pt x="0" y="0"/>
                </a:moveTo>
                <a:lnTo>
                  <a:pt x="711390" y="0"/>
                </a:lnTo>
                <a:lnTo>
                  <a:pt x="711390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244715" y="7024923"/>
            <a:ext cx="938821" cy="738148"/>
          </a:xfrm>
          <a:custGeom>
            <a:avLst/>
            <a:gdLst/>
            <a:ahLst/>
            <a:cxnLst/>
            <a:rect l="l" t="t" r="r" b="b"/>
            <a:pathLst>
              <a:path w="938821" h="738148">
                <a:moveTo>
                  <a:pt x="0" y="0"/>
                </a:moveTo>
                <a:lnTo>
                  <a:pt x="938821" y="0"/>
                </a:lnTo>
                <a:lnTo>
                  <a:pt x="938821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9167555" y="6910021"/>
            <a:ext cx="738148" cy="738148"/>
          </a:xfrm>
          <a:custGeom>
            <a:avLst/>
            <a:gdLst/>
            <a:ahLst/>
            <a:cxnLst/>
            <a:rect l="l" t="t" r="r" b="b"/>
            <a:pathLst>
              <a:path w="738148" h="738148">
                <a:moveTo>
                  <a:pt x="0" y="0"/>
                </a:moveTo>
                <a:lnTo>
                  <a:pt x="738148" y="0"/>
                </a:lnTo>
                <a:lnTo>
                  <a:pt x="738148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-1270448" y="7509900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-1270324" y="4270645"/>
            <a:ext cx="1750504" cy="4114800"/>
          </a:xfrm>
          <a:custGeom>
            <a:avLst/>
            <a:gdLst/>
            <a:ahLst/>
            <a:cxnLst/>
            <a:rect l="l" t="t" r="r" b="b"/>
            <a:pathLst>
              <a:path w="1750504" h="4114800">
                <a:moveTo>
                  <a:pt x="0" y="0"/>
                </a:moveTo>
                <a:lnTo>
                  <a:pt x="1750505" y="0"/>
                </a:lnTo>
                <a:lnTo>
                  <a:pt x="1750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7659346" y="7577511"/>
            <a:ext cx="1750505" cy="4114800"/>
          </a:xfrm>
          <a:custGeom>
            <a:avLst/>
            <a:gdLst/>
            <a:ahLst/>
            <a:cxnLst/>
            <a:rect l="l" t="t" r="r" b="b"/>
            <a:pathLst>
              <a:path w="1750505" h="4114800">
                <a:moveTo>
                  <a:pt x="0" y="0"/>
                </a:moveTo>
                <a:lnTo>
                  <a:pt x="1750504" y="0"/>
                </a:lnTo>
                <a:lnTo>
                  <a:pt x="175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81139" y="244338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3752724" y="3592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5536386" y="525430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10F0B549-2A5C-ADE4-FC82-221A522A97D3}"/>
              </a:ext>
            </a:extLst>
          </p:cNvPr>
          <p:cNvSpPr txBox="1"/>
          <p:nvPr/>
        </p:nvSpPr>
        <p:spPr>
          <a:xfrm>
            <a:off x="3855952" y="2277215"/>
            <a:ext cx="1278352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6000" b="1" dirty="0">
                <a:solidFill>
                  <a:srgbClr val="017016"/>
                </a:solidFill>
                <a:latin typeface="Avenir Next LT Pro" panose="020B0504020202020204" pitchFamily="34" charset="0"/>
              </a:rPr>
              <a:t>ERA AKUNTANSI </a:t>
            </a:r>
            <a:r>
              <a:rPr lang="en-US" sz="6000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&amp; OPERASIONAL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359" r="-623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330093" y="4573221"/>
            <a:ext cx="634912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b="1" dirty="0">
                <a:solidFill>
                  <a:srgbClr val="017016"/>
                </a:solidFill>
                <a:latin typeface="League Gothic"/>
              </a:rPr>
              <a:t>ERA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4000" b="1" dirty="0">
                <a:solidFill>
                  <a:srgbClr val="FAB900"/>
                </a:solidFill>
                <a:latin typeface="League Gothic"/>
              </a:rPr>
              <a:t>INFORMASI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400" y="3241538"/>
            <a:ext cx="9542765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95401" y="5224106"/>
            <a:ext cx="9542764" cy="2965129"/>
            <a:chOff x="0" y="-38100"/>
            <a:chExt cx="2562838" cy="850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95400" y="7472208"/>
            <a:ext cx="9695165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4166" y="3508273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4166" y="5508838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4166" y="7738943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08566" y="3666899"/>
            <a:ext cx="7617554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Era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merupakan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periode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melibatkan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banyak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dalam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pengambilan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keputusan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baik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oleh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individu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perusahaan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maupun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instansi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pemerintah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. </a:t>
            </a:r>
            <a:endParaRPr lang="en-US" sz="24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608566" y="7629884"/>
            <a:ext cx="761755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Peranan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 </a:t>
            </a:r>
            <a:r>
              <a:rPr lang="en-US" sz="2000" u="sng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sistem</a:t>
            </a:r>
            <a:r>
              <a:rPr lang="en-US" sz="2000" u="sng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u="sng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informasi</a:t>
            </a:r>
            <a:r>
              <a:rPr lang="en-US" sz="2000" u="sng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u="sng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manajemen</a:t>
            </a:r>
            <a:r>
              <a:rPr lang="en-US" sz="2000" u="sng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 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dalam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sebuah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perusahaan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sangat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penting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sebagai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penunjang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kinerja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perusahaan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karena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membutuhkan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data yang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cepat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,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akurat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inovatif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dalam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kinerja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serta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untuk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menunjang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operasional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sebuah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perusahaan</a:t>
            </a:r>
            <a:endParaRPr lang="en-US" sz="20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90809D78-3811-C8D3-0AFA-268BDD6F51CE}"/>
              </a:ext>
            </a:extLst>
          </p:cNvPr>
          <p:cNvSpPr txBox="1"/>
          <p:nvPr/>
        </p:nvSpPr>
        <p:spPr>
          <a:xfrm>
            <a:off x="1295401" y="1638300"/>
            <a:ext cx="1045421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200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ERA</a:t>
            </a:r>
            <a:r>
              <a:rPr lang="en-US" sz="7200" b="1" dirty="0">
                <a:solidFill>
                  <a:srgbClr val="074B14"/>
                </a:solidFill>
                <a:latin typeface="Avenir Next LT Pro" panose="020B0504020202020204" pitchFamily="34" charset="0"/>
              </a:rPr>
              <a:t> INFORMASI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322EC4-E703-6CC9-DB17-496442A40921}"/>
              </a:ext>
            </a:extLst>
          </p:cNvPr>
          <p:cNvSpPr txBox="1"/>
          <p:nvPr/>
        </p:nvSpPr>
        <p:spPr>
          <a:xfrm>
            <a:off x="2608565" y="5522235"/>
            <a:ext cx="76175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Selain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fungsional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terdiri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infromasi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akuntansi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(SIA),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(SIPRO),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pemasaran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(SIPEM),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(SIKEU), dan </a:t>
            </a:r>
            <a:r>
              <a:rPr lang="en-US" sz="2000" kern="1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sebagainya</a:t>
            </a:r>
            <a:r>
              <a:rPr lang="en-US" sz="2000" kern="1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03EA3674-DA73-BCF0-FA4B-13330E9CB17C}"/>
              </a:ext>
            </a:extLst>
          </p:cNvPr>
          <p:cNvSpPr/>
          <p:nvPr/>
        </p:nvSpPr>
        <p:spPr>
          <a:xfrm>
            <a:off x="10869300" y="4902296"/>
            <a:ext cx="6098445" cy="4195189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943773" y="4641024"/>
            <a:ext cx="11732604" cy="1543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9800" b="1" dirty="0">
                <a:solidFill>
                  <a:srgbClr val="017016"/>
                </a:solidFill>
                <a:latin typeface="League Gothic"/>
              </a:rPr>
              <a:t>ERA JEJARING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5920320"/>
            <a:ext cx="9943494" cy="1543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9800" b="1" dirty="0">
                <a:solidFill>
                  <a:srgbClr val="FAB900"/>
                </a:solidFill>
                <a:latin typeface="League Gothic"/>
              </a:rPr>
              <a:t>DAN GLOBAL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2374838" y="8246789"/>
            <a:ext cx="8186769" cy="162876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32143" y="4677236"/>
            <a:ext cx="8186769" cy="1628766"/>
            <a:chOff x="0" y="0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BD429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1862339" y="6450663"/>
            <a:ext cx="8186769" cy="162876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rgbClr val="006C3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32087" y="2897812"/>
            <a:ext cx="8186769" cy="1628766"/>
          </a:xfrm>
          <a:custGeom>
            <a:avLst/>
            <a:gdLst/>
            <a:ahLst/>
            <a:cxnLst/>
            <a:rect l="l" t="t" r="r" b="b"/>
            <a:pathLst>
              <a:path w="2156186" h="428975">
                <a:moveTo>
                  <a:pt x="28370" y="0"/>
                </a:moveTo>
                <a:lnTo>
                  <a:pt x="2127816" y="0"/>
                </a:lnTo>
                <a:cubicBezTo>
                  <a:pt x="2143484" y="0"/>
                  <a:pt x="2156186" y="12702"/>
                  <a:pt x="2156186" y="28370"/>
                </a:cubicBezTo>
                <a:lnTo>
                  <a:pt x="2156186" y="400606"/>
                </a:lnTo>
                <a:cubicBezTo>
                  <a:pt x="2156186" y="416274"/>
                  <a:pt x="2143484" y="428975"/>
                  <a:pt x="2127816" y="428975"/>
                </a:cubicBezTo>
                <a:lnTo>
                  <a:pt x="28370" y="428975"/>
                </a:lnTo>
                <a:cubicBezTo>
                  <a:pt x="12702" y="428975"/>
                  <a:pt x="0" y="416274"/>
                  <a:pt x="0" y="400606"/>
                </a:cubicBezTo>
                <a:lnTo>
                  <a:pt x="0" y="28370"/>
                </a:lnTo>
                <a:cubicBezTo>
                  <a:pt x="0" y="12702"/>
                  <a:pt x="12702" y="0"/>
                  <a:pt x="2837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232143" y="3368938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AutoShape 20"/>
          <p:cNvSpPr/>
          <p:nvPr/>
        </p:nvSpPr>
        <p:spPr>
          <a:xfrm flipV="1">
            <a:off x="2429975" y="3284168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2374838" y="6921789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V="1">
            <a:off x="3560227" y="6837019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719288" y="5148362"/>
            <a:ext cx="712338" cy="686516"/>
          </a:xfrm>
          <a:custGeom>
            <a:avLst/>
            <a:gdLst/>
            <a:ahLst/>
            <a:cxnLst/>
            <a:rect l="l" t="t" r="r" b="b"/>
            <a:pathLst>
              <a:path w="712338" h="686516">
                <a:moveTo>
                  <a:pt x="0" y="0"/>
                </a:moveTo>
                <a:lnTo>
                  <a:pt x="712338" y="0"/>
                </a:lnTo>
                <a:lnTo>
                  <a:pt x="712338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AutoShape 24"/>
          <p:cNvSpPr/>
          <p:nvPr/>
        </p:nvSpPr>
        <p:spPr>
          <a:xfrm flipV="1">
            <a:off x="2930031" y="5063592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2781576" y="8717915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AutoShape 26"/>
          <p:cNvSpPr/>
          <p:nvPr/>
        </p:nvSpPr>
        <p:spPr>
          <a:xfrm flipV="1">
            <a:off x="4072726" y="863314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16782441" y="8913735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795894" y="3305770"/>
            <a:ext cx="574565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397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Era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jejaring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dimulai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pada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1980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dengan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area local yang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banyak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digunakan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oleh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berbagai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organisasi</a:t>
            </a:r>
            <a:endParaRPr lang="en-US" u="none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950314" y="6732958"/>
            <a:ext cx="5708708" cy="1122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Bersamaan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dengan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perkembangan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DSS dan ES,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awal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1980 juga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diwarnai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dengan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perkembangan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sistem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otomatisasi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kantor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(SOK)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atau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i="1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office automation systems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(OAS) </a:t>
            </a:r>
            <a:endParaRPr lang="en-US" sz="1600" spc="76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3291904" y="5182120"/>
            <a:ext cx="5693510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lain yang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dikenal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1980-an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kelompok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sistem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pakar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atau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i="1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expert system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(ES)</a:t>
            </a:r>
            <a:endParaRPr lang="en-US" sz="1600" spc="76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4490725" y="8800525"/>
            <a:ext cx="573271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Pada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pertengahan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tahun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1990-an juga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mulai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digunakan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i="1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Geographic Information System</a:t>
            </a:r>
            <a:r>
              <a:rPr lang="en-US" sz="2000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(GIS)</a:t>
            </a:r>
            <a:endParaRPr lang="en-US" sz="2000" spc="76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TextBox 9">
            <a:extLst>
              <a:ext uri="{FF2B5EF4-FFF2-40B4-BE49-F238E27FC236}">
                <a16:creationId xmlns:a16="http://schemas.microsoft.com/office/drawing/2014/main" id="{1946D0E8-34A4-682B-717A-EDE4FB12DB19}"/>
              </a:ext>
            </a:extLst>
          </p:cNvPr>
          <p:cNvSpPr txBox="1"/>
          <p:nvPr/>
        </p:nvSpPr>
        <p:spPr>
          <a:xfrm>
            <a:off x="5671305" y="346665"/>
            <a:ext cx="11732604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en-US" sz="8000" b="1" dirty="0">
                <a:solidFill>
                  <a:srgbClr val="FFC000"/>
                </a:solidFill>
                <a:latin typeface="Avenir Next LT Pro" panose="020B0504020202020204" pitchFamily="34" charset="0"/>
              </a:rPr>
              <a:t>ERA JEJARING </a:t>
            </a:r>
          </a:p>
          <a:p>
            <a:pPr algn="r"/>
            <a:r>
              <a:rPr lang="en-US" sz="8000" b="1" dirty="0">
                <a:solidFill>
                  <a:srgbClr val="006C31"/>
                </a:solidFill>
                <a:latin typeface="Avenir Next LT Pro" panose="020B0504020202020204" pitchFamily="34" charset="0"/>
              </a:rPr>
              <a:t>&amp; GLOBAL</a:t>
            </a:r>
          </a:p>
        </p:txBody>
      </p:sp>
      <p:pic>
        <p:nvPicPr>
          <p:cNvPr id="1028" name="Picture 4" descr="Globalization - Free networking icons">
            <a:extLst>
              <a:ext uri="{FF2B5EF4-FFF2-40B4-BE49-F238E27FC236}">
                <a16:creationId xmlns:a16="http://schemas.microsoft.com/office/drawing/2014/main" id="{EC13F8E3-6DAD-48FB-AC5D-8D38004A7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802" y="3024278"/>
            <a:ext cx="5193570" cy="519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464" r="-624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2588333" y="4610100"/>
            <a:ext cx="499110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1700" b="1" dirty="0">
                <a:solidFill>
                  <a:srgbClr val="017016"/>
                </a:solidFill>
                <a:latin typeface="League Gothic"/>
              </a:rPr>
              <a:t>JENIS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57909" y="5905500"/>
            <a:ext cx="10675461" cy="154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9800" b="1" dirty="0">
                <a:solidFill>
                  <a:srgbClr val="FAB900"/>
                </a:solidFill>
                <a:latin typeface="League Gothic"/>
              </a:rPr>
              <a:t>SISTEM INFORMASI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-840432"/>
            <a:ext cx="18288000" cy="4347914"/>
          </a:xfrm>
          <a:custGeom>
            <a:avLst/>
            <a:gdLst/>
            <a:ahLst/>
            <a:cxnLst/>
            <a:rect l="l" t="t" r="r" b="b"/>
            <a:pathLst>
              <a:path w="18702901" h="4347914">
                <a:moveTo>
                  <a:pt x="0" y="0"/>
                </a:moveTo>
                <a:lnTo>
                  <a:pt x="18702901" y="0"/>
                </a:lnTo>
                <a:lnTo>
                  <a:pt x="18702901" y="4347914"/>
                </a:lnTo>
                <a:lnTo>
                  <a:pt x="0" y="4347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</a:blip>
            <a:stretch>
              <a:fillRect t="-107497" b="-7927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266057" y="1619366"/>
            <a:ext cx="14303574" cy="1542308"/>
            <a:chOff x="0" y="0"/>
            <a:chExt cx="3767196" cy="4062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67196" cy="406205"/>
            </a:xfrm>
            <a:custGeom>
              <a:avLst/>
              <a:gdLst/>
              <a:ahLst/>
              <a:cxnLst/>
              <a:rect l="l" t="t" r="r" b="b"/>
              <a:pathLst>
                <a:path w="3767196" h="406205">
                  <a:moveTo>
                    <a:pt x="0" y="0"/>
                  </a:moveTo>
                  <a:lnTo>
                    <a:pt x="3767196" y="0"/>
                  </a:lnTo>
                  <a:lnTo>
                    <a:pt x="3767196" y="406205"/>
                  </a:lnTo>
                  <a:lnTo>
                    <a:pt x="0" y="406205"/>
                  </a:lnTo>
                  <a:close/>
                </a:path>
              </a:pathLst>
            </a:custGeom>
            <a:solidFill>
              <a:srgbClr val="074B14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12861" y="-293516"/>
            <a:ext cx="7975139" cy="1624493"/>
            <a:chOff x="0" y="0"/>
            <a:chExt cx="2485388" cy="533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85388" cy="533990"/>
            </a:xfrm>
            <a:custGeom>
              <a:avLst/>
              <a:gdLst/>
              <a:ahLst/>
              <a:cxnLst/>
              <a:rect l="l" t="t" r="r" b="b"/>
              <a:pathLst>
                <a:path w="2485388" h="533990">
                  <a:moveTo>
                    <a:pt x="0" y="0"/>
                  </a:moveTo>
                  <a:lnTo>
                    <a:pt x="2485388" y="0"/>
                  </a:lnTo>
                  <a:lnTo>
                    <a:pt x="2485388" y="533990"/>
                  </a:lnTo>
                  <a:lnTo>
                    <a:pt x="0" y="5339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48529" y="4085275"/>
            <a:ext cx="7010400" cy="1928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71"/>
              </a:lnSpc>
            </a:pPr>
            <a:r>
              <a:rPr lang="en-US" sz="3200" i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Transaction Processing System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sistem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mengambil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atau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mengumpulkan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mengolah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data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tentang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transaksi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suatu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proses </a:t>
            </a:r>
            <a:r>
              <a:rPr lang="en-US" sz="3200" dirty="0" err="1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bisnis</a:t>
            </a:r>
            <a:r>
              <a:rPr lang="en-US" sz="3200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. </a:t>
            </a:r>
            <a:endParaRPr lang="en-US" sz="3600" spc="212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614408" y="-22187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28942" y="-587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5709473" y="7695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039B49-8928-42F2-5F81-F05C267F9083}"/>
              </a:ext>
            </a:extLst>
          </p:cNvPr>
          <p:cNvSpPr txBox="1"/>
          <p:nvPr/>
        </p:nvSpPr>
        <p:spPr>
          <a:xfrm>
            <a:off x="4979259" y="1958491"/>
            <a:ext cx="12449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Transaction Processing System (TPS) </a:t>
            </a:r>
            <a:endParaRPr lang="en-US" sz="96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EFA63B3A-B660-D4A3-7532-5E64624676A5}"/>
              </a:ext>
            </a:extLst>
          </p:cNvPr>
          <p:cNvSpPr/>
          <p:nvPr/>
        </p:nvSpPr>
        <p:spPr>
          <a:xfrm>
            <a:off x="2486357" y="6728011"/>
            <a:ext cx="4134743" cy="2598103"/>
          </a:xfrm>
          <a:custGeom>
            <a:avLst/>
            <a:gdLst/>
            <a:ahLst/>
            <a:cxnLst/>
            <a:rect l="l" t="t" r="r" b="b"/>
            <a:pathLst>
              <a:path w="5311936" h="3747329">
                <a:moveTo>
                  <a:pt x="0" y="0"/>
                </a:moveTo>
                <a:lnTo>
                  <a:pt x="5311937" y="0"/>
                </a:lnTo>
                <a:lnTo>
                  <a:pt x="5311937" y="3747330"/>
                </a:lnTo>
                <a:lnTo>
                  <a:pt x="0" y="3747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BDB6B9-810A-07A1-312E-957F9FBC01A1}"/>
              </a:ext>
            </a:extLst>
          </p:cNvPr>
          <p:cNvSpPr/>
          <p:nvPr/>
        </p:nvSpPr>
        <p:spPr>
          <a:xfrm>
            <a:off x="9815332" y="4054398"/>
            <a:ext cx="7010400" cy="4116853"/>
          </a:xfrm>
          <a:prstGeom prst="rect">
            <a:avLst/>
          </a:prstGeom>
          <a:solidFill>
            <a:srgbClr val="006C31"/>
          </a:solidFill>
          <a:ln>
            <a:solidFill>
              <a:srgbClr val="FECF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Transaction Processing System (TPS) - What Is It, Example, Types">
            <a:extLst>
              <a:ext uri="{FF2B5EF4-FFF2-40B4-BE49-F238E27FC236}">
                <a16:creationId xmlns:a16="http://schemas.microsoft.com/office/drawing/2014/main" id="{21112835-BE6A-8AEB-3865-54BF9A0E9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 t="4119" r="7330" b="19045"/>
          <a:stretch/>
        </p:blipFill>
        <p:spPr bwMode="auto">
          <a:xfrm>
            <a:off x="9717057" y="4328830"/>
            <a:ext cx="7206023" cy="358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15400" y="-800101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45C7CC2-907E-8115-7018-65299AF71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98" y="4747473"/>
            <a:ext cx="5663524" cy="43519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B9E160-4CCA-DF98-FA47-F6999D9A4732}"/>
              </a:ext>
            </a:extLst>
          </p:cNvPr>
          <p:cNvSpPr txBox="1"/>
          <p:nvPr/>
        </p:nvSpPr>
        <p:spPr>
          <a:xfrm>
            <a:off x="522305" y="2670656"/>
            <a:ext cx="75132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5846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Management Information </a:t>
            </a:r>
          </a:p>
          <a:p>
            <a:r>
              <a:rPr lang="en-US" sz="4400" b="1" dirty="0">
                <a:solidFill>
                  <a:srgbClr val="F5846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System (MIS)</a:t>
            </a:r>
            <a:endParaRPr lang="en-US" sz="11500" b="1" dirty="0">
              <a:solidFill>
                <a:srgbClr val="F58461"/>
              </a:solidFill>
              <a:latin typeface="Avenir Next LT Pro" panose="020B0504020202020204" pitchFamily="34" charset="0"/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4C89A72F-97D6-3FEC-D642-646419843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776947"/>
              </p:ext>
            </p:extLst>
          </p:nvPr>
        </p:nvGraphicFramePr>
        <p:xfrm>
          <a:off x="8686800" y="2095500"/>
          <a:ext cx="7086600" cy="6396495"/>
        </p:xfrm>
        <a:graphic>
          <a:graphicData uri="http://schemas.openxmlformats.org/drawingml/2006/table">
            <a:tbl>
              <a:tblPr/>
              <a:tblGrid>
                <a:gridCol w="708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934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endParaRPr lang="en-US" sz="1200" dirty="0">
                        <a:solidFill>
                          <a:srgbClr val="074B14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27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MIS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adalah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suatu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Informasi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menyediakan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laporan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informasi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terpadu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bagi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pihak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manajemen</a:t>
                      </a:r>
                      <a:endParaRPr lang="en-US" sz="1600" dirty="0">
                        <a:solidFill>
                          <a:srgbClr val="074B14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0" marR="0" marT="0" marB="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3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1100">
                        <a:solidFill>
                          <a:srgbClr val="074B14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901">
                <a:tc>
                  <a:txBody>
                    <a:bodyPr/>
                    <a:lstStyle/>
                    <a:p>
                      <a:pPr algn="l">
                        <a:lnSpc>
                          <a:spcPts val="3919"/>
                        </a:lnSpc>
                        <a:defRPr/>
                      </a:pPr>
                      <a:endParaRPr lang="en-US" sz="1100" dirty="0">
                        <a:solidFill>
                          <a:srgbClr val="074B14"/>
                        </a:solidFill>
                      </a:endParaRP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978">
                <a:tc>
                  <a:txBody>
                    <a:bodyPr/>
                    <a:lstStyle/>
                    <a:p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Contoh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i="1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Management Information System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adalah</a:t>
                      </a: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Budget forecasting and analysis 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Financial reporting 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Inventory reporting 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Material requirement planning </a:t>
                      </a:r>
                    </a:p>
                    <a:p>
                      <a:pPr marL="800100" lvl="1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rgbClr val="074B14"/>
                          </a:solidFill>
                          <a:effectLst/>
                          <a:latin typeface="Avenir Next LT Pro" panose="020B0504020202020204" pitchFamily="34" charset="0"/>
                          <a:ea typeface="+mn-ea"/>
                          <a:cs typeface="+mn-cs"/>
                        </a:rPr>
                        <a:t>Salary analysis </a:t>
                      </a:r>
                    </a:p>
                  </a:txBody>
                  <a:tcPr marL="0" marR="0" marT="0" marB="0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30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E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0776"/>
            <a:ext cx="7154506" cy="10287000"/>
            <a:chOff x="0" y="0"/>
            <a:chExt cx="9539341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18000"/>
            </a:blip>
            <a:srcRect l="26816" r="26816"/>
            <a:stretch>
              <a:fillRect/>
            </a:stretch>
          </p:blipFill>
          <p:spPr>
            <a:xfrm>
              <a:off x="0" y="0"/>
              <a:ext cx="9539341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154506" y="-193974"/>
            <a:ext cx="11550120" cy="10653395"/>
            <a:chOff x="0" y="0"/>
            <a:chExt cx="3042007" cy="28058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42007" cy="2805832"/>
            </a:xfrm>
            <a:custGeom>
              <a:avLst/>
              <a:gdLst/>
              <a:ahLst/>
              <a:cxnLst/>
              <a:rect l="l" t="t" r="r" b="b"/>
              <a:pathLst>
                <a:path w="3042007" h="2805832">
                  <a:moveTo>
                    <a:pt x="0" y="0"/>
                  </a:moveTo>
                  <a:lnTo>
                    <a:pt x="3042007" y="0"/>
                  </a:lnTo>
                  <a:lnTo>
                    <a:pt x="3042007" y="2805832"/>
                  </a:lnTo>
                  <a:lnTo>
                    <a:pt x="0" y="2805832"/>
                  </a:lnTo>
                  <a:close/>
                </a:path>
              </a:pathLst>
            </a:custGeom>
            <a:solidFill>
              <a:srgbClr val="FFFEF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93767" y="1414798"/>
            <a:ext cx="6208728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006C31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Decision Support System (DSS) </a:t>
            </a:r>
            <a:endParaRPr lang="en-US" sz="23900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029560" y="-564977"/>
            <a:ext cx="249893" cy="4496505"/>
            <a:chOff x="0" y="0"/>
            <a:chExt cx="65815" cy="118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815" cy="1184265"/>
            </a:xfrm>
            <a:custGeom>
              <a:avLst/>
              <a:gdLst/>
              <a:ahLst/>
              <a:cxnLst/>
              <a:rect l="l" t="t" r="r" b="b"/>
              <a:pathLst>
                <a:path w="65815" h="1184265">
                  <a:moveTo>
                    <a:pt x="0" y="0"/>
                  </a:moveTo>
                  <a:lnTo>
                    <a:pt x="65815" y="0"/>
                  </a:lnTo>
                  <a:lnTo>
                    <a:pt x="65815" y="1184265"/>
                  </a:lnTo>
                  <a:lnTo>
                    <a:pt x="0" y="1184265"/>
                  </a:ln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399760" y="4991100"/>
            <a:ext cx="499785" cy="4496505"/>
            <a:chOff x="0" y="0"/>
            <a:chExt cx="131631" cy="118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1631" cy="1184265"/>
            </a:xfrm>
            <a:custGeom>
              <a:avLst/>
              <a:gdLst/>
              <a:ahLst/>
              <a:cxnLst/>
              <a:rect l="l" t="t" r="r" b="b"/>
              <a:pathLst>
                <a:path w="131631" h="1184265">
                  <a:moveTo>
                    <a:pt x="0" y="0"/>
                  </a:moveTo>
                  <a:lnTo>
                    <a:pt x="131631" y="0"/>
                  </a:lnTo>
                  <a:lnTo>
                    <a:pt x="131631" y="1184265"/>
                  </a:lnTo>
                  <a:lnTo>
                    <a:pt x="0" y="1184265"/>
                  </a:ln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400450" y="212437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772035" y="3273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555697" y="493529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7"/>
                </a:lnTo>
                <a:lnTo>
                  <a:pt x="0" y="11897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Automation, decision support system, dss, information system icon -  Download on Iconfinder">
            <a:extLst>
              <a:ext uri="{FF2B5EF4-FFF2-40B4-BE49-F238E27FC236}">
                <a16:creationId xmlns:a16="http://schemas.microsoft.com/office/drawing/2014/main" id="{D7DF7360-13E4-C9F6-8ADD-4E6120133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719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2">
            <a:extLst>
              <a:ext uri="{FF2B5EF4-FFF2-40B4-BE49-F238E27FC236}">
                <a16:creationId xmlns:a16="http://schemas.microsoft.com/office/drawing/2014/main" id="{EA98162A-0BA1-9034-8D49-FD4124F3B266}"/>
              </a:ext>
            </a:extLst>
          </p:cNvPr>
          <p:cNvGrpSpPr/>
          <p:nvPr/>
        </p:nvGrpSpPr>
        <p:grpSpPr>
          <a:xfrm>
            <a:off x="8144228" y="3435411"/>
            <a:ext cx="9542765" cy="2149769"/>
            <a:chOff x="0" y="0"/>
            <a:chExt cx="2562838" cy="476586"/>
          </a:xfrm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91DED484-535A-640B-D347-9C56BB3D99E2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4">
              <a:extLst>
                <a:ext uri="{FF2B5EF4-FFF2-40B4-BE49-F238E27FC236}">
                  <a16:creationId xmlns:a16="http://schemas.microsoft.com/office/drawing/2014/main" id="{AE123CB6-C357-333B-2750-D5CDD6802A5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34" name="TextBox 13">
            <a:extLst>
              <a:ext uri="{FF2B5EF4-FFF2-40B4-BE49-F238E27FC236}">
                <a16:creationId xmlns:a16="http://schemas.microsoft.com/office/drawing/2014/main" id="{3358332E-06D6-1B9A-9296-A69ED8645186}"/>
              </a:ext>
            </a:extLst>
          </p:cNvPr>
          <p:cNvSpPr txBox="1"/>
          <p:nvPr/>
        </p:nvSpPr>
        <p:spPr>
          <a:xfrm>
            <a:off x="8542994" y="3702147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A224FE71-10EB-BD20-029A-7E413EAB4DC2}"/>
              </a:ext>
            </a:extLst>
          </p:cNvPr>
          <p:cNvSpPr txBox="1"/>
          <p:nvPr/>
        </p:nvSpPr>
        <p:spPr>
          <a:xfrm>
            <a:off x="9356780" y="3799491"/>
            <a:ext cx="795172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i="1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Decision Support System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salah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satu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aplikasi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Sistem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menyediakan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mendukung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pengambilan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keputusan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kepada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penggunanya</a:t>
            </a:r>
            <a:endParaRPr lang="en-US" sz="32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38" name="Group 2">
            <a:extLst>
              <a:ext uri="{FF2B5EF4-FFF2-40B4-BE49-F238E27FC236}">
                <a16:creationId xmlns:a16="http://schemas.microsoft.com/office/drawing/2014/main" id="{3F8A71C6-A1A5-AFF4-B2E2-FE1973307036}"/>
              </a:ext>
            </a:extLst>
          </p:cNvPr>
          <p:cNvGrpSpPr/>
          <p:nvPr/>
        </p:nvGrpSpPr>
        <p:grpSpPr>
          <a:xfrm>
            <a:off x="8236852" y="6267774"/>
            <a:ext cx="9542765" cy="1660758"/>
            <a:chOff x="0" y="0"/>
            <a:chExt cx="2562838" cy="476586"/>
          </a:xfrm>
        </p:grpSpPr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A7564BD3-3636-2623-1968-0546EC3D4616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CC4FDE49-66CA-82A2-024B-3596F881139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41" name="TextBox 13">
            <a:extLst>
              <a:ext uri="{FF2B5EF4-FFF2-40B4-BE49-F238E27FC236}">
                <a16:creationId xmlns:a16="http://schemas.microsoft.com/office/drawing/2014/main" id="{DAA90F9C-3749-D5ED-7562-3C152AEE97EF}"/>
              </a:ext>
            </a:extLst>
          </p:cNvPr>
          <p:cNvSpPr txBox="1"/>
          <p:nvPr/>
        </p:nvSpPr>
        <p:spPr>
          <a:xfrm>
            <a:off x="8642070" y="6555556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1D9CA066-BBD3-8E77-7991-A50FC12E7A74}"/>
              </a:ext>
            </a:extLst>
          </p:cNvPr>
          <p:cNvSpPr txBox="1"/>
          <p:nvPr/>
        </p:nvSpPr>
        <p:spPr>
          <a:xfrm>
            <a:off x="9462308" y="6713475"/>
            <a:ext cx="784619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DSS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fokus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pada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penyediaan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berguna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untuk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mendukung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pengambilan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4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keputusan</a:t>
            </a:r>
            <a:r>
              <a:rPr lang="en-US" sz="24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. </a:t>
            </a:r>
            <a:endParaRPr lang="en-US" sz="32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age 10 | Icon Administrator Images - Free Download on Freepik">
            <a:extLst>
              <a:ext uri="{FF2B5EF4-FFF2-40B4-BE49-F238E27FC236}">
                <a16:creationId xmlns:a16="http://schemas.microsoft.com/office/drawing/2014/main" id="{5E19B235-35A8-C3BA-E657-7E8886029E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0" t="14218" r="7760" b="15495"/>
          <a:stretch/>
        </p:blipFill>
        <p:spPr bwMode="auto">
          <a:xfrm>
            <a:off x="534388" y="5882726"/>
            <a:ext cx="4655175" cy="387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974D61FF-6FD4-6EF4-12CD-A4F2AC0139CA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-438262" y="2671382"/>
            <a:ext cx="8044629" cy="7294163"/>
            <a:chOff x="0" y="0"/>
            <a:chExt cx="4433570" cy="6350000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423A250E-9310-4F09-29B0-17EE559E9261}"/>
                </a:ext>
              </a:extLst>
            </p:cNvPr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017016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">
            <a:extLst>
              <a:ext uri="{FF2B5EF4-FFF2-40B4-BE49-F238E27FC236}">
                <a16:creationId xmlns:a16="http://schemas.microsoft.com/office/drawing/2014/main" id="{62ADF60C-D7B2-6212-110B-092F33C49117}"/>
              </a:ext>
            </a:extLst>
          </p:cNvPr>
          <p:cNvGrpSpPr/>
          <p:nvPr/>
        </p:nvGrpSpPr>
        <p:grpSpPr>
          <a:xfrm>
            <a:off x="-533400" y="2361127"/>
            <a:ext cx="17419149" cy="5590132"/>
            <a:chOff x="0" y="-3674006"/>
            <a:chExt cx="23225535" cy="7453509"/>
          </a:xfrm>
        </p:grpSpPr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EC9C58EB-AB03-33A8-A019-DA6AEC77B403}"/>
                </a:ext>
              </a:extLst>
            </p:cNvPr>
            <p:cNvSpPr txBox="1"/>
            <p:nvPr/>
          </p:nvSpPr>
          <p:spPr>
            <a:xfrm>
              <a:off x="10891340" y="-3674006"/>
              <a:ext cx="12334195" cy="13336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6500" b="1" dirty="0">
                  <a:solidFill>
                    <a:srgbClr val="074B14"/>
                  </a:solidFill>
                  <a:latin typeface="Avenir Next LT Pro" panose="020B0504020202020204" pitchFamily="34" charset="0"/>
                </a:rPr>
                <a:t>Expert System</a:t>
              </a:r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294C9A4E-05F6-9BE9-5D64-8E77CECE0FEB}"/>
                </a:ext>
              </a:extLst>
            </p:cNvPr>
            <p:cNvSpPr txBox="1"/>
            <p:nvPr/>
          </p:nvSpPr>
          <p:spPr>
            <a:xfrm>
              <a:off x="0" y="3164890"/>
              <a:ext cx="5596747" cy="614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endParaRPr lang="en-US" sz="2800" dirty="0">
                <a:solidFill>
                  <a:srgbClr val="171717"/>
                </a:solidFill>
                <a:latin typeface="Muli Semi-Bold"/>
              </a:endParaRPr>
            </a:p>
          </p:txBody>
        </p:sp>
      </p:grpSp>
      <p:sp>
        <p:nvSpPr>
          <p:cNvPr id="8" name="Freeform 6">
            <a:extLst>
              <a:ext uri="{FF2B5EF4-FFF2-40B4-BE49-F238E27FC236}">
                <a16:creationId xmlns:a16="http://schemas.microsoft.com/office/drawing/2014/main" id="{C64B8871-2B66-43EC-8AB9-2A8924A3439C}"/>
              </a:ext>
            </a:extLst>
          </p:cNvPr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6B389FDA-738B-C8DE-F34D-A2FD57B265F5}"/>
              </a:ext>
            </a:extLst>
          </p:cNvPr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0BEC4DAD-7082-8F4C-9515-DC1F76BF050F}"/>
              </a:ext>
            </a:extLst>
          </p:cNvPr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2">
            <a:extLst>
              <a:ext uri="{FF2B5EF4-FFF2-40B4-BE49-F238E27FC236}">
                <a16:creationId xmlns:a16="http://schemas.microsoft.com/office/drawing/2014/main" id="{33F1EDE1-ADF9-7042-BDF4-5E140058A931}"/>
              </a:ext>
            </a:extLst>
          </p:cNvPr>
          <p:cNvGrpSpPr/>
          <p:nvPr/>
        </p:nvGrpSpPr>
        <p:grpSpPr>
          <a:xfrm>
            <a:off x="5453192" y="3918813"/>
            <a:ext cx="11115786" cy="1737080"/>
            <a:chOff x="0" y="0"/>
            <a:chExt cx="2562838" cy="476586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5D85E318-E650-A2FD-8DA6-B07C44155539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D720D674-67D7-C67B-6518-0A5FF2E30F9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3" name="TextBox 16">
            <a:extLst>
              <a:ext uri="{FF2B5EF4-FFF2-40B4-BE49-F238E27FC236}">
                <a16:creationId xmlns:a16="http://schemas.microsoft.com/office/drawing/2014/main" id="{C9EC598D-D1DC-B1B3-C1D2-868F5D36D54F}"/>
              </a:ext>
            </a:extLst>
          </p:cNvPr>
          <p:cNvSpPr txBox="1"/>
          <p:nvPr/>
        </p:nvSpPr>
        <p:spPr>
          <a:xfrm>
            <a:off x="5965829" y="4384546"/>
            <a:ext cx="101472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i="1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Expert system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adalah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suatu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sistem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informasi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pengambilan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keputusan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yang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mengambil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meniru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pengetahuan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serta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 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keahlian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 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dari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 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seorang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expert problem solving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atau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decision maker dan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kemudian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berpikir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bereaksi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sesuai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dengan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seorang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expert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tadi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24" name="Group 2">
            <a:extLst>
              <a:ext uri="{FF2B5EF4-FFF2-40B4-BE49-F238E27FC236}">
                <a16:creationId xmlns:a16="http://schemas.microsoft.com/office/drawing/2014/main" id="{3A065DED-7040-C62A-CBB2-A941D6971362}"/>
              </a:ext>
            </a:extLst>
          </p:cNvPr>
          <p:cNvGrpSpPr/>
          <p:nvPr/>
        </p:nvGrpSpPr>
        <p:grpSpPr>
          <a:xfrm>
            <a:off x="5546934" y="6169665"/>
            <a:ext cx="11019867" cy="1341944"/>
            <a:chOff x="0" y="0"/>
            <a:chExt cx="2562838" cy="476586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0A0BA679-6089-A143-9140-7EEB6563899F}"/>
                </a:ext>
              </a:extLst>
            </p:cNvPr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226A2C5A-AD0C-5861-D8B3-D883CEA5385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8" name="TextBox 16">
            <a:extLst>
              <a:ext uri="{FF2B5EF4-FFF2-40B4-BE49-F238E27FC236}">
                <a16:creationId xmlns:a16="http://schemas.microsoft.com/office/drawing/2014/main" id="{D3107EA7-56FA-582E-C956-79F91D989BFB}"/>
              </a:ext>
            </a:extLst>
          </p:cNvPr>
          <p:cNvSpPr txBox="1"/>
          <p:nvPr/>
        </p:nvSpPr>
        <p:spPr>
          <a:xfrm>
            <a:off x="6042029" y="6540649"/>
            <a:ext cx="100710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Expert system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meniru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logika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pemikiran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dari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seorang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ahli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dalam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bidang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en-US" sz="2000" dirty="0" err="1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mereka</a:t>
            </a:r>
            <a:r>
              <a:rPr lang="en-US" sz="2000" dirty="0">
                <a:solidFill>
                  <a:srgbClr val="074B14"/>
                </a:solidFill>
                <a:effectLst/>
                <a:latin typeface="Avenir Next LT Pro" panose="020B0504020202020204" pitchFamily="34" charset="0"/>
                <a:ea typeface="DengXian" panose="02010600030101010101" pitchFamily="2" charset="-122"/>
              </a:rPr>
              <a:t> masing-masing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90758" y="2324100"/>
            <a:ext cx="9540008" cy="7496002"/>
            <a:chOff x="0" y="0"/>
            <a:chExt cx="2512595" cy="21773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2595" cy="2177365"/>
            </a:xfrm>
            <a:custGeom>
              <a:avLst/>
              <a:gdLst/>
              <a:ahLst/>
              <a:cxnLst/>
              <a:rect l="l" t="t" r="r" b="b"/>
              <a:pathLst>
                <a:path w="2512595" h="2177365">
                  <a:moveTo>
                    <a:pt x="40576" y="0"/>
                  </a:moveTo>
                  <a:lnTo>
                    <a:pt x="2472019" y="0"/>
                  </a:lnTo>
                  <a:cubicBezTo>
                    <a:pt x="2494428" y="0"/>
                    <a:pt x="2512595" y="18167"/>
                    <a:pt x="2512595" y="40576"/>
                  </a:cubicBezTo>
                  <a:lnTo>
                    <a:pt x="2512595" y="2136789"/>
                  </a:lnTo>
                  <a:cubicBezTo>
                    <a:pt x="2512595" y="2159199"/>
                    <a:pt x="2494428" y="2177365"/>
                    <a:pt x="2472019" y="2177365"/>
                  </a:cubicBezTo>
                  <a:lnTo>
                    <a:pt x="40576" y="2177365"/>
                  </a:lnTo>
                  <a:cubicBezTo>
                    <a:pt x="18167" y="2177365"/>
                    <a:pt x="0" y="2159199"/>
                    <a:pt x="0" y="2136789"/>
                  </a:cubicBezTo>
                  <a:lnTo>
                    <a:pt x="0" y="40576"/>
                  </a:lnTo>
                  <a:cubicBezTo>
                    <a:pt x="0" y="18167"/>
                    <a:pt x="18167" y="0"/>
                    <a:pt x="4057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4400" y="2781300"/>
            <a:ext cx="8244919" cy="5504095"/>
            <a:chOff x="0" y="-57151"/>
            <a:chExt cx="10178604" cy="7338792"/>
          </a:xfrm>
        </p:grpSpPr>
        <p:sp>
          <p:nvSpPr>
            <p:cNvPr id="6" name="TextBox 6"/>
            <p:cNvSpPr txBox="1"/>
            <p:nvPr/>
          </p:nvSpPr>
          <p:spPr>
            <a:xfrm>
              <a:off x="0" y="1864774"/>
              <a:ext cx="10178604" cy="5416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1341" lvl="1" indent="-280670" algn="just">
                <a:buFont typeface="Arial"/>
                <a:buChar char="•"/>
              </a:pPr>
              <a:r>
                <a:rPr lang="en-US" sz="2400" i="1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Office Automation (OA) System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mendukung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pekerjaan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pada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suatu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perusahaan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secara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luas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,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biasanya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digunakan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untuk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meningkatkan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aliran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pekerjaan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dan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komunikasi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antar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sesama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pekerja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,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baik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di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lokasi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yang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sama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maupun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berbeda</a:t>
              </a:r>
              <a:endParaRPr lang="en-US" sz="2400" dirty="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endParaRPr>
            </a:p>
            <a:p>
              <a:pPr marL="561341" lvl="1" indent="-280670" algn="just">
                <a:buFont typeface="Arial"/>
                <a:buChar char="•"/>
              </a:pPr>
              <a:r>
                <a:rPr lang="en-US" sz="2400" i="1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Personal information system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dirancang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untuk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memenuhi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kebutuhan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dari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single user</a:t>
              </a:r>
            </a:p>
            <a:p>
              <a:pPr marL="561341" lvl="1" indent="-280670" algn="just">
                <a:buFont typeface="Arial"/>
                <a:buChar char="•"/>
              </a:pPr>
              <a:r>
                <a:rPr lang="en-US" sz="2400" i="1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Work group information systems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dirancang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untuk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memenuhi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kebutuhan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dari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sebuah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kelompok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kerja</a:t>
              </a:r>
              <a:r>
                <a:rPr lang="en-US" sz="2400" dirty="0">
                  <a:solidFill>
                    <a:srgbClr val="074B14"/>
                  </a:solidFill>
                  <a:latin typeface="Avenir Next LT Pro" panose="020B0504020202020204" pitchFamily="34" charset="0"/>
                  <a:ea typeface="DengXian" panose="02010600030101010101" pitchFamily="2" charset="-122"/>
                </a:rPr>
                <a:t> d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an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meningkatkan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produktivitas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dari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suatu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kelompok</a:t>
              </a:r>
              <a:r>
                <a:rPr lang="en-US" sz="2400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 </a:t>
              </a:r>
              <a:r>
                <a:rPr lang="en-US" sz="2400" dirty="0" err="1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kerja</a:t>
              </a:r>
              <a:endParaRPr lang="en-US" sz="3200" dirty="0">
                <a:solidFill>
                  <a:srgbClr val="074B14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1"/>
              <a:ext cx="10178604" cy="1641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4000" b="1" dirty="0">
                  <a:solidFill>
                    <a:srgbClr val="074B14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Office Automation and </a:t>
              </a:r>
              <a:r>
                <a:rPr lang="en-US" sz="4000" b="1" dirty="0">
                  <a:solidFill>
                    <a:srgbClr val="CEA110"/>
                  </a:solidFill>
                  <a:effectLst/>
                  <a:latin typeface="Avenir Next LT Pro" panose="020B0504020202020204" pitchFamily="34" charset="0"/>
                  <a:ea typeface="DengXian" panose="02010600030101010101" pitchFamily="2" charset="-122"/>
                </a:rPr>
                <a:t>Work Group System</a:t>
              </a:r>
              <a:endParaRPr lang="en-US" sz="8800" dirty="0">
                <a:solidFill>
                  <a:srgbClr val="CEA110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2" descr="sst info">
            <a:extLst>
              <a:ext uri="{FF2B5EF4-FFF2-40B4-BE49-F238E27FC236}">
                <a16:creationId xmlns:a16="http://schemas.microsoft.com/office/drawing/2014/main" id="{1E157BE4-8423-B477-4A6A-EE22FED6B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50" y="4939729"/>
            <a:ext cx="7942295" cy="495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653</Words>
  <Application>Microsoft Office PowerPoint</Application>
  <PresentationFormat>Custom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League Gothic</vt:lpstr>
      <vt:lpstr>HK Grotesk</vt:lpstr>
      <vt:lpstr>Mont Bold</vt:lpstr>
      <vt:lpstr>Muli Semi-Bold</vt:lpstr>
      <vt:lpstr>Calibri</vt:lpstr>
      <vt:lpstr>Arial</vt:lpstr>
      <vt:lpstr>Assistant Semi-Bold</vt:lpstr>
      <vt:lpstr>Poppins</vt:lpstr>
      <vt:lpstr>Avenir Next LT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cp:lastModifiedBy>Laqma Dica</cp:lastModifiedBy>
  <cp:revision>16</cp:revision>
  <dcterms:created xsi:type="dcterms:W3CDTF">2006-08-16T00:00:00Z</dcterms:created>
  <dcterms:modified xsi:type="dcterms:W3CDTF">2023-08-03T06:36:49Z</dcterms:modified>
  <dc:identifier>DAFoNZsbnoA</dc:identifier>
</cp:coreProperties>
</file>