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8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18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8A1A5-97C1-D74A-A1DF-9EF174EA5173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9E23D-AB24-5041-BA91-B68D126DDE2F}">
      <dgm:prSet phldrT="[Text]"/>
      <dgm:spPr/>
      <dgm:t>
        <a:bodyPr/>
        <a:lstStyle/>
        <a:p>
          <a:r>
            <a:rPr lang="en-US" dirty="0" err="1"/>
            <a:t>Kemiskinan</a:t>
          </a:r>
          <a:r>
            <a:rPr lang="en-US" dirty="0"/>
            <a:t> </a:t>
          </a:r>
          <a:r>
            <a:rPr lang="en-US" dirty="0" err="1"/>
            <a:t>Desa</a:t>
          </a:r>
          <a:r>
            <a:rPr lang="en-US" dirty="0"/>
            <a:t>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tinnggi</a:t>
          </a:r>
          <a:r>
            <a:rPr lang="en-US" dirty="0"/>
            <a:t> 12, 29% BPS 2022</a:t>
          </a:r>
        </a:p>
      </dgm:t>
    </dgm:pt>
    <dgm:pt modelId="{8EBDBE3D-0EA5-EB48-98CF-62161C639CFB}" type="parTrans" cxnId="{89DB7225-F7DC-F54B-A7CF-457D785FEB0F}">
      <dgm:prSet/>
      <dgm:spPr/>
      <dgm:t>
        <a:bodyPr/>
        <a:lstStyle/>
        <a:p>
          <a:endParaRPr lang="en-US"/>
        </a:p>
      </dgm:t>
    </dgm:pt>
    <dgm:pt modelId="{7C379F08-F199-E246-926A-40A00B46827D}" type="sibTrans" cxnId="{89DB7225-F7DC-F54B-A7CF-457D785FEB0F}">
      <dgm:prSet/>
      <dgm:spPr/>
      <dgm:t>
        <a:bodyPr/>
        <a:lstStyle/>
        <a:p>
          <a:endParaRPr lang="en-US"/>
        </a:p>
      </dgm:t>
    </dgm:pt>
    <dgm:pt modelId="{19ABAFC3-012F-E94E-ACE6-395F0B954E3F}">
      <dgm:prSet phldrT="[Text]"/>
      <dgm:spPr/>
      <dgm:t>
        <a:bodyPr/>
        <a:lstStyle/>
        <a:p>
          <a:r>
            <a:rPr lang="en-US" dirty="0"/>
            <a:t>Angka Stunting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tinnggi</a:t>
          </a:r>
          <a:r>
            <a:rPr lang="en-US" dirty="0"/>
            <a:t> 21,6% (Target 14% di 2024)</a:t>
          </a:r>
        </a:p>
      </dgm:t>
    </dgm:pt>
    <dgm:pt modelId="{15597AD2-5F0D-E44F-9A55-1F98045E592F}" type="parTrans" cxnId="{AC47E3D4-D5F4-CB40-A80B-5CEF24D3B0BC}">
      <dgm:prSet/>
      <dgm:spPr/>
      <dgm:t>
        <a:bodyPr/>
        <a:lstStyle/>
        <a:p>
          <a:endParaRPr lang="en-US"/>
        </a:p>
      </dgm:t>
    </dgm:pt>
    <dgm:pt modelId="{8F1376C6-2DD3-D641-BADD-E0EBE8DFC6F9}" type="sibTrans" cxnId="{AC47E3D4-D5F4-CB40-A80B-5CEF24D3B0BC}">
      <dgm:prSet/>
      <dgm:spPr/>
      <dgm:t>
        <a:bodyPr/>
        <a:lstStyle/>
        <a:p>
          <a:endParaRPr lang="en-US"/>
        </a:p>
      </dgm:t>
    </dgm:pt>
    <dgm:pt modelId="{544616DB-9F2A-4946-9FFA-7B06EF7A0DF3}">
      <dgm:prSet phldrT="[Text]"/>
      <dgm:spPr/>
      <dgm:t>
        <a:bodyPr/>
        <a:lstStyle/>
        <a:p>
          <a:r>
            <a:rPr lang="en-US" dirty="0" err="1"/>
            <a:t>Penurunan</a:t>
          </a:r>
          <a:r>
            <a:rPr lang="en-US" dirty="0"/>
            <a:t> Tingkat </a:t>
          </a:r>
          <a:r>
            <a:rPr lang="en-US" dirty="0" err="1"/>
            <a:t>terbuka</a:t>
          </a:r>
          <a:r>
            <a:rPr lang="en-US" dirty="0"/>
            <a:t> di </a:t>
          </a:r>
          <a:r>
            <a:rPr lang="en-US" dirty="0" err="1"/>
            <a:t>Desa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4,11% </a:t>
          </a:r>
          <a:r>
            <a:rPr lang="en-US" dirty="0" err="1"/>
            <a:t>tahun</a:t>
          </a:r>
          <a:r>
            <a:rPr lang="en-US" dirty="0"/>
            <a:t> 2021 </a:t>
          </a:r>
          <a:r>
            <a:rPr lang="en-US" dirty="0" err="1"/>
            <a:t>menjadi</a:t>
          </a:r>
          <a:r>
            <a:rPr lang="en-US" dirty="0"/>
            <a:t> 3,72% </a:t>
          </a:r>
          <a:r>
            <a:rPr lang="en-US" dirty="0" err="1"/>
            <a:t>tahun</a:t>
          </a:r>
          <a:r>
            <a:rPr lang="en-US" dirty="0"/>
            <a:t> 2022 Data BPS 2022</a:t>
          </a:r>
        </a:p>
      </dgm:t>
    </dgm:pt>
    <dgm:pt modelId="{869B3421-F6F7-9C4E-949A-B95FCE264F62}" type="parTrans" cxnId="{33E21FE8-31D1-324F-B456-7BEBA04509F7}">
      <dgm:prSet/>
      <dgm:spPr/>
      <dgm:t>
        <a:bodyPr/>
        <a:lstStyle/>
        <a:p>
          <a:endParaRPr lang="en-US"/>
        </a:p>
      </dgm:t>
    </dgm:pt>
    <dgm:pt modelId="{6FD1D8DF-CD22-904D-9653-106428423CAE}" type="sibTrans" cxnId="{33E21FE8-31D1-324F-B456-7BEBA04509F7}">
      <dgm:prSet/>
      <dgm:spPr/>
      <dgm:t>
        <a:bodyPr/>
        <a:lstStyle/>
        <a:p>
          <a:endParaRPr lang="en-US"/>
        </a:p>
      </dgm:t>
    </dgm:pt>
    <dgm:pt modelId="{BE55F9BB-5B3B-014A-BEA7-29C351856ACA}">
      <dgm:prSet phldrT="[Text]"/>
      <dgm:spPr/>
      <dgm:t>
        <a:bodyPr/>
        <a:lstStyle/>
        <a:p>
          <a:r>
            <a:rPr lang="en-US" dirty="0"/>
            <a:t>Masih </a:t>
          </a:r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desa</a:t>
          </a:r>
          <a:r>
            <a:rPr lang="en-US" dirty="0"/>
            <a:t> </a:t>
          </a:r>
          <a:r>
            <a:rPr lang="en-US" dirty="0" err="1"/>
            <a:t>tertinggal</a:t>
          </a:r>
          <a:r>
            <a:rPr lang="en-US" dirty="0"/>
            <a:t> 9.584 (11,6%) (dan </a:t>
          </a:r>
          <a:r>
            <a:rPr lang="en-US" dirty="0" err="1"/>
            <a:t>desa</a:t>
          </a:r>
          <a:r>
            <a:rPr lang="en-US" dirty="0"/>
            <a:t> sangat </a:t>
          </a:r>
          <a:r>
            <a:rPr lang="en-US" dirty="0" err="1"/>
            <a:t>tertinggal</a:t>
          </a:r>
          <a:r>
            <a:rPr lang="en-US" dirty="0"/>
            <a:t> 4.982 (6,10%) </a:t>
          </a:r>
          <a:r>
            <a:rPr lang="en-US" dirty="0" err="1"/>
            <a:t>Desa</a:t>
          </a:r>
          <a:r>
            <a:rPr lang="en-US" dirty="0"/>
            <a:t> (81.616) </a:t>
          </a:r>
        </a:p>
      </dgm:t>
    </dgm:pt>
    <dgm:pt modelId="{D15EE5F7-13F6-774D-9930-3188B9E46E4B}" type="parTrans" cxnId="{A738A48D-6751-874B-99DC-535A064EFC31}">
      <dgm:prSet/>
      <dgm:spPr/>
      <dgm:t>
        <a:bodyPr/>
        <a:lstStyle/>
        <a:p>
          <a:endParaRPr lang="en-US"/>
        </a:p>
      </dgm:t>
    </dgm:pt>
    <dgm:pt modelId="{B995ECBD-507B-B848-AF7F-5C129028E8BE}" type="sibTrans" cxnId="{A738A48D-6751-874B-99DC-535A064EFC31}">
      <dgm:prSet/>
      <dgm:spPr/>
      <dgm:t>
        <a:bodyPr/>
        <a:lstStyle/>
        <a:p>
          <a:endParaRPr lang="en-US"/>
        </a:p>
      </dgm:t>
    </dgm:pt>
    <dgm:pt modelId="{FAA19898-CB19-DD4A-A9FE-19450B4177F1}" type="pres">
      <dgm:prSet presAssocID="{D668A1A5-97C1-D74A-A1DF-9EF174EA5173}" presName="linearFlow" presStyleCnt="0">
        <dgm:presLayoutVars>
          <dgm:dir/>
          <dgm:resizeHandles val="exact"/>
        </dgm:presLayoutVars>
      </dgm:prSet>
      <dgm:spPr/>
    </dgm:pt>
    <dgm:pt modelId="{1DC24A69-5F0E-664C-8E11-60C2351A23A8}" type="pres">
      <dgm:prSet presAssocID="{4429E23D-AB24-5041-BA91-B68D126DDE2F}" presName="composite" presStyleCnt="0"/>
      <dgm:spPr/>
    </dgm:pt>
    <dgm:pt modelId="{AA2B8B6D-1E4C-4743-ACBF-4988FEC82066}" type="pres">
      <dgm:prSet presAssocID="{4429E23D-AB24-5041-BA91-B68D126DDE2F}" presName="imgShp" presStyleLbl="fgImgPlace1" presStyleIdx="0" presStyleCnt="4"/>
      <dgm:spPr/>
    </dgm:pt>
    <dgm:pt modelId="{04899726-9550-0E42-AA30-62E6F2DF49B1}" type="pres">
      <dgm:prSet presAssocID="{4429E23D-AB24-5041-BA91-B68D126DDE2F}" presName="txShp" presStyleLbl="node1" presStyleIdx="0" presStyleCnt="4">
        <dgm:presLayoutVars>
          <dgm:bulletEnabled val="1"/>
        </dgm:presLayoutVars>
      </dgm:prSet>
      <dgm:spPr/>
    </dgm:pt>
    <dgm:pt modelId="{D3A7409D-CDF1-6549-9A8D-5C9B72312127}" type="pres">
      <dgm:prSet presAssocID="{7C379F08-F199-E246-926A-40A00B46827D}" presName="spacing" presStyleCnt="0"/>
      <dgm:spPr/>
    </dgm:pt>
    <dgm:pt modelId="{E78E21DF-922F-714B-8E32-405512BF6800}" type="pres">
      <dgm:prSet presAssocID="{19ABAFC3-012F-E94E-ACE6-395F0B954E3F}" presName="composite" presStyleCnt="0"/>
      <dgm:spPr/>
    </dgm:pt>
    <dgm:pt modelId="{75491A62-B770-6C41-AA0C-5DE40C0BC8E8}" type="pres">
      <dgm:prSet presAssocID="{19ABAFC3-012F-E94E-ACE6-395F0B954E3F}" presName="imgShp" presStyleLbl="fgImgPlace1" presStyleIdx="1" presStyleCnt="4"/>
      <dgm:spPr/>
    </dgm:pt>
    <dgm:pt modelId="{2E229745-8356-674A-9F87-F047A96E6DB6}" type="pres">
      <dgm:prSet presAssocID="{19ABAFC3-012F-E94E-ACE6-395F0B954E3F}" presName="txShp" presStyleLbl="node1" presStyleIdx="1" presStyleCnt="4">
        <dgm:presLayoutVars>
          <dgm:bulletEnabled val="1"/>
        </dgm:presLayoutVars>
      </dgm:prSet>
      <dgm:spPr/>
    </dgm:pt>
    <dgm:pt modelId="{B2D2A659-0377-A14B-A86F-192E8144FEDE}" type="pres">
      <dgm:prSet presAssocID="{8F1376C6-2DD3-D641-BADD-E0EBE8DFC6F9}" presName="spacing" presStyleCnt="0"/>
      <dgm:spPr/>
    </dgm:pt>
    <dgm:pt modelId="{1E45E4EE-EB3B-F14B-B646-8E0C4BD4C5CC}" type="pres">
      <dgm:prSet presAssocID="{544616DB-9F2A-4946-9FFA-7B06EF7A0DF3}" presName="composite" presStyleCnt="0"/>
      <dgm:spPr/>
    </dgm:pt>
    <dgm:pt modelId="{81336B9C-D07D-DF4E-B9AE-91BC088AC086}" type="pres">
      <dgm:prSet presAssocID="{544616DB-9F2A-4946-9FFA-7B06EF7A0DF3}" presName="imgShp" presStyleLbl="fgImgPlace1" presStyleIdx="2" presStyleCnt="4"/>
      <dgm:spPr/>
    </dgm:pt>
    <dgm:pt modelId="{4E691962-E66A-BD4F-AA0A-08E0C2B2CA5A}" type="pres">
      <dgm:prSet presAssocID="{544616DB-9F2A-4946-9FFA-7B06EF7A0DF3}" presName="txShp" presStyleLbl="node1" presStyleIdx="2" presStyleCnt="4">
        <dgm:presLayoutVars>
          <dgm:bulletEnabled val="1"/>
        </dgm:presLayoutVars>
      </dgm:prSet>
      <dgm:spPr/>
    </dgm:pt>
    <dgm:pt modelId="{04D037C9-8948-E843-8BE1-24E37E1B9D8C}" type="pres">
      <dgm:prSet presAssocID="{6FD1D8DF-CD22-904D-9653-106428423CAE}" presName="spacing" presStyleCnt="0"/>
      <dgm:spPr/>
    </dgm:pt>
    <dgm:pt modelId="{6F3E0083-2DF6-294D-9906-876360FE46CE}" type="pres">
      <dgm:prSet presAssocID="{BE55F9BB-5B3B-014A-BEA7-29C351856ACA}" presName="composite" presStyleCnt="0"/>
      <dgm:spPr/>
    </dgm:pt>
    <dgm:pt modelId="{5CC6CCF9-C978-324B-8ECB-F72EC276C124}" type="pres">
      <dgm:prSet presAssocID="{BE55F9BB-5B3B-014A-BEA7-29C351856ACA}" presName="imgShp" presStyleLbl="fgImgPlace1" presStyleIdx="3" presStyleCnt="4"/>
      <dgm:spPr/>
    </dgm:pt>
    <dgm:pt modelId="{999E5A02-0AD3-A44A-B4CB-F5421F04E401}" type="pres">
      <dgm:prSet presAssocID="{BE55F9BB-5B3B-014A-BEA7-29C351856ACA}" presName="txShp" presStyleLbl="node1" presStyleIdx="3" presStyleCnt="4">
        <dgm:presLayoutVars>
          <dgm:bulletEnabled val="1"/>
        </dgm:presLayoutVars>
      </dgm:prSet>
      <dgm:spPr/>
    </dgm:pt>
  </dgm:ptLst>
  <dgm:cxnLst>
    <dgm:cxn modelId="{89DB7225-F7DC-F54B-A7CF-457D785FEB0F}" srcId="{D668A1A5-97C1-D74A-A1DF-9EF174EA5173}" destId="{4429E23D-AB24-5041-BA91-B68D126DDE2F}" srcOrd="0" destOrd="0" parTransId="{8EBDBE3D-0EA5-EB48-98CF-62161C639CFB}" sibTransId="{7C379F08-F199-E246-926A-40A00B46827D}"/>
    <dgm:cxn modelId="{FB555C40-DC07-B347-AB73-C5FC655A61E2}" type="presOf" srcId="{19ABAFC3-012F-E94E-ACE6-395F0B954E3F}" destId="{2E229745-8356-674A-9F87-F047A96E6DB6}" srcOrd="0" destOrd="0" presId="urn:microsoft.com/office/officeart/2005/8/layout/vList3"/>
    <dgm:cxn modelId="{E1514E49-2BF1-BA41-AA06-3C40F4DB3C08}" type="presOf" srcId="{544616DB-9F2A-4946-9FFA-7B06EF7A0DF3}" destId="{4E691962-E66A-BD4F-AA0A-08E0C2B2CA5A}" srcOrd="0" destOrd="0" presId="urn:microsoft.com/office/officeart/2005/8/layout/vList3"/>
    <dgm:cxn modelId="{006F994E-4A84-BF4D-A60D-42CF72B5F8C4}" type="presOf" srcId="{D668A1A5-97C1-D74A-A1DF-9EF174EA5173}" destId="{FAA19898-CB19-DD4A-A9FE-19450B4177F1}" srcOrd="0" destOrd="0" presId="urn:microsoft.com/office/officeart/2005/8/layout/vList3"/>
    <dgm:cxn modelId="{5717E153-7AD1-EF48-A1FB-4340AE522BA1}" type="presOf" srcId="{BE55F9BB-5B3B-014A-BEA7-29C351856ACA}" destId="{999E5A02-0AD3-A44A-B4CB-F5421F04E401}" srcOrd="0" destOrd="0" presId="urn:microsoft.com/office/officeart/2005/8/layout/vList3"/>
    <dgm:cxn modelId="{3DA6C755-8A3E-8340-8CA8-98138E2C0EED}" type="presOf" srcId="{4429E23D-AB24-5041-BA91-B68D126DDE2F}" destId="{04899726-9550-0E42-AA30-62E6F2DF49B1}" srcOrd="0" destOrd="0" presId="urn:microsoft.com/office/officeart/2005/8/layout/vList3"/>
    <dgm:cxn modelId="{A738A48D-6751-874B-99DC-535A064EFC31}" srcId="{D668A1A5-97C1-D74A-A1DF-9EF174EA5173}" destId="{BE55F9BB-5B3B-014A-BEA7-29C351856ACA}" srcOrd="3" destOrd="0" parTransId="{D15EE5F7-13F6-774D-9930-3188B9E46E4B}" sibTransId="{B995ECBD-507B-B848-AF7F-5C129028E8BE}"/>
    <dgm:cxn modelId="{AC47E3D4-D5F4-CB40-A80B-5CEF24D3B0BC}" srcId="{D668A1A5-97C1-D74A-A1DF-9EF174EA5173}" destId="{19ABAFC3-012F-E94E-ACE6-395F0B954E3F}" srcOrd="1" destOrd="0" parTransId="{15597AD2-5F0D-E44F-9A55-1F98045E592F}" sibTransId="{8F1376C6-2DD3-D641-BADD-E0EBE8DFC6F9}"/>
    <dgm:cxn modelId="{33E21FE8-31D1-324F-B456-7BEBA04509F7}" srcId="{D668A1A5-97C1-D74A-A1DF-9EF174EA5173}" destId="{544616DB-9F2A-4946-9FFA-7B06EF7A0DF3}" srcOrd="2" destOrd="0" parTransId="{869B3421-F6F7-9C4E-949A-B95FCE264F62}" sibTransId="{6FD1D8DF-CD22-904D-9653-106428423CAE}"/>
    <dgm:cxn modelId="{5412C7D5-99BF-474D-816D-6B9847A6449F}" type="presParOf" srcId="{FAA19898-CB19-DD4A-A9FE-19450B4177F1}" destId="{1DC24A69-5F0E-664C-8E11-60C2351A23A8}" srcOrd="0" destOrd="0" presId="urn:microsoft.com/office/officeart/2005/8/layout/vList3"/>
    <dgm:cxn modelId="{C3BAC86A-2D39-5E4E-B279-EA27FFDE3754}" type="presParOf" srcId="{1DC24A69-5F0E-664C-8E11-60C2351A23A8}" destId="{AA2B8B6D-1E4C-4743-ACBF-4988FEC82066}" srcOrd="0" destOrd="0" presId="urn:microsoft.com/office/officeart/2005/8/layout/vList3"/>
    <dgm:cxn modelId="{3E65D070-D7D6-4B4C-9C94-402DCEDDFEAE}" type="presParOf" srcId="{1DC24A69-5F0E-664C-8E11-60C2351A23A8}" destId="{04899726-9550-0E42-AA30-62E6F2DF49B1}" srcOrd="1" destOrd="0" presId="urn:microsoft.com/office/officeart/2005/8/layout/vList3"/>
    <dgm:cxn modelId="{56074A2A-4D5B-A04B-BC3F-B1069A8EA255}" type="presParOf" srcId="{FAA19898-CB19-DD4A-A9FE-19450B4177F1}" destId="{D3A7409D-CDF1-6549-9A8D-5C9B72312127}" srcOrd="1" destOrd="0" presId="urn:microsoft.com/office/officeart/2005/8/layout/vList3"/>
    <dgm:cxn modelId="{623BD98D-5789-6D4E-84E7-B1A487BC288B}" type="presParOf" srcId="{FAA19898-CB19-DD4A-A9FE-19450B4177F1}" destId="{E78E21DF-922F-714B-8E32-405512BF6800}" srcOrd="2" destOrd="0" presId="urn:microsoft.com/office/officeart/2005/8/layout/vList3"/>
    <dgm:cxn modelId="{1C0CB90B-E59D-EB44-8FFF-75ABE0E0F7CD}" type="presParOf" srcId="{E78E21DF-922F-714B-8E32-405512BF6800}" destId="{75491A62-B770-6C41-AA0C-5DE40C0BC8E8}" srcOrd="0" destOrd="0" presId="urn:microsoft.com/office/officeart/2005/8/layout/vList3"/>
    <dgm:cxn modelId="{A07C3E29-00E7-124C-B7EA-698743DD2DB5}" type="presParOf" srcId="{E78E21DF-922F-714B-8E32-405512BF6800}" destId="{2E229745-8356-674A-9F87-F047A96E6DB6}" srcOrd="1" destOrd="0" presId="urn:microsoft.com/office/officeart/2005/8/layout/vList3"/>
    <dgm:cxn modelId="{C7B0EAF9-A859-A648-97D5-646FFF467053}" type="presParOf" srcId="{FAA19898-CB19-DD4A-A9FE-19450B4177F1}" destId="{B2D2A659-0377-A14B-A86F-192E8144FEDE}" srcOrd="3" destOrd="0" presId="urn:microsoft.com/office/officeart/2005/8/layout/vList3"/>
    <dgm:cxn modelId="{20B77AFB-E0CE-D243-812B-9A06AF2C1F70}" type="presParOf" srcId="{FAA19898-CB19-DD4A-A9FE-19450B4177F1}" destId="{1E45E4EE-EB3B-F14B-B646-8E0C4BD4C5CC}" srcOrd="4" destOrd="0" presId="urn:microsoft.com/office/officeart/2005/8/layout/vList3"/>
    <dgm:cxn modelId="{8C8A5F43-D2DA-4B44-8864-98E22EC66857}" type="presParOf" srcId="{1E45E4EE-EB3B-F14B-B646-8E0C4BD4C5CC}" destId="{81336B9C-D07D-DF4E-B9AE-91BC088AC086}" srcOrd="0" destOrd="0" presId="urn:microsoft.com/office/officeart/2005/8/layout/vList3"/>
    <dgm:cxn modelId="{17BC2C13-D69C-BA40-977D-2A0DEB830101}" type="presParOf" srcId="{1E45E4EE-EB3B-F14B-B646-8E0C4BD4C5CC}" destId="{4E691962-E66A-BD4F-AA0A-08E0C2B2CA5A}" srcOrd="1" destOrd="0" presId="urn:microsoft.com/office/officeart/2005/8/layout/vList3"/>
    <dgm:cxn modelId="{57B017AD-29F1-3C4B-B99A-CDD253FE2BEF}" type="presParOf" srcId="{FAA19898-CB19-DD4A-A9FE-19450B4177F1}" destId="{04D037C9-8948-E843-8BE1-24E37E1B9D8C}" srcOrd="5" destOrd="0" presId="urn:microsoft.com/office/officeart/2005/8/layout/vList3"/>
    <dgm:cxn modelId="{71F6509E-70AA-6149-8172-62F3E7D41BDD}" type="presParOf" srcId="{FAA19898-CB19-DD4A-A9FE-19450B4177F1}" destId="{6F3E0083-2DF6-294D-9906-876360FE46CE}" srcOrd="6" destOrd="0" presId="urn:microsoft.com/office/officeart/2005/8/layout/vList3"/>
    <dgm:cxn modelId="{C28A718C-3B7C-014C-A51D-89FCABEBED05}" type="presParOf" srcId="{6F3E0083-2DF6-294D-9906-876360FE46CE}" destId="{5CC6CCF9-C978-324B-8ECB-F72EC276C124}" srcOrd="0" destOrd="0" presId="urn:microsoft.com/office/officeart/2005/8/layout/vList3"/>
    <dgm:cxn modelId="{D6994A49-B68A-E34F-9ECC-C135736BD218}" type="presParOf" srcId="{6F3E0083-2DF6-294D-9906-876360FE46CE}" destId="{999E5A02-0AD3-A44A-B4CB-F5421F04E40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9726-9550-0E42-AA30-62E6F2DF49B1}">
      <dsp:nvSpPr>
        <dsp:cNvPr id="0" name=""/>
        <dsp:cNvSpPr/>
      </dsp:nvSpPr>
      <dsp:spPr>
        <a:xfrm rot="10800000">
          <a:off x="1697886" y="1736"/>
          <a:ext cx="5893397" cy="8538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1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Kemiskinan</a:t>
          </a:r>
          <a:r>
            <a:rPr lang="en-US" sz="1900" kern="1200" dirty="0"/>
            <a:t> </a:t>
          </a:r>
          <a:r>
            <a:rPr lang="en-US" sz="1900" kern="1200" dirty="0" err="1"/>
            <a:t>Desa</a:t>
          </a:r>
          <a:r>
            <a:rPr lang="en-US" sz="1900" kern="1200" dirty="0"/>
            <a:t> </a:t>
          </a:r>
          <a:r>
            <a:rPr lang="en-US" sz="1900" kern="1200" dirty="0" err="1"/>
            <a:t>masih</a:t>
          </a:r>
          <a:r>
            <a:rPr lang="en-US" sz="1900" kern="1200" dirty="0"/>
            <a:t> </a:t>
          </a:r>
          <a:r>
            <a:rPr lang="en-US" sz="1900" kern="1200" dirty="0" err="1"/>
            <a:t>tinnggi</a:t>
          </a:r>
          <a:r>
            <a:rPr lang="en-US" sz="1900" kern="1200" dirty="0"/>
            <a:t> 12, 29% BPS 2022</a:t>
          </a:r>
        </a:p>
      </dsp:txBody>
      <dsp:txXfrm rot="10800000">
        <a:off x="1911345" y="1736"/>
        <a:ext cx="5679938" cy="853835"/>
      </dsp:txXfrm>
    </dsp:sp>
    <dsp:sp modelId="{AA2B8B6D-1E4C-4743-ACBF-4988FEC82066}">
      <dsp:nvSpPr>
        <dsp:cNvPr id="0" name=""/>
        <dsp:cNvSpPr/>
      </dsp:nvSpPr>
      <dsp:spPr>
        <a:xfrm>
          <a:off x="1270968" y="1736"/>
          <a:ext cx="853835" cy="8538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29745-8356-674A-9F87-F047A96E6DB6}">
      <dsp:nvSpPr>
        <dsp:cNvPr id="0" name=""/>
        <dsp:cNvSpPr/>
      </dsp:nvSpPr>
      <dsp:spPr>
        <a:xfrm rot="10800000">
          <a:off x="1697886" y="1110448"/>
          <a:ext cx="5893397" cy="8538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1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Angka Stunting </a:t>
          </a:r>
          <a:r>
            <a:rPr lang="en-US" sz="1900" kern="1200" dirty="0" err="1"/>
            <a:t>masih</a:t>
          </a:r>
          <a:r>
            <a:rPr lang="en-US" sz="1900" kern="1200" dirty="0"/>
            <a:t> </a:t>
          </a:r>
          <a:r>
            <a:rPr lang="en-US" sz="1900" kern="1200" dirty="0" err="1"/>
            <a:t>tinnggi</a:t>
          </a:r>
          <a:r>
            <a:rPr lang="en-US" sz="1900" kern="1200" dirty="0"/>
            <a:t> 21,6% (Target 14% di 2024)</a:t>
          </a:r>
        </a:p>
      </dsp:txBody>
      <dsp:txXfrm rot="10800000">
        <a:off x="1911345" y="1110448"/>
        <a:ext cx="5679938" cy="853835"/>
      </dsp:txXfrm>
    </dsp:sp>
    <dsp:sp modelId="{75491A62-B770-6C41-AA0C-5DE40C0BC8E8}">
      <dsp:nvSpPr>
        <dsp:cNvPr id="0" name=""/>
        <dsp:cNvSpPr/>
      </dsp:nvSpPr>
      <dsp:spPr>
        <a:xfrm>
          <a:off x="1270968" y="1110448"/>
          <a:ext cx="853835" cy="8538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91962-E66A-BD4F-AA0A-08E0C2B2CA5A}">
      <dsp:nvSpPr>
        <dsp:cNvPr id="0" name=""/>
        <dsp:cNvSpPr/>
      </dsp:nvSpPr>
      <dsp:spPr>
        <a:xfrm rot="10800000">
          <a:off x="1697886" y="2219160"/>
          <a:ext cx="5893397" cy="8538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1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Penurunan</a:t>
          </a:r>
          <a:r>
            <a:rPr lang="en-US" sz="1900" kern="1200" dirty="0"/>
            <a:t> Tingkat </a:t>
          </a:r>
          <a:r>
            <a:rPr lang="en-US" sz="1900" kern="1200" dirty="0" err="1"/>
            <a:t>terbuka</a:t>
          </a:r>
          <a:r>
            <a:rPr lang="en-US" sz="1900" kern="1200" dirty="0"/>
            <a:t> di </a:t>
          </a:r>
          <a:r>
            <a:rPr lang="en-US" sz="1900" kern="1200" dirty="0" err="1"/>
            <a:t>Desa</a:t>
          </a:r>
          <a:r>
            <a:rPr lang="en-US" sz="1900" kern="1200" dirty="0"/>
            <a:t> </a:t>
          </a:r>
          <a:r>
            <a:rPr lang="en-US" sz="1900" kern="1200" dirty="0" err="1"/>
            <a:t>dari</a:t>
          </a:r>
          <a:r>
            <a:rPr lang="en-US" sz="1900" kern="1200" dirty="0"/>
            <a:t> 4,11% </a:t>
          </a:r>
          <a:r>
            <a:rPr lang="en-US" sz="1900" kern="1200" dirty="0" err="1"/>
            <a:t>tahun</a:t>
          </a:r>
          <a:r>
            <a:rPr lang="en-US" sz="1900" kern="1200" dirty="0"/>
            <a:t> 2021 </a:t>
          </a:r>
          <a:r>
            <a:rPr lang="en-US" sz="1900" kern="1200" dirty="0" err="1"/>
            <a:t>menjadi</a:t>
          </a:r>
          <a:r>
            <a:rPr lang="en-US" sz="1900" kern="1200" dirty="0"/>
            <a:t> 3,72% </a:t>
          </a:r>
          <a:r>
            <a:rPr lang="en-US" sz="1900" kern="1200" dirty="0" err="1"/>
            <a:t>tahun</a:t>
          </a:r>
          <a:r>
            <a:rPr lang="en-US" sz="1900" kern="1200" dirty="0"/>
            <a:t> 2022 Data BPS 2022</a:t>
          </a:r>
        </a:p>
      </dsp:txBody>
      <dsp:txXfrm rot="10800000">
        <a:off x="1911345" y="2219160"/>
        <a:ext cx="5679938" cy="853835"/>
      </dsp:txXfrm>
    </dsp:sp>
    <dsp:sp modelId="{81336B9C-D07D-DF4E-B9AE-91BC088AC086}">
      <dsp:nvSpPr>
        <dsp:cNvPr id="0" name=""/>
        <dsp:cNvSpPr/>
      </dsp:nvSpPr>
      <dsp:spPr>
        <a:xfrm>
          <a:off x="1270968" y="2219160"/>
          <a:ext cx="853835" cy="8538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E5A02-0AD3-A44A-B4CB-F5421F04E401}">
      <dsp:nvSpPr>
        <dsp:cNvPr id="0" name=""/>
        <dsp:cNvSpPr/>
      </dsp:nvSpPr>
      <dsp:spPr>
        <a:xfrm rot="10800000">
          <a:off x="1697886" y="3327872"/>
          <a:ext cx="5893397" cy="8538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1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Masih </a:t>
          </a:r>
          <a:r>
            <a:rPr lang="en-US" sz="1900" kern="1200" dirty="0" err="1"/>
            <a:t>terdapat</a:t>
          </a:r>
          <a:r>
            <a:rPr lang="en-US" sz="1900" kern="1200" dirty="0"/>
            <a:t> </a:t>
          </a:r>
          <a:r>
            <a:rPr lang="en-US" sz="1900" kern="1200" dirty="0" err="1"/>
            <a:t>desa</a:t>
          </a:r>
          <a:r>
            <a:rPr lang="en-US" sz="1900" kern="1200" dirty="0"/>
            <a:t> </a:t>
          </a:r>
          <a:r>
            <a:rPr lang="en-US" sz="1900" kern="1200" dirty="0" err="1"/>
            <a:t>tertinggal</a:t>
          </a:r>
          <a:r>
            <a:rPr lang="en-US" sz="1900" kern="1200" dirty="0"/>
            <a:t> 9.584 (11,6%) (dan </a:t>
          </a:r>
          <a:r>
            <a:rPr lang="en-US" sz="1900" kern="1200" dirty="0" err="1"/>
            <a:t>desa</a:t>
          </a:r>
          <a:r>
            <a:rPr lang="en-US" sz="1900" kern="1200" dirty="0"/>
            <a:t> sangat </a:t>
          </a:r>
          <a:r>
            <a:rPr lang="en-US" sz="1900" kern="1200" dirty="0" err="1"/>
            <a:t>tertinggal</a:t>
          </a:r>
          <a:r>
            <a:rPr lang="en-US" sz="1900" kern="1200" dirty="0"/>
            <a:t> 4.982 (6,10%) </a:t>
          </a:r>
          <a:r>
            <a:rPr lang="en-US" sz="1900" kern="1200" dirty="0" err="1"/>
            <a:t>Desa</a:t>
          </a:r>
          <a:r>
            <a:rPr lang="en-US" sz="1900" kern="1200" dirty="0"/>
            <a:t> (81.616) </a:t>
          </a:r>
        </a:p>
      </dsp:txBody>
      <dsp:txXfrm rot="10800000">
        <a:off x="1911345" y="3327872"/>
        <a:ext cx="5679938" cy="853835"/>
      </dsp:txXfrm>
    </dsp:sp>
    <dsp:sp modelId="{5CC6CCF9-C978-324B-8ECB-F72EC276C124}">
      <dsp:nvSpPr>
        <dsp:cNvPr id="0" name=""/>
        <dsp:cNvSpPr/>
      </dsp:nvSpPr>
      <dsp:spPr>
        <a:xfrm>
          <a:off x="1270968" y="3327872"/>
          <a:ext cx="853835" cy="8538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2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5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3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15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3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3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4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28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9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7979-A53A-0C62-2843-DD511E069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746" y="1638300"/>
            <a:ext cx="6858000" cy="1790700"/>
          </a:xfrm>
        </p:spPr>
        <p:txBody>
          <a:bodyPr>
            <a:noAutofit/>
          </a:bodyPr>
          <a:lstStyle/>
          <a:p>
            <a:pPr algn="ctr"/>
            <a:r>
              <a:rPr lang="en-ID" sz="3600" dirty="0" err="1">
                <a:latin typeface="Roboto" panose="02000000000000000000" pitchFamily="2" charset="0"/>
              </a:rPr>
              <a:t>Rancangan</a:t>
            </a:r>
            <a:r>
              <a:rPr lang="en-ID" sz="3600" dirty="0">
                <a:latin typeface="Roboto" panose="02000000000000000000" pitchFamily="2" charset="0"/>
              </a:rPr>
              <a:t> </a:t>
            </a:r>
            <a:r>
              <a:rPr lang="en-ID" sz="3600" dirty="0" err="1">
                <a:latin typeface="Roboto" panose="02000000000000000000" pitchFamily="2" charset="0"/>
              </a:rPr>
              <a:t>Kebijakan</a:t>
            </a:r>
            <a:r>
              <a:rPr lang="en-ID" sz="3600" dirty="0">
                <a:latin typeface="Roboto" panose="02000000000000000000" pitchFamily="2" charset="0"/>
              </a:rPr>
              <a:t> </a:t>
            </a:r>
            <a:r>
              <a:rPr lang="en-ID" sz="3600" dirty="0" err="1">
                <a:latin typeface="Roboto" panose="02000000000000000000" pitchFamily="2" charset="0"/>
              </a:rPr>
              <a:t>Penggunaan</a:t>
            </a:r>
            <a:r>
              <a:rPr lang="en-ID" sz="3600" dirty="0">
                <a:latin typeface="Roboto" panose="02000000000000000000" pitchFamily="2" charset="0"/>
              </a:rPr>
              <a:t> Dana </a:t>
            </a:r>
            <a:r>
              <a:rPr lang="en-ID" sz="3600" dirty="0" err="1">
                <a:latin typeface="Roboto" panose="02000000000000000000" pitchFamily="2" charset="0"/>
              </a:rPr>
              <a:t>Desa</a:t>
            </a:r>
            <a:r>
              <a:rPr lang="en-ID" sz="3600" dirty="0">
                <a:latin typeface="Roboto" panose="02000000000000000000" pitchFamily="2" charset="0"/>
              </a:rPr>
              <a:t> </a:t>
            </a:r>
            <a:r>
              <a:rPr lang="en-ID" sz="3600" dirty="0" err="1">
                <a:latin typeface="Roboto" panose="02000000000000000000" pitchFamily="2" charset="0"/>
              </a:rPr>
              <a:t>Tahun</a:t>
            </a:r>
            <a:r>
              <a:rPr lang="en-ID" sz="3600" dirty="0">
                <a:latin typeface="Roboto" panose="02000000000000000000" pitchFamily="2" charset="0"/>
              </a:rPr>
              <a:t> oleh </a:t>
            </a:r>
            <a:r>
              <a:rPr lang="en-ID" sz="3600" dirty="0" err="1">
                <a:latin typeface="Roboto" panose="02000000000000000000" pitchFamily="2" charset="0"/>
              </a:rPr>
              <a:t>Kemendes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58EB9-53A9-25E0-3879-5B0B1309E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5781" y="3765754"/>
            <a:ext cx="6858000" cy="1241822"/>
          </a:xfrm>
        </p:spPr>
        <p:txBody>
          <a:bodyPr>
            <a:normAutofit/>
          </a:bodyPr>
          <a:lstStyle/>
          <a:p>
            <a:r>
              <a:rPr lang="en-US" sz="2000" dirty="0" err="1"/>
              <a:t>Akhmad</a:t>
            </a:r>
            <a:r>
              <a:rPr lang="en-US" sz="2000" dirty="0"/>
              <a:t> Habibullah, M.IP </a:t>
            </a:r>
          </a:p>
        </p:txBody>
      </p:sp>
    </p:spTree>
    <p:extLst>
      <p:ext uri="{BB962C8B-B14F-4D97-AF65-F5344CB8AC3E}">
        <p14:creationId xmlns:p14="http://schemas.microsoft.com/office/powerpoint/2010/main" val="327553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ahan-Sosialisasi-PMK-Pengelolaan-Dana-Desa-Tahun-2023-share-1-pdf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ahan-Sosialisasi-PMK-Pengelolaan-Dana-Desa-Tahun-2023-share-1-pdf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ahan-Sosialisasi-PMK-Pengelolaan-Dana-Desa-Tahun-2023-share-1-pdf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ahan-Sosialisasi-PMK-Pengelolaan-Dana-Desa-Tahun-2023-share-1-pdf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ahan-Sosialisasi-PMK-Pengelolaan-Dana-Desa-Tahun-2023-share-1-pdf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ahan-Sosialisasi-PMK-Pengelolaan-Dana-Desa-Tahun-2023-share-1-pdf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6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ahan-Sosialisasi-PMK-Pengelolaan-Dana-Desa-Tahun-2023-share-1-pdf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ahan-Sosialisasi-PMK-Pengelolaan-Dana-Desa-Tahun-2023-share-1-pdf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ahan-Sosialisasi-PMK-Pengelolaan-Dana-Desa-Tahun-2023-share-1-pdf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ahan-Sosialisasi-PMK-Pengelolaan-Dana-Desa-Tahun-2023-share-1-pdf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4491-D0AB-9B0E-E260-1DFFB157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513" y="466602"/>
            <a:ext cx="7202456" cy="786926"/>
          </a:xfrm>
        </p:spPr>
        <p:txBody>
          <a:bodyPr>
            <a:normAutofit/>
          </a:bodyPr>
          <a:lstStyle/>
          <a:p>
            <a:r>
              <a:rPr lang="en-US" dirty="0"/>
              <a:t>KONDISI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0F0DDE-542D-16D1-52E1-5E440C70A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753858"/>
              </p:ext>
            </p:extLst>
          </p:nvPr>
        </p:nvGraphicFramePr>
        <p:xfrm>
          <a:off x="140874" y="1628137"/>
          <a:ext cx="8862252" cy="418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660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ahan-Sosialisasi-PMK-Pengelolaan-Dana-Desa-Tahun-2023-share-1-pdf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ahan-Sosialisasi-PMK-Pengelolaan-Dana-Desa-Tahun-2023-share-1-pdf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ahan-Sosialisasi-PMK-Pengelolaan-Dana-Desa-Tahun-2023-share-1-pdf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ahan-Sosialisasi-PMK-Pengelolaan-Dana-Desa-Tahun-2023-share-1-pdf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ahan-Sosialisasi-PMK-Pengelolaan-Dana-Desa-Tahun-2023-share-1-pdf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ahan-Sosialisasi-PMK-Pengelolaan-Dana-Desa-Tahun-2023-share-1-pdf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ahan-Sosialisasi-PMK-Pengelolaan-Dana-Desa-Tahun-2023-share-1-pdf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ahan-Sosialisasi-PMK-Pengelolaan-Dana-Desa-Tahun-2023-share-1-pdf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3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ahan-Sosialisasi-PMK-Pengelolaan-Dana-Desa-Tahun-2023-share-1-pdf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ahan-Sosialisasi-PMK-Pengelolaan-Dana-Desa-Tahun-2023-share-1-pdf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ahan-Sosialisasi-PMK-Pengelolaan-Dana-Desa-Tahun-2023-share-1-pdf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ahan-Sosialisasi-PMK-Pengelolaan-Dana-Desa-Tahun-2023-share-1-pdf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ahan-Sosialisasi-PMK-Pengelolaan-Dana-Desa-Tahun-2023-share-1-pdf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han-Sosialisasi-PMK-Pengelolaan-Dana-Desa-Tahun-2023-share-1-pdf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ahan-Sosialisasi-PMK-Pengelolaan-Dana-Desa-Tahun-2023-share-1-pdf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ahan-Sosialisasi-PMK-Pengelolaan-Dana-Desa-Tahun-2023-share-1-pdf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ahan-Sosialisasi-PMK-Pengelolaan-Dana-Desa-Tahun-2023-share-1-pdf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{05885460-23EA-5C45-A0CC-EAA7A6B3E2EE}tf10001119</Template>
  <TotalTime>5</TotalTime>
  <Words>80</Words>
  <Application>Microsoft Macintosh PowerPoint</Application>
  <PresentationFormat>On-screen Show (4:3)</PresentationFormat>
  <Paragraphs>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Gill Sans MT</vt:lpstr>
      <vt:lpstr>Roboto</vt:lpstr>
      <vt:lpstr>Gallery</vt:lpstr>
      <vt:lpstr>Rancangan Kebijakan Penggunaan Dana Desa Tahun oleh Kemendes</vt:lpstr>
      <vt:lpstr>KONDISI Desa saat 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Rancangan Kebijakan Penggunaan Dana Desa Tahun Anggaran 2024 oleh Kemendes</dc:title>
  <dc:subject/>
  <dc:creator/>
  <cp:keywords/>
  <dc:description>generated using python-pptx</dc:description>
  <cp:lastModifiedBy>Microsoft Office User</cp:lastModifiedBy>
  <cp:revision>3</cp:revision>
  <dcterms:created xsi:type="dcterms:W3CDTF">2013-01-27T09:14:16Z</dcterms:created>
  <dcterms:modified xsi:type="dcterms:W3CDTF">2024-10-22T02:14:26Z</dcterms:modified>
  <cp:category/>
</cp:coreProperties>
</file>