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Montserrat Bold" charset="1" panose="00000800000000000000"/>
      <p:regular r:id="rId18"/>
    </p:embeddedFont>
    <p:embeddedFont>
      <p:font typeface="Montserrat" charset="1" panose="00000500000000000000"/>
      <p:regular r:id="rId19"/>
    </p:embeddedFont>
    <p:embeddedFont>
      <p:font typeface="Eastman Condensed Bold" charset="1" panose="00000806000000000000"/>
      <p:regular r:id="rId20"/>
    </p:embeddedFont>
    <p:embeddedFont>
      <p:font typeface="Public Sans Bold" charset="1" panose="00000000000000000000"/>
      <p:regular r:id="rId21"/>
    </p:embeddedFont>
    <p:embeddedFont>
      <p:font typeface="Cloud" charset="1" panose="02000000000000000000"/>
      <p:regular r:id="rId22"/>
    </p:embeddedFont>
    <p:embeddedFont>
      <p:font typeface="Public Sans"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12.png" Type="http://schemas.openxmlformats.org/officeDocument/2006/relationships/image"/><Relationship Id="rId12" Target="../media/image27.png" Type="http://schemas.openxmlformats.org/officeDocument/2006/relationships/image"/><Relationship Id="rId2" Target="../media/image3.jpe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14" Target="../media/image41.png" Type="http://schemas.openxmlformats.org/officeDocument/2006/relationships/image"/><Relationship Id="rId2" Target="../media/image3.jpeg" Type="http://schemas.openxmlformats.org/officeDocument/2006/relationships/image"/><Relationship Id="rId3" Target="../media/image37.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1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14" Target="../media/image42.png" Type="http://schemas.openxmlformats.org/officeDocument/2006/relationships/image"/><Relationship Id="rId2" Target="../media/image3.jpeg" Type="http://schemas.openxmlformats.org/officeDocument/2006/relationships/image"/><Relationship Id="rId3" Target="../media/image37.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1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14" Target="../media/image43.png" Type="http://schemas.openxmlformats.org/officeDocument/2006/relationships/image"/><Relationship Id="rId2" Target="../media/image3.jpeg" Type="http://schemas.openxmlformats.org/officeDocument/2006/relationships/image"/><Relationship Id="rId3" Target="../media/image37.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1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30.png" Type="http://schemas.openxmlformats.org/officeDocument/2006/relationships/image"/><Relationship Id="rId12" Target="../media/image31.sv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16.pn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42590" t="-79" r="-42590" b="-79"/>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569950" y="528925"/>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182666" y="448615"/>
            <a:ext cx="757450" cy="774627"/>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17147110" y="448615"/>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sp>
        <p:nvSpPr>
          <p:cNvPr name="TextBox 22" id="22"/>
          <p:cNvSpPr txBox="true"/>
          <p:nvPr/>
        </p:nvSpPr>
        <p:spPr>
          <a:xfrm rot="0">
            <a:off x="447346" y="4950700"/>
            <a:ext cx="12464420" cy="1909445"/>
          </a:xfrm>
          <a:prstGeom prst="rect">
            <a:avLst/>
          </a:prstGeom>
        </p:spPr>
        <p:txBody>
          <a:bodyPr anchor="t" rtlCol="false" tIns="0" lIns="0" bIns="0" rIns="0">
            <a:spAutoFit/>
          </a:bodyPr>
          <a:lstStyle/>
          <a:p>
            <a:pPr algn="l">
              <a:lnSpc>
                <a:spcPts val="7299"/>
              </a:lnSpc>
            </a:pPr>
            <a:r>
              <a:rPr lang="en-US" sz="7299">
                <a:solidFill>
                  <a:srgbClr val="022135"/>
                </a:solidFill>
                <a:latin typeface="Eastman Condensed Bold"/>
                <a:ea typeface="Eastman Condensed Bold"/>
                <a:cs typeface="Eastman Condensed Bold"/>
                <a:sym typeface="Eastman Condensed Bold"/>
              </a:rPr>
              <a:t>API (APPLICATION</a:t>
            </a:r>
          </a:p>
          <a:p>
            <a:pPr algn="l">
              <a:lnSpc>
                <a:spcPts val="7299"/>
              </a:lnSpc>
            </a:pPr>
            <a:r>
              <a:rPr lang="en-US" sz="7299">
                <a:solidFill>
                  <a:srgbClr val="022135"/>
                </a:solidFill>
                <a:latin typeface="Eastman Condensed Bold"/>
                <a:ea typeface="Eastman Condensed Bold"/>
                <a:cs typeface="Eastman Condensed Bold"/>
                <a:sym typeface="Eastman Condensed Bold"/>
              </a:rPr>
              <a:t>PROGRAMMING INTERFACE)</a:t>
            </a:r>
          </a:p>
        </p:txBody>
      </p:sp>
      <p:sp>
        <p:nvSpPr>
          <p:cNvPr name="TextBox 23" id="23"/>
          <p:cNvSpPr txBox="true"/>
          <p:nvPr/>
        </p:nvSpPr>
        <p:spPr>
          <a:xfrm rot="0">
            <a:off x="679018" y="3327639"/>
            <a:ext cx="3306122"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9</a:t>
            </a:r>
          </a:p>
        </p:txBody>
      </p:sp>
      <p:grpSp>
        <p:nvGrpSpPr>
          <p:cNvPr name="Group 24" id="24"/>
          <p:cNvGrpSpPr/>
          <p:nvPr/>
        </p:nvGrpSpPr>
        <p:grpSpPr>
          <a:xfrm rot="0">
            <a:off x="0" y="8267461"/>
            <a:ext cx="8157818" cy="1327780"/>
            <a:chOff x="0" y="0"/>
            <a:chExt cx="2148561" cy="349703"/>
          </a:xfrm>
        </p:grpSpPr>
        <p:sp>
          <p:nvSpPr>
            <p:cNvPr name="Freeform 25" id="25"/>
            <p:cNvSpPr/>
            <p:nvPr/>
          </p:nvSpPr>
          <p:spPr>
            <a:xfrm flipH="false" flipV="false" rot="0">
              <a:off x="0" y="0"/>
              <a:ext cx="2148561" cy="349703"/>
            </a:xfrm>
            <a:custGeom>
              <a:avLst/>
              <a:gdLst/>
              <a:ahLst/>
              <a:cxnLst/>
              <a:rect r="r" b="b" t="t" l="l"/>
              <a:pathLst>
                <a:path h="349703" w="2148561">
                  <a:moveTo>
                    <a:pt x="0" y="0"/>
                  </a:moveTo>
                  <a:lnTo>
                    <a:pt x="2148561" y="0"/>
                  </a:lnTo>
                  <a:lnTo>
                    <a:pt x="2148561" y="349703"/>
                  </a:lnTo>
                  <a:lnTo>
                    <a:pt x="0" y="349703"/>
                  </a:lnTo>
                  <a:close/>
                </a:path>
              </a:pathLst>
            </a:custGeom>
            <a:solidFill>
              <a:srgbClr val="022135"/>
            </a:solidFill>
          </p:spPr>
        </p:sp>
        <p:sp>
          <p:nvSpPr>
            <p:cNvPr name="TextBox 26" id="26"/>
            <p:cNvSpPr txBox="true"/>
            <p:nvPr/>
          </p:nvSpPr>
          <p:spPr>
            <a:xfrm>
              <a:off x="0" y="-57150"/>
              <a:ext cx="2148561" cy="406853"/>
            </a:xfrm>
            <a:prstGeom prst="rect">
              <a:avLst/>
            </a:prstGeom>
          </p:spPr>
          <p:txBody>
            <a:bodyPr anchor="ctr" rtlCol="false" tIns="50800" lIns="50800" bIns="50800" rIns="50800"/>
            <a:lstStyle/>
            <a:p>
              <a:pPr algn="ctr">
                <a:lnSpc>
                  <a:spcPts val="3498"/>
                </a:lnSpc>
              </a:pPr>
            </a:p>
          </p:txBody>
        </p:sp>
      </p:grpSp>
      <p:sp>
        <p:nvSpPr>
          <p:cNvPr name="TextBox 27" id="27"/>
          <p:cNvSpPr txBox="true"/>
          <p:nvPr/>
        </p:nvSpPr>
        <p:spPr>
          <a:xfrm rot="0">
            <a:off x="339509" y="8581784"/>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14610" t="-79" r="-14609" b="-79"/>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6" id="26"/>
          <p:cNvGrpSpPr/>
          <p:nvPr/>
        </p:nvGrpSpPr>
        <p:grpSpPr>
          <a:xfrm rot="0">
            <a:off x="1028700" y="4937151"/>
            <a:ext cx="6504810" cy="3006771"/>
            <a:chOff x="0" y="0"/>
            <a:chExt cx="1713201" cy="791907"/>
          </a:xfrm>
        </p:grpSpPr>
        <p:sp>
          <p:nvSpPr>
            <p:cNvPr name="Freeform 27" id="27"/>
            <p:cNvSpPr/>
            <p:nvPr/>
          </p:nvSpPr>
          <p:spPr>
            <a:xfrm flipH="false" flipV="false" rot="0">
              <a:off x="0" y="0"/>
              <a:ext cx="1713201" cy="791907"/>
            </a:xfrm>
            <a:custGeom>
              <a:avLst/>
              <a:gdLst/>
              <a:ahLst/>
              <a:cxnLst/>
              <a:rect r="r" b="b" t="t" l="l"/>
              <a:pathLst>
                <a:path h="791907" w="1713201">
                  <a:moveTo>
                    <a:pt x="19043" y="0"/>
                  </a:moveTo>
                  <a:lnTo>
                    <a:pt x="1694158" y="0"/>
                  </a:lnTo>
                  <a:cubicBezTo>
                    <a:pt x="1699208" y="0"/>
                    <a:pt x="1704052" y="2006"/>
                    <a:pt x="1707623" y="5578"/>
                  </a:cubicBezTo>
                  <a:cubicBezTo>
                    <a:pt x="1711195" y="9149"/>
                    <a:pt x="1713201" y="13992"/>
                    <a:pt x="1713201" y="19043"/>
                  </a:cubicBezTo>
                  <a:lnTo>
                    <a:pt x="1713201" y="772864"/>
                  </a:lnTo>
                  <a:cubicBezTo>
                    <a:pt x="1713201" y="777914"/>
                    <a:pt x="1711195" y="782758"/>
                    <a:pt x="1707623" y="786329"/>
                  </a:cubicBezTo>
                  <a:cubicBezTo>
                    <a:pt x="1704052" y="789900"/>
                    <a:pt x="1699208" y="791907"/>
                    <a:pt x="1694158" y="791907"/>
                  </a:cubicBezTo>
                  <a:lnTo>
                    <a:pt x="19043" y="791907"/>
                  </a:lnTo>
                  <a:cubicBezTo>
                    <a:pt x="8526" y="791907"/>
                    <a:pt x="0" y="783381"/>
                    <a:pt x="0" y="772864"/>
                  </a:cubicBezTo>
                  <a:lnTo>
                    <a:pt x="0" y="19043"/>
                  </a:lnTo>
                  <a:cubicBezTo>
                    <a:pt x="0" y="8526"/>
                    <a:pt x="8526" y="0"/>
                    <a:pt x="19043" y="0"/>
                  </a:cubicBezTo>
                  <a:close/>
                </a:path>
              </a:pathLst>
            </a:custGeom>
            <a:solidFill>
              <a:srgbClr val="A6A6A6"/>
            </a:solidFill>
          </p:spPr>
        </p:sp>
        <p:sp>
          <p:nvSpPr>
            <p:cNvPr name="TextBox 28" id="28"/>
            <p:cNvSpPr txBox="true"/>
            <p:nvPr/>
          </p:nvSpPr>
          <p:spPr>
            <a:xfrm>
              <a:off x="0" y="-57150"/>
              <a:ext cx="1713201" cy="849057"/>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178205" y="5348337"/>
            <a:ext cx="6214671" cy="209867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mendemonstrasikan API Internet of Things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729456"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0477" t="0" r="-20476" b="0"/>
              </a:stretch>
            </a:blipFill>
          </p:spPr>
        </p:sp>
      </p:grpSp>
      <p:sp>
        <p:nvSpPr>
          <p:cNvPr name="TextBox 14" id="14"/>
          <p:cNvSpPr txBox="true"/>
          <p:nvPr/>
        </p:nvSpPr>
        <p:spPr>
          <a:xfrm rot="0">
            <a:off x="7899285" y="4238958"/>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Apa Itu</a:t>
            </a:r>
          </a:p>
          <a:p>
            <a:pPr algn="l">
              <a:lnSpc>
                <a:spcPts val="8667"/>
              </a:lnSpc>
            </a:pPr>
            <a:r>
              <a:rPr lang="en-US" sz="8667">
                <a:solidFill>
                  <a:srgbClr val="FFFFFF"/>
                </a:solidFill>
                <a:latin typeface="Eastman Condensed Bold"/>
                <a:ea typeface="Eastman Condensed Bold"/>
                <a:cs typeface="Eastman Condensed Bold"/>
                <a:sym typeface="Eastman Condensed Bold"/>
              </a:rPr>
              <a:t>API?</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3044836" y="3583233"/>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17024488" y="352472"/>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28700" y="8853503"/>
            <a:ext cx="1813321" cy="300022"/>
            <a:chOff x="0" y="0"/>
            <a:chExt cx="2417761" cy="400029"/>
          </a:xfrm>
        </p:grpSpPr>
        <p:sp>
          <p:nvSpPr>
            <p:cNvPr name="Freeform 8" id="8"/>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5"/>
              <a:stretch>
                <a:fillRect l="0" t="-2212" r="-2" b="-2206"/>
              </a:stretch>
            </a:blipFill>
          </p:spPr>
        </p:sp>
      </p:grpSp>
      <p:grpSp>
        <p:nvGrpSpPr>
          <p:cNvPr name="Group 9" id="9"/>
          <p:cNvGrpSpPr/>
          <p:nvPr/>
        </p:nvGrpSpPr>
        <p:grpSpPr>
          <a:xfrm rot="0">
            <a:off x="-2011109" y="-2057400"/>
            <a:ext cx="3386232" cy="3464176"/>
            <a:chOff x="0" y="0"/>
            <a:chExt cx="4514976" cy="4618901"/>
          </a:xfrm>
        </p:grpSpPr>
        <p:sp>
          <p:nvSpPr>
            <p:cNvPr name="Freeform 10" id="10"/>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6"/>
              <a:stretch>
                <a:fillRect l="-26" t="0" r="-26" b="0"/>
              </a:stretch>
            </a:blipFill>
          </p:spPr>
        </p:sp>
      </p:grpSp>
      <p:sp>
        <p:nvSpPr>
          <p:cNvPr name="Freeform 11" id="11"/>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2" id="12"/>
          <p:cNvGrpSpPr/>
          <p:nvPr/>
        </p:nvGrpSpPr>
        <p:grpSpPr>
          <a:xfrm rot="0">
            <a:off x="467676" y="722519"/>
            <a:ext cx="1421058" cy="606553"/>
            <a:chOff x="0" y="0"/>
            <a:chExt cx="1894744" cy="808737"/>
          </a:xfrm>
        </p:grpSpPr>
        <p:sp>
          <p:nvSpPr>
            <p:cNvPr name="Freeform 13" id="13"/>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9"/>
              <a:stretch>
                <a:fillRect l="-944" t="0" r="-946" b="0"/>
              </a:stretch>
            </a:blipFill>
          </p:spPr>
        </p:sp>
      </p:grpSp>
      <p:grpSp>
        <p:nvGrpSpPr>
          <p:cNvPr name="Group 14" id="14"/>
          <p:cNvGrpSpPr/>
          <p:nvPr/>
        </p:nvGrpSpPr>
        <p:grpSpPr>
          <a:xfrm rot="0">
            <a:off x="2127324" y="682364"/>
            <a:ext cx="678920" cy="694317"/>
            <a:chOff x="0" y="0"/>
            <a:chExt cx="905227" cy="925756"/>
          </a:xfrm>
        </p:grpSpPr>
        <p:sp>
          <p:nvSpPr>
            <p:cNvPr name="Freeform 15" id="15"/>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0"/>
              <a:stretch>
                <a:fillRect l="-1133" t="0" r="-1130" b="-5"/>
              </a:stretch>
            </a:blipFill>
          </p:spPr>
        </p:sp>
      </p:grpSp>
      <p:grpSp>
        <p:nvGrpSpPr>
          <p:cNvPr name="Group 16" id="16"/>
          <p:cNvGrpSpPr/>
          <p:nvPr/>
        </p:nvGrpSpPr>
        <p:grpSpPr>
          <a:xfrm rot="0">
            <a:off x="3044835" y="642209"/>
            <a:ext cx="819282" cy="767174"/>
            <a:chOff x="0" y="0"/>
            <a:chExt cx="1092376" cy="1022899"/>
          </a:xfrm>
        </p:grpSpPr>
        <p:sp>
          <p:nvSpPr>
            <p:cNvPr name="Freeform 17" id="17"/>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1"/>
              <a:stretch>
                <a:fillRect l="-14902" t="0" r="-14907" b="-4"/>
              </a:stretch>
            </a:blipFill>
          </p:spPr>
        </p:sp>
      </p:grpSp>
      <p:grpSp>
        <p:nvGrpSpPr>
          <p:cNvPr name="Group 18" id="18"/>
          <p:cNvGrpSpPr/>
          <p:nvPr/>
        </p:nvGrpSpPr>
        <p:grpSpPr>
          <a:xfrm rot="0">
            <a:off x="9901055" y="3196832"/>
            <a:ext cx="12435760" cy="6773708"/>
            <a:chOff x="0" y="0"/>
            <a:chExt cx="2295329" cy="1250256"/>
          </a:xfrm>
        </p:grpSpPr>
        <p:sp>
          <p:nvSpPr>
            <p:cNvPr name="Freeform 19" id="19"/>
            <p:cNvSpPr/>
            <p:nvPr/>
          </p:nvSpPr>
          <p:spPr>
            <a:xfrm flipH="false" flipV="false" rot="0">
              <a:off x="0" y="0"/>
              <a:ext cx="2295329" cy="1250256"/>
            </a:xfrm>
            <a:custGeom>
              <a:avLst/>
              <a:gdLst/>
              <a:ahLst/>
              <a:cxnLst/>
              <a:rect r="r" b="b" t="t" l="l"/>
              <a:pathLst>
                <a:path h="1250256" w="2295329">
                  <a:moveTo>
                    <a:pt x="0" y="0"/>
                  </a:moveTo>
                  <a:lnTo>
                    <a:pt x="2295329" y="0"/>
                  </a:lnTo>
                  <a:lnTo>
                    <a:pt x="2295329" y="1250256"/>
                  </a:lnTo>
                  <a:lnTo>
                    <a:pt x="0" y="1250256"/>
                  </a:lnTo>
                  <a:close/>
                </a:path>
              </a:pathLst>
            </a:custGeom>
            <a:blipFill>
              <a:blip r:embed="rId12"/>
              <a:stretch>
                <a:fillRect l="-2374" t="0" r="-2374" b="0"/>
              </a:stretch>
            </a:blipFill>
          </p:spPr>
        </p:sp>
      </p:grpSp>
      <p:sp>
        <p:nvSpPr>
          <p:cNvPr name="TextBox 20" id="20"/>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DEFINISI</a:t>
            </a:r>
          </a:p>
          <a:p>
            <a:pPr algn="ctr">
              <a:lnSpc>
                <a:spcPts val="6000"/>
              </a:lnSpc>
            </a:pPr>
            <a:r>
              <a:rPr lang="en-US" sz="6000">
                <a:solidFill>
                  <a:srgbClr val="013049"/>
                </a:solidFill>
                <a:latin typeface="Eastman Condensed Bold"/>
                <a:ea typeface="Eastman Condensed Bold"/>
                <a:cs typeface="Eastman Condensed Bold"/>
                <a:sym typeface="Eastman Condensed Bold"/>
              </a:rPr>
              <a:t>API I</a:t>
            </a:r>
            <a:r>
              <a:rPr lang="en-US" sz="6000">
                <a:solidFill>
                  <a:srgbClr val="013049"/>
                </a:solidFill>
                <a:latin typeface="Eastman Condensed Bold"/>
                <a:ea typeface="Eastman Condensed Bold"/>
                <a:cs typeface="Eastman Condensed Bold"/>
                <a:sym typeface="Eastman Condensed Bold"/>
              </a:rPr>
              <a:t>OT </a:t>
            </a:r>
          </a:p>
        </p:txBody>
      </p:sp>
      <p:sp>
        <p:nvSpPr>
          <p:cNvPr name="TextBox 21" id="21"/>
          <p:cNvSpPr txBox="true"/>
          <p:nvPr/>
        </p:nvSpPr>
        <p:spPr>
          <a:xfrm rot="0">
            <a:off x="1028700" y="3803420"/>
            <a:ext cx="8672330" cy="6167120"/>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22135"/>
                </a:solidFill>
                <a:latin typeface="Cloud"/>
                <a:ea typeface="Cloud"/>
                <a:cs typeface="Cloud"/>
                <a:sym typeface="Cloud"/>
              </a:rPr>
              <a:t>API (Application Programming Interface) IoT adalah sebuah antarmuka yang memungkinkan perangkat IoT untuk berkomunikasi dengan aplikasi lain, baik itu aplikasi web, aplikasi mobile, atau layanan cloud.</a:t>
            </a:r>
          </a:p>
          <a:p>
            <a:pPr algn="just" marL="690880" indent="-345440" lvl="1">
              <a:lnSpc>
                <a:spcPts val="4480"/>
              </a:lnSpc>
              <a:buFont typeface="Arial"/>
              <a:buChar char="•"/>
            </a:pPr>
            <a:r>
              <a:rPr lang="en-US" sz="3200">
                <a:solidFill>
                  <a:srgbClr val="022135"/>
                </a:solidFill>
                <a:latin typeface="Cloud"/>
                <a:ea typeface="Cloud"/>
                <a:cs typeface="Cloud"/>
                <a:sym typeface="Cloud"/>
              </a:rPr>
              <a:t>API bisa berupa layanan eksternal yang memerlukan kunci akses untuk digunakan, atau bisa juga sepenuhnya gratis dan tersedia untuk umum tanpa perlu pendaftaran ke penyedianya.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34893" y="-355647"/>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34226" y="4993524"/>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297928" y="4993524"/>
            <a:ext cx="5480147" cy="2425288"/>
          </a:xfrm>
          <a:custGeom>
            <a:avLst/>
            <a:gdLst/>
            <a:ahLst/>
            <a:cxnLst/>
            <a:rect r="r" b="b" t="t" l="l"/>
            <a:pathLst>
              <a:path h="2425288" w="5480147">
                <a:moveTo>
                  <a:pt x="0" y="0"/>
                </a:moveTo>
                <a:lnTo>
                  <a:pt x="5480146" y="0"/>
                </a:lnTo>
                <a:lnTo>
                  <a:pt x="5480146"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736952" y="5296027"/>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5666659" y="1535949"/>
            <a:ext cx="6579290"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FUNGSI API</a:t>
            </a:r>
          </a:p>
        </p:txBody>
      </p:sp>
      <p:sp>
        <p:nvSpPr>
          <p:cNvPr name="TextBox 15" id="15"/>
          <p:cNvSpPr txBox="true"/>
          <p:nvPr/>
        </p:nvSpPr>
        <p:spPr>
          <a:xfrm rot="0">
            <a:off x="793058" y="6073229"/>
            <a:ext cx="5044021"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API IoT memungkinkan perangkat untuk mengirim dan menerima data. Sebagai contoh, sensor kelembaban dapat mengirim data sensor ke server melalui API, dan server dapat mengirim perintah kembali ke perangkat untuk mengambil tindakan tertentu.</a:t>
            </a:r>
          </a:p>
        </p:txBody>
      </p:sp>
      <p:sp>
        <p:nvSpPr>
          <p:cNvPr name="TextBox 16" id="16"/>
          <p:cNvSpPr txBox="true"/>
          <p:nvPr/>
        </p:nvSpPr>
        <p:spPr>
          <a:xfrm rot="0">
            <a:off x="6731154" y="6070717"/>
            <a:ext cx="4607896" cy="1512548"/>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IoT mendukung beberapa protokol komunikasi yang dapat dioperasikan bersama, memungkinkan perangkat untuk berkomunikasi tidak hanya satu sama lain tetapi juga dengan infrastruktur jaringan yang lebih besar.</a:t>
            </a:r>
          </a:p>
          <a:p>
            <a:pPr algn="ctr">
              <a:lnSpc>
                <a:spcPts val="2009"/>
              </a:lnSpc>
            </a:pPr>
          </a:p>
        </p:txBody>
      </p:sp>
      <p:sp>
        <p:nvSpPr>
          <p:cNvPr name="Freeform 17" id="17"/>
          <p:cNvSpPr/>
          <p:nvPr/>
        </p:nvSpPr>
        <p:spPr>
          <a:xfrm flipH="false" flipV="false" rot="0">
            <a:off x="1014020" y="5296027"/>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918287" y="3428569"/>
            <a:ext cx="732918"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1284746" y="5518904"/>
            <a:ext cx="4144886"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KOMUNIKASI DATA</a:t>
            </a:r>
          </a:p>
        </p:txBody>
      </p:sp>
      <p:sp>
        <p:nvSpPr>
          <p:cNvPr name="TextBox 20" id="20"/>
          <p:cNvSpPr txBox="true"/>
          <p:nvPr/>
        </p:nvSpPr>
        <p:spPr>
          <a:xfrm rot="0">
            <a:off x="6515830" y="5518904"/>
            <a:ext cx="5256339" cy="332956"/>
          </a:xfrm>
          <a:prstGeom prst="rect">
            <a:avLst/>
          </a:prstGeom>
        </p:spPr>
        <p:txBody>
          <a:bodyPr anchor="t" rtlCol="false" tIns="0" lIns="0" bIns="0" rIns="0">
            <a:spAutoFit/>
          </a:bodyPr>
          <a:lstStyle/>
          <a:p>
            <a:pPr algn="ctr">
              <a:lnSpc>
                <a:spcPts val="2646"/>
              </a:lnSpc>
            </a:pPr>
            <a:r>
              <a:rPr lang="en-US" sz="1889">
                <a:solidFill>
                  <a:srgbClr val="000000"/>
                </a:solidFill>
                <a:latin typeface="Public Sans Bold"/>
                <a:ea typeface="Public Sans Bold"/>
                <a:cs typeface="Public Sans Bold"/>
                <a:sym typeface="Public Sans Bold"/>
              </a:rPr>
              <a:t>MANAJEMEN PERANGKAT</a:t>
            </a:r>
          </a:p>
        </p:txBody>
      </p:sp>
      <p:sp>
        <p:nvSpPr>
          <p:cNvPr name="Freeform 21" id="21"/>
          <p:cNvSpPr/>
          <p:nvPr/>
        </p:nvSpPr>
        <p:spPr>
          <a:xfrm flipH="false" flipV="false" rot="0">
            <a:off x="12066723" y="4993524"/>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12492449" y="6196626"/>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API IoT dapat dilengkapi dengan mekanisme otentikasi dan enkripsi untuk memastikan bahwa </a:t>
            </a:r>
          </a:p>
          <a:p>
            <a:pPr algn="ctr">
              <a:lnSpc>
                <a:spcPts val="2009"/>
              </a:lnSpc>
            </a:pPr>
            <a:r>
              <a:rPr lang="en-US" sz="1435">
                <a:solidFill>
                  <a:srgbClr val="FFFFFF"/>
                </a:solidFill>
                <a:latin typeface="Public Sans"/>
                <a:ea typeface="Public Sans"/>
                <a:cs typeface="Public Sans"/>
                <a:sym typeface="Public Sans"/>
              </a:rPr>
              <a:t>data yang dikirimkan dan diterima aman dari akses yang tidak sah.</a:t>
            </a:r>
          </a:p>
          <a:p>
            <a:pPr algn="ctr">
              <a:lnSpc>
                <a:spcPts val="2009"/>
              </a:lnSpc>
            </a:pPr>
          </a:p>
        </p:txBody>
      </p:sp>
      <p:sp>
        <p:nvSpPr>
          <p:cNvPr name="Freeform 23" id="23"/>
          <p:cNvSpPr/>
          <p:nvPr/>
        </p:nvSpPr>
        <p:spPr>
          <a:xfrm flipH="false" flipV="false" rot="0">
            <a:off x="12546517" y="5296027"/>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12693965" y="5518904"/>
            <a:ext cx="4454649"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OTENTIKASI DAN KEAMANAN</a:t>
            </a:r>
          </a:p>
        </p:txBody>
      </p:sp>
      <p:sp>
        <p:nvSpPr>
          <p:cNvPr name="Freeform 25" id="25"/>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6" id="26"/>
          <p:cNvGrpSpPr/>
          <p:nvPr/>
        </p:nvGrpSpPr>
        <p:grpSpPr>
          <a:xfrm rot="0">
            <a:off x="7507235" y="460949"/>
            <a:ext cx="1421058" cy="606553"/>
            <a:chOff x="0" y="0"/>
            <a:chExt cx="1894744" cy="808737"/>
          </a:xfrm>
        </p:grpSpPr>
        <p:sp>
          <p:nvSpPr>
            <p:cNvPr name="Freeform 27" id="2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8" id="28"/>
          <p:cNvGrpSpPr/>
          <p:nvPr/>
        </p:nvGrpSpPr>
        <p:grpSpPr>
          <a:xfrm rot="0">
            <a:off x="9166882" y="420794"/>
            <a:ext cx="678920" cy="694317"/>
            <a:chOff x="0" y="0"/>
            <a:chExt cx="905227" cy="925756"/>
          </a:xfrm>
        </p:grpSpPr>
        <p:sp>
          <p:nvSpPr>
            <p:cNvPr name="Freeform 29" id="2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0" id="30"/>
          <p:cNvGrpSpPr/>
          <p:nvPr/>
        </p:nvGrpSpPr>
        <p:grpSpPr>
          <a:xfrm rot="0">
            <a:off x="10084394" y="380639"/>
            <a:ext cx="819282" cy="767174"/>
            <a:chOff x="0" y="0"/>
            <a:chExt cx="1092376" cy="1022899"/>
          </a:xfrm>
        </p:grpSpPr>
        <p:sp>
          <p:nvSpPr>
            <p:cNvPr name="Freeform 31" id="3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2" id="32"/>
          <p:cNvSpPr txBox="true"/>
          <p:nvPr/>
        </p:nvSpPr>
        <p:spPr>
          <a:xfrm rot="0">
            <a:off x="6780620" y="5463181"/>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2</a:t>
            </a:r>
          </a:p>
        </p:txBody>
      </p:sp>
      <p:sp>
        <p:nvSpPr>
          <p:cNvPr name="TextBox 33" id="33"/>
          <p:cNvSpPr txBox="true"/>
          <p:nvPr/>
        </p:nvSpPr>
        <p:spPr>
          <a:xfrm rot="0">
            <a:off x="918287" y="5470068"/>
            <a:ext cx="785377"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TextBox 34" id="34"/>
          <p:cNvSpPr txBox="true"/>
          <p:nvPr/>
        </p:nvSpPr>
        <p:spPr>
          <a:xfrm rot="0">
            <a:off x="12820761" y="5470068"/>
            <a:ext cx="244822" cy="551815"/>
          </a:xfrm>
          <a:prstGeom prst="rect">
            <a:avLst/>
          </a:prstGeom>
        </p:spPr>
        <p:txBody>
          <a:bodyPr anchor="t" rtlCol="false" tIns="0" lIns="0" bIns="0" rIns="0">
            <a:spAutoFit/>
          </a:bodyPr>
          <a:lstStyle/>
          <a:p>
            <a:pPr algn="ctr">
              <a:lnSpc>
                <a:spcPts val="4100"/>
              </a:lnSpc>
              <a:spcBef>
                <a:spcPct val="0"/>
              </a:spcBef>
            </a:pPr>
            <a:r>
              <a:rPr lang="en-US" sz="4100">
                <a:solidFill>
                  <a:srgbClr val="FFFFFF"/>
                </a:solidFill>
                <a:latin typeface="Eastman Condensed Bold"/>
                <a:ea typeface="Eastman Condensed Bold"/>
                <a:cs typeface="Eastman Condensed Bold"/>
                <a:sym typeface="Eastman Condensed Bold"/>
              </a:rPr>
              <a:t>3</a:t>
            </a:r>
          </a:p>
        </p:txBody>
      </p:sp>
      <p:sp>
        <p:nvSpPr>
          <p:cNvPr name="TextBox 35" id="35"/>
          <p:cNvSpPr txBox="true"/>
          <p:nvPr/>
        </p:nvSpPr>
        <p:spPr>
          <a:xfrm rot="0">
            <a:off x="2011108" y="3031374"/>
            <a:ext cx="14466177" cy="1600200"/>
          </a:xfrm>
          <a:prstGeom prst="rect">
            <a:avLst/>
          </a:prstGeom>
        </p:spPr>
        <p:txBody>
          <a:bodyPr anchor="t" rtlCol="false" tIns="0" lIns="0" bIns="0" rIns="0">
            <a:spAutoFit/>
          </a:bodyPr>
          <a:lstStyle/>
          <a:p>
            <a:pPr algn="ctr">
              <a:lnSpc>
                <a:spcPts val="4200"/>
              </a:lnSpc>
            </a:pPr>
            <a:r>
              <a:rPr lang="en-US" sz="3000">
                <a:solidFill>
                  <a:srgbClr val="022135"/>
                </a:solidFill>
                <a:latin typeface="Cloud"/>
                <a:ea typeface="Cloud"/>
                <a:cs typeface="Cloud"/>
                <a:sym typeface="Cloud"/>
              </a:rPr>
              <a:t>Penggunaan API menjadi fondasi utama dalam menghubungkan website dengan perangkat IoT. API berperan sebagai jembatan atau perantara yang memungkinkan dua entitas tersebut.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38887" t="0" r="-38887"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350540" y="4638142"/>
            <a:ext cx="9118785" cy="1163117"/>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Keamanan IoT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3745119" y="7351938"/>
            <a:ext cx="984559" cy="967329"/>
            <a:chOff x="0" y="0"/>
            <a:chExt cx="1312745" cy="1289772"/>
          </a:xfrm>
        </p:grpSpPr>
        <p:sp>
          <p:nvSpPr>
            <p:cNvPr name="Freeform 5" id="5"/>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3"/>
              <a:stretch>
                <a:fillRect l="-88" t="0" r="-84" b="3"/>
              </a:stretch>
            </a:blipFill>
          </p:spPr>
        </p:sp>
      </p:grpSp>
      <p:grpSp>
        <p:nvGrpSpPr>
          <p:cNvPr name="Group 6" id="6"/>
          <p:cNvGrpSpPr/>
          <p:nvPr/>
        </p:nvGrpSpPr>
        <p:grpSpPr>
          <a:xfrm rot="0">
            <a:off x="1028700" y="9108289"/>
            <a:ext cx="1813321" cy="300022"/>
            <a:chOff x="0" y="0"/>
            <a:chExt cx="2417761" cy="400029"/>
          </a:xfrm>
        </p:grpSpPr>
        <p:sp>
          <p:nvSpPr>
            <p:cNvPr name="Freeform 7" id="7"/>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4"/>
              <a:stretch>
                <a:fillRect l="0" t="-2212" r="-2" b="-2206"/>
              </a:stretch>
            </a:blipFill>
          </p:spPr>
        </p:sp>
      </p:grpSp>
      <p:grpSp>
        <p:nvGrpSpPr>
          <p:cNvPr name="Group 8" id="8"/>
          <p:cNvGrpSpPr/>
          <p:nvPr/>
        </p:nvGrpSpPr>
        <p:grpSpPr>
          <a:xfrm rot="0">
            <a:off x="-1757558" y="-2091297"/>
            <a:ext cx="3268873" cy="3344116"/>
            <a:chOff x="0" y="0"/>
            <a:chExt cx="4358497" cy="4458821"/>
          </a:xfrm>
        </p:grpSpPr>
        <p:sp>
          <p:nvSpPr>
            <p:cNvPr name="Freeform 9" id="9"/>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5"/>
              <a:stretch>
                <a:fillRect l="0" t="-11" r="0" b="-11"/>
              </a:stretch>
            </a:blipFill>
          </p:spPr>
        </p:sp>
      </p:grpSp>
      <p:grpSp>
        <p:nvGrpSpPr>
          <p:cNvPr name="Group 10" id="10"/>
          <p:cNvGrpSpPr/>
          <p:nvPr/>
        </p:nvGrpSpPr>
        <p:grpSpPr>
          <a:xfrm rot="0">
            <a:off x="15852484" y="82296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12" id="12"/>
          <p:cNvGrpSpPr/>
          <p:nvPr/>
        </p:nvGrpSpPr>
        <p:grpSpPr>
          <a:xfrm rot="0">
            <a:off x="10682146" y="4266567"/>
            <a:ext cx="1455050" cy="1455050"/>
            <a:chOff x="0" y="0"/>
            <a:chExt cx="1940067" cy="1940067"/>
          </a:xfrm>
        </p:grpSpPr>
        <p:sp>
          <p:nvSpPr>
            <p:cNvPr name="Freeform 13" id="13"/>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6"/>
              <a:stretch>
                <a:fillRect l="0" t="0" r="0" b="0"/>
              </a:stretch>
            </a:blipFill>
          </p:spPr>
        </p:sp>
      </p:grpSp>
      <p:grpSp>
        <p:nvGrpSpPr>
          <p:cNvPr name="Group 14" id="14"/>
          <p:cNvGrpSpPr/>
          <p:nvPr/>
        </p:nvGrpSpPr>
        <p:grpSpPr>
          <a:xfrm rot="0">
            <a:off x="13660765" y="1636775"/>
            <a:ext cx="1153265" cy="1153265"/>
            <a:chOff x="0" y="0"/>
            <a:chExt cx="1537687" cy="1537687"/>
          </a:xfrm>
        </p:grpSpPr>
        <p:sp>
          <p:nvSpPr>
            <p:cNvPr name="Freeform 15" id="15"/>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7"/>
              <a:stretch>
                <a:fillRect l="0" t="0" r="1" b="1"/>
              </a:stretch>
            </a:blipFill>
          </p:spPr>
        </p:sp>
      </p:grpSp>
      <p:grpSp>
        <p:nvGrpSpPr>
          <p:cNvPr name="Group 16" id="16"/>
          <p:cNvGrpSpPr/>
          <p:nvPr/>
        </p:nvGrpSpPr>
        <p:grpSpPr>
          <a:xfrm rot="0">
            <a:off x="14739202" y="4516537"/>
            <a:ext cx="1288513" cy="955110"/>
            <a:chOff x="0" y="0"/>
            <a:chExt cx="1718017" cy="1273480"/>
          </a:xfrm>
        </p:grpSpPr>
        <p:sp>
          <p:nvSpPr>
            <p:cNvPr name="Freeform 17" id="17"/>
            <p:cNvSpPr/>
            <p:nvPr/>
          </p:nvSpPr>
          <p:spPr>
            <a:xfrm flipH="false" flipV="false" rot="0">
              <a:off x="0" y="0"/>
              <a:ext cx="1718056" cy="1273429"/>
            </a:xfrm>
            <a:custGeom>
              <a:avLst/>
              <a:gdLst/>
              <a:ahLst/>
              <a:cxnLst/>
              <a:rect r="r" b="b" t="t" l="l"/>
              <a:pathLst>
                <a:path h="1273429" w="1718056">
                  <a:moveTo>
                    <a:pt x="0" y="0"/>
                  </a:moveTo>
                  <a:lnTo>
                    <a:pt x="1718056" y="0"/>
                  </a:lnTo>
                  <a:lnTo>
                    <a:pt x="1718056" y="1273429"/>
                  </a:lnTo>
                  <a:lnTo>
                    <a:pt x="0" y="1273429"/>
                  </a:lnTo>
                  <a:lnTo>
                    <a:pt x="0" y="0"/>
                  </a:lnTo>
                  <a:close/>
                </a:path>
              </a:pathLst>
            </a:custGeom>
            <a:blipFill>
              <a:blip r:embed="rId8"/>
              <a:stretch>
                <a:fillRect l="0" t="-94" r="2" b="-98"/>
              </a:stretch>
            </a:blipFill>
          </p:spPr>
        </p:sp>
      </p:grpSp>
      <p:sp>
        <p:nvSpPr>
          <p:cNvPr name="Freeform 18" id="18"/>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9" id="19"/>
          <p:cNvGrpSpPr/>
          <p:nvPr/>
        </p:nvGrpSpPr>
        <p:grpSpPr>
          <a:xfrm rot="0">
            <a:off x="467676" y="722519"/>
            <a:ext cx="1421058" cy="606553"/>
            <a:chOff x="0" y="0"/>
            <a:chExt cx="1894744" cy="808737"/>
          </a:xfrm>
        </p:grpSpPr>
        <p:sp>
          <p:nvSpPr>
            <p:cNvPr name="Freeform 20" id="20"/>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21" id="21"/>
          <p:cNvGrpSpPr/>
          <p:nvPr/>
        </p:nvGrpSpPr>
        <p:grpSpPr>
          <a:xfrm rot="0">
            <a:off x="2127324" y="682364"/>
            <a:ext cx="678920" cy="694317"/>
            <a:chOff x="0" y="0"/>
            <a:chExt cx="905227" cy="925756"/>
          </a:xfrm>
        </p:grpSpPr>
        <p:sp>
          <p:nvSpPr>
            <p:cNvPr name="Freeform 22" id="22"/>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3" id="23"/>
          <p:cNvGrpSpPr/>
          <p:nvPr/>
        </p:nvGrpSpPr>
        <p:grpSpPr>
          <a:xfrm rot="0">
            <a:off x="3044835" y="642209"/>
            <a:ext cx="819282" cy="767174"/>
            <a:chOff x="0" y="0"/>
            <a:chExt cx="1092376" cy="1022899"/>
          </a:xfrm>
        </p:grpSpPr>
        <p:sp>
          <p:nvSpPr>
            <p:cNvPr name="Freeform 24" id="24"/>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5" id="25"/>
          <p:cNvGrpSpPr/>
          <p:nvPr/>
        </p:nvGrpSpPr>
        <p:grpSpPr>
          <a:xfrm rot="0">
            <a:off x="926534" y="5171969"/>
            <a:ext cx="8177668" cy="2882620"/>
            <a:chOff x="0" y="0"/>
            <a:chExt cx="2153789" cy="759209"/>
          </a:xfrm>
        </p:grpSpPr>
        <p:sp>
          <p:nvSpPr>
            <p:cNvPr name="Freeform 26" id="26"/>
            <p:cNvSpPr/>
            <p:nvPr/>
          </p:nvSpPr>
          <p:spPr>
            <a:xfrm flipH="false" flipV="false" rot="0">
              <a:off x="0" y="0"/>
              <a:ext cx="2153789" cy="759209"/>
            </a:xfrm>
            <a:custGeom>
              <a:avLst/>
              <a:gdLst/>
              <a:ahLst/>
              <a:cxnLst/>
              <a:rect r="r" b="b" t="t" l="l"/>
              <a:pathLst>
                <a:path h="759209" w="2153789">
                  <a:moveTo>
                    <a:pt x="15147" y="0"/>
                  </a:moveTo>
                  <a:lnTo>
                    <a:pt x="2138642" y="0"/>
                  </a:lnTo>
                  <a:cubicBezTo>
                    <a:pt x="2147008" y="0"/>
                    <a:pt x="2153789" y="6782"/>
                    <a:pt x="2153789" y="15147"/>
                  </a:cubicBezTo>
                  <a:lnTo>
                    <a:pt x="2153789" y="744061"/>
                  </a:lnTo>
                  <a:cubicBezTo>
                    <a:pt x="2153789" y="752427"/>
                    <a:pt x="2147008" y="759209"/>
                    <a:pt x="2138642" y="759209"/>
                  </a:cubicBezTo>
                  <a:lnTo>
                    <a:pt x="15147" y="759209"/>
                  </a:lnTo>
                  <a:cubicBezTo>
                    <a:pt x="11130" y="759209"/>
                    <a:pt x="7277" y="757613"/>
                    <a:pt x="4437" y="754772"/>
                  </a:cubicBezTo>
                  <a:cubicBezTo>
                    <a:pt x="1596" y="751931"/>
                    <a:pt x="0" y="748079"/>
                    <a:pt x="0" y="744061"/>
                  </a:cubicBezTo>
                  <a:lnTo>
                    <a:pt x="0" y="15147"/>
                  </a:lnTo>
                  <a:cubicBezTo>
                    <a:pt x="0" y="6782"/>
                    <a:pt x="6782" y="0"/>
                    <a:pt x="15147" y="0"/>
                  </a:cubicBezTo>
                  <a:close/>
                </a:path>
              </a:pathLst>
            </a:custGeom>
            <a:solidFill>
              <a:srgbClr val="A6A6A6"/>
            </a:solidFill>
          </p:spPr>
        </p:sp>
        <p:sp>
          <p:nvSpPr>
            <p:cNvPr name="TextBox 27" id="27"/>
            <p:cNvSpPr txBox="true"/>
            <p:nvPr/>
          </p:nvSpPr>
          <p:spPr>
            <a:xfrm>
              <a:off x="0" y="-57150"/>
              <a:ext cx="2153789" cy="816359"/>
            </a:xfrm>
            <a:prstGeom prst="rect">
              <a:avLst/>
            </a:prstGeom>
          </p:spPr>
          <p:txBody>
            <a:bodyPr anchor="ctr" rtlCol="false" tIns="50800" lIns="50800" bIns="50800" rIns="50800"/>
            <a:lstStyle/>
            <a:p>
              <a:pPr algn="ctr">
                <a:lnSpc>
                  <a:spcPts val="3498"/>
                </a:lnSpc>
              </a:pPr>
            </a:p>
          </p:txBody>
        </p:sp>
      </p:grpSp>
      <p:grpSp>
        <p:nvGrpSpPr>
          <p:cNvPr name="Group 28" id="28"/>
          <p:cNvGrpSpPr/>
          <p:nvPr/>
        </p:nvGrpSpPr>
        <p:grpSpPr>
          <a:xfrm rot="0">
            <a:off x="926534" y="3170860"/>
            <a:ext cx="8217466" cy="1648685"/>
            <a:chOff x="0" y="0"/>
            <a:chExt cx="2164271" cy="434221"/>
          </a:xfrm>
        </p:grpSpPr>
        <p:sp>
          <p:nvSpPr>
            <p:cNvPr name="Freeform 29" id="29"/>
            <p:cNvSpPr/>
            <p:nvPr/>
          </p:nvSpPr>
          <p:spPr>
            <a:xfrm flipH="false" flipV="false" rot="0">
              <a:off x="0" y="0"/>
              <a:ext cx="2164271" cy="434221"/>
            </a:xfrm>
            <a:custGeom>
              <a:avLst/>
              <a:gdLst/>
              <a:ahLst/>
              <a:cxnLst/>
              <a:rect r="r" b="b" t="t" l="l"/>
              <a:pathLst>
                <a:path h="434221" w="2164271">
                  <a:moveTo>
                    <a:pt x="15074" y="0"/>
                  </a:moveTo>
                  <a:lnTo>
                    <a:pt x="2149197" y="0"/>
                  </a:lnTo>
                  <a:cubicBezTo>
                    <a:pt x="2153195" y="0"/>
                    <a:pt x="2157029" y="1588"/>
                    <a:pt x="2159856" y="4415"/>
                  </a:cubicBezTo>
                  <a:cubicBezTo>
                    <a:pt x="2162683" y="7242"/>
                    <a:pt x="2164271" y="11076"/>
                    <a:pt x="2164271" y="15074"/>
                  </a:cubicBezTo>
                  <a:lnTo>
                    <a:pt x="2164271" y="419147"/>
                  </a:lnTo>
                  <a:cubicBezTo>
                    <a:pt x="2164271" y="423145"/>
                    <a:pt x="2162683" y="426979"/>
                    <a:pt x="2159856" y="429806"/>
                  </a:cubicBezTo>
                  <a:cubicBezTo>
                    <a:pt x="2157029" y="432633"/>
                    <a:pt x="2153195" y="434221"/>
                    <a:pt x="2149197" y="434221"/>
                  </a:cubicBezTo>
                  <a:lnTo>
                    <a:pt x="15074" y="434221"/>
                  </a:lnTo>
                  <a:cubicBezTo>
                    <a:pt x="11076" y="434221"/>
                    <a:pt x="7242" y="432633"/>
                    <a:pt x="4415" y="429806"/>
                  </a:cubicBezTo>
                  <a:cubicBezTo>
                    <a:pt x="1588" y="426979"/>
                    <a:pt x="0" y="423145"/>
                    <a:pt x="0" y="419147"/>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30" id="30"/>
            <p:cNvSpPr txBox="true"/>
            <p:nvPr/>
          </p:nvSpPr>
          <p:spPr>
            <a:xfrm>
              <a:off x="0" y="-57150"/>
              <a:ext cx="2164271" cy="491371"/>
            </a:xfrm>
            <a:prstGeom prst="rect">
              <a:avLst/>
            </a:prstGeom>
          </p:spPr>
          <p:txBody>
            <a:bodyPr anchor="ctr" rtlCol="false" tIns="50800" lIns="50800" bIns="50800" rIns="50800"/>
            <a:lstStyle/>
            <a:p>
              <a:pPr algn="ctr">
                <a:lnSpc>
                  <a:spcPts val="3498"/>
                </a:lnSpc>
              </a:pPr>
            </a:p>
          </p:txBody>
        </p:sp>
      </p:grpSp>
      <p:grpSp>
        <p:nvGrpSpPr>
          <p:cNvPr name="Group 31" id="31"/>
          <p:cNvGrpSpPr/>
          <p:nvPr/>
        </p:nvGrpSpPr>
        <p:grpSpPr>
          <a:xfrm rot="0">
            <a:off x="10125438" y="3133732"/>
            <a:ext cx="8162563" cy="4432290"/>
            <a:chOff x="0" y="0"/>
            <a:chExt cx="1264595" cy="686678"/>
          </a:xfrm>
        </p:grpSpPr>
        <p:sp>
          <p:nvSpPr>
            <p:cNvPr name="Freeform 32" id="32"/>
            <p:cNvSpPr/>
            <p:nvPr/>
          </p:nvSpPr>
          <p:spPr>
            <a:xfrm flipH="false" flipV="false" rot="0">
              <a:off x="0" y="0"/>
              <a:ext cx="1264595" cy="686678"/>
            </a:xfrm>
            <a:custGeom>
              <a:avLst/>
              <a:gdLst/>
              <a:ahLst/>
              <a:cxnLst/>
              <a:rect r="r" b="b" t="t" l="l"/>
              <a:pathLst>
                <a:path h="686678" w="1264595">
                  <a:moveTo>
                    <a:pt x="0" y="0"/>
                  </a:moveTo>
                  <a:lnTo>
                    <a:pt x="1264595" y="0"/>
                  </a:lnTo>
                  <a:lnTo>
                    <a:pt x="1264595" y="686678"/>
                  </a:lnTo>
                  <a:lnTo>
                    <a:pt x="0" y="686678"/>
                  </a:lnTo>
                  <a:close/>
                </a:path>
              </a:pathLst>
            </a:custGeom>
            <a:blipFill>
              <a:blip r:embed="rId14"/>
              <a:stretch>
                <a:fillRect l="-578" t="0" r="-578" b="0"/>
              </a:stretch>
            </a:blipFill>
          </p:spPr>
        </p:sp>
      </p:grpSp>
      <p:sp>
        <p:nvSpPr>
          <p:cNvPr name="TextBox 33" id="33"/>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MITM</a:t>
            </a:r>
          </a:p>
        </p:txBody>
      </p:sp>
      <p:sp>
        <p:nvSpPr>
          <p:cNvPr name="TextBox 34" id="34"/>
          <p:cNvSpPr txBox="true"/>
          <p:nvPr/>
        </p:nvSpPr>
        <p:spPr>
          <a:xfrm rot="0">
            <a:off x="1178206" y="5463295"/>
            <a:ext cx="7471651" cy="22332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P</a:t>
            </a:r>
            <a:r>
              <a:rPr lang="en-US" sz="3200">
                <a:solidFill>
                  <a:srgbClr val="022135"/>
                </a:solidFill>
                <a:latin typeface="Cloud"/>
                <a:ea typeface="Cloud"/>
                <a:cs typeface="Cloud"/>
                <a:sym typeface="Cloud"/>
              </a:rPr>
              <a:t>enjahat mencegat permintaan atau respon API yang dikirim dari pengirim ke penerima untuk mencuri atau momodifikasi data</a:t>
            </a:r>
          </a:p>
        </p:txBody>
      </p:sp>
      <p:sp>
        <p:nvSpPr>
          <p:cNvPr name="TextBox 35" id="35"/>
          <p:cNvSpPr txBox="true"/>
          <p:nvPr/>
        </p:nvSpPr>
        <p:spPr>
          <a:xfrm rot="0">
            <a:off x="1178206" y="3407192"/>
            <a:ext cx="7471651" cy="110934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Man In the Midle Attack salah satu jenis serangan yang berbahaya.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3745119" y="7351938"/>
            <a:ext cx="984559" cy="967329"/>
            <a:chOff x="0" y="0"/>
            <a:chExt cx="1312745" cy="1289772"/>
          </a:xfrm>
        </p:grpSpPr>
        <p:sp>
          <p:nvSpPr>
            <p:cNvPr name="Freeform 5" id="5"/>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3"/>
              <a:stretch>
                <a:fillRect l="-88" t="0" r="-84" b="3"/>
              </a:stretch>
            </a:blipFill>
          </p:spPr>
        </p:sp>
      </p:grpSp>
      <p:grpSp>
        <p:nvGrpSpPr>
          <p:cNvPr name="Group 6" id="6"/>
          <p:cNvGrpSpPr/>
          <p:nvPr/>
        </p:nvGrpSpPr>
        <p:grpSpPr>
          <a:xfrm rot="0">
            <a:off x="1028700" y="9108289"/>
            <a:ext cx="1813321" cy="300022"/>
            <a:chOff x="0" y="0"/>
            <a:chExt cx="2417761" cy="400029"/>
          </a:xfrm>
        </p:grpSpPr>
        <p:sp>
          <p:nvSpPr>
            <p:cNvPr name="Freeform 7" id="7"/>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4"/>
              <a:stretch>
                <a:fillRect l="0" t="-2212" r="-2" b="-2206"/>
              </a:stretch>
            </a:blipFill>
          </p:spPr>
        </p:sp>
      </p:grpSp>
      <p:grpSp>
        <p:nvGrpSpPr>
          <p:cNvPr name="Group 8" id="8"/>
          <p:cNvGrpSpPr/>
          <p:nvPr/>
        </p:nvGrpSpPr>
        <p:grpSpPr>
          <a:xfrm rot="0">
            <a:off x="-1757558" y="-2091297"/>
            <a:ext cx="3268873" cy="3344116"/>
            <a:chOff x="0" y="0"/>
            <a:chExt cx="4358497" cy="4458821"/>
          </a:xfrm>
        </p:grpSpPr>
        <p:sp>
          <p:nvSpPr>
            <p:cNvPr name="Freeform 9" id="9"/>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5"/>
              <a:stretch>
                <a:fillRect l="0" t="-11" r="0" b="-11"/>
              </a:stretch>
            </a:blipFill>
          </p:spPr>
        </p:sp>
      </p:grpSp>
      <p:grpSp>
        <p:nvGrpSpPr>
          <p:cNvPr name="Group 10" id="10"/>
          <p:cNvGrpSpPr/>
          <p:nvPr/>
        </p:nvGrpSpPr>
        <p:grpSpPr>
          <a:xfrm rot="0">
            <a:off x="15852484" y="82296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12" id="12"/>
          <p:cNvGrpSpPr/>
          <p:nvPr/>
        </p:nvGrpSpPr>
        <p:grpSpPr>
          <a:xfrm rot="0">
            <a:off x="10682146" y="4266567"/>
            <a:ext cx="1455050" cy="1455050"/>
            <a:chOff x="0" y="0"/>
            <a:chExt cx="1940067" cy="1940067"/>
          </a:xfrm>
        </p:grpSpPr>
        <p:sp>
          <p:nvSpPr>
            <p:cNvPr name="Freeform 13" id="13"/>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6"/>
              <a:stretch>
                <a:fillRect l="0" t="0" r="0" b="0"/>
              </a:stretch>
            </a:blipFill>
          </p:spPr>
        </p:sp>
      </p:grpSp>
      <p:grpSp>
        <p:nvGrpSpPr>
          <p:cNvPr name="Group 14" id="14"/>
          <p:cNvGrpSpPr/>
          <p:nvPr/>
        </p:nvGrpSpPr>
        <p:grpSpPr>
          <a:xfrm rot="0">
            <a:off x="13660765" y="1636775"/>
            <a:ext cx="1153265" cy="1153265"/>
            <a:chOff x="0" y="0"/>
            <a:chExt cx="1537687" cy="1537687"/>
          </a:xfrm>
        </p:grpSpPr>
        <p:sp>
          <p:nvSpPr>
            <p:cNvPr name="Freeform 15" id="15"/>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7"/>
              <a:stretch>
                <a:fillRect l="0" t="0" r="1" b="1"/>
              </a:stretch>
            </a:blipFill>
          </p:spPr>
        </p:sp>
      </p:grpSp>
      <p:grpSp>
        <p:nvGrpSpPr>
          <p:cNvPr name="Group 16" id="16"/>
          <p:cNvGrpSpPr/>
          <p:nvPr/>
        </p:nvGrpSpPr>
        <p:grpSpPr>
          <a:xfrm rot="0">
            <a:off x="14739202" y="4516537"/>
            <a:ext cx="1288513" cy="955110"/>
            <a:chOff x="0" y="0"/>
            <a:chExt cx="1718017" cy="1273480"/>
          </a:xfrm>
        </p:grpSpPr>
        <p:sp>
          <p:nvSpPr>
            <p:cNvPr name="Freeform 17" id="17"/>
            <p:cNvSpPr/>
            <p:nvPr/>
          </p:nvSpPr>
          <p:spPr>
            <a:xfrm flipH="false" flipV="false" rot="0">
              <a:off x="0" y="0"/>
              <a:ext cx="1718056" cy="1273429"/>
            </a:xfrm>
            <a:custGeom>
              <a:avLst/>
              <a:gdLst/>
              <a:ahLst/>
              <a:cxnLst/>
              <a:rect r="r" b="b" t="t" l="l"/>
              <a:pathLst>
                <a:path h="1273429" w="1718056">
                  <a:moveTo>
                    <a:pt x="0" y="0"/>
                  </a:moveTo>
                  <a:lnTo>
                    <a:pt x="1718056" y="0"/>
                  </a:lnTo>
                  <a:lnTo>
                    <a:pt x="1718056" y="1273429"/>
                  </a:lnTo>
                  <a:lnTo>
                    <a:pt x="0" y="1273429"/>
                  </a:lnTo>
                  <a:lnTo>
                    <a:pt x="0" y="0"/>
                  </a:lnTo>
                  <a:close/>
                </a:path>
              </a:pathLst>
            </a:custGeom>
            <a:blipFill>
              <a:blip r:embed="rId8"/>
              <a:stretch>
                <a:fillRect l="0" t="-94" r="2" b="-98"/>
              </a:stretch>
            </a:blipFill>
          </p:spPr>
        </p:sp>
      </p:grpSp>
      <p:sp>
        <p:nvSpPr>
          <p:cNvPr name="Freeform 18" id="18"/>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9" id="19"/>
          <p:cNvGrpSpPr/>
          <p:nvPr/>
        </p:nvGrpSpPr>
        <p:grpSpPr>
          <a:xfrm rot="0">
            <a:off x="467676" y="722519"/>
            <a:ext cx="1421058" cy="606553"/>
            <a:chOff x="0" y="0"/>
            <a:chExt cx="1894744" cy="808737"/>
          </a:xfrm>
        </p:grpSpPr>
        <p:sp>
          <p:nvSpPr>
            <p:cNvPr name="Freeform 20" id="20"/>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21" id="21"/>
          <p:cNvGrpSpPr/>
          <p:nvPr/>
        </p:nvGrpSpPr>
        <p:grpSpPr>
          <a:xfrm rot="0">
            <a:off x="2127324" y="682364"/>
            <a:ext cx="678920" cy="694317"/>
            <a:chOff x="0" y="0"/>
            <a:chExt cx="905227" cy="925756"/>
          </a:xfrm>
        </p:grpSpPr>
        <p:sp>
          <p:nvSpPr>
            <p:cNvPr name="Freeform 22" id="22"/>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3" id="23"/>
          <p:cNvGrpSpPr/>
          <p:nvPr/>
        </p:nvGrpSpPr>
        <p:grpSpPr>
          <a:xfrm rot="0">
            <a:off x="3044835" y="642209"/>
            <a:ext cx="819282" cy="767174"/>
            <a:chOff x="0" y="0"/>
            <a:chExt cx="1092376" cy="1022899"/>
          </a:xfrm>
        </p:grpSpPr>
        <p:sp>
          <p:nvSpPr>
            <p:cNvPr name="Freeform 24" id="24"/>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5" id="25"/>
          <p:cNvGrpSpPr/>
          <p:nvPr/>
        </p:nvGrpSpPr>
        <p:grpSpPr>
          <a:xfrm rot="0">
            <a:off x="926534" y="5591069"/>
            <a:ext cx="8177668" cy="2882620"/>
            <a:chOff x="0" y="0"/>
            <a:chExt cx="2153789" cy="759209"/>
          </a:xfrm>
        </p:grpSpPr>
        <p:sp>
          <p:nvSpPr>
            <p:cNvPr name="Freeform 26" id="26"/>
            <p:cNvSpPr/>
            <p:nvPr/>
          </p:nvSpPr>
          <p:spPr>
            <a:xfrm flipH="false" flipV="false" rot="0">
              <a:off x="0" y="0"/>
              <a:ext cx="2153789" cy="759209"/>
            </a:xfrm>
            <a:custGeom>
              <a:avLst/>
              <a:gdLst/>
              <a:ahLst/>
              <a:cxnLst/>
              <a:rect r="r" b="b" t="t" l="l"/>
              <a:pathLst>
                <a:path h="759209" w="2153789">
                  <a:moveTo>
                    <a:pt x="15147" y="0"/>
                  </a:moveTo>
                  <a:lnTo>
                    <a:pt x="2138642" y="0"/>
                  </a:lnTo>
                  <a:cubicBezTo>
                    <a:pt x="2147008" y="0"/>
                    <a:pt x="2153789" y="6782"/>
                    <a:pt x="2153789" y="15147"/>
                  </a:cubicBezTo>
                  <a:lnTo>
                    <a:pt x="2153789" y="744061"/>
                  </a:lnTo>
                  <a:cubicBezTo>
                    <a:pt x="2153789" y="752427"/>
                    <a:pt x="2147008" y="759209"/>
                    <a:pt x="2138642" y="759209"/>
                  </a:cubicBezTo>
                  <a:lnTo>
                    <a:pt x="15147" y="759209"/>
                  </a:lnTo>
                  <a:cubicBezTo>
                    <a:pt x="11130" y="759209"/>
                    <a:pt x="7277" y="757613"/>
                    <a:pt x="4437" y="754772"/>
                  </a:cubicBezTo>
                  <a:cubicBezTo>
                    <a:pt x="1596" y="751931"/>
                    <a:pt x="0" y="748079"/>
                    <a:pt x="0" y="744061"/>
                  </a:cubicBezTo>
                  <a:lnTo>
                    <a:pt x="0" y="15147"/>
                  </a:lnTo>
                  <a:cubicBezTo>
                    <a:pt x="0" y="6782"/>
                    <a:pt x="6782" y="0"/>
                    <a:pt x="15147" y="0"/>
                  </a:cubicBezTo>
                  <a:close/>
                </a:path>
              </a:pathLst>
            </a:custGeom>
            <a:solidFill>
              <a:srgbClr val="A6A6A6"/>
            </a:solidFill>
          </p:spPr>
        </p:sp>
        <p:sp>
          <p:nvSpPr>
            <p:cNvPr name="TextBox 27" id="27"/>
            <p:cNvSpPr txBox="true"/>
            <p:nvPr/>
          </p:nvSpPr>
          <p:spPr>
            <a:xfrm>
              <a:off x="0" y="-57150"/>
              <a:ext cx="2153789" cy="816359"/>
            </a:xfrm>
            <a:prstGeom prst="rect">
              <a:avLst/>
            </a:prstGeom>
          </p:spPr>
          <p:txBody>
            <a:bodyPr anchor="ctr" rtlCol="false" tIns="50800" lIns="50800" bIns="50800" rIns="50800"/>
            <a:lstStyle/>
            <a:p>
              <a:pPr algn="ctr">
                <a:lnSpc>
                  <a:spcPts val="3498"/>
                </a:lnSpc>
              </a:pPr>
            </a:p>
          </p:txBody>
        </p:sp>
      </p:grpSp>
      <p:grpSp>
        <p:nvGrpSpPr>
          <p:cNvPr name="Group 28" id="28"/>
          <p:cNvGrpSpPr/>
          <p:nvPr/>
        </p:nvGrpSpPr>
        <p:grpSpPr>
          <a:xfrm rot="0">
            <a:off x="926534" y="3170860"/>
            <a:ext cx="8217466" cy="2001110"/>
            <a:chOff x="0" y="0"/>
            <a:chExt cx="2164271" cy="527041"/>
          </a:xfrm>
        </p:grpSpPr>
        <p:sp>
          <p:nvSpPr>
            <p:cNvPr name="Freeform 29" id="29"/>
            <p:cNvSpPr/>
            <p:nvPr/>
          </p:nvSpPr>
          <p:spPr>
            <a:xfrm flipH="false" flipV="false" rot="0">
              <a:off x="0" y="0"/>
              <a:ext cx="2164271" cy="527041"/>
            </a:xfrm>
            <a:custGeom>
              <a:avLst/>
              <a:gdLst/>
              <a:ahLst/>
              <a:cxnLst/>
              <a:rect r="r" b="b" t="t" l="l"/>
              <a:pathLst>
                <a:path h="527041" w="2164271">
                  <a:moveTo>
                    <a:pt x="15074" y="0"/>
                  </a:moveTo>
                  <a:lnTo>
                    <a:pt x="2149197" y="0"/>
                  </a:lnTo>
                  <a:cubicBezTo>
                    <a:pt x="2153195" y="0"/>
                    <a:pt x="2157029" y="1588"/>
                    <a:pt x="2159856" y="4415"/>
                  </a:cubicBezTo>
                  <a:cubicBezTo>
                    <a:pt x="2162683" y="7242"/>
                    <a:pt x="2164271" y="11076"/>
                    <a:pt x="2164271" y="15074"/>
                  </a:cubicBezTo>
                  <a:lnTo>
                    <a:pt x="2164271" y="511967"/>
                  </a:lnTo>
                  <a:cubicBezTo>
                    <a:pt x="2164271" y="515965"/>
                    <a:pt x="2162683" y="519799"/>
                    <a:pt x="2159856" y="522626"/>
                  </a:cubicBezTo>
                  <a:cubicBezTo>
                    <a:pt x="2157029" y="525453"/>
                    <a:pt x="2153195" y="527041"/>
                    <a:pt x="2149197" y="527041"/>
                  </a:cubicBezTo>
                  <a:lnTo>
                    <a:pt x="15074" y="527041"/>
                  </a:lnTo>
                  <a:cubicBezTo>
                    <a:pt x="11076" y="527041"/>
                    <a:pt x="7242" y="525453"/>
                    <a:pt x="4415" y="522626"/>
                  </a:cubicBezTo>
                  <a:cubicBezTo>
                    <a:pt x="1588" y="519799"/>
                    <a:pt x="0" y="515965"/>
                    <a:pt x="0" y="511967"/>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30" id="30"/>
            <p:cNvSpPr txBox="true"/>
            <p:nvPr/>
          </p:nvSpPr>
          <p:spPr>
            <a:xfrm>
              <a:off x="0" y="-57150"/>
              <a:ext cx="2164271" cy="584191"/>
            </a:xfrm>
            <a:prstGeom prst="rect">
              <a:avLst/>
            </a:prstGeom>
          </p:spPr>
          <p:txBody>
            <a:bodyPr anchor="ctr" rtlCol="false" tIns="50800" lIns="50800" bIns="50800" rIns="50800"/>
            <a:lstStyle/>
            <a:p>
              <a:pPr algn="ctr">
                <a:lnSpc>
                  <a:spcPts val="3498"/>
                </a:lnSpc>
              </a:pPr>
            </a:p>
          </p:txBody>
        </p:sp>
      </p:grpSp>
      <p:grpSp>
        <p:nvGrpSpPr>
          <p:cNvPr name="Group 31" id="31"/>
          <p:cNvGrpSpPr/>
          <p:nvPr/>
        </p:nvGrpSpPr>
        <p:grpSpPr>
          <a:xfrm rot="0">
            <a:off x="9701030" y="3955914"/>
            <a:ext cx="9183798" cy="3531407"/>
            <a:chOff x="0" y="0"/>
            <a:chExt cx="1422811" cy="547107"/>
          </a:xfrm>
        </p:grpSpPr>
        <p:sp>
          <p:nvSpPr>
            <p:cNvPr name="Freeform 32" id="32"/>
            <p:cNvSpPr/>
            <p:nvPr/>
          </p:nvSpPr>
          <p:spPr>
            <a:xfrm flipH="false" flipV="false" rot="0">
              <a:off x="0" y="0"/>
              <a:ext cx="1422811" cy="547107"/>
            </a:xfrm>
            <a:custGeom>
              <a:avLst/>
              <a:gdLst/>
              <a:ahLst/>
              <a:cxnLst/>
              <a:rect r="r" b="b" t="t" l="l"/>
              <a:pathLst>
                <a:path h="547107" w="1422811">
                  <a:moveTo>
                    <a:pt x="0" y="0"/>
                  </a:moveTo>
                  <a:lnTo>
                    <a:pt x="1422811" y="0"/>
                  </a:lnTo>
                  <a:lnTo>
                    <a:pt x="1422811" y="547107"/>
                  </a:lnTo>
                  <a:lnTo>
                    <a:pt x="0" y="547107"/>
                  </a:lnTo>
                  <a:close/>
                </a:path>
              </a:pathLst>
            </a:custGeom>
            <a:blipFill>
              <a:blip r:embed="rId14"/>
              <a:stretch>
                <a:fillRect l="-77" t="0" r="-77" b="0"/>
              </a:stretch>
            </a:blipFill>
          </p:spPr>
        </p:sp>
      </p:grpSp>
      <p:sp>
        <p:nvSpPr>
          <p:cNvPr name="TextBox 33" id="33"/>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DOS</a:t>
            </a:r>
          </a:p>
        </p:txBody>
      </p:sp>
      <p:sp>
        <p:nvSpPr>
          <p:cNvPr name="TextBox 34" id="34"/>
          <p:cNvSpPr txBox="true"/>
          <p:nvPr/>
        </p:nvSpPr>
        <p:spPr>
          <a:xfrm rot="0">
            <a:off x="1178206" y="5882395"/>
            <a:ext cx="7657127" cy="2795270"/>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Serangan DoS dapat datang dari beberapa penyerang secara bersamaan yang </a:t>
            </a:r>
            <a:r>
              <a:rPr lang="en-US" sz="3200">
                <a:solidFill>
                  <a:srgbClr val="022135"/>
                </a:solidFill>
                <a:latin typeface="Cloud"/>
                <a:ea typeface="Cloud"/>
                <a:cs typeface="Cloud"/>
                <a:sym typeface="Cloud"/>
              </a:rPr>
              <a:t>disebut sebagai Distributed denial-of-service (DdoS).</a:t>
            </a:r>
          </a:p>
          <a:p>
            <a:pPr algn="just">
              <a:lnSpc>
                <a:spcPts val="4480"/>
              </a:lnSpc>
            </a:pPr>
          </a:p>
        </p:txBody>
      </p:sp>
      <p:sp>
        <p:nvSpPr>
          <p:cNvPr name="TextBox 35" id="35"/>
          <p:cNvSpPr txBox="true"/>
          <p:nvPr/>
        </p:nvSpPr>
        <p:spPr>
          <a:xfrm rot="0">
            <a:off x="1158306" y="3322772"/>
            <a:ext cx="7677026" cy="1671320"/>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Denial of Services adalah serangan  yang mengirimkan sejumlah permintaan API yang membuat server melambat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3745119" y="7351938"/>
            <a:ext cx="984559" cy="967329"/>
            <a:chOff x="0" y="0"/>
            <a:chExt cx="1312745" cy="1289772"/>
          </a:xfrm>
        </p:grpSpPr>
        <p:sp>
          <p:nvSpPr>
            <p:cNvPr name="Freeform 5" id="5"/>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3"/>
              <a:stretch>
                <a:fillRect l="-88" t="0" r="-84" b="3"/>
              </a:stretch>
            </a:blipFill>
          </p:spPr>
        </p:sp>
      </p:grpSp>
      <p:grpSp>
        <p:nvGrpSpPr>
          <p:cNvPr name="Group 6" id="6"/>
          <p:cNvGrpSpPr/>
          <p:nvPr/>
        </p:nvGrpSpPr>
        <p:grpSpPr>
          <a:xfrm rot="0">
            <a:off x="1028700" y="9108289"/>
            <a:ext cx="1813321" cy="300022"/>
            <a:chOff x="0" y="0"/>
            <a:chExt cx="2417761" cy="400029"/>
          </a:xfrm>
        </p:grpSpPr>
        <p:sp>
          <p:nvSpPr>
            <p:cNvPr name="Freeform 7" id="7"/>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4"/>
              <a:stretch>
                <a:fillRect l="0" t="-2212" r="-2" b="-2206"/>
              </a:stretch>
            </a:blipFill>
          </p:spPr>
        </p:sp>
      </p:grpSp>
      <p:grpSp>
        <p:nvGrpSpPr>
          <p:cNvPr name="Group 8" id="8"/>
          <p:cNvGrpSpPr/>
          <p:nvPr/>
        </p:nvGrpSpPr>
        <p:grpSpPr>
          <a:xfrm rot="0">
            <a:off x="-1757558" y="-2091297"/>
            <a:ext cx="3268873" cy="3344116"/>
            <a:chOff x="0" y="0"/>
            <a:chExt cx="4358497" cy="4458821"/>
          </a:xfrm>
        </p:grpSpPr>
        <p:sp>
          <p:nvSpPr>
            <p:cNvPr name="Freeform 9" id="9"/>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5"/>
              <a:stretch>
                <a:fillRect l="0" t="-11" r="0" b="-11"/>
              </a:stretch>
            </a:blipFill>
          </p:spPr>
        </p:sp>
      </p:grpSp>
      <p:grpSp>
        <p:nvGrpSpPr>
          <p:cNvPr name="Group 10" id="10"/>
          <p:cNvGrpSpPr/>
          <p:nvPr/>
        </p:nvGrpSpPr>
        <p:grpSpPr>
          <a:xfrm rot="0">
            <a:off x="15852484" y="82296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12" id="12"/>
          <p:cNvGrpSpPr/>
          <p:nvPr/>
        </p:nvGrpSpPr>
        <p:grpSpPr>
          <a:xfrm rot="0">
            <a:off x="10682146" y="4266567"/>
            <a:ext cx="1455050" cy="1455050"/>
            <a:chOff x="0" y="0"/>
            <a:chExt cx="1940067" cy="1940067"/>
          </a:xfrm>
        </p:grpSpPr>
        <p:sp>
          <p:nvSpPr>
            <p:cNvPr name="Freeform 13" id="13"/>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6"/>
              <a:stretch>
                <a:fillRect l="0" t="0" r="0" b="0"/>
              </a:stretch>
            </a:blipFill>
          </p:spPr>
        </p:sp>
      </p:grpSp>
      <p:grpSp>
        <p:nvGrpSpPr>
          <p:cNvPr name="Group 14" id="14"/>
          <p:cNvGrpSpPr/>
          <p:nvPr/>
        </p:nvGrpSpPr>
        <p:grpSpPr>
          <a:xfrm rot="0">
            <a:off x="13660765" y="1636775"/>
            <a:ext cx="1153265" cy="1153265"/>
            <a:chOff x="0" y="0"/>
            <a:chExt cx="1537687" cy="1537687"/>
          </a:xfrm>
        </p:grpSpPr>
        <p:sp>
          <p:nvSpPr>
            <p:cNvPr name="Freeform 15" id="15"/>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7"/>
              <a:stretch>
                <a:fillRect l="0" t="0" r="1" b="1"/>
              </a:stretch>
            </a:blipFill>
          </p:spPr>
        </p:sp>
      </p:grpSp>
      <p:grpSp>
        <p:nvGrpSpPr>
          <p:cNvPr name="Group 16" id="16"/>
          <p:cNvGrpSpPr/>
          <p:nvPr/>
        </p:nvGrpSpPr>
        <p:grpSpPr>
          <a:xfrm rot="0">
            <a:off x="14739202" y="4516537"/>
            <a:ext cx="1288513" cy="955110"/>
            <a:chOff x="0" y="0"/>
            <a:chExt cx="1718017" cy="1273480"/>
          </a:xfrm>
        </p:grpSpPr>
        <p:sp>
          <p:nvSpPr>
            <p:cNvPr name="Freeform 17" id="17"/>
            <p:cNvSpPr/>
            <p:nvPr/>
          </p:nvSpPr>
          <p:spPr>
            <a:xfrm flipH="false" flipV="false" rot="0">
              <a:off x="0" y="0"/>
              <a:ext cx="1718056" cy="1273429"/>
            </a:xfrm>
            <a:custGeom>
              <a:avLst/>
              <a:gdLst/>
              <a:ahLst/>
              <a:cxnLst/>
              <a:rect r="r" b="b" t="t" l="l"/>
              <a:pathLst>
                <a:path h="1273429" w="1718056">
                  <a:moveTo>
                    <a:pt x="0" y="0"/>
                  </a:moveTo>
                  <a:lnTo>
                    <a:pt x="1718056" y="0"/>
                  </a:lnTo>
                  <a:lnTo>
                    <a:pt x="1718056" y="1273429"/>
                  </a:lnTo>
                  <a:lnTo>
                    <a:pt x="0" y="1273429"/>
                  </a:lnTo>
                  <a:lnTo>
                    <a:pt x="0" y="0"/>
                  </a:lnTo>
                  <a:close/>
                </a:path>
              </a:pathLst>
            </a:custGeom>
            <a:blipFill>
              <a:blip r:embed="rId8"/>
              <a:stretch>
                <a:fillRect l="0" t="-94" r="2" b="-98"/>
              </a:stretch>
            </a:blipFill>
          </p:spPr>
        </p:sp>
      </p:grpSp>
      <p:sp>
        <p:nvSpPr>
          <p:cNvPr name="Freeform 18" id="18"/>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9" id="19"/>
          <p:cNvGrpSpPr/>
          <p:nvPr/>
        </p:nvGrpSpPr>
        <p:grpSpPr>
          <a:xfrm rot="0">
            <a:off x="467676" y="722519"/>
            <a:ext cx="1421058" cy="606553"/>
            <a:chOff x="0" y="0"/>
            <a:chExt cx="1894744" cy="808737"/>
          </a:xfrm>
        </p:grpSpPr>
        <p:sp>
          <p:nvSpPr>
            <p:cNvPr name="Freeform 20" id="20"/>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21" id="21"/>
          <p:cNvGrpSpPr/>
          <p:nvPr/>
        </p:nvGrpSpPr>
        <p:grpSpPr>
          <a:xfrm rot="0">
            <a:off x="2127324" y="682364"/>
            <a:ext cx="678920" cy="694317"/>
            <a:chOff x="0" y="0"/>
            <a:chExt cx="905227" cy="925756"/>
          </a:xfrm>
        </p:grpSpPr>
        <p:sp>
          <p:nvSpPr>
            <p:cNvPr name="Freeform 22" id="22"/>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3" id="23"/>
          <p:cNvGrpSpPr/>
          <p:nvPr/>
        </p:nvGrpSpPr>
        <p:grpSpPr>
          <a:xfrm rot="0">
            <a:off x="3044835" y="642209"/>
            <a:ext cx="819282" cy="767174"/>
            <a:chOff x="0" y="0"/>
            <a:chExt cx="1092376" cy="1022899"/>
          </a:xfrm>
        </p:grpSpPr>
        <p:sp>
          <p:nvSpPr>
            <p:cNvPr name="Freeform 24" id="24"/>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5" id="25"/>
          <p:cNvGrpSpPr/>
          <p:nvPr/>
        </p:nvGrpSpPr>
        <p:grpSpPr>
          <a:xfrm rot="0">
            <a:off x="926534" y="6446828"/>
            <a:ext cx="8177668" cy="2026862"/>
            <a:chOff x="0" y="0"/>
            <a:chExt cx="2153789" cy="533824"/>
          </a:xfrm>
        </p:grpSpPr>
        <p:sp>
          <p:nvSpPr>
            <p:cNvPr name="Freeform 26" id="26"/>
            <p:cNvSpPr/>
            <p:nvPr/>
          </p:nvSpPr>
          <p:spPr>
            <a:xfrm flipH="false" flipV="false" rot="0">
              <a:off x="0" y="0"/>
              <a:ext cx="2153789" cy="533824"/>
            </a:xfrm>
            <a:custGeom>
              <a:avLst/>
              <a:gdLst/>
              <a:ahLst/>
              <a:cxnLst/>
              <a:rect r="r" b="b" t="t" l="l"/>
              <a:pathLst>
                <a:path h="533824" w="2153789">
                  <a:moveTo>
                    <a:pt x="15147" y="0"/>
                  </a:moveTo>
                  <a:lnTo>
                    <a:pt x="2138642" y="0"/>
                  </a:lnTo>
                  <a:cubicBezTo>
                    <a:pt x="2147008" y="0"/>
                    <a:pt x="2153789" y="6782"/>
                    <a:pt x="2153789" y="15147"/>
                  </a:cubicBezTo>
                  <a:lnTo>
                    <a:pt x="2153789" y="518676"/>
                  </a:lnTo>
                  <a:cubicBezTo>
                    <a:pt x="2153789" y="527042"/>
                    <a:pt x="2147008" y="533824"/>
                    <a:pt x="2138642" y="533824"/>
                  </a:cubicBezTo>
                  <a:lnTo>
                    <a:pt x="15147" y="533824"/>
                  </a:lnTo>
                  <a:cubicBezTo>
                    <a:pt x="11130" y="533824"/>
                    <a:pt x="7277" y="532228"/>
                    <a:pt x="4437" y="529387"/>
                  </a:cubicBezTo>
                  <a:cubicBezTo>
                    <a:pt x="1596" y="526546"/>
                    <a:pt x="0" y="522694"/>
                    <a:pt x="0" y="518676"/>
                  </a:cubicBezTo>
                  <a:lnTo>
                    <a:pt x="0" y="15147"/>
                  </a:lnTo>
                  <a:cubicBezTo>
                    <a:pt x="0" y="6782"/>
                    <a:pt x="6782" y="0"/>
                    <a:pt x="15147" y="0"/>
                  </a:cubicBezTo>
                  <a:close/>
                </a:path>
              </a:pathLst>
            </a:custGeom>
            <a:solidFill>
              <a:srgbClr val="A6A6A6"/>
            </a:solidFill>
          </p:spPr>
        </p:sp>
        <p:sp>
          <p:nvSpPr>
            <p:cNvPr name="TextBox 27" id="27"/>
            <p:cNvSpPr txBox="true"/>
            <p:nvPr/>
          </p:nvSpPr>
          <p:spPr>
            <a:xfrm>
              <a:off x="0" y="-57150"/>
              <a:ext cx="2153789" cy="590974"/>
            </a:xfrm>
            <a:prstGeom prst="rect">
              <a:avLst/>
            </a:prstGeom>
          </p:spPr>
          <p:txBody>
            <a:bodyPr anchor="ctr" rtlCol="false" tIns="50800" lIns="50800" bIns="50800" rIns="50800"/>
            <a:lstStyle/>
            <a:p>
              <a:pPr algn="ctr">
                <a:lnSpc>
                  <a:spcPts val="3498"/>
                </a:lnSpc>
              </a:pPr>
            </a:p>
          </p:txBody>
        </p:sp>
      </p:grpSp>
      <p:grpSp>
        <p:nvGrpSpPr>
          <p:cNvPr name="Group 28" id="28"/>
          <p:cNvGrpSpPr/>
          <p:nvPr/>
        </p:nvGrpSpPr>
        <p:grpSpPr>
          <a:xfrm rot="0">
            <a:off x="926534" y="3170860"/>
            <a:ext cx="8217466" cy="3089321"/>
            <a:chOff x="0" y="0"/>
            <a:chExt cx="2164271" cy="813648"/>
          </a:xfrm>
        </p:grpSpPr>
        <p:sp>
          <p:nvSpPr>
            <p:cNvPr name="Freeform 29" id="29"/>
            <p:cNvSpPr/>
            <p:nvPr/>
          </p:nvSpPr>
          <p:spPr>
            <a:xfrm flipH="false" flipV="false" rot="0">
              <a:off x="0" y="0"/>
              <a:ext cx="2164271" cy="813648"/>
            </a:xfrm>
            <a:custGeom>
              <a:avLst/>
              <a:gdLst/>
              <a:ahLst/>
              <a:cxnLst/>
              <a:rect r="r" b="b" t="t" l="l"/>
              <a:pathLst>
                <a:path h="813648" w="2164271">
                  <a:moveTo>
                    <a:pt x="15074" y="0"/>
                  </a:moveTo>
                  <a:lnTo>
                    <a:pt x="2149197" y="0"/>
                  </a:lnTo>
                  <a:cubicBezTo>
                    <a:pt x="2153195" y="0"/>
                    <a:pt x="2157029" y="1588"/>
                    <a:pt x="2159856" y="4415"/>
                  </a:cubicBezTo>
                  <a:cubicBezTo>
                    <a:pt x="2162683" y="7242"/>
                    <a:pt x="2164271" y="11076"/>
                    <a:pt x="2164271" y="15074"/>
                  </a:cubicBezTo>
                  <a:lnTo>
                    <a:pt x="2164271" y="798574"/>
                  </a:lnTo>
                  <a:cubicBezTo>
                    <a:pt x="2164271" y="802572"/>
                    <a:pt x="2162683" y="806406"/>
                    <a:pt x="2159856" y="809233"/>
                  </a:cubicBezTo>
                  <a:cubicBezTo>
                    <a:pt x="2157029" y="812060"/>
                    <a:pt x="2153195" y="813648"/>
                    <a:pt x="2149197" y="813648"/>
                  </a:cubicBezTo>
                  <a:lnTo>
                    <a:pt x="15074" y="813648"/>
                  </a:lnTo>
                  <a:cubicBezTo>
                    <a:pt x="11076" y="813648"/>
                    <a:pt x="7242" y="812060"/>
                    <a:pt x="4415" y="809233"/>
                  </a:cubicBezTo>
                  <a:cubicBezTo>
                    <a:pt x="1588" y="806406"/>
                    <a:pt x="0" y="802572"/>
                    <a:pt x="0" y="798574"/>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30" id="30"/>
            <p:cNvSpPr txBox="true"/>
            <p:nvPr/>
          </p:nvSpPr>
          <p:spPr>
            <a:xfrm>
              <a:off x="0" y="-57150"/>
              <a:ext cx="2164271" cy="870798"/>
            </a:xfrm>
            <a:prstGeom prst="rect">
              <a:avLst/>
            </a:prstGeom>
          </p:spPr>
          <p:txBody>
            <a:bodyPr anchor="ctr" rtlCol="false" tIns="50800" lIns="50800" bIns="50800" rIns="50800"/>
            <a:lstStyle/>
            <a:p>
              <a:pPr algn="ctr">
                <a:lnSpc>
                  <a:spcPts val="3498"/>
                </a:lnSpc>
              </a:pPr>
            </a:p>
          </p:txBody>
        </p:sp>
      </p:grpSp>
      <p:grpSp>
        <p:nvGrpSpPr>
          <p:cNvPr name="Group 31" id="31"/>
          <p:cNvGrpSpPr/>
          <p:nvPr/>
        </p:nvGrpSpPr>
        <p:grpSpPr>
          <a:xfrm rot="0">
            <a:off x="10682146" y="2369176"/>
            <a:ext cx="6180040" cy="6193036"/>
            <a:chOff x="0" y="0"/>
            <a:chExt cx="1422811" cy="1425803"/>
          </a:xfrm>
        </p:grpSpPr>
        <p:sp>
          <p:nvSpPr>
            <p:cNvPr name="Freeform 32" id="32"/>
            <p:cNvSpPr/>
            <p:nvPr/>
          </p:nvSpPr>
          <p:spPr>
            <a:xfrm flipH="false" flipV="false" rot="0">
              <a:off x="0" y="0"/>
              <a:ext cx="1422811" cy="1425803"/>
            </a:xfrm>
            <a:custGeom>
              <a:avLst/>
              <a:gdLst/>
              <a:ahLst/>
              <a:cxnLst/>
              <a:rect r="r" b="b" t="t" l="l"/>
              <a:pathLst>
                <a:path h="1425803" w="1422811">
                  <a:moveTo>
                    <a:pt x="0" y="0"/>
                  </a:moveTo>
                  <a:lnTo>
                    <a:pt x="1422811" y="0"/>
                  </a:lnTo>
                  <a:lnTo>
                    <a:pt x="1422811" y="1425803"/>
                  </a:lnTo>
                  <a:lnTo>
                    <a:pt x="0" y="1425803"/>
                  </a:lnTo>
                  <a:close/>
                </a:path>
              </a:pathLst>
            </a:custGeom>
            <a:blipFill>
              <a:blip r:embed="rId14"/>
              <a:stretch>
                <a:fillRect l="-105" t="0" r="-105" b="0"/>
              </a:stretch>
            </a:blipFill>
          </p:spPr>
        </p:sp>
      </p:grpSp>
      <p:sp>
        <p:nvSpPr>
          <p:cNvPr name="TextBox 33" id="33"/>
          <p:cNvSpPr txBox="true"/>
          <p:nvPr/>
        </p:nvSpPr>
        <p:spPr>
          <a:xfrm rot="0">
            <a:off x="699102"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INJECTION CODE</a:t>
            </a:r>
          </a:p>
        </p:txBody>
      </p:sp>
      <p:sp>
        <p:nvSpPr>
          <p:cNvPr name="TextBox 34" id="34"/>
          <p:cNvSpPr txBox="true"/>
          <p:nvPr/>
        </p:nvSpPr>
        <p:spPr>
          <a:xfrm rot="0">
            <a:off x="1158306" y="6647947"/>
            <a:ext cx="7657127" cy="1671320"/>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Dilakukan untuk menyisipkan informasi palsu, menghapus data atau menggaggu fungsionalitas aplikasi.</a:t>
            </a:r>
          </a:p>
        </p:txBody>
      </p:sp>
      <p:sp>
        <p:nvSpPr>
          <p:cNvPr name="TextBox 35" id="35"/>
          <p:cNvSpPr txBox="true"/>
          <p:nvPr/>
        </p:nvSpPr>
        <p:spPr>
          <a:xfrm rot="0">
            <a:off x="1158306" y="3322772"/>
            <a:ext cx="7677026" cy="2795270"/>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Serangan injeksi kode dimana peretas mengirimkan skrip berbahaya melalui permintaan API dengan mengeksploitasi kelememahan pada penerjemah API yang membaca dan menerjemahkan data</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 y="-355647"/>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0">
            <a:off x="15658775" y="-2057400"/>
            <a:ext cx="4022217" cy="4114800"/>
            <a:chOff x="0" y="0"/>
            <a:chExt cx="5362956" cy="5486400"/>
          </a:xfrm>
        </p:grpSpPr>
        <p:sp>
          <p:nvSpPr>
            <p:cNvPr name="Freeform 10" id="10"/>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TextBox 11" id="11"/>
          <p:cNvSpPr txBox="true"/>
          <p:nvPr/>
        </p:nvSpPr>
        <p:spPr>
          <a:xfrm rot="0">
            <a:off x="5369892" y="1507373"/>
            <a:ext cx="7593980"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KEAMANAN IOT</a:t>
            </a:r>
          </a:p>
        </p:txBody>
      </p:sp>
      <p:sp>
        <p:nvSpPr>
          <p:cNvPr name="TextBox 12" id="12"/>
          <p:cNvSpPr txBox="true"/>
          <p:nvPr/>
        </p:nvSpPr>
        <p:spPr>
          <a:xfrm rot="0">
            <a:off x="918287" y="3428569"/>
            <a:ext cx="732918"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Freeform 13" id="13"/>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7507235" y="460949"/>
            <a:ext cx="1421058" cy="606553"/>
            <a:chOff x="0" y="0"/>
            <a:chExt cx="1894744" cy="808737"/>
          </a:xfrm>
        </p:grpSpPr>
        <p:sp>
          <p:nvSpPr>
            <p:cNvPr name="Freeform 15" id="15"/>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8"/>
              <a:stretch>
                <a:fillRect l="-944" t="0" r="-946" b="0"/>
              </a:stretch>
            </a:blipFill>
          </p:spPr>
        </p:sp>
      </p:grpSp>
      <p:grpSp>
        <p:nvGrpSpPr>
          <p:cNvPr name="Group 16" id="16"/>
          <p:cNvGrpSpPr/>
          <p:nvPr/>
        </p:nvGrpSpPr>
        <p:grpSpPr>
          <a:xfrm rot="0">
            <a:off x="9166882" y="420794"/>
            <a:ext cx="678920" cy="694317"/>
            <a:chOff x="0" y="0"/>
            <a:chExt cx="905227" cy="925756"/>
          </a:xfrm>
        </p:grpSpPr>
        <p:sp>
          <p:nvSpPr>
            <p:cNvPr name="Freeform 17" id="17"/>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9"/>
              <a:stretch>
                <a:fillRect l="-1133" t="0" r="-1130" b="-5"/>
              </a:stretch>
            </a:blipFill>
          </p:spPr>
        </p:sp>
      </p:grpSp>
      <p:grpSp>
        <p:nvGrpSpPr>
          <p:cNvPr name="Group 18" id="18"/>
          <p:cNvGrpSpPr/>
          <p:nvPr/>
        </p:nvGrpSpPr>
        <p:grpSpPr>
          <a:xfrm rot="0">
            <a:off x="10084394" y="380639"/>
            <a:ext cx="819282" cy="767174"/>
            <a:chOff x="0" y="0"/>
            <a:chExt cx="1092376" cy="1022899"/>
          </a:xfrm>
        </p:grpSpPr>
        <p:sp>
          <p:nvSpPr>
            <p:cNvPr name="Freeform 19" id="19"/>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0"/>
              <a:stretch>
                <a:fillRect l="-14902" t="0" r="-14907" b="-4"/>
              </a:stretch>
            </a:blipFill>
          </p:spPr>
        </p:sp>
      </p:grpSp>
      <p:sp>
        <p:nvSpPr>
          <p:cNvPr name="TextBox 20" id="20"/>
          <p:cNvSpPr txBox="true"/>
          <p:nvPr/>
        </p:nvSpPr>
        <p:spPr>
          <a:xfrm rot="0">
            <a:off x="6740665" y="3868787"/>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4</a:t>
            </a:r>
          </a:p>
        </p:txBody>
      </p:sp>
      <p:sp>
        <p:nvSpPr>
          <p:cNvPr name="TextBox 21" id="21"/>
          <p:cNvSpPr txBox="true"/>
          <p:nvPr/>
        </p:nvSpPr>
        <p:spPr>
          <a:xfrm rot="0">
            <a:off x="12730112" y="2878973"/>
            <a:ext cx="247948" cy="551815"/>
          </a:xfrm>
          <a:prstGeom prst="rect">
            <a:avLst/>
          </a:prstGeom>
        </p:spPr>
        <p:txBody>
          <a:bodyPr anchor="t" rtlCol="false" tIns="0" lIns="0" bIns="0" rIns="0">
            <a:spAutoFit/>
          </a:bodyPr>
          <a:lstStyle/>
          <a:p>
            <a:pPr algn="ctr">
              <a:lnSpc>
                <a:spcPts val="4100"/>
              </a:lnSpc>
              <a:spcBef>
                <a:spcPct val="0"/>
              </a:spcBef>
            </a:pPr>
            <a:r>
              <a:rPr lang="en-US" sz="4100">
                <a:solidFill>
                  <a:srgbClr val="FFFFFF"/>
                </a:solidFill>
                <a:latin typeface="Eastman Condensed Bold"/>
                <a:ea typeface="Eastman Condensed Bold"/>
                <a:cs typeface="Eastman Condensed Bold"/>
                <a:sym typeface="Eastman Condensed Bold"/>
              </a:rPr>
              <a:t>5</a:t>
            </a:r>
          </a:p>
        </p:txBody>
      </p:sp>
      <p:sp>
        <p:nvSpPr>
          <p:cNvPr name="Freeform 22" id="22"/>
          <p:cNvSpPr/>
          <p:nvPr/>
        </p:nvSpPr>
        <p:spPr>
          <a:xfrm flipH="false" flipV="false" rot="0">
            <a:off x="641393" y="3016013"/>
            <a:ext cx="5480147" cy="2425288"/>
          </a:xfrm>
          <a:custGeom>
            <a:avLst/>
            <a:gdLst/>
            <a:ahLst/>
            <a:cxnLst/>
            <a:rect r="r" b="b" t="t" l="l"/>
            <a:pathLst>
              <a:path h="2425288" w="5480147">
                <a:moveTo>
                  <a:pt x="0" y="0"/>
                </a:moveTo>
                <a:lnTo>
                  <a:pt x="5480147" y="0"/>
                </a:lnTo>
                <a:lnTo>
                  <a:pt x="5480147" y="2425288"/>
                </a:lnTo>
                <a:lnTo>
                  <a:pt x="0" y="242528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3" id="23"/>
          <p:cNvSpPr txBox="true"/>
          <p:nvPr/>
        </p:nvSpPr>
        <p:spPr>
          <a:xfrm rot="0">
            <a:off x="982228" y="3354589"/>
            <a:ext cx="4630729" cy="16002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Perbarui perangkat IoT dengan versi perangkat lunak (firmware) terbaru</a:t>
            </a:r>
          </a:p>
        </p:txBody>
      </p:sp>
      <p:sp>
        <p:nvSpPr>
          <p:cNvPr name="Freeform 24" id="24"/>
          <p:cNvSpPr/>
          <p:nvPr/>
        </p:nvSpPr>
        <p:spPr>
          <a:xfrm flipH="false" flipV="false" rot="0">
            <a:off x="6403532" y="3016013"/>
            <a:ext cx="5480147" cy="2425288"/>
          </a:xfrm>
          <a:custGeom>
            <a:avLst/>
            <a:gdLst/>
            <a:ahLst/>
            <a:cxnLst/>
            <a:rect r="r" b="b" t="t" l="l"/>
            <a:pathLst>
              <a:path h="2425288" w="5480147">
                <a:moveTo>
                  <a:pt x="0" y="0"/>
                </a:moveTo>
                <a:lnTo>
                  <a:pt x="5480146" y="0"/>
                </a:lnTo>
                <a:lnTo>
                  <a:pt x="5480146" y="2425288"/>
                </a:lnTo>
                <a:lnTo>
                  <a:pt x="0" y="242528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5" id="25"/>
          <p:cNvSpPr txBox="true"/>
          <p:nvPr/>
        </p:nvSpPr>
        <p:spPr>
          <a:xfrm rot="0">
            <a:off x="6740665" y="3539367"/>
            <a:ext cx="4630729" cy="16002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Gunakan kata sandi yang kuat untuk melindungi perangkat dan akun terkait</a:t>
            </a:r>
          </a:p>
        </p:txBody>
      </p:sp>
      <p:sp>
        <p:nvSpPr>
          <p:cNvPr name="Freeform 26" id="26"/>
          <p:cNvSpPr/>
          <p:nvPr/>
        </p:nvSpPr>
        <p:spPr>
          <a:xfrm flipH="false" flipV="false" rot="0">
            <a:off x="12166459" y="2980145"/>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7" id="27"/>
          <p:cNvSpPr txBox="true"/>
          <p:nvPr/>
        </p:nvSpPr>
        <p:spPr>
          <a:xfrm rot="0">
            <a:off x="12591168" y="3429592"/>
            <a:ext cx="4630729" cy="21336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Gunakan protokol yang aman, seperti HTTPS atau MQTT dengan SSL/TLS.</a:t>
            </a:r>
          </a:p>
          <a:p>
            <a:pPr algn="ctr">
              <a:lnSpc>
                <a:spcPts val="4200"/>
              </a:lnSpc>
            </a:pPr>
          </a:p>
        </p:txBody>
      </p:sp>
      <p:sp>
        <p:nvSpPr>
          <p:cNvPr name="TextBox 28" id="28"/>
          <p:cNvSpPr txBox="true"/>
          <p:nvPr/>
        </p:nvSpPr>
        <p:spPr>
          <a:xfrm rot="0">
            <a:off x="6740665" y="6994759"/>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4</a:t>
            </a:r>
          </a:p>
        </p:txBody>
      </p:sp>
      <p:sp>
        <p:nvSpPr>
          <p:cNvPr name="Freeform 29" id="29"/>
          <p:cNvSpPr/>
          <p:nvPr/>
        </p:nvSpPr>
        <p:spPr>
          <a:xfrm flipH="false" flipV="false" rot="0">
            <a:off x="641393" y="5722293"/>
            <a:ext cx="5480147" cy="2425288"/>
          </a:xfrm>
          <a:custGeom>
            <a:avLst/>
            <a:gdLst/>
            <a:ahLst/>
            <a:cxnLst/>
            <a:rect r="r" b="b" t="t" l="l"/>
            <a:pathLst>
              <a:path h="2425288" w="5480147">
                <a:moveTo>
                  <a:pt x="0" y="0"/>
                </a:moveTo>
                <a:lnTo>
                  <a:pt x="5480147" y="0"/>
                </a:lnTo>
                <a:lnTo>
                  <a:pt x="5480147" y="2425288"/>
                </a:lnTo>
                <a:lnTo>
                  <a:pt x="0" y="242528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0" id="30"/>
          <p:cNvSpPr txBox="true"/>
          <p:nvPr/>
        </p:nvSpPr>
        <p:spPr>
          <a:xfrm rot="0">
            <a:off x="1005422" y="5978113"/>
            <a:ext cx="4630729" cy="21336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Gunakan protokol otorisasi seperti Oauth untuk mengatur akses pengguna ke perangkat IoT dan data </a:t>
            </a:r>
          </a:p>
        </p:txBody>
      </p:sp>
      <p:sp>
        <p:nvSpPr>
          <p:cNvPr name="Freeform 31" id="31"/>
          <p:cNvSpPr/>
          <p:nvPr/>
        </p:nvSpPr>
        <p:spPr>
          <a:xfrm flipH="false" flipV="false" rot="0">
            <a:off x="6403532" y="5722293"/>
            <a:ext cx="5480147" cy="2425288"/>
          </a:xfrm>
          <a:custGeom>
            <a:avLst/>
            <a:gdLst/>
            <a:ahLst/>
            <a:cxnLst/>
            <a:rect r="r" b="b" t="t" l="l"/>
            <a:pathLst>
              <a:path h="2425288" w="5480147">
                <a:moveTo>
                  <a:pt x="0" y="0"/>
                </a:moveTo>
                <a:lnTo>
                  <a:pt x="5480146" y="0"/>
                </a:lnTo>
                <a:lnTo>
                  <a:pt x="5480146" y="2425288"/>
                </a:lnTo>
                <a:lnTo>
                  <a:pt x="0" y="242528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2" id="32"/>
          <p:cNvSpPr txBox="true"/>
          <p:nvPr/>
        </p:nvSpPr>
        <p:spPr>
          <a:xfrm rot="0">
            <a:off x="6549215" y="5978113"/>
            <a:ext cx="5143014" cy="21336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Pastikan firewall dan perangkat keamanan jaringan lainnya dikonfigurasi dengan baik </a:t>
            </a:r>
          </a:p>
        </p:txBody>
      </p:sp>
      <p:sp>
        <p:nvSpPr>
          <p:cNvPr name="Freeform 33" id="33"/>
          <p:cNvSpPr/>
          <p:nvPr/>
        </p:nvSpPr>
        <p:spPr>
          <a:xfrm flipH="false" flipV="false" rot="0">
            <a:off x="12166459" y="5686425"/>
            <a:ext cx="5561194" cy="2461156"/>
          </a:xfrm>
          <a:custGeom>
            <a:avLst/>
            <a:gdLst/>
            <a:ahLst/>
            <a:cxnLst/>
            <a:rect r="r" b="b" t="t" l="l"/>
            <a:pathLst>
              <a:path h="2461156" w="5561194">
                <a:moveTo>
                  <a:pt x="0" y="0"/>
                </a:moveTo>
                <a:lnTo>
                  <a:pt x="5561194" y="0"/>
                </a:lnTo>
                <a:lnTo>
                  <a:pt x="5561194" y="2461156"/>
                </a:lnTo>
                <a:lnTo>
                  <a:pt x="0" y="246115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4" id="34"/>
          <p:cNvSpPr txBox="true"/>
          <p:nvPr/>
        </p:nvSpPr>
        <p:spPr>
          <a:xfrm rot="0">
            <a:off x="12169428" y="5830037"/>
            <a:ext cx="5576850" cy="2133600"/>
          </a:xfrm>
          <a:prstGeom prst="rect">
            <a:avLst/>
          </a:prstGeom>
        </p:spPr>
        <p:txBody>
          <a:bodyPr anchor="t" rtlCol="false" tIns="0" lIns="0" bIns="0" rIns="0">
            <a:spAutoFit/>
          </a:bodyPr>
          <a:lstStyle/>
          <a:p>
            <a:pPr algn="ctr">
              <a:lnSpc>
                <a:spcPts val="4200"/>
              </a:lnSpc>
            </a:pPr>
            <a:r>
              <a:rPr lang="en-US" sz="3000">
                <a:solidFill>
                  <a:srgbClr val="FFFFFF"/>
                </a:solidFill>
                <a:latin typeface="Cloud"/>
                <a:ea typeface="Cloud"/>
                <a:cs typeface="Cloud"/>
                <a:sym typeface="Cloud"/>
              </a:rPr>
              <a:t>Gunakan alat pemantauan dan deteksi ancaman untuk melacak aktivitas mencurigakan pada perangkat IoT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9474" y="0"/>
            <a:ext cx="5917455" cy="2144404"/>
            <a:chOff x="0" y="0"/>
            <a:chExt cx="1558507" cy="564781"/>
          </a:xfrm>
        </p:grpSpPr>
        <p:sp>
          <p:nvSpPr>
            <p:cNvPr name="Freeform 5" id="5"/>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6" id="6"/>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7" id="7"/>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8" id="8"/>
          <p:cNvGrpSpPr/>
          <p:nvPr/>
        </p:nvGrpSpPr>
        <p:grpSpPr>
          <a:xfrm rot="0">
            <a:off x="6167541" y="544926"/>
            <a:ext cx="2266811" cy="967547"/>
            <a:chOff x="0" y="0"/>
            <a:chExt cx="1894744" cy="808737"/>
          </a:xfrm>
        </p:grpSpPr>
        <p:sp>
          <p:nvSpPr>
            <p:cNvPr name="Freeform 9" id="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3"/>
              <a:stretch>
                <a:fillRect l="-944" t="0" r="-946" b="0"/>
              </a:stretch>
            </a:blipFill>
          </p:spPr>
        </p:sp>
      </p:grpSp>
      <p:grpSp>
        <p:nvGrpSpPr>
          <p:cNvPr name="Group 10" id="10"/>
          <p:cNvGrpSpPr/>
          <p:nvPr/>
        </p:nvGrpSpPr>
        <p:grpSpPr>
          <a:xfrm rot="0">
            <a:off x="8758202" y="543106"/>
            <a:ext cx="1034727" cy="1058193"/>
            <a:chOff x="0" y="0"/>
            <a:chExt cx="905227" cy="925756"/>
          </a:xfrm>
        </p:grpSpPr>
        <p:sp>
          <p:nvSpPr>
            <p:cNvPr name="Freeform 11" id="1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4"/>
              <a:stretch>
                <a:fillRect l="-1133" t="0" r="-1130" b="-5"/>
              </a:stretch>
            </a:blipFill>
          </p:spPr>
        </p:sp>
      </p:grpSp>
      <p:grpSp>
        <p:nvGrpSpPr>
          <p:cNvPr name="Group 12" id="12"/>
          <p:cNvGrpSpPr/>
          <p:nvPr/>
        </p:nvGrpSpPr>
        <p:grpSpPr>
          <a:xfrm rot="0">
            <a:off x="10121440" y="402846"/>
            <a:ext cx="1336726" cy="1251709"/>
            <a:chOff x="0" y="0"/>
            <a:chExt cx="1092376" cy="1022899"/>
          </a:xfrm>
        </p:grpSpPr>
        <p:sp>
          <p:nvSpPr>
            <p:cNvPr name="Freeform 13" id="1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5"/>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DAGI7mS7OJk</dc:identifier>
  <dcterms:modified xsi:type="dcterms:W3CDTF">2011-08-01T06:04:30Z</dcterms:modified>
  <cp:revision>1</cp:revision>
  <dc:title>BAB 8 API.pptx</dc:title>
</cp:coreProperties>
</file>