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6" r:id="rId8"/>
    <p:sldId id="261" r:id="rId9"/>
    <p:sldId id="267" r:id="rId10"/>
    <p:sldId id="269" r:id="rId11"/>
    <p:sldId id="265" r:id="rId12"/>
    <p:sldId id="262" r:id="rId13"/>
    <p:sldId id="263" r:id="rId14"/>
  </p:sldIdLst>
  <p:sldSz cx="18288000" cy="10287000"/>
  <p:notesSz cx="6858000" cy="9144000"/>
  <p:embeddedFontLst>
    <p:embeddedFont>
      <p:font typeface="Alatsi" panose="020B0604020202020204" charset="0"/>
      <p:regular r:id="rId15"/>
    </p:embeddedFont>
    <p:embeddedFont>
      <p:font typeface="Canva Sans Medium" panose="020B0604020202020204" charset="0"/>
      <p:regular r:id="rId16"/>
    </p:embeddedFont>
    <p:embeddedFont>
      <p:font typeface="Chewy" panose="020B0604020202020204" charset="0"/>
      <p:regular r:id="rId17"/>
    </p:embeddedFont>
    <p:embeddedFont>
      <p:font typeface="Cormorant Garamond Bold Italics" panose="020B0604020202020204" charset="0"/>
      <p:regular r:id="rId18"/>
    </p:embeddedFont>
    <p:embeddedFont>
      <p:font typeface="DM Sans" pitchFamily="2" charset="0"/>
      <p:regular r:id="rId19"/>
      <p:bold r:id="rId20"/>
    </p:embeddedFont>
    <p:embeddedFont>
      <p:font typeface="DM Sans Bold" charset="0"/>
      <p:regular r:id="rId21"/>
    </p:embeddedFont>
    <p:embeddedFont>
      <p:font typeface="Kollektif Bold" panose="020B0604020202020204" charset="0"/>
      <p:regular r:id="rId22"/>
    </p:embeddedFont>
    <p:embeddedFont>
      <p:font typeface="Krabuler" panose="020B0604020202020204" charset="0"/>
      <p:regular r:id="rId23"/>
    </p:embeddedFont>
    <p:embeddedFont>
      <p:font typeface="Lora Bold Italics" panose="020B0604020202020204" charset="0"/>
      <p:regular r:id="rId24"/>
    </p:embeddedFont>
    <p:embeddedFont>
      <p:font typeface="Open Sans Extra Bold" panose="020B0604020202020204" charset="0"/>
      <p:regular r:id="rId25"/>
    </p:embeddedFont>
    <p:embeddedFont>
      <p:font typeface="Poppins" panose="00000500000000000000" pitchFamily="2" charset="0"/>
      <p:regular r:id="rId26"/>
    </p:embeddedFont>
    <p:embeddedFont>
      <p:font typeface="Quicksand" panose="020B0604020202020204" charset="0"/>
      <p:regular r:id="rId27"/>
    </p:embeddedFont>
    <p:embeddedFont>
      <p:font typeface="Quicksand Bold" panose="020B0604020202020204" charset="0"/>
      <p:regular r:id="rId28"/>
    </p:embeddedFont>
    <p:embeddedFont>
      <p:font typeface="Rustic Printed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91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E101D3-A117-4273-9801-8838F39E479C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3A602513-97D9-431C-AC16-1D220330DBE2}">
      <dgm:prSet phldrT="[Text]"/>
      <dgm:spPr/>
      <dgm:t>
        <a:bodyPr/>
        <a:lstStyle/>
        <a:p>
          <a:r>
            <a:rPr lang="en-ID" dirty="0" err="1"/>
            <a:t>Identifikasi</a:t>
          </a:r>
          <a:r>
            <a:rPr lang="en-ID" dirty="0"/>
            <a:t> </a:t>
          </a:r>
          <a:r>
            <a:rPr lang="en-ID" dirty="0" err="1"/>
            <a:t>Tujuan</a:t>
          </a:r>
          <a:r>
            <a:rPr lang="en-ID" dirty="0"/>
            <a:t> </a:t>
          </a:r>
          <a:r>
            <a:rPr lang="en-ID" dirty="0" err="1"/>
            <a:t>Pembelajaran</a:t>
          </a:r>
          <a:endParaRPr lang="en-ID" dirty="0"/>
        </a:p>
      </dgm:t>
    </dgm:pt>
    <dgm:pt modelId="{FDA54B34-50D3-4380-A27E-F61209FE85D3}" type="parTrans" cxnId="{29AC70A4-639D-4760-A29C-17B3CAAA801F}">
      <dgm:prSet/>
      <dgm:spPr/>
      <dgm:t>
        <a:bodyPr/>
        <a:lstStyle/>
        <a:p>
          <a:endParaRPr lang="en-ID"/>
        </a:p>
      </dgm:t>
    </dgm:pt>
    <dgm:pt modelId="{2331906D-97BD-4740-A9C3-A363BE052C54}" type="sibTrans" cxnId="{29AC70A4-639D-4760-A29C-17B3CAAA801F}">
      <dgm:prSet/>
      <dgm:spPr/>
      <dgm:t>
        <a:bodyPr/>
        <a:lstStyle/>
        <a:p>
          <a:endParaRPr lang="en-ID"/>
        </a:p>
      </dgm:t>
    </dgm:pt>
    <dgm:pt modelId="{1BFF9FAC-C4CC-4F4C-8792-1AE579393EE1}">
      <dgm:prSet phldrT="[Text]"/>
      <dgm:spPr/>
      <dgm:t>
        <a:bodyPr/>
        <a:lstStyle/>
        <a:p>
          <a:r>
            <a:rPr lang="en-ID" dirty="0" err="1"/>
            <a:t>Analisis</a:t>
          </a:r>
          <a:r>
            <a:rPr lang="en-ID" dirty="0"/>
            <a:t> </a:t>
          </a:r>
          <a:r>
            <a:rPr lang="en-ID" dirty="0" err="1"/>
            <a:t>Karakteristik</a:t>
          </a:r>
          <a:r>
            <a:rPr lang="en-ID" dirty="0"/>
            <a:t> </a:t>
          </a:r>
          <a:r>
            <a:rPr lang="en-ID" dirty="0" err="1"/>
            <a:t>Siswa</a:t>
          </a:r>
          <a:endParaRPr lang="en-ID" dirty="0"/>
        </a:p>
      </dgm:t>
    </dgm:pt>
    <dgm:pt modelId="{B570895C-23A7-42AA-923E-4F1F71A57566}" type="parTrans" cxnId="{309C977A-3325-4AEF-A186-EF496788132B}">
      <dgm:prSet/>
      <dgm:spPr/>
      <dgm:t>
        <a:bodyPr/>
        <a:lstStyle/>
        <a:p>
          <a:endParaRPr lang="en-ID"/>
        </a:p>
      </dgm:t>
    </dgm:pt>
    <dgm:pt modelId="{553EEEAE-52C7-472A-8991-51F38245BA0C}" type="sibTrans" cxnId="{309C977A-3325-4AEF-A186-EF496788132B}">
      <dgm:prSet/>
      <dgm:spPr/>
      <dgm:t>
        <a:bodyPr/>
        <a:lstStyle/>
        <a:p>
          <a:endParaRPr lang="en-ID"/>
        </a:p>
      </dgm:t>
    </dgm:pt>
    <dgm:pt modelId="{BFA645F5-F082-4CFE-BF18-38B05CE4999F}">
      <dgm:prSet phldrT="[Text]"/>
      <dgm:spPr/>
      <dgm:t>
        <a:bodyPr/>
        <a:lstStyle/>
        <a:p>
          <a:r>
            <a:rPr lang="en-ID" dirty="0" err="1"/>
            <a:t>Pilih</a:t>
          </a:r>
          <a:r>
            <a:rPr lang="en-ID" dirty="0"/>
            <a:t> </a:t>
          </a:r>
          <a:r>
            <a:rPr lang="en-ID" dirty="0" err="1"/>
            <a:t>Materi</a:t>
          </a:r>
          <a:r>
            <a:rPr lang="en-ID" dirty="0"/>
            <a:t> </a:t>
          </a:r>
          <a:r>
            <a:rPr lang="en-ID" dirty="0" err="1"/>
            <a:t>Pembelajaran</a:t>
          </a:r>
          <a:endParaRPr lang="en-ID" dirty="0"/>
        </a:p>
      </dgm:t>
    </dgm:pt>
    <dgm:pt modelId="{A66F8DDD-D780-42F4-BA8B-D4ADF8A034CE}" type="parTrans" cxnId="{DB43C312-D689-476B-801F-27BF2BCF053A}">
      <dgm:prSet/>
      <dgm:spPr/>
      <dgm:t>
        <a:bodyPr/>
        <a:lstStyle/>
        <a:p>
          <a:endParaRPr lang="en-ID"/>
        </a:p>
      </dgm:t>
    </dgm:pt>
    <dgm:pt modelId="{067F3936-6E4C-4AA6-B8E3-F5AE8868DEB0}" type="sibTrans" cxnId="{DB43C312-D689-476B-801F-27BF2BCF053A}">
      <dgm:prSet/>
      <dgm:spPr/>
      <dgm:t>
        <a:bodyPr/>
        <a:lstStyle/>
        <a:p>
          <a:endParaRPr lang="en-ID"/>
        </a:p>
      </dgm:t>
    </dgm:pt>
    <dgm:pt modelId="{E11D9EBB-CFBD-49D8-8111-ECABD2EDCA44}">
      <dgm:prSet phldrT="[Text]"/>
      <dgm:spPr/>
      <dgm:t>
        <a:bodyPr/>
        <a:lstStyle/>
        <a:p>
          <a:r>
            <a:rPr lang="sv-SE" dirty="0"/>
            <a:t>Pilih Model dan Metode Pembelajaran</a:t>
          </a:r>
          <a:endParaRPr lang="en-ID" dirty="0"/>
        </a:p>
      </dgm:t>
    </dgm:pt>
    <dgm:pt modelId="{A6E5DD6C-40C3-4CB2-9176-E3FED7968775}" type="parTrans" cxnId="{BFB04850-E30C-47C9-AE4B-F93BDCD82736}">
      <dgm:prSet/>
      <dgm:spPr/>
      <dgm:t>
        <a:bodyPr/>
        <a:lstStyle/>
        <a:p>
          <a:endParaRPr lang="en-ID"/>
        </a:p>
      </dgm:t>
    </dgm:pt>
    <dgm:pt modelId="{8E78A102-89A7-4517-8F20-7A7FB741F1F2}" type="sibTrans" cxnId="{BFB04850-E30C-47C9-AE4B-F93BDCD82736}">
      <dgm:prSet/>
      <dgm:spPr/>
      <dgm:t>
        <a:bodyPr/>
        <a:lstStyle/>
        <a:p>
          <a:endParaRPr lang="en-ID"/>
        </a:p>
      </dgm:t>
    </dgm:pt>
    <dgm:pt modelId="{577B4BB0-8B34-4660-9E6F-667B288D6983}">
      <dgm:prSet phldrT="[Text]"/>
      <dgm:spPr/>
      <dgm:t>
        <a:bodyPr/>
        <a:lstStyle/>
        <a:p>
          <a:r>
            <a:rPr lang="en-ID" dirty="0"/>
            <a:t>Desain Langkah-</a:t>
          </a:r>
          <a:r>
            <a:rPr lang="en-ID" dirty="0" err="1"/>
            <a:t>langkah</a:t>
          </a:r>
          <a:r>
            <a:rPr lang="en-ID" dirty="0"/>
            <a:t> </a:t>
          </a:r>
          <a:r>
            <a:rPr lang="en-ID" dirty="0" err="1"/>
            <a:t>Pembelajaran</a:t>
          </a:r>
          <a:endParaRPr lang="en-ID" dirty="0"/>
        </a:p>
      </dgm:t>
    </dgm:pt>
    <dgm:pt modelId="{8CFA50DF-E210-4052-B346-9473029AF562}" type="parTrans" cxnId="{C2D08113-81C6-4213-B031-2197C50C9150}">
      <dgm:prSet/>
      <dgm:spPr/>
      <dgm:t>
        <a:bodyPr/>
        <a:lstStyle/>
        <a:p>
          <a:endParaRPr lang="en-ID"/>
        </a:p>
      </dgm:t>
    </dgm:pt>
    <dgm:pt modelId="{257F50B7-C6D6-4F8B-B568-BB384CEE664C}" type="sibTrans" cxnId="{C2D08113-81C6-4213-B031-2197C50C9150}">
      <dgm:prSet/>
      <dgm:spPr/>
      <dgm:t>
        <a:bodyPr/>
        <a:lstStyle/>
        <a:p>
          <a:endParaRPr lang="en-ID"/>
        </a:p>
      </dgm:t>
    </dgm:pt>
    <dgm:pt modelId="{5E8F2317-5B1C-4820-ADC4-B2D7FAF48E60}">
      <dgm:prSet phldrT="[Text]"/>
      <dgm:spPr/>
      <dgm:t>
        <a:bodyPr/>
        <a:lstStyle/>
        <a:p>
          <a:r>
            <a:rPr lang="en-ID" dirty="0" err="1"/>
            <a:t>Pilih</a:t>
          </a:r>
          <a:r>
            <a:rPr lang="en-ID" dirty="0"/>
            <a:t> Media dan </a:t>
          </a:r>
          <a:r>
            <a:rPr lang="en-ID" dirty="0" err="1"/>
            <a:t>Sumber</a:t>
          </a:r>
          <a:r>
            <a:rPr lang="en-ID" dirty="0"/>
            <a:t> </a:t>
          </a:r>
          <a:r>
            <a:rPr lang="en-ID" dirty="0" err="1"/>
            <a:t>Belajar</a:t>
          </a:r>
          <a:endParaRPr lang="en-ID" dirty="0"/>
        </a:p>
      </dgm:t>
    </dgm:pt>
    <dgm:pt modelId="{8699C8E1-4D3D-44EE-8D1A-69AF36D82599}" type="parTrans" cxnId="{9C207106-B54F-48AE-AB5F-BDE923FB0C15}">
      <dgm:prSet/>
      <dgm:spPr/>
      <dgm:t>
        <a:bodyPr/>
        <a:lstStyle/>
        <a:p>
          <a:endParaRPr lang="en-ID"/>
        </a:p>
      </dgm:t>
    </dgm:pt>
    <dgm:pt modelId="{BB227873-FC2F-431D-80CB-EF68B0976209}" type="sibTrans" cxnId="{9C207106-B54F-48AE-AB5F-BDE923FB0C15}">
      <dgm:prSet/>
      <dgm:spPr/>
      <dgm:t>
        <a:bodyPr/>
        <a:lstStyle/>
        <a:p>
          <a:endParaRPr lang="en-ID"/>
        </a:p>
      </dgm:t>
    </dgm:pt>
    <dgm:pt modelId="{6BA350A6-244E-4BAA-AE5D-A85EE9AD4882}">
      <dgm:prSet phldrT="[Text]"/>
      <dgm:spPr/>
      <dgm:t>
        <a:bodyPr/>
        <a:lstStyle/>
        <a:p>
          <a:r>
            <a:rPr lang="en-ID" dirty="0" err="1"/>
            <a:t>Rencanakan</a:t>
          </a:r>
          <a:r>
            <a:rPr lang="en-ID" dirty="0"/>
            <a:t> </a:t>
          </a:r>
          <a:r>
            <a:rPr lang="en-ID" dirty="0" err="1"/>
            <a:t>Penilaian</a:t>
          </a:r>
          <a:r>
            <a:rPr lang="en-ID" dirty="0"/>
            <a:t> dan </a:t>
          </a:r>
          <a:r>
            <a:rPr lang="en-ID" dirty="0" err="1"/>
            <a:t>Evaluasi</a:t>
          </a:r>
          <a:endParaRPr lang="en-ID" dirty="0"/>
        </a:p>
      </dgm:t>
    </dgm:pt>
    <dgm:pt modelId="{DCEAA896-3221-4811-92F4-3492E398EAC0}" type="parTrans" cxnId="{C2D31B18-2126-4CDF-9116-B2C0AE1A954A}">
      <dgm:prSet/>
      <dgm:spPr/>
      <dgm:t>
        <a:bodyPr/>
        <a:lstStyle/>
        <a:p>
          <a:endParaRPr lang="en-ID"/>
        </a:p>
      </dgm:t>
    </dgm:pt>
    <dgm:pt modelId="{F7A7FDF2-2CE6-4D40-B4F5-50955C3BF90A}" type="sibTrans" cxnId="{C2D31B18-2126-4CDF-9116-B2C0AE1A954A}">
      <dgm:prSet/>
      <dgm:spPr/>
      <dgm:t>
        <a:bodyPr/>
        <a:lstStyle/>
        <a:p>
          <a:endParaRPr lang="en-ID"/>
        </a:p>
      </dgm:t>
    </dgm:pt>
    <dgm:pt modelId="{2A555847-39BA-4A78-A096-D8032A2DA384}">
      <dgm:prSet phldrT="[Text]"/>
      <dgm:spPr/>
      <dgm:t>
        <a:bodyPr/>
        <a:lstStyle/>
        <a:p>
          <a:r>
            <a:rPr lang="en-ID" dirty="0" err="1"/>
            <a:t>Pertimbangkan</a:t>
          </a:r>
          <a:r>
            <a:rPr lang="en-ID" dirty="0"/>
            <a:t> </a:t>
          </a:r>
          <a:r>
            <a:rPr lang="en-ID" dirty="0" err="1"/>
            <a:t>Pengelolaan</a:t>
          </a:r>
          <a:r>
            <a:rPr lang="en-ID" dirty="0"/>
            <a:t> </a:t>
          </a:r>
          <a:r>
            <a:rPr lang="en-ID" dirty="0" err="1"/>
            <a:t>Kelas</a:t>
          </a:r>
          <a:endParaRPr lang="en-ID" dirty="0"/>
        </a:p>
      </dgm:t>
    </dgm:pt>
    <dgm:pt modelId="{86931427-6600-4FB9-821F-147058539C0E}" type="parTrans" cxnId="{933D13ED-C152-46D8-981A-2663706C0309}">
      <dgm:prSet/>
      <dgm:spPr/>
      <dgm:t>
        <a:bodyPr/>
        <a:lstStyle/>
        <a:p>
          <a:endParaRPr lang="en-ID"/>
        </a:p>
      </dgm:t>
    </dgm:pt>
    <dgm:pt modelId="{D09D1619-3E8C-4D9A-97D8-072D9A4659BB}" type="sibTrans" cxnId="{933D13ED-C152-46D8-981A-2663706C0309}">
      <dgm:prSet/>
      <dgm:spPr/>
      <dgm:t>
        <a:bodyPr/>
        <a:lstStyle/>
        <a:p>
          <a:endParaRPr lang="en-ID"/>
        </a:p>
      </dgm:t>
    </dgm:pt>
    <dgm:pt modelId="{C7835AEF-954A-43E8-9C95-02CDFCF84455}">
      <dgm:prSet phldrT="[Text]"/>
      <dgm:spPr/>
      <dgm:t>
        <a:bodyPr/>
        <a:lstStyle/>
        <a:p>
          <a:r>
            <a:rPr lang="en-ID" dirty="0" err="1"/>
            <a:t>Refleksi</a:t>
          </a:r>
          <a:r>
            <a:rPr lang="en-ID" dirty="0"/>
            <a:t> dan </a:t>
          </a:r>
          <a:r>
            <a:rPr lang="en-ID" dirty="0" err="1"/>
            <a:t>Penyesuaian</a:t>
          </a:r>
          <a:endParaRPr lang="en-ID" dirty="0"/>
        </a:p>
      </dgm:t>
    </dgm:pt>
    <dgm:pt modelId="{DD5983A3-6C22-4F1D-95FB-EA8DBEC2DBAB}" type="parTrans" cxnId="{E65ACFCD-9823-4BCB-A402-4172B7D15F2B}">
      <dgm:prSet/>
      <dgm:spPr/>
      <dgm:t>
        <a:bodyPr/>
        <a:lstStyle/>
        <a:p>
          <a:endParaRPr lang="en-ID"/>
        </a:p>
      </dgm:t>
    </dgm:pt>
    <dgm:pt modelId="{5C3EF776-2B1A-471A-9AC7-6F8D7EEE1994}" type="sibTrans" cxnId="{E65ACFCD-9823-4BCB-A402-4172B7D15F2B}">
      <dgm:prSet/>
      <dgm:spPr/>
      <dgm:t>
        <a:bodyPr/>
        <a:lstStyle/>
        <a:p>
          <a:endParaRPr lang="en-ID"/>
        </a:p>
      </dgm:t>
    </dgm:pt>
    <dgm:pt modelId="{C8921740-68F2-4D7E-8DF1-997E8A474052}" type="pres">
      <dgm:prSet presAssocID="{B6E101D3-A117-4273-9801-8838F39E479C}" presName="diagram" presStyleCnt="0">
        <dgm:presLayoutVars>
          <dgm:dir/>
          <dgm:resizeHandles val="exact"/>
        </dgm:presLayoutVars>
      </dgm:prSet>
      <dgm:spPr/>
    </dgm:pt>
    <dgm:pt modelId="{84E069FB-4594-4529-BF30-0B837DC43E33}" type="pres">
      <dgm:prSet presAssocID="{3A602513-97D9-431C-AC16-1D220330DBE2}" presName="node" presStyleLbl="node1" presStyleIdx="0" presStyleCnt="9">
        <dgm:presLayoutVars>
          <dgm:bulletEnabled val="1"/>
        </dgm:presLayoutVars>
      </dgm:prSet>
      <dgm:spPr/>
    </dgm:pt>
    <dgm:pt modelId="{243179A6-2A05-4D33-A00B-92DDDD5CD47B}" type="pres">
      <dgm:prSet presAssocID="{2331906D-97BD-4740-A9C3-A363BE052C54}" presName="sibTrans" presStyleLbl="sibTrans2D1" presStyleIdx="0" presStyleCnt="8"/>
      <dgm:spPr/>
    </dgm:pt>
    <dgm:pt modelId="{3C988380-CF76-4E18-9748-168C0BAC593B}" type="pres">
      <dgm:prSet presAssocID="{2331906D-97BD-4740-A9C3-A363BE052C54}" presName="connectorText" presStyleLbl="sibTrans2D1" presStyleIdx="0" presStyleCnt="8"/>
      <dgm:spPr/>
    </dgm:pt>
    <dgm:pt modelId="{27A151EA-FC0C-4BBF-9AC5-D316EC1AF7BC}" type="pres">
      <dgm:prSet presAssocID="{1BFF9FAC-C4CC-4F4C-8792-1AE579393EE1}" presName="node" presStyleLbl="node1" presStyleIdx="1" presStyleCnt="9">
        <dgm:presLayoutVars>
          <dgm:bulletEnabled val="1"/>
        </dgm:presLayoutVars>
      </dgm:prSet>
      <dgm:spPr/>
    </dgm:pt>
    <dgm:pt modelId="{B35E8933-91D0-46A1-B0B6-9D490738B3C7}" type="pres">
      <dgm:prSet presAssocID="{553EEEAE-52C7-472A-8991-51F38245BA0C}" presName="sibTrans" presStyleLbl="sibTrans2D1" presStyleIdx="1" presStyleCnt="8"/>
      <dgm:spPr/>
    </dgm:pt>
    <dgm:pt modelId="{3280A507-4625-4969-B703-1926645D03FE}" type="pres">
      <dgm:prSet presAssocID="{553EEEAE-52C7-472A-8991-51F38245BA0C}" presName="connectorText" presStyleLbl="sibTrans2D1" presStyleIdx="1" presStyleCnt="8"/>
      <dgm:spPr/>
    </dgm:pt>
    <dgm:pt modelId="{1F32A5F2-A154-4FC4-AC00-1A670645549A}" type="pres">
      <dgm:prSet presAssocID="{BFA645F5-F082-4CFE-BF18-38B05CE4999F}" presName="node" presStyleLbl="node1" presStyleIdx="2" presStyleCnt="9">
        <dgm:presLayoutVars>
          <dgm:bulletEnabled val="1"/>
        </dgm:presLayoutVars>
      </dgm:prSet>
      <dgm:spPr/>
    </dgm:pt>
    <dgm:pt modelId="{BE4E8665-96F7-4345-A626-BBB1DB80A448}" type="pres">
      <dgm:prSet presAssocID="{067F3936-6E4C-4AA6-B8E3-F5AE8868DEB0}" presName="sibTrans" presStyleLbl="sibTrans2D1" presStyleIdx="2" presStyleCnt="8"/>
      <dgm:spPr/>
    </dgm:pt>
    <dgm:pt modelId="{DAFF9516-4A15-4C7F-969B-2E084FEF684F}" type="pres">
      <dgm:prSet presAssocID="{067F3936-6E4C-4AA6-B8E3-F5AE8868DEB0}" presName="connectorText" presStyleLbl="sibTrans2D1" presStyleIdx="2" presStyleCnt="8"/>
      <dgm:spPr/>
    </dgm:pt>
    <dgm:pt modelId="{5FF326E0-CD13-49D8-A50E-7DE34C681E09}" type="pres">
      <dgm:prSet presAssocID="{E11D9EBB-CFBD-49D8-8111-ECABD2EDCA44}" presName="node" presStyleLbl="node1" presStyleIdx="3" presStyleCnt="9">
        <dgm:presLayoutVars>
          <dgm:bulletEnabled val="1"/>
        </dgm:presLayoutVars>
      </dgm:prSet>
      <dgm:spPr/>
    </dgm:pt>
    <dgm:pt modelId="{BB7CCD3A-52BB-48A6-9AC1-243A32378A7E}" type="pres">
      <dgm:prSet presAssocID="{8E78A102-89A7-4517-8F20-7A7FB741F1F2}" presName="sibTrans" presStyleLbl="sibTrans2D1" presStyleIdx="3" presStyleCnt="8"/>
      <dgm:spPr/>
    </dgm:pt>
    <dgm:pt modelId="{6ABCF5F3-2333-462D-B74D-29A71ADB1960}" type="pres">
      <dgm:prSet presAssocID="{8E78A102-89A7-4517-8F20-7A7FB741F1F2}" presName="connectorText" presStyleLbl="sibTrans2D1" presStyleIdx="3" presStyleCnt="8"/>
      <dgm:spPr/>
    </dgm:pt>
    <dgm:pt modelId="{D9E3F5BA-A810-41DE-8F49-39F0086F88F1}" type="pres">
      <dgm:prSet presAssocID="{577B4BB0-8B34-4660-9E6F-667B288D6983}" presName="node" presStyleLbl="node1" presStyleIdx="4" presStyleCnt="9">
        <dgm:presLayoutVars>
          <dgm:bulletEnabled val="1"/>
        </dgm:presLayoutVars>
      </dgm:prSet>
      <dgm:spPr/>
    </dgm:pt>
    <dgm:pt modelId="{13107FAC-188B-44FC-8F5A-F4C9B58E145C}" type="pres">
      <dgm:prSet presAssocID="{257F50B7-C6D6-4F8B-B568-BB384CEE664C}" presName="sibTrans" presStyleLbl="sibTrans2D1" presStyleIdx="4" presStyleCnt="8"/>
      <dgm:spPr/>
    </dgm:pt>
    <dgm:pt modelId="{48E01458-9FAB-4A62-9283-1BA8A317DEAD}" type="pres">
      <dgm:prSet presAssocID="{257F50B7-C6D6-4F8B-B568-BB384CEE664C}" presName="connectorText" presStyleLbl="sibTrans2D1" presStyleIdx="4" presStyleCnt="8"/>
      <dgm:spPr/>
    </dgm:pt>
    <dgm:pt modelId="{6BF9C146-2374-4B01-95B7-5001A80E8D81}" type="pres">
      <dgm:prSet presAssocID="{5E8F2317-5B1C-4820-ADC4-B2D7FAF48E60}" presName="node" presStyleLbl="node1" presStyleIdx="5" presStyleCnt="9">
        <dgm:presLayoutVars>
          <dgm:bulletEnabled val="1"/>
        </dgm:presLayoutVars>
      </dgm:prSet>
      <dgm:spPr/>
    </dgm:pt>
    <dgm:pt modelId="{6A2AC8E9-4C1C-4F20-88B0-512E35825A05}" type="pres">
      <dgm:prSet presAssocID="{BB227873-FC2F-431D-80CB-EF68B0976209}" presName="sibTrans" presStyleLbl="sibTrans2D1" presStyleIdx="5" presStyleCnt="8"/>
      <dgm:spPr/>
    </dgm:pt>
    <dgm:pt modelId="{B1D9F47C-927D-49F8-A961-A61C3D053FEA}" type="pres">
      <dgm:prSet presAssocID="{BB227873-FC2F-431D-80CB-EF68B0976209}" presName="connectorText" presStyleLbl="sibTrans2D1" presStyleIdx="5" presStyleCnt="8"/>
      <dgm:spPr/>
    </dgm:pt>
    <dgm:pt modelId="{2F1AF997-89BA-46E1-A968-A997BC050EBC}" type="pres">
      <dgm:prSet presAssocID="{6BA350A6-244E-4BAA-AE5D-A85EE9AD4882}" presName="node" presStyleLbl="node1" presStyleIdx="6" presStyleCnt="9">
        <dgm:presLayoutVars>
          <dgm:bulletEnabled val="1"/>
        </dgm:presLayoutVars>
      </dgm:prSet>
      <dgm:spPr/>
    </dgm:pt>
    <dgm:pt modelId="{E5035C70-33E3-4D20-B92B-D134420EA40A}" type="pres">
      <dgm:prSet presAssocID="{F7A7FDF2-2CE6-4D40-B4F5-50955C3BF90A}" presName="sibTrans" presStyleLbl="sibTrans2D1" presStyleIdx="6" presStyleCnt="8"/>
      <dgm:spPr/>
    </dgm:pt>
    <dgm:pt modelId="{EC5474BE-8AD3-45C5-9A09-1AD304752F61}" type="pres">
      <dgm:prSet presAssocID="{F7A7FDF2-2CE6-4D40-B4F5-50955C3BF90A}" presName="connectorText" presStyleLbl="sibTrans2D1" presStyleIdx="6" presStyleCnt="8"/>
      <dgm:spPr/>
    </dgm:pt>
    <dgm:pt modelId="{AF5E8BDE-18A1-405F-B078-50F729F2171E}" type="pres">
      <dgm:prSet presAssocID="{2A555847-39BA-4A78-A096-D8032A2DA384}" presName="node" presStyleLbl="node1" presStyleIdx="7" presStyleCnt="9">
        <dgm:presLayoutVars>
          <dgm:bulletEnabled val="1"/>
        </dgm:presLayoutVars>
      </dgm:prSet>
      <dgm:spPr/>
    </dgm:pt>
    <dgm:pt modelId="{74EE6476-8DC4-482D-B979-10837E09937C}" type="pres">
      <dgm:prSet presAssocID="{D09D1619-3E8C-4D9A-97D8-072D9A4659BB}" presName="sibTrans" presStyleLbl="sibTrans2D1" presStyleIdx="7" presStyleCnt="8"/>
      <dgm:spPr/>
    </dgm:pt>
    <dgm:pt modelId="{459AB558-E15F-4FED-88DC-F83E97BBA82B}" type="pres">
      <dgm:prSet presAssocID="{D09D1619-3E8C-4D9A-97D8-072D9A4659BB}" presName="connectorText" presStyleLbl="sibTrans2D1" presStyleIdx="7" presStyleCnt="8"/>
      <dgm:spPr/>
    </dgm:pt>
    <dgm:pt modelId="{548149AD-CFCC-4C43-940D-8E55797F78D1}" type="pres">
      <dgm:prSet presAssocID="{C7835AEF-954A-43E8-9C95-02CDFCF84455}" presName="node" presStyleLbl="node1" presStyleIdx="8" presStyleCnt="9">
        <dgm:presLayoutVars>
          <dgm:bulletEnabled val="1"/>
        </dgm:presLayoutVars>
      </dgm:prSet>
      <dgm:spPr/>
    </dgm:pt>
  </dgm:ptLst>
  <dgm:cxnLst>
    <dgm:cxn modelId="{1A8A6806-6E6A-4A6D-A5D5-FE6AF8C14A14}" type="presOf" srcId="{2331906D-97BD-4740-A9C3-A363BE052C54}" destId="{243179A6-2A05-4D33-A00B-92DDDD5CD47B}" srcOrd="0" destOrd="0" presId="urn:microsoft.com/office/officeart/2005/8/layout/process5"/>
    <dgm:cxn modelId="{9C207106-B54F-48AE-AB5F-BDE923FB0C15}" srcId="{B6E101D3-A117-4273-9801-8838F39E479C}" destId="{5E8F2317-5B1C-4820-ADC4-B2D7FAF48E60}" srcOrd="5" destOrd="0" parTransId="{8699C8E1-4D3D-44EE-8D1A-69AF36D82599}" sibTransId="{BB227873-FC2F-431D-80CB-EF68B0976209}"/>
    <dgm:cxn modelId="{D5FFE006-C976-46D1-9645-8E9A1B014168}" type="presOf" srcId="{BB227873-FC2F-431D-80CB-EF68B0976209}" destId="{6A2AC8E9-4C1C-4F20-88B0-512E35825A05}" srcOrd="0" destOrd="0" presId="urn:microsoft.com/office/officeart/2005/8/layout/process5"/>
    <dgm:cxn modelId="{E1525B08-58B5-48CF-8DDE-FFA69E14462A}" type="presOf" srcId="{8E78A102-89A7-4517-8F20-7A7FB741F1F2}" destId="{BB7CCD3A-52BB-48A6-9AC1-243A32378A7E}" srcOrd="0" destOrd="0" presId="urn:microsoft.com/office/officeart/2005/8/layout/process5"/>
    <dgm:cxn modelId="{DB43C312-D689-476B-801F-27BF2BCF053A}" srcId="{B6E101D3-A117-4273-9801-8838F39E479C}" destId="{BFA645F5-F082-4CFE-BF18-38B05CE4999F}" srcOrd="2" destOrd="0" parTransId="{A66F8DDD-D780-42F4-BA8B-D4ADF8A034CE}" sibTransId="{067F3936-6E4C-4AA6-B8E3-F5AE8868DEB0}"/>
    <dgm:cxn modelId="{C2D08113-81C6-4213-B031-2197C50C9150}" srcId="{B6E101D3-A117-4273-9801-8838F39E479C}" destId="{577B4BB0-8B34-4660-9E6F-667B288D6983}" srcOrd="4" destOrd="0" parTransId="{8CFA50DF-E210-4052-B346-9473029AF562}" sibTransId="{257F50B7-C6D6-4F8B-B568-BB384CEE664C}"/>
    <dgm:cxn modelId="{C2D31B18-2126-4CDF-9116-B2C0AE1A954A}" srcId="{B6E101D3-A117-4273-9801-8838F39E479C}" destId="{6BA350A6-244E-4BAA-AE5D-A85EE9AD4882}" srcOrd="6" destOrd="0" parTransId="{DCEAA896-3221-4811-92F4-3492E398EAC0}" sibTransId="{F7A7FDF2-2CE6-4D40-B4F5-50955C3BF90A}"/>
    <dgm:cxn modelId="{03518524-25DE-41D9-B0E6-ABAE3ADFD714}" type="presOf" srcId="{B6E101D3-A117-4273-9801-8838F39E479C}" destId="{C8921740-68F2-4D7E-8DF1-997E8A474052}" srcOrd="0" destOrd="0" presId="urn:microsoft.com/office/officeart/2005/8/layout/process5"/>
    <dgm:cxn modelId="{16DC2225-3ED5-4497-A59F-6A3CE96AF2AF}" type="presOf" srcId="{F7A7FDF2-2CE6-4D40-B4F5-50955C3BF90A}" destId="{EC5474BE-8AD3-45C5-9A09-1AD304752F61}" srcOrd="1" destOrd="0" presId="urn:microsoft.com/office/officeart/2005/8/layout/process5"/>
    <dgm:cxn modelId="{D73ABB28-D7D8-4C67-9397-EA8E61B7C1CF}" type="presOf" srcId="{F7A7FDF2-2CE6-4D40-B4F5-50955C3BF90A}" destId="{E5035C70-33E3-4D20-B92B-D134420EA40A}" srcOrd="0" destOrd="0" presId="urn:microsoft.com/office/officeart/2005/8/layout/process5"/>
    <dgm:cxn modelId="{C1A62C39-AF96-44B8-A9F4-8944134833C9}" type="presOf" srcId="{577B4BB0-8B34-4660-9E6F-667B288D6983}" destId="{D9E3F5BA-A810-41DE-8F49-39F0086F88F1}" srcOrd="0" destOrd="0" presId="urn:microsoft.com/office/officeart/2005/8/layout/process5"/>
    <dgm:cxn modelId="{CB7AE36A-461D-4F45-91DC-BB397BE03204}" type="presOf" srcId="{8E78A102-89A7-4517-8F20-7A7FB741F1F2}" destId="{6ABCF5F3-2333-462D-B74D-29A71ADB1960}" srcOrd="1" destOrd="0" presId="urn:microsoft.com/office/officeart/2005/8/layout/process5"/>
    <dgm:cxn modelId="{874C694E-104F-425A-985D-C3CDC5FE4BCD}" type="presOf" srcId="{553EEEAE-52C7-472A-8991-51F38245BA0C}" destId="{3280A507-4625-4969-B703-1926645D03FE}" srcOrd="1" destOrd="0" presId="urn:microsoft.com/office/officeart/2005/8/layout/process5"/>
    <dgm:cxn modelId="{BFB04850-E30C-47C9-AE4B-F93BDCD82736}" srcId="{B6E101D3-A117-4273-9801-8838F39E479C}" destId="{E11D9EBB-CFBD-49D8-8111-ECABD2EDCA44}" srcOrd="3" destOrd="0" parTransId="{A6E5DD6C-40C3-4CB2-9176-E3FED7968775}" sibTransId="{8E78A102-89A7-4517-8F20-7A7FB741F1F2}"/>
    <dgm:cxn modelId="{E555F372-3907-4E8A-BA26-BE4CFD42C35D}" type="presOf" srcId="{BFA645F5-F082-4CFE-BF18-38B05CE4999F}" destId="{1F32A5F2-A154-4FC4-AC00-1A670645549A}" srcOrd="0" destOrd="0" presId="urn:microsoft.com/office/officeart/2005/8/layout/process5"/>
    <dgm:cxn modelId="{65398275-39E8-4E36-9753-ED4F581A2179}" type="presOf" srcId="{2331906D-97BD-4740-A9C3-A363BE052C54}" destId="{3C988380-CF76-4E18-9748-168C0BAC593B}" srcOrd="1" destOrd="0" presId="urn:microsoft.com/office/officeart/2005/8/layout/process5"/>
    <dgm:cxn modelId="{244CF458-0B2D-4B3B-88BB-E1FB67656584}" type="presOf" srcId="{D09D1619-3E8C-4D9A-97D8-072D9A4659BB}" destId="{459AB558-E15F-4FED-88DC-F83E97BBA82B}" srcOrd="1" destOrd="0" presId="urn:microsoft.com/office/officeart/2005/8/layout/process5"/>
    <dgm:cxn modelId="{309C977A-3325-4AEF-A186-EF496788132B}" srcId="{B6E101D3-A117-4273-9801-8838F39E479C}" destId="{1BFF9FAC-C4CC-4F4C-8792-1AE579393EE1}" srcOrd="1" destOrd="0" parTransId="{B570895C-23A7-42AA-923E-4F1F71A57566}" sibTransId="{553EEEAE-52C7-472A-8991-51F38245BA0C}"/>
    <dgm:cxn modelId="{C76C1898-1867-4555-9C52-A36EFA61A658}" type="presOf" srcId="{D09D1619-3E8C-4D9A-97D8-072D9A4659BB}" destId="{74EE6476-8DC4-482D-B979-10837E09937C}" srcOrd="0" destOrd="0" presId="urn:microsoft.com/office/officeart/2005/8/layout/process5"/>
    <dgm:cxn modelId="{29AC70A4-639D-4760-A29C-17B3CAAA801F}" srcId="{B6E101D3-A117-4273-9801-8838F39E479C}" destId="{3A602513-97D9-431C-AC16-1D220330DBE2}" srcOrd="0" destOrd="0" parTransId="{FDA54B34-50D3-4380-A27E-F61209FE85D3}" sibTransId="{2331906D-97BD-4740-A9C3-A363BE052C54}"/>
    <dgm:cxn modelId="{5F3A12A9-EDD1-4E6C-9BD8-45A05EBE8CBD}" type="presOf" srcId="{257F50B7-C6D6-4F8B-B568-BB384CEE664C}" destId="{48E01458-9FAB-4A62-9283-1BA8A317DEAD}" srcOrd="1" destOrd="0" presId="urn:microsoft.com/office/officeart/2005/8/layout/process5"/>
    <dgm:cxn modelId="{E21409B4-417A-467D-8311-D47B84343973}" type="presOf" srcId="{1BFF9FAC-C4CC-4F4C-8792-1AE579393EE1}" destId="{27A151EA-FC0C-4BBF-9AC5-D316EC1AF7BC}" srcOrd="0" destOrd="0" presId="urn:microsoft.com/office/officeart/2005/8/layout/process5"/>
    <dgm:cxn modelId="{A9C62ABB-5D75-4B6F-AE0E-D7959E4C58DD}" type="presOf" srcId="{2A555847-39BA-4A78-A096-D8032A2DA384}" destId="{AF5E8BDE-18A1-405F-B078-50F729F2171E}" srcOrd="0" destOrd="0" presId="urn:microsoft.com/office/officeart/2005/8/layout/process5"/>
    <dgm:cxn modelId="{D8FB9BBE-D242-4738-AAD2-440C713A0005}" type="presOf" srcId="{067F3936-6E4C-4AA6-B8E3-F5AE8868DEB0}" destId="{BE4E8665-96F7-4345-A626-BBB1DB80A448}" srcOrd="0" destOrd="0" presId="urn:microsoft.com/office/officeart/2005/8/layout/process5"/>
    <dgm:cxn modelId="{0FC094CA-E1DA-4BC8-A200-B8BD0587C823}" type="presOf" srcId="{6BA350A6-244E-4BAA-AE5D-A85EE9AD4882}" destId="{2F1AF997-89BA-46E1-A968-A997BC050EBC}" srcOrd="0" destOrd="0" presId="urn:microsoft.com/office/officeart/2005/8/layout/process5"/>
    <dgm:cxn modelId="{E65ACFCD-9823-4BCB-A402-4172B7D15F2B}" srcId="{B6E101D3-A117-4273-9801-8838F39E479C}" destId="{C7835AEF-954A-43E8-9C95-02CDFCF84455}" srcOrd="8" destOrd="0" parTransId="{DD5983A3-6C22-4F1D-95FB-EA8DBEC2DBAB}" sibTransId="{5C3EF776-2B1A-471A-9AC7-6F8D7EEE1994}"/>
    <dgm:cxn modelId="{20EA4DDC-2D2C-4355-A046-1DE2D3FEB0BF}" type="presOf" srcId="{553EEEAE-52C7-472A-8991-51F38245BA0C}" destId="{B35E8933-91D0-46A1-B0B6-9D490738B3C7}" srcOrd="0" destOrd="0" presId="urn:microsoft.com/office/officeart/2005/8/layout/process5"/>
    <dgm:cxn modelId="{642E7EE2-EEBC-4FC0-BA1F-5D2D4E4B7830}" type="presOf" srcId="{5E8F2317-5B1C-4820-ADC4-B2D7FAF48E60}" destId="{6BF9C146-2374-4B01-95B7-5001A80E8D81}" srcOrd="0" destOrd="0" presId="urn:microsoft.com/office/officeart/2005/8/layout/process5"/>
    <dgm:cxn modelId="{6E050AEB-2674-4780-BE99-FF8128122F79}" type="presOf" srcId="{257F50B7-C6D6-4F8B-B568-BB384CEE664C}" destId="{13107FAC-188B-44FC-8F5A-F4C9B58E145C}" srcOrd="0" destOrd="0" presId="urn:microsoft.com/office/officeart/2005/8/layout/process5"/>
    <dgm:cxn modelId="{66DF7CEC-C050-4297-97A0-B16BE472743F}" type="presOf" srcId="{C7835AEF-954A-43E8-9C95-02CDFCF84455}" destId="{548149AD-CFCC-4C43-940D-8E55797F78D1}" srcOrd="0" destOrd="0" presId="urn:microsoft.com/office/officeart/2005/8/layout/process5"/>
    <dgm:cxn modelId="{933D13ED-C152-46D8-981A-2663706C0309}" srcId="{B6E101D3-A117-4273-9801-8838F39E479C}" destId="{2A555847-39BA-4A78-A096-D8032A2DA384}" srcOrd="7" destOrd="0" parTransId="{86931427-6600-4FB9-821F-147058539C0E}" sibTransId="{D09D1619-3E8C-4D9A-97D8-072D9A4659BB}"/>
    <dgm:cxn modelId="{2CBDDDF0-2A1B-4603-BE43-BBAF4AD34AFF}" type="presOf" srcId="{BB227873-FC2F-431D-80CB-EF68B0976209}" destId="{B1D9F47C-927D-49F8-A961-A61C3D053FEA}" srcOrd="1" destOrd="0" presId="urn:microsoft.com/office/officeart/2005/8/layout/process5"/>
    <dgm:cxn modelId="{4FAF55F2-5322-4401-B63D-649B51832CE9}" type="presOf" srcId="{E11D9EBB-CFBD-49D8-8111-ECABD2EDCA44}" destId="{5FF326E0-CD13-49D8-A50E-7DE34C681E09}" srcOrd="0" destOrd="0" presId="urn:microsoft.com/office/officeart/2005/8/layout/process5"/>
    <dgm:cxn modelId="{DF38E7F3-4571-449C-B6A8-A82D707928BF}" type="presOf" srcId="{3A602513-97D9-431C-AC16-1D220330DBE2}" destId="{84E069FB-4594-4529-BF30-0B837DC43E33}" srcOrd="0" destOrd="0" presId="urn:microsoft.com/office/officeart/2005/8/layout/process5"/>
    <dgm:cxn modelId="{963634F9-9627-4D2B-8C97-4A8E3E2F6E35}" type="presOf" srcId="{067F3936-6E4C-4AA6-B8E3-F5AE8868DEB0}" destId="{DAFF9516-4A15-4C7F-969B-2E084FEF684F}" srcOrd="1" destOrd="0" presId="urn:microsoft.com/office/officeart/2005/8/layout/process5"/>
    <dgm:cxn modelId="{2D1CC9B7-A7D4-4FCB-BB63-8D7A42030209}" type="presParOf" srcId="{C8921740-68F2-4D7E-8DF1-997E8A474052}" destId="{84E069FB-4594-4529-BF30-0B837DC43E33}" srcOrd="0" destOrd="0" presId="urn:microsoft.com/office/officeart/2005/8/layout/process5"/>
    <dgm:cxn modelId="{903A9C0C-26A4-4748-940D-086537615D4A}" type="presParOf" srcId="{C8921740-68F2-4D7E-8DF1-997E8A474052}" destId="{243179A6-2A05-4D33-A00B-92DDDD5CD47B}" srcOrd="1" destOrd="0" presId="urn:microsoft.com/office/officeart/2005/8/layout/process5"/>
    <dgm:cxn modelId="{24D2C996-2F52-43A9-92B4-F9CB856D41DA}" type="presParOf" srcId="{243179A6-2A05-4D33-A00B-92DDDD5CD47B}" destId="{3C988380-CF76-4E18-9748-168C0BAC593B}" srcOrd="0" destOrd="0" presId="urn:microsoft.com/office/officeart/2005/8/layout/process5"/>
    <dgm:cxn modelId="{CAFC4CCD-AD75-47CF-9F32-7CBF92409567}" type="presParOf" srcId="{C8921740-68F2-4D7E-8DF1-997E8A474052}" destId="{27A151EA-FC0C-4BBF-9AC5-D316EC1AF7BC}" srcOrd="2" destOrd="0" presId="urn:microsoft.com/office/officeart/2005/8/layout/process5"/>
    <dgm:cxn modelId="{75CA5CD4-F548-49A2-A85E-69C9F243575C}" type="presParOf" srcId="{C8921740-68F2-4D7E-8DF1-997E8A474052}" destId="{B35E8933-91D0-46A1-B0B6-9D490738B3C7}" srcOrd="3" destOrd="0" presId="urn:microsoft.com/office/officeart/2005/8/layout/process5"/>
    <dgm:cxn modelId="{3165E6EC-81CE-411F-9B60-E241B79EE99F}" type="presParOf" srcId="{B35E8933-91D0-46A1-B0B6-9D490738B3C7}" destId="{3280A507-4625-4969-B703-1926645D03FE}" srcOrd="0" destOrd="0" presId="urn:microsoft.com/office/officeart/2005/8/layout/process5"/>
    <dgm:cxn modelId="{BFC3B4A6-99C8-4899-9B79-7D50761AC4E7}" type="presParOf" srcId="{C8921740-68F2-4D7E-8DF1-997E8A474052}" destId="{1F32A5F2-A154-4FC4-AC00-1A670645549A}" srcOrd="4" destOrd="0" presId="urn:microsoft.com/office/officeart/2005/8/layout/process5"/>
    <dgm:cxn modelId="{88C8E3C4-CAA7-46F0-9F97-AFEE1E47E002}" type="presParOf" srcId="{C8921740-68F2-4D7E-8DF1-997E8A474052}" destId="{BE4E8665-96F7-4345-A626-BBB1DB80A448}" srcOrd="5" destOrd="0" presId="urn:microsoft.com/office/officeart/2005/8/layout/process5"/>
    <dgm:cxn modelId="{F6E343B8-9418-44FC-AA83-7245A93A7926}" type="presParOf" srcId="{BE4E8665-96F7-4345-A626-BBB1DB80A448}" destId="{DAFF9516-4A15-4C7F-969B-2E084FEF684F}" srcOrd="0" destOrd="0" presId="urn:microsoft.com/office/officeart/2005/8/layout/process5"/>
    <dgm:cxn modelId="{4ABB4DD8-B2A6-494D-8E4D-E7B34B0D61F6}" type="presParOf" srcId="{C8921740-68F2-4D7E-8DF1-997E8A474052}" destId="{5FF326E0-CD13-49D8-A50E-7DE34C681E09}" srcOrd="6" destOrd="0" presId="urn:microsoft.com/office/officeart/2005/8/layout/process5"/>
    <dgm:cxn modelId="{94EDB4E6-FCD6-4125-A000-12EDD85CD98F}" type="presParOf" srcId="{C8921740-68F2-4D7E-8DF1-997E8A474052}" destId="{BB7CCD3A-52BB-48A6-9AC1-243A32378A7E}" srcOrd="7" destOrd="0" presId="urn:microsoft.com/office/officeart/2005/8/layout/process5"/>
    <dgm:cxn modelId="{ED414685-045A-4172-96F2-109F659AE715}" type="presParOf" srcId="{BB7CCD3A-52BB-48A6-9AC1-243A32378A7E}" destId="{6ABCF5F3-2333-462D-B74D-29A71ADB1960}" srcOrd="0" destOrd="0" presId="urn:microsoft.com/office/officeart/2005/8/layout/process5"/>
    <dgm:cxn modelId="{9AF0A6FB-1411-4E0F-9E6F-CFCA708D60C1}" type="presParOf" srcId="{C8921740-68F2-4D7E-8DF1-997E8A474052}" destId="{D9E3F5BA-A810-41DE-8F49-39F0086F88F1}" srcOrd="8" destOrd="0" presId="urn:microsoft.com/office/officeart/2005/8/layout/process5"/>
    <dgm:cxn modelId="{F89C0D08-1AC6-4951-B7D5-413666D69F1A}" type="presParOf" srcId="{C8921740-68F2-4D7E-8DF1-997E8A474052}" destId="{13107FAC-188B-44FC-8F5A-F4C9B58E145C}" srcOrd="9" destOrd="0" presId="urn:microsoft.com/office/officeart/2005/8/layout/process5"/>
    <dgm:cxn modelId="{6961E3A3-3731-48DD-B3BA-41ECC8828BEC}" type="presParOf" srcId="{13107FAC-188B-44FC-8F5A-F4C9B58E145C}" destId="{48E01458-9FAB-4A62-9283-1BA8A317DEAD}" srcOrd="0" destOrd="0" presId="urn:microsoft.com/office/officeart/2005/8/layout/process5"/>
    <dgm:cxn modelId="{F51844ED-2573-45E8-BFAA-B8D1B5EE4AE4}" type="presParOf" srcId="{C8921740-68F2-4D7E-8DF1-997E8A474052}" destId="{6BF9C146-2374-4B01-95B7-5001A80E8D81}" srcOrd="10" destOrd="0" presId="urn:microsoft.com/office/officeart/2005/8/layout/process5"/>
    <dgm:cxn modelId="{6FD4087F-39C5-490B-ABB7-0F790A75DAA0}" type="presParOf" srcId="{C8921740-68F2-4D7E-8DF1-997E8A474052}" destId="{6A2AC8E9-4C1C-4F20-88B0-512E35825A05}" srcOrd="11" destOrd="0" presId="urn:microsoft.com/office/officeart/2005/8/layout/process5"/>
    <dgm:cxn modelId="{ED0A5B8C-2371-4C11-A88A-583C866AD605}" type="presParOf" srcId="{6A2AC8E9-4C1C-4F20-88B0-512E35825A05}" destId="{B1D9F47C-927D-49F8-A961-A61C3D053FEA}" srcOrd="0" destOrd="0" presId="urn:microsoft.com/office/officeart/2005/8/layout/process5"/>
    <dgm:cxn modelId="{CB1EED1C-94CC-4E6F-BD44-DA9C933241B1}" type="presParOf" srcId="{C8921740-68F2-4D7E-8DF1-997E8A474052}" destId="{2F1AF997-89BA-46E1-A968-A997BC050EBC}" srcOrd="12" destOrd="0" presId="urn:microsoft.com/office/officeart/2005/8/layout/process5"/>
    <dgm:cxn modelId="{01FCA9DB-A738-4875-AB37-4B864CA1648B}" type="presParOf" srcId="{C8921740-68F2-4D7E-8DF1-997E8A474052}" destId="{E5035C70-33E3-4D20-B92B-D134420EA40A}" srcOrd="13" destOrd="0" presId="urn:microsoft.com/office/officeart/2005/8/layout/process5"/>
    <dgm:cxn modelId="{1848B944-7DC0-45E8-9BB8-4CA9398AD5AF}" type="presParOf" srcId="{E5035C70-33E3-4D20-B92B-D134420EA40A}" destId="{EC5474BE-8AD3-45C5-9A09-1AD304752F61}" srcOrd="0" destOrd="0" presId="urn:microsoft.com/office/officeart/2005/8/layout/process5"/>
    <dgm:cxn modelId="{85D967A1-A8E0-4DFF-B784-17289955A07A}" type="presParOf" srcId="{C8921740-68F2-4D7E-8DF1-997E8A474052}" destId="{AF5E8BDE-18A1-405F-B078-50F729F2171E}" srcOrd="14" destOrd="0" presId="urn:microsoft.com/office/officeart/2005/8/layout/process5"/>
    <dgm:cxn modelId="{43DD49DE-D41F-4DF6-A061-6C2C92D22282}" type="presParOf" srcId="{C8921740-68F2-4D7E-8DF1-997E8A474052}" destId="{74EE6476-8DC4-482D-B979-10837E09937C}" srcOrd="15" destOrd="0" presId="urn:microsoft.com/office/officeart/2005/8/layout/process5"/>
    <dgm:cxn modelId="{D0E3C252-D0A6-49D5-8ADE-DFBB1D53B194}" type="presParOf" srcId="{74EE6476-8DC4-482D-B979-10837E09937C}" destId="{459AB558-E15F-4FED-88DC-F83E97BBA82B}" srcOrd="0" destOrd="0" presId="urn:microsoft.com/office/officeart/2005/8/layout/process5"/>
    <dgm:cxn modelId="{698B0FC8-4DCF-4D98-BAAF-8E9D9B4E5E21}" type="presParOf" srcId="{C8921740-68F2-4D7E-8DF1-997E8A474052}" destId="{548149AD-CFCC-4C43-940D-8E55797F78D1}" srcOrd="1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E069FB-4594-4529-BF30-0B837DC43E33}">
      <dsp:nvSpPr>
        <dsp:cNvPr id="0" name=""/>
        <dsp:cNvSpPr/>
      </dsp:nvSpPr>
      <dsp:spPr>
        <a:xfrm>
          <a:off x="240089" y="1845"/>
          <a:ext cx="2841426" cy="17048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900" kern="1200" dirty="0" err="1"/>
            <a:t>Identifikasi</a:t>
          </a:r>
          <a:r>
            <a:rPr lang="en-ID" sz="2900" kern="1200" dirty="0"/>
            <a:t> </a:t>
          </a:r>
          <a:r>
            <a:rPr lang="en-ID" sz="2900" kern="1200" dirty="0" err="1"/>
            <a:t>Tujuan</a:t>
          </a:r>
          <a:r>
            <a:rPr lang="en-ID" sz="2900" kern="1200" dirty="0"/>
            <a:t> </a:t>
          </a:r>
          <a:r>
            <a:rPr lang="en-ID" sz="2900" kern="1200" dirty="0" err="1"/>
            <a:t>Pembelajaran</a:t>
          </a:r>
          <a:endParaRPr lang="en-ID" sz="2900" kern="1200" dirty="0"/>
        </a:p>
      </dsp:txBody>
      <dsp:txXfrm>
        <a:off x="290022" y="51778"/>
        <a:ext cx="2741560" cy="1604989"/>
      </dsp:txXfrm>
    </dsp:sp>
    <dsp:sp modelId="{243179A6-2A05-4D33-A00B-92DDDD5CD47B}">
      <dsp:nvSpPr>
        <dsp:cNvPr id="0" name=""/>
        <dsp:cNvSpPr/>
      </dsp:nvSpPr>
      <dsp:spPr>
        <a:xfrm>
          <a:off x="3331561" y="501937"/>
          <a:ext cx="602382" cy="704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>
        <a:off x="3331561" y="642872"/>
        <a:ext cx="421667" cy="422803"/>
      </dsp:txXfrm>
    </dsp:sp>
    <dsp:sp modelId="{27A151EA-FC0C-4BBF-9AC5-D316EC1AF7BC}">
      <dsp:nvSpPr>
        <dsp:cNvPr id="0" name=""/>
        <dsp:cNvSpPr/>
      </dsp:nvSpPr>
      <dsp:spPr>
        <a:xfrm>
          <a:off x="4218086" y="1845"/>
          <a:ext cx="2841426" cy="17048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900" kern="1200" dirty="0" err="1"/>
            <a:t>Analisis</a:t>
          </a:r>
          <a:r>
            <a:rPr lang="en-ID" sz="2900" kern="1200" dirty="0"/>
            <a:t> </a:t>
          </a:r>
          <a:r>
            <a:rPr lang="en-ID" sz="2900" kern="1200" dirty="0" err="1"/>
            <a:t>Karakteristik</a:t>
          </a:r>
          <a:r>
            <a:rPr lang="en-ID" sz="2900" kern="1200" dirty="0"/>
            <a:t> </a:t>
          </a:r>
          <a:r>
            <a:rPr lang="en-ID" sz="2900" kern="1200" dirty="0" err="1"/>
            <a:t>Siswa</a:t>
          </a:r>
          <a:endParaRPr lang="en-ID" sz="2900" kern="1200" dirty="0"/>
        </a:p>
      </dsp:txBody>
      <dsp:txXfrm>
        <a:off x="4268019" y="51778"/>
        <a:ext cx="2741560" cy="1604989"/>
      </dsp:txXfrm>
    </dsp:sp>
    <dsp:sp modelId="{B35E8933-91D0-46A1-B0B6-9D490738B3C7}">
      <dsp:nvSpPr>
        <dsp:cNvPr id="0" name=""/>
        <dsp:cNvSpPr/>
      </dsp:nvSpPr>
      <dsp:spPr>
        <a:xfrm>
          <a:off x="7309558" y="501937"/>
          <a:ext cx="602382" cy="704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>
        <a:off x="7309558" y="642872"/>
        <a:ext cx="421667" cy="422803"/>
      </dsp:txXfrm>
    </dsp:sp>
    <dsp:sp modelId="{1F32A5F2-A154-4FC4-AC00-1A670645549A}">
      <dsp:nvSpPr>
        <dsp:cNvPr id="0" name=""/>
        <dsp:cNvSpPr/>
      </dsp:nvSpPr>
      <dsp:spPr>
        <a:xfrm>
          <a:off x="8196083" y="1845"/>
          <a:ext cx="2841426" cy="17048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900" kern="1200" dirty="0" err="1"/>
            <a:t>Pilih</a:t>
          </a:r>
          <a:r>
            <a:rPr lang="en-ID" sz="2900" kern="1200" dirty="0"/>
            <a:t> </a:t>
          </a:r>
          <a:r>
            <a:rPr lang="en-ID" sz="2900" kern="1200" dirty="0" err="1"/>
            <a:t>Materi</a:t>
          </a:r>
          <a:r>
            <a:rPr lang="en-ID" sz="2900" kern="1200" dirty="0"/>
            <a:t> </a:t>
          </a:r>
          <a:r>
            <a:rPr lang="en-ID" sz="2900" kern="1200" dirty="0" err="1"/>
            <a:t>Pembelajaran</a:t>
          </a:r>
          <a:endParaRPr lang="en-ID" sz="2900" kern="1200" dirty="0"/>
        </a:p>
      </dsp:txBody>
      <dsp:txXfrm>
        <a:off x="8246016" y="51778"/>
        <a:ext cx="2741560" cy="1604989"/>
      </dsp:txXfrm>
    </dsp:sp>
    <dsp:sp modelId="{BE4E8665-96F7-4345-A626-BBB1DB80A448}">
      <dsp:nvSpPr>
        <dsp:cNvPr id="0" name=""/>
        <dsp:cNvSpPr/>
      </dsp:nvSpPr>
      <dsp:spPr>
        <a:xfrm rot="5400000">
          <a:off x="9315605" y="1905601"/>
          <a:ext cx="602382" cy="704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 rot="-5400000">
        <a:off x="9405395" y="1956747"/>
        <a:ext cx="422803" cy="421667"/>
      </dsp:txXfrm>
    </dsp:sp>
    <dsp:sp modelId="{5FF326E0-CD13-49D8-A50E-7DE34C681E09}">
      <dsp:nvSpPr>
        <dsp:cNvPr id="0" name=""/>
        <dsp:cNvSpPr/>
      </dsp:nvSpPr>
      <dsp:spPr>
        <a:xfrm>
          <a:off x="8196083" y="2843272"/>
          <a:ext cx="2841426" cy="17048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900" kern="1200" dirty="0"/>
            <a:t>Pilih Model dan Metode Pembelajaran</a:t>
          </a:r>
          <a:endParaRPr lang="en-ID" sz="2900" kern="1200" dirty="0"/>
        </a:p>
      </dsp:txBody>
      <dsp:txXfrm>
        <a:off x="8246016" y="2893205"/>
        <a:ext cx="2741560" cy="1604989"/>
      </dsp:txXfrm>
    </dsp:sp>
    <dsp:sp modelId="{BB7CCD3A-52BB-48A6-9AC1-243A32378A7E}">
      <dsp:nvSpPr>
        <dsp:cNvPr id="0" name=""/>
        <dsp:cNvSpPr/>
      </dsp:nvSpPr>
      <dsp:spPr>
        <a:xfrm rot="10800000">
          <a:off x="7343655" y="3343363"/>
          <a:ext cx="602382" cy="704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 rot="10800000">
        <a:off x="7524370" y="3484298"/>
        <a:ext cx="421667" cy="422803"/>
      </dsp:txXfrm>
    </dsp:sp>
    <dsp:sp modelId="{D9E3F5BA-A810-41DE-8F49-39F0086F88F1}">
      <dsp:nvSpPr>
        <dsp:cNvPr id="0" name=""/>
        <dsp:cNvSpPr/>
      </dsp:nvSpPr>
      <dsp:spPr>
        <a:xfrm>
          <a:off x="4218086" y="2843272"/>
          <a:ext cx="2841426" cy="17048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900" kern="1200" dirty="0"/>
            <a:t>Desain Langkah-</a:t>
          </a:r>
          <a:r>
            <a:rPr lang="en-ID" sz="2900" kern="1200" dirty="0" err="1"/>
            <a:t>langkah</a:t>
          </a:r>
          <a:r>
            <a:rPr lang="en-ID" sz="2900" kern="1200" dirty="0"/>
            <a:t> </a:t>
          </a:r>
          <a:r>
            <a:rPr lang="en-ID" sz="2900" kern="1200" dirty="0" err="1"/>
            <a:t>Pembelajaran</a:t>
          </a:r>
          <a:endParaRPr lang="en-ID" sz="2900" kern="1200" dirty="0"/>
        </a:p>
      </dsp:txBody>
      <dsp:txXfrm>
        <a:off x="4268019" y="2893205"/>
        <a:ext cx="2741560" cy="1604989"/>
      </dsp:txXfrm>
    </dsp:sp>
    <dsp:sp modelId="{13107FAC-188B-44FC-8F5A-F4C9B58E145C}">
      <dsp:nvSpPr>
        <dsp:cNvPr id="0" name=""/>
        <dsp:cNvSpPr/>
      </dsp:nvSpPr>
      <dsp:spPr>
        <a:xfrm rot="10800000">
          <a:off x="3365658" y="3343363"/>
          <a:ext cx="602382" cy="704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 rot="10800000">
        <a:off x="3546373" y="3484298"/>
        <a:ext cx="421667" cy="422803"/>
      </dsp:txXfrm>
    </dsp:sp>
    <dsp:sp modelId="{6BF9C146-2374-4B01-95B7-5001A80E8D81}">
      <dsp:nvSpPr>
        <dsp:cNvPr id="0" name=""/>
        <dsp:cNvSpPr/>
      </dsp:nvSpPr>
      <dsp:spPr>
        <a:xfrm>
          <a:off x="240089" y="2843272"/>
          <a:ext cx="2841426" cy="17048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900" kern="1200" dirty="0" err="1"/>
            <a:t>Pilih</a:t>
          </a:r>
          <a:r>
            <a:rPr lang="en-ID" sz="2900" kern="1200" dirty="0"/>
            <a:t> Media dan </a:t>
          </a:r>
          <a:r>
            <a:rPr lang="en-ID" sz="2900" kern="1200" dirty="0" err="1"/>
            <a:t>Sumber</a:t>
          </a:r>
          <a:r>
            <a:rPr lang="en-ID" sz="2900" kern="1200" dirty="0"/>
            <a:t> </a:t>
          </a:r>
          <a:r>
            <a:rPr lang="en-ID" sz="2900" kern="1200" dirty="0" err="1"/>
            <a:t>Belajar</a:t>
          </a:r>
          <a:endParaRPr lang="en-ID" sz="2900" kern="1200" dirty="0"/>
        </a:p>
      </dsp:txBody>
      <dsp:txXfrm>
        <a:off x="290022" y="2893205"/>
        <a:ext cx="2741560" cy="1604989"/>
      </dsp:txXfrm>
    </dsp:sp>
    <dsp:sp modelId="{6A2AC8E9-4C1C-4F20-88B0-512E35825A05}">
      <dsp:nvSpPr>
        <dsp:cNvPr id="0" name=""/>
        <dsp:cNvSpPr/>
      </dsp:nvSpPr>
      <dsp:spPr>
        <a:xfrm rot="5400000">
          <a:off x="1359611" y="4747028"/>
          <a:ext cx="602382" cy="704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 rot="-5400000">
        <a:off x="1449401" y="4798174"/>
        <a:ext cx="422803" cy="421667"/>
      </dsp:txXfrm>
    </dsp:sp>
    <dsp:sp modelId="{2F1AF997-89BA-46E1-A968-A997BC050EBC}">
      <dsp:nvSpPr>
        <dsp:cNvPr id="0" name=""/>
        <dsp:cNvSpPr/>
      </dsp:nvSpPr>
      <dsp:spPr>
        <a:xfrm>
          <a:off x="240089" y="5684699"/>
          <a:ext cx="2841426" cy="17048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900" kern="1200" dirty="0" err="1"/>
            <a:t>Rencanakan</a:t>
          </a:r>
          <a:r>
            <a:rPr lang="en-ID" sz="2900" kern="1200" dirty="0"/>
            <a:t> </a:t>
          </a:r>
          <a:r>
            <a:rPr lang="en-ID" sz="2900" kern="1200" dirty="0" err="1"/>
            <a:t>Penilaian</a:t>
          </a:r>
          <a:r>
            <a:rPr lang="en-ID" sz="2900" kern="1200" dirty="0"/>
            <a:t> dan </a:t>
          </a:r>
          <a:r>
            <a:rPr lang="en-ID" sz="2900" kern="1200" dirty="0" err="1"/>
            <a:t>Evaluasi</a:t>
          </a:r>
          <a:endParaRPr lang="en-ID" sz="2900" kern="1200" dirty="0"/>
        </a:p>
      </dsp:txBody>
      <dsp:txXfrm>
        <a:off x="290022" y="5734632"/>
        <a:ext cx="2741560" cy="1604989"/>
      </dsp:txXfrm>
    </dsp:sp>
    <dsp:sp modelId="{E5035C70-33E3-4D20-B92B-D134420EA40A}">
      <dsp:nvSpPr>
        <dsp:cNvPr id="0" name=""/>
        <dsp:cNvSpPr/>
      </dsp:nvSpPr>
      <dsp:spPr>
        <a:xfrm>
          <a:off x="3331561" y="6184790"/>
          <a:ext cx="602382" cy="704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>
        <a:off x="3331561" y="6325725"/>
        <a:ext cx="421667" cy="422803"/>
      </dsp:txXfrm>
    </dsp:sp>
    <dsp:sp modelId="{AF5E8BDE-18A1-405F-B078-50F729F2171E}">
      <dsp:nvSpPr>
        <dsp:cNvPr id="0" name=""/>
        <dsp:cNvSpPr/>
      </dsp:nvSpPr>
      <dsp:spPr>
        <a:xfrm>
          <a:off x="4218086" y="5684699"/>
          <a:ext cx="2841426" cy="17048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900" kern="1200" dirty="0" err="1"/>
            <a:t>Pertimbangkan</a:t>
          </a:r>
          <a:r>
            <a:rPr lang="en-ID" sz="2900" kern="1200" dirty="0"/>
            <a:t> </a:t>
          </a:r>
          <a:r>
            <a:rPr lang="en-ID" sz="2900" kern="1200" dirty="0" err="1"/>
            <a:t>Pengelolaan</a:t>
          </a:r>
          <a:r>
            <a:rPr lang="en-ID" sz="2900" kern="1200" dirty="0"/>
            <a:t> </a:t>
          </a:r>
          <a:r>
            <a:rPr lang="en-ID" sz="2900" kern="1200" dirty="0" err="1"/>
            <a:t>Kelas</a:t>
          </a:r>
          <a:endParaRPr lang="en-ID" sz="2900" kern="1200" dirty="0"/>
        </a:p>
      </dsp:txBody>
      <dsp:txXfrm>
        <a:off x="4268019" y="5734632"/>
        <a:ext cx="2741560" cy="1604989"/>
      </dsp:txXfrm>
    </dsp:sp>
    <dsp:sp modelId="{74EE6476-8DC4-482D-B979-10837E09937C}">
      <dsp:nvSpPr>
        <dsp:cNvPr id="0" name=""/>
        <dsp:cNvSpPr/>
      </dsp:nvSpPr>
      <dsp:spPr>
        <a:xfrm>
          <a:off x="7309558" y="6184790"/>
          <a:ext cx="602382" cy="704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2300" kern="1200"/>
        </a:p>
      </dsp:txBody>
      <dsp:txXfrm>
        <a:off x="7309558" y="6325725"/>
        <a:ext cx="421667" cy="422803"/>
      </dsp:txXfrm>
    </dsp:sp>
    <dsp:sp modelId="{548149AD-CFCC-4C43-940D-8E55797F78D1}">
      <dsp:nvSpPr>
        <dsp:cNvPr id="0" name=""/>
        <dsp:cNvSpPr/>
      </dsp:nvSpPr>
      <dsp:spPr>
        <a:xfrm>
          <a:off x="8196083" y="5684699"/>
          <a:ext cx="2841426" cy="17048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900" kern="1200" dirty="0" err="1"/>
            <a:t>Refleksi</a:t>
          </a:r>
          <a:r>
            <a:rPr lang="en-ID" sz="2900" kern="1200" dirty="0"/>
            <a:t> dan </a:t>
          </a:r>
          <a:r>
            <a:rPr lang="en-ID" sz="2900" kern="1200" dirty="0" err="1"/>
            <a:t>Penyesuaian</a:t>
          </a:r>
          <a:endParaRPr lang="en-ID" sz="2900" kern="1200" dirty="0"/>
        </a:p>
      </dsp:txBody>
      <dsp:txXfrm>
        <a:off x="8246016" y="5734632"/>
        <a:ext cx="2741560" cy="16049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jpe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sv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Relationship Id="rId9" Type="http://schemas.openxmlformats.org/officeDocument/2006/relationships/image" Target="../media/image3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7" Type="http://schemas.openxmlformats.org/officeDocument/2006/relationships/image" Target="../media/image45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7" Type="http://schemas.openxmlformats.org/officeDocument/2006/relationships/image" Target="../media/image45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10" Type="http://schemas.openxmlformats.org/officeDocument/2006/relationships/image" Target="../media/image54.svg"/><Relationship Id="rId4" Type="http://schemas.openxmlformats.org/officeDocument/2006/relationships/image" Target="../media/image48.svg"/><Relationship Id="rId9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13" Type="http://schemas.openxmlformats.org/officeDocument/2006/relationships/image" Target="../media/image67.png"/><Relationship Id="rId18" Type="http://schemas.openxmlformats.org/officeDocument/2006/relationships/image" Target="../media/image70.svg"/><Relationship Id="rId26" Type="http://schemas.openxmlformats.org/officeDocument/2006/relationships/image" Target="../media/image76.svg"/><Relationship Id="rId3" Type="http://schemas.openxmlformats.org/officeDocument/2006/relationships/image" Target="../media/image59.png"/><Relationship Id="rId21" Type="http://schemas.openxmlformats.org/officeDocument/2006/relationships/image" Target="../media/image73.png"/><Relationship Id="rId7" Type="http://schemas.openxmlformats.org/officeDocument/2006/relationships/image" Target="../media/image61.png"/><Relationship Id="rId12" Type="http://schemas.openxmlformats.org/officeDocument/2006/relationships/image" Target="../media/image66.svg"/><Relationship Id="rId17" Type="http://schemas.openxmlformats.org/officeDocument/2006/relationships/image" Target="../media/image69.png"/><Relationship Id="rId25" Type="http://schemas.openxmlformats.org/officeDocument/2006/relationships/image" Target="../media/image75.png"/><Relationship Id="rId2" Type="http://schemas.openxmlformats.org/officeDocument/2006/relationships/image" Target="../media/image46.png"/><Relationship Id="rId16" Type="http://schemas.openxmlformats.org/officeDocument/2006/relationships/image" Target="../media/image50.svg"/><Relationship Id="rId20" Type="http://schemas.openxmlformats.org/officeDocument/2006/relationships/image" Target="../media/image7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svg"/><Relationship Id="rId11" Type="http://schemas.openxmlformats.org/officeDocument/2006/relationships/image" Target="../media/image65.png"/><Relationship Id="rId24" Type="http://schemas.openxmlformats.org/officeDocument/2006/relationships/image" Target="../media/image52.svg"/><Relationship Id="rId5" Type="http://schemas.openxmlformats.org/officeDocument/2006/relationships/image" Target="../media/image47.png"/><Relationship Id="rId15" Type="http://schemas.openxmlformats.org/officeDocument/2006/relationships/image" Target="../media/image49.png"/><Relationship Id="rId23" Type="http://schemas.openxmlformats.org/officeDocument/2006/relationships/image" Target="../media/image51.png"/><Relationship Id="rId28" Type="http://schemas.openxmlformats.org/officeDocument/2006/relationships/image" Target="../media/image54.svg"/><Relationship Id="rId10" Type="http://schemas.openxmlformats.org/officeDocument/2006/relationships/image" Target="../media/image64.svg"/><Relationship Id="rId19" Type="http://schemas.openxmlformats.org/officeDocument/2006/relationships/image" Target="../media/image71.png"/><Relationship Id="rId4" Type="http://schemas.openxmlformats.org/officeDocument/2006/relationships/image" Target="../media/image60.svg"/><Relationship Id="rId9" Type="http://schemas.openxmlformats.org/officeDocument/2006/relationships/image" Target="../media/image63.png"/><Relationship Id="rId14" Type="http://schemas.openxmlformats.org/officeDocument/2006/relationships/image" Target="../media/image68.svg"/><Relationship Id="rId22" Type="http://schemas.openxmlformats.org/officeDocument/2006/relationships/image" Target="../media/image74.svg"/><Relationship Id="rId27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sv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svg"/><Relationship Id="rId4" Type="http://schemas.openxmlformats.org/officeDocument/2006/relationships/image" Target="../media/image7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svg"/><Relationship Id="rId3" Type="http://schemas.openxmlformats.org/officeDocument/2006/relationships/image" Target="../media/image82.svg"/><Relationship Id="rId7" Type="http://schemas.openxmlformats.org/officeDocument/2006/relationships/image" Target="../media/image86.svg"/><Relationship Id="rId12" Type="http://schemas.openxmlformats.org/officeDocument/2006/relationships/image" Target="../media/image91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openxmlformats.org/officeDocument/2006/relationships/image" Target="../media/image90.svg"/><Relationship Id="rId5" Type="http://schemas.openxmlformats.org/officeDocument/2006/relationships/image" Target="../media/image84.sv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763162" y="-789039"/>
            <a:ext cx="2875332" cy="3635478"/>
          </a:xfrm>
          <a:custGeom>
            <a:avLst/>
            <a:gdLst/>
            <a:ahLst/>
            <a:cxnLst/>
            <a:rect l="l" t="t" r="r" b="b"/>
            <a:pathLst>
              <a:path w="2875332" h="3635478">
                <a:moveTo>
                  <a:pt x="0" y="0"/>
                </a:moveTo>
                <a:lnTo>
                  <a:pt x="2875333" y="0"/>
                </a:lnTo>
                <a:lnTo>
                  <a:pt x="2875333" y="3635478"/>
                </a:lnTo>
                <a:lnTo>
                  <a:pt x="0" y="36354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-1044801" y="9258300"/>
            <a:ext cx="5315394" cy="1913542"/>
          </a:xfrm>
          <a:custGeom>
            <a:avLst/>
            <a:gdLst/>
            <a:ahLst/>
            <a:cxnLst/>
            <a:rect l="l" t="t" r="r" b="b"/>
            <a:pathLst>
              <a:path w="5315394" h="1913542">
                <a:moveTo>
                  <a:pt x="0" y="0"/>
                </a:moveTo>
                <a:lnTo>
                  <a:pt x="5315394" y="0"/>
                </a:lnTo>
                <a:lnTo>
                  <a:pt x="5315394" y="1913542"/>
                </a:lnTo>
                <a:lnTo>
                  <a:pt x="0" y="19135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2830164">
            <a:off x="5322070" y="8801780"/>
            <a:ext cx="3550978" cy="3705954"/>
          </a:xfrm>
          <a:custGeom>
            <a:avLst/>
            <a:gdLst/>
            <a:ahLst/>
            <a:cxnLst/>
            <a:rect l="l" t="t" r="r" b="b"/>
            <a:pathLst>
              <a:path w="3550978" h="3705954">
                <a:moveTo>
                  <a:pt x="0" y="0"/>
                </a:moveTo>
                <a:lnTo>
                  <a:pt x="3550978" y="0"/>
                </a:lnTo>
                <a:lnTo>
                  <a:pt x="3550978" y="3705955"/>
                </a:lnTo>
                <a:lnTo>
                  <a:pt x="0" y="37059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950933">
            <a:off x="-2582731" y="3638336"/>
            <a:ext cx="4236628" cy="4828066"/>
          </a:xfrm>
          <a:custGeom>
            <a:avLst/>
            <a:gdLst/>
            <a:ahLst/>
            <a:cxnLst/>
            <a:rect l="l" t="t" r="r" b="b"/>
            <a:pathLst>
              <a:path w="4236628" h="4828066">
                <a:moveTo>
                  <a:pt x="0" y="0"/>
                </a:moveTo>
                <a:lnTo>
                  <a:pt x="4236628" y="0"/>
                </a:lnTo>
                <a:lnTo>
                  <a:pt x="4236628" y="4828066"/>
                </a:lnTo>
                <a:lnTo>
                  <a:pt x="0" y="482806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5584336" y="-1920382"/>
            <a:ext cx="4623736" cy="3907057"/>
          </a:xfrm>
          <a:custGeom>
            <a:avLst/>
            <a:gdLst/>
            <a:ahLst/>
            <a:cxnLst/>
            <a:rect l="l" t="t" r="r" b="b"/>
            <a:pathLst>
              <a:path w="4623736" h="3907057">
                <a:moveTo>
                  <a:pt x="0" y="0"/>
                </a:moveTo>
                <a:lnTo>
                  <a:pt x="4623735" y="0"/>
                </a:lnTo>
                <a:lnTo>
                  <a:pt x="4623735" y="3907057"/>
                </a:lnTo>
                <a:lnTo>
                  <a:pt x="0" y="390705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-366315">
            <a:off x="16272866" y="2044607"/>
            <a:ext cx="3659690" cy="4299195"/>
          </a:xfrm>
          <a:custGeom>
            <a:avLst/>
            <a:gdLst/>
            <a:ahLst/>
            <a:cxnLst/>
            <a:rect l="l" t="t" r="r" b="b"/>
            <a:pathLst>
              <a:path w="3659690" h="4299195">
                <a:moveTo>
                  <a:pt x="0" y="0"/>
                </a:moveTo>
                <a:lnTo>
                  <a:pt x="3659690" y="0"/>
                </a:lnTo>
                <a:lnTo>
                  <a:pt x="3659690" y="4299195"/>
                </a:lnTo>
                <a:lnTo>
                  <a:pt x="0" y="429919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624977" y="-3611469"/>
            <a:ext cx="4567505" cy="4720935"/>
          </a:xfrm>
          <a:custGeom>
            <a:avLst/>
            <a:gdLst/>
            <a:ahLst/>
            <a:cxnLst/>
            <a:rect l="l" t="t" r="r" b="b"/>
            <a:pathLst>
              <a:path w="4567505" h="4720935">
                <a:moveTo>
                  <a:pt x="0" y="0"/>
                </a:moveTo>
                <a:lnTo>
                  <a:pt x="4567505" y="0"/>
                </a:lnTo>
                <a:lnTo>
                  <a:pt x="4567505" y="4720935"/>
                </a:lnTo>
                <a:lnTo>
                  <a:pt x="0" y="472093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9924524" y="8931997"/>
            <a:ext cx="5331561" cy="3445521"/>
          </a:xfrm>
          <a:custGeom>
            <a:avLst/>
            <a:gdLst/>
            <a:ahLst/>
            <a:cxnLst/>
            <a:rect l="l" t="t" r="r" b="b"/>
            <a:pathLst>
              <a:path w="5331561" h="3445521">
                <a:moveTo>
                  <a:pt x="0" y="0"/>
                </a:moveTo>
                <a:lnTo>
                  <a:pt x="5331562" y="0"/>
                </a:lnTo>
                <a:lnTo>
                  <a:pt x="5331562" y="3445521"/>
                </a:lnTo>
                <a:lnTo>
                  <a:pt x="0" y="3445521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5513261" y="7125624"/>
            <a:ext cx="3869837" cy="4265352"/>
          </a:xfrm>
          <a:custGeom>
            <a:avLst/>
            <a:gdLst/>
            <a:ahLst/>
            <a:cxnLst/>
            <a:rect l="l" t="t" r="r" b="b"/>
            <a:pathLst>
              <a:path w="3869837" h="4265352">
                <a:moveTo>
                  <a:pt x="0" y="0"/>
                </a:moveTo>
                <a:lnTo>
                  <a:pt x="3869837" y="0"/>
                </a:lnTo>
                <a:lnTo>
                  <a:pt x="3869837" y="4265352"/>
                </a:lnTo>
                <a:lnTo>
                  <a:pt x="0" y="4265352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 rot="-10800000">
            <a:off x="9144000" y="-1365351"/>
            <a:ext cx="6660247" cy="2730701"/>
          </a:xfrm>
          <a:custGeom>
            <a:avLst/>
            <a:gdLst/>
            <a:ahLst/>
            <a:cxnLst/>
            <a:rect l="l" t="t" r="r" b="b"/>
            <a:pathLst>
              <a:path w="6660247" h="2730701">
                <a:moveTo>
                  <a:pt x="0" y="0"/>
                </a:moveTo>
                <a:lnTo>
                  <a:pt x="6660247" y="0"/>
                </a:lnTo>
                <a:lnTo>
                  <a:pt x="6660247" y="2730702"/>
                </a:lnTo>
                <a:lnTo>
                  <a:pt x="0" y="2730702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 rot="-2611628">
            <a:off x="1608356" y="-1969747"/>
            <a:ext cx="4007991" cy="3041063"/>
          </a:xfrm>
          <a:custGeom>
            <a:avLst/>
            <a:gdLst/>
            <a:ahLst/>
            <a:cxnLst/>
            <a:rect l="l" t="t" r="r" b="b"/>
            <a:pathLst>
              <a:path w="4007991" h="3041063">
                <a:moveTo>
                  <a:pt x="0" y="0"/>
                </a:moveTo>
                <a:lnTo>
                  <a:pt x="4007991" y="0"/>
                </a:lnTo>
                <a:lnTo>
                  <a:pt x="4007991" y="3041063"/>
                </a:lnTo>
                <a:lnTo>
                  <a:pt x="0" y="3041063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TextBox 14"/>
          <p:cNvSpPr txBox="1"/>
          <p:nvPr/>
        </p:nvSpPr>
        <p:spPr>
          <a:xfrm>
            <a:off x="4616628" y="2130332"/>
            <a:ext cx="9054745" cy="4717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079"/>
              </a:lnSpc>
            </a:pPr>
            <a:r>
              <a:rPr lang="en-US" sz="13189" spc="-791">
                <a:solidFill>
                  <a:srgbClr val="0B4E7C"/>
                </a:solidFill>
                <a:latin typeface="Rustic Printed"/>
                <a:ea typeface="Rustic Printed"/>
                <a:cs typeface="Rustic Printed"/>
                <a:sym typeface="Rustic Printed"/>
              </a:rPr>
              <a:t>PENGANTAR STRATEGI PEMBELAJARAN</a:t>
            </a:r>
          </a:p>
        </p:txBody>
      </p:sp>
      <p:sp>
        <p:nvSpPr>
          <p:cNvPr id="15" name="Freeform 15"/>
          <p:cNvSpPr/>
          <p:nvPr/>
        </p:nvSpPr>
        <p:spPr>
          <a:xfrm rot="4142913">
            <a:off x="12361563" y="2621106"/>
            <a:ext cx="2770524" cy="1664799"/>
          </a:xfrm>
          <a:custGeom>
            <a:avLst/>
            <a:gdLst/>
            <a:ahLst/>
            <a:cxnLst/>
            <a:rect l="l" t="t" r="r" b="b"/>
            <a:pathLst>
              <a:path w="2770524" h="1664799">
                <a:moveTo>
                  <a:pt x="0" y="0"/>
                </a:moveTo>
                <a:lnTo>
                  <a:pt x="2770525" y="0"/>
                </a:lnTo>
                <a:lnTo>
                  <a:pt x="2770525" y="1664799"/>
                </a:lnTo>
                <a:lnTo>
                  <a:pt x="0" y="1664799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270593" y="9150158"/>
            <a:ext cx="10355609" cy="381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55"/>
              </a:lnSpc>
              <a:spcBef>
                <a:spcPct val="0"/>
              </a:spcBef>
            </a:pPr>
            <a:r>
              <a:rPr lang="en-US" sz="2841" spc="179">
                <a:solidFill>
                  <a:srgbClr val="000000"/>
                </a:solidFill>
                <a:latin typeface="Canva Sans Medium"/>
                <a:ea typeface="Canva Sans Medium"/>
                <a:cs typeface="Canva Sans Medium"/>
                <a:sym typeface="Canva Sans Medium"/>
              </a:rPr>
              <a:t>ZATURRAHMI</a:t>
            </a:r>
          </a:p>
        </p:txBody>
      </p:sp>
      <p:sp>
        <p:nvSpPr>
          <p:cNvPr id="17" name="Freeform 17"/>
          <p:cNvSpPr/>
          <p:nvPr/>
        </p:nvSpPr>
        <p:spPr>
          <a:xfrm rot="-6823717">
            <a:off x="2885331" y="6085992"/>
            <a:ext cx="2770524" cy="1664799"/>
          </a:xfrm>
          <a:custGeom>
            <a:avLst/>
            <a:gdLst/>
            <a:ahLst/>
            <a:cxnLst/>
            <a:rect l="l" t="t" r="r" b="b"/>
            <a:pathLst>
              <a:path w="2770524" h="1664799">
                <a:moveTo>
                  <a:pt x="0" y="0"/>
                </a:moveTo>
                <a:lnTo>
                  <a:pt x="2770524" y="0"/>
                </a:lnTo>
                <a:lnTo>
                  <a:pt x="2770524" y="1664799"/>
                </a:lnTo>
                <a:lnTo>
                  <a:pt x="0" y="1664799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flipH="1">
            <a:off x="4270593" y="2612842"/>
            <a:ext cx="1467459" cy="1581362"/>
          </a:xfrm>
          <a:custGeom>
            <a:avLst/>
            <a:gdLst/>
            <a:ahLst/>
            <a:cxnLst/>
            <a:rect l="l" t="t" r="r" b="b"/>
            <a:pathLst>
              <a:path w="1467459" h="1581362">
                <a:moveTo>
                  <a:pt x="1467459" y="0"/>
                </a:moveTo>
                <a:lnTo>
                  <a:pt x="0" y="0"/>
                </a:lnTo>
                <a:lnTo>
                  <a:pt x="0" y="1581362"/>
                </a:lnTo>
                <a:lnTo>
                  <a:pt x="1467459" y="1581362"/>
                </a:lnTo>
                <a:lnTo>
                  <a:pt x="1467459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Freeform 19"/>
          <p:cNvSpPr/>
          <p:nvPr/>
        </p:nvSpPr>
        <p:spPr>
          <a:xfrm>
            <a:off x="13026394" y="6430583"/>
            <a:ext cx="1140143" cy="1228640"/>
          </a:xfrm>
          <a:custGeom>
            <a:avLst/>
            <a:gdLst/>
            <a:ahLst/>
            <a:cxnLst/>
            <a:rect l="l" t="t" r="r" b="b"/>
            <a:pathLst>
              <a:path w="1140143" h="1228640">
                <a:moveTo>
                  <a:pt x="0" y="0"/>
                </a:moveTo>
                <a:lnTo>
                  <a:pt x="1140143" y="0"/>
                </a:lnTo>
                <a:lnTo>
                  <a:pt x="1140143" y="1228640"/>
                </a:lnTo>
                <a:lnTo>
                  <a:pt x="0" y="1228640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70239" y="2922650"/>
            <a:ext cx="11627497" cy="5166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6"/>
              </a:lnSpc>
            </a:pPr>
            <a:r>
              <a:rPr lang="en-US" sz="5097" spc="173" dirty="0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STRATEGI PEMBELAJARAN YANG TEPAT ADALAH KUNCI UNTUK MENINGKATKAN HASIL BELAJAR </a:t>
            </a:r>
          </a:p>
          <a:p>
            <a:pPr algn="ctr">
              <a:lnSpc>
                <a:spcPts val="7136"/>
              </a:lnSpc>
            </a:pPr>
            <a:r>
              <a:rPr lang="en-US" sz="5097" spc="173" dirty="0">
                <a:solidFill>
                  <a:srgbClr val="000000"/>
                </a:solidFill>
                <a:latin typeface="Alatsi"/>
                <a:ea typeface="Alatsi"/>
                <a:cs typeface="Alatsi"/>
                <a:sym typeface="Alatsi"/>
              </a:rPr>
              <a:t>DAN MEMASTIKAN BAHWA TUJUAN PENDIDIKAN TERCAPAI</a:t>
            </a:r>
          </a:p>
          <a:p>
            <a:pPr algn="ctr">
              <a:lnSpc>
                <a:spcPts val="4616"/>
              </a:lnSpc>
            </a:pPr>
            <a:endParaRPr lang="en-US" sz="5097" spc="173" dirty="0">
              <a:solidFill>
                <a:srgbClr val="000000"/>
              </a:solidFill>
              <a:latin typeface="Alatsi"/>
              <a:ea typeface="Alatsi"/>
              <a:cs typeface="Alatsi"/>
              <a:sym typeface="Alats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-31071" y="0"/>
            <a:ext cx="4239083" cy="10287000"/>
            <a:chOff x="0" y="0"/>
            <a:chExt cx="5652111" cy="13716000"/>
          </a:xfrm>
        </p:grpSpPr>
        <p:grpSp>
          <p:nvGrpSpPr>
            <p:cNvPr id="4" name="Group 4"/>
            <p:cNvGrpSpPr/>
            <p:nvPr/>
          </p:nvGrpSpPr>
          <p:grpSpPr>
            <a:xfrm>
              <a:off x="2826056" y="0"/>
              <a:ext cx="2826056" cy="13716000"/>
              <a:chOff x="0" y="0"/>
              <a:chExt cx="558233" cy="270933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558233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558233" h="2709333">
                    <a:moveTo>
                      <a:pt x="0" y="0"/>
                    </a:moveTo>
                    <a:lnTo>
                      <a:pt x="558233" y="0"/>
                    </a:lnTo>
                    <a:lnTo>
                      <a:pt x="558233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E9E0D9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558233" cy="27569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413028" y="0"/>
              <a:ext cx="2826056" cy="13716000"/>
              <a:chOff x="0" y="0"/>
              <a:chExt cx="558233" cy="2709333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558233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558233" h="2709333">
                    <a:moveTo>
                      <a:pt x="0" y="0"/>
                    </a:moveTo>
                    <a:lnTo>
                      <a:pt x="558233" y="0"/>
                    </a:lnTo>
                    <a:lnTo>
                      <a:pt x="558233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9FC3D0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558233" cy="27569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0"/>
              <a:ext cx="2826056" cy="13716000"/>
              <a:chOff x="0" y="0"/>
              <a:chExt cx="558233" cy="2709333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58233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558233" h="2709333">
                    <a:moveTo>
                      <a:pt x="0" y="0"/>
                    </a:moveTo>
                    <a:lnTo>
                      <a:pt x="558233" y="0"/>
                    </a:lnTo>
                    <a:lnTo>
                      <a:pt x="558233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E9C7C6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558233" cy="27569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3" name="Freeform 13"/>
          <p:cNvSpPr/>
          <p:nvPr/>
        </p:nvSpPr>
        <p:spPr>
          <a:xfrm>
            <a:off x="12412831" y="8026211"/>
            <a:ext cx="7315200" cy="2477783"/>
          </a:xfrm>
          <a:custGeom>
            <a:avLst/>
            <a:gdLst/>
            <a:ahLst/>
            <a:cxnLst/>
            <a:rect l="l" t="t" r="r" b="b"/>
            <a:pathLst>
              <a:path w="7315200" h="2477783">
                <a:moveTo>
                  <a:pt x="0" y="0"/>
                </a:moveTo>
                <a:lnTo>
                  <a:pt x="7315200" y="0"/>
                </a:lnTo>
                <a:lnTo>
                  <a:pt x="7315200" y="2477783"/>
                </a:lnTo>
                <a:lnTo>
                  <a:pt x="0" y="24777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413653" y="-573693"/>
            <a:ext cx="7315200" cy="2477783"/>
          </a:xfrm>
          <a:custGeom>
            <a:avLst/>
            <a:gdLst/>
            <a:ahLst/>
            <a:cxnLst/>
            <a:rect l="l" t="t" r="r" b="b"/>
            <a:pathLst>
              <a:path w="7315200" h="2477783">
                <a:moveTo>
                  <a:pt x="0" y="0"/>
                </a:moveTo>
                <a:lnTo>
                  <a:pt x="7315200" y="0"/>
                </a:lnTo>
                <a:lnTo>
                  <a:pt x="7315200" y="2477784"/>
                </a:lnTo>
                <a:lnTo>
                  <a:pt x="0" y="24777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700000">
            <a:off x="14381224" y="7574679"/>
            <a:ext cx="7415398" cy="3565095"/>
            <a:chOff x="0" y="0"/>
            <a:chExt cx="660400" cy="317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317500"/>
            </a:xfrm>
            <a:custGeom>
              <a:avLst/>
              <a:gdLst/>
              <a:ahLst/>
              <a:cxnLst/>
              <a:rect l="l" t="t" r="r" b="b"/>
              <a:pathLst>
                <a:path w="660400" h="3175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500"/>
                  </a:cubicBezTo>
                  <a:lnTo>
                    <a:pt x="66040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8CA9AD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146050"/>
              <a:ext cx="660400" cy="171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3918610" y="8394229"/>
            <a:ext cx="5185216" cy="5132702"/>
          </a:xfrm>
          <a:prstGeom prst="line">
            <a:avLst/>
          </a:prstGeom>
          <a:ln w="28575" cap="flat">
            <a:solidFill>
              <a:srgbClr val="8CA9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13704664" y="8706905"/>
            <a:ext cx="5038853" cy="5038853"/>
          </a:xfrm>
          <a:prstGeom prst="line">
            <a:avLst/>
          </a:prstGeom>
          <a:ln w="28575" cap="flat">
            <a:solidFill>
              <a:srgbClr val="8CA9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13525062" y="9065375"/>
            <a:ext cx="4867141" cy="4867141"/>
          </a:xfrm>
          <a:prstGeom prst="line">
            <a:avLst/>
          </a:prstGeom>
          <a:ln w="28575" cap="flat">
            <a:solidFill>
              <a:srgbClr val="8CA9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>
            <a:off x="13398407" y="9451643"/>
            <a:ext cx="4690515" cy="4690515"/>
          </a:xfrm>
          <a:prstGeom prst="line">
            <a:avLst/>
          </a:prstGeom>
          <a:ln w="28575" cap="flat">
            <a:solidFill>
              <a:srgbClr val="8CA9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13254553" y="9891320"/>
            <a:ext cx="4347674" cy="4347674"/>
          </a:xfrm>
          <a:prstGeom prst="line">
            <a:avLst/>
          </a:prstGeom>
          <a:ln w="28575" cap="flat">
            <a:solidFill>
              <a:srgbClr val="8CA9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2554528" y="1870692"/>
            <a:ext cx="12866041" cy="2787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>
                <a:solidFill>
                  <a:srgbClr val="227C9D"/>
                </a:solidFill>
                <a:latin typeface="Kollektif Bold"/>
                <a:ea typeface="Kollektif Bold"/>
                <a:cs typeface="Kollektif Bold"/>
                <a:sym typeface="Kollektif Bold"/>
              </a:rPr>
              <a:t>STRATEGI PEMBELAJARAN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93012" y="5153025"/>
            <a:ext cx="13789074" cy="36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Rencana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yang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terstruktur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dan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sistematis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yang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digunakan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oleh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pendidik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untuk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mengarahkan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kegiatan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belajar-mengajar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sehingga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tujuan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pembelajaran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dapat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tercapai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secara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efektif</a:t>
            </a:r>
            <a:r>
              <a:rPr lang="en-US" sz="4800" b="1" dirty="0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 dan </a:t>
            </a:r>
            <a:r>
              <a:rPr lang="en-US" sz="4800" b="1" dirty="0" err="1">
                <a:solidFill>
                  <a:schemeClr val="tx2">
                    <a:lumMod val="50000"/>
                  </a:schemeClr>
                </a:solidFill>
                <a:latin typeface="DM Sans"/>
                <a:ea typeface="DM Sans"/>
                <a:cs typeface="DM Sans"/>
                <a:sym typeface="DM Sans"/>
              </a:rPr>
              <a:t>efisien</a:t>
            </a:r>
            <a:endParaRPr lang="en-US" sz="4800" b="1" dirty="0">
              <a:solidFill>
                <a:schemeClr val="tx2">
                  <a:lumMod val="50000"/>
                </a:schemeClr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grpSp>
        <p:nvGrpSpPr>
          <p:cNvPr id="12" name="Group 12"/>
          <p:cNvGrpSpPr/>
          <p:nvPr/>
        </p:nvGrpSpPr>
        <p:grpSpPr>
          <a:xfrm rot="2700000">
            <a:off x="-1376391" y="-3093321"/>
            <a:ext cx="7415398" cy="3565095"/>
            <a:chOff x="0" y="0"/>
            <a:chExt cx="660400" cy="3175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60400" cy="317500"/>
            </a:xfrm>
            <a:custGeom>
              <a:avLst/>
              <a:gdLst/>
              <a:ahLst/>
              <a:cxnLst/>
              <a:rect l="l" t="t" r="r" b="b"/>
              <a:pathLst>
                <a:path w="660400" h="3175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17500"/>
                  </a:cubicBezTo>
                  <a:lnTo>
                    <a:pt x="66040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8CA9AD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146050"/>
              <a:ext cx="660400" cy="171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sp>
        <p:nvSpPr>
          <p:cNvPr id="15" name="AutoShape 15"/>
          <p:cNvSpPr/>
          <p:nvPr/>
        </p:nvSpPr>
        <p:spPr>
          <a:xfrm>
            <a:off x="-1839005" y="-2273771"/>
            <a:ext cx="5185216" cy="5132702"/>
          </a:xfrm>
          <a:prstGeom prst="line">
            <a:avLst/>
          </a:prstGeom>
          <a:ln w="28575" cap="flat">
            <a:solidFill>
              <a:srgbClr val="8CA9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-2052951" y="-1961095"/>
            <a:ext cx="5038853" cy="5038853"/>
          </a:xfrm>
          <a:prstGeom prst="line">
            <a:avLst/>
          </a:prstGeom>
          <a:ln w="28575" cap="flat">
            <a:solidFill>
              <a:srgbClr val="8CA9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-2232553" y="-1602625"/>
            <a:ext cx="4867141" cy="4867141"/>
          </a:xfrm>
          <a:prstGeom prst="line">
            <a:avLst/>
          </a:prstGeom>
          <a:ln w="28575" cap="flat">
            <a:solidFill>
              <a:srgbClr val="8CA9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-2359208" y="-1216357"/>
            <a:ext cx="4690515" cy="4690515"/>
          </a:xfrm>
          <a:prstGeom prst="line">
            <a:avLst/>
          </a:prstGeom>
          <a:ln w="28575" cap="flat">
            <a:solidFill>
              <a:srgbClr val="8CA9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-2503062" y="-776680"/>
            <a:ext cx="4347674" cy="4347674"/>
          </a:xfrm>
          <a:prstGeom prst="line">
            <a:avLst/>
          </a:prstGeom>
          <a:ln w="28575" cap="flat">
            <a:solidFill>
              <a:srgbClr val="8CA9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-2623881" y="-332957"/>
            <a:ext cx="3963599" cy="3985594"/>
          </a:xfrm>
          <a:prstGeom prst="line">
            <a:avLst/>
          </a:prstGeom>
          <a:ln w="28575" cap="flat">
            <a:solidFill>
              <a:srgbClr val="8CA9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-2598114" y="228677"/>
            <a:ext cx="3377485" cy="3360058"/>
          </a:xfrm>
          <a:prstGeom prst="line">
            <a:avLst/>
          </a:prstGeom>
          <a:ln w="28575" cap="flat">
            <a:solidFill>
              <a:srgbClr val="8CA9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-2509797" y="905760"/>
            <a:ext cx="2628598" cy="2671969"/>
          </a:xfrm>
          <a:prstGeom prst="line">
            <a:avLst/>
          </a:prstGeom>
          <a:ln w="28575" cap="flat">
            <a:solidFill>
              <a:srgbClr val="8CA9AD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Freeform 23"/>
          <p:cNvSpPr/>
          <p:nvPr/>
        </p:nvSpPr>
        <p:spPr>
          <a:xfrm>
            <a:off x="17204191" y="-55109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7204191" y="1028700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5400000" flipH="1" flipV="1">
            <a:off x="17204191" y="2112509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6120382" y="-55109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5400000">
            <a:off x="15036573" y="1028700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-10800000">
            <a:off x="16120382" y="2112509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-10800000" flipH="1" flipV="1">
            <a:off x="15036573" y="2112509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 rot="5400000" flipH="1" flipV="1">
            <a:off x="12770705" y="-55109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 rot="-10800000" flipH="1" flipV="1">
            <a:off x="12770705" y="1028700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1083809" y="1083809"/>
                </a:moveTo>
                <a:lnTo>
                  <a:pt x="0" y="1083809"/>
                </a:lnTo>
                <a:lnTo>
                  <a:pt x="0" y="0"/>
                </a:lnTo>
                <a:lnTo>
                  <a:pt x="1083809" y="0"/>
                </a:lnTo>
                <a:lnTo>
                  <a:pt x="1083809" y="108380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 rot="-10800000">
            <a:off x="9525" y="7044155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083809" y="7072730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0" y="8156539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 rot="-10800000">
            <a:off x="0" y="9240348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 rot="-5400000">
            <a:off x="1083809" y="9240348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10800000">
            <a:off x="3321750" y="9268923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3321750" y="8185114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 rot="5400000">
            <a:off x="4405559" y="9268923"/>
            <a:ext cx="1083809" cy="1083809"/>
          </a:xfrm>
          <a:custGeom>
            <a:avLst/>
            <a:gdLst/>
            <a:ahLst/>
            <a:cxnLst/>
            <a:rect l="l" t="t" r="r" b="b"/>
            <a:pathLst>
              <a:path w="1083809" h="1083809">
                <a:moveTo>
                  <a:pt x="0" y="0"/>
                </a:moveTo>
                <a:lnTo>
                  <a:pt x="1083809" y="0"/>
                </a:lnTo>
                <a:lnTo>
                  <a:pt x="1083809" y="1083809"/>
                </a:lnTo>
                <a:lnTo>
                  <a:pt x="0" y="1083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656283" y="-2445901"/>
            <a:ext cx="15178802" cy="1517880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145DA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6007842" y="-1797460"/>
            <a:ext cx="13881919" cy="1388191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618101" y="1767991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5" y="0"/>
                </a:lnTo>
                <a:lnTo>
                  <a:pt x="1424255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9144000" y="3541391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6" y="0"/>
                </a:lnTo>
                <a:lnTo>
                  <a:pt x="1424256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9144000" y="5318072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6" y="0"/>
                </a:lnTo>
                <a:lnTo>
                  <a:pt x="1424256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8618101" y="7094753"/>
            <a:ext cx="1424256" cy="1424256"/>
          </a:xfrm>
          <a:custGeom>
            <a:avLst/>
            <a:gdLst/>
            <a:ahLst/>
            <a:cxnLst/>
            <a:rect l="l" t="t" r="r" b="b"/>
            <a:pathLst>
              <a:path w="1424256" h="1424256">
                <a:moveTo>
                  <a:pt x="0" y="0"/>
                </a:moveTo>
                <a:lnTo>
                  <a:pt x="1424255" y="0"/>
                </a:lnTo>
                <a:lnTo>
                  <a:pt x="1424255" y="1424256"/>
                </a:lnTo>
                <a:lnTo>
                  <a:pt x="0" y="14242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12" name="Group 12"/>
          <p:cNvGrpSpPr/>
          <p:nvPr/>
        </p:nvGrpSpPr>
        <p:grpSpPr>
          <a:xfrm>
            <a:off x="7905455" y="2656032"/>
            <a:ext cx="373607" cy="37360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315313" y="4180490"/>
            <a:ext cx="373607" cy="373607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944228" y="7402839"/>
            <a:ext cx="373607" cy="373607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309460" y="5760481"/>
            <a:ext cx="373607" cy="373607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  <a:ln w="38100" cap="sq">
              <a:solidFill>
                <a:srgbClr val="00569E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850860" y="1489670"/>
            <a:ext cx="7408440" cy="1702577"/>
            <a:chOff x="0" y="0"/>
            <a:chExt cx="1951194" cy="44841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951194" cy="448415"/>
            </a:xfrm>
            <a:custGeom>
              <a:avLst/>
              <a:gdLst/>
              <a:ahLst/>
              <a:cxnLst/>
              <a:rect l="l" t="t" r="r" b="b"/>
              <a:pathLst>
                <a:path w="1951194" h="448415">
                  <a:moveTo>
                    <a:pt x="0" y="0"/>
                  </a:moveTo>
                  <a:lnTo>
                    <a:pt x="1951194" y="0"/>
                  </a:lnTo>
                  <a:lnTo>
                    <a:pt x="1951194" y="448415"/>
                  </a:lnTo>
                  <a:lnTo>
                    <a:pt x="0" y="448415"/>
                  </a:lnTo>
                  <a:close/>
                </a:path>
              </a:pathLst>
            </a:custGeom>
            <a:solidFill>
              <a:srgbClr val="00569E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19050"/>
              <a:ext cx="1951194" cy="429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028700" y="4135778"/>
            <a:ext cx="6033363" cy="1989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953"/>
              </a:lnSpc>
              <a:spcBef>
                <a:spcPct val="0"/>
              </a:spcBef>
            </a:pPr>
            <a:r>
              <a:rPr lang="en-US" sz="5680" dirty="0" err="1">
                <a:solidFill>
                  <a:srgbClr val="FDFDFD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Komponen</a:t>
            </a:r>
            <a:r>
              <a:rPr lang="en-US" sz="5680" dirty="0">
                <a:solidFill>
                  <a:srgbClr val="FDFDFD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 Utama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137606" y="2123623"/>
            <a:ext cx="7121694" cy="960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5"/>
              </a:lnSpc>
            </a:pPr>
            <a:r>
              <a:rPr lang="en-US" sz="2682" u="none" strike="noStrike" spc="-53">
                <a:solidFill>
                  <a:srgbClr val="F8F8F8"/>
                </a:solidFill>
                <a:latin typeface="Poppins"/>
                <a:ea typeface="Poppins"/>
                <a:cs typeface="Poppins"/>
                <a:sym typeface="Poppins"/>
              </a:rPr>
              <a:t>Apa yang ingin dicapai melalui pembelajaran?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763159" y="2041203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>
                <a:solidFill>
                  <a:srgbClr val="FDFDFD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01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289058" y="3814603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>
                <a:solidFill>
                  <a:srgbClr val="FDFDFD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02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289058" y="5591284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>
                <a:solidFill>
                  <a:srgbClr val="FDFDFD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03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763159" y="7367965"/>
            <a:ext cx="1134140" cy="801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697"/>
              </a:lnSpc>
              <a:spcBef>
                <a:spcPct val="0"/>
              </a:spcBef>
            </a:pPr>
            <a:r>
              <a:rPr lang="en-US" sz="4784">
                <a:solidFill>
                  <a:srgbClr val="FDFDFD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04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042356" y="1518245"/>
            <a:ext cx="5768345" cy="548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8"/>
              </a:lnSpc>
              <a:spcBef>
                <a:spcPct val="0"/>
              </a:spcBef>
            </a:pPr>
            <a:r>
              <a:rPr lang="en-US" sz="3800">
                <a:solidFill>
                  <a:srgbClr val="FDFDFD"/>
                </a:solidFill>
                <a:latin typeface="DM Sans Bold"/>
                <a:ea typeface="DM Sans Bold"/>
                <a:cs typeface="DM Sans Bold"/>
                <a:sym typeface="DM Sans Bold"/>
              </a:rPr>
              <a:t>Tujuan Pembelajaran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0432723" y="3310695"/>
            <a:ext cx="7408440" cy="1702577"/>
            <a:chOff x="0" y="0"/>
            <a:chExt cx="1951194" cy="44841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951194" cy="448415"/>
            </a:xfrm>
            <a:custGeom>
              <a:avLst/>
              <a:gdLst/>
              <a:ahLst/>
              <a:cxnLst/>
              <a:rect l="l" t="t" r="r" b="b"/>
              <a:pathLst>
                <a:path w="1951194" h="448415">
                  <a:moveTo>
                    <a:pt x="0" y="0"/>
                  </a:moveTo>
                  <a:lnTo>
                    <a:pt x="1951194" y="0"/>
                  </a:lnTo>
                  <a:lnTo>
                    <a:pt x="1951194" y="448415"/>
                  </a:lnTo>
                  <a:lnTo>
                    <a:pt x="0" y="448415"/>
                  </a:lnTo>
                  <a:close/>
                </a:path>
              </a:pathLst>
            </a:custGeom>
            <a:solidFill>
              <a:srgbClr val="00569E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0" y="19050"/>
              <a:ext cx="1951194" cy="429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423198" y="5187581"/>
            <a:ext cx="7408440" cy="1702577"/>
            <a:chOff x="0" y="0"/>
            <a:chExt cx="1951194" cy="44841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51194" cy="448415"/>
            </a:xfrm>
            <a:custGeom>
              <a:avLst/>
              <a:gdLst/>
              <a:ahLst/>
              <a:cxnLst/>
              <a:rect l="l" t="t" r="r" b="b"/>
              <a:pathLst>
                <a:path w="1951194" h="448415">
                  <a:moveTo>
                    <a:pt x="0" y="0"/>
                  </a:moveTo>
                  <a:lnTo>
                    <a:pt x="1951194" y="0"/>
                  </a:lnTo>
                  <a:lnTo>
                    <a:pt x="1951194" y="448415"/>
                  </a:lnTo>
                  <a:lnTo>
                    <a:pt x="0" y="448415"/>
                  </a:lnTo>
                  <a:close/>
                </a:path>
              </a:pathLst>
            </a:custGeom>
            <a:solidFill>
              <a:srgbClr val="00569E"/>
            </a:solidFill>
          </p:spPr>
        </p:sp>
        <p:sp>
          <p:nvSpPr>
            <p:cNvPr id="39" name="TextBox 39"/>
            <p:cNvSpPr txBox="1"/>
            <p:nvPr/>
          </p:nvSpPr>
          <p:spPr>
            <a:xfrm>
              <a:off x="0" y="19050"/>
              <a:ext cx="1951194" cy="429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916348" y="7042558"/>
            <a:ext cx="7408440" cy="1702577"/>
            <a:chOff x="0" y="0"/>
            <a:chExt cx="1951194" cy="44841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951194" cy="448415"/>
            </a:xfrm>
            <a:custGeom>
              <a:avLst/>
              <a:gdLst/>
              <a:ahLst/>
              <a:cxnLst/>
              <a:rect l="l" t="t" r="r" b="b"/>
              <a:pathLst>
                <a:path w="1951194" h="448415">
                  <a:moveTo>
                    <a:pt x="0" y="0"/>
                  </a:moveTo>
                  <a:lnTo>
                    <a:pt x="1951194" y="0"/>
                  </a:lnTo>
                  <a:lnTo>
                    <a:pt x="1951194" y="448415"/>
                  </a:lnTo>
                  <a:lnTo>
                    <a:pt x="0" y="448415"/>
                  </a:lnTo>
                  <a:close/>
                </a:path>
              </a:pathLst>
            </a:custGeom>
            <a:solidFill>
              <a:srgbClr val="00569E"/>
            </a:solidFill>
          </p:spPr>
        </p:sp>
        <p:sp>
          <p:nvSpPr>
            <p:cNvPr id="42" name="TextBox 42"/>
            <p:cNvSpPr txBox="1"/>
            <p:nvPr/>
          </p:nvSpPr>
          <p:spPr>
            <a:xfrm>
              <a:off x="0" y="19050"/>
              <a:ext cx="1951194" cy="429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53"/>
                </a:lnSpc>
              </a:pPr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568256" y="5270447"/>
            <a:ext cx="5768345" cy="548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8"/>
              </a:lnSpc>
              <a:spcBef>
                <a:spcPct val="0"/>
              </a:spcBef>
            </a:pPr>
            <a:r>
              <a:rPr lang="en-US" sz="3800">
                <a:solidFill>
                  <a:srgbClr val="FDFDFD"/>
                </a:solidFill>
                <a:latin typeface="DM Sans Bold"/>
                <a:ea typeface="DM Sans Bold"/>
                <a:cs typeface="DM Sans Bold"/>
                <a:sym typeface="DM Sans Bold"/>
              </a:rPr>
              <a:t>Media Pembelajaran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0568256" y="3443401"/>
            <a:ext cx="5768345" cy="548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8"/>
              </a:lnSpc>
              <a:spcBef>
                <a:spcPct val="0"/>
              </a:spcBef>
            </a:pPr>
            <a:r>
              <a:rPr lang="en-US" sz="3800">
                <a:solidFill>
                  <a:srgbClr val="FDFDFD"/>
                </a:solidFill>
                <a:latin typeface="DM Sans Bold"/>
                <a:ea typeface="DM Sans Bold"/>
                <a:cs typeface="DM Sans Bold"/>
                <a:sym typeface="DM Sans Bold"/>
              </a:rPr>
              <a:t>Metode Pengajaran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0109031" y="7155747"/>
            <a:ext cx="5768345" cy="548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8"/>
              </a:lnSpc>
              <a:spcBef>
                <a:spcPct val="0"/>
              </a:spcBef>
            </a:pPr>
            <a:r>
              <a:rPr lang="en-US" sz="3800">
                <a:solidFill>
                  <a:srgbClr val="FDFDFD"/>
                </a:solidFill>
                <a:latin typeface="DM Sans Bold"/>
                <a:ea typeface="DM Sans Bold"/>
                <a:cs typeface="DM Sans Bold"/>
                <a:sym typeface="DM Sans Bold"/>
              </a:rPr>
              <a:t>Evaluasi Pembelajaran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0566571" y="4071237"/>
            <a:ext cx="7121694" cy="960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5"/>
              </a:lnSpc>
            </a:pPr>
            <a:r>
              <a:rPr lang="en-US" sz="2682" spc="-53">
                <a:solidFill>
                  <a:srgbClr val="F8F8F8"/>
                </a:solidFill>
                <a:latin typeface="Poppins"/>
                <a:ea typeface="Poppins"/>
                <a:cs typeface="Poppins"/>
                <a:sym typeface="Poppins"/>
              </a:rPr>
              <a:t>Teknik atau cara yang digunakan untuk menyampaikan materi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576096" y="5856808"/>
            <a:ext cx="7121694" cy="960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5"/>
              </a:lnSpc>
            </a:pPr>
            <a:r>
              <a:rPr lang="en-US" sz="2682" spc="-53">
                <a:solidFill>
                  <a:srgbClr val="F8F8F8"/>
                </a:solidFill>
                <a:latin typeface="Poppins"/>
                <a:ea typeface="Poppins"/>
                <a:cs typeface="Poppins"/>
                <a:sym typeface="Poppins"/>
              </a:rPr>
              <a:t>Alat atau sumber daya yang digunakan untuk mendukung penyampaian materi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0137606" y="7700246"/>
            <a:ext cx="7121694" cy="960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5"/>
              </a:lnSpc>
            </a:pPr>
            <a:r>
              <a:rPr lang="en-US" sz="2682" spc="-53">
                <a:solidFill>
                  <a:srgbClr val="F8F8F8"/>
                </a:solidFill>
                <a:latin typeface="Poppins"/>
                <a:ea typeface="Poppins"/>
                <a:cs typeface="Poppins"/>
                <a:sym typeface="Poppins"/>
              </a:rPr>
              <a:t>Proses penilaian untuk menentukan sejauh mana tujuan pembelajaran telah tercapai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B0AA300-6BB6-EFA3-515F-FECC2F707B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0685899"/>
              </p:ext>
            </p:extLst>
          </p:nvPr>
        </p:nvGraphicFramePr>
        <p:xfrm>
          <a:off x="685800" y="460337"/>
          <a:ext cx="16916400" cy="9358262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3659798">
                  <a:extLst>
                    <a:ext uri="{9D8B030D-6E8A-4147-A177-3AD203B41FA5}">
                      <a16:colId xmlns:a16="http://schemas.microsoft.com/office/drawing/2014/main" val="615698416"/>
                    </a:ext>
                  </a:extLst>
                </a:gridCol>
                <a:gridCol w="13256602">
                  <a:extLst>
                    <a:ext uri="{9D8B030D-6E8A-4147-A177-3AD203B41FA5}">
                      <a16:colId xmlns:a16="http://schemas.microsoft.com/office/drawing/2014/main" val="84051499"/>
                    </a:ext>
                  </a:extLst>
                </a:gridCol>
              </a:tblGrid>
              <a:tr h="3570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b="1" kern="100" dirty="0" err="1">
                          <a:effectLst/>
                        </a:rPr>
                        <a:t>Komponen</a:t>
                      </a:r>
                      <a:r>
                        <a:rPr lang="en-ID" sz="2400" b="1" kern="100" dirty="0">
                          <a:effectLst/>
                        </a:rPr>
                        <a:t> Strategi </a:t>
                      </a:r>
                      <a:r>
                        <a:rPr lang="en-ID" sz="2400" b="1" kern="100" dirty="0" err="1">
                          <a:effectLst/>
                        </a:rPr>
                        <a:t>Pembelajaran</a:t>
                      </a:r>
                      <a:endParaRPr lang="en-ID" sz="2400" b="1" kern="100" dirty="0">
                        <a:effectLst/>
                      </a:endParaRPr>
                    </a:p>
                  </a:txBody>
                  <a:tcPr marL="64169" marR="64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b="1" kern="100">
                          <a:effectLst/>
                        </a:rPr>
                        <a:t>Deskripsi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extLst>
                  <a:ext uri="{0D108BD9-81ED-4DB2-BD59-A6C34878D82A}">
                    <a16:rowId xmlns:a16="http://schemas.microsoft.com/office/drawing/2014/main" val="2922617125"/>
                  </a:ext>
                </a:extLst>
              </a:tr>
              <a:tr h="6174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Tujuan Pembelajaran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Merupakan hasil belajar yang ingin dicapai oleh siswa setelah mengikuti proses pembelajaran.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extLst>
                  <a:ext uri="{0D108BD9-81ED-4DB2-BD59-A6C34878D82A}">
                    <a16:rowId xmlns:a16="http://schemas.microsoft.com/office/drawing/2014/main" val="2600945796"/>
                  </a:ext>
                </a:extLst>
              </a:tr>
              <a:tr h="6174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Karakteristik Siswa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Memahami kebutuhan, minat, gaya belajar, dan tingkat kemampuan siswa yang berbeda-beda.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extLst>
                  <a:ext uri="{0D108BD9-81ED-4DB2-BD59-A6C34878D82A}">
                    <a16:rowId xmlns:a16="http://schemas.microsoft.com/office/drawing/2014/main" val="3336511466"/>
                  </a:ext>
                </a:extLst>
              </a:tr>
              <a:tr h="6174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Materi Pembelajaran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Konten atau bahan ajar yang akan disampaikan kepada siswa untuk mencapai tujuan pembelajaran.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extLst>
                  <a:ext uri="{0D108BD9-81ED-4DB2-BD59-A6C34878D82A}">
                    <a16:rowId xmlns:a16="http://schemas.microsoft.com/office/drawing/2014/main" val="2873974860"/>
                  </a:ext>
                </a:extLst>
              </a:tr>
              <a:tr h="6174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Metode Pembelajaran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Teknik atau pendekatan yang digunakan untuk menyampaikan materi dan mencapai tujuan pembelajaran.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extLst>
                  <a:ext uri="{0D108BD9-81ED-4DB2-BD59-A6C34878D82A}">
                    <a16:rowId xmlns:a16="http://schemas.microsoft.com/office/drawing/2014/main" val="2492321396"/>
                  </a:ext>
                </a:extLst>
              </a:tr>
              <a:tr h="7324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Model Pembelajaran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 dirty="0" err="1">
                          <a:effectLst/>
                        </a:rPr>
                        <a:t>Struktur</a:t>
                      </a:r>
                      <a:r>
                        <a:rPr lang="en-ID" sz="2400" kern="100" dirty="0">
                          <a:effectLst/>
                        </a:rPr>
                        <a:t> </a:t>
                      </a:r>
                      <a:r>
                        <a:rPr lang="en-ID" sz="2400" kern="100" dirty="0" err="1">
                          <a:effectLst/>
                        </a:rPr>
                        <a:t>atau</a:t>
                      </a:r>
                      <a:r>
                        <a:rPr lang="en-ID" sz="2400" kern="100" dirty="0">
                          <a:effectLst/>
                        </a:rPr>
                        <a:t> </a:t>
                      </a:r>
                      <a:r>
                        <a:rPr lang="en-ID" sz="2400" kern="100" dirty="0" err="1">
                          <a:effectLst/>
                        </a:rPr>
                        <a:t>kerangka</a:t>
                      </a:r>
                      <a:r>
                        <a:rPr lang="en-ID" sz="2400" kern="100" dirty="0">
                          <a:effectLst/>
                        </a:rPr>
                        <a:t> </a:t>
                      </a:r>
                      <a:r>
                        <a:rPr lang="en-ID" sz="2400" kern="100" dirty="0" err="1">
                          <a:effectLst/>
                        </a:rPr>
                        <a:t>kerja</a:t>
                      </a:r>
                      <a:r>
                        <a:rPr lang="en-ID" sz="2400" kern="100" dirty="0">
                          <a:effectLst/>
                        </a:rPr>
                        <a:t> yang </a:t>
                      </a:r>
                      <a:r>
                        <a:rPr lang="en-ID" sz="2400" kern="100" dirty="0" err="1">
                          <a:effectLst/>
                        </a:rPr>
                        <a:t>mengarahkan</a:t>
                      </a:r>
                      <a:r>
                        <a:rPr lang="en-ID" sz="2400" kern="100" dirty="0">
                          <a:effectLst/>
                        </a:rPr>
                        <a:t> proses </a:t>
                      </a:r>
                      <a:r>
                        <a:rPr lang="en-ID" sz="2400" kern="100" dirty="0" err="1">
                          <a:effectLst/>
                        </a:rPr>
                        <a:t>pembelajaran</a:t>
                      </a:r>
                      <a:r>
                        <a:rPr lang="en-ID" sz="2400" kern="100" dirty="0">
                          <a:effectLst/>
                        </a:rPr>
                        <a:t>, </a:t>
                      </a:r>
                      <a:r>
                        <a:rPr lang="en-ID" sz="2400" kern="100" dirty="0" err="1">
                          <a:effectLst/>
                        </a:rPr>
                        <a:t>seperti</a:t>
                      </a:r>
                      <a:r>
                        <a:rPr lang="en-ID" sz="2400" kern="100" dirty="0">
                          <a:effectLst/>
                        </a:rPr>
                        <a:t> </a:t>
                      </a:r>
                      <a:r>
                        <a:rPr lang="en-ID" sz="2400" kern="100" dirty="0" err="1">
                          <a:effectLst/>
                        </a:rPr>
                        <a:t>pembelajaran</a:t>
                      </a:r>
                      <a:r>
                        <a:rPr lang="en-ID" sz="2400" kern="100" dirty="0">
                          <a:effectLst/>
                        </a:rPr>
                        <a:t> </a:t>
                      </a:r>
                      <a:r>
                        <a:rPr lang="en-ID" sz="2400" kern="100" dirty="0" err="1">
                          <a:effectLst/>
                        </a:rPr>
                        <a:t>berbasis</a:t>
                      </a:r>
                      <a:r>
                        <a:rPr lang="en-ID" sz="2400" kern="100" dirty="0">
                          <a:effectLst/>
                        </a:rPr>
                        <a:t> </a:t>
                      </a:r>
                      <a:r>
                        <a:rPr lang="en-ID" sz="2400" kern="100" dirty="0" err="1">
                          <a:effectLst/>
                        </a:rPr>
                        <a:t>proyek</a:t>
                      </a:r>
                      <a:r>
                        <a:rPr lang="en-ID" sz="2400" kern="100" dirty="0">
                          <a:effectLst/>
                        </a:rPr>
                        <a:t>, </a:t>
                      </a:r>
                      <a:r>
                        <a:rPr lang="en-ID" sz="2400" kern="100" dirty="0" err="1">
                          <a:effectLst/>
                        </a:rPr>
                        <a:t>kooperatif</a:t>
                      </a:r>
                      <a:r>
                        <a:rPr lang="en-ID" sz="2400" kern="100" dirty="0">
                          <a:effectLst/>
                        </a:rPr>
                        <a:t>, </a:t>
                      </a:r>
                      <a:r>
                        <a:rPr lang="en-ID" sz="2400" kern="100" dirty="0" err="1">
                          <a:effectLst/>
                        </a:rPr>
                        <a:t>dsb</a:t>
                      </a:r>
                      <a:r>
                        <a:rPr lang="en-ID" sz="2400" kern="100" dirty="0">
                          <a:effectLst/>
                        </a:rPr>
                        <a:t>.</a:t>
                      </a:r>
                      <a:endParaRPr lang="en-ID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extLst>
                  <a:ext uri="{0D108BD9-81ED-4DB2-BD59-A6C34878D82A}">
                    <a16:rowId xmlns:a16="http://schemas.microsoft.com/office/drawing/2014/main" val="1217362288"/>
                  </a:ext>
                </a:extLst>
              </a:tr>
              <a:tr h="7324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Media Pembelajaran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Alat bantu yang digunakan untuk memfasilitasi pembelajaran, seperti buku, video, software, atau alat teknologi lainnya.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extLst>
                  <a:ext uri="{0D108BD9-81ED-4DB2-BD59-A6C34878D82A}">
                    <a16:rowId xmlns:a16="http://schemas.microsoft.com/office/drawing/2014/main" val="465321423"/>
                  </a:ext>
                </a:extLst>
              </a:tr>
              <a:tr h="7324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Sumber Belajar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Segala bentuk referensi atau bahan ajar yang digunakan untuk mendukung proses pembelajaran, baik cetak maupun digital.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extLst>
                  <a:ext uri="{0D108BD9-81ED-4DB2-BD59-A6C34878D82A}">
                    <a16:rowId xmlns:a16="http://schemas.microsoft.com/office/drawing/2014/main" val="253607228"/>
                  </a:ext>
                </a:extLst>
              </a:tr>
              <a:tr h="7324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Langkah-langkah Pembelajaran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Urutan atau tahapan kegiatan pembelajaran yang dirancang untuk mencapai tujuan pembelajaran secara efektif.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extLst>
                  <a:ext uri="{0D108BD9-81ED-4DB2-BD59-A6C34878D82A}">
                    <a16:rowId xmlns:a16="http://schemas.microsoft.com/office/drawing/2014/main" val="2374519617"/>
                  </a:ext>
                </a:extLst>
              </a:tr>
              <a:tr h="7324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Evaluasi Pembelajaran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Proses penilaian yang dilakukan untuk mengukur pencapaian hasil belajar siswa dan efektivitas strategi pembelajaran.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extLst>
                  <a:ext uri="{0D108BD9-81ED-4DB2-BD59-A6C34878D82A}">
                    <a16:rowId xmlns:a16="http://schemas.microsoft.com/office/drawing/2014/main" val="3401432917"/>
                  </a:ext>
                </a:extLst>
              </a:tr>
              <a:tr h="7324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Penilaian Otentik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Penilaian yang mencerminkan kemampuan siswa dalam menerapkan pengetahuan dan keterampilan dalam situasi nyata.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extLst>
                  <a:ext uri="{0D108BD9-81ED-4DB2-BD59-A6C34878D82A}">
                    <a16:rowId xmlns:a16="http://schemas.microsoft.com/office/drawing/2014/main" val="3605138478"/>
                  </a:ext>
                </a:extLst>
              </a:tr>
              <a:tr h="7324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Pengelolaan Kelas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Cara mengatur lingkungan belajar untuk menciptakan suasana yang kondusif bagi pembelajaran yang efektif.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extLst>
                  <a:ext uri="{0D108BD9-81ED-4DB2-BD59-A6C34878D82A}">
                    <a16:rowId xmlns:a16="http://schemas.microsoft.com/office/drawing/2014/main" val="1776821155"/>
                  </a:ext>
                </a:extLst>
              </a:tr>
              <a:tr h="7324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>
                          <a:effectLst/>
                        </a:rPr>
                        <a:t>Refleksi Pembelajaran</a:t>
                      </a:r>
                      <a:endParaRPr lang="en-ID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400" kern="100" dirty="0">
                          <a:effectLst/>
                        </a:rPr>
                        <a:t>Proses di mana </a:t>
                      </a:r>
                      <a:r>
                        <a:rPr lang="en-ID" sz="2400" kern="100" dirty="0" err="1">
                          <a:effectLst/>
                        </a:rPr>
                        <a:t>pendidik</a:t>
                      </a:r>
                      <a:r>
                        <a:rPr lang="en-ID" sz="2400" kern="100" dirty="0">
                          <a:effectLst/>
                        </a:rPr>
                        <a:t> dan </a:t>
                      </a:r>
                      <a:r>
                        <a:rPr lang="en-ID" sz="2400" kern="100" dirty="0" err="1">
                          <a:effectLst/>
                        </a:rPr>
                        <a:t>siswa</a:t>
                      </a:r>
                      <a:r>
                        <a:rPr lang="en-ID" sz="2400" kern="100" dirty="0">
                          <a:effectLst/>
                        </a:rPr>
                        <a:t> </a:t>
                      </a:r>
                      <a:r>
                        <a:rPr lang="en-ID" sz="2400" kern="100" dirty="0" err="1">
                          <a:effectLst/>
                        </a:rPr>
                        <a:t>mengevaluasi</a:t>
                      </a:r>
                      <a:r>
                        <a:rPr lang="en-ID" sz="2400" kern="100" dirty="0">
                          <a:effectLst/>
                        </a:rPr>
                        <a:t> dan </a:t>
                      </a:r>
                      <a:r>
                        <a:rPr lang="en-ID" sz="2400" kern="100" dirty="0" err="1">
                          <a:effectLst/>
                        </a:rPr>
                        <a:t>merenungkan</a:t>
                      </a:r>
                      <a:r>
                        <a:rPr lang="en-ID" sz="2400" kern="100" dirty="0">
                          <a:effectLst/>
                        </a:rPr>
                        <a:t> </a:t>
                      </a:r>
                      <a:r>
                        <a:rPr lang="en-ID" sz="2400" kern="100" dirty="0" err="1">
                          <a:effectLst/>
                        </a:rPr>
                        <a:t>efektivitas</a:t>
                      </a:r>
                      <a:r>
                        <a:rPr lang="en-ID" sz="2400" kern="100" dirty="0">
                          <a:effectLst/>
                        </a:rPr>
                        <a:t> </a:t>
                      </a:r>
                      <a:r>
                        <a:rPr lang="en-ID" sz="2400" kern="100" dirty="0" err="1">
                          <a:effectLst/>
                        </a:rPr>
                        <a:t>pembelajaran</a:t>
                      </a:r>
                      <a:r>
                        <a:rPr lang="en-ID" sz="2400" kern="100" dirty="0">
                          <a:effectLst/>
                        </a:rPr>
                        <a:t> yang </a:t>
                      </a:r>
                      <a:r>
                        <a:rPr lang="en-ID" sz="2400" kern="100" dirty="0" err="1">
                          <a:effectLst/>
                        </a:rPr>
                        <a:t>telah</a:t>
                      </a:r>
                      <a:r>
                        <a:rPr lang="en-ID" sz="2400" kern="100" dirty="0">
                          <a:effectLst/>
                        </a:rPr>
                        <a:t> </a:t>
                      </a:r>
                      <a:r>
                        <a:rPr lang="en-ID" sz="2400" kern="100" dirty="0" err="1">
                          <a:effectLst/>
                        </a:rPr>
                        <a:t>berlangsung</a:t>
                      </a:r>
                      <a:r>
                        <a:rPr lang="en-ID" sz="2400" kern="100" dirty="0">
                          <a:effectLst/>
                        </a:rPr>
                        <a:t>.</a:t>
                      </a:r>
                      <a:endParaRPr lang="en-ID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69" marR="64169" marT="0" marB="0"/>
                </a:tc>
                <a:extLst>
                  <a:ext uri="{0D108BD9-81ED-4DB2-BD59-A6C34878D82A}">
                    <a16:rowId xmlns:a16="http://schemas.microsoft.com/office/drawing/2014/main" val="1213949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5420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6761" y="2456694"/>
            <a:ext cx="5385764" cy="7258803"/>
            <a:chOff x="0" y="0"/>
            <a:chExt cx="1418473" cy="16926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18473" cy="1692619"/>
            </a:xfrm>
            <a:custGeom>
              <a:avLst/>
              <a:gdLst/>
              <a:ahLst/>
              <a:cxnLst/>
              <a:rect l="l" t="t" r="r" b="b"/>
              <a:pathLst>
                <a:path w="1418473" h="1692619">
                  <a:moveTo>
                    <a:pt x="73311" y="0"/>
                  </a:moveTo>
                  <a:lnTo>
                    <a:pt x="1345161" y="0"/>
                  </a:lnTo>
                  <a:cubicBezTo>
                    <a:pt x="1364605" y="0"/>
                    <a:pt x="1383252" y="7724"/>
                    <a:pt x="1397000" y="21472"/>
                  </a:cubicBezTo>
                  <a:cubicBezTo>
                    <a:pt x="1410749" y="35221"/>
                    <a:pt x="1418473" y="53868"/>
                    <a:pt x="1418473" y="73311"/>
                  </a:cubicBezTo>
                  <a:lnTo>
                    <a:pt x="1418473" y="1619308"/>
                  </a:lnTo>
                  <a:cubicBezTo>
                    <a:pt x="1418473" y="1638751"/>
                    <a:pt x="1410749" y="1657398"/>
                    <a:pt x="1397000" y="1671147"/>
                  </a:cubicBezTo>
                  <a:cubicBezTo>
                    <a:pt x="1383252" y="1684896"/>
                    <a:pt x="1364605" y="1692619"/>
                    <a:pt x="1345161" y="1692619"/>
                  </a:cubicBezTo>
                  <a:lnTo>
                    <a:pt x="73311" y="1692619"/>
                  </a:lnTo>
                  <a:cubicBezTo>
                    <a:pt x="32823" y="1692619"/>
                    <a:pt x="0" y="1659797"/>
                    <a:pt x="0" y="1619308"/>
                  </a:cubicBezTo>
                  <a:lnTo>
                    <a:pt x="0" y="73311"/>
                  </a:lnTo>
                  <a:cubicBezTo>
                    <a:pt x="0" y="53868"/>
                    <a:pt x="7724" y="35221"/>
                    <a:pt x="21472" y="21472"/>
                  </a:cubicBezTo>
                  <a:cubicBezTo>
                    <a:pt x="35221" y="7724"/>
                    <a:pt x="53868" y="0"/>
                    <a:pt x="73311" y="0"/>
                  </a:cubicBezTo>
                  <a:close/>
                </a:path>
              </a:pathLst>
            </a:custGeom>
            <a:solidFill>
              <a:srgbClr val="DBE5E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23825"/>
              <a:ext cx="1418473" cy="1816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7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05199" y="2877488"/>
            <a:ext cx="2348889" cy="2348889"/>
          </a:xfrm>
          <a:custGeom>
            <a:avLst/>
            <a:gdLst/>
            <a:ahLst/>
            <a:cxnLst/>
            <a:rect l="l" t="t" r="r" b="b"/>
            <a:pathLst>
              <a:path w="2348889" h="2348889">
                <a:moveTo>
                  <a:pt x="0" y="0"/>
                </a:moveTo>
                <a:lnTo>
                  <a:pt x="2348889" y="0"/>
                </a:lnTo>
                <a:lnTo>
                  <a:pt x="2348889" y="2348889"/>
                </a:lnTo>
                <a:lnTo>
                  <a:pt x="0" y="23488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6451118" y="2456695"/>
            <a:ext cx="5385764" cy="7258804"/>
            <a:chOff x="0" y="0"/>
            <a:chExt cx="1418473" cy="16926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18473" cy="1692619"/>
            </a:xfrm>
            <a:custGeom>
              <a:avLst/>
              <a:gdLst/>
              <a:ahLst/>
              <a:cxnLst/>
              <a:rect l="l" t="t" r="r" b="b"/>
              <a:pathLst>
                <a:path w="1418473" h="1692619">
                  <a:moveTo>
                    <a:pt x="73311" y="0"/>
                  </a:moveTo>
                  <a:lnTo>
                    <a:pt x="1345161" y="0"/>
                  </a:lnTo>
                  <a:cubicBezTo>
                    <a:pt x="1364605" y="0"/>
                    <a:pt x="1383252" y="7724"/>
                    <a:pt x="1397000" y="21472"/>
                  </a:cubicBezTo>
                  <a:cubicBezTo>
                    <a:pt x="1410749" y="35221"/>
                    <a:pt x="1418473" y="53868"/>
                    <a:pt x="1418473" y="73311"/>
                  </a:cubicBezTo>
                  <a:lnTo>
                    <a:pt x="1418473" y="1619308"/>
                  </a:lnTo>
                  <a:cubicBezTo>
                    <a:pt x="1418473" y="1638751"/>
                    <a:pt x="1410749" y="1657398"/>
                    <a:pt x="1397000" y="1671147"/>
                  </a:cubicBezTo>
                  <a:cubicBezTo>
                    <a:pt x="1383252" y="1684896"/>
                    <a:pt x="1364605" y="1692619"/>
                    <a:pt x="1345161" y="1692619"/>
                  </a:cubicBezTo>
                  <a:lnTo>
                    <a:pt x="73311" y="1692619"/>
                  </a:lnTo>
                  <a:cubicBezTo>
                    <a:pt x="32823" y="1692619"/>
                    <a:pt x="0" y="1659797"/>
                    <a:pt x="0" y="1619308"/>
                  </a:cubicBezTo>
                  <a:lnTo>
                    <a:pt x="0" y="73311"/>
                  </a:lnTo>
                  <a:cubicBezTo>
                    <a:pt x="0" y="53868"/>
                    <a:pt x="7724" y="35221"/>
                    <a:pt x="21472" y="21472"/>
                  </a:cubicBezTo>
                  <a:cubicBezTo>
                    <a:pt x="35221" y="7724"/>
                    <a:pt x="53868" y="0"/>
                    <a:pt x="73311" y="0"/>
                  </a:cubicBezTo>
                  <a:close/>
                </a:path>
              </a:pathLst>
            </a:custGeom>
            <a:solidFill>
              <a:srgbClr val="A9BECB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123825"/>
              <a:ext cx="1418473" cy="1816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7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7984503" y="2877488"/>
            <a:ext cx="2318994" cy="2348889"/>
          </a:xfrm>
          <a:custGeom>
            <a:avLst/>
            <a:gdLst/>
            <a:ahLst/>
            <a:cxnLst/>
            <a:rect l="l" t="t" r="r" b="b"/>
            <a:pathLst>
              <a:path w="2318994" h="2348889">
                <a:moveTo>
                  <a:pt x="0" y="0"/>
                </a:moveTo>
                <a:lnTo>
                  <a:pt x="2318994" y="0"/>
                </a:lnTo>
                <a:lnTo>
                  <a:pt x="2318994" y="2348889"/>
                </a:lnTo>
                <a:lnTo>
                  <a:pt x="0" y="23488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2015475" y="2456694"/>
            <a:ext cx="5645104" cy="7258805"/>
            <a:chOff x="0" y="0"/>
            <a:chExt cx="1486776" cy="169261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86776" cy="1692619"/>
            </a:xfrm>
            <a:custGeom>
              <a:avLst/>
              <a:gdLst/>
              <a:ahLst/>
              <a:cxnLst/>
              <a:rect l="l" t="t" r="r" b="b"/>
              <a:pathLst>
                <a:path w="1486776" h="1692619">
                  <a:moveTo>
                    <a:pt x="69943" y="0"/>
                  </a:moveTo>
                  <a:lnTo>
                    <a:pt x="1416833" y="0"/>
                  </a:lnTo>
                  <a:cubicBezTo>
                    <a:pt x="1455462" y="0"/>
                    <a:pt x="1486776" y="31315"/>
                    <a:pt x="1486776" y="69943"/>
                  </a:cubicBezTo>
                  <a:lnTo>
                    <a:pt x="1486776" y="1622676"/>
                  </a:lnTo>
                  <a:cubicBezTo>
                    <a:pt x="1486776" y="1661305"/>
                    <a:pt x="1455462" y="1692619"/>
                    <a:pt x="1416833" y="1692619"/>
                  </a:cubicBezTo>
                  <a:lnTo>
                    <a:pt x="69943" y="1692619"/>
                  </a:lnTo>
                  <a:cubicBezTo>
                    <a:pt x="31315" y="1692619"/>
                    <a:pt x="0" y="1661305"/>
                    <a:pt x="0" y="1622676"/>
                  </a:cubicBezTo>
                  <a:lnTo>
                    <a:pt x="0" y="69943"/>
                  </a:lnTo>
                  <a:cubicBezTo>
                    <a:pt x="0" y="31315"/>
                    <a:pt x="31315" y="0"/>
                    <a:pt x="69943" y="0"/>
                  </a:cubicBezTo>
                  <a:close/>
                </a:path>
              </a:pathLst>
            </a:custGeom>
            <a:solidFill>
              <a:srgbClr val="DBE5EA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123825"/>
              <a:ext cx="1486776" cy="18164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7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3668126" y="2703397"/>
            <a:ext cx="2226655" cy="2226655"/>
          </a:xfrm>
          <a:custGeom>
            <a:avLst/>
            <a:gdLst/>
            <a:ahLst/>
            <a:cxnLst/>
            <a:rect l="l" t="t" r="r" b="b"/>
            <a:pathLst>
              <a:path w="2226655" h="2226655">
                <a:moveTo>
                  <a:pt x="0" y="0"/>
                </a:moveTo>
                <a:lnTo>
                  <a:pt x="2226655" y="0"/>
                </a:lnTo>
                <a:lnTo>
                  <a:pt x="2226655" y="2226655"/>
                </a:lnTo>
                <a:lnTo>
                  <a:pt x="0" y="22266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28700" y="952380"/>
            <a:ext cx="12566329" cy="1085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F4662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Mengapa Strategi Pembelajaran Penting?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5382" y="6490892"/>
            <a:ext cx="5101887" cy="2218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3479"/>
              </a:lnSpc>
              <a:buFont typeface="Arial"/>
              <a:buChar char="•"/>
            </a:pP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Dengan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strategi yang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tepat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pembelajaran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menjadi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lebih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terarah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dan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hasil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belajar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siswa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dapat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dicapai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dengan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lebih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baik</a:t>
            </a:r>
            <a:endParaRPr lang="en-US" sz="2800" dirty="0">
              <a:solidFill>
                <a:srgbClr val="0F466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28700" y="5365557"/>
            <a:ext cx="5101887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Meningkatkan Efektivitas Pembelajaran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593057" y="6480924"/>
            <a:ext cx="5101887" cy="258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4079"/>
              </a:lnSpc>
              <a:buFont typeface="Arial"/>
              <a:buChar char="•"/>
            </a:pP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Strategi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pembelajaran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yang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efektif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dapat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membuat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siswa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lebih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aktif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dan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terlibat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dalam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proses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pembelajaran</a:t>
            </a:r>
            <a:endParaRPr lang="en-US" sz="2800" dirty="0">
              <a:solidFill>
                <a:srgbClr val="0F466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593057" y="5580494"/>
            <a:ext cx="5101887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Meningkatkan Keterlibatan Siswa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230510" y="6200775"/>
            <a:ext cx="5243849" cy="305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4079"/>
              </a:lnSpc>
              <a:buFont typeface="Arial"/>
              <a:buChar char="•"/>
            </a:pPr>
            <a:r>
              <a:rPr lang="en-US" sz="24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Beragam</a:t>
            </a:r>
            <a:r>
              <a:rPr lang="en-US" sz="24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strategi </a:t>
            </a:r>
            <a:r>
              <a:rPr lang="en-US" sz="24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memungkinkan</a:t>
            </a:r>
            <a:r>
              <a:rPr lang="en-US" sz="24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pendidik</a:t>
            </a:r>
            <a:r>
              <a:rPr lang="en-US" sz="24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untuk</a:t>
            </a:r>
            <a:r>
              <a:rPr lang="en-US" sz="24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menyesuaikan</a:t>
            </a:r>
            <a:r>
              <a:rPr lang="en-US" sz="24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pengajaran</a:t>
            </a:r>
            <a:r>
              <a:rPr lang="en-US" sz="24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sesuai</a:t>
            </a:r>
            <a:r>
              <a:rPr lang="en-US" sz="24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dengan</a:t>
            </a:r>
            <a:r>
              <a:rPr lang="en-US" sz="24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4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kebutuhan</a:t>
            </a:r>
            <a:r>
              <a:rPr lang="en-US" sz="24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dan </a:t>
            </a:r>
            <a:r>
              <a:rPr lang="en-US" sz="24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kemampuan</a:t>
            </a:r>
            <a:r>
              <a:rPr lang="en-US" sz="24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masing-masing </a:t>
            </a:r>
            <a:r>
              <a:rPr lang="en-US" sz="24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siswa</a:t>
            </a:r>
            <a:endParaRPr lang="en-US" sz="2400" dirty="0">
              <a:solidFill>
                <a:srgbClr val="0F466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301491" y="5120754"/>
            <a:ext cx="5101887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Mengakomodasi Keragaman Siswa</a:t>
            </a:r>
          </a:p>
        </p:txBody>
      </p:sp>
      <p:sp>
        <p:nvSpPr>
          <p:cNvPr id="21" name="AutoShape 21"/>
          <p:cNvSpPr/>
          <p:nvPr/>
        </p:nvSpPr>
        <p:spPr>
          <a:xfrm>
            <a:off x="10767060" y="990600"/>
            <a:ext cx="6492240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9245" y="2119365"/>
            <a:ext cx="5493280" cy="7789827"/>
            <a:chOff x="-28317" y="-78659"/>
            <a:chExt cx="1446790" cy="1816444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418473" cy="1692619"/>
            </a:xfrm>
            <a:custGeom>
              <a:avLst/>
              <a:gdLst/>
              <a:ahLst/>
              <a:cxnLst/>
              <a:rect l="l" t="t" r="r" b="b"/>
              <a:pathLst>
                <a:path w="1418473" h="1692619">
                  <a:moveTo>
                    <a:pt x="73311" y="0"/>
                  </a:moveTo>
                  <a:lnTo>
                    <a:pt x="1345161" y="0"/>
                  </a:lnTo>
                  <a:cubicBezTo>
                    <a:pt x="1364605" y="0"/>
                    <a:pt x="1383252" y="7724"/>
                    <a:pt x="1397000" y="21472"/>
                  </a:cubicBezTo>
                  <a:cubicBezTo>
                    <a:pt x="1410749" y="35221"/>
                    <a:pt x="1418473" y="53868"/>
                    <a:pt x="1418473" y="73311"/>
                  </a:cubicBezTo>
                  <a:lnTo>
                    <a:pt x="1418473" y="1619308"/>
                  </a:lnTo>
                  <a:cubicBezTo>
                    <a:pt x="1418473" y="1638751"/>
                    <a:pt x="1410749" y="1657398"/>
                    <a:pt x="1397000" y="1671147"/>
                  </a:cubicBezTo>
                  <a:cubicBezTo>
                    <a:pt x="1383252" y="1684896"/>
                    <a:pt x="1364605" y="1692619"/>
                    <a:pt x="1345161" y="1692619"/>
                  </a:cubicBezTo>
                  <a:lnTo>
                    <a:pt x="73311" y="1692619"/>
                  </a:lnTo>
                  <a:cubicBezTo>
                    <a:pt x="32823" y="1692619"/>
                    <a:pt x="0" y="1659797"/>
                    <a:pt x="0" y="1619308"/>
                  </a:cubicBezTo>
                  <a:lnTo>
                    <a:pt x="0" y="73311"/>
                  </a:lnTo>
                  <a:cubicBezTo>
                    <a:pt x="0" y="53868"/>
                    <a:pt x="7724" y="35221"/>
                    <a:pt x="21472" y="21472"/>
                  </a:cubicBezTo>
                  <a:cubicBezTo>
                    <a:pt x="35221" y="7724"/>
                    <a:pt x="53868" y="0"/>
                    <a:pt x="73311" y="0"/>
                  </a:cubicBezTo>
                  <a:close/>
                </a:path>
              </a:pathLst>
            </a:custGeom>
            <a:grpFill/>
          </p:spPr>
        </p:sp>
        <p:sp>
          <p:nvSpPr>
            <p:cNvPr id="4" name="TextBox 4"/>
            <p:cNvSpPr txBox="1"/>
            <p:nvPr/>
          </p:nvSpPr>
          <p:spPr>
            <a:xfrm>
              <a:off x="-28317" y="-78659"/>
              <a:ext cx="1418473" cy="1816444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7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05199" y="2877488"/>
            <a:ext cx="2348889" cy="2348889"/>
          </a:xfrm>
          <a:custGeom>
            <a:avLst/>
            <a:gdLst/>
            <a:ahLst/>
            <a:cxnLst/>
            <a:rect l="l" t="t" r="r" b="b"/>
            <a:pathLst>
              <a:path w="2348889" h="2348889">
                <a:moveTo>
                  <a:pt x="0" y="0"/>
                </a:moveTo>
                <a:lnTo>
                  <a:pt x="2348889" y="0"/>
                </a:lnTo>
                <a:lnTo>
                  <a:pt x="2348889" y="2348889"/>
                </a:lnTo>
                <a:lnTo>
                  <a:pt x="0" y="23488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6451118" y="2456695"/>
            <a:ext cx="5385764" cy="7258804"/>
            <a:chOff x="0" y="0"/>
            <a:chExt cx="1418473" cy="1692619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1418473" cy="1692619"/>
            </a:xfrm>
            <a:custGeom>
              <a:avLst/>
              <a:gdLst/>
              <a:ahLst/>
              <a:cxnLst/>
              <a:rect l="l" t="t" r="r" b="b"/>
              <a:pathLst>
                <a:path w="1418473" h="1692619">
                  <a:moveTo>
                    <a:pt x="73311" y="0"/>
                  </a:moveTo>
                  <a:lnTo>
                    <a:pt x="1345161" y="0"/>
                  </a:lnTo>
                  <a:cubicBezTo>
                    <a:pt x="1364605" y="0"/>
                    <a:pt x="1383252" y="7724"/>
                    <a:pt x="1397000" y="21472"/>
                  </a:cubicBezTo>
                  <a:cubicBezTo>
                    <a:pt x="1410749" y="35221"/>
                    <a:pt x="1418473" y="53868"/>
                    <a:pt x="1418473" y="73311"/>
                  </a:cubicBezTo>
                  <a:lnTo>
                    <a:pt x="1418473" y="1619308"/>
                  </a:lnTo>
                  <a:cubicBezTo>
                    <a:pt x="1418473" y="1638751"/>
                    <a:pt x="1410749" y="1657398"/>
                    <a:pt x="1397000" y="1671147"/>
                  </a:cubicBezTo>
                  <a:cubicBezTo>
                    <a:pt x="1383252" y="1684896"/>
                    <a:pt x="1364605" y="1692619"/>
                    <a:pt x="1345161" y="1692619"/>
                  </a:cubicBezTo>
                  <a:lnTo>
                    <a:pt x="73311" y="1692619"/>
                  </a:lnTo>
                  <a:cubicBezTo>
                    <a:pt x="32823" y="1692619"/>
                    <a:pt x="0" y="1659797"/>
                    <a:pt x="0" y="1619308"/>
                  </a:cubicBezTo>
                  <a:lnTo>
                    <a:pt x="0" y="73311"/>
                  </a:lnTo>
                  <a:cubicBezTo>
                    <a:pt x="0" y="53868"/>
                    <a:pt x="7724" y="35221"/>
                    <a:pt x="21472" y="21472"/>
                  </a:cubicBezTo>
                  <a:cubicBezTo>
                    <a:pt x="35221" y="7724"/>
                    <a:pt x="53868" y="0"/>
                    <a:pt x="73311" y="0"/>
                  </a:cubicBezTo>
                  <a:close/>
                </a:path>
              </a:pathLst>
            </a:custGeom>
            <a:grpFill/>
          </p:spPr>
        </p:sp>
        <p:sp>
          <p:nvSpPr>
            <p:cNvPr id="8" name="TextBox 8"/>
            <p:cNvSpPr txBox="1"/>
            <p:nvPr/>
          </p:nvSpPr>
          <p:spPr>
            <a:xfrm>
              <a:off x="0" y="-123825"/>
              <a:ext cx="1418473" cy="1816444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7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7984503" y="2877488"/>
            <a:ext cx="2318994" cy="2348889"/>
          </a:xfrm>
          <a:custGeom>
            <a:avLst/>
            <a:gdLst/>
            <a:ahLst/>
            <a:cxnLst/>
            <a:rect l="l" t="t" r="r" b="b"/>
            <a:pathLst>
              <a:path w="2318994" h="2348889">
                <a:moveTo>
                  <a:pt x="0" y="0"/>
                </a:moveTo>
                <a:lnTo>
                  <a:pt x="2318994" y="0"/>
                </a:lnTo>
                <a:lnTo>
                  <a:pt x="2318994" y="2348889"/>
                </a:lnTo>
                <a:lnTo>
                  <a:pt x="0" y="23488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2015475" y="2456694"/>
            <a:ext cx="5645104" cy="7258805"/>
            <a:chOff x="0" y="0"/>
            <a:chExt cx="1486776" cy="1692619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86776" cy="1692619"/>
            </a:xfrm>
            <a:custGeom>
              <a:avLst/>
              <a:gdLst/>
              <a:ahLst/>
              <a:cxnLst/>
              <a:rect l="l" t="t" r="r" b="b"/>
              <a:pathLst>
                <a:path w="1486776" h="1692619">
                  <a:moveTo>
                    <a:pt x="69943" y="0"/>
                  </a:moveTo>
                  <a:lnTo>
                    <a:pt x="1416833" y="0"/>
                  </a:lnTo>
                  <a:cubicBezTo>
                    <a:pt x="1455462" y="0"/>
                    <a:pt x="1486776" y="31315"/>
                    <a:pt x="1486776" y="69943"/>
                  </a:cubicBezTo>
                  <a:lnTo>
                    <a:pt x="1486776" y="1622676"/>
                  </a:lnTo>
                  <a:cubicBezTo>
                    <a:pt x="1486776" y="1661305"/>
                    <a:pt x="1455462" y="1692619"/>
                    <a:pt x="1416833" y="1692619"/>
                  </a:cubicBezTo>
                  <a:lnTo>
                    <a:pt x="69943" y="1692619"/>
                  </a:lnTo>
                  <a:cubicBezTo>
                    <a:pt x="31315" y="1692619"/>
                    <a:pt x="0" y="1661305"/>
                    <a:pt x="0" y="1622676"/>
                  </a:cubicBezTo>
                  <a:lnTo>
                    <a:pt x="0" y="69943"/>
                  </a:lnTo>
                  <a:cubicBezTo>
                    <a:pt x="0" y="31315"/>
                    <a:pt x="31315" y="0"/>
                    <a:pt x="69943" y="0"/>
                  </a:cubicBezTo>
                  <a:close/>
                </a:path>
              </a:pathLst>
            </a:custGeom>
            <a:grpFill/>
          </p:spPr>
        </p:sp>
        <p:sp>
          <p:nvSpPr>
            <p:cNvPr id="12" name="TextBox 12"/>
            <p:cNvSpPr txBox="1"/>
            <p:nvPr/>
          </p:nvSpPr>
          <p:spPr>
            <a:xfrm>
              <a:off x="0" y="-123825"/>
              <a:ext cx="1486776" cy="1816444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7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3668126" y="2703397"/>
            <a:ext cx="2226655" cy="2226655"/>
          </a:xfrm>
          <a:custGeom>
            <a:avLst/>
            <a:gdLst/>
            <a:ahLst/>
            <a:cxnLst/>
            <a:rect l="l" t="t" r="r" b="b"/>
            <a:pathLst>
              <a:path w="2226655" h="2226655">
                <a:moveTo>
                  <a:pt x="0" y="0"/>
                </a:moveTo>
                <a:lnTo>
                  <a:pt x="2226655" y="0"/>
                </a:lnTo>
                <a:lnTo>
                  <a:pt x="2226655" y="2226655"/>
                </a:lnTo>
                <a:lnTo>
                  <a:pt x="0" y="22266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28700" y="952380"/>
            <a:ext cx="12566329" cy="1085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F4662"/>
                </a:solidFill>
                <a:latin typeface="Cormorant Garamond Bold Italics"/>
                <a:ea typeface="Cormorant Garamond Bold Italics"/>
                <a:cs typeface="Cormorant Garamond Bold Italics"/>
                <a:sym typeface="Cormorant Garamond Bold Italics"/>
              </a:rPr>
              <a:t>Mengapa Strategi Pembelajaran Penting?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5382" y="6490892"/>
            <a:ext cx="5101887" cy="35646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3479"/>
              </a:lnSpc>
              <a:buFont typeface="Arial"/>
              <a:buChar char="•"/>
            </a:pP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Strategi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pembelajaran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seperti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pembelajaran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berbasis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inkuiri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atau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problem-based learning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mendorong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siswa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untuk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berpikir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kritis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,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menganalisis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masalah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, dan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mencari</a:t>
            </a:r>
            <a:r>
              <a:rPr lang="en-US" sz="2800" dirty="0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lang="en-US" sz="2800" dirty="0" err="1">
                <a:solidFill>
                  <a:srgbClr val="0F4662"/>
                </a:solidFill>
                <a:latin typeface="Quicksand"/>
                <a:ea typeface="Quicksand"/>
                <a:cs typeface="Quicksand"/>
                <a:sym typeface="Quicksand"/>
              </a:rPr>
              <a:t>solusi</a:t>
            </a:r>
            <a:endParaRPr lang="en-US" sz="2800" dirty="0">
              <a:solidFill>
                <a:srgbClr val="0F466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28700" y="5365557"/>
            <a:ext cx="5101887" cy="961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Mengembangkan</a:t>
            </a:r>
            <a:r>
              <a:rPr lang="en-US" sz="2799" dirty="0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Keterampilan</a:t>
            </a:r>
            <a:r>
              <a:rPr lang="en-US" sz="2799" dirty="0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Berpikir</a:t>
            </a:r>
            <a:r>
              <a:rPr lang="en-US" sz="2799" dirty="0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2799" dirty="0" err="1">
                <a:solidFill>
                  <a:srgbClr val="0F46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Kritis</a:t>
            </a:r>
            <a:endParaRPr lang="en-US" sz="2799" dirty="0">
              <a:solidFill>
                <a:srgbClr val="0F4662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593057" y="6480924"/>
            <a:ext cx="5101887" cy="3116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4079"/>
              </a:lnSpc>
              <a:buFont typeface="Arial"/>
              <a:buChar char="•"/>
            </a:pPr>
            <a:r>
              <a:rPr lang="en-ID" sz="2400" dirty="0">
                <a:solidFill>
                  <a:srgbClr val="0F4662"/>
                </a:solidFill>
                <a:latin typeface="Quicksand"/>
              </a:rPr>
              <a:t>Strategi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seperti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flipped classroom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atau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blended learning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mendorong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siswa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untuk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mengambil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tanggung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jawab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atas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pembelajaran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mereka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sendiri</a:t>
            </a:r>
            <a:endParaRPr lang="en-US" sz="2400" dirty="0">
              <a:solidFill>
                <a:srgbClr val="0F4662"/>
              </a:solidFill>
              <a:latin typeface="Quicksand"/>
              <a:sym typeface="Quicksan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593057" y="5580494"/>
            <a:ext cx="5101887" cy="961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19"/>
              </a:lnSpc>
              <a:spcBef>
                <a:spcPct val="0"/>
              </a:spcBef>
            </a:pPr>
            <a:r>
              <a:rPr lang="en-ID" sz="2799" dirty="0" err="1">
                <a:solidFill>
                  <a:srgbClr val="0F4662"/>
                </a:solidFill>
                <a:latin typeface="Quicksand Bold"/>
              </a:rPr>
              <a:t>Mendorong</a:t>
            </a:r>
            <a:r>
              <a:rPr lang="en-ID" sz="2799" dirty="0">
                <a:solidFill>
                  <a:srgbClr val="0F4662"/>
                </a:solidFill>
                <a:latin typeface="Quicksand Bold"/>
              </a:rPr>
              <a:t> </a:t>
            </a:r>
            <a:r>
              <a:rPr lang="en-ID" sz="2799" dirty="0" err="1">
                <a:solidFill>
                  <a:srgbClr val="0F4662"/>
                </a:solidFill>
                <a:latin typeface="Quicksand Bold"/>
              </a:rPr>
              <a:t>Pembelajaran</a:t>
            </a:r>
            <a:r>
              <a:rPr lang="en-ID" sz="2799" dirty="0">
                <a:solidFill>
                  <a:srgbClr val="0F4662"/>
                </a:solidFill>
                <a:latin typeface="Quicksand Bold"/>
              </a:rPr>
              <a:t> </a:t>
            </a:r>
            <a:r>
              <a:rPr lang="en-ID" sz="2799" dirty="0" err="1">
                <a:solidFill>
                  <a:srgbClr val="0F4662"/>
                </a:solidFill>
                <a:latin typeface="Quicksand Bold"/>
              </a:rPr>
              <a:t>Mandiri</a:t>
            </a:r>
            <a:endParaRPr lang="en-US" sz="2799" dirty="0">
              <a:solidFill>
                <a:srgbClr val="0F4662"/>
              </a:solidFill>
              <a:latin typeface="Quicksand Bold"/>
              <a:sym typeface="Quicksand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230510" y="6200775"/>
            <a:ext cx="5243849" cy="3622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4079"/>
              </a:lnSpc>
              <a:buFont typeface="Arial"/>
              <a:buChar char="•"/>
            </a:pPr>
            <a:r>
              <a:rPr lang="en-ID" sz="2400" dirty="0">
                <a:solidFill>
                  <a:srgbClr val="0F4662"/>
                </a:solidFill>
                <a:latin typeface="Quicksand"/>
              </a:rPr>
              <a:t>Strategi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pembelajaran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yang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fleksibel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memungkinkan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pendidik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untuk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menyesuaikan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metode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pengajaran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dengan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kurikulum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yang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mengedepankan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diferensiasi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dan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integrasi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 </a:t>
            </a:r>
            <a:r>
              <a:rPr lang="en-ID" sz="2400" dirty="0" err="1">
                <a:solidFill>
                  <a:srgbClr val="0F4662"/>
                </a:solidFill>
                <a:latin typeface="Quicksand"/>
              </a:rPr>
              <a:t>teknologi</a:t>
            </a:r>
            <a:r>
              <a:rPr lang="en-ID" sz="2400" dirty="0">
                <a:solidFill>
                  <a:srgbClr val="0F4662"/>
                </a:solidFill>
                <a:latin typeface="Quicksand"/>
              </a:rPr>
              <a:t>.</a:t>
            </a:r>
            <a:endParaRPr lang="en-US" sz="2400" dirty="0">
              <a:solidFill>
                <a:srgbClr val="0F4662"/>
              </a:solidFill>
              <a:latin typeface="Quicksand"/>
              <a:sym typeface="Quicksan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301491" y="5120754"/>
            <a:ext cx="5101887" cy="98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19"/>
              </a:lnSpc>
              <a:spcBef>
                <a:spcPct val="0"/>
              </a:spcBef>
            </a:pPr>
            <a:r>
              <a:rPr lang="en-ID" sz="2799" dirty="0" err="1">
                <a:solidFill>
                  <a:srgbClr val="0F4662"/>
                </a:solidFill>
                <a:latin typeface="Quicksand Bold"/>
              </a:rPr>
              <a:t>Mendukung</a:t>
            </a:r>
            <a:r>
              <a:rPr lang="en-ID" sz="2799" dirty="0">
                <a:solidFill>
                  <a:srgbClr val="0F4662"/>
                </a:solidFill>
                <a:latin typeface="Quicksand Bold"/>
              </a:rPr>
              <a:t> </a:t>
            </a:r>
            <a:r>
              <a:rPr lang="en-ID" sz="2799" dirty="0" err="1">
                <a:solidFill>
                  <a:srgbClr val="0F4662"/>
                </a:solidFill>
                <a:latin typeface="Quicksand Bold"/>
              </a:rPr>
              <a:t>Implementasi</a:t>
            </a:r>
            <a:r>
              <a:rPr lang="en-ID" sz="2799" dirty="0">
                <a:solidFill>
                  <a:srgbClr val="0F4662"/>
                </a:solidFill>
                <a:latin typeface="Quicksand Bold"/>
              </a:rPr>
              <a:t> </a:t>
            </a:r>
            <a:r>
              <a:rPr lang="en-ID" sz="2799" dirty="0" err="1">
                <a:solidFill>
                  <a:srgbClr val="0F4662"/>
                </a:solidFill>
                <a:latin typeface="Quicksand Bold"/>
              </a:rPr>
              <a:t>Kurikulum</a:t>
            </a:r>
            <a:r>
              <a:rPr lang="en-ID" sz="2799" dirty="0">
                <a:solidFill>
                  <a:srgbClr val="0F4662"/>
                </a:solidFill>
                <a:latin typeface="Quicksand Bold"/>
              </a:rPr>
              <a:t> yang </a:t>
            </a:r>
            <a:r>
              <a:rPr lang="en-ID" sz="2799" dirty="0" err="1">
                <a:solidFill>
                  <a:srgbClr val="0F4662"/>
                </a:solidFill>
                <a:latin typeface="Quicksand Bold"/>
              </a:rPr>
              <a:t>Fleksibel</a:t>
            </a:r>
            <a:endParaRPr lang="en-US" sz="2799" dirty="0">
              <a:solidFill>
                <a:srgbClr val="0F4662"/>
              </a:solidFill>
              <a:latin typeface="Quicksand Bold"/>
              <a:sym typeface="Quicksand Bold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10767060" y="990600"/>
            <a:ext cx="6492240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22150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76134" y="3976574"/>
            <a:ext cx="7025086" cy="2447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5"/>
              </a:lnSpc>
            </a:pPr>
            <a:r>
              <a:rPr lang="en-US" sz="6500" dirty="0" err="1">
                <a:solidFill>
                  <a:srgbClr val="EB04A3"/>
                </a:solidFill>
                <a:latin typeface="DM Sans Bold"/>
                <a:ea typeface="DM Sans Bold"/>
                <a:cs typeface="DM Sans Bold"/>
                <a:sym typeface="DM Sans Bold"/>
              </a:rPr>
              <a:t>Faktor</a:t>
            </a:r>
            <a:r>
              <a:rPr lang="en-US" sz="6500" dirty="0">
                <a:solidFill>
                  <a:srgbClr val="EB04A3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6500" dirty="0" err="1">
                <a:solidFill>
                  <a:srgbClr val="EB04A3"/>
                </a:solidFill>
                <a:latin typeface="DM Sans Bold"/>
                <a:ea typeface="DM Sans Bold"/>
                <a:cs typeface="DM Sans Bold"/>
                <a:sym typeface="DM Sans Bold"/>
              </a:rPr>
              <a:t>Penting</a:t>
            </a:r>
            <a:r>
              <a:rPr lang="en-US" sz="6500" dirty="0">
                <a:solidFill>
                  <a:srgbClr val="EB04A3"/>
                </a:solidFill>
                <a:latin typeface="DM Sans Bold"/>
                <a:ea typeface="DM Sans Bold"/>
                <a:cs typeface="DM Sans Bold"/>
                <a:sym typeface="DM Sans Bold"/>
              </a:rPr>
              <a:t> yang </a:t>
            </a:r>
            <a:r>
              <a:rPr lang="en-US" sz="6500" dirty="0" err="1">
                <a:solidFill>
                  <a:srgbClr val="EB04A3"/>
                </a:solidFill>
                <a:latin typeface="DM Sans Bold"/>
                <a:ea typeface="DM Sans Bold"/>
                <a:cs typeface="DM Sans Bold"/>
                <a:sym typeface="DM Sans Bold"/>
              </a:rPr>
              <a:t>harus</a:t>
            </a:r>
            <a:r>
              <a:rPr lang="en-US" sz="6500" dirty="0">
                <a:solidFill>
                  <a:srgbClr val="EB04A3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6500" dirty="0" err="1">
                <a:solidFill>
                  <a:srgbClr val="EB04A3"/>
                </a:solidFill>
                <a:latin typeface="DM Sans Bold"/>
                <a:ea typeface="DM Sans Bold"/>
                <a:cs typeface="DM Sans Bold"/>
                <a:sym typeface="DM Sans Bold"/>
              </a:rPr>
              <a:t>dipertimbangkan</a:t>
            </a:r>
            <a:endParaRPr lang="en-US" sz="6500" dirty="0">
              <a:solidFill>
                <a:srgbClr val="EB04A3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9975489" y="1170261"/>
            <a:ext cx="6998061" cy="2561528"/>
            <a:chOff x="0" y="0"/>
            <a:chExt cx="2342659" cy="8574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42659" cy="857492"/>
            </a:xfrm>
            <a:custGeom>
              <a:avLst/>
              <a:gdLst/>
              <a:ahLst/>
              <a:cxnLst/>
              <a:rect l="l" t="t" r="r" b="b"/>
              <a:pathLst>
                <a:path w="2342659" h="857492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0898"/>
                  </a:lnTo>
                  <a:cubicBezTo>
                    <a:pt x="2342659" y="845299"/>
                    <a:pt x="2340910" y="849520"/>
                    <a:pt x="2337798" y="852632"/>
                  </a:cubicBezTo>
                  <a:cubicBezTo>
                    <a:pt x="2334686" y="855744"/>
                    <a:pt x="2330465" y="857492"/>
                    <a:pt x="2326064" y="857492"/>
                  </a:cubicBezTo>
                  <a:lnTo>
                    <a:pt x="16594" y="857492"/>
                  </a:lnTo>
                  <a:cubicBezTo>
                    <a:pt x="7430" y="857492"/>
                    <a:pt x="0" y="850063"/>
                    <a:pt x="0" y="84089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85725"/>
              <a:ext cx="2342659" cy="771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491672" y="2024301"/>
            <a:ext cx="1578952" cy="103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8000" spc="-6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01.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75489" y="3862348"/>
            <a:ext cx="6998061" cy="2561528"/>
            <a:chOff x="0" y="0"/>
            <a:chExt cx="2342659" cy="8574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42659" cy="857492"/>
            </a:xfrm>
            <a:custGeom>
              <a:avLst/>
              <a:gdLst/>
              <a:ahLst/>
              <a:cxnLst/>
              <a:rect l="l" t="t" r="r" b="b"/>
              <a:pathLst>
                <a:path w="2342659" h="857492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0898"/>
                  </a:lnTo>
                  <a:cubicBezTo>
                    <a:pt x="2342659" y="845299"/>
                    <a:pt x="2340910" y="849520"/>
                    <a:pt x="2337798" y="852632"/>
                  </a:cubicBezTo>
                  <a:cubicBezTo>
                    <a:pt x="2334686" y="855744"/>
                    <a:pt x="2330465" y="857492"/>
                    <a:pt x="2326064" y="857492"/>
                  </a:cubicBezTo>
                  <a:lnTo>
                    <a:pt x="16594" y="857492"/>
                  </a:lnTo>
                  <a:cubicBezTo>
                    <a:pt x="7430" y="857492"/>
                    <a:pt x="0" y="850063"/>
                    <a:pt x="0" y="84089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85725"/>
              <a:ext cx="2342659" cy="771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75489" y="6557226"/>
            <a:ext cx="6998061" cy="2561528"/>
            <a:chOff x="0" y="0"/>
            <a:chExt cx="2342659" cy="85749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42659" cy="857492"/>
            </a:xfrm>
            <a:custGeom>
              <a:avLst/>
              <a:gdLst/>
              <a:ahLst/>
              <a:cxnLst/>
              <a:rect l="l" t="t" r="r" b="b"/>
              <a:pathLst>
                <a:path w="2342659" h="857492">
                  <a:moveTo>
                    <a:pt x="16594" y="0"/>
                  </a:moveTo>
                  <a:lnTo>
                    <a:pt x="2326064" y="0"/>
                  </a:lnTo>
                  <a:cubicBezTo>
                    <a:pt x="2335229" y="0"/>
                    <a:pt x="2342659" y="7430"/>
                    <a:pt x="2342659" y="16594"/>
                  </a:cubicBezTo>
                  <a:lnTo>
                    <a:pt x="2342659" y="840898"/>
                  </a:lnTo>
                  <a:cubicBezTo>
                    <a:pt x="2342659" y="845299"/>
                    <a:pt x="2340910" y="849520"/>
                    <a:pt x="2337798" y="852632"/>
                  </a:cubicBezTo>
                  <a:cubicBezTo>
                    <a:pt x="2334686" y="855744"/>
                    <a:pt x="2330465" y="857492"/>
                    <a:pt x="2326064" y="857492"/>
                  </a:cubicBezTo>
                  <a:lnTo>
                    <a:pt x="16594" y="857492"/>
                  </a:lnTo>
                  <a:cubicBezTo>
                    <a:pt x="7430" y="857492"/>
                    <a:pt x="0" y="850063"/>
                    <a:pt x="0" y="840898"/>
                  </a:cubicBezTo>
                  <a:lnTo>
                    <a:pt x="0" y="16594"/>
                  </a:lnTo>
                  <a:cubicBezTo>
                    <a:pt x="0" y="7430"/>
                    <a:pt x="7430" y="0"/>
                    <a:pt x="16594" y="0"/>
                  </a:cubicBezTo>
                  <a:close/>
                </a:path>
              </a:pathLst>
            </a:custGeom>
            <a:solidFill>
              <a:srgbClr val="8AB7E2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85725"/>
              <a:ext cx="2342659" cy="771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25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491672" y="4717783"/>
            <a:ext cx="1578952" cy="103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8000" spc="-6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02.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91672" y="7411266"/>
            <a:ext cx="1578952" cy="1034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8000" spc="-656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03.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757859" y="1665215"/>
            <a:ext cx="4593177" cy="588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859"/>
              </a:lnSpc>
              <a:spcBef>
                <a:spcPct val="0"/>
              </a:spcBef>
            </a:pPr>
            <a:r>
              <a:rPr lang="en-US" sz="3599" spc="57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Karakteristik Siswa</a:t>
            </a:r>
          </a:p>
        </p:txBody>
      </p:sp>
      <p:sp>
        <p:nvSpPr>
          <p:cNvPr id="17" name="Freeform 17"/>
          <p:cNvSpPr/>
          <p:nvPr/>
        </p:nvSpPr>
        <p:spPr>
          <a:xfrm>
            <a:off x="-848571" y="8919661"/>
            <a:ext cx="3870946" cy="950141"/>
          </a:xfrm>
          <a:custGeom>
            <a:avLst/>
            <a:gdLst/>
            <a:ahLst/>
            <a:cxnLst/>
            <a:rect l="l" t="t" r="r" b="b"/>
            <a:pathLst>
              <a:path w="3870946" h="950141">
                <a:moveTo>
                  <a:pt x="0" y="0"/>
                </a:moveTo>
                <a:lnTo>
                  <a:pt x="3870946" y="0"/>
                </a:lnTo>
                <a:lnTo>
                  <a:pt x="3870946" y="950141"/>
                </a:lnTo>
                <a:lnTo>
                  <a:pt x="0" y="950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472906" y="-2364815"/>
            <a:ext cx="4980952" cy="3731186"/>
          </a:xfrm>
          <a:custGeom>
            <a:avLst/>
            <a:gdLst/>
            <a:ahLst/>
            <a:cxnLst/>
            <a:rect l="l" t="t" r="r" b="b"/>
            <a:pathLst>
              <a:path w="4980952" h="3731186">
                <a:moveTo>
                  <a:pt x="0" y="0"/>
                </a:moveTo>
                <a:lnTo>
                  <a:pt x="4980951" y="0"/>
                </a:lnTo>
                <a:lnTo>
                  <a:pt x="4980951" y="3731186"/>
                </a:lnTo>
                <a:lnTo>
                  <a:pt x="0" y="37311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9" name="Freeform 19"/>
          <p:cNvSpPr/>
          <p:nvPr/>
        </p:nvSpPr>
        <p:spPr>
          <a:xfrm>
            <a:off x="3431074" y="8919661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19" y="0"/>
                </a:lnTo>
                <a:lnTo>
                  <a:pt x="2587019" y="2386525"/>
                </a:lnTo>
                <a:lnTo>
                  <a:pt x="0" y="2386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-848571" y="-744412"/>
            <a:ext cx="2597326" cy="2796583"/>
          </a:xfrm>
          <a:custGeom>
            <a:avLst/>
            <a:gdLst/>
            <a:ahLst/>
            <a:cxnLst/>
            <a:rect l="l" t="t" r="r" b="b"/>
            <a:pathLst>
              <a:path w="2597326" h="2796583">
                <a:moveTo>
                  <a:pt x="0" y="0"/>
                </a:moveTo>
                <a:lnTo>
                  <a:pt x="2597327" y="0"/>
                </a:lnTo>
                <a:lnTo>
                  <a:pt x="2597327" y="2796583"/>
                </a:lnTo>
                <a:lnTo>
                  <a:pt x="0" y="279658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1" name="TextBox 21"/>
          <p:cNvSpPr txBox="1"/>
          <p:nvPr/>
        </p:nvSpPr>
        <p:spPr>
          <a:xfrm>
            <a:off x="11757859" y="2412925"/>
            <a:ext cx="4823702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74"/>
              </a:lnSpc>
              <a:spcBef>
                <a:spcPct val="0"/>
              </a:spcBef>
            </a:pPr>
            <a:r>
              <a:rPr lang="en-US" sz="2499" spc="3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Usia, tingkat perkembangan, gaya belajar, dan minat siswa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757859" y="6842976"/>
            <a:ext cx="5054226" cy="581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724"/>
              </a:lnSpc>
              <a:spcBef>
                <a:spcPct val="0"/>
              </a:spcBef>
            </a:pPr>
            <a:r>
              <a:rPr lang="en-US" sz="3499" spc="55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Konteks Pembelajaran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757859" y="4154083"/>
            <a:ext cx="4708439" cy="581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724"/>
              </a:lnSpc>
              <a:spcBef>
                <a:spcPct val="0"/>
              </a:spcBef>
            </a:pPr>
            <a:r>
              <a:rPr lang="en-US" sz="3499" spc="55">
                <a:solidFill>
                  <a:srgbClr val="000000"/>
                </a:solidFill>
                <a:latin typeface="DM Sans Bold"/>
                <a:ea typeface="DM Sans Bold"/>
                <a:cs typeface="DM Sans Bold"/>
                <a:sym typeface="DM Sans Bold"/>
              </a:rPr>
              <a:t>Tujuan Pembelajaran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988384" y="7617013"/>
            <a:ext cx="4823702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74"/>
              </a:lnSpc>
              <a:spcBef>
                <a:spcPct val="0"/>
              </a:spcBef>
            </a:pPr>
            <a:r>
              <a:rPr lang="en-US" sz="2499" spc="3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Kondisi fisik dan sosial kelas, serta ketersediaan sumber daya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920746" y="4923531"/>
            <a:ext cx="4823702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74"/>
              </a:lnSpc>
              <a:spcBef>
                <a:spcPct val="0"/>
              </a:spcBef>
            </a:pPr>
            <a:r>
              <a:rPr lang="en-US" sz="2499" spc="39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Jenis hasil belajar yang diinginkan (pengetahuan, keterampilan, atau sikap)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766568">
            <a:off x="13349150" y="5817368"/>
            <a:ext cx="7820300" cy="6881864"/>
          </a:xfrm>
          <a:custGeom>
            <a:avLst/>
            <a:gdLst/>
            <a:ahLst/>
            <a:cxnLst/>
            <a:rect l="l" t="t" r="r" b="b"/>
            <a:pathLst>
              <a:path w="7820300" h="6881864">
                <a:moveTo>
                  <a:pt x="0" y="0"/>
                </a:moveTo>
                <a:lnTo>
                  <a:pt x="7820300" y="0"/>
                </a:lnTo>
                <a:lnTo>
                  <a:pt x="7820300" y="6881864"/>
                </a:lnTo>
                <a:lnTo>
                  <a:pt x="0" y="6881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1631358" y="3289652"/>
            <a:ext cx="5260951" cy="5575189"/>
          </a:xfrm>
          <a:custGeom>
            <a:avLst/>
            <a:gdLst/>
            <a:ahLst/>
            <a:cxnLst/>
            <a:rect l="l" t="t" r="r" b="b"/>
            <a:pathLst>
              <a:path w="5260951" h="5575189">
                <a:moveTo>
                  <a:pt x="0" y="0"/>
                </a:moveTo>
                <a:lnTo>
                  <a:pt x="5260951" y="0"/>
                </a:lnTo>
                <a:lnTo>
                  <a:pt x="5260951" y="5575189"/>
                </a:lnTo>
                <a:lnTo>
                  <a:pt x="0" y="55751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3766568">
            <a:off x="-2719788" y="-4014927"/>
            <a:ext cx="7820300" cy="6881864"/>
          </a:xfrm>
          <a:custGeom>
            <a:avLst/>
            <a:gdLst/>
            <a:ahLst/>
            <a:cxnLst/>
            <a:rect l="l" t="t" r="r" b="b"/>
            <a:pathLst>
              <a:path w="7820300" h="6881864">
                <a:moveTo>
                  <a:pt x="0" y="0"/>
                </a:moveTo>
                <a:lnTo>
                  <a:pt x="7820300" y="0"/>
                </a:lnTo>
                <a:lnTo>
                  <a:pt x="7820300" y="6881864"/>
                </a:lnTo>
                <a:lnTo>
                  <a:pt x="0" y="6881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TextBox 13"/>
          <p:cNvSpPr txBox="1"/>
          <p:nvPr/>
        </p:nvSpPr>
        <p:spPr>
          <a:xfrm>
            <a:off x="1428348" y="1422159"/>
            <a:ext cx="10235667" cy="81185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25"/>
              </a:lnSpc>
              <a:spcBef>
                <a:spcPct val="0"/>
              </a:spcBef>
            </a:pP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Strategi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pembelajaran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dalam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Kurikulum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Merdeka di Indonesia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didesain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untuk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memberikan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lebih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banyak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kebebasan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dan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fleksibilitas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kepada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pendidik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dan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siswa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dalam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proses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belajar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mengajar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.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Pendekatan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ini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menekankan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pembelajaran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yang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berpusat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pada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siswa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,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diferensiasi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, dan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integrasi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teknologi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,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serta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bertujuan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untuk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membangun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kompetensi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dan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karakter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yang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relevan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dengan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</a:t>
            </a:r>
            <a:r>
              <a:rPr lang="en-US" sz="3807" spc="163" dirty="0" err="1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tantangan</a:t>
            </a:r>
            <a:r>
              <a:rPr lang="en-US" sz="3807" spc="163" dirty="0">
                <a:solidFill>
                  <a:srgbClr val="2E2E2E"/>
                </a:solidFill>
                <a:latin typeface="Lora Bold Italics"/>
                <a:ea typeface="Lora Bold Italics"/>
                <a:cs typeface="Lora Bold Italics"/>
                <a:sym typeface="Lora Bold Italics"/>
              </a:rPr>
              <a:t> zaman. </a:t>
            </a:r>
          </a:p>
        </p:txBody>
      </p:sp>
    </p:spTree>
    <p:extLst>
      <p:ext uri="{BB962C8B-B14F-4D97-AF65-F5344CB8AC3E}">
        <p14:creationId xmlns:p14="http://schemas.microsoft.com/office/powerpoint/2010/main" val="2935594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ED285C3F-1F35-885D-D863-9944D723A1FB}"/>
              </a:ext>
            </a:extLst>
          </p:cNvPr>
          <p:cNvSpPr/>
          <p:nvPr/>
        </p:nvSpPr>
        <p:spPr>
          <a:xfrm>
            <a:off x="381000" y="6240751"/>
            <a:ext cx="1066800" cy="1143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3A1DD56-2FD1-F161-159E-029EDEDC69CD}"/>
              </a:ext>
            </a:extLst>
          </p:cNvPr>
          <p:cNvSpPr/>
          <p:nvPr/>
        </p:nvSpPr>
        <p:spPr>
          <a:xfrm>
            <a:off x="742950" y="7124701"/>
            <a:ext cx="1066800" cy="1143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9916FCD-023D-9BDE-47E2-958D80718F08}"/>
              </a:ext>
            </a:extLst>
          </p:cNvPr>
          <p:cNvSpPr/>
          <p:nvPr/>
        </p:nvSpPr>
        <p:spPr>
          <a:xfrm>
            <a:off x="1143000" y="7886700"/>
            <a:ext cx="1066800" cy="1143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003223-E59A-5CE4-38E8-F93BBEE33EA6}"/>
              </a:ext>
            </a:extLst>
          </p:cNvPr>
          <p:cNvSpPr/>
          <p:nvPr/>
        </p:nvSpPr>
        <p:spPr>
          <a:xfrm>
            <a:off x="-2133600" y="-647700"/>
            <a:ext cx="5257800" cy="46863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E2F99AD-6045-0FA0-195B-1F1016B240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419100"/>
            <a:ext cx="16916400" cy="147002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ID" dirty="0"/>
              <a:t>Langkah-</a:t>
            </a:r>
            <a:r>
              <a:rPr lang="en-ID" dirty="0" err="1"/>
              <a:t>langkah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merancang</a:t>
            </a:r>
            <a:r>
              <a:rPr lang="en-ID" dirty="0"/>
              <a:t> strategi </a:t>
            </a:r>
            <a:r>
              <a:rPr lang="en-ID" dirty="0" err="1"/>
              <a:t>pembelajaran</a:t>
            </a:r>
            <a:r>
              <a:rPr lang="en-ID" dirty="0"/>
              <a:t> yang </a:t>
            </a:r>
            <a:r>
              <a:rPr lang="en-ID" dirty="0" err="1"/>
              <a:t>efektif</a:t>
            </a:r>
            <a:endParaRPr lang="en-ID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EEA6225F-44C2-FF31-F744-A538B980DD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019299"/>
            <a:ext cx="15544800" cy="8153401"/>
          </a:xfr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en-ID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3415597-90D0-D6E6-865A-99348C9858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5605317"/>
              </p:ext>
            </p:extLst>
          </p:nvPr>
        </p:nvGraphicFramePr>
        <p:xfrm>
          <a:off x="3429000" y="2324099"/>
          <a:ext cx="11277600" cy="7391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9580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71867" t="-3631" r="-74156" b="-274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329398" y="8614893"/>
            <a:ext cx="4899948" cy="3344214"/>
          </a:xfrm>
          <a:custGeom>
            <a:avLst/>
            <a:gdLst/>
            <a:ahLst/>
            <a:cxnLst/>
            <a:rect l="l" t="t" r="r" b="b"/>
            <a:pathLst>
              <a:path w="4899948" h="3344214">
                <a:moveTo>
                  <a:pt x="0" y="0"/>
                </a:moveTo>
                <a:lnTo>
                  <a:pt x="4899947" y="0"/>
                </a:lnTo>
                <a:lnTo>
                  <a:pt x="4899947" y="3344214"/>
                </a:lnTo>
                <a:lnTo>
                  <a:pt x="0" y="33442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030709" y="9258300"/>
            <a:ext cx="3059829" cy="751049"/>
          </a:xfrm>
          <a:custGeom>
            <a:avLst/>
            <a:gdLst/>
            <a:ahLst/>
            <a:cxnLst/>
            <a:rect l="l" t="t" r="r" b="b"/>
            <a:pathLst>
              <a:path w="3059829" h="751049">
                <a:moveTo>
                  <a:pt x="0" y="0"/>
                </a:moveTo>
                <a:lnTo>
                  <a:pt x="3059829" y="0"/>
                </a:lnTo>
                <a:lnTo>
                  <a:pt x="3059829" y="751049"/>
                </a:lnTo>
                <a:lnTo>
                  <a:pt x="0" y="7510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215205" y="8540136"/>
            <a:ext cx="4602314" cy="3618569"/>
          </a:xfrm>
          <a:custGeom>
            <a:avLst/>
            <a:gdLst/>
            <a:ahLst/>
            <a:cxnLst/>
            <a:rect l="l" t="t" r="r" b="b"/>
            <a:pathLst>
              <a:path w="4602314" h="3618569">
                <a:moveTo>
                  <a:pt x="0" y="0"/>
                </a:moveTo>
                <a:lnTo>
                  <a:pt x="4602314" y="0"/>
                </a:lnTo>
                <a:lnTo>
                  <a:pt x="4602314" y="3618570"/>
                </a:lnTo>
                <a:lnTo>
                  <a:pt x="0" y="36185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-674156" y="-1072630"/>
            <a:ext cx="4899948" cy="3068592"/>
          </a:xfrm>
          <a:custGeom>
            <a:avLst/>
            <a:gdLst/>
            <a:ahLst/>
            <a:cxnLst/>
            <a:rect l="l" t="t" r="r" b="b"/>
            <a:pathLst>
              <a:path w="4899948" h="3068592">
                <a:moveTo>
                  <a:pt x="0" y="0"/>
                </a:moveTo>
                <a:lnTo>
                  <a:pt x="4899948" y="0"/>
                </a:lnTo>
                <a:lnTo>
                  <a:pt x="4899948" y="3068592"/>
                </a:lnTo>
                <a:lnTo>
                  <a:pt x="0" y="30685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2686214" y="-2578193"/>
            <a:ext cx="4292424" cy="3870986"/>
          </a:xfrm>
          <a:custGeom>
            <a:avLst/>
            <a:gdLst/>
            <a:ahLst/>
            <a:cxnLst/>
            <a:rect l="l" t="t" r="r" b="b"/>
            <a:pathLst>
              <a:path w="4292424" h="3870986">
                <a:moveTo>
                  <a:pt x="0" y="0"/>
                </a:moveTo>
                <a:lnTo>
                  <a:pt x="4292424" y="0"/>
                </a:lnTo>
                <a:lnTo>
                  <a:pt x="4292424" y="3870986"/>
                </a:lnTo>
                <a:lnTo>
                  <a:pt x="0" y="387098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>
            <a:off x="10138935" y="9258300"/>
            <a:ext cx="4076270" cy="2863579"/>
          </a:xfrm>
          <a:custGeom>
            <a:avLst/>
            <a:gdLst/>
            <a:ahLst/>
            <a:cxnLst/>
            <a:rect l="l" t="t" r="r" b="b"/>
            <a:pathLst>
              <a:path w="4076270" h="2863579">
                <a:moveTo>
                  <a:pt x="0" y="0"/>
                </a:moveTo>
                <a:lnTo>
                  <a:pt x="4076270" y="0"/>
                </a:lnTo>
                <a:lnTo>
                  <a:pt x="4076270" y="2863579"/>
                </a:lnTo>
                <a:lnTo>
                  <a:pt x="0" y="286357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>
            <a:off x="7409323" y="-2700100"/>
            <a:ext cx="5493058" cy="4114800"/>
          </a:xfrm>
          <a:custGeom>
            <a:avLst/>
            <a:gdLst/>
            <a:ahLst/>
            <a:cxnLst/>
            <a:rect l="l" t="t" r="r" b="b"/>
            <a:pathLst>
              <a:path w="5493058" h="4114800">
                <a:moveTo>
                  <a:pt x="0" y="0"/>
                </a:moveTo>
                <a:lnTo>
                  <a:pt x="5493058" y="0"/>
                </a:lnTo>
                <a:lnTo>
                  <a:pt x="549305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 rot="4747568">
            <a:off x="-2972342" y="3665317"/>
            <a:ext cx="4896097" cy="2735694"/>
          </a:xfrm>
          <a:custGeom>
            <a:avLst/>
            <a:gdLst/>
            <a:ahLst/>
            <a:cxnLst/>
            <a:rect l="l" t="t" r="r" b="b"/>
            <a:pathLst>
              <a:path w="4896097" h="2735694">
                <a:moveTo>
                  <a:pt x="0" y="0"/>
                </a:moveTo>
                <a:lnTo>
                  <a:pt x="4896097" y="0"/>
                </a:lnTo>
                <a:lnTo>
                  <a:pt x="4896097" y="2735694"/>
                </a:lnTo>
                <a:lnTo>
                  <a:pt x="0" y="273569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4831481" y="-1626507"/>
            <a:ext cx="2892762" cy="2919301"/>
          </a:xfrm>
          <a:custGeom>
            <a:avLst/>
            <a:gdLst/>
            <a:ahLst/>
            <a:cxnLst/>
            <a:rect l="l" t="t" r="r" b="b"/>
            <a:pathLst>
              <a:path w="2892762" h="2919301">
                <a:moveTo>
                  <a:pt x="0" y="0"/>
                </a:moveTo>
                <a:lnTo>
                  <a:pt x="2892761" y="0"/>
                </a:lnTo>
                <a:lnTo>
                  <a:pt x="2892761" y="2919300"/>
                </a:lnTo>
                <a:lnTo>
                  <a:pt x="0" y="29193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17259300" y="2262342"/>
            <a:ext cx="3575541" cy="3575541"/>
          </a:xfrm>
          <a:custGeom>
            <a:avLst/>
            <a:gdLst/>
            <a:ahLst/>
            <a:cxnLst/>
            <a:rect l="l" t="t" r="r" b="b"/>
            <a:pathLst>
              <a:path w="3575541" h="3575541">
                <a:moveTo>
                  <a:pt x="0" y="0"/>
                </a:moveTo>
                <a:lnTo>
                  <a:pt x="3575541" y="0"/>
                </a:lnTo>
                <a:lnTo>
                  <a:pt x="3575541" y="3575541"/>
                </a:lnTo>
                <a:lnTo>
                  <a:pt x="0" y="357554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>
            <a:off x="2570549" y="9093737"/>
            <a:ext cx="2587020" cy="2386526"/>
          </a:xfrm>
          <a:custGeom>
            <a:avLst/>
            <a:gdLst/>
            <a:ahLst/>
            <a:cxnLst/>
            <a:rect l="l" t="t" r="r" b="b"/>
            <a:pathLst>
              <a:path w="2587020" h="2386526">
                <a:moveTo>
                  <a:pt x="0" y="0"/>
                </a:moveTo>
                <a:lnTo>
                  <a:pt x="2587020" y="0"/>
                </a:lnTo>
                <a:lnTo>
                  <a:pt x="2587020" y="2386526"/>
                </a:lnTo>
                <a:lnTo>
                  <a:pt x="0" y="2386526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Freeform 14"/>
          <p:cNvSpPr/>
          <p:nvPr/>
        </p:nvSpPr>
        <p:spPr>
          <a:xfrm rot="-5282649">
            <a:off x="16440369" y="6970869"/>
            <a:ext cx="3382987" cy="1154444"/>
          </a:xfrm>
          <a:custGeom>
            <a:avLst/>
            <a:gdLst/>
            <a:ahLst/>
            <a:cxnLst/>
            <a:rect l="l" t="t" r="r" b="b"/>
            <a:pathLst>
              <a:path w="3382987" h="1154444">
                <a:moveTo>
                  <a:pt x="0" y="0"/>
                </a:moveTo>
                <a:lnTo>
                  <a:pt x="3382987" y="0"/>
                </a:lnTo>
                <a:lnTo>
                  <a:pt x="3382987" y="1154445"/>
                </a:lnTo>
                <a:lnTo>
                  <a:pt x="0" y="1154445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5" name="Freeform 15"/>
          <p:cNvSpPr/>
          <p:nvPr/>
        </p:nvSpPr>
        <p:spPr>
          <a:xfrm>
            <a:off x="16978638" y="-642644"/>
            <a:ext cx="3104522" cy="3342688"/>
          </a:xfrm>
          <a:custGeom>
            <a:avLst/>
            <a:gdLst/>
            <a:ahLst/>
            <a:cxnLst/>
            <a:rect l="l" t="t" r="r" b="b"/>
            <a:pathLst>
              <a:path w="3104522" h="3342688">
                <a:moveTo>
                  <a:pt x="0" y="0"/>
                </a:moveTo>
                <a:lnTo>
                  <a:pt x="3104522" y="0"/>
                </a:lnTo>
                <a:lnTo>
                  <a:pt x="3104522" y="3342688"/>
                </a:lnTo>
                <a:lnTo>
                  <a:pt x="0" y="3342688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6" name="TextBox 16"/>
          <p:cNvSpPr txBox="1"/>
          <p:nvPr/>
        </p:nvSpPr>
        <p:spPr>
          <a:xfrm>
            <a:off x="2570549" y="2945128"/>
            <a:ext cx="13945813" cy="4368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9"/>
              </a:lnSpc>
            </a:pPr>
            <a:r>
              <a:rPr lang="en-US" sz="5499" dirty="0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Strategi </a:t>
            </a:r>
            <a:r>
              <a:rPr lang="en-US" sz="5499" dirty="0" err="1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pembelajaran</a:t>
            </a:r>
            <a:r>
              <a:rPr lang="en-US" sz="5499" dirty="0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 yang </a:t>
            </a:r>
            <a:r>
              <a:rPr lang="en-US" sz="5499" dirty="0" err="1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efektif</a:t>
            </a:r>
            <a:r>
              <a:rPr lang="en-US" sz="5499" dirty="0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5499" dirty="0" err="1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adalah</a:t>
            </a:r>
            <a:r>
              <a:rPr lang="en-US" sz="5499" dirty="0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5499" dirty="0" err="1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jembatan</a:t>
            </a:r>
            <a:r>
              <a:rPr lang="en-US" sz="5499" dirty="0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 yang </a:t>
            </a:r>
            <a:r>
              <a:rPr lang="en-US" sz="5499" dirty="0" err="1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menghubungkan</a:t>
            </a:r>
            <a:r>
              <a:rPr lang="en-US" sz="5499" dirty="0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; </a:t>
            </a:r>
            <a:r>
              <a:rPr lang="en-US" sz="5499" dirty="0" err="1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teori</a:t>
            </a:r>
            <a:r>
              <a:rPr lang="en-US" sz="5499" dirty="0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5499" dirty="0" err="1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dengan</a:t>
            </a:r>
            <a:r>
              <a:rPr lang="en-US" sz="5499" dirty="0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5499" dirty="0" err="1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praktik</a:t>
            </a:r>
            <a:r>
              <a:rPr lang="en-US" sz="5499" dirty="0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, </a:t>
            </a:r>
          </a:p>
          <a:p>
            <a:pPr algn="ctr">
              <a:lnSpc>
                <a:spcPts val="6929"/>
              </a:lnSpc>
            </a:pPr>
            <a:r>
              <a:rPr lang="en-US" sz="5499" dirty="0" err="1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pengetahuan</a:t>
            </a:r>
            <a:r>
              <a:rPr lang="en-US" sz="5499" dirty="0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5499" dirty="0" err="1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dengan</a:t>
            </a:r>
            <a:r>
              <a:rPr lang="en-US" sz="5499" dirty="0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5499" dirty="0" err="1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penerapan</a:t>
            </a:r>
            <a:r>
              <a:rPr lang="en-US" sz="5499" dirty="0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, dan </a:t>
            </a:r>
            <a:r>
              <a:rPr lang="en-US" sz="5499" dirty="0" err="1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siswa</a:t>
            </a:r>
            <a:r>
              <a:rPr lang="en-US" sz="5499" dirty="0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5499" dirty="0" err="1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dengan</a:t>
            </a:r>
            <a:r>
              <a:rPr lang="en-US" sz="5499" dirty="0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5499" dirty="0" err="1">
                <a:solidFill>
                  <a:srgbClr val="145DA0"/>
                </a:solidFill>
                <a:latin typeface="DM Sans Bold"/>
                <a:ea typeface="DM Sans Bold"/>
                <a:cs typeface="DM Sans Bold"/>
                <a:sym typeface="DM Sans Bold"/>
              </a:rPr>
              <a:t>kesuksesan</a:t>
            </a:r>
            <a:endParaRPr lang="en-US" sz="5499" dirty="0">
              <a:solidFill>
                <a:srgbClr val="145DA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122617">
            <a:off x="8504696" y="2247821"/>
            <a:ext cx="1437070" cy="1309040"/>
          </a:xfrm>
          <a:custGeom>
            <a:avLst/>
            <a:gdLst/>
            <a:ahLst/>
            <a:cxnLst/>
            <a:rect l="l" t="t" r="r" b="b"/>
            <a:pathLst>
              <a:path w="1437070" h="1309040">
                <a:moveTo>
                  <a:pt x="0" y="0"/>
                </a:moveTo>
                <a:lnTo>
                  <a:pt x="1437070" y="0"/>
                </a:lnTo>
                <a:lnTo>
                  <a:pt x="1437070" y="1309041"/>
                </a:lnTo>
                <a:lnTo>
                  <a:pt x="0" y="13090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250866" y="4344640"/>
            <a:ext cx="5786268" cy="1024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3"/>
              </a:lnSpc>
            </a:pPr>
            <a:r>
              <a:rPr lang="en-US" sz="7700" spc="16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Tantangan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964208" y="1893931"/>
            <a:ext cx="3705330" cy="976981"/>
            <a:chOff x="0" y="0"/>
            <a:chExt cx="1066981" cy="2813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66981" cy="281330"/>
            </a:xfrm>
            <a:custGeom>
              <a:avLst/>
              <a:gdLst/>
              <a:ahLst/>
              <a:cxnLst/>
              <a:rect l="l" t="t" r="r" b="b"/>
              <a:pathLst>
                <a:path w="1066981" h="281330">
                  <a:moveTo>
                    <a:pt x="75218" y="0"/>
                  </a:moveTo>
                  <a:lnTo>
                    <a:pt x="991763" y="0"/>
                  </a:lnTo>
                  <a:cubicBezTo>
                    <a:pt x="1011712" y="0"/>
                    <a:pt x="1030844" y="7925"/>
                    <a:pt x="1044950" y="22031"/>
                  </a:cubicBezTo>
                  <a:cubicBezTo>
                    <a:pt x="1059057" y="36137"/>
                    <a:pt x="1066981" y="55269"/>
                    <a:pt x="1066981" y="75218"/>
                  </a:cubicBezTo>
                  <a:lnTo>
                    <a:pt x="1066981" y="206111"/>
                  </a:lnTo>
                  <a:cubicBezTo>
                    <a:pt x="1066981" y="226061"/>
                    <a:pt x="1059057" y="245193"/>
                    <a:pt x="1044950" y="259299"/>
                  </a:cubicBezTo>
                  <a:cubicBezTo>
                    <a:pt x="1030844" y="273405"/>
                    <a:pt x="1011712" y="281330"/>
                    <a:pt x="991763" y="281330"/>
                  </a:cubicBezTo>
                  <a:lnTo>
                    <a:pt x="75218" y="281330"/>
                  </a:lnTo>
                  <a:cubicBezTo>
                    <a:pt x="55269" y="281330"/>
                    <a:pt x="36137" y="273405"/>
                    <a:pt x="22031" y="259299"/>
                  </a:cubicBezTo>
                  <a:cubicBezTo>
                    <a:pt x="7925" y="245193"/>
                    <a:pt x="0" y="226061"/>
                    <a:pt x="0" y="206111"/>
                  </a:cubicBezTo>
                  <a:lnTo>
                    <a:pt x="0" y="75218"/>
                  </a:lnTo>
                  <a:cubicBezTo>
                    <a:pt x="0" y="55269"/>
                    <a:pt x="7925" y="36137"/>
                    <a:pt x="22031" y="22031"/>
                  </a:cubicBezTo>
                  <a:cubicBezTo>
                    <a:pt x="36137" y="7925"/>
                    <a:pt x="55269" y="0"/>
                    <a:pt x="75218" y="0"/>
                  </a:cubicBezTo>
                  <a:close/>
                </a:path>
              </a:pathLst>
            </a:custGeom>
            <a:solidFill>
              <a:srgbClr val="C2EBE3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1066981" cy="25275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8700" y="4329888"/>
            <a:ext cx="3740501" cy="911138"/>
            <a:chOff x="0" y="0"/>
            <a:chExt cx="1077109" cy="2623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77109" cy="262370"/>
            </a:xfrm>
            <a:custGeom>
              <a:avLst/>
              <a:gdLst/>
              <a:ahLst/>
              <a:cxnLst/>
              <a:rect l="l" t="t" r="r" b="b"/>
              <a:pathLst>
                <a:path w="1077109" h="262370">
                  <a:moveTo>
                    <a:pt x="74511" y="0"/>
                  </a:moveTo>
                  <a:lnTo>
                    <a:pt x="1002598" y="0"/>
                  </a:lnTo>
                  <a:cubicBezTo>
                    <a:pt x="1022359" y="0"/>
                    <a:pt x="1041312" y="7850"/>
                    <a:pt x="1055285" y="21824"/>
                  </a:cubicBezTo>
                  <a:cubicBezTo>
                    <a:pt x="1069259" y="35797"/>
                    <a:pt x="1077109" y="54750"/>
                    <a:pt x="1077109" y="74511"/>
                  </a:cubicBezTo>
                  <a:lnTo>
                    <a:pt x="1077109" y="187859"/>
                  </a:lnTo>
                  <a:cubicBezTo>
                    <a:pt x="1077109" y="207620"/>
                    <a:pt x="1069259" y="226573"/>
                    <a:pt x="1055285" y="240546"/>
                  </a:cubicBezTo>
                  <a:cubicBezTo>
                    <a:pt x="1041312" y="254520"/>
                    <a:pt x="1022359" y="262370"/>
                    <a:pt x="1002598" y="262370"/>
                  </a:cubicBezTo>
                  <a:lnTo>
                    <a:pt x="74511" y="262370"/>
                  </a:lnTo>
                  <a:cubicBezTo>
                    <a:pt x="54750" y="262370"/>
                    <a:pt x="35797" y="254520"/>
                    <a:pt x="21824" y="240546"/>
                  </a:cubicBezTo>
                  <a:cubicBezTo>
                    <a:pt x="7850" y="226573"/>
                    <a:pt x="0" y="207620"/>
                    <a:pt x="0" y="187859"/>
                  </a:cubicBezTo>
                  <a:lnTo>
                    <a:pt x="0" y="74511"/>
                  </a:lnTo>
                  <a:cubicBezTo>
                    <a:pt x="0" y="54750"/>
                    <a:pt x="7850" y="35797"/>
                    <a:pt x="21824" y="21824"/>
                  </a:cubicBezTo>
                  <a:cubicBezTo>
                    <a:pt x="35797" y="7850"/>
                    <a:pt x="54750" y="0"/>
                    <a:pt x="74511" y="0"/>
                  </a:cubicBezTo>
                  <a:close/>
                </a:path>
              </a:pathLst>
            </a:custGeom>
            <a:solidFill>
              <a:srgbClr val="FBC046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28575"/>
              <a:ext cx="1077109" cy="23379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878483" y="6479302"/>
            <a:ext cx="3705330" cy="956919"/>
            <a:chOff x="0" y="0"/>
            <a:chExt cx="1066981" cy="27555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66981" cy="275553"/>
            </a:xfrm>
            <a:custGeom>
              <a:avLst/>
              <a:gdLst/>
              <a:ahLst/>
              <a:cxnLst/>
              <a:rect l="l" t="t" r="r" b="b"/>
              <a:pathLst>
                <a:path w="1066981" h="275553">
                  <a:moveTo>
                    <a:pt x="75218" y="0"/>
                  </a:moveTo>
                  <a:lnTo>
                    <a:pt x="991763" y="0"/>
                  </a:lnTo>
                  <a:cubicBezTo>
                    <a:pt x="1011712" y="0"/>
                    <a:pt x="1030844" y="7925"/>
                    <a:pt x="1044950" y="22031"/>
                  </a:cubicBezTo>
                  <a:cubicBezTo>
                    <a:pt x="1059057" y="36137"/>
                    <a:pt x="1066981" y="55269"/>
                    <a:pt x="1066981" y="75218"/>
                  </a:cubicBezTo>
                  <a:lnTo>
                    <a:pt x="1066981" y="200335"/>
                  </a:lnTo>
                  <a:cubicBezTo>
                    <a:pt x="1066981" y="220284"/>
                    <a:pt x="1059057" y="239416"/>
                    <a:pt x="1044950" y="253522"/>
                  </a:cubicBezTo>
                  <a:cubicBezTo>
                    <a:pt x="1030844" y="267628"/>
                    <a:pt x="1011712" y="275553"/>
                    <a:pt x="991763" y="275553"/>
                  </a:cubicBezTo>
                  <a:lnTo>
                    <a:pt x="75218" y="275553"/>
                  </a:lnTo>
                  <a:cubicBezTo>
                    <a:pt x="55269" y="275553"/>
                    <a:pt x="36137" y="267628"/>
                    <a:pt x="22031" y="253522"/>
                  </a:cubicBezTo>
                  <a:cubicBezTo>
                    <a:pt x="7925" y="239416"/>
                    <a:pt x="0" y="220284"/>
                    <a:pt x="0" y="200335"/>
                  </a:cubicBezTo>
                  <a:lnTo>
                    <a:pt x="0" y="75218"/>
                  </a:lnTo>
                  <a:cubicBezTo>
                    <a:pt x="0" y="55269"/>
                    <a:pt x="7925" y="36137"/>
                    <a:pt x="22031" y="22031"/>
                  </a:cubicBezTo>
                  <a:cubicBezTo>
                    <a:pt x="36137" y="7925"/>
                    <a:pt x="55269" y="0"/>
                    <a:pt x="75218" y="0"/>
                  </a:cubicBezTo>
                  <a:close/>
                </a:path>
              </a:pathLst>
            </a:custGeom>
            <a:solidFill>
              <a:srgbClr val="E6BFE1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28575"/>
              <a:ext cx="1066981" cy="24697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690807" y="1893931"/>
            <a:ext cx="3740501" cy="911138"/>
            <a:chOff x="0" y="0"/>
            <a:chExt cx="1077109" cy="26237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7109" cy="262370"/>
            </a:xfrm>
            <a:custGeom>
              <a:avLst/>
              <a:gdLst/>
              <a:ahLst/>
              <a:cxnLst/>
              <a:rect l="l" t="t" r="r" b="b"/>
              <a:pathLst>
                <a:path w="1077109" h="262370">
                  <a:moveTo>
                    <a:pt x="74511" y="0"/>
                  </a:moveTo>
                  <a:lnTo>
                    <a:pt x="1002598" y="0"/>
                  </a:lnTo>
                  <a:cubicBezTo>
                    <a:pt x="1022359" y="0"/>
                    <a:pt x="1041312" y="7850"/>
                    <a:pt x="1055285" y="21824"/>
                  </a:cubicBezTo>
                  <a:cubicBezTo>
                    <a:pt x="1069259" y="35797"/>
                    <a:pt x="1077109" y="54750"/>
                    <a:pt x="1077109" y="74511"/>
                  </a:cubicBezTo>
                  <a:lnTo>
                    <a:pt x="1077109" y="187859"/>
                  </a:lnTo>
                  <a:cubicBezTo>
                    <a:pt x="1077109" y="207620"/>
                    <a:pt x="1069259" y="226573"/>
                    <a:pt x="1055285" y="240546"/>
                  </a:cubicBezTo>
                  <a:cubicBezTo>
                    <a:pt x="1041312" y="254520"/>
                    <a:pt x="1022359" y="262370"/>
                    <a:pt x="1002598" y="262370"/>
                  </a:cubicBezTo>
                  <a:lnTo>
                    <a:pt x="74511" y="262370"/>
                  </a:lnTo>
                  <a:cubicBezTo>
                    <a:pt x="54750" y="262370"/>
                    <a:pt x="35797" y="254520"/>
                    <a:pt x="21824" y="240546"/>
                  </a:cubicBezTo>
                  <a:cubicBezTo>
                    <a:pt x="7850" y="226573"/>
                    <a:pt x="0" y="207620"/>
                    <a:pt x="0" y="187859"/>
                  </a:cubicBezTo>
                  <a:lnTo>
                    <a:pt x="0" y="74511"/>
                  </a:lnTo>
                  <a:cubicBezTo>
                    <a:pt x="0" y="54750"/>
                    <a:pt x="7850" y="35797"/>
                    <a:pt x="21824" y="21824"/>
                  </a:cubicBezTo>
                  <a:cubicBezTo>
                    <a:pt x="35797" y="7850"/>
                    <a:pt x="54750" y="0"/>
                    <a:pt x="74511" y="0"/>
                  </a:cubicBezTo>
                  <a:close/>
                </a:path>
              </a:pathLst>
            </a:custGeom>
            <a:solidFill>
              <a:srgbClr val="FBC046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28575"/>
              <a:ext cx="1077109" cy="23379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553970" y="4320363"/>
            <a:ext cx="3705330" cy="956919"/>
            <a:chOff x="0" y="0"/>
            <a:chExt cx="1066981" cy="27555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66981" cy="275553"/>
            </a:xfrm>
            <a:custGeom>
              <a:avLst/>
              <a:gdLst/>
              <a:ahLst/>
              <a:cxnLst/>
              <a:rect l="l" t="t" r="r" b="b"/>
              <a:pathLst>
                <a:path w="1066981" h="275553">
                  <a:moveTo>
                    <a:pt x="75218" y="0"/>
                  </a:moveTo>
                  <a:lnTo>
                    <a:pt x="991763" y="0"/>
                  </a:lnTo>
                  <a:cubicBezTo>
                    <a:pt x="1011712" y="0"/>
                    <a:pt x="1030844" y="7925"/>
                    <a:pt x="1044950" y="22031"/>
                  </a:cubicBezTo>
                  <a:cubicBezTo>
                    <a:pt x="1059057" y="36137"/>
                    <a:pt x="1066981" y="55269"/>
                    <a:pt x="1066981" y="75218"/>
                  </a:cubicBezTo>
                  <a:lnTo>
                    <a:pt x="1066981" y="200335"/>
                  </a:lnTo>
                  <a:cubicBezTo>
                    <a:pt x="1066981" y="220284"/>
                    <a:pt x="1059057" y="239416"/>
                    <a:pt x="1044950" y="253522"/>
                  </a:cubicBezTo>
                  <a:cubicBezTo>
                    <a:pt x="1030844" y="267628"/>
                    <a:pt x="1011712" y="275553"/>
                    <a:pt x="991763" y="275553"/>
                  </a:cubicBezTo>
                  <a:lnTo>
                    <a:pt x="75218" y="275553"/>
                  </a:lnTo>
                  <a:cubicBezTo>
                    <a:pt x="55269" y="275553"/>
                    <a:pt x="36137" y="267628"/>
                    <a:pt x="22031" y="253522"/>
                  </a:cubicBezTo>
                  <a:cubicBezTo>
                    <a:pt x="7925" y="239416"/>
                    <a:pt x="0" y="220284"/>
                    <a:pt x="0" y="200335"/>
                  </a:cubicBezTo>
                  <a:lnTo>
                    <a:pt x="0" y="75218"/>
                  </a:lnTo>
                  <a:cubicBezTo>
                    <a:pt x="0" y="55269"/>
                    <a:pt x="7925" y="36137"/>
                    <a:pt x="22031" y="22031"/>
                  </a:cubicBezTo>
                  <a:cubicBezTo>
                    <a:pt x="36137" y="7925"/>
                    <a:pt x="55269" y="0"/>
                    <a:pt x="75218" y="0"/>
                  </a:cubicBezTo>
                  <a:close/>
                </a:path>
              </a:pathLst>
            </a:custGeom>
            <a:solidFill>
              <a:srgbClr val="E6BFE1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28575"/>
              <a:ext cx="1066981" cy="24697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983915" y="6261938"/>
            <a:ext cx="3705330" cy="976981"/>
            <a:chOff x="0" y="0"/>
            <a:chExt cx="1066981" cy="28133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66981" cy="281330"/>
            </a:xfrm>
            <a:custGeom>
              <a:avLst/>
              <a:gdLst/>
              <a:ahLst/>
              <a:cxnLst/>
              <a:rect l="l" t="t" r="r" b="b"/>
              <a:pathLst>
                <a:path w="1066981" h="281330">
                  <a:moveTo>
                    <a:pt x="75218" y="0"/>
                  </a:moveTo>
                  <a:lnTo>
                    <a:pt x="991763" y="0"/>
                  </a:lnTo>
                  <a:cubicBezTo>
                    <a:pt x="1011712" y="0"/>
                    <a:pt x="1030844" y="7925"/>
                    <a:pt x="1044950" y="22031"/>
                  </a:cubicBezTo>
                  <a:cubicBezTo>
                    <a:pt x="1059057" y="36137"/>
                    <a:pt x="1066981" y="55269"/>
                    <a:pt x="1066981" y="75218"/>
                  </a:cubicBezTo>
                  <a:lnTo>
                    <a:pt x="1066981" y="206111"/>
                  </a:lnTo>
                  <a:cubicBezTo>
                    <a:pt x="1066981" y="226061"/>
                    <a:pt x="1059057" y="245193"/>
                    <a:pt x="1044950" y="259299"/>
                  </a:cubicBezTo>
                  <a:cubicBezTo>
                    <a:pt x="1030844" y="273405"/>
                    <a:pt x="1011712" y="281330"/>
                    <a:pt x="991763" y="281330"/>
                  </a:cubicBezTo>
                  <a:lnTo>
                    <a:pt x="75218" y="281330"/>
                  </a:lnTo>
                  <a:cubicBezTo>
                    <a:pt x="55269" y="281330"/>
                    <a:pt x="36137" y="273405"/>
                    <a:pt x="22031" y="259299"/>
                  </a:cubicBezTo>
                  <a:cubicBezTo>
                    <a:pt x="7925" y="245193"/>
                    <a:pt x="0" y="226061"/>
                    <a:pt x="0" y="206111"/>
                  </a:cubicBezTo>
                  <a:lnTo>
                    <a:pt x="0" y="75218"/>
                  </a:lnTo>
                  <a:cubicBezTo>
                    <a:pt x="0" y="55269"/>
                    <a:pt x="7925" y="36137"/>
                    <a:pt x="22031" y="22031"/>
                  </a:cubicBezTo>
                  <a:cubicBezTo>
                    <a:pt x="36137" y="7925"/>
                    <a:pt x="55269" y="0"/>
                    <a:pt x="75218" y="0"/>
                  </a:cubicBezTo>
                  <a:close/>
                </a:path>
              </a:pathLst>
            </a:custGeom>
            <a:solidFill>
              <a:srgbClr val="C2EBE3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28575"/>
              <a:ext cx="1066981" cy="25275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 rot="-1643804">
            <a:off x="10477014" y="2895848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0" y="0"/>
                </a:lnTo>
                <a:lnTo>
                  <a:pt x="2196190" y="611816"/>
                </a:lnTo>
                <a:lnTo>
                  <a:pt x="0" y="6118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438440" y="4452774"/>
            <a:ext cx="3088337" cy="824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Keterlibatan Siswa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226150" y="1932031"/>
            <a:ext cx="3088337" cy="824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Waktu yang Terbatas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97358" y="6611713"/>
            <a:ext cx="3545921" cy="824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Resistensi terhadap Perubahan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862467" y="4426389"/>
            <a:ext cx="3088337" cy="824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Keterbatasan Sumber Daya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110847" y="2176740"/>
            <a:ext cx="3088337" cy="43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Keragaman Siswa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117265" y="6349948"/>
            <a:ext cx="3088337" cy="824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Perubahan Kurikulum</a:t>
            </a:r>
          </a:p>
        </p:txBody>
      </p:sp>
      <p:sp>
        <p:nvSpPr>
          <p:cNvPr id="29" name="Freeform 29"/>
          <p:cNvSpPr/>
          <p:nvPr/>
        </p:nvSpPr>
        <p:spPr>
          <a:xfrm rot="204962">
            <a:off x="11333721" y="4479549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0" y="0"/>
                </a:lnTo>
                <a:lnTo>
                  <a:pt x="2196190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30" name="Freeform 30"/>
          <p:cNvSpPr/>
          <p:nvPr/>
        </p:nvSpPr>
        <p:spPr>
          <a:xfrm rot="1543996">
            <a:off x="10890740" y="5890814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31" name="Freeform 31"/>
          <p:cNvSpPr/>
          <p:nvPr/>
        </p:nvSpPr>
        <p:spPr>
          <a:xfrm rot="-8767587">
            <a:off x="5953077" y="3012795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32" name="Freeform 32"/>
          <p:cNvSpPr/>
          <p:nvPr/>
        </p:nvSpPr>
        <p:spPr>
          <a:xfrm rot="-10366412">
            <a:off x="4870860" y="4744070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33" name="Freeform 33"/>
          <p:cNvSpPr/>
          <p:nvPr/>
        </p:nvSpPr>
        <p:spPr>
          <a:xfrm rot="9139054">
            <a:off x="5685962" y="6087512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34" name="Freeform 34"/>
          <p:cNvSpPr/>
          <p:nvPr/>
        </p:nvSpPr>
        <p:spPr>
          <a:xfrm rot="-8261386">
            <a:off x="8672556" y="6509905"/>
            <a:ext cx="1437070" cy="1309040"/>
          </a:xfrm>
          <a:custGeom>
            <a:avLst/>
            <a:gdLst/>
            <a:ahLst/>
            <a:cxnLst/>
            <a:rect l="l" t="t" r="r" b="b"/>
            <a:pathLst>
              <a:path w="1437070" h="1309040">
                <a:moveTo>
                  <a:pt x="0" y="0"/>
                </a:moveTo>
                <a:lnTo>
                  <a:pt x="1437070" y="0"/>
                </a:lnTo>
                <a:lnTo>
                  <a:pt x="1437070" y="1309041"/>
                </a:lnTo>
                <a:lnTo>
                  <a:pt x="0" y="13090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 rot="9139054">
            <a:off x="6503745" y="7493641"/>
            <a:ext cx="2259042" cy="629326"/>
          </a:xfrm>
          <a:custGeom>
            <a:avLst/>
            <a:gdLst/>
            <a:ahLst/>
            <a:cxnLst/>
            <a:rect l="l" t="t" r="r" b="b"/>
            <a:pathLst>
              <a:path w="2259042" h="629326">
                <a:moveTo>
                  <a:pt x="0" y="0"/>
                </a:moveTo>
                <a:lnTo>
                  <a:pt x="2259041" y="0"/>
                </a:lnTo>
                <a:lnTo>
                  <a:pt x="2259041" y="629326"/>
                </a:lnTo>
                <a:lnTo>
                  <a:pt x="0" y="6293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2898950" y="8001287"/>
            <a:ext cx="3705330" cy="976981"/>
            <a:chOff x="0" y="0"/>
            <a:chExt cx="1066981" cy="28133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66981" cy="281330"/>
            </a:xfrm>
            <a:custGeom>
              <a:avLst/>
              <a:gdLst/>
              <a:ahLst/>
              <a:cxnLst/>
              <a:rect l="l" t="t" r="r" b="b"/>
              <a:pathLst>
                <a:path w="1066981" h="281330">
                  <a:moveTo>
                    <a:pt x="75218" y="0"/>
                  </a:moveTo>
                  <a:lnTo>
                    <a:pt x="991763" y="0"/>
                  </a:lnTo>
                  <a:cubicBezTo>
                    <a:pt x="1011712" y="0"/>
                    <a:pt x="1030844" y="7925"/>
                    <a:pt x="1044950" y="22031"/>
                  </a:cubicBezTo>
                  <a:cubicBezTo>
                    <a:pt x="1059057" y="36137"/>
                    <a:pt x="1066981" y="55269"/>
                    <a:pt x="1066981" y="75218"/>
                  </a:cubicBezTo>
                  <a:lnTo>
                    <a:pt x="1066981" y="206111"/>
                  </a:lnTo>
                  <a:cubicBezTo>
                    <a:pt x="1066981" y="226061"/>
                    <a:pt x="1059057" y="245193"/>
                    <a:pt x="1044950" y="259299"/>
                  </a:cubicBezTo>
                  <a:cubicBezTo>
                    <a:pt x="1030844" y="273405"/>
                    <a:pt x="1011712" y="281330"/>
                    <a:pt x="991763" y="281330"/>
                  </a:cubicBezTo>
                  <a:lnTo>
                    <a:pt x="75218" y="281330"/>
                  </a:lnTo>
                  <a:cubicBezTo>
                    <a:pt x="55269" y="281330"/>
                    <a:pt x="36137" y="273405"/>
                    <a:pt x="22031" y="259299"/>
                  </a:cubicBezTo>
                  <a:cubicBezTo>
                    <a:pt x="7925" y="245193"/>
                    <a:pt x="0" y="226061"/>
                    <a:pt x="0" y="206111"/>
                  </a:cubicBezTo>
                  <a:lnTo>
                    <a:pt x="0" y="75218"/>
                  </a:lnTo>
                  <a:cubicBezTo>
                    <a:pt x="0" y="55269"/>
                    <a:pt x="7925" y="36137"/>
                    <a:pt x="22031" y="22031"/>
                  </a:cubicBezTo>
                  <a:cubicBezTo>
                    <a:pt x="36137" y="7925"/>
                    <a:pt x="55269" y="0"/>
                    <a:pt x="75218" y="0"/>
                  </a:cubicBezTo>
                  <a:close/>
                </a:path>
              </a:pathLst>
            </a:custGeom>
            <a:solidFill>
              <a:srgbClr val="C2EBE3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28575"/>
              <a:ext cx="1066981" cy="25275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2037134" y="8001287"/>
            <a:ext cx="3740501" cy="911138"/>
            <a:chOff x="0" y="0"/>
            <a:chExt cx="1077109" cy="26237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77109" cy="262370"/>
            </a:xfrm>
            <a:custGeom>
              <a:avLst/>
              <a:gdLst/>
              <a:ahLst/>
              <a:cxnLst/>
              <a:rect l="l" t="t" r="r" b="b"/>
              <a:pathLst>
                <a:path w="1077109" h="262370">
                  <a:moveTo>
                    <a:pt x="74511" y="0"/>
                  </a:moveTo>
                  <a:lnTo>
                    <a:pt x="1002598" y="0"/>
                  </a:lnTo>
                  <a:cubicBezTo>
                    <a:pt x="1022359" y="0"/>
                    <a:pt x="1041312" y="7850"/>
                    <a:pt x="1055285" y="21824"/>
                  </a:cubicBezTo>
                  <a:cubicBezTo>
                    <a:pt x="1069259" y="35797"/>
                    <a:pt x="1077109" y="54750"/>
                    <a:pt x="1077109" y="74511"/>
                  </a:cubicBezTo>
                  <a:lnTo>
                    <a:pt x="1077109" y="187859"/>
                  </a:lnTo>
                  <a:cubicBezTo>
                    <a:pt x="1077109" y="207620"/>
                    <a:pt x="1069259" y="226573"/>
                    <a:pt x="1055285" y="240546"/>
                  </a:cubicBezTo>
                  <a:cubicBezTo>
                    <a:pt x="1041312" y="254520"/>
                    <a:pt x="1022359" y="262370"/>
                    <a:pt x="1002598" y="262370"/>
                  </a:cubicBezTo>
                  <a:lnTo>
                    <a:pt x="74511" y="262370"/>
                  </a:lnTo>
                  <a:cubicBezTo>
                    <a:pt x="54750" y="262370"/>
                    <a:pt x="35797" y="254520"/>
                    <a:pt x="21824" y="240546"/>
                  </a:cubicBezTo>
                  <a:cubicBezTo>
                    <a:pt x="7850" y="226573"/>
                    <a:pt x="0" y="207620"/>
                    <a:pt x="0" y="187859"/>
                  </a:cubicBezTo>
                  <a:lnTo>
                    <a:pt x="0" y="74511"/>
                  </a:lnTo>
                  <a:cubicBezTo>
                    <a:pt x="0" y="54750"/>
                    <a:pt x="7850" y="35797"/>
                    <a:pt x="21824" y="21824"/>
                  </a:cubicBezTo>
                  <a:cubicBezTo>
                    <a:pt x="35797" y="7850"/>
                    <a:pt x="54750" y="0"/>
                    <a:pt x="74511" y="0"/>
                  </a:cubicBezTo>
                  <a:close/>
                </a:path>
              </a:pathLst>
            </a:custGeom>
            <a:solidFill>
              <a:srgbClr val="FBC046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0" y="28575"/>
              <a:ext cx="1077109" cy="23379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sp>
        <p:nvSpPr>
          <p:cNvPr id="42" name="Freeform 42"/>
          <p:cNvSpPr/>
          <p:nvPr/>
        </p:nvSpPr>
        <p:spPr>
          <a:xfrm rot="1543996">
            <a:off x="10219349" y="7189587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0" y="0"/>
                </a:lnTo>
                <a:lnTo>
                  <a:pt x="2196190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43" name="TextBox 43"/>
          <p:cNvSpPr txBox="1"/>
          <p:nvPr/>
        </p:nvSpPr>
        <p:spPr>
          <a:xfrm>
            <a:off x="3162530" y="8087917"/>
            <a:ext cx="3088337" cy="824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Kompleksitas Implementasi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2363216" y="8256471"/>
            <a:ext cx="3088337" cy="422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Kendala Evaluasi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7633265" y="8218371"/>
            <a:ext cx="3705330" cy="1578840"/>
            <a:chOff x="0" y="0"/>
            <a:chExt cx="1066981" cy="45464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066981" cy="454640"/>
            </a:xfrm>
            <a:custGeom>
              <a:avLst/>
              <a:gdLst/>
              <a:ahLst/>
              <a:cxnLst/>
              <a:rect l="l" t="t" r="r" b="b"/>
              <a:pathLst>
                <a:path w="1066981" h="454640">
                  <a:moveTo>
                    <a:pt x="75218" y="0"/>
                  </a:moveTo>
                  <a:lnTo>
                    <a:pt x="991763" y="0"/>
                  </a:lnTo>
                  <a:cubicBezTo>
                    <a:pt x="1011712" y="0"/>
                    <a:pt x="1030844" y="7925"/>
                    <a:pt x="1044950" y="22031"/>
                  </a:cubicBezTo>
                  <a:cubicBezTo>
                    <a:pt x="1059057" y="36137"/>
                    <a:pt x="1066981" y="55269"/>
                    <a:pt x="1066981" y="75218"/>
                  </a:cubicBezTo>
                  <a:lnTo>
                    <a:pt x="1066981" y="379422"/>
                  </a:lnTo>
                  <a:cubicBezTo>
                    <a:pt x="1066981" y="399371"/>
                    <a:pt x="1059057" y="418503"/>
                    <a:pt x="1044950" y="432609"/>
                  </a:cubicBezTo>
                  <a:cubicBezTo>
                    <a:pt x="1030844" y="446716"/>
                    <a:pt x="1011712" y="454640"/>
                    <a:pt x="991763" y="454640"/>
                  </a:cubicBezTo>
                  <a:lnTo>
                    <a:pt x="75218" y="454640"/>
                  </a:lnTo>
                  <a:cubicBezTo>
                    <a:pt x="55269" y="454640"/>
                    <a:pt x="36137" y="446716"/>
                    <a:pt x="22031" y="432609"/>
                  </a:cubicBezTo>
                  <a:cubicBezTo>
                    <a:pt x="7925" y="418503"/>
                    <a:pt x="0" y="399371"/>
                    <a:pt x="0" y="379422"/>
                  </a:cubicBezTo>
                  <a:lnTo>
                    <a:pt x="0" y="75218"/>
                  </a:lnTo>
                  <a:cubicBezTo>
                    <a:pt x="0" y="55269"/>
                    <a:pt x="7925" y="36137"/>
                    <a:pt x="22031" y="22031"/>
                  </a:cubicBezTo>
                  <a:cubicBezTo>
                    <a:pt x="36137" y="7925"/>
                    <a:pt x="55269" y="0"/>
                    <a:pt x="75218" y="0"/>
                  </a:cubicBezTo>
                  <a:close/>
                </a:path>
              </a:pathLst>
            </a:custGeom>
            <a:solidFill>
              <a:srgbClr val="E6BFE1"/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0" y="28575"/>
              <a:ext cx="1066981" cy="42606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7941762" y="8413669"/>
            <a:ext cx="3088337" cy="1226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8"/>
              </a:lnSpc>
              <a:spcBef>
                <a:spcPct val="0"/>
              </a:spcBef>
            </a:pPr>
            <a:r>
              <a:rPr lang="en-US" sz="3093" spc="129">
                <a:solidFill>
                  <a:srgbClr val="000000"/>
                </a:solidFill>
                <a:latin typeface="Krabuler"/>
                <a:ea typeface="Krabuler"/>
                <a:cs typeface="Krabuler"/>
                <a:sym typeface="Krabuler"/>
              </a:rPr>
              <a:t>Dukungan Administratif dan Kebijakan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40715" y="-5015555"/>
            <a:ext cx="19969429" cy="19969429"/>
          </a:xfrm>
          <a:custGeom>
            <a:avLst/>
            <a:gdLst/>
            <a:ahLst/>
            <a:cxnLst/>
            <a:rect l="l" t="t" r="r" b="b"/>
            <a:pathLst>
              <a:path w="19969429" h="19969429">
                <a:moveTo>
                  <a:pt x="0" y="0"/>
                </a:moveTo>
                <a:lnTo>
                  <a:pt x="19969430" y="0"/>
                </a:lnTo>
                <a:lnTo>
                  <a:pt x="19969430" y="19969429"/>
                </a:lnTo>
                <a:lnTo>
                  <a:pt x="0" y="199694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436218" y="-1975796"/>
            <a:ext cx="4091513" cy="3332723"/>
          </a:xfrm>
          <a:custGeom>
            <a:avLst/>
            <a:gdLst/>
            <a:ahLst/>
            <a:cxnLst/>
            <a:rect l="l" t="t" r="r" b="b"/>
            <a:pathLst>
              <a:path w="4091513" h="3332723">
                <a:moveTo>
                  <a:pt x="0" y="0"/>
                </a:moveTo>
                <a:lnTo>
                  <a:pt x="4091513" y="0"/>
                </a:lnTo>
                <a:lnTo>
                  <a:pt x="4091513" y="3332724"/>
                </a:lnTo>
                <a:lnTo>
                  <a:pt x="0" y="33327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128067" y="-458058"/>
            <a:ext cx="5209612" cy="2206024"/>
          </a:xfrm>
          <a:custGeom>
            <a:avLst/>
            <a:gdLst/>
            <a:ahLst/>
            <a:cxnLst/>
            <a:rect l="l" t="t" r="r" b="b"/>
            <a:pathLst>
              <a:path w="5209612" h="2206024">
                <a:moveTo>
                  <a:pt x="0" y="0"/>
                </a:moveTo>
                <a:lnTo>
                  <a:pt x="5209613" y="0"/>
                </a:lnTo>
                <a:lnTo>
                  <a:pt x="5209613" y="2206024"/>
                </a:lnTo>
                <a:lnTo>
                  <a:pt x="0" y="22060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1388" t="-86525"/>
            </a:stretch>
          </a:blipFill>
        </p:spPr>
      </p:sp>
      <p:sp>
        <p:nvSpPr>
          <p:cNvPr id="5" name="Freeform 5"/>
          <p:cNvSpPr/>
          <p:nvPr/>
        </p:nvSpPr>
        <p:spPr>
          <a:xfrm rot="960655" flipH="1" flipV="1">
            <a:off x="-1017057" y="8620638"/>
            <a:ext cx="4091513" cy="3332723"/>
          </a:xfrm>
          <a:custGeom>
            <a:avLst/>
            <a:gdLst/>
            <a:ahLst/>
            <a:cxnLst/>
            <a:rect l="l" t="t" r="r" b="b"/>
            <a:pathLst>
              <a:path w="4091513" h="3332723">
                <a:moveTo>
                  <a:pt x="4091514" y="3332724"/>
                </a:moveTo>
                <a:lnTo>
                  <a:pt x="0" y="3332724"/>
                </a:lnTo>
                <a:lnTo>
                  <a:pt x="0" y="0"/>
                </a:lnTo>
                <a:lnTo>
                  <a:pt x="4091514" y="0"/>
                </a:lnTo>
                <a:lnTo>
                  <a:pt x="4091514" y="333272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668257" flipH="1" flipV="1">
            <a:off x="-676709" y="8155288"/>
            <a:ext cx="5209612" cy="2206024"/>
          </a:xfrm>
          <a:custGeom>
            <a:avLst/>
            <a:gdLst/>
            <a:ahLst/>
            <a:cxnLst/>
            <a:rect l="l" t="t" r="r" b="b"/>
            <a:pathLst>
              <a:path w="5209612" h="2206024">
                <a:moveTo>
                  <a:pt x="5209613" y="2206024"/>
                </a:moveTo>
                <a:lnTo>
                  <a:pt x="0" y="2206024"/>
                </a:lnTo>
                <a:lnTo>
                  <a:pt x="0" y="0"/>
                </a:lnTo>
                <a:lnTo>
                  <a:pt x="5209613" y="0"/>
                </a:lnTo>
                <a:lnTo>
                  <a:pt x="5209613" y="2206024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1388" t="-86525"/>
            </a:stretch>
          </a:blipFill>
        </p:spPr>
      </p:sp>
      <p:grpSp>
        <p:nvGrpSpPr>
          <p:cNvPr id="7" name="Group 7"/>
          <p:cNvGrpSpPr/>
          <p:nvPr/>
        </p:nvGrpSpPr>
        <p:grpSpPr>
          <a:xfrm rot="-5400000">
            <a:off x="676628" y="3194062"/>
            <a:ext cx="704144" cy="70414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BAD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5400000">
            <a:off x="676628" y="2160597"/>
            <a:ext cx="704144" cy="704144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DF0EA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5400000">
            <a:off x="676628" y="1123078"/>
            <a:ext cx="704144" cy="70414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BADD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-5400000">
            <a:off x="16907228" y="8459778"/>
            <a:ext cx="704144" cy="70414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BADD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 rot="-5400000">
            <a:off x="16907228" y="7426313"/>
            <a:ext cx="704144" cy="704144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DF0EA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 rot="-5400000">
            <a:off x="16907228" y="6388794"/>
            <a:ext cx="704144" cy="704144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BADD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 rot="5400000">
            <a:off x="4950939" y="38545"/>
            <a:ext cx="8360420" cy="10668750"/>
          </a:xfrm>
          <a:custGeom>
            <a:avLst/>
            <a:gdLst/>
            <a:ahLst/>
            <a:cxnLst/>
            <a:rect l="l" t="t" r="r" b="b"/>
            <a:pathLst>
              <a:path w="8360420" h="10668750">
                <a:moveTo>
                  <a:pt x="0" y="0"/>
                </a:moveTo>
                <a:lnTo>
                  <a:pt x="8360420" y="0"/>
                </a:lnTo>
                <a:lnTo>
                  <a:pt x="8360420" y="10668749"/>
                </a:lnTo>
                <a:lnTo>
                  <a:pt x="0" y="106687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3676092" y="3565480"/>
            <a:ext cx="10935815" cy="5246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339"/>
              </a:lnSpc>
            </a:pPr>
            <a:r>
              <a:rPr lang="en-US" sz="18000">
                <a:solidFill>
                  <a:srgbClr val="5E17EB"/>
                </a:solidFill>
                <a:latin typeface="Chewy"/>
                <a:ea typeface="Chewy"/>
                <a:cs typeface="Chewy"/>
                <a:sym typeface="Chewy"/>
              </a:rPr>
              <a:t>Question</a:t>
            </a:r>
          </a:p>
          <a:p>
            <a:pPr algn="ctr">
              <a:lnSpc>
                <a:spcPts val="20339"/>
              </a:lnSpc>
            </a:pPr>
            <a:r>
              <a:rPr lang="en-US" sz="18000">
                <a:solidFill>
                  <a:srgbClr val="5E17EB"/>
                </a:solidFill>
                <a:latin typeface="Chewy"/>
                <a:ea typeface="Chewy"/>
                <a:cs typeface="Chewy"/>
                <a:sym typeface="Chewy"/>
              </a:rPr>
              <a:t>Time</a:t>
            </a:r>
          </a:p>
        </p:txBody>
      </p:sp>
      <p:sp>
        <p:nvSpPr>
          <p:cNvPr id="27" name="Freeform 27"/>
          <p:cNvSpPr/>
          <p:nvPr/>
        </p:nvSpPr>
        <p:spPr>
          <a:xfrm>
            <a:off x="2960893" y="389179"/>
            <a:ext cx="1723166" cy="2389138"/>
          </a:xfrm>
          <a:custGeom>
            <a:avLst/>
            <a:gdLst/>
            <a:ahLst/>
            <a:cxnLst/>
            <a:rect l="l" t="t" r="r" b="b"/>
            <a:pathLst>
              <a:path w="1723166" h="2389138">
                <a:moveTo>
                  <a:pt x="0" y="0"/>
                </a:moveTo>
                <a:lnTo>
                  <a:pt x="1723166" y="0"/>
                </a:lnTo>
                <a:lnTo>
                  <a:pt x="1723166" y="2389138"/>
                </a:lnTo>
                <a:lnTo>
                  <a:pt x="0" y="23891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rot="4010283" flipH="1">
            <a:off x="13137465" y="7830433"/>
            <a:ext cx="1723166" cy="2389138"/>
          </a:xfrm>
          <a:custGeom>
            <a:avLst/>
            <a:gdLst/>
            <a:ahLst/>
            <a:cxnLst/>
            <a:rect l="l" t="t" r="r" b="b"/>
            <a:pathLst>
              <a:path w="1723166" h="2389138">
                <a:moveTo>
                  <a:pt x="1723165" y="0"/>
                </a:moveTo>
                <a:lnTo>
                  <a:pt x="0" y="0"/>
                </a:lnTo>
                <a:lnTo>
                  <a:pt x="0" y="2389138"/>
                </a:lnTo>
                <a:lnTo>
                  <a:pt x="1723165" y="2389138"/>
                </a:lnTo>
                <a:lnTo>
                  <a:pt x="172316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 rot="589596">
            <a:off x="7109042" y="1521042"/>
            <a:ext cx="4044215" cy="2286820"/>
          </a:xfrm>
          <a:custGeom>
            <a:avLst/>
            <a:gdLst/>
            <a:ahLst/>
            <a:cxnLst/>
            <a:rect l="l" t="t" r="r" b="b"/>
            <a:pathLst>
              <a:path w="4044215" h="2286820">
                <a:moveTo>
                  <a:pt x="0" y="0"/>
                </a:moveTo>
                <a:lnTo>
                  <a:pt x="4044215" y="0"/>
                </a:lnTo>
                <a:lnTo>
                  <a:pt x="4044215" y="2286819"/>
                </a:lnTo>
                <a:lnTo>
                  <a:pt x="0" y="228681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627</Words>
  <Application>Microsoft Office PowerPoint</Application>
  <PresentationFormat>Custom</PresentationFormat>
  <Paragraphs>94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30" baseType="lpstr">
      <vt:lpstr>Calibri</vt:lpstr>
      <vt:lpstr>DM Sans</vt:lpstr>
      <vt:lpstr>Krabuler</vt:lpstr>
      <vt:lpstr>Chewy</vt:lpstr>
      <vt:lpstr>Quicksand</vt:lpstr>
      <vt:lpstr>Canva Sans Medium</vt:lpstr>
      <vt:lpstr>Kollektif Bold</vt:lpstr>
      <vt:lpstr>Cormorant Garamond Bold Italics</vt:lpstr>
      <vt:lpstr>DM Sans Bold</vt:lpstr>
      <vt:lpstr>Rustic Printed</vt:lpstr>
      <vt:lpstr>Open Sans Extra Bold</vt:lpstr>
      <vt:lpstr>Arial</vt:lpstr>
      <vt:lpstr>Lora Bold Italics</vt:lpstr>
      <vt:lpstr>Poppins</vt:lpstr>
      <vt:lpstr>Alatsi</vt:lpstr>
      <vt:lpstr>Quicksand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Langkah-langkah dalam merancang strategi pembelajaran yang efektif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paragraph text</dc:title>
  <cp:lastModifiedBy>Lenovo</cp:lastModifiedBy>
  <cp:revision>4</cp:revision>
  <dcterms:created xsi:type="dcterms:W3CDTF">2006-08-16T00:00:00Z</dcterms:created>
  <dcterms:modified xsi:type="dcterms:W3CDTF">2024-08-17T13:57:51Z</dcterms:modified>
  <dc:identifier>DAGNcoITF24</dc:identifier>
</cp:coreProperties>
</file>