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7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16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7113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317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07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6275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7272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099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70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196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8952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5705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8643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9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2332914"/>
            <a:ext cx="9001462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2D21B7-87B8-8F28-2C30-22A18366A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6384" cy="61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0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Regulasi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historis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zaman </a:t>
            </a:r>
            <a:r>
              <a:rPr lang="en-US" dirty="0" err="1"/>
              <a:t>penjajahan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rezim</a:t>
            </a:r>
            <a:r>
              <a:rPr lang="en-US" dirty="0"/>
              <a:t> </a:t>
            </a:r>
            <a:r>
              <a:rPr lang="en-US" dirty="0" err="1"/>
              <a:t>reformasi</a:t>
            </a:r>
            <a:endParaRPr lang="en-US" dirty="0"/>
          </a:p>
          <a:p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/>
              <a:t>Regulasi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   1.  ERA PRA KEMERDEKAAN</a:t>
            </a:r>
          </a:p>
          <a:p>
            <a:pPr marL="0" indent="0">
              <a:buNone/>
            </a:pPr>
            <a:r>
              <a:rPr lang="en-US" dirty="0"/>
              <a:t>   2.  ERA KEMERDEKAAN</a:t>
            </a:r>
          </a:p>
          <a:p>
            <a:pPr marL="0" indent="0">
              <a:buNone/>
            </a:pPr>
            <a:r>
              <a:rPr lang="en-US" dirty="0"/>
              <a:t>   3.  ERA REFORMASI </a:t>
            </a:r>
          </a:p>
        </p:txBody>
      </p:sp>
    </p:spTree>
    <p:extLst>
      <p:ext uri="{BB962C8B-B14F-4D97-AF65-F5344CB8AC3E}">
        <p14:creationId xmlns:p14="http://schemas.microsoft.com/office/powerpoint/2010/main" val="3501131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ERA PRA KEMERDEKAAN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19" y="1477941"/>
            <a:ext cx="10353762" cy="47619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 err="1"/>
              <a:t>Regerings</a:t>
            </a:r>
            <a:r>
              <a:rPr lang="en-US" sz="2800" dirty="0"/>
              <a:t> </a:t>
            </a:r>
            <a:r>
              <a:rPr lang="en-US" sz="2800" dirty="0" err="1"/>
              <a:t>Reglement</a:t>
            </a:r>
            <a:r>
              <a:rPr lang="en-US" sz="2800" dirty="0"/>
              <a:t> (R.R) yang </a:t>
            </a:r>
            <a:r>
              <a:rPr lang="en-US" sz="2800" dirty="0" err="1"/>
              <a:t>dikeluarkan</a:t>
            </a:r>
            <a:r>
              <a:rPr lang="en-US" sz="2800" dirty="0"/>
              <a:t> </a:t>
            </a:r>
            <a:r>
              <a:rPr lang="en-US" sz="2800" dirty="0" err="1"/>
              <a:t>tahun</a:t>
            </a:r>
            <a:r>
              <a:rPr lang="en-US" sz="2800" dirty="0"/>
              <a:t> 1854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pasal</a:t>
            </a:r>
            <a:r>
              <a:rPr lang="en-US" sz="2800" dirty="0"/>
              <a:t> 71 RR 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pengakuan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adanya</a:t>
            </a:r>
            <a:r>
              <a:rPr lang="en-US" sz="2800" dirty="0"/>
              <a:t> </a:t>
            </a:r>
            <a:r>
              <a:rPr lang="en-US" sz="2800" dirty="0" err="1"/>
              <a:t>desa</a:t>
            </a:r>
            <a:r>
              <a:rPr lang="en-US" sz="2800" dirty="0"/>
              <a:t>, </a:t>
            </a:r>
            <a:r>
              <a:rPr lang="en-US" sz="2800" dirty="0" err="1"/>
              <a:t>demokrasi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otonomi</a:t>
            </a:r>
            <a:r>
              <a:rPr lang="en-US" sz="2800" dirty="0"/>
              <a:t> </a:t>
            </a:r>
            <a:r>
              <a:rPr lang="en-US" sz="2800" dirty="0" err="1"/>
              <a:t>desa</a:t>
            </a:r>
            <a:r>
              <a:rPr lang="en-US" sz="2800" dirty="0"/>
              <a:t>.</a:t>
            </a:r>
          </a:p>
          <a:p>
            <a:pPr algn="just"/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tahun</a:t>
            </a:r>
            <a:r>
              <a:rPr lang="en-US" sz="2800" dirty="0"/>
              <a:t> 1924,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perkembanganya</a:t>
            </a:r>
            <a:r>
              <a:rPr lang="en-US" sz="2800" dirty="0"/>
              <a:t> </a:t>
            </a:r>
            <a:r>
              <a:rPr lang="en-US" sz="2800" i="1" dirty="0" err="1"/>
              <a:t>Regerings</a:t>
            </a:r>
            <a:r>
              <a:rPr lang="en-US" sz="2800" i="1" dirty="0"/>
              <a:t> </a:t>
            </a:r>
            <a:r>
              <a:rPr lang="en-US" sz="2800" i="1" dirty="0" err="1"/>
              <a:t>Reglement</a:t>
            </a:r>
            <a:r>
              <a:rPr lang="en-US" sz="2800" i="1" dirty="0"/>
              <a:t> </a:t>
            </a:r>
            <a:r>
              <a:rPr lang="en-US" sz="2800" dirty="0"/>
              <a:t>(R.R) </a:t>
            </a:r>
            <a:r>
              <a:rPr lang="en-US" sz="2800" dirty="0" err="1"/>
              <a:t>diganti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i="1" dirty="0" err="1"/>
              <a:t>Indische</a:t>
            </a:r>
            <a:r>
              <a:rPr lang="en-US" sz="2800" i="1" dirty="0"/>
              <a:t> </a:t>
            </a:r>
            <a:r>
              <a:rPr lang="en-US" sz="2800" i="1" dirty="0" err="1"/>
              <a:t>Staatsreggeling</a:t>
            </a:r>
            <a:r>
              <a:rPr lang="en-US" sz="2800" i="1" dirty="0"/>
              <a:t> </a:t>
            </a:r>
            <a:r>
              <a:rPr lang="en-US" sz="2800" dirty="0"/>
              <a:t>(IS). </a:t>
            </a:r>
            <a:r>
              <a:rPr lang="en-US" sz="2800" dirty="0" err="1"/>
              <a:t>Kemudian</a:t>
            </a:r>
            <a:r>
              <a:rPr lang="en-US" sz="2800" dirty="0"/>
              <a:t> </a:t>
            </a:r>
            <a:r>
              <a:rPr lang="en-US" sz="2800" dirty="0" err="1"/>
              <a:t>pasal</a:t>
            </a:r>
            <a:r>
              <a:rPr lang="en-US" sz="2800" dirty="0"/>
              <a:t> 71 R.R </a:t>
            </a:r>
            <a:r>
              <a:rPr lang="en-US" sz="2800" dirty="0" err="1"/>
              <a:t>diganti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pasal</a:t>
            </a:r>
            <a:r>
              <a:rPr lang="en-US" sz="2800" dirty="0"/>
              <a:t> 128 I.S </a:t>
            </a:r>
          </a:p>
          <a:p>
            <a:pPr algn="just"/>
            <a:r>
              <a:rPr lang="en-US" sz="2800" dirty="0"/>
              <a:t> </a:t>
            </a:r>
            <a:r>
              <a:rPr lang="en-US" sz="2800" dirty="0" err="1"/>
              <a:t>Berdasarkan</a:t>
            </a:r>
            <a:r>
              <a:rPr lang="en-US" sz="2800" dirty="0"/>
              <a:t> </a:t>
            </a:r>
            <a:r>
              <a:rPr lang="en-US" sz="2800" dirty="0" err="1"/>
              <a:t>pasal</a:t>
            </a:r>
            <a:r>
              <a:rPr lang="en-US" sz="2800" dirty="0"/>
              <a:t> 128 I.S, </a:t>
            </a:r>
            <a:r>
              <a:rPr lang="en-US" sz="2800" dirty="0" err="1"/>
              <a:t>Desa-desa</a:t>
            </a:r>
            <a:r>
              <a:rPr lang="en-US" sz="2800" dirty="0"/>
              <a:t> </a:t>
            </a:r>
            <a:r>
              <a:rPr lang="en-US" sz="2800" dirty="0" err="1"/>
              <a:t>bumiputera</a:t>
            </a:r>
            <a:r>
              <a:rPr lang="en-US" sz="2800" dirty="0"/>
              <a:t> </a:t>
            </a:r>
            <a:r>
              <a:rPr lang="en-US" sz="2800" dirty="0" err="1"/>
              <a:t>dibiarkan</a:t>
            </a:r>
            <a:r>
              <a:rPr lang="en-US" sz="2800" dirty="0"/>
              <a:t> </a:t>
            </a:r>
            <a:r>
              <a:rPr lang="en-US" sz="2800" dirty="0" err="1"/>
              <a:t>memilih</a:t>
            </a:r>
            <a:r>
              <a:rPr lang="en-US" sz="2800" dirty="0"/>
              <a:t> </a:t>
            </a:r>
            <a:r>
              <a:rPr lang="en-US" sz="2800" dirty="0" err="1"/>
              <a:t>anggota-anggota</a:t>
            </a:r>
            <a:r>
              <a:rPr lang="en-US" sz="2800" dirty="0"/>
              <a:t> </a:t>
            </a:r>
            <a:r>
              <a:rPr lang="en-US" sz="2800" dirty="0" err="1"/>
              <a:t>pemerintahan</a:t>
            </a:r>
            <a:r>
              <a:rPr lang="en-US" sz="2800" dirty="0"/>
              <a:t> </a:t>
            </a:r>
            <a:r>
              <a:rPr lang="en-US" sz="2800" dirty="0" err="1"/>
              <a:t>desanya</a:t>
            </a:r>
            <a:r>
              <a:rPr lang="en-US" sz="2800" dirty="0"/>
              <a:t> </a:t>
            </a:r>
            <a:r>
              <a:rPr lang="en-US" sz="2800" dirty="0" err="1"/>
              <a:t>sendiri</a:t>
            </a:r>
            <a:r>
              <a:rPr lang="en-US" sz="2800" dirty="0"/>
              <a:t>,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persetujuan</a:t>
            </a:r>
            <a:r>
              <a:rPr lang="en-US" sz="2800" dirty="0"/>
              <a:t> </a:t>
            </a:r>
            <a:r>
              <a:rPr lang="en-US" sz="2800" dirty="0" err="1"/>
              <a:t>penguasa</a:t>
            </a:r>
            <a:r>
              <a:rPr lang="en-US" sz="2800" dirty="0"/>
              <a:t> yang </a:t>
            </a:r>
            <a:r>
              <a:rPr lang="en-US" sz="2800" dirty="0" err="1"/>
              <a:t>ditunjuk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</a:t>
            </a:r>
            <a:r>
              <a:rPr lang="en-US" sz="2800" dirty="0" err="1"/>
              <a:t>menurut</a:t>
            </a:r>
            <a:r>
              <a:rPr lang="en-US" sz="2800" dirty="0"/>
              <a:t> </a:t>
            </a:r>
            <a:r>
              <a:rPr lang="en-US" sz="2800" dirty="0" err="1"/>
              <a:t>ordonansi</a:t>
            </a:r>
            <a:r>
              <a:rPr lang="en-US" sz="2800" dirty="0"/>
              <a:t> 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10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19" y="1638863"/>
            <a:ext cx="10353762" cy="460057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1941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Hindia</a:t>
            </a:r>
            <a:r>
              <a:rPr lang="en-US" dirty="0"/>
              <a:t> </a:t>
            </a:r>
            <a:r>
              <a:rPr lang="en-US" dirty="0" err="1"/>
              <a:t>Belanda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</a:t>
            </a:r>
            <a:r>
              <a:rPr lang="en-US" dirty="0" err="1"/>
              <a:t>ordonansi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yang </a:t>
            </a:r>
            <a:r>
              <a:rPr lang="en-US" dirty="0" err="1"/>
              <a:t>terkenal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sebutan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Ordonnanntie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Ordonnonntie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1941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sempat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Hindia</a:t>
            </a:r>
            <a:r>
              <a:rPr lang="en-US" dirty="0"/>
              <a:t> </a:t>
            </a:r>
            <a:r>
              <a:rPr lang="en-US" dirty="0" err="1"/>
              <a:t>Belanda</a:t>
            </a:r>
            <a:r>
              <a:rPr lang="en-US" dirty="0"/>
              <a:t> </a:t>
            </a:r>
            <a:r>
              <a:rPr lang="en-US" dirty="0" err="1"/>
              <a:t>dikalahkan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perang</a:t>
            </a:r>
            <a:r>
              <a:rPr lang="en-US" dirty="0"/>
              <a:t> Asia </a:t>
            </a:r>
            <a:r>
              <a:rPr lang="en-US" dirty="0" err="1"/>
              <a:t>Timur</a:t>
            </a:r>
            <a:r>
              <a:rPr lang="en-US" dirty="0"/>
              <a:t> Raya  </a:t>
            </a:r>
          </a:p>
          <a:p>
            <a:pPr algn="just"/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 </a:t>
            </a:r>
            <a:r>
              <a:rPr lang="en-US" dirty="0" err="1"/>
              <a:t>Tahun</a:t>
            </a:r>
            <a:r>
              <a:rPr lang="en-US" dirty="0"/>
              <a:t> 1942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 yang </a:t>
            </a:r>
            <a:r>
              <a:rPr lang="en-US" dirty="0" err="1"/>
              <a:t>berbunyi</a:t>
            </a:r>
            <a:r>
              <a:rPr lang="en-US" dirty="0"/>
              <a:t>, “</a:t>
            </a:r>
            <a:r>
              <a:rPr lang="en-US" dirty="0" err="1"/>
              <a:t>Pembesar</a:t>
            </a:r>
            <a:r>
              <a:rPr lang="en-US" dirty="0"/>
              <a:t> </a:t>
            </a:r>
            <a:r>
              <a:rPr lang="en-US" dirty="0" err="1"/>
              <a:t>Balatentara</a:t>
            </a:r>
            <a:r>
              <a:rPr lang="en-US" dirty="0"/>
              <a:t> Dai </a:t>
            </a:r>
            <a:r>
              <a:rPr lang="en-US" dirty="0" err="1"/>
              <a:t>Nipon</a:t>
            </a:r>
            <a:r>
              <a:rPr lang="en-US" dirty="0"/>
              <a:t> </a:t>
            </a:r>
            <a:r>
              <a:rPr lang="en-US" dirty="0" err="1"/>
              <a:t>memegang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militer</a:t>
            </a:r>
            <a:r>
              <a:rPr lang="en-US" dirty="0"/>
              <a:t> yang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juga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 yang </a:t>
            </a:r>
            <a:r>
              <a:rPr lang="de-DE" dirty="0"/>
              <a:t>dahulu ada di tangan Gubernur Jenderal </a:t>
            </a:r>
          </a:p>
          <a:p>
            <a:pPr algn="just"/>
            <a:r>
              <a:rPr lang="en-US" i="1" dirty="0"/>
              <a:t>Osamu </a:t>
            </a:r>
            <a:r>
              <a:rPr lang="en-US" i="1" dirty="0" err="1"/>
              <a:t>Seirei</a:t>
            </a:r>
            <a:r>
              <a:rPr lang="en-US" i="1" dirty="0"/>
              <a:t> </a:t>
            </a:r>
            <a:r>
              <a:rPr lang="en-US" dirty="0"/>
              <a:t>No. 7 </a:t>
            </a:r>
            <a:r>
              <a:rPr lang="en-US" dirty="0" err="1"/>
              <a:t>tahun</a:t>
            </a:r>
            <a:r>
              <a:rPr lang="en-US" dirty="0"/>
              <a:t> 1944.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(</a:t>
            </a:r>
            <a:r>
              <a:rPr lang="en-US" i="1" dirty="0"/>
              <a:t>Ku-</a:t>
            </a:r>
            <a:r>
              <a:rPr lang="en-US" i="1" dirty="0" err="1"/>
              <a:t>tyoo</a:t>
            </a:r>
            <a:r>
              <a:rPr lang="en-US" dirty="0"/>
              <a:t>) yang </a:t>
            </a:r>
            <a:r>
              <a:rPr lang="en-US" dirty="0" err="1"/>
              <a:t>menetapkan</a:t>
            </a:r>
            <a:r>
              <a:rPr lang="en-US" dirty="0"/>
              <a:t> masa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 (4) </a:t>
            </a:r>
            <a:r>
              <a:rPr lang="en-US" dirty="0" err="1"/>
              <a:t>tahun</a:t>
            </a:r>
            <a:r>
              <a:rPr lang="en-US" dirty="0"/>
              <a:t>.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Suhartono</a:t>
            </a:r>
            <a:r>
              <a:rPr lang="en-US" dirty="0"/>
              <a:t> (2001:49), </a:t>
            </a:r>
            <a:r>
              <a:rPr lang="en-US" dirty="0" err="1"/>
              <a:t>pada</a:t>
            </a:r>
            <a:r>
              <a:rPr lang="en-US" dirty="0"/>
              <a:t> zaman </a:t>
            </a:r>
            <a:r>
              <a:rPr lang="en-US" dirty="0" err="1"/>
              <a:t>penjajahan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i="1" dirty="0" err="1"/>
              <a:t>aza</a:t>
            </a:r>
            <a:r>
              <a:rPr lang="en-US" i="1" dirty="0"/>
              <a:t> </a:t>
            </a:r>
            <a:r>
              <a:rPr lang="en-US" dirty="0"/>
              <a:t>(</a:t>
            </a:r>
            <a:r>
              <a:rPr lang="en-US" dirty="0" err="1"/>
              <a:t>kampung</a:t>
            </a:r>
            <a:r>
              <a:rPr lang="en-US" dirty="0"/>
              <a:t>, </a:t>
            </a:r>
            <a:r>
              <a:rPr lang="en-US" dirty="0" err="1"/>
              <a:t>dusun</a:t>
            </a:r>
            <a:r>
              <a:rPr lang="en-US" dirty="0"/>
              <a:t>)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institusi</a:t>
            </a:r>
            <a:r>
              <a:rPr lang="en-US" dirty="0"/>
              <a:t> </a:t>
            </a:r>
            <a:r>
              <a:rPr lang="en-US" dirty="0" err="1"/>
              <a:t>terbawah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46765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ERA KEMERDEKAAN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119" y="1477941"/>
            <a:ext cx="10353762" cy="466780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 </a:t>
            </a:r>
            <a:r>
              <a:rPr lang="en-US" dirty="0" err="1"/>
              <a:t>tahun</a:t>
            </a:r>
            <a:r>
              <a:rPr lang="en-US" dirty="0"/>
              <a:t> 1945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keberadaannya</a:t>
            </a:r>
            <a:r>
              <a:rPr lang="en-US" dirty="0"/>
              <a:t>,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jaminan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asal-usulnya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istimewa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22 </a:t>
            </a:r>
            <a:r>
              <a:rPr lang="en-US" dirty="0" err="1"/>
              <a:t>Tahun</a:t>
            </a:r>
            <a:r>
              <a:rPr lang="en-US" dirty="0"/>
              <a:t> 1948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mengacu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pemikiran</a:t>
            </a:r>
            <a:r>
              <a:rPr lang="en-US" dirty="0"/>
              <a:t> </a:t>
            </a:r>
            <a:r>
              <a:rPr lang="en-US" dirty="0" err="1"/>
              <a:t>Muh</a:t>
            </a:r>
            <a:r>
              <a:rPr lang="en-US" dirty="0"/>
              <a:t> </a:t>
            </a:r>
            <a:r>
              <a:rPr lang="en-US" dirty="0" err="1"/>
              <a:t>Yamin</a:t>
            </a:r>
            <a:r>
              <a:rPr lang="en-US" dirty="0"/>
              <a:t>.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kaki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pemikiran</a:t>
            </a:r>
            <a:r>
              <a:rPr lang="en-US" dirty="0"/>
              <a:t> </a:t>
            </a:r>
            <a:r>
              <a:rPr lang="en-US" dirty="0" err="1"/>
              <a:t>Yamin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tengahnya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 (</a:t>
            </a:r>
            <a:r>
              <a:rPr lang="en-US" dirty="0" err="1"/>
              <a:t>Nurcholis</a:t>
            </a:r>
            <a:r>
              <a:rPr lang="en-US" dirty="0"/>
              <a:t>, 2011: 214). </a:t>
            </a:r>
          </a:p>
          <a:p>
            <a:pPr algn="just"/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otonom</a:t>
            </a:r>
            <a:r>
              <a:rPr lang="en-US" dirty="0"/>
              <a:t> (</a:t>
            </a:r>
            <a:r>
              <a:rPr lang="en-US" i="1" dirty="0"/>
              <a:t>local self government</a:t>
            </a:r>
            <a:r>
              <a:rPr lang="en-US" dirty="0"/>
              <a:t>),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dipertahankan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berhak</a:t>
            </a:r>
            <a:r>
              <a:rPr lang="en-US" dirty="0"/>
              <a:t> </a:t>
            </a:r>
            <a:r>
              <a:rPr lang="en-US" dirty="0" err="1"/>
              <a:t>mengurus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tangganya</a:t>
            </a:r>
            <a:r>
              <a:rPr lang="en-US" dirty="0"/>
              <a:t> (</a:t>
            </a:r>
            <a:r>
              <a:rPr lang="en-US" i="1" dirty="0"/>
              <a:t>self governing community</a:t>
            </a:r>
          </a:p>
          <a:p>
            <a:pPr algn="just"/>
            <a:r>
              <a:rPr lang="en-US" dirty="0"/>
              <a:t>Negara </a:t>
            </a:r>
            <a:r>
              <a:rPr lang="en-US" dirty="0" err="1"/>
              <a:t>Republik</a:t>
            </a:r>
            <a:r>
              <a:rPr lang="en-US" dirty="0"/>
              <a:t> Indonesia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sibuk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konsolidasi</a:t>
            </a:r>
            <a:r>
              <a:rPr lang="en-US" dirty="0"/>
              <a:t> ,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penataan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22 </a:t>
            </a:r>
            <a:r>
              <a:rPr lang="en-US" dirty="0" err="1"/>
              <a:t>Tahun</a:t>
            </a:r>
            <a:r>
              <a:rPr lang="en-US" dirty="0"/>
              <a:t> 1948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. </a:t>
            </a:r>
            <a:r>
              <a:rPr lang="en-US" i="1" dirty="0"/>
              <a:t>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450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 </a:t>
            </a:r>
            <a:r>
              <a:rPr lang="en-US" dirty="0" err="1"/>
              <a:t>Tahun</a:t>
            </a:r>
            <a:r>
              <a:rPr lang="en-US" dirty="0"/>
              <a:t> 1957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otonom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-III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terpelihara</a:t>
            </a:r>
            <a:r>
              <a:rPr lang="en-US" dirty="0"/>
              <a:t>.</a:t>
            </a:r>
          </a:p>
          <a:p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-III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otonom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, yang </a:t>
            </a:r>
            <a:r>
              <a:rPr lang="en-US" dirty="0" err="1"/>
              <a:t>diakui</a:t>
            </a:r>
            <a:r>
              <a:rPr lang="en-US" dirty="0"/>
              <a:t> Negara. </a:t>
            </a:r>
          </a:p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 </a:t>
            </a:r>
            <a:r>
              <a:rPr lang="en-US" dirty="0" err="1"/>
              <a:t>Tahun</a:t>
            </a:r>
            <a:r>
              <a:rPr lang="en-US" dirty="0"/>
              <a:t> 1957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sempat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1959 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ketatanegaraan</a:t>
            </a:r>
            <a:r>
              <a:rPr lang="en-US" dirty="0"/>
              <a:t>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Dekrit</a:t>
            </a:r>
            <a:r>
              <a:rPr lang="en-US" dirty="0"/>
              <a:t> </a:t>
            </a:r>
            <a:r>
              <a:rPr lang="en-US" dirty="0" err="1"/>
              <a:t>Presiden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5 </a:t>
            </a:r>
            <a:r>
              <a:rPr lang="en-US" dirty="0" err="1"/>
              <a:t>Juli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1959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UUD 1945.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55E5B9F-2DE1-1D38-0C71-1EDE0B7E1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4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ERA ORDE BARU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Tahun</a:t>
            </a:r>
            <a:r>
              <a:rPr lang="en-US" dirty="0"/>
              <a:t> 1965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18 </a:t>
            </a:r>
            <a:r>
              <a:rPr lang="en-US" dirty="0" err="1"/>
              <a:t>Tahun</a:t>
            </a:r>
            <a:r>
              <a:rPr lang="en-US" dirty="0"/>
              <a:t> 1965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Pokok-pokok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Daerah </a:t>
            </a:r>
          </a:p>
          <a:p>
            <a:r>
              <a:rPr lang="en-US" dirty="0"/>
              <a:t>Wilayah Negara </a:t>
            </a:r>
            <a:r>
              <a:rPr lang="en-US" dirty="0" err="1"/>
              <a:t>Republik</a:t>
            </a:r>
            <a:r>
              <a:rPr lang="en-US" dirty="0"/>
              <a:t> Indonesia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habis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Daerah-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berhak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mengurus</a:t>
            </a:r>
            <a:r>
              <a:rPr lang="en-US" dirty="0"/>
              <a:t> </a:t>
            </a:r>
            <a:r>
              <a:rPr lang="en-US" dirty="0" err="1"/>
              <a:t>rumah-tangganya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tersusun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tingkatan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, </a:t>
            </a:r>
            <a:r>
              <a:rPr lang="en-US" dirty="0" err="1"/>
              <a:t>propinsi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Kotapraja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Daerah </a:t>
            </a:r>
            <a:r>
              <a:rPr lang="en-US" dirty="0" err="1"/>
              <a:t>tingkat</a:t>
            </a:r>
            <a:r>
              <a:rPr lang="en-US" dirty="0"/>
              <a:t> I. </a:t>
            </a:r>
            <a:r>
              <a:rPr lang="en-US" dirty="0" err="1"/>
              <a:t>Kedua</a:t>
            </a:r>
            <a:r>
              <a:rPr lang="en-US" dirty="0"/>
              <a:t>, </a:t>
            </a:r>
            <a:r>
              <a:rPr lang="en-US" dirty="0" err="1"/>
              <a:t>Kabupaten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Kotamadya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Daerah </a:t>
            </a:r>
            <a:r>
              <a:rPr lang="en-US" dirty="0" err="1"/>
              <a:t>tingkat</a:t>
            </a:r>
            <a:r>
              <a:rPr lang="en-US" dirty="0"/>
              <a:t> II. </a:t>
            </a:r>
            <a:r>
              <a:rPr lang="en-US" dirty="0" err="1"/>
              <a:t>Ketiga</a:t>
            </a:r>
            <a:r>
              <a:rPr lang="en-US" dirty="0"/>
              <a:t>, </a:t>
            </a:r>
            <a:r>
              <a:rPr lang="en-US" dirty="0" err="1"/>
              <a:t>Kecamatan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Kotapraja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Daerah </a:t>
            </a:r>
            <a:r>
              <a:rPr lang="en-US" dirty="0" err="1"/>
              <a:t>tingkat</a:t>
            </a:r>
            <a:r>
              <a:rPr lang="en-US" dirty="0"/>
              <a:t> III. </a:t>
            </a:r>
          </a:p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19 </a:t>
            </a:r>
            <a:r>
              <a:rPr lang="en-US" dirty="0" err="1"/>
              <a:t>Tahun</a:t>
            </a:r>
            <a:r>
              <a:rPr lang="en-US" dirty="0"/>
              <a:t> 1965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Praja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467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BERSAMBUNG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5 </a:t>
            </a:r>
            <a:r>
              <a:rPr lang="en-US" dirty="0" err="1"/>
              <a:t>tahun</a:t>
            </a:r>
            <a:r>
              <a:rPr lang="en-US" dirty="0"/>
              <a:t> 1979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</a:p>
          <a:p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diarahkan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memperkuat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, agar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menggerakkan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berpartisipasi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menyelenggarakan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yang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meluas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.</a:t>
            </a:r>
          </a:p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5 </a:t>
            </a:r>
            <a:r>
              <a:rPr lang="en-US" dirty="0" err="1"/>
              <a:t>Tahun</a:t>
            </a:r>
            <a:r>
              <a:rPr lang="en-US" dirty="0"/>
              <a:t> 1979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tegas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diarahkan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penyeragaman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susunan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corak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.</a:t>
            </a:r>
          </a:p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5 </a:t>
            </a:r>
            <a:r>
              <a:rPr lang="en-US" dirty="0" err="1"/>
              <a:t>Tahun</a:t>
            </a:r>
            <a:r>
              <a:rPr lang="en-US" dirty="0"/>
              <a:t> 1979 juga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otonomi</a:t>
            </a:r>
            <a:r>
              <a:rPr lang="en-US" dirty="0"/>
              <a:t> </a:t>
            </a:r>
            <a:r>
              <a:rPr lang="en-US" dirty="0" err="1"/>
              <a:t>asli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otonomi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kelembagaan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73123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 REFORMASI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Ditandatanganinya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22 </a:t>
            </a:r>
            <a:r>
              <a:rPr lang="en-US" dirty="0" err="1"/>
              <a:t>Tahun</a:t>
            </a:r>
            <a:r>
              <a:rPr lang="en-US" dirty="0"/>
              <a:t> 1999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Daerah </a:t>
            </a:r>
          </a:p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22 </a:t>
            </a:r>
            <a:r>
              <a:rPr lang="en-US" dirty="0" err="1"/>
              <a:t>Tahun</a:t>
            </a:r>
            <a:r>
              <a:rPr lang="en-US" dirty="0"/>
              <a:t> 1999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semangat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keragaman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keunikan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</a:p>
          <a:p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terendah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camat</a:t>
            </a:r>
            <a:r>
              <a:rPr lang="en-US" dirty="0"/>
              <a:t>,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berhak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mengurus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setempat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asal-usul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2895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Nomor</a:t>
            </a:r>
            <a:r>
              <a:rPr lang="en-US" dirty="0"/>
              <a:t> 22 </a:t>
            </a:r>
            <a:r>
              <a:rPr lang="en-US" dirty="0" err="1"/>
              <a:t>Tahun</a:t>
            </a:r>
            <a:r>
              <a:rPr lang="en-US" dirty="0"/>
              <a:t> 1999 status </a:t>
            </a:r>
            <a:r>
              <a:rPr lang="en-US" dirty="0" err="1"/>
              <a:t>desa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sepanjang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eksis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mengakuinya</a:t>
            </a:r>
            <a:r>
              <a:rPr lang="en-US" dirty="0"/>
              <a:t>. </a:t>
            </a:r>
          </a:p>
          <a:p>
            <a:r>
              <a:rPr lang="en-US" dirty="0" err="1"/>
              <a:t>Kedua</a:t>
            </a:r>
            <a:r>
              <a:rPr lang="en-US" dirty="0"/>
              <a:t>,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asal-usul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istiadat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, yang </a:t>
            </a:r>
            <a:r>
              <a:rPr lang="en-US" dirty="0" err="1"/>
              <a:t>mencangkup</a:t>
            </a:r>
            <a:r>
              <a:rPr lang="en-US" dirty="0"/>
              <a:t> </a:t>
            </a:r>
            <a:r>
              <a:rPr lang="en-US" dirty="0" err="1"/>
              <a:t>lembaga-lembaga</a:t>
            </a:r>
            <a:r>
              <a:rPr lang="en-US" dirty="0"/>
              <a:t> </a:t>
            </a:r>
            <a:r>
              <a:rPr lang="en-US" dirty="0" err="1"/>
              <a:t>asli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, </a:t>
            </a:r>
            <a:r>
              <a:rPr lang="en-US" dirty="0" err="1"/>
              <a:t>ekonomi</a:t>
            </a:r>
            <a:r>
              <a:rPr lang="en-US" dirty="0"/>
              <a:t>, social-</a:t>
            </a:r>
            <a:r>
              <a:rPr lang="en-US" dirty="0" err="1"/>
              <a:t>budaya</a:t>
            </a:r>
            <a:r>
              <a:rPr lang="en-US" dirty="0"/>
              <a:t>, </a:t>
            </a:r>
            <a:r>
              <a:rPr lang="en-US" dirty="0" err="1"/>
              <a:t>peradilan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hankam</a:t>
            </a:r>
            <a:r>
              <a:rPr lang="en-US" dirty="0"/>
              <a:t>. </a:t>
            </a:r>
          </a:p>
          <a:p>
            <a:r>
              <a:rPr lang="en-US" dirty="0" err="1"/>
              <a:t>Ketiga</a:t>
            </a:r>
            <a:r>
              <a:rPr lang="en-US" dirty="0"/>
              <a:t>,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lembaga-lembaga</a:t>
            </a:r>
            <a:r>
              <a:rPr lang="en-US" dirty="0"/>
              <a:t> </a:t>
            </a:r>
            <a:r>
              <a:rPr lang="en-US" dirty="0" err="1"/>
              <a:t>asli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istiadatnya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 yang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1220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UU TERDAHULU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32 </a:t>
            </a:r>
            <a:r>
              <a:rPr lang="en-US" dirty="0" err="1"/>
              <a:t>Tahun</a:t>
            </a:r>
            <a:r>
              <a:rPr lang="en-US" dirty="0"/>
              <a:t> 2004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Daerah </a:t>
            </a:r>
          </a:p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32 </a:t>
            </a:r>
            <a:r>
              <a:rPr lang="en-US" dirty="0" err="1"/>
              <a:t>Tahun</a:t>
            </a:r>
            <a:r>
              <a:rPr lang="en-US" dirty="0"/>
              <a:t> 2004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Daerah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tegas</a:t>
            </a:r>
            <a:r>
              <a:rPr lang="en-US" dirty="0"/>
              <a:t> </a:t>
            </a:r>
            <a:r>
              <a:rPr lang="en-US" dirty="0" err="1"/>
              <a:t>memuat</a:t>
            </a:r>
            <a:r>
              <a:rPr lang="en-US" dirty="0"/>
              <a:t> </a:t>
            </a:r>
            <a:r>
              <a:rPr lang="en-US" dirty="0" err="1"/>
              <a:t>substansi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pengormatan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</a:p>
          <a:p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32 </a:t>
            </a:r>
            <a:r>
              <a:rPr lang="en-US" dirty="0" err="1"/>
              <a:t>Tahun</a:t>
            </a:r>
            <a:r>
              <a:rPr lang="en-US" dirty="0"/>
              <a:t> 2004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mengembalikan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asal-usulnya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5 </a:t>
            </a:r>
            <a:r>
              <a:rPr lang="en-US" dirty="0" err="1"/>
              <a:t>Tahun</a:t>
            </a:r>
            <a:r>
              <a:rPr lang="en-US" dirty="0"/>
              <a:t> 1979. </a:t>
            </a:r>
          </a:p>
        </p:txBody>
      </p:sp>
    </p:spTree>
    <p:extLst>
      <p:ext uri="{BB962C8B-B14F-4D97-AF65-F5344CB8AC3E}">
        <p14:creationId xmlns:p14="http://schemas.microsoft.com/office/powerpoint/2010/main" val="806689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dirty="0"/>
              <a:t>Nomor 6 Tahun 2014 ini disusun dengan semangat penerapan amanat konstitusi, yaitu pengaturan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18 B </a:t>
            </a:r>
            <a:r>
              <a:rPr lang="en-US" dirty="0" err="1"/>
              <a:t>ayat</a:t>
            </a:r>
            <a:r>
              <a:rPr lang="en-US" dirty="0"/>
              <a:t> (2) </a:t>
            </a:r>
          </a:p>
          <a:p>
            <a:r>
              <a:rPr lang="en-US" dirty="0"/>
              <a:t>Negara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menghormati</a:t>
            </a:r>
            <a:r>
              <a:rPr lang="en-US" dirty="0"/>
              <a:t> </a:t>
            </a:r>
            <a:r>
              <a:rPr lang="en-US" dirty="0" err="1"/>
              <a:t>kesatuan-kesatuan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hak-hak</a:t>
            </a:r>
            <a:r>
              <a:rPr lang="en-US" dirty="0"/>
              <a:t> </a:t>
            </a:r>
            <a:r>
              <a:rPr lang="en-US" dirty="0" err="1"/>
              <a:t>tradisionalnya</a:t>
            </a:r>
            <a:r>
              <a:rPr lang="en-US" dirty="0"/>
              <a:t> </a:t>
            </a:r>
            <a:r>
              <a:rPr lang="en-US" dirty="0" err="1"/>
              <a:t>sepanjang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Negara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Indonesia, yang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 </a:t>
            </a:r>
          </a:p>
          <a:p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yang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(</a:t>
            </a:r>
            <a:r>
              <a:rPr lang="en-US" i="1" dirty="0"/>
              <a:t>local self government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mengurus</a:t>
            </a:r>
            <a:r>
              <a:rPr lang="en-US" dirty="0"/>
              <a:t> </a:t>
            </a:r>
            <a:r>
              <a:rPr lang="en-US" dirty="0" err="1"/>
              <a:t>urusan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setempat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asal-usul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tradisional</a:t>
            </a:r>
            <a:r>
              <a:rPr lang="en-US" dirty="0"/>
              <a:t> (</a:t>
            </a:r>
            <a:r>
              <a:rPr lang="en-US" i="1" dirty="0"/>
              <a:t>self governing community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87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4AD3-BCF6-B2BA-1032-F56AFD8A2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Undang-undang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(UU)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Nomor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3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Tahun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2024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tentang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Perubahan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Kedua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atas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Undang-Undang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Nomor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6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Tahun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2014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tentang</a:t>
            </a:r>
            <a:r>
              <a:rPr lang="en-ID" sz="2400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sz="2400" b="0" i="0" dirty="0" err="1">
                <a:solidFill>
                  <a:srgbClr val="181C32"/>
                </a:solidFill>
                <a:effectLst/>
                <a:latin typeface="Inter"/>
              </a:rPr>
              <a:t>Desa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19135-0B25-ED8F-7853-6AE824046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UU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ini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mengubah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dan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menambah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beberapa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ketentuan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dalam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Undang-Undang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Nomor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6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Tahun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2014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tentang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Desa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sebagaimana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telah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diubah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dengan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Undang-Undang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Nomor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6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Tahun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2023.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Diantara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Pasal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5 dan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Pasal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6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disisipkan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satu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pasal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mengenai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pengaturan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desa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yang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berada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di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kawasan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suaka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alam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,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kawasan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pelestarian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alam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,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hutan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produksi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, dan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kebun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produksi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berhak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mendapatkan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dana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konservasi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dan/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atau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dana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rehabilitasi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berdasarkan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ketentuan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peraturan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perundang-undangan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.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Pasal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39 yang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mengatur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mengenai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masa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jabatan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Kepala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Desa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diubah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.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Kepala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Desa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memegang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jabatan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selama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8 (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delapan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)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tahun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terhitung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sejak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tanggal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pelantikan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dan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dapat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menjabat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paling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banyak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2 (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dua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) kali masa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jabatan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secara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berturut-turut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atau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tidak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secara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 </a:t>
            </a:r>
            <a:r>
              <a:rPr lang="en-ID" b="0" i="0" dirty="0" err="1">
                <a:solidFill>
                  <a:srgbClr val="181C32"/>
                </a:solidFill>
                <a:effectLst/>
                <a:latin typeface="Inter"/>
              </a:rPr>
              <a:t>berturut-turut</a:t>
            </a:r>
            <a:r>
              <a:rPr lang="en-ID" b="0" i="0" dirty="0">
                <a:solidFill>
                  <a:srgbClr val="181C32"/>
                </a:solidFill>
                <a:effectLst/>
                <a:latin typeface="Inter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27779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{05885460-23EA-5C45-A0CC-EAA7A6B3E2EE}tf10001119</Template>
  <TotalTime>79</TotalTime>
  <Words>1022</Words>
  <Application>Microsoft Macintosh PowerPoint</Application>
  <PresentationFormat>Widescreen</PresentationFormat>
  <Paragraphs>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Inter</vt:lpstr>
      <vt:lpstr>Gallery</vt:lpstr>
      <vt:lpstr>PowerPoint Presentation</vt:lpstr>
      <vt:lpstr>PENDAHULUAN</vt:lpstr>
      <vt:lpstr>ERA PRA KEMERDEKAAN</vt:lpstr>
      <vt:lpstr>PowerPoint Presentation</vt:lpstr>
      <vt:lpstr>ERA KEMERDEKAAN</vt:lpstr>
      <vt:lpstr>PowerPoint Presentation</vt:lpstr>
      <vt:lpstr>ERA ORDE BARU</vt:lpstr>
      <vt:lpstr>BERSAMBUNG</vt:lpstr>
      <vt:lpstr>ORDE REFORMASI</vt:lpstr>
      <vt:lpstr>Nomor 22 Tahun 1999 status desa</vt:lpstr>
      <vt:lpstr>UU TERDAHULU</vt:lpstr>
      <vt:lpstr>PowerPoint Presentation</vt:lpstr>
      <vt:lpstr>Undang-undang (UU) Nomor 3 Tahun 2024 tentang Perubahan Kedua atas Undang-Undang Nomor 6 Tahun 2014 tentang Desa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DINAMIKA REGULASI DESA</dc:title>
  <dc:creator>Lenovo</dc:creator>
  <cp:lastModifiedBy>Microsoft Office User</cp:lastModifiedBy>
  <cp:revision>8</cp:revision>
  <dcterms:created xsi:type="dcterms:W3CDTF">2016-10-02T22:12:49Z</dcterms:created>
  <dcterms:modified xsi:type="dcterms:W3CDTF">2024-09-04T10:10:10Z</dcterms:modified>
</cp:coreProperties>
</file>