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3" r:id="rId1"/>
  </p:sldMasterIdLst>
  <p:notesMasterIdLst>
    <p:notesMasterId r:id="rId39"/>
  </p:notesMasterIdLst>
  <p:sldIdLst>
    <p:sldId id="393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58" r:id="rId17"/>
    <p:sldId id="257" r:id="rId18"/>
    <p:sldId id="269" r:id="rId19"/>
    <p:sldId id="260" r:id="rId20"/>
    <p:sldId id="261" r:id="rId21"/>
    <p:sldId id="262" r:id="rId22"/>
    <p:sldId id="263" r:id="rId23"/>
    <p:sldId id="264" r:id="rId24"/>
    <p:sldId id="265" r:id="rId25"/>
    <p:sldId id="266" r:id="rId26"/>
    <p:sldId id="270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537" r:id="rId37"/>
    <p:sldId id="536" r:id="rId38"/>
  </p:sldIdLst>
  <p:sldSz cx="9144000" cy="5143500" type="screen16x9"/>
  <p:notesSz cx="6858000" cy="9144000"/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1D23"/>
    <a:srgbClr val="2891B8"/>
    <a:srgbClr val="ECECEC"/>
    <a:srgbClr val="00D0D2"/>
    <a:srgbClr val="2E60B2"/>
    <a:srgbClr val="5749FF"/>
    <a:srgbClr val="09C3FD"/>
    <a:srgbClr val="554CFE"/>
    <a:srgbClr val="0183E5"/>
    <a:srgbClr val="21A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76" autoAdjust="0"/>
    <p:restoredTop sz="94670" autoAdjust="0"/>
  </p:normalViewPr>
  <p:slideViewPr>
    <p:cSldViewPr>
      <p:cViewPr varScale="1">
        <p:scale>
          <a:sx n="99" d="100"/>
          <a:sy n="99" d="100"/>
        </p:scale>
        <p:origin x="600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09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288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Source Han Sans CN Medium" panose="020B0500000000000000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Source Han Sans CN Medium" panose="020B0500000000000000" pitchFamily="34" charset="-128"/>
              </a:defRPr>
            </a:lvl1pPr>
          </a:lstStyle>
          <a:p>
            <a:fld id="{8AADD754-F49E-4351-AAFE-19D83F43501C}" type="datetimeFigureOut">
              <a:rPr lang="en-US" smtClean="0"/>
              <a:pPr/>
              <a:t>11/13/2024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Source Han Sans CN Medium" panose="020B0500000000000000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Source Han Sans CN Medium" panose="020B0500000000000000" pitchFamily="34" charset="-128"/>
              </a:defRPr>
            </a:lvl1pPr>
          </a:lstStyle>
          <a:p>
            <a:fld id="{B78F6036-E835-44CB-A25A-34C755DFD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13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Source Han Sans CN Medium" panose="020B0500000000000000" pitchFamily="34" charset="-128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Source Han Sans CN Medium" panose="020B0500000000000000" pitchFamily="34" charset="-128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Source Han Sans CN Medium" panose="020B0500000000000000" pitchFamily="34" charset="-128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Source Han Sans CN Medium" panose="020B0500000000000000" pitchFamily="34" charset="-128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Source Han Sans CN Medium" panose="020B0500000000000000" pitchFamily="34" charset="-12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852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BD8B3-0576-402C-9215-5AA212A80D7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552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161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1194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182940" y="221218"/>
            <a:ext cx="174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i="0" dirty="0">
                <a:solidFill>
                  <a:schemeClr val="accent1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Overall Status</a:t>
            </a:r>
            <a:endParaRPr lang="zh-CN" altLang="en-US" sz="1800" b="0" i="0" dirty="0">
              <a:solidFill>
                <a:schemeClr val="accent1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066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182940" y="221218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i="0" dirty="0">
                <a:solidFill>
                  <a:schemeClr val="accent1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Completion</a:t>
            </a:r>
            <a:endParaRPr lang="zh-CN" altLang="en-US" sz="1800" b="0" i="0" dirty="0">
              <a:solidFill>
                <a:schemeClr val="accent1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473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182940" y="221218"/>
            <a:ext cx="1257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i="0" dirty="0">
                <a:solidFill>
                  <a:schemeClr val="accent1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Summary</a:t>
            </a:r>
            <a:endParaRPr lang="zh-CN" altLang="en-US" sz="1800" b="0" i="0" dirty="0">
              <a:solidFill>
                <a:schemeClr val="accent1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1092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182940" y="221218"/>
            <a:ext cx="1406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i="0" dirty="0">
                <a:solidFill>
                  <a:schemeClr val="accent1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Drawbacks</a:t>
            </a:r>
            <a:endParaRPr lang="zh-CN" altLang="en-US" sz="1800" b="0" i="0" dirty="0">
              <a:solidFill>
                <a:schemeClr val="accent1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784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182940" y="221218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b="0" i="0" dirty="0">
                <a:solidFill>
                  <a:schemeClr val="accent1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Plans for Future</a:t>
            </a:r>
            <a:endParaRPr lang="zh-CN" altLang="en-US" sz="1800" b="0" i="0" dirty="0">
              <a:solidFill>
                <a:schemeClr val="accent1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326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B1B6A-AEF1-4ACD-BD61-958570690F55}" type="datetimeFigureOut">
              <a:rPr lang="zh-CN" altLang="en-US" smtClean="0"/>
              <a:t>2024/11/13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B991-6BD3-42F2-8A94-1903E94254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98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B1B6A-AEF1-4ACD-BD61-958570690F55}" type="datetimeFigureOut">
              <a:rPr lang="zh-CN" altLang="en-US" smtClean="0"/>
              <a:t>2024/11/13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6CB991-6BD3-42F2-8A94-1903E94254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90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524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645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231268-BDD3-42A5-9BC5-A8E5B06D65C3}" type="datetimeFigureOut">
              <a:rPr lang="en-US" smtClean="0"/>
              <a:pPr/>
              <a:t>11/13/2024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6EF2B5-D264-46A6-BAB3-AD8219647B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145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defRPr>
            </a:lvl1pPr>
          </a:lstStyle>
          <a:p>
            <a:fld id="{0CEB1B6A-AEF1-4ACD-BD61-958570690F55}" type="datetimeFigureOut">
              <a:rPr lang="zh-CN" altLang="en-US" smtClean="0"/>
              <a:pPr/>
              <a:t>2024/11/13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defRPr>
            </a:lvl1pPr>
          </a:lstStyle>
          <a:p>
            <a:fld id="{BB6CB991-6BD3-42F2-8A94-1903E9425430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0558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8" r:id="rId2"/>
    <p:sldLayoutId id="2147483676" r:id="rId3"/>
    <p:sldLayoutId id="2147483691" r:id="rId4"/>
    <p:sldLayoutId id="2147483692" r:id="rId5"/>
    <p:sldLayoutId id="2147483693" r:id="rId6"/>
    <p:sldLayoutId id="2147483694" r:id="rId7"/>
    <p:sldLayoutId id="2147483689" r:id="rId8"/>
    <p:sldLayoutId id="2147483690" r:id="rId9"/>
    <p:sldLayoutId id="2147483695" r:id="rId10"/>
    <p:sldLayoutId id="2147483696" r:id="rId11"/>
    <p:sldLayoutId id="2147483697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Source Han Sans CN Medium" panose="020B0500000000000000" pitchFamily="34" charset="-128"/>
          <a:ea typeface="Source Han Sans CN Medium" panose="020B05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Source Han Sans CN Medium" panose="020B0500000000000000" pitchFamily="34" charset="-128"/>
          <a:ea typeface="Source Han Sans CN Medium" panose="020B05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Source Han Sans CN Medium" panose="020B0500000000000000" pitchFamily="34" charset="-128"/>
          <a:ea typeface="Source Han Sans CN Medium" panose="020B05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ource Han Sans CN Medium" panose="020B0500000000000000" pitchFamily="34" charset="-128"/>
          <a:ea typeface="Source Han Sans CN Medium" panose="020B05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ource Han Sans CN Medium" panose="020B0500000000000000" pitchFamily="34" charset="-128"/>
          <a:ea typeface="Source Han Sans CN Medium" panose="020B05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ource Han Sans CN Medium" panose="020B0500000000000000" pitchFamily="34" charset="-128"/>
          <a:ea typeface="Source Han Sans CN Medium" panose="020B05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package" Target="../embeddings/Microsoft_Word_Document2.docx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package" Target="../embeddings/Microsoft_Word_Document3.docx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package" Target="../embeddings/Microsoft_Word_Document4.docx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.docx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package" Target="../embeddings/Microsoft_Word_Document6.docx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package" Target="../embeddings/Microsoft_Word_Document7.docx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313659" y="1617595"/>
            <a:ext cx="5904178" cy="28591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35251" y="691297"/>
            <a:ext cx="4803949" cy="35407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46370" y="879068"/>
            <a:ext cx="5904178" cy="28591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05916" y="1182794"/>
            <a:ext cx="7524775" cy="274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444500" dist="38100" dir="5400000" algn="t" rotWithShape="0">
              <a:prstClr val="black">
                <a:alpha val="5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89801" y="2023010"/>
            <a:ext cx="44237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err="1">
                <a:solidFill>
                  <a:schemeClr val="accent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Organisasi</a:t>
            </a:r>
            <a:r>
              <a:rPr lang="en-US" altLang="zh-CN" sz="2800" dirty="0">
                <a:solidFill>
                  <a:schemeClr val="accent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 </a:t>
            </a:r>
            <a:r>
              <a:rPr lang="en-US" altLang="zh-CN" sz="2800" dirty="0" err="1">
                <a:solidFill>
                  <a:schemeClr val="accent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dalam</a:t>
            </a:r>
            <a:r>
              <a:rPr lang="en-US" altLang="zh-CN" sz="2800" dirty="0">
                <a:solidFill>
                  <a:schemeClr val="accent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 </a:t>
            </a:r>
            <a:r>
              <a:rPr lang="en-US" altLang="zh-CN" sz="2800" dirty="0" err="1">
                <a:solidFill>
                  <a:schemeClr val="accent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Proyek</a:t>
            </a:r>
            <a:endParaRPr lang="zh-CN" altLang="en-US" sz="2800" dirty="0">
              <a:solidFill>
                <a:schemeClr val="accent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907944" y="1581150"/>
            <a:ext cx="1771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solidFill>
                  <a:schemeClr val="accent1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Pertemuan</a:t>
            </a:r>
            <a:r>
              <a:rPr lang="en-US" altLang="zh-CN" dirty="0">
                <a:solidFill>
                  <a:schemeClr val="accent1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 VIII</a:t>
            </a:r>
            <a:endParaRPr lang="zh-CN" altLang="en-US" dirty="0">
              <a:solidFill>
                <a:schemeClr val="accent1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64"/>
          <a:stretch/>
        </p:blipFill>
        <p:spPr>
          <a:xfrm>
            <a:off x="1428700" y="1814364"/>
            <a:ext cx="2259743" cy="129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74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4" grpId="0" animBg="1"/>
      <p:bldP spid="35" grpId="0" animBg="1"/>
      <p:bldP spid="6" grpId="0" animBg="1"/>
      <p:bldP spid="19" grpId="0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20B543E-725F-3C3B-1E4D-FC9AE840FD98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5" name="矩形 36">
              <a:extLst>
                <a:ext uri="{FF2B5EF4-FFF2-40B4-BE49-F238E27FC236}">
                  <a16:creationId xmlns:a16="http://schemas.microsoft.com/office/drawing/2014/main" id="{62E330EC-ED66-2263-3EC8-08B18B3CA685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3">
              <a:extLst>
                <a:ext uri="{FF2B5EF4-FFF2-40B4-BE49-F238E27FC236}">
                  <a16:creationId xmlns:a16="http://schemas.microsoft.com/office/drawing/2014/main" id="{7F89B321-5B0C-716A-F0B4-2D7ACC03FDEC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34">
              <a:extLst>
                <a:ext uri="{FF2B5EF4-FFF2-40B4-BE49-F238E27FC236}">
                  <a16:creationId xmlns:a16="http://schemas.microsoft.com/office/drawing/2014/main" id="{367D1825-575D-C933-537D-1981643678EB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8" name="矩形 5">
              <a:extLst>
                <a:ext uri="{FF2B5EF4-FFF2-40B4-BE49-F238E27FC236}">
                  <a16:creationId xmlns:a16="http://schemas.microsoft.com/office/drawing/2014/main" id="{0C40F174-D92E-A147-B122-E7C736096729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426842"/>
            <a:ext cx="6172200" cy="71378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/>
              <a:t>Pendahuluan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758" y="1066129"/>
            <a:ext cx="6572250" cy="3812406"/>
          </a:xfrm>
        </p:spPr>
        <p:txBody>
          <a:bodyPr>
            <a:noAutofit/>
          </a:bodyPr>
          <a:lstStyle/>
          <a:p>
            <a:pPr>
              <a:spcBef>
                <a:spcPts val="1350"/>
              </a:spcBef>
            </a:pP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umum</a:t>
            </a:r>
            <a:r>
              <a:rPr lang="en-US" sz="1800" dirty="0"/>
              <a:t>, yang </a:t>
            </a:r>
            <a:r>
              <a:rPr lang="en-US" sz="1800" dirty="0" err="1"/>
              <a:t>dimaksud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mengorganisir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mengatur</a:t>
            </a:r>
            <a:r>
              <a:rPr lang="en-US" sz="1800" dirty="0"/>
              <a:t> </a:t>
            </a:r>
            <a:r>
              <a:rPr lang="en-US" sz="1800" dirty="0" err="1"/>
              <a:t>sumber</a:t>
            </a:r>
            <a:r>
              <a:rPr lang="en-US" sz="1800" dirty="0"/>
              <a:t> </a:t>
            </a:r>
            <a:r>
              <a:rPr lang="en-US" sz="1800" dirty="0" err="1"/>
              <a:t>daya</a:t>
            </a:r>
            <a:r>
              <a:rPr lang="en-US" sz="1800" dirty="0"/>
              <a:t> </a:t>
            </a:r>
            <a:r>
              <a:rPr lang="en-US" sz="1800" dirty="0" err="1"/>
              <a:t>perusahaan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gerak</a:t>
            </a:r>
            <a:r>
              <a:rPr lang="en-US" sz="1800" dirty="0"/>
              <a:t> yang </a:t>
            </a:r>
            <a:r>
              <a:rPr lang="en-US" sz="1800" dirty="0" err="1"/>
              <a:t>harmonis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mencapai</a:t>
            </a:r>
            <a:r>
              <a:rPr lang="en-US" sz="1800" dirty="0"/>
              <a:t> </a:t>
            </a:r>
            <a:r>
              <a:rPr lang="en-US" sz="1800" dirty="0" err="1"/>
              <a:t>tujuan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efisien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efektif</a:t>
            </a:r>
            <a:r>
              <a:rPr lang="en-US" sz="1800" dirty="0"/>
              <a:t>. </a:t>
            </a:r>
            <a:r>
              <a:rPr lang="en-US" sz="1800" dirty="0" err="1"/>
              <a:t>Sarana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mencapai</a:t>
            </a:r>
            <a:r>
              <a:rPr lang="en-US" sz="1800" dirty="0"/>
              <a:t> </a:t>
            </a:r>
            <a:r>
              <a:rPr lang="en-US" sz="1800" dirty="0" err="1"/>
              <a:t>maksud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.</a:t>
            </a:r>
          </a:p>
          <a:p>
            <a:pPr>
              <a:spcBef>
                <a:spcPts val="1350"/>
              </a:spcBef>
            </a:pP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ditetapkan</a:t>
            </a:r>
            <a:r>
              <a:rPr lang="en-US" sz="1800" dirty="0"/>
              <a:t> </a:t>
            </a:r>
            <a:r>
              <a:rPr lang="en-US" sz="1800" dirty="0" err="1"/>
              <a:t>pedoman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petunjuk</a:t>
            </a:r>
            <a:r>
              <a:rPr lang="en-US" sz="1800" dirty="0"/>
              <a:t> </a:t>
            </a:r>
            <a:r>
              <a:rPr lang="en-US" sz="1800" dirty="0" err="1"/>
              <a:t>kegiatan</a:t>
            </a:r>
            <a:r>
              <a:rPr lang="en-US" sz="1800" dirty="0"/>
              <a:t>, </a:t>
            </a:r>
            <a:r>
              <a:rPr lang="en-US" sz="1800" dirty="0" err="1"/>
              <a:t>pembagian</a:t>
            </a:r>
            <a:r>
              <a:rPr lang="en-US" sz="1800" dirty="0"/>
              <a:t> </a:t>
            </a:r>
            <a:r>
              <a:rPr lang="en-US" sz="1800" dirty="0" err="1"/>
              <a:t>tugas</a:t>
            </a:r>
            <a:r>
              <a:rPr lang="en-US" sz="1800" dirty="0"/>
              <a:t>,  </a:t>
            </a:r>
            <a:r>
              <a:rPr lang="en-US" sz="1800" dirty="0" err="1"/>
              <a:t>komunikasi</a:t>
            </a:r>
            <a:r>
              <a:rPr lang="en-US" sz="1800" dirty="0"/>
              <a:t>, </a:t>
            </a:r>
            <a:r>
              <a:rPr lang="en-US" sz="1800" dirty="0" err="1"/>
              <a:t>jalur</a:t>
            </a:r>
            <a:r>
              <a:rPr lang="en-US" sz="1800" dirty="0"/>
              <a:t> </a:t>
            </a:r>
            <a:r>
              <a:rPr lang="en-US" sz="1800" dirty="0" err="1"/>
              <a:t>pelaporan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tanggung</a:t>
            </a:r>
            <a:r>
              <a:rPr lang="en-US" sz="1800" dirty="0"/>
              <a:t> </a:t>
            </a:r>
            <a:r>
              <a:rPr lang="en-US" sz="1800" dirty="0" err="1"/>
              <a:t>jawab</a:t>
            </a:r>
            <a:r>
              <a:rPr lang="en-US" sz="1800" dirty="0"/>
              <a:t> </a:t>
            </a:r>
            <a:r>
              <a:rPr lang="en-US" sz="1800" dirty="0" err="1"/>
              <a:t>masing-masing</a:t>
            </a:r>
            <a:r>
              <a:rPr lang="en-US" sz="1800" dirty="0"/>
              <a:t> </a:t>
            </a:r>
            <a:r>
              <a:rPr lang="en-US" sz="1800" dirty="0" err="1"/>
              <a:t>individu</a:t>
            </a:r>
            <a:r>
              <a:rPr lang="en-US" sz="1800" dirty="0"/>
              <a:t>.</a:t>
            </a:r>
          </a:p>
          <a:p>
            <a:pPr>
              <a:spcBef>
                <a:spcPts val="1350"/>
              </a:spcBef>
            </a:pPr>
            <a:r>
              <a:rPr lang="en-US" sz="1800" dirty="0" err="1"/>
              <a:t>Oleh</a:t>
            </a:r>
            <a:r>
              <a:rPr lang="en-US" sz="1800" dirty="0"/>
              <a:t> </a:t>
            </a:r>
            <a:r>
              <a:rPr lang="en-US" sz="1800" dirty="0" err="1"/>
              <a:t>karena</a:t>
            </a:r>
            <a:r>
              <a:rPr lang="en-US" sz="1800" dirty="0"/>
              <a:t> </a:t>
            </a:r>
            <a:r>
              <a:rPr lang="en-US" sz="1800" dirty="0" err="1"/>
              <a:t>tujuan</a:t>
            </a:r>
            <a:r>
              <a:rPr lang="en-US" sz="1800" dirty="0"/>
              <a:t> </a:t>
            </a:r>
            <a:r>
              <a:rPr lang="en-US" sz="1800" dirty="0" err="1"/>
              <a:t>perusahaan</a:t>
            </a:r>
            <a:r>
              <a:rPr lang="en-US" sz="1800" dirty="0"/>
              <a:t>/</a:t>
            </a: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dirty="0" err="1"/>
              <a:t>berbeda-beda</a:t>
            </a:r>
            <a:r>
              <a:rPr lang="en-US" sz="1800" dirty="0"/>
              <a:t>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susunan</a:t>
            </a:r>
            <a:r>
              <a:rPr lang="en-US" sz="1800" dirty="0"/>
              <a:t> </a:t>
            </a:r>
            <a:r>
              <a:rPr lang="en-US" sz="1800" dirty="0" err="1"/>
              <a:t>organisasinya</a:t>
            </a:r>
            <a:r>
              <a:rPr lang="en-US" sz="1800" dirty="0"/>
              <a:t> pun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berbeda</a:t>
            </a:r>
            <a:r>
              <a:rPr lang="en-US" sz="1800" dirty="0"/>
              <a:t>, </a:t>
            </a:r>
            <a:r>
              <a:rPr lang="en-US" sz="1800" dirty="0" err="1"/>
              <a:t>di</a:t>
            </a:r>
            <a:r>
              <a:rPr lang="en-US" sz="1800" dirty="0"/>
              <a:t> </a:t>
            </a:r>
            <a:r>
              <a:rPr lang="en-US" sz="1800" dirty="0" err="1"/>
              <a:t>mana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ada</a:t>
            </a:r>
            <a:r>
              <a:rPr lang="en-US" sz="1800" dirty="0"/>
              <a:t> </a:t>
            </a:r>
            <a:r>
              <a:rPr lang="en-US" sz="1800" dirty="0" err="1"/>
              <a:t>struktur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yang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digunakan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semua</a:t>
            </a:r>
            <a:r>
              <a:rPr lang="en-US" sz="1800" dirty="0"/>
              <a:t> </a:t>
            </a:r>
            <a:r>
              <a:rPr lang="en-US" sz="1800" dirty="0" err="1"/>
              <a:t>jenis</a:t>
            </a:r>
            <a:r>
              <a:rPr lang="en-US" sz="1800" dirty="0"/>
              <a:t> </a:t>
            </a:r>
            <a:r>
              <a:rPr lang="en-US" sz="1800" dirty="0" err="1"/>
              <a:t>kegiatan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hasil</a:t>
            </a:r>
            <a:r>
              <a:rPr lang="en-US" sz="1800" dirty="0"/>
              <a:t> yang </a:t>
            </a:r>
            <a:r>
              <a:rPr lang="en-US" sz="1800" dirty="0" err="1"/>
              <a:t>sama</a:t>
            </a:r>
            <a:r>
              <a:rPr lang="en-US" sz="1800" dirty="0"/>
              <a:t>.</a:t>
            </a:r>
          </a:p>
          <a:p>
            <a:endParaRPr lang="en-US" sz="1800" dirty="0"/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8EA722F-2479-C70E-2A89-ADD815DBA833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4" name="矩形 36">
              <a:extLst>
                <a:ext uri="{FF2B5EF4-FFF2-40B4-BE49-F238E27FC236}">
                  <a16:creationId xmlns:a16="http://schemas.microsoft.com/office/drawing/2014/main" id="{96C9FF75-0D63-5D41-DC5C-537824058733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3">
              <a:extLst>
                <a:ext uri="{FF2B5EF4-FFF2-40B4-BE49-F238E27FC236}">
                  <a16:creationId xmlns:a16="http://schemas.microsoft.com/office/drawing/2014/main" id="{09839D01-2E1A-0661-6ECD-DE5E7FD2DC0B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34">
              <a:extLst>
                <a:ext uri="{FF2B5EF4-FFF2-40B4-BE49-F238E27FC236}">
                  <a16:creationId xmlns:a16="http://schemas.microsoft.com/office/drawing/2014/main" id="{B0CF337F-9F71-C780-4859-8444CB6F0835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8" name="矩形 5">
              <a:extLst>
                <a:ext uri="{FF2B5EF4-FFF2-40B4-BE49-F238E27FC236}">
                  <a16:creationId xmlns:a16="http://schemas.microsoft.com/office/drawing/2014/main" id="{C5B21077-A559-302D-6F78-D34BBBBB17EE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 err="1"/>
              <a:t>Bentuk</a:t>
            </a:r>
            <a:r>
              <a:rPr lang="en-US" sz="2400" b="1" dirty="0"/>
              <a:t> </a:t>
            </a:r>
            <a:r>
              <a:rPr lang="en-US" sz="2400" b="1" dirty="0" err="1"/>
              <a:t>Struktur</a:t>
            </a:r>
            <a:r>
              <a:rPr lang="en-US" sz="2400" b="1" dirty="0"/>
              <a:t> </a:t>
            </a:r>
            <a:r>
              <a:rPr lang="en-US" sz="2400" b="1" dirty="0" err="1"/>
              <a:t>Organisasi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err="1"/>
              <a:t>Struktur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dimaksudkan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mengatur</a:t>
            </a:r>
            <a:r>
              <a:rPr lang="en-US" sz="1800" dirty="0"/>
              <a:t> </a:t>
            </a:r>
            <a:r>
              <a:rPr lang="en-US" sz="1800" dirty="0" err="1"/>
              <a:t>kerja</a:t>
            </a:r>
            <a:r>
              <a:rPr lang="en-US" sz="1800" dirty="0"/>
              <a:t> </a:t>
            </a:r>
            <a:r>
              <a:rPr lang="en-US" sz="1800" dirty="0" err="1"/>
              <a:t>sama</a:t>
            </a:r>
            <a:r>
              <a:rPr lang="en-US" sz="1800" dirty="0"/>
              <a:t>, </a:t>
            </a:r>
            <a:r>
              <a:rPr lang="en-US" sz="1800" dirty="0" err="1"/>
              <a:t>hirarki</a:t>
            </a:r>
            <a:r>
              <a:rPr lang="en-US" sz="1800" dirty="0"/>
              <a:t>, </a:t>
            </a:r>
            <a:r>
              <a:rPr lang="en-US" sz="1800" dirty="0" err="1"/>
              <a:t>wewenang</a:t>
            </a:r>
            <a:r>
              <a:rPr lang="en-US" sz="1800" dirty="0"/>
              <a:t>, </a:t>
            </a:r>
            <a:r>
              <a:rPr lang="en-US" sz="1800" dirty="0" err="1"/>
              <a:t>tugas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tanggung</a:t>
            </a:r>
            <a:r>
              <a:rPr lang="en-US" sz="1800" dirty="0"/>
              <a:t> </a:t>
            </a:r>
            <a:r>
              <a:rPr lang="en-US" sz="1800" dirty="0" err="1"/>
              <a:t>jawab</a:t>
            </a:r>
            <a:r>
              <a:rPr lang="en-US" sz="1800" dirty="0"/>
              <a:t> </a:t>
            </a:r>
            <a:r>
              <a:rPr lang="en-US" sz="1800" dirty="0" err="1"/>
              <a:t>masing-masing</a:t>
            </a:r>
            <a:r>
              <a:rPr lang="en-US" sz="1800" dirty="0"/>
              <a:t> </a:t>
            </a:r>
            <a:r>
              <a:rPr lang="en-US" sz="1800" dirty="0" err="1"/>
              <a:t>personil</a:t>
            </a:r>
            <a:r>
              <a:rPr lang="en-US" sz="1800" dirty="0"/>
              <a:t>.</a:t>
            </a:r>
          </a:p>
          <a:p>
            <a:pPr>
              <a:spcBef>
                <a:spcPts val="1350"/>
              </a:spcBef>
            </a:pPr>
            <a:r>
              <a:rPr lang="en-US" sz="1800" dirty="0" err="1"/>
              <a:t>Terdapat</a:t>
            </a:r>
            <a:r>
              <a:rPr lang="en-US" sz="1800" dirty="0"/>
              <a:t> </a:t>
            </a:r>
            <a:r>
              <a:rPr lang="en-US" sz="1800" dirty="0" err="1"/>
              <a:t>berbagai</a:t>
            </a:r>
            <a:r>
              <a:rPr lang="en-US" sz="1800" dirty="0"/>
              <a:t> </a:t>
            </a:r>
            <a:r>
              <a:rPr lang="en-US" sz="1800" dirty="0" err="1"/>
              <a:t>macam</a:t>
            </a:r>
            <a:r>
              <a:rPr lang="en-US" sz="1800" dirty="0"/>
              <a:t> </a:t>
            </a:r>
            <a:r>
              <a:rPr lang="en-US" sz="1800" dirty="0" err="1"/>
              <a:t>jenis</a:t>
            </a:r>
            <a:r>
              <a:rPr lang="en-US" sz="1800" dirty="0"/>
              <a:t> </a:t>
            </a:r>
            <a:r>
              <a:rPr lang="en-US" sz="1800" dirty="0" err="1"/>
              <a:t>struktur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, </a:t>
            </a:r>
            <a:r>
              <a:rPr lang="en-US" sz="1800" dirty="0" err="1"/>
              <a:t>tetapi</a:t>
            </a:r>
            <a:r>
              <a:rPr lang="en-US" sz="1800" dirty="0"/>
              <a:t> yang paling </a:t>
            </a:r>
            <a:r>
              <a:rPr lang="en-US" sz="1800" dirty="0" err="1"/>
              <a:t>dikenal</a:t>
            </a:r>
            <a:r>
              <a:rPr lang="en-US" sz="1800" dirty="0"/>
              <a:t> </a:t>
            </a:r>
            <a:r>
              <a:rPr lang="en-US" sz="1800" dirty="0" err="1"/>
              <a:t>ada</a:t>
            </a:r>
            <a:r>
              <a:rPr lang="en-US" sz="1800" dirty="0"/>
              <a:t> </a:t>
            </a:r>
            <a:r>
              <a:rPr lang="en-US" sz="1800" dirty="0" err="1"/>
              <a:t>dua</a:t>
            </a:r>
            <a:r>
              <a:rPr lang="en-US" sz="1800" dirty="0"/>
              <a:t> </a:t>
            </a:r>
            <a:r>
              <a:rPr lang="en-US" sz="1800" dirty="0" err="1"/>
              <a:t>jenis</a:t>
            </a:r>
            <a:r>
              <a:rPr lang="en-US" sz="1800" dirty="0"/>
              <a:t>, </a:t>
            </a:r>
            <a:r>
              <a:rPr lang="en-US" sz="1800" dirty="0" err="1"/>
              <a:t>yaitu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fungsional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matriks</a:t>
            </a:r>
            <a:r>
              <a:rPr lang="en-US" sz="1800" dirty="0"/>
              <a:t>. </a:t>
            </a:r>
            <a:r>
              <a:rPr lang="en-US" sz="1800"/>
              <a:t>Bentuk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lain yang </a:t>
            </a:r>
            <a:r>
              <a:rPr lang="en-US" sz="1800" dirty="0" err="1"/>
              <a:t>dikenal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yang </a:t>
            </a:r>
            <a:r>
              <a:rPr lang="en-US" sz="1800" dirty="0" err="1"/>
              <a:t>berorientasi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produk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yang </a:t>
            </a:r>
            <a:r>
              <a:rPr lang="en-US" sz="1800" dirty="0" err="1"/>
              <a:t>berorientasi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. </a:t>
            </a:r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B599D5D-A8FF-BE36-014D-529425584DB8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5" name="矩形 36">
              <a:extLst>
                <a:ext uri="{FF2B5EF4-FFF2-40B4-BE49-F238E27FC236}">
                  <a16:creationId xmlns:a16="http://schemas.microsoft.com/office/drawing/2014/main" id="{9239E6D1-7952-4E13-D9D6-780E5F7B1D0F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3">
              <a:extLst>
                <a:ext uri="{FF2B5EF4-FFF2-40B4-BE49-F238E27FC236}">
                  <a16:creationId xmlns:a16="http://schemas.microsoft.com/office/drawing/2014/main" id="{453B6E45-996D-1C2A-F08C-8EE3E2D1E269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34">
              <a:extLst>
                <a:ext uri="{FF2B5EF4-FFF2-40B4-BE49-F238E27FC236}">
                  <a16:creationId xmlns:a16="http://schemas.microsoft.com/office/drawing/2014/main" id="{5718CF6B-7AF0-69B5-79DD-9F7FEA2F9BC8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8" name="矩形 5">
              <a:extLst>
                <a:ext uri="{FF2B5EF4-FFF2-40B4-BE49-F238E27FC236}">
                  <a16:creationId xmlns:a16="http://schemas.microsoft.com/office/drawing/2014/main" id="{078EE840-9F0A-5D1A-AE8B-8403E8CD7276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369692"/>
            <a:ext cx="6172200" cy="770930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/>
              <a:t>Organisasi</a:t>
            </a:r>
            <a:r>
              <a:rPr lang="en-US" sz="2400" b="1" dirty="0"/>
              <a:t> </a:t>
            </a:r>
            <a:r>
              <a:rPr lang="en-US" sz="2400" b="1" dirty="0" err="1"/>
              <a:t>Fungsional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1183898"/>
            <a:ext cx="6172200" cy="3657207"/>
          </a:xfrm>
        </p:spPr>
        <p:txBody>
          <a:bodyPr>
            <a:normAutofit/>
          </a:bodyPr>
          <a:lstStyle/>
          <a:p>
            <a:pPr>
              <a:spcBef>
                <a:spcPts val="1350"/>
              </a:spcBef>
            </a:pP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fungsional</a:t>
            </a:r>
            <a:r>
              <a:rPr lang="en-US" sz="1800" dirty="0"/>
              <a:t> </a:t>
            </a:r>
            <a:r>
              <a:rPr lang="en-US" sz="1800" dirty="0" err="1"/>
              <a:t>seringkali</a:t>
            </a:r>
            <a:r>
              <a:rPr lang="en-US" sz="1800" dirty="0"/>
              <a:t> </a:t>
            </a:r>
            <a:r>
              <a:rPr lang="en-US" sz="1800" dirty="0" err="1"/>
              <a:t>disebut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tradisional</a:t>
            </a:r>
            <a:r>
              <a:rPr lang="en-US" sz="1800" dirty="0"/>
              <a:t>. </a:t>
            </a:r>
          </a:p>
          <a:p>
            <a:pPr>
              <a:spcBef>
                <a:spcPts val="1350"/>
              </a:spcBef>
            </a:pP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dipecah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dikelompokkan</a:t>
            </a:r>
            <a:r>
              <a:rPr lang="en-US" sz="1800" dirty="0"/>
              <a:t> </a:t>
            </a:r>
            <a:r>
              <a:rPr lang="en-US" sz="1800" dirty="0" err="1"/>
              <a:t>menjadi</a:t>
            </a:r>
            <a:r>
              <a:rPr lang="en-US" sz="1800" dirty="0"/>
              <a:t> unit-unit </a:t>
            </a:r>
            <a:r>
              <a:rPr lang="en-US" sz="1800" dirty="0" err="1"/>
              <a:t>berdasarkan</a:t>
            </a:r>
            <a:r>
              <a:rPr lang="en-US" sz="1800" dirty="0"/>
              <a:t> </a:t>
            </a:r>
            <a:r>
              <a:rPr lang="en-US" sz="1800" dirty="0" err="1"/>
              <a:t>fungsinya</a:t>
            </a:r>
            <a:r>
              <a:rPr lang="en-US" sz="1800" dirty="0"/>
              <a:t>.</a:t>
            </a:r>
          </a:p>
          <a:p>
            <a:pPr>
              <a:spcBef>
                <a:spcPts val="1350"/>
              </a:spcBef>
            </a:pPr>
            <a:r>
              <a:rPr lang="en-US" sz="1800" dirty="0" err="1"/>
              <a:t>Struktur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fungsional</a:t>
            </a:r>
            <a:r>
              <a:rPr lang="en-US" sz="1800" dirty="0"/>
              <a:t> </a:t>
            </a:r>
            <a:r>
              <a:rPr lang="en-US" sz="1800" dirty="0" err="1"/>
              <a:t>banyak</a:t>
            </a:r>
            <a:r>
              <a:rPr lang="en-US" sz="1800" dirty="0"/>
              <a:t> </a:t>
            </a:r>
            <a:r>
              <a:rPr lang="en-US" sz="1800" dirty="0" err="1"/>
              <a:t>dijumpai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berhasil</a:t>
            </a:r>
            <a:r>
              <a:rPr lang="en-US" sz="1800" dirty="0"/>
              <a:t> </a:t>
            </a:r>
            <a:r>
              <a:rPr lang="en-US" sz="1800" dirty="0" err="1"/>
              <a:t>baik</a:t>
            </a:r>
            <a:r>
              <a:rPr lang="en-US" sz="1800" dirty="0"/>
              <a:t> </a:t>
            </a:r>
            <a:r>
              <a:rPr lang="en-US" sz="1800" dirty="0" err="1"/>
              <a:t>di</a:t>
            </a:r>
            <a:r>
              <a:rPr lang="en-US" sz="1800" dirty="0"/>
              <a:t> </a:t>
            </a:r>
            <a:r>
              <a:rPr lang="en-US" sz="1800" dirty="0" err="1"/>
              <a:t>perusahaan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lembaga</a:t>
            </a:r>
            <a:r>
              <a:rPr lang="en-US" sz="1800" dirty="0"/>
              <a:t> yang </a:t>
            </a:r>
            <a:r>
              <a:rPr lang="en-US" sz="1800" dirty="0" err="1"/>
              <a:t>melaksanakan</a:t>
            </a:r>
            <a:r>
              <a:rPr lang="en-US" sz="1800" dirty="0"/>
              <a:t> </a:t>
            </a:r>
            <a:r>
              <a:rPr lang="en-US" sz="1800" dirty="0" err="1"/>
              <a:t>kegiatan</a:t>
            </a:r>
            <a:r>
              <a:rPr lang="en-US" sz="1800" dirty="0"/>
              <a:t> </a:t>
            </a:r>
            <a:r>
              <a:rPr lang="en-US" sz="1800" dirty="0" err="1"/>
              <a:t>operasional</a:t>
            </a:r>
            <a:r>
              <a:rPr lang="en-US" sz="1800" dirty="0"/>
              <a:t> </a:t>
            </a:r>
            <a:r>
              <a:rPr lang="en-US" sz="1800" dirty="0" err="1"/>
              <a:t>rutin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relatif</a:t>
            </a:r>
            <a:r>
              <a:rPr lang="en-US" sz="1800" dirty="0"/>
              <a:t> </a:t>
            </a:r>
            <a:r>
              <a:rPr lang="en-US" sz="1800" dirty="0" err="1"/>
              <a:t>stabil</a:t>
            </a:r>
            <a:r>
              <a:rPr lang="en-US" sz="1800" dirty="0"/>
              <a:t>.</a:t>
            </a:r>
          </a:p>
          <a:p>
            <a:pPr>
              <a:spcBef>
                <a:spcPts val="1350"/>
              </a:spcBef>
            </a:pPr>
            <a:endParaRPr lang="en-US" sz="1800" dirty="0"/>
          </a:p>
          <a:p>
            <a:endParaRPr lang="en-US" sz="1800" dirty="0"/>
          </a:p>
        </p:txBody>
      </p:sp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5D0FBB4-73CC-4257-E9DE-36A5A84A41C0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4" name="矩形 36">
              <a:extLst>
                <a:ext uri="{FF2B5EF4-FFF2-40B4-BE49-F238E27FC236}">
                  <a16:creationId xmlns:a16="http://schemas.microsoft.com/office/drawing/2014/main" id="{597582A7-D7E6-B404-3D08-D467582FAB04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5" name="矩形 33">
              <a:extLst>
                <a:ext uri="{FF2B5EF4-FFF2-40B4-BE49-F238E27FC236}">
                  <a16:creationId xmlns:a16="http://schemas.microsoft.com/office/drawing/2014/main" id="{E271C0DA-6593-AFBD-04FD-4B775216CD4F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4">
              <a:extLst>
                <a:ext uri="{FF2B5EF4-FFF2-40B4-BE49-F238E27FC236}">
                  <a16:creationId xmlns:a16="http://schemas.microsoft.com/office/drawing/2014/main" id="{D84790B1-6630-9214-3A73-D5F6AE3006ED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5">
              <a:extLst>
                <a:ext uri="{FF2B5EF4-FFF2-40B4-BE49-F238E27FC236}">
                  <a16:creationId xmlns:a16="http://schemas.microsoft.com/office/drawing/2014/main" id="{9826B166-FF1F-FC0E-B675-BAE3F78C77BA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666750"/>
            <a:ext cx="7086600" cy="3959299"/>
          </a:xfrm>
        </p:spPr>
        <p:txBody>
          <a:bodyPr>
            <a:normAutofit/>
          </a:bodyPr>
          <a:lstStyle/>
          <a:p>
            <a:pPr marL="0" indent="0">
              <a:spcBef>
                <a:spcPts val="1350"/>
              </a:spcBef>
              <a:buNone/>
            </a:pPr>
            <a:r>
              <a:rPr lang="en-US" sz="1800" dirty="0" err="1"/>
              <a:t>Ciri</a:t>
            </a:r>
            <a:r>
              <a:rPr lang="en-US" sz="1800" dirty="0"/>
              <a:t> </a:t>
            </a:r>
            <a:r>
              <a:rPr lang="en-US" sz="1800" dirty="0" err="1"/>
              <a:t>utama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fungsional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struktur</a:t>
            </a:r>
            <a:r>
              <a:rPr lang="en-US" sz="1800" dirty="0"/>
              <a:t> </a:t>
            </a:r>
            <a:r>
              <a:rPr lang="en-US" sz="1800" dirty="0" err="1"/>
              <a:t>piramida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konsep</a:t>
            </a:r>
            <a:r>
              <a:rPr lang="en-US" sz="1800" dirty="0"/>
              <a:t> </a:t>
            </a:r>
            <a:r>
              <a:rPr lang="en-US" sz="1800" dirty="0" err="1"/>
              <a:t>otoritas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hirarki</a:t>
            </a:r>
            <a:r>
              <a:rPr lang="en-US" sz="1800" dirty="0"/>
              <a:t> </a:t>
            </a:r>
            <a:r>
              <a:rPr lang="en-US" sz="1800" dirty="0" err="1"/>
              <a:t>vertikal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sifat-sifat</a:t>
            </a:r>
            <a:r>
              <a:rPr lang="en-US" sz="1800" dirty="0"/>
              <a:t> </a:t>
            </a:r>
            <a:r>
              <a:rPr lang="en-US" sz="1800" dirty="0" err="1"/>
              <a:t>berikut</a:t>
            </a:r>
            <a:r>
              <a:rPr lang="en-US" sz="1800" dirty="0"/>
              <a:t>:</a:t>
            </a:r>
          </a:p>
          <a:p>
            <a:pPr>
              <a:spcBef>
                <a:spcPts val="1350"/>
              </a:spcBef>
            </a:pPr>
            <a:r>
              <a:rPr lang="en-US" sz="1800" dirty="0" err="1"/>
              <a:t>Prinsip</a:t>
            </a:r>
            <a:r>
              <a:rPr lang="en-US" sz="1800" dirty="0"/>
              <a:t> </a:t>
            </a:r>
            <a:r>
              <a:rPr lang="en-US" sz="1800" dirty="0" err="1"/>
              <a:t>komando</a:t>
            </a:r>
            <a:r>
              <a:rPr lang="en-US" sz="1800" dirty="0"/>
              <a:t> </a:t>
            </a:r>
            <a:r>
              <a:rPr lang="en-US" sz="1800" dirty="0" err="1"/>
              <a:t>tunggal</a:t>
            </a:r>
            <a:r>
              <a:rPr lang="en-US" sz="1800" dirty="0"/>
              <a:t> </a:t>
            </a:r>
            <a:r>
              <a:rPr lang="en-US" sz="1800" dirty="0" err="1"/>
              <a:t>di</a:t>
            </a:r>
            <a:r>
              <a:rPr lang="en-US" sz="1800" dirty="0"/>
              <a:t> </a:t>
            </a:r>
            <a:r>
              <a:rPr lang="en-US" sz="1800" dirty="0" err="1"/>
              <a:t>mana</a:t>
            </a:r>
            <a:r>
              <a:rPr lang="en-US" sz="1800" dirty="0"/>
              <a:t> </a:t>
            </a:r>
            <a:r>
              <a:rPr lang="en-US" sz="1800" dirty="0" err="1"/>
              <a:t>masing-masing</a:t>
            </a:r>
            <a:r>
              <a:rPr lang="en-US" sz="1800" dirty="0"/>
              <a:t> </a:t>
            </a:r>
            <a:r>
              <a:rPr lang="en-US" sz="1800" dirty="0" err="1"/>
              <a:t>personil</a:t>
            </a:r>
            <a:r>
              <a:rPr lang="en-US" sz="1800" dirty="0"/>
              <a:t> </a:t>
            </a:r>
            <a:r>
              <a:rPr lang="en-US" sz="1800" dirty="0" err="1"/>
              <a:t>hanya</a:t>
            </a:r>
            <a:r>
              <a:rPr lang="en-US" sz="1800" dirty="0"/>
              <a:t>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atasan</a:t>
            </a:r>
            <a:r>
              <a:rPr lang="en-US" sz="1800" dirty="0"/>
              <a:t>.</a:t>
            </a:r>
          </a:p>
          <a:p>
            <a:pPr>
              <a:spcBef>
                <a:spcPts val="1350"/>
              </a:spcBef>
            </a:pPr>
            <a:r>
              <a:rPr lang="en-US" sz="1800" dirty="0" err="1"/>
              <a:t>Setiap</a:t>
            </a:r>
            <a:r>
              <a:rPr lang="en-US" sz="1800" dirty="0"/>
              <a:t> </a:t>
            </a:r>
            <a:r>
              <a:rPr lang="en-US" sz="1800" dirty="0" err="1"/>
              <a:t>personil</a:t>
            </a:r>
            <a:r>
              <a:rPr lang="en-US" sz="1800" dirty="0"/>
              <a:t> </a:t>
            </a:r>
            <a:r>
              <a:rPr lang="en-US" sz="1800" dirty="0" err="1"/>
              <a:t>mempunyai</a:t>
            </a:r>
            <a:r>
              <a:rPr lang="en-US" sz="1800" dirty="0"/>
              <a:t> </a:t>
            </a:r>
            <a:r>
              <a:rPr lang="en-US" sz="1800" dirty="0" err="1"/>
              <a:t>wewenang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tanggung</a:t>
            </a:r>
            <a:r>
              <a:rPr lang="en-US" sz="1800" dirty="0"/>
              <a:t> </a:t>
            </a:r>
            <a:r>
              <a:rPr lang="en-US" sz="1800" dirty="0" err="1"/>
              <a:t>jawab</a:t>
            </a:r>
            <a:r>
              <a:rPr lang="en-US" sz="1800" dirty="0"/>
              <a:t> yang </a:t>
            </a:r>
            <a:r>
              <a:rPr lang="en-US" sz="1800" dirty="0" err="1"/>
              <a:t>jelas</a:t>
            </a:r>
            <a:r>
              <a:rPr lang="en-US" sz="1800" dirty="0"/>
              <a:t>.</a:t>
            </a:r>
          </a:p>
          <a:p>
            <a:pPr>
              <a:spcBef>
                <a:spcPts val="1350"/>
              </a:spcBef>
            </a:pPr>
            <a:r>
              <a:rPr lang="en-US" sz="1800" dirty="0" err="1"/>
              <a:t>Arus</a:t>
            </a:r>
            <a:r>
              <a:rPr lang="en-US" sz="1800" dirty="0"/>
              <a:t> </a:t>
            </a:r>
            <a:r>
              <a:rPr lang="en-US" sz="1800" dirty="0" err="1"/>
              <a:t>informasi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pelaporan</a:t>
            </a:r>
            <a:r>
              <a:rPr lang="en-US" sz="1800" dirty="0"/>
              <a:t> </a:t>
            </a:r>
            <a:r>
              <a:rPr lang="en-US" sz="1800" dirty="0" err="1"/>
              <a:t>bersifat</a:t>
            </a:r>
            <a:r>
              <a:rPr lang="en-US" sz="1800" dirty="0"/>
              <a:t> </a:t>
            </a:r>
            <a:r>
              <a:rPr lang="en-US" sz="1800" dirty="0" err="1"/>
              <a:t>vertikal</a:t>
            </a:r>
            <a:r>
              <a:rPr lang="en-US" sz="1800" dirty="0"/>
              <a:t>.</a:t>
            </a:r>
          </a:p>
          <a:p>
            <a:pPr>
              <a:spcBef>
                <a:spcPts val="1350"/>
              </a:spcBef>
            </a:pPr>
            <a:r>
              <a:rPr lang="en-US" sz="1800" dirty="0" err="1"/>
              <a:t>Hubungan</a:t>
            </a:r>
            <a:r>
              <a:rPr lang="en-US" sz="1800" dirty="0"/>
              <a:t> </a:t>
            </a:r>
            <a:r>
              <a:rPr lang="en-US" sz="1800" dirty="0" err="1"/>
              <a:t>kerja</a:t>
            </a:r>
            <a:r>
              <a:rPr lang="en-US" sz="1800" dirty="0"/>
              <a:t> horizontal </a:t>
            </a:r>
            <a:r>
              <a:rPr lang="en-US" sz="1800" dirty="0" err="1"/>
              <a:t>diatur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kerja</a:t>
            </a:r>
            <a:r>
              <a:rPr lang="en-US" sz="1800" dirty="0"/>
              <a:t>, </a:t>
            </a:r>
            <a:r>
              <a:rPr lang="en-US" sz="1800" dirty="0" err="1"/>
              <a:t>kebijakan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petunjuk</a:t>
            </a:r>
            <a:r>
              <a:rPr lang="en-US" sz="1800" dirty="0"/>
              <a:t> </a:t>
            </a:r>
            <a:r>
              <a:rPr lang="en-US" sz="1800" dirty="0" err="1"/>
              <a:t>pelaksanaan</a:t>
            </a:r>
            <a:r>
              <a:rPr lang="en-US" sz="1800" dirty="0"/>
              <a:t>.</a:t>
            </a:r>
          </a:p>
          <a:p>
            <a:pPr>
              <a:spcBef>
                <a:spcPts val="1350"/>
              </a:spcBef>
            </a:pPr>
            <a:r>
              <a:rPr lang="en-US" sz="1800" dirty="0" err="1"/>
              <a:t>Mekanisme</a:t>
            </a:r>
            <a:r>
              <a:rPr lang="en-US" sz="1800" dirty="0"/>
              <a:t> </a:t>
            </a:r>
            <a:r>
              <a:rPr lang="en-US" sz="1800" dirty="0" err="1"/>
              <a:t>koordinasi</a:t>
            </a:r>
            <a:r>
              <a:rPr lang="en-US" sz="1800" dirty="0"/>
              <a:t> </a:t>
            </a:r>
            <a:r>
              <a:rPr lang="en-US" sz="1800" dirty="0" err="1"/>
              <a:t>antarunit</a:t>
            </a:r>
            <a:r>
              <a:rPr lang="en-US" sz="1800" dirty="0"/>
              <a:t>, </a:t>
            </a:r>
            <a:r>
              <a:rPr lang="en-US" sz="1800" dirty="0" err="1"/>
              <a:t>bila</a:t>
            </a:r>
            <a:r>
              <a:rPr lang="en-US" sz="1800" dirty="0"/>
              <a:t> </a:t>
            </a:r>
            <a:r>
              <a:rPr lang="en-US" sz="1800" dirty="0" err="1"/>
              <a:t>diperlukan</a:t>
            </a:r>
            <a:r>
              <a:rPr lang="en-US" sz="1800" dirty="0"/>
              <a:t>, </a:t>
            </a:r>
            <a:r>
              <a:rPr lang="en-US" sz="1800" dirty="0" err="1"/>
              <a:t>dilakukan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rapat-rapat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membentuk</a:t>
            </a:r>
            <a:r>
              <a:rPr lang="en-US" sz="1800" dirty="0"/>
              <a:t> </a:t>
            </a:r>
            <a:r>
              <a:rPr lang="en-US" sz="1800" dirty="0" err="1"/>
              <a:t>panitia</a:t>
            </a:r>
            <a:r>
              <a:rPr lang="en-US" sz="1800" dirty="0"/>
              <a:t> </a:t>
            </a:r>
            <a:r>
              <a:rPr lang="en-US" sz="1800" dirty="0" err="1"/>
              <a:t>perwakilan</a:t>
            </a:r>
            <a:r>
              <a:rPr lang="en-US" sz="1800" dirty="0"/>
              <a:t>.</a:t>
            </a:r>
          </a:p>
          <a:p>
            <a:pPr>
              <a:spcBef>
                <a:spcPts val="1350"/>
              </a:spcBef>
            </a:pPr>
            <a:endParaRPr lang="en-US" sz="1800" dirty="0"/>
          </a:p>
        </p:txBody>
      </p:sp>
    </p:spTree>
  </p:cSld>
  <p:clrMapOvr>
    <a:masterClrMapping/>
  </p:clrMapOvr>
  <p:transition>
    <p:circl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E3AB6EF-2E16-2FCC-658F-548BA167D500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4" name="矩形 36">
              <a:extLst>
                <a:ext uri="{FF2B5EF4-FFF2-40B4-BE49-F238E27FC236}">
                  <a16:creationId xmlns:a16="http://schemas.microsoft.com/office/drawing/2014/main" id="{35CC8060-D4ED-93DC-ECDC-0920A7B1F7F1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5" name="矩形 33">
              <a:extLst>
                <a:ext uri="{FF2B5EF4-FFF2-40B4-BE49-F238E27FC236}">
                  <a16:creationId xmlns:a16="http://schemas.microsoft.com/office/drawing/2014/main" id="{FDA62C5E-7A9E-9AA6-1F01-A6398AB418AA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4">
              <a:extLst>
                <a:ext uri="{FF2B5EF4-FFF2-40B4-BE49-F238E27FC236}">
                  <a16:creationId xmlns:a16="http://schemas.microsoft.com/office/drawing/2014/main" id="{8A4A5E98-CFB8-6C41-8954-77D4102B12A7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5">
              <a:extLst>
                <a:ext uri="{FF2B5EF4-FFF2-40B4-BE49-F238E27FC236}">
                  <a16:creationId xmlns:a16="http://schemas.microsoft.com/office/drawing/2014/main" id="{16F6E82B-21AF-C169-0395-4E66A46D6D4C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742950"/>
            <a:ext cx="7391400" cy="4171950"/>
          </a:xfrm>
        </p:spPr>
        <p:txBody>
          <a:bodyPr>
            <a:normAutofit/>
          </a:bodyPr>
          <a:lstStyle/>
          <a:p>
            <a:pPr>
              <a:spcBef>
                <a:spcPts val="1350"/>
              </a:spcBef>
              <a:buNone/>
            </a:pPr>
            <a:r>
              <a:rPr lang="en-US" sz="1800" dirty="0" err="1"/>
              <a:t>Kelebihan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fungsional</a:t>
            </a:r>
            <a:r>
              <a:rPr lang="en-US" sz="1800" dirty="0"/>
              <a:t> </a:t>
            </a:r>
            <a:r>
              <a:rPr lang="en-US" sz="1800" dirty="0" err="1"/>
              <a:t>antara</a:t>
            </a:r>
            <a:r>
              <a:rPr lang="en-US" sz="1800" dirty="0"/>
              <a:t> lain:</a:t>
            </a:r>
          </a:p>
          <a:p>
            <a:pPr>
              <a:spcBef>
                <a:spcPts val="1350"/>
              </a:spcBef>
            </a:pPr>
            <a:r>
              <a:rPr lang="en-US" sz="1800" dirty="0" err="1"/>
              <a:t>Memudahkan</a:t>
            </a:r>
            <a:r>
              <a:rPr lang="en-US" sz="1800" dirty="0"/>
              <a:t> </a:t>
            </a:r>
            <a:r>
              <a:rPr lang="en-US" sz="1800" dirty="0" err="1"/>
              <a:t>pengawasan</a:t>
            </a:r>
            <a:r>
              <a:rPr lang="en-US" sz="1800" dirty="0"/>
              <a:t> </a:t>
            </a:r>
            <a:r>
              <a:rPr lang="en-US" sz="1800" dirty="0" err="1"/>
              <a:t>karena</a:t>
            </a:r>
            <a:r>
              <a:rPr lang="en-US" sz="1800" dirty="0"/>
              <a:t> </a:t>
            </a:r>
            <a:r>
              <a:rPr lang="en-US" sz="1800" dirty="0" err="1"/>
              <a:t>setiap</a:t>
            </a:r>
            <a:r>
              <a:rPr lang="en-US" sz="1800" dirty="0"/>
              <a:t> </a:t>
            </a:r>
            <a:r>
              <a:rPr lang="en-US" sz="1800" dirty="0" err="1"/>
              <a:t>personil</a:t>
            </a:r>
            <a:r>
              <a:rPr lang="en-US" sz="1800" dirty="0"/>
              <a:t> </a:t>
            </a:r>
            <a:r>
              <a:rPr lang="en-US" sz="1800" dirty="0" err="1"/>
              <a:t>hanya</a:t>
            </a:r>
            <a:r>
              <a:rPr lang="en-US" sz="1800" dirty="0"/>
              <a:t> </a:t>
            </a:r>
            <a:r>
              <a:rPr lang="en-US" sz="1800" dirty="0" err="1"/>
              <a:t>melapor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atasan</a:t>
            </a:r>
            <a:endParaRPr lang="en-US" sz="1800" dirty="0"/>
          </a:p>
          <a:p>
            <a:pPr>
              <a:spcBef>
                <a:spcPts val="1350"/>
              </a:spcBef>
            </a:pPr>
            <a:r>
              <a:rPr lang="en-US" sz="1800" dirty="0" err="1"/>
              <a:t>Adanya</a:t>
            </a:r>
            <a:r>
              <a:rPr lang="en-US" sz="1800" dirty="0"/>
              <a:t> </a:t>
            </a:r>
            <a:r>
              <a:rPr lang="en-US" sz="1800" dirty="0" err="1"/>
              <a:t>potensi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meningkatkan</a:t>
            </a:r>
            <a:r>
              <a:rPr lang="en-US" sz="1800" dirty="0"/>
              <a:t> </a:t>
            </a:r>
            <a:r>
              <a:rPr lang="en-US" sz="1800" dirty="0" err="1"/>
              <a:t>keterampilan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keahlian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menjadi</a:t>
            </a:r>
            <a:r>
              <a:rPr lang="en-US" sz="1800" dirty="0"/>
              <a:t> </a:t>
            </a:r>
            <a:r>
              <a:rPr lang="en-US" sz="1800" dirty="0" err="1"/>
              <a:t>spesialis</a:t>
            </a:r>
            <a:r>
              <a:rPr lang="en-US" sz="1800" dirty="0"/>
              <a:t> </a:t>
            </a:r>
            <a:r>
              <a:rPr lang="en-US" sz="1800" dirty="0" err="1"/>
              <a:t>di</a:t>
            </a:r>
            <a:r>
              <a:rPr lang="en-US" sz="1800" dirty="0"/>
              <a:t> </a:t>
            </a:r>
            <a:r>
              <a:rPr lang="en-US" sz="1800" dirty="0" err="1"/>
              <a:t>bidangnya</a:t>
            </a:r>
            <a:r>
              <a:rPr lang="en-US" sz="1800" dirty="0"/>
              <a:t>.</a:t>
            </a:r>
          </a:p>
          <a:p>
            <a:pPr>
              <a:spcBef>
                <a:spcPts val="1350"/>
              </a:spcBef>
            </a:pPr>
            <a:r>
              <a:rPr lang="en-US" sz="1800" dirty="0" err="1"/>
              <a:t>Konsentrasi</a:t>
            </a:r>
            <a:r>
              <a:rPr lang="en-US" sz="1800" dirty="0"/>
              <a:t> </a:t>
            </a:r>
            <a:r>
              <a:rPr lang="en-US" sz="1800" dirty="0" err="1"/>
              <a:t>perhatian</a:t>
            </a:r>
            <a:r>
              <a:rPr lang="en-US" sz="1800" dirty="0"/>
              <a:t> </a:t>
            </a:r>
            <a:r>
              <a:rPr lang="en-US" sz="1800" dirty="0" err="1"/>
              <a:t>personil</a:t>
            </a:r>
            <a:r>
              <a:rPr lang="en-US" sz="1800" dirty="0"/>
              <a:t> </a:t>
            </a:r>
            <a:r>
              <a:rPr lang="en-US" sz="1800" dirty="0" err="1"/>
              <a:t>terpusat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sasaran</a:t>
            </a:r>
            <a:r>
              <a:rPr lang="en-US" sz="1800" dirty="0"/>
              <a:t> </a:t>
            </a:r>
            <a:r>
              <a:rPr lang="en-US" sz="1800" dirty="0" err="1"/>
              <a:t>bidang</a:t>
            </a:r>
            <a:r>
              <a:rPr lang="en-US" sz="1800" dirty="0"/>
              <a:t> yang </a:t>
            </a:r>
            <a:r>
              <a:rPr lang="en-US" sz="1800" dirty="0" err="1"/>
              <a:t>bersangkutan</a:t>
            </a:r>
            <a:r>
              <a:rPr lang="en-US" sz="1800" dirty="0"/>
              <a:t>.</a:t>
            </a:r>
          </a:p>
          <a:p>
            <a:pPr>
              <a:spcBef>
                <a:spcPts val="1350"/>
              </a:spcBef>
            </a:pPr>
            <a:r>
              <a:rPr lang="en-US" sz="1800" dirty="0" err="1"/>
              <a:t>Penggunaan</a:t>
            </a:r>
            <a:r>
              <a:rPr lang="en-US" sz="1800" dirty="0"/>
              <a:t> </a:t>
            </a:r>
            <a:r>
              <a:rPr lang="en-US" sz="1800" dirty="0" err="1"/>
              <a:t>sumber</a:t>
            </a:r>
            <a:r>
              <a:rPr lang="en-US" sz="1800" dirty="0"/>
              <a:t> </a:t>
            </a:r>
            <a:r>
              <a:rPr lang="en-US" sz="1800" dirty="0" err="1"/>
              <a:t>daya</a:t>
            </a:r>
            <a:r>
              <a:rPr lang="en-US" sz="1800" dirty="0"/>
              <a:t> yang </a:t>
            </a:r>
            <a:r>
              <a:rPr lang="en-US" sz="1800" dirty="0" err="1"/>
              <a:t>lebih</a:t>
            </a:r>
            <a:r>
              <a:rPr lang="en-US" sz="1800" dirty="0"/>
              <a:t> </a:t>
            </a:r>
            <a:r>
              <a:rPr lang="en-US" sz="1800" dirty="0" err="1"/>
              <a:t>efisien</a:t>
            </a:r>
            <a:r>
              <a:rPr lang="en-US" sz="1800" dirty="0"/>
              <a:t> </a:t>
            </a:r>
            <a:r>
              <a:rPr lang="en-US" sz="1800" dirty="0" err="1"/>
              <a:t>sebgai</a:t>
            </a:r>
            <a:r>
              <a:rPr lang="en-US" sz="1800" dirty="0"/>
              <a:t> </a:t>
            </a:r>
            <a:r>
              <a:rPr lang="en-US" sz="1800" dirty="0" err="1"/>
              <a:t>akibat</a:t>
            </a:r>
            <a:r>
              <a:rPr lang="en-US" sz="1800" dirty="0"/>
              <a:t> </a:t>
            </a:r>
            <a:r>
              <a:rPr lang="en-US" sz="1800" dirty="0" err="1"/>
              <a:t>pekerjaan</a:t>
            </a:r>
            <a:r>
              <a:rPr lang="en-US" sz="1800" dirty="0"/>
              <a:t> yang </a:t>
            </a:r>
            <a:r>
              <a:rPr lang="en-US" sz="1800" dirty="0" err="1"/>
              <a:t>sejenis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berulang-ulang</a:t>
            </a:r>
            <a:r>
              <a:rPr lang="en-US" sz="1800" dirty="0"/>
              <a:t>.</a:t>
            </a:r>
          </a:p>
          <a:p>
            <a:pPr>
              <a:spcBef>
                <a:spcPts val="1350"/>
              </a:spcBef>
            </a:pPr>
            <a:r>
              <a:rPr lang="en-US" sz="1800" dirty="0" err="1"/>
              <a:t>Memudahkan</a:t>
            </a:r>
            <a:r>
              <a:rPr lang="en-US" sz="1800" dirty="0"/>
              <a:t> </a:t>
            </a:r>
            <a:r>
              <a:rPr lang="en-US" sz="1800" dirty="0" err="1"/>
              <a:t>pengendalian</a:t>
            </a:r>
            <a:r>
              <a:rPr lang="en-US" sz="1800" dirty="0"/>
              <a:t> </a:t>
            </a:r>
            <a:r>
              <a:rPr lang="en-US" sz="1800" dirty="0" err="1"/>
              <a:t>kinerja</a:t>
            </a:r>
            <a:r>
              <a:rPr lang="en-US" sz="1800" dirty="0"/>
              <a:t> </a:t>
            </a:r>
            <a:r>
              <a:rPr lang="en-US" sz="1800" dirty="0" err="1"/>
              <a:t>personil</a:t>
            </a:r>
            <a:r>
              <a:rPr lang="en-US" sz="1800" dirty="0"/>
              <a:t> </a:t>
            </a:r>
            <a:r>
              <a:rPr lang="en-US" sz="1800" dirty="0" err="1"/>
              <a:t>serta</a:t>
            </a:r>
            <a:r>
              <a:rPr lang="en-US" sz="1800" dirty="0"/>
              <a:t> </a:t>
            </a:r>
            <a:r>
              <a:rPr lang="en-US" sz="1800" dirty="0" err="1"/>
              <a:t>pengendalian</a:t>
            </a:r>
            <a:r>
              <a:rPr lang="en-US" sz="1800" dirty="0"/>
              <a:t> </a:t>
            </a:r>
            <a:r>
              <a:rPr lang="en-US" sz="1800" dirty="0" err="1"/>
              <a:t>mutu</a:t>
            </a:r>
            <a:r>
              <a:rPr lang="en-US" sz="1800" dirty="0"/>
              <a:t>, </a:t>
            </a:r>
            <a:r>
              <a:rPr lang="en-US" sz="1800" dirty="0" err="1"/>
              <a:t>waktu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biaya</a:t>
            </a:r>
            <a:r>
              <a:rPr lang="en-US" sz="1800" dirty="0"/>
              <a:t>.</a:t>
            </a:r>
          </a:p>
          <a:p>
            <a:pPr>
              <a:spcBef>
                <a:spcPts val="1350"/>
              </a:spcBef>
            </a:pPr>
            <a:endParaRPr lang="en-US" sz="1800" dirty="0"/>
          </a:p>
        </p:txBody>
      </p:sp>
    </p:spTree>
  </p:cSld>
  <p:clrMapOvr>
    <a:masterClrMapping/>
  </p:clrMapOvr>
  <p:transition>
    <p:zoom dir="in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65C379C-32DB-6F0E-B2FA-A92D9279EF41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4" name="矩形 36">
              <a:extLst>
                <a:ext uri="{FF2B5EF4-FFF2-40B4-BE49-F238E27FC236}">
                  <a16:creationId xmlns:a16="http://schemas.microsoft.com/office/drawing/2014/main" id="{A17312C8-4BDB-7C85-5EF2-CEF6EF68ED6F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5" name="矩形 33">
              <a:extLst>
                <a:ext uri="{FF2B5EF4-FFF2-40B4-BE49-F238E27FC236}">
                  <a16:creationId xmlns:a16="http://schemas.microsoft.com/office/drawing/2014/main" id="{75C89820-8CE0-F482-36F4-939251FFAE67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4">
              <a:extLst>
                <a:ext uri="{FF2B5EF4-FFF2-40B4-BE49-F238E27FC236}">
                  <a16:creationId xmlns:a16="http://schemas.microsoft.com/office/drawing/2014/main" id="{44DD301D-B4B5-3373-3288-B15315B8A055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5">
              <a:extLst>
                <a:ext uri="{FF2B5EF4-FFF2-40B4-BE49-F238E27FC236}">
                  <a16:creationId xmlns:a16="http://schemas.microsoft.com/office/drawing/2014/main" id="{DA1DD22F-9859-A1DC-93F5-5530B5D1F13B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729566"/>
            <a:ext cx="7467600" cy="3896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Kesulitan</a:t>
            </a:r>
            <a:r>
              <a:rPr lang="en-US" sz="1800" dirty="0"/>
              <a:t> yang </a:t>
            </a:r>
            <a:r>
              <a:rPr lang="en-US" sz="1800" dirty="0" err="1"/>
              <a:t>dihadapi</a:t>
            </a:r>
            <a:r>
              <a:rPr lang="en-US" sz="1800" dirty="0"/>
              <a:t>  </a:t>
            </a:r>
            <a:r>
              <a:rPr lang="en-US" sz="1800" dirty="0" err="1"/>
              <a:t>oleh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fungsional</a:t>
            </a:r>
            <a:r>
              <a:rPr lang="en-US" sz="1800" dirty="0"/>
              <a:t> </a:t>
            </a:r>
            <a:r>
              <a:rPr lang="en-US" sz="1800" dirty="0" err="1"/>
              <a:t>antara</a:t>
            </a:r>
            <a:r>
              <a:rPr lang="en-US" sz="1800" dirty="0"/>
              <a:t> lain: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Cenderung</a:t>
            </a:r>
            <a:r>
              <a:rPr lang="en-US" sz="1800" dirty="0"/>
              <a:t> </a:t>
            </a:r>
            <a:r>
              <a:rPr lang="en-US" sz="1800" dirty="0" err="1"/>
              <a:t>memprioritaskan</a:t>
            </a:r>
            <a:r>
              <a:rPr lang="en-US" sz="1800" dirty="0"/>
              <a:t> </a:t>
            </a:r>
            <a:r>
              <a:rPr lang="en-US" sz="1800" dirty="0" err="1"/>
              <a:t>kinerja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keluaran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masing-masing</a:t>
            </a:r>
            <a:r>
              <a:rPr lang="en-US" sz="1800" dirty="0"/>
              <a:t> </a:t>
            </a:r>
            <a:r>
              <a:rPr lang="en-US" sz="1800" dirty="0" err="1"/>
              <a:t>bidang</a:t>
            </a:r>
            <a:r>
              <a:rPr lang="en-US" sz="1800" dirty="0"/>
              <a:t>.  Hal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mengurangi</a:t>
            </a:r>
            <a:r>
              <a:rPr lang="en-US" sz="1800" dirty="0"/>
              <a:t> </a:t>
            </a:r>
            <a:r>
              <a:rPr lang="en-US" sz="1800" dirty="0" err="1"/>
              <a:t>perhatian</a:t>
            </a:r>
            <a:r>
              <a:rPr lang="en-US" sz="1800" dirty="0"/>
              <a:t> </a:t>
            </a:r>
            <a:r>
              <a:rPr lang="en-US" sz="1800" dirty="0" err="1"/>
              <a:t>perusahaan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tujuan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menyeluruh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ada</a:t>
            </a:r>
            <a:r>
              <a:rPr lang="en-US" sz="1800" dirty="0"/>
              <a:t> </a:t>
            </a:r>
            <a:r>
              <a:rPr lang="en-US" sz="1800" dirty="0" err="1"/>
              <a:t>pihak</a:t>
            </a:r>
            <a:r>
              <a:rPr lang="en-US" sz="1800" dirty="0"/>
              <a:t> yang </a:t>
            </a:r>
            <a:r>
              <a:rPr lang="en-US" sz="1800" dirty="0" err="1"/>
              <a:t>benar-benar</a:t>
            </a:r>
            <a:r>
              <a:rPr lang="en-US" sz="1800" dirty="0"/>
              <a:t> </a:t>
            </a:r>
            <a:r>
              <a:rPr lang="en-US" sz="1800" dirty="0" err="1"/>
              <a:t>bertanggung</a:t>
            </a:r>
            <a:r>
              <a:rPr lang="en-US" sz="1800" dirty="0"/>
              <a:t> </a:t>
            </a:r>
            <a:r>
              <a:rPr lang="en-US" sz="1800" dirty="0" err="1"/>
              <a:t>jawab</a:t>
            </a:r>
            <a:r>
              <a:rPr lang="en-US" sz="1800" dirty="0"/>
              <a:t> </a:t>
            </a:r>
            <a:r>
              <a:rPr lang="en-US" sz="1800" dirty="0" err="1"/>
              <a:t>atas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keseluruhan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Semakin</a:t>
            </a:r>
            <a:r>
              <a:rPr lang="en-US" sz="1800" dirty="0"/>
              <a:t> </a:t>
            </a:r>
            <a:r>
              <a:rPr lang="en-US" sz="1800" dirty="0" err="1"/>
              <a:t>besar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, </a:t>
            </a:r>
            <a:r>
              <a:rPr lang="en-US" sz="1800" dirty="0" err="1"/>
              <a:t>semakin</a:t>
            </a:r>
            <a:r>
              <a:rPr lang="en-US" sz="1800" dirty="0"/>
              <a:t> </a:t>
            </a:r>
            <a:r>
              <a:rPr lang="en-US" sz="1800" dirty="0" err="1"/>
              <a:t>panjang</a:t>
            </a:r>
            <a:r>
              <a:rPr lang="en-US" sz="1800" dirty="0"/>
              <a:t>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pengambilan</a:t>
            </a:r>
            <a:r>
              <a:rPr lang="en-US" sz="1800" dirty="0"/>
              <a:t> </a:t>
            </a:r>
            <a:r>
              <a:rPr lang="en-US" sz="1800" dirty="0" err="1"/>
              <a:t>keputusan</a:t>
            </a:r>
            <a:r>
              <a:rPr lang="en-US" sz="1800" dirty="0"/>
              <a:t> .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Sulit</a:t>
            </a:r>
            <a:r>
              <a:rPr lang="en-US" sz="1800" dirty="0"/>
              <a:t> </a:t>
            </a:r>
            <a:r>
              <a:rPr lang="en-US" sz="1800" dirty="0" err="1"/>
              <a:t>mengkoordinasikan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mengintegrasikan</a:t>
            </a:r>
            <a:r>
              <a:rPr lang="en-US" sz="1800" dirty="0"/>
              <a:t> </a:t>
            </a:r>
            <a:r>
              <a:rPr lang="en-US" sz="1800" dirty="0" err="1"/>
              <a:t>pekerjaaan</a:t>
            </a:r>
            <a:r>
              <a:rPr lang="en-US" sz="1800" dirty="0"/>
              <a:t> yang </a:t>
            </a:r>
            <a:r>
              <a:rPr lang="en-US" sz="1800" dirty="0" err="1"/>
              <a:t>multidisiplin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melibatkan</a:t>
            </a:r>
            <a:r>
              <a:rPr lang="en-US" sz="1800" dirty="0"/>
              <a:t> </a:t>
            </a:r>
            <a:r>
              <a:rPr lang="en-US" sz="1800" dirty="0" err="1"/>
              <a:t>banyak</a:t>
            </a:r>
            <a:r>
              <a:rPr lang="en-US" sz="1800" dirty="0"/>
              <a:t> </a:t>
            </a:r>
            <a:r>
              <a:rPr lang="en-US" sz="1800" dirty="0" err="1"/>
              <a:t>pihak</a:t>
            </a:r>
            <a:r>
              <a:rPr lang="en-US" sz="1800" dirty="0"/>
              <a:t> </a:t>
            </a:r>
            <a:r>
              <a:rPr lang="en-US" sz="1800" dirty="0" err="1"/>
              <a:t>di</a:t>
            </a:r>
            <a:r>
              <a:rPr lang="en-US" sz="1800" dirty="0"/>
              <a:t> </a:t>
            </a:r>
            <a:r>
              <a:rPr lang="en-US" sz="1800" dirty="0" err="1"/>
              <a:t>luar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Kurangnya</a:t>
            </a:r>
            <a:r>
              <a:rPr lang="en-US" sz="1800" dirty="0"/>
              <a:t> </a:t>
            </a:r>
            <a:r>
              <a:rPr lang="en-US" sz="1800" dirty="0" err="1"/>
              <a:t>jalur</a:t>
            </a:r>
            <a:r>
              <a:rPr lang="en-US" sz="1800" dirty="0"/>
              <a:t> </a:t>
            </a:r>
            <a:r>
              <a:rPr lang="en-US" sz="1800" dirty="0" err="1"/>
              <a:t>komunikasi</a:t>
            </a:r>
            <a:r>
              <a:rPr lang="en-US" sz="1800" dirty="0"/>
              <a:t> horizontal.</a:t>
            </a:r>
          </a:p>
          <a:p>
            <a:endParaRPr lang="en-US" sz="1800" dirty="0"/>
          </a:p>
        </p:txBody>
      </p:sp>
    </p:spTree>
  </p:cSld>
  <p:clrMapOvr>
    <a:masterClrMapping/>
  </p:clrMapOvr>
  <p:transition>
    <p:strips dir="r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0B1D33C-65C8-4E13-A80F-383CBF1EE811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4" name="矩形 36">
              <a:extLst>
                <a:ext uri="{FF2B5EF4-FFF2-40B4-BE49-F238E27FC236}">
                  <a16:creationId xmlns:a16="http://schemas.microsoft.com/office/drawing/2014/main" id="{99696077-DA71-E8BA-9B0D-1D80AB4ABCAB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5" name="矩形 33">
              <a:extLst>
                <a:ext uri="{FF2B5EF4-FFF2-40B4-BE49-F238E27FC236}">
                  <a16:creationId xmlns:a16="http://schemas.microsoft.com/office/drawing/2014/main" id="{BF158BD3-8A20-1DE0-FB4D-5EB14B273ED3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4">
              <a:extLst>
                <a:ext uri="{FF2B5EF4-FFF2-40B4-BE49-F238E27FC236}">
                  <a16:creationId xmlns:a16="http://schemas.microsoft.com/office/drawing/2014/main" id="{A8FF6D90-A481-E5FA-0C75-E64637038A6A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5">
              <a:extLst>
                <a:ext uri="{FF2B5EF4-FFF2-40B4-BE49-F238E27FC236}">
                  <a16:creationId xmlns:a16="http://schemas.microsoft.com/office/drawing/2014/main" id="{8B0B6E0F-8EF1-F745-4A3D-464E175CAA99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742950"/>
            <a:ext cx="7315200" cy="4057650"/>
          </a:xfrm>
        </p:spPr>
        <p:txBody>
          <a:bodyPr>
            <a:normAutofit/>
          </a:bodyPr>
          <a:lstStyle/>
          <a:p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dirty="0" err="1"/>
              <a:t>fungsional</a:t>
            </a:r>
            <a:r>
              <a:rPr lang="en-US" sz="1800" dirty="0"/>
              <a:t>, </a:t>
            </a:r>
            <a:r>
              <a:rPr lang="en-US" sz="1800" dirty="0" err="1"/>
              <a:t>lingkup</a:t>
            </a:r>
            <a:r>
              <a:rPr lang="en-US" sz="1800" dirty="0"/>
              <a:t> </a:t>
            </a:r>
            <a:r>
              <a:rPr lang="en-US" sz="1800" dirty="0" err="1"/>
              <a:t>kegiatan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dirty="0" err="1"/>
              <a:t>diserahkan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salah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departemen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menjadi</a:t>
            </a:r>
            <a:r>
              <a:rPr lang="en-US" sz="1800" dirty="0"/>
              <a:t> </a:t>
            </a:r>
            <a:r>
              <a:rPr lang="en-US" sz="1800" dirty="0" err="1"/>
              <a:t>bagian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tambahan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kegiatan</a:t>
            </a:r>
            <a:r>
              <a:rPr lang="en-US" sz="1800" dirty="0"/>
              <a:t> </a:t>
            </a:r>
            <a:r>
              <a:rPr lang="en-US" sz="1800" dirty="0" err="1"/>
              <a:t>fungsinal</a:t>
            </a:r>
            <a:r>
              <a:rPr lang="en-US" sz="1800" dirty="0"/>
              <a:t> yang </a:t>
            </a:r>
            <a:r>
              <a:rPr lang="en-US" sz="1800" dirty="0" err="1"/>
              <a:t>ada</a:t>
            </a:r>
            <a:r>
              <a:rPr lang="en-US" sz="1800" dirty="0"/>
              <a:t> </a:t>
            </a:r>
            <a:r>
              <a:rPr lang="en-US" sz="1800" dirty="0" err="1"/>
              <a:t>serta</a:t>
            </a:r>
            <a:r>
              <a:rPr lang="en-US" sz="1800" dirty="0"/>
              <a:t> </a:t>
            </a:r>
            <a:r>
              <a:rPr lang="en-US" sz="1800" dirty="0" err="1"/>
              <a:t>dipimpin</a:t>
            </a:r>
            <a:r>
              <a:rPr lang="en-US" sz="1800" dirty="0"/>
              <a:t> </a:t>
            </a:r>
            <a:r>
              <a:rPr lang="en-US" sz="1800" dirty="0" err="1"/>
              <a:t>oleh</a:t>
            </a:r>
            <a:r>
              <a:rPr lang="en-US" sz="1800" dirty="0"/>
              <a:t> </a:t>
            </a:r>
            <a:r>
              <a:rPr lang="en-US" sz="1800" dirty="0" err="1"/>
              <a:t>manajer</a:t>
            </a:r>
            <a:r>
              <a:rPr lang="en-US" sz="1800" dirty="0"/>
              <a:t> </a:t>
            </a:r>
            <a:r>
              <a:rPr lang="en-US" sz="1800" dirty="0" err="1"/>
              <a:t>lini</a:t>
            </a:r>
            <a:r>
              <a:rPr lang="en-US" sz="1800" dirty="0"/>
              <a:t> yang </a:t>
            </a:r>
            <a:r>
              <a:rPr lang="en-US" sz="1800" dirty="0" err="1"/>
              <a:t>telah</a:t>
            </a:r>
            <a:r>
              <a:rPr lang="en-US" sz="1800" dirty="0"/>
              <a:t> </a:t>
            </a:r>
            <a:r>
              <a:rPr lang="en-US" sz="1800" dirty="0" err="1"/>
              <a:t>ada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banyak</a:t>
            </a:r>
            <a:r>
              <a:rPr lang="en-US" sz="1800" dirty="0"/>
              <a:t> </a:t>
            </a:r>
            <a:r>
              <a:rPr lang="en-US" sz="1800" dirty="0" err="1"/>
              <a:t>dijumpai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perusahaan</a:t>
            </a:r>
            <a:r>
              <a:rPr lang="en-US" sz="1800" dirty="0"/>
              <a:t> yang </a:t>
            </a:r>
            <a:r>
              <a:rPr lang="en-US" sz="1800" dirty="0" err="1"/>
              <a:t>telah</a:t>
            </a:r>
            <a:r>
              <a:rPr lang="en-US" sz="1800" dirty="0"/>
              <a:t> </a:t>
            </a:r>
            <a:r>
              <a:rPr lang="en-US" sz="1800" dirty="0" err="1"/>
              <a:t>memliki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fungsional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mengelola</a:t>
            </a:r>
            <a:r>
              <a:rPr lang="en-US" sz="1800" dirty="0"/>
              <a:t> </a:t>
            </a:r>
            <a:r>
              <a:rPr lang="en-US" sz="1800" dirty="0" err="1"/>
              <a:t>usahanya</a:t>
            </a:r>
            <a:r>
              <a:rPr lang="en-US" sz="1800" dirty="0"/>
              <a:t> </a:t>
            </a:r>
            <a:r>
              <a:rPr lang="en-US" sz="1800" dirty="0" err="1"/>
              <a:t>sehari-hari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baru</a:t>
            </a:r>
            <a:r>
              <a:rPr lang="en-US" sz="1800" dirty="0"/>
              <a:t> </a:t>
            </a:r>
            <a:r>
              <a:rPr lang="en-US" sz="1800" dirty="0" err="1"/>
              <a:t>kemudian</a:t>
            </a:r>
            <a:r>
              <a:rPr lang="en-US" sz="1800" dirty="0"/>
              <a:t> </a:t>
            </a:r>
            <a:r>
              <a:rPr lang="en-US" sz="1800" dirty="0" err="1"/>
              <a:t>harus</a:t>
            </a:r>
            <a:r>
              <a:rPr lang="en-US" sz="1800" dirty="0"/>
              <a:t> </a:t>
            </a:r>
            <a:r>
              <a:rPr lang="en-US" sz="1800" dirty="0" err="1"/>
              <a:t>menangani</a:t>
            </a:r>
            <a:r>
              <a:rPr lang="en-US" sz="1800" dirty="0"/>
              <a:t> </a:t>
            </a:r>
            <a:r>
              <a:rPr lang="en-US" sz="1800" dirty="0" err="1"/>
              <a:t>kegiatan</a:t>
            </a:r>
            <a:r>
              <a:rPr lang="en-US" sz="1800" dirty="0"/>
              <a:t> </a:t>
            </a:r>
            <a:r>
              <a:rPr lang="en-US" sz="1800" dirty="0" err="1"/>
              <a:t>baru</a:t>
            </a:r>
            <a:r>
              <a:rPr lang="en-US" sz="1800" dirty="0"/>
              <a:t> yang </a:t>
            </a:r>
            <a:r>
              <a:rPr lang="en-US" sz="1800" dirty="0" err="1"/>
              <a:t>berupa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yang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terlalu</a:t>
            </a:r>
            <a:r>
              <a:rPr lang="en-US" sz="1800" dirty="0"/>
              <a:t> </a:t>
            </a:r>
            <a:r>
              <a:rPr lang="en-US" sz="1800" dirty="0" err="1"/>
              <a:t>besar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jenis</a:t>
            </a:r>
            <a:r>
              <a:rPr lang="en-US" sz="1800" dirty="0"/>
              <a:t> </a:t>
            </a:r>
            <a:r>
              <a:rPr lang="en-US" sz="1800" dirty="0" err="1"/>
              <a:t>kegiatannya</a:t>
            </a:r>
            <a:r>
              <a:rPr lang="en-US" sz="1800" dirty="0"/>
              <a:t> </a:t>
            </a:r>
            <a:r>
              <a:rPr lang="en-US" sz="1800" dirty="0" err="1"/>
              <a:t>masih</a:t>
            </a:r>
            <a:r>
              <a:rPr lang="en-US" sz="1800" dirty="0"/>
              <a:t> </a:t>
            </a:r>
            <a:r>
              <a:rPr lang="en-US" sz="1800" dirty="0" err="1"/>
              <a:t>daat</a:t>
            </a:r>
            <a:r>
              <a:rPr lang="en-US" sz="1800" dirty="0"/>
              <a:t> </a:t>
            </a:r>
            <a:r>
              <a:rPr lang="en-US" sz="1800" dirty="0" err="1"/>
              <a:t>dilakukan</a:t>
            </a:r>
            <a:r>
              <a:rPr lang="en-US" sz="1800" dirty="0"/>
              <a:t> </a:t>
            </a:r>
            <a:r>
              <a:rPr lang="en-US" sz="1800" dirty="0" err="1"/>
              <a:t>oleh</a:t>
            </a:r>
            <a:r>
              <a:rPr lang="en-US" sz="1800" dirty="0"/>
              <a:t> </a:t>
            </a:r>
            <a:r>
              <a:rPr lang="en-US" sz="1800" dirty="0" err="1"/>
              <a:t>salah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bidang</a:t>
            </a:r>
            <a:r>
              <a:rPr lang="en-US" sz="1800" dirty="0"/>
              <a:t> </a:t>
            </a:r>
            <a:r>
              <a:rPr lang="en-US" sz="1800" dirty="0" err="1"/>
              <a:t>fungsionalnya,penggunaan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cukup</a:t>
            </a:r>
            <a:r>
              <a:rPr lang="en-US" sz="1800" dirty="0"/>
              <a:t> </a:t>
            </a:r>
            <a:r>
              <a:rPr lang="en-US" sz="1800" dirty="0" err="1"/>
              <a:t>baik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Struktur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jenis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kurang</a:t>
            </a:r>
            <a:r>
              <a:rPr lang="en-US" sz="1800" dirty="0"/>
              <a:t> </a:t>
            </a:r>
            <a:r>
              <a:rPr lang="en-US" sz="1800" dirty="0" err="1"/>
              <a:t>efektif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menangani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dirty="0" err="1"/>
              <a:t>besar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kompleks</a:t>
            </a:r>
            <a:r>
              <a:rPr lang="en-US" sz="1800" dirty="0"/>
              <a:t>.</a:t>
            </a:r>
          </a:p>
          <a:p>
            <a:endParaRPr lang="en-US" sz="1800" dirty="0"/>
          </a:p>
        </p:txBody>
      </p:sp>
    </p:spTree>
  </p:cSld>
  <p:clrMapOvr>
    <a:masterClrMapping/>
  </p:clrMapOvr>
  <p:transition>
    <p:split dir="in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F68FE8E-EA2A-32A3-3174-B9AB81F3451A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3" name="矩形 36">
              <a:extLst>
                <a:ext uri="{FF2B5EF4-FFF2-40B4-BE49-F238E27FC236}">
                  <a16:creationId xmlns:a16="http://schemas.microsoft.com/office/drawing/2014/main" id="{BD0921FA-BA3E-0C76-9184-73C1C083DBA3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3">
              <a:extLst>
                <a:ext uri="{FF2B5EF4-FFF2-40B4-BE49-F238E27FC236}">
                  <a16:creationId xmlns:a16="http://schemas.microsoft.com/office/drawing/2014/main" id="{78086F3A-4A3F-052D-C005-396521143A29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34">
              <a:extLst>
                <a:ext uri="{FF2B5EF4-FFF2-40B4-BE49-F238E27FC236}">
                  <a16:creationId xmlns:a16="http://schemas.microsoft.com/office/drawing/2014/main" id="{74C4AAA6-6522-F16F-88A0-2B264BF68226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8" name="矩形 5">
              <a:extLst>
                <a:ext uri="{FF2B5EF4-FFF2-40B4-BE49-F238E27FC236}">
                  <a16:creationId xmlns:a16="http://schemas.microsoft.com/office/drawing/2014/main" id="{C843CDC1-522A-A8F4-84CF-6D37B888A237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pic>
        <p:nvPicPr>
          <p:cNvPr id="4" name="Picture 3" descr="fig2_2.GIF (3675 bytes)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914400"/>
            <a:ext cx="6419088" cy="3785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1827463" y="396208"/>
            <a:ext cx="5600700" cy="65127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Organisasi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Fungsional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9E33A22-0005-9C70-1005-AA32A02FB038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5" name="矩形 36">
              <a:extLst>
                <a:ext uri="{FF2B5EF4-FFF2-40B4-BE49-F238E27FC236}">
                  <a16:creationId xmlns:a16="http://schemas.microsoft.com/office/drawing/2014/main" id="{7C33F1C2-7FC1-5AB6-25A3-8EF841F72DD1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3">
              <a:extLst>
                <a:ext uri="{FF2B5EF4-FFF2-40B4-BE49-F238E27FC236}">
                  <a16:creationId xmlns:a16="http://schemas.microsoft.com/office/drawing/2014/main" id="{58335A9D-ED67-0D36-7BBC-10B9C3011F66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34">
              <a:extLst>
                <a:ext uri="{FF2B5EF4-FFF2-40B4-BE49-F238E27FC236}">
                  <a16:creationId xmlns:a16="http://schemas.microsoft.com/office/drawing/2014/main" id="{C9670174-AD7D-2D00-CD00-F3642C14B80A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8" name="矩形 5">
              <a:extLst>
                <a:ext uri="{FF2B5EF4-FFF2-40B4-BE49-F238E27FC236}">
                  <a16:creationId xmlns:a16="http://schemas.microsoft.com/office/drawing/2014/main" id="{3915B6E0-7B71-D98C-F2AD-4B9FB8568130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2008" y="565568"/>
            <a:ext cx="5943600" cy="53697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Organisasi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28062"/>
            <a:ext cx="7620000" cy="3843987"/>
          </a:xfrm>
        </p:spPr>
        <p:txBody>
          <a:bodyPr>
            <a:normAutofit/>
          </a:bodyPr>
          <a:lstStyle/>
          <a:p>
            <a:pPr>
              <a:spcBef>
                <a:spcPts val="900"/>
              </a:spcBef>
            </a:pPr>
            <a:r>
              <a:rPr lang="en-US" sz="1800" dirty="0"/>
              <a:t>Di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matriks</a:t>
            </a:r>
            <a:r>
              <a:rPr lang="en-US" sz="1800" dirty="0"/>
              <a:t>, </a:t>
            </a:r>
            <a:r>
              <a:rPr lang="en-US" sz="1800" dirty="0" err="1"/>
              <a:t>selain</a:t>
            </a:r>
            <a:r>
              <a:rPr lang="en-US" sz="1800" dirty="0"/>
              <a:t> </a:t>
            </a:r>
            <a:r>
              <a:rPr lang="en-US" sz="1800" dirty="0" err="1"/>
              <a:t>ada</a:t>
            </a:r>
            <a:r>
              <a:rPr lang="en-US" sz="1800" dirty="0"/>
              <a:t> </a:t>
            </a:r>
            <a:r>
              <a:rPr lang="en-US" sz="1800" dirty="0" err="1"/>
              <a:t>jalur</a:t>
            </a:r>
            <a:r>
              <a:rPr lang="en-US" sz="1800" dirty="0"/>
              <a:t> formal </a:t>
            </a:r>
            <a:r>
              <a:rPr lang="en-US" sz="1800" dirty="0" err="1"/>
              <a:t>vertikal</a:t>
            </a:r>
            <a:r>
              <a:rPr lang="en-US" sz="1800" dirty="0"/>
              <a:t> </a:t>
            </a:r>
            <a:r>
              <a:rPr lang="en-US" sz="1800" dirty="0" err="1"/>
              <a:t>terdapat</a:t>
            </a:r>
            <a:r>
              <a:rPr lang="en-US" sz="1800" dirty="0"/>
              <a:t> pula </a:t>
            </a:r>
            <a:r>
              <a:rPr lang="en-US" sz="1800" dirty="0" err="1"/>
              <a:t>jalur</a:t>
            </a:r>
            <a:r>
              <a:rPr lang="en-US" sz="1800" dirty="0"/>
              <a:t> formal horizontal.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struktur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matriks</a:t>
            </a:r>
            <a:r>
              <a:rPr lang="en-US" sz="1800" dirty="0"/>
              <a:t>, </a:t>
            </a:r>
            <a:r>
              <a:rPr lang="en-US" sz="1800" dirty="0" err="1"/>
              <a:t>personil</a:t>
            </a:r>
            <a:r>
              <a:rPr lang="en-US" sz="1800" dirty="0"/>
              <a:t> </a:t>
            </a:r>
            <a:r>
              <a:rPr lang="en-US" sz="1800" dirty="0" err="1"/>
              <a:t>tetap</a:t>
            </a:r>
            <a:r>
              <a:rPr lang="en-US" sz="1800" dirty="0"/>
              <a:t> </a:t>
            </a:r>
            <a:r>
              <a:rPr lang="en-US" sz="1800" dirty="0" err="1"/>
              <a:t>terikat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administratif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departemen</a:t>
            </a:r>
            <a:r>
              <a:rPr lang="en-US" sz="1800" dirty="0"/>
              <a:t> </a:t>
            </a:r>
            <a:r>
              <a:rPr lang="en-US" sz="1800" dirty="0" err="1"/>
              <a:t>fungsional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induk</a:t>
            </a:r>
            <a:r>
              <a:rPr lang="en-US" sz="1800" dirty="0"/>
              <a:t> </a:t>
            </a:r>
            <a:r>
              <a:rPr lang="en-US" sz="1800" dirty="0" err="1"/>
              <a:t>organisasinya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juga</a:t>
            </a:r>
            <a:r>
              <a:rPr lang="en-US" sz="1800" dirty="0"/>
              <a:t> </a:t>
            </a:r>
            <a:r>
              <a:rPr lang="en-US" sz="1800" dirty="0" err="1"/>
              <a:t>terikat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pimpinan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dirty="0" err="1"/>
              <a:t>mengenai</a:t>
            </a:r>
            <a:r>
              <a:rPr lang="en-US" sz="1800" dirty="0"/>
              <a:t> </a:t>
            </a:r>
            <a:r>
              <a:rPr lang="en-US" sz="1800" dirty="0" err="1"/>
              <a:t>tugas</a:t>
            </a:r>
            <a:r>
              <a:rPr lang="en-US" sz="1800" dirty="0"/>
              <a:t> yang </a:t>
            </a:r>
            <a:r>
              <a:rPr lang="en-US" sz="1800" dirty="0" err="1"/>
              <a:t>ditanganinya</a:t>
            </a:r>
            <a:r>
              <a:rPr lang="en-US" sz="1800" dirty="0"/>
              <a:t> </a:t>
            </a:r>
            <a:r>
              <a:rPr lang="en-US" sz="1800" dirty="0" err="1"/>
              <a:t>di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Struktur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seperti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diharapkan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memperbaiki</a:t>
            </a:r>
            <a:r>
              <a:rPr lang="en-US" sz="1800" dirty="0"/>
              <a:t> </a:t>
            </a:r>
            <a:r>
              <a:rPr lang="en-US" sz="1800" dirty="0" err="1"/>
              <a:t>kekurangan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fungsional</a:t>
            </a:r>
            <a:r>
              <a:rPr lang="en-US" sz="1800" dirty="0"/>
              <a:t> </a:t>
            </a:r>
            <a:r>
              <a:rPr lang="en-US" sz="1800" dirty="0" err="1"/>
              <a:t>sehingga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menyesuaikan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memberikan</a:t>
            </a:r>
            <a:r>
              <a:rPr lang="en-US" sz="1800" dirty="0"/>
              <a:t> </a:t>
            </a:r>
            <a:r>
              <a:rPr lang="en-US" sz="1800" dirty="0" err="1"/>
              <a:t>tanggapan</a:t>
            </a:r>
            <a:r>
              <a:rPr lang="en-US" sz="1800" dirty="0"/>
              <a:t> yang </a:t>
            </a:r>
            <a:r>
              <a:rPr lang="en-US" sz="1800" dirty="0" err="1"/>
              <a:t>cepat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kegiatan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yang </a:t>
            </a:r>
            <a:r>
              <a:rPr lang="en-US" sz="1800" dirty="0" err="1"/>
              <a:t>dinamis</a:t>
            </a:r>
            <a:r>
              <a:rPr lang="en-US" sz="1800" dirty="0"/>
              <a:t>.</a:t>
            </a:r>
          </a:p>
        </p:txBody>
      </p:sp>
    </p:spTree>
  </p:cSld>
  <p:clrMapOvr>
    <a:masterClrMapping/>
  </p:clrMapOvr>
  <p:transition>
    <p:wheel spokes="8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1693AC0-F41F-E882-0D1F-3FF4C973A299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4" name="矩形 36">
              <a:extLst>
                <a:ext uri="{FF2B5EF4-FFF2-40B4-BE49-F238E27FC236}">
                  <a16:creationId xmlns:a16="http://schemas.microsoft.com/office/drawing/2014/main" id="{33DE7471-D870-8057-0022-19ABDF9E00D0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5" name="矩形 33">
              <a:extLst>
                <a:ext uri="{FF2B5EF4-FFF2-40B4-BE49-F238E27FC236}">
                  <a16:creationId xmlns:a16="http://schemas.microsoft.com/office/drawing/2014/main" id="{7B61898F-EB6A-07A6-47E0-FF0324B8B4C7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4">
              <a:extLst>
                <a:ext uri="{FF2B5EF4-FFF2-40B4-BE49-F238E27FC236}">
                  <a16:creationId xmlns:a16="http://schemas.microsoft.com/office/drawing/2014/main" id="{A3B9C5E1-A765-8380-A5FC-10F169D41B4B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5">
              <a:extLst>
                <a:ext uri="{FF2B5EF4-FFF2-40B4-BE49-F238E27FC236}">
                  <a16:creationId xmlns:a16="http://schemas.microsoft.com/office/drawing/2014/main" id="{457014F8-B7D6-C261-5C49-45C7347338D7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819150"/>
            <a:ext cx="7467600" cy="3733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Kelebihan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struktur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matrik</a:t>
            </a:r>
            <a:r>
              <a:rPr lang="en-US" sz="1800" dirty="0"/>
              <a:t> </a:t>
            </a:r>
            <a:r>
              <a:rPr lang="en-US" sz="1800" dirty="0" err="1"/>
              <a:t>antara</a:t>
            </a:r>
            <a:r>
              <a:rPr lang="en-US" sz="1800" dirty="0"/>
              <a:t> lain </a:t>
            </a:r>
            <a:r>
              <a:rPr lang="en-US" sz="1800" dirty="0" err="1"/>
              <a:t>adalah</a:t>
            </a:r>
            <a:r>
              <a:rPr lang="en-US" sz="1800" dirty="0"/>
              <a:t>: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adanya</a:t>
            </a:r>
            <a:r>
              <a:rPr lang="en-US" sz="1800" dirty="0"/>
              <a:t> </a:t>
            </a:r>
            <a:r>
              <a:rPr lang="en-US" sz="1800" dirty="0" err="1"/>
              <a:t>penanggungjawab</a:t>
            </a:r>
            <a:r>
              <a:rPr lang="en-US" sz="1800" dirty="0"/>
              <a:t> </a:t>
            </a:r>
            <a:r>
              <a:rPr lang="en-US" sz="1800" dirty="0" err="1"/>
              <a:t>khusus</a:t>
            </a:r>
            <a:r>
              <a:rPr lang="en-US" sz="1800" dirty="0"/>
              <a:t>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kepentingan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dijaga</a:t>
            </a:r>
            <a:r>
              <a:rPr lang="en-US" sz="1800" dirty="0"/>
              <a:t>, </a:t>
            </a:r>
            <a:r>
              <a:rPr lang="en-US" sz="1800" dirty="0" err="1"/>
              <a:t>dipelihara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dikerjakan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terus</a:t>
            </a:r>
            <a:r>
              <a:rPr lang="en-US" sz="1800" dirty="0"/>
              <a:t> </a:t>
            </a:r>
            <a:r>
              <a:rPr lang="en-US" sz="1800" dirty="0" err="1"/>
              <a:t>menerus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Memungkinkan</a:t>
            </a:r>
            <a:r>
              <a:rPr lang="en-US" sz="1800" dirty="0"/>
              <a:t> </a:t>
            </a:r>
            <a:r>
              <a:rPr lang="en-US" sz="1800" dirty="0" err="1"/>
              <a:t>penanganan</a:t>
            </a:r>
            <a:r>
              <a:rPr lang="en-US" sz="1800" dirty="0"/>
              <a:t> </a:t>
            </a:r>
            <a:r>
              <a:rPr lang="en-US" sz="1800" dirty="0" err="1"/>
              <a:t>masalah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yang </a:t>
            </a:r>
            <a:r>
              <a:rPr lang="en-US" sz="1800" dirty="0" err="1"/>
              <a:t>timbul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cepat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Memungkinkan</a:t>
            </a:r>
            <a:r>
              <a:rPr lang="en-US" sz="1800" dirty="0"/>
              <a:t> </a:t>
            </a:r>
            <a:r>
              <a:rPr lang="en-US" sz="1800" dirty="0" err="1"/>
              <a:t>pemakaian</a:t>
            </a:r>
            <a:r>
              <a:rPr lang="en-US" sz="1800" dirty="0"/>
              <a:t> </a:t>
            </a:r>
            <a:r>
              <a:rPr lang="en-US" sz="1800" dirty="0" err="1"/>
              <a:t>sumber</a:t>
            </a:r>
            <a:r>
              <a:rPr lang="en-US" sz="1800" dirty="0"/>
              <a:t> </a:t>
            </a:r>
            <a:r>
              <a:rPr lang="en-US" sz="1800" dirty="0" err="1"/>
              <a:t>daya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efisien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efektif</a:t>
            </a:r>
            <a:r>
              <a:rPr lang="en-US" sz="1800" dirty="0"/>
              <a:t> </a:t>
            </a:r>
            <a:r>
              <a:rPr lang="en-US" sz="1800" dirty="0" err="1"/>
              <a:t>oelh</a:t>
            </a:r>
            <a:r>
              <a:rPr lang="en-US" sz="1800" dirty="0"/>
              <a:t> </a:t>
            </a:r>
            <a:r>
              <a:rPr lang="en-US" sz="1800" dirty="0" err="1"/>
              <a:t>lebih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bersamaan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Selain</a:t>
            </a:r>
            <a:r>
              <a:rPr lang="en-US" sz="1800" dirty="0"/>
              <a:t> </a:t>
            </a:r>
            <a:r>
              <a:rPr lang="en-US" sz="1800" dirty="0" err="1"/>
              <a:t>bertugas</a:t>
            </a:r>
            <a:r>
              <a:rPr lang="en-US" sz="1800" dirty="0"/>
              <a:t> </a:t>
            </a:r>
            <a:r>
              <a:rPr lang="en-US" sz="1800" dirty="0" err="1"/>
              <a:t>di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, </a:t>
            </a:r>
            <a:r>
              <a:rPr lang="en-US" sz="1800" dirty="0" err="1"/>
              <a:t>personil</a:t>
            </a:r>
            <a:r>
              <a:rPr lang="en-US" sz="1800" dirty="0"/>
              <a:t> </a:t>
            </a:r>
            <a:r>
              <a:rPr lang="en-US" sz="1800" dirty="0" err="1"/>
              <a:t>masih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meingkatkan</a:t>
            </a:r>
            <a:r>
              <a:rPr lang="en-US" sz="1800" dirty="0"/>
              <a:t> </a:t>
            </a:r>
            <a:r>
              <a:rPr lang="en-US" sz="1800" dirty="0" err="1"/>
              <a:t>profesinya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mengikuti</a:t>
            </a:r>
            <a:r>
              <a:rPr lang="en-US" sz="1800" dirty="0"/>
              <a:t> </a:t>
            </a:r>
            <a:r>
              <a:rPr lang="en-US" sz="1800" dirty="0" err="1"/>
              <a:t>kemajuan</a:t>
            </a:r>
            <a:r>
              <a:rPr lang="en-US" sz="1800" dirty="0"/>
              <a:t> </a:t>
            </a:r>
            <a:r>
              <a:rPr lang="en-US" sz="1800" dirty="0" err="1"/>
              <a:t>teknologi</a:t>
            </a:r>
            <a:r>
              <a:rPr lang="en-US" sz="1800" dirty="0"/>
              <a:t> </a:t>
            </a:r>
            <a:r>
              <a:rPr lang="en-US" sz="1800" dirty="0" err="1"/>
              <a:t>karena</a:t>
            </a:r>
            <a:r>
              <a:rPr lang="en-US" sz="1800" dirty="0"/>
              <a:t> </a:t>
            </a:r>
            <a:r>
              <a:rPr lang="en-US" sz="1800" dirty="0" err="1"/>
              <a:t>tetap</a:t>
            </a:r>
            <a:r>
              <a:rPr lang="en-US" sz="1800" dirty="0"/>
              <a:t> </a:t>
            </a:r>
            <a:r>
              <a:rPr lang="en-US" sz="1800" dirty="0" err="1"/>
              <a:t>terikat</a:t>
            </a:r>
            <a:r>
              <a:rPr lang="en-US" sz="1800" dirty="0"/>
              <a:t> </a:t>
            </a:r>
            <a:r>
              <a:rPr lang="en-US" sz="1800" dirty="0" err="1"/>
              <a:t>kepada</a:t>
            </a:r>
            <a:r>
              <a:rPr lang="en-US" sz="1800" dirty="0"/>
              <a:t> </a:t>
            </a:r>
            <a:r>
              <a:rPr lang="en-US" sz="1800" dirty="0" err="1"/>
              <a:t>induk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fungsionalnya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</a:pPr>
            <a:endParaRPr lang="en-US" sz="1800" dirty="0"/>
          </a:p>
        </p:txBody>
      </p:sp>
    </p:spTree>
  </p:cSld>
  <p:clrMapOvr>
    <a:masterClrMapping/>
  </p:clrMapOvr>
  <p:transition>
    <p:blinds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C2DBB4C-A73D-BADD-F256-747832F6023D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4" name="矩形 36">
              <a:extLst>
                <a:ext uri="{FF2B5EF4-FFF2-40B4-BE49-F238E27FC236}">
                  <a16:creationId xmlns:a16="http://schemas.microsoft.com/office/drawing/2014/main" id="{E61C4729-91D0-A145-31B1-668ACA0F3862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5" name="矩形 33">
              <a:extLst>
                <a:ext uri="{FF2B5EF4-FFF2-40B4-BE49-F238E27FC236}">
                  <a16:creationId xmlns:a16="http://schemas.microsoft.com/office/drawing/2014/main" id="{84008763-28AE-BCF7-CD36-5034F5BA5ED1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4">
              <a:extLst>
                <a:ext uri="{FF2B5EF4-FFF2-40B4-BE49-F238E27FC236}">
                  <a16:creationId xmlns:a16="http://schemas.microsoft.com/office/drawing/2014/main" id="{055B46BE-7968-2B28-F922-ACA79AFA21E8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5">
              <a:extLst>
                <a:ext uri="{FF2B5EF4-FFF2-40B4-BE49-F238E27FC236}">
                  <a16:creationId xmlns:a16="http://schemas.microsoft.com/office/drawing/2014/main" id="{298316BE-D6FC-B95E-5E00-4488C59BD942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819150"/>
            <a:ext cx="7467600" cy="4210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Kekurangan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bentuk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matriks</a:t>
            </a:r>
            <a:r>
              <a:rPr lang="en-US" sz="1800" dirty="0"/>
              <a:t> </a:t>
            </a:r>
            <a:r>
              <a:rPr lang="en-US" sz="1800" dirty="0" err="1"/>
              <a:t>antara</a:t>
            </a:r>
            <a:r>
              <a:rPr lang="en-US" sz="1800" dirty="0"/>
              <a:t> lain </a:t>
            </a:r>
            <a:r>
              <a:rPr lang="en-US" sz="1800" dirty="0" err="1"/>
              <a:t>adalah</a:t>
            </a:r>
            <a:r>
              <a:rPr lang="en-US" sz="1800" dirty="0"/>
              <a:t>: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menimbulkan</a:t>
            </a:r>
            <a:r>
              <a:rPr lang="en-US" sz="1800" dirty="0"/>
              <a:t> </a:t>
            </a:r>
            <a:r>
              <a:rPr lang="en-US" sz="1800" dirty="0" err="1"/>
              <a:t>konflik</a:t>
            </a:r>
            <a:r>
              <a:rPr lang="en-US" sz="1800" dirty="0"/>
              <a:t> </a:t>
            </a:r>
            <a:r>
              <a:rPr lang="en-US" sz="1800" dirty="0" err="1"/>
              <a:t>antar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maupun</a:t>
            </a:r>
            <a:r>
              <a:rPr lang="en-US" sz="1800" dirty="0"/>
              <a:t> </a:t>
            </a:r>
            <a:r>
              <a:rPr lang="en-US" sz="1800" dirty="0" err="1"/>
              <a:t>personil</a:t>
            </a:r>
            <a:r>
              <a:rPr lang="en-US" sz="1800" dirty="0"/>
              <a:t> </a:t>
            </a:r>
            <a:r>
              <a:rPr lang="en-US" sz="1800" dirty="0" err="1"/>
              <a:t>karena</a:t>
            </a:r>
            <a:r>
              <a:rPr lang="en-US" sz="1800" dirty="0"/>
              <a:t> </a:t>
            </a:r>
            <a:r>
              <a:rPr lang="en-US" sz="1800" dirty="0" err="1"/>
              <a:t>kompleksitas</a:t>
            </a:r>
            <a:r>
              <a:rPr lang="en-US" sz="1800" dirty="0"/>
              <a:t> </a:t>
            </a:r>
            <a:r>
              <a:rPr lang="en-US" sz="1800" dirty="0" err="1"/>
              <a:t>organisasinya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Adanya</a:t>
            </a:r>
            <a:r>
              <a:rPr lang="en-US" sz="1800" dirty="0"/>
              <a:t> </a:t>
            </a:r>
            <a:r>
              <a:rPr lang="en-US" sz="1800" dirty="0" err="1"/>
              <a:t>ketergantungan</a:t>
            </a:r>
            <a:r>
              <a:rPr lang="en-US" sz="1800" dirty="0"/>
              <a:t> </a:t>
            </a:r>
            <a:r>
              <a:rPr lang="en-US" sz="1800" dirty="0" err="1"/>
              <a:t>antara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lain </a:t>
            </a:r>
            <a:r>
              <a:rPr lang="en-US" sz="1800" dirty="0" err="1"/>
              <a:t>pendukung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. </a:t>
            </a:r>
            <a:r>
              <a:rPr lang="en-US" sz="1800" dirty="0" err="1"/>
              <a:t>Seringkali</a:t>
            </a:r>
            <a:r>
              <a:rPr lang="en-US" sz="1800" dirty="0"/>
              <a:t>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tugas-tugas</a:t>
            </a:r>
            <a:r>
              <a:rPr lang="en-US" sz="1800" dirty="0"/>
              <a:t> lain </a:t>
            </a:r>
            <a:r>
              <a:rPr lang="en-US" sz="1800" dirty="0" err="1"/>
              <a:t>di</a:t>
            </a:r>
            <a:r>
              <a:rPr lang="en-US" sz="1800" dirty="0"/>
              <a:t> </a:t>
            </a:r>
            <a:r>
              <a:rPr lang="en-US" sz="1800" dirty="0" err="1"/>
              <a:t>luar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yang </a:t>
            </a:r>
            <a:r>
              <a:rPr lang="en-US" sz="1800" dirty="0" err="1"/>
              <a:t>ditangani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Adanya</a:t>
            </a:r>
            <a:r>
              <a:rPr lang="en-US" sz="1800" dirty="0"/>
              <a:t> </a:t>
            </a:r>
            <a:r>
              <a:rPr lang="en-US" sz="1800" dirty="0" err="1"/>
              <a:t>dua</a:t>
            </a:r>
            <a:r>
              <a:rPr lang="en-US" sz="1800" dirty="0"/>
              <a:t> </a:t>
            </a:r>
            <a:r>
              <a:rPr lang="en-US" sz="1800" dirty="0" err="1"/>
              <a:t>jalur</a:t>
            </a:r>
            <a:r>
              <a:rPr lang="en-US" sz="1800" dirty="0"/>
              <a:t> </a:t>
            </a:r>
            <a:r>
              <a:rPr lang="en-US" sz="1800" dirty="0" err="1"/>
              <a:t>pelaporan</a:t>
            </a:r>
            <a:r>
              <a:rPr lang="en-US" sz="1800" dirty="0"/>
              <a:t> </a:t>
            </a:r>
            <a:r>
              <a:rPr lang="en-US" sz="1800" dirty="0" err="1"/>
              <a:t>bagi</a:t>
            </a:r>
            <a:r>
              <a:rPr lang="en-US" sz="1800" dirty="0"/>
              <a:t> </a:t>
            </a:r>
            <a:r>
              <a:rPr lang="en-US" sz="1800" dirty="0" err="1"/>
              <a:t>anggota</a:t>
            </a:r>
            <a:r>
              <a:rPr lang="en-US" sz="1800" dirty="0"/>
              <a:t> </a:t>
            </a:r>
            <a:r>
              <a:rPr lang="en-US" sz="1800" dirty="0" err="1"/>
              <a:t>tim</a:t>
            </a:r>
            <a:r>
              <a:rPr lang="en-US" sz="1800" dirty="0"/>
              <a:t> </a:t>
            </a:r>
            <a:r>
              <a:rPr lang="en-US" sz="1800" dirty="0" err="1"/>
              <a:t>inti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Pimpinan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dirty="0" err="1"/>
              <a:t>harus</a:t>
            </a:r>
            <a:r>
              <a:rPr lang="en-US" sz="1800" dirty="0"/>
              <a:t> </a:t>
            </a:r>
            <a:r>
              <a:rPr lang="en-US" sz="1800" dirty="0" err="1"/>
              <a:t>mengkomunikasikan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melakukan</a:t>
            </a:r>
            <a:r>
              <a:rPr lang="en-US" sz="1800" dirty="0"/>
              <a:t> </a:t>
            </a:r>
            <a:r>
              <a:rPr lang="en-US" sz="1800" dirty="0" err="1"/>
              <a:t>kompromi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pimpinan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fungsional</a:t>
            </a:r>
            <a:r>
              <a:rPr lang="en-US" sz="1800" dirty="0"/>
              <a:t> yang </a:t>
            </a:r>
            <a:r>
              <a:rPr lang="en-US" sz="1800" dirty="0" err="1"/>
              <a:t>mungkin</a:t>
            </a:r>
            <a:r>
              <a:rPr lang="en-US" sz="1800" dirty="0"/>
              <a:t> </a:t>
            </a:r>
            <a:r>
              <a:rPr lang="en-US" sz="1800" dirty="0" err="1"/>
              <a:t>memiliki</a:t>
            </a:r>
            <a:r>
              <a:rPr lang="en-US" sz="1800" dirty="0"/>
              <a:t> </a:t>
            </a:r>
            <a:r>
              <a:rPr lang="en-US" sz="1800" dirty="0" err="1"/>
              <a:t>tujuan</a:t>
            </a:r>
            <a:r>
              <a:rPr lang="en-US" sz="1800" dirty="0"/>
              <a:t> yang </a:t>
            </a:r>
            <a:r>
              <a:rPr lang="en-US" sz="1800" dirty="0" err="1"/>
              <a:t>berbeda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yang </a:t>
            </a:r>
            <a:r>
              <a:rPr lang="en-US" sz="1800" dirty="0" err="1"/>
              <a:t>sedang</a:t>
            </a:r>
            <a:r>
              <a:rPr lang="en-US" sz="1800" dirty="0"/>
              <a:t> </a:t>
            </a:r>
            <a:r>
              <a:rPr lang="en-US" sz="1800" dirty="0" err="1"/>
              <a:t>dikerjakan</a:t>
            </a:r>
            <a:r>
              <a:rPr lang="en-US" sz="1800" dirty="0"/>
              <a:t>.</a:t>
            </a:r>
          </a:p>
        </p:txBody>
      </p:sp>
    </p:spTree>
  </p:cSld>
  <p:clrMapOvr>
    <a:masterClrMapping/>
  </p:clrMapOvr>
  <p:transition>
    <p:spli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1B372C3-2B23-E096-E716-18869DABE293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4" name="矩形 36">
              <a:extLst>
                <a:ext uri="{FF2B5EF4-FFF2-40B4-BE49-F238E27FC236}">
                  <a16:creationId xmlns:a16="http://schemas.microsoft.com/office/drawing/2014/main" id="{9932063F-C6E4-EE71-0F60-8548A4F877F6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3">
              <a:extLst>
                <a:ext uri="{FF2B5EF4-FFF2-40B4-BE49-F238E27FC236}">
                  <a16:creationId xmlns:a16="http://schemas.microsoft.com/office/drawing/2014/main" id="{61C05D15-28D0-B394-7F7C-7C653F8F0CC5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34">
              <a:extLst>
                <a:ext uri="{FF2B5EF4-FFF2-40B4-BE49-F238E27FC236}">
                  <a16:creationId xmlns:a16="http://schemas.microsoft.com/office/drawing/2014/main" id="{386D0EF7-FDA3-A1E2-627E-6200F13AB11F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8" name="矩形 5">
              <a:extLst>
                <a:ext uri="{FF2B5EF4-FFF2-40B4-BE49-F238E27FC236}">
                  <a16:creationId xmlns:a16="http://schemas.microsoft.com/office/drawing/2014/main" id="{0A03BA2F-D2B6-52DA-47F2-9F9355AE4348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43000" y="432200"/>
            <a:ext cx="6858000" cy="70842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Contoh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Organisasi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Matriks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fig2_4.GIF (3157 bytes)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1" y="1028700"/>
            <a:ext cx="5346668" cy="3630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7D34D30-F071-242A-8C0B-9110CBCB1C29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5" name="矩形 36">
              <a:extLst>
                <a:ext uri="{FF2B5EF4-FFF2-40B4-BE49-F238E27FC236}">
                  <a16:creationId xmlns:a16="http://schemas.microsoft.com/office/drawing/2014/main" id="{BCAE8EA2-3D1C-5F63-354E-52D41D223751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3">
              <a:extLst>
                <a:ext uri="{FF2B5EF4-FFF2-40B4-BE49-F238E27FC236}">
                  <a16:creationId xmlns:a16="http://schemas.microsoft.com/office/drawing/2014/main" id="{6C399BF8-4C87-9A17-3593-DA3E9B8E6762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34">
              <a:extLst>
                <a:ext uri="{FF2B5EF4-FFF2-40B4-BE49-F238E27FC236}">
                  <a16:creationId xmlns:a16="http://schemas.microsoft.com/office/drawing/2014/main" id="{9052DFF3-90F1-E21F-B5F5-66A269D7748C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8" name="矩形 5">
              <a:extLst>
                <a:ext uri="{FF2B5EF4-FFF2-40B4-BE49-F238E27FC236}">
                  <a16:creationId xmlns:a16="http://schemas.microsoft.com/office/drawing/2014/main" id="{91F56E0D-AE1E-4B15-2709-8F1E50BB9B9D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563" y="517095"/>
            <a:ext cx="5943600" cy="708422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Organisasi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Proyek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02334"/>
            <a:ext cx="7467600" cy="3755415"/>
          </a:xfrm>
        </p:spPr>
        <p:txBody>
          <a:bodyPr>
            <a:normAutofit/>
          </a:bodyPr>
          <a:lstStyle/>
          <a:p>
            <a:pPr>
              <a:spcBef>
                <a:spcPts val="900"/>
              </a:spcBef>
            </a:pP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yang </a:t>
            </a:r>
            <a:r>
              <a:rPr lang="en-US" sz="1800" dirty="0" err="1"/>
              <a:t>dibentuk</a:t>
            </a:r>
            <a:r>
              <a:rPr lang="en-US" sz="1800" dirty="0"/>
              <a:t> </a:t>
            </a:r>
            <a:r>
              <a:rPr lang="en-US" sz="1800" dirty="0" err="1"/>
              <a:t>oleh</a:t>
            </a:r>
            <a:r>
              <a:rPr lang="en-US" sz="1800" dirty="0"/>
              <a:t> </a:t>
            </a:r>
            <a:r>
              <a:rPr lang="en-US" sz="1800" dirty="0" err="1"/>
              <a:t>perusahaan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tugas</a:t>
            </a:r>
            <a:r>
              <a:rPr lang="en-US" sz="1800" dirty="0"/>
              <a:t> </a:t>
            </a:r>
            <a:r>
              <a:rPr lang="en-US" sz="1800" dirty="0" err="1"/>
              <a:t>khusus</a:t>
            </a:r>
            <a:r>
              <a:rPr lang="en-US" sz="1800" dirty="0"/>
              <a:t> </a:t>
            </a:r>
            <a:r>
              <a:rPr lang="en-US" sz="1800" dirty="0" err="1"/>
              <a:t>pengelolaan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Pembentukan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dirty="0" err="1"/>
              <a:t>harus</a:t>
            </a:r>
            <a:r>
              <a:rPr lang="en-US" sz="1800" dirty="0"/>
              <a:t> </a:t>
            </a:r>
            <a:r>
              <a:rPr lang="en-US" sz="1800" dirty="0" err="1"/>
              <a:t>memperhatikan</a:t>
            </a:r>
            <a:r>
              <a:rPr lang="en-US" sz="1800" dirty="0"/>
              <a:t> </a:t>
            </a:r>
            <a:r>
              <a:rPr lang="en-US" sz="1800" dirty="0" err="1"/>
              <a:t>berbagai</a:t>
            </a:r>
            <a:r>
              <a:rPr lang="en-US" sz="1800" dirty="0"/>
              <a:t> </a:t>
            </a:r>
            <a:r>
              <a:rPr lang="en-US" sz="1800" dirty="0" err="1"/>
              <a:t>faktor</a:t>
            </a:r>
            <a:r>
              <a:rPr lang="en-US" sz="1800" dirty="0"/>
              <a:t> yang </a:t>
            </a:r>
            <a:r>
              <a:rPr lang="en-US" sz="1800" dirty="0" err="1"/>
              <a:t>berkaitan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upaya</a:t>
            </a:r>
            <a:r>
              <a:rPr lang="en-US" sz="1800" dirty="0"/>
              <a:t> </a:t>
            </a:r>
            <a:r>
              <a:rPr lang="en-US" sz="1800" dirty="0" err="1"/>
              <a:t>mencapai</a:t>
            </a:r>
            <a:r>
              <a:rPr lang="en-US" sz="1800" dirty="0"/>
              <a:t> </a:t>
            </a:r>
            <a:r>
              <a:rPr lang="en-US" sz="1800" dirty="0" err="1"/>
              <a:t>tujuan</a:t>
            </a:r>
            <a:r>
              <a:rPr lang="en-US" sz="1800" dirty="0"/>
              <a:t> yang </a:t>
            </a:r>
            <a:r>
              <a:rPr lang="en-US" sz="1800" dirty="0" err="1"/>
              <a:t>telah</a:t>
            </a:r>
            <a:r>
              <a:rPr lang="en-US" sz="1800" dirty="0"/>
              <a:t> </a:t>
            </a:r>
            <a:r>
              <a:rPr lang="en-US" sz="1800" dirty="0" err="1"/>
              <a:t>ditetapkan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agar </a:t>
            </a:r>
            <a:r>
              <a:rPr lang="en-US" sz="1800" dirty="0" err="1"/>
              <a:t>manajemen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diterapkan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baik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</a:pPr>
            <a:r>
              <a:rPr lang="en-US" sz="1800" dirty="0" err="1"/>
              <a:t>Unsur-unsur</a:t>
            </a:r>
            <a:r>
              <a:rPr lang="en-US" sz="1800" dirty="0"/>
              <a:t> </a:t>
            </a:r>
            <a:r>
              <a:rPr lang="en-US" sz="1800" dirty="0" err="1"/>
              <a:t>konsep</a:t>
            </a:r>
            <a:r>
              <a:rPr lang="en-US" sz="1800" dirty="0"/>
              <a:t> </a:t>
            </a:r>
            <a:r>
              <a:rPr lang="en-US" sz="1800" dirty="0" err="1"/>
              <a:t>manajemen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yang </a:t>
            </a:r>
            <a:r>
              <a:rPr lang="en-US" sz="1800" dirty="0" err="1"/>
              <a:t>perlu</a:t>
            </a:r>
            <a:r>
              <a:rPr lang="en-US" sz="1800" dirty="0"/>
              <a:t> </a:t>
            </a:r>
            <a:r>
              <a:rPr lang="en-US" sz="1800" dirty="0" err="1"/>
              <a:t>diterapkan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antara</a:t>
            </a:r>
            <a:r>
              <a:rPr lang="en-US" sz="1800" dirty="0"/>
              <a:t> lain </a:t>
            </a:r>
            <a:r>
              <a:rPr lang="en-US" sz="1800" dirty="0" err="1"/>
              <a:t>adalah</a:t>
            </a:r>
            <a:r>
              <a:rPr lang="en-US" sz="1800" dirty="0"/>
              <a:t>: </a:t>
            </a:r>
            <a:r>
              <a:rPr lang="en-US" sz="1800" dirty="0" err="1"/>
              <a:t>adanya</a:t>
            </a:r>
            <a:r>
              <a:rPr lang="en-US" sz="1800" dirty="0"/>
              <a:t> </a:t>
            </a:r>
            <a:r>
              <a:rPr lang="en-US" sz="1800" dirty="0" err="1"/>
              <a:t>arus</a:t>
            </a:r>
            <a:r>
              <a:rPr lang="en-US" sz="1800" dirty="0"/>
              <a:t> horizontal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vertikal</a:t>
            </a:r>
            <a:r>
              <a:rPr lang="en-US" sz="1800" dirty="0"/>
              <a:t>; </a:t>
            </a:r>
            <a:r>
              <a:rPr lang="en-US" sz="1800" dirty="0" err="1"/>
              <a:t>adanya</a:t>
            </a:r>
            <a:r>
              <a:rPr lang="en-US" sz="1800" dirty="0"/>
              <a:t> </a:t>
            </a:r>
            <a:r>
              <a:rPr lang="en-US" sz="1800" dirty="0" err="1"/>
              <a:t>penanggung</a:t>
            </a:r>
            <a:r>
              <a:rPr lang="en-US" sz="1800" dirty="0"/>
              <a:t> </a:t>
            </a:r>
            <a:r>
              <a:rPr lang="en-US" sz="1800" dirty="0" err="1"/>
              <a:t>jawab</a:t>
            </a:r>
            <a:r>
              <a:rPr lang="en-US" sz="1800" dirty="0"/>
              <a:t> </a:t>
            </a:r>
            <a:r>
              <a:rPr lang="en-US" sz="1800" dirty="0" err="1"/>
              <a:t>tunggal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;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adanya</a:t>
            </a:r>
            <a:r>
              <a:rPr lang="en-US" sz="1800" dirty="0"/>
              <a:t> </a:t>
            </a:r>
            <a:r>
              <a:rPr lang="en-US" sz="1800" dirty="0" err="1"/>
              <a:t>pendekatan</a:t>
            </a:r>
            <a:r>
              <a:rPr lang="en-US" sz="1800" dirty="0"/>
              <a:t> </a:t>
            </a:r>
            <a:r>
              <a:rPr lang="en-US" sz="1800" dirty="0" err="1"/>
              <a:t>sistem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perencanaan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pelaksanaan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.</a:t>
            </a:r>
          </a:p>
          <a:p>
            <a:pPr>
              <a:spcBef>
                <a:spcPts val="900"/>
              </a:spcBef>
            </a:pPr>
            <a:endParaRPr lang="en-US" sz="1800" dirty="0"/>
          </a:p>
        </p:txBody>
      </p:sp>
    </p:spTree>
  </p:cSld>
  <p:clrMapOvr>
    <a:masterClrMapping/>
  </p:clrMapOvr>
  <p:transition>
    <p:diamond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C592BE6-8CC1-1B3C-2116-26F487838AAF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5" name="矩形 36">
              <a:extLst>
                <a:ext uri="{FF2B5EF4-FFF2-40B4-BE49-F238E27FC236}">
                  <a16:creationId xmlns:a16="http://schemas.microsoft.com/office/drawing/2014/main" id="{338E013B-BD10-8C34-4492-EB1842E12EC8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3">
              <a:extLst>
                <a:ext uri="{FF2B5EF4-FFF2-40B4-BE49-F238E27FC236}">
                  <a16:creationId xmlns:a16="http://schemas.microsoft.com/office/drawing/2014/main" id="{D888803E-E5B3-744D-7383-4173AEDFC534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34">
              <a:extLst>
                <a:ext uri="{FF2B5EF4-FFF2-40B4-BE49-F238E27FC236}">
                  <a16:creationId xmlns:a16="http://schemas.microsoft.com/office/drawing/2014/main" id="{946A3A13-B755-8FC9-BCF9-96D2681718E2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8" name="矩形 5">
              <a:extLst>
                <a:ext uri="{FF2B5EF4-FFF2-40B4-BE49-F238E27FC236}">
                  <a16:creationId xmlns:a16="http://schemas.microsoft.com/office/drawing/2014/main" id="{55D44865-BC28-0825-ACC6-13E25E65B65F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475" y="571929"/>
            <a:ext cx="6115050" cy="4226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Organisasi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Proyek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Kontrak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47750"/>
            <a:ext cx="7772400" cy="4095750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variasi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proyek</a:t>
            </a:r>
            <a:r>
              <a:rPr lang="en-US" dirty="0"/>
              <a:t> yang </a:t>
            </a:r>
            <a:r>
              <a:rPr lang="en-US" dirty="0" err="1"/>
              <a:t>ditimbulkan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kontraktual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pihak-pihak</a:t>
            </a:r>
            <a:r>
              <a:rPr lang="en-US" dirty="0"/>
              <a:t> yang </a:t>
            </a:r>
            <a:r>
              <a:rPr lang="en-US" dirty="0" err="1"/>
              <a:t>terlibat</a:t>
            </a:r>
            <a:r>
              <a:rPr lang="en-US" dirty="0"/>
              <a:t>.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:</a:t>
            </a:r>
          </a:p>
          <a:p>
            <a:pPr marL="0" indent="0">
              <a:lnSpc>
                <a:spcPct val="120000"/>
              </a:lnSpc>
              <a:spcBef>
                <a:spcPts val="900"/>
              </a:spcBef>
              <a:buNone/>
            </a:pPr>
            <a:r>
              <a:rPr lang="en-US" dirty="0"/>
              <a:t>1. </a:t>
            </a:r>
            <a:r>
              <a:rPr lang="en-US" dirty="0" err="1"/>
              <a:t>Pemisahan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(</a:t>
            </a:r>
            <a:r>
              <a:rPr lang="en-US" i="1" dirty="0"/>
              <a:t>separation of organizations</a:t>
            </a:r>
            <a:r>
              <a:rPr lang="en-US" dirty="0"/>
              <a:t>)</a:t>
            </a:r>
          </a:p>
          <a:p>
            <a:pPr marL="253604" indent="0">
              <a:lnSpc>
                <a:spcPct val="120000"/>
              </a:lnSpc>
              <a:buNone/>
            </a:pP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yang </a:t>
            </a:r>
            <a:r>
              <a:rPr lang="en-US" dirty="0" err="1"/>
              <a:t>menyediakan</a:t>
            </a:r>
            <a:r>
              <a:rPr lang="en-US" dirty="0"/>
              <a:t> </a:t>
            </a:r>
            <a:r>
              <a:rPr lang="en-US" dirty="0" err="1"/>
              <a:t>jasa</a:t>
            </a:r>
            <a:r>
              <a:rPr lang="en-US" dirty="0"/>
              <a:t> 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konsultan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kontraktor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pemilik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pembangunan</a:t>
            </a:r>
            <a:r>
              <a:rPr lang="en-US" dirty="0"/>
              <a:t>.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yang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kategori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: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tradisional</a:t>
            </a:r>
            <a:r>
              <a:rPr lang="en-US" dirty="0"/>
              <a:t> yang </a:t>
            </a:r>
            <a:r>
              <a:rPr lang="en-US" dirty="0" err="1"/>
              <a:t>memisahkan</a:t>
            </a:r>
            <a:r>
              <a:rPr lang="en-US" dirty="0"/>
              <a:t> </a:t>
            </a:r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pembangunan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konstruksi</a:t>
            </a:r>
            <a:r>
              <a:rPr lang="en-US" dirty="0"/>
              <a:t> professional.</a:t>
            </a:r>
          </a:p>
          <a:p>
            <a:pPr marL="0" indent="0">
              <a:lnSpc>
                <a:spcPct val="120000"/>
              </a:lnSpc>
              <a:spcBef>
                <a:spcPts val="900"/>
              </a:spcBef>
              <a:buNone/>
            </a:pPr>
            <a:r>
              <a:rPr lang="en-US" dirty="0"/>
              <a:t>2. </a:t>
            </a:r>
            <a:r>
              <a:rPr lang="en-US" dirty="0" err="1"/>
              <a:t>Penggabungan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(</a:t>
            </a:r>
            <a:r>
              <a:rPr lang="en-US" i="1" dirty="0"/>
              <a:t>integration of organization</a:t>
            </a:r>
            <a:r>
              <a:rPr lang="en-US" dirty="0"/>
              <a:t>)</a:t>
            </a:r>
          </a:p>
          <a:p>
            <a:pPr marL="253604" indent="0">
              <a:lnSpc>
                <a:spcPct val="120000"/>
              </a:lnSpc>
              <a:buNone/>
            </a:pPr>
            <a:r>
              <a:rPr lang="en-US" dirty="0" err="1"/>
              <a:t>Organisasi</a:t>
            </a:r>
            <a:r>
              <a:rPr lang="en-US" dirty="0"/>
              <a:t> yang </a:t>
            </a:r>
            <a:r>
              <a:rPr lang="en-US" dirty="0" err="1"/>
              <a:t>menggabungkan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pembangunan</a:t>
            </a:r>
            <a:r>
              <a:rPr lang="en-US" dirty="0"/>
              <a:t>. </a:t>
            </a:r>
            <a:r>
              <a:rPr lang="en-US" dirty="0" err="1"/>
              <a:t>Contohnya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pembangun-pemilik</a:t>
            </a:r>
            <a:r>
              <a:rPr lang="en-US" dirty="0"/>
              <a:t> (</a:t>
            </a:r>
            <a:r>
              <a:rPr lang="en-US" i="1" dirty="0"/>
              <a:t>owner- builder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putar</a:t>
            </a:r>
            <a:r>
              <a:rPr lang="en-US" dirty="0"/>
              <a:t> </a:t>
            </a:r>
            <a:r>
              <a:rPr lang="en-US" dirty="0" err="1"/>
              <a:t>kunci</a:t>
            </a:r>
            <a:r>
              <a:rPr lang="en-US" dirty="0"/>
              <a:t> (</a:t>
            </a:r>
            <a:r>
              <a:rPr lang="en-US" i="1" dirty="0"/>
              <a:t>turn-key project</a:t>
            </a:r>
            <a:r>
              <a:rPr lang="en-US" dirty="0"/>
              <a:t>). </a:t>
            </a:r>
          </a:p>
          <a:p>
            <a:endParaRPr lang="en-US" dirty="0"/>
          </a:p>
        </p:txBody>
      </p:sp>
    </p:spTree>
  </p:cSld>
  <p:clrMapOvr>
    <a:masterClrMapping/>
  </p:clrMapOvr>
  <p:transition>
    <p:check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F7B4A41-98A1-8D62-5DE7-D8D371227102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5" name="矩形 36">
              <a:extLst>
                <a:ext uri="{FF2B5EF4-FFF2-40B4-BE49-F238E27FC236}">
                  <a16:creationId xmlns:a16="http://schemas.microsoft.com/office/drawing/2014/main" id="{00E18710-EE10-AB92-46CA-30A84B945746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33">
              <a:extLst>
                <a:ext uri="{FF2B5EF4-FFF2-40B4-BE49-F238E27FC236}">
                  <a16:creationId xmlns:a16="http://schemas.microsoft.com/office/drawing/2014/main" id="{F86CD83B-666F-14DB-EE83-B51C69912678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8" name="矩形 34">
              <a:extLst>
                <a:ext uri="{FF2B5EF4-FFF2-40B4-BE49-F238E27FC236}">
                  <a16:creationId xmlns:a16="http://schemas.microsoft.com/office/drawing/2014/main" id="{009EB2E9-93EE-6DFA-5A41-4F2997BA19A6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9" name="矩形 5">
              <a:extLst>
                <a:ext uri="{FF2B5EF4-FFF2-40B4-BE49-F238E27FC236}">
                  <a16:creationId xmlns:a16="http://schemas.microsoft.com/office/drawing/2014/main" id="{FD16397E-CADF-C578-4754-3D2231C84997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628650" y="406804"/>
            <a:ext cx="7886700" cy="9937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000" b="1" dirty="0" err="1"/>
              <a:t>Pihak</a:t>
            </a:r>
            <a:r>
              <a:rPr lang="en-US" sz="3000" b="1" dirty="0"/>
              <a:t> yang </a:t>
            </a:r>
            <a:r>
              <a:rPr lang="en-US" sz="3000" b="1" dirty="0" err="1"/>
              <a:t>terlibat</a:t>
            </a:r>
            <a:endParaRPr lang="en-US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1171207" y="1544023"/>
            <a:ext cx="6172200" cy="3394472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defTabSz="685800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r>
              <a:rPr lang="en-US" sz="2250" dirty="0" err="1"/>
              <a:t>Secara</a:t>
            </a:r>
            <a:r>
              <a:rPr lang="en-US" sz="2250" dirty="0"/>
              <a:t> </a:t>
            </a:r>
            <a:r>
              <a:rPr lang="en-US" sz="2250" dirty="0" err="1"/>
              <a:t>fungsional</a:t>
            </a:r>
            <a:r>
              <a:rPr lang="en-US" sz="2250" dirty="0"/>
              <a:t>, </a:t>
            </a:r>
            <a:r>
              <a:rPr lang="en-US" sz="2250" dirty="0" err="1"/>
              <a:t>ada</a:t>
            </a:r>
            <a:r>
              <a:rPr lang="en-US" sz="2250" dirty="0"/>
              <a:t> 3 </a:t>
            </a:r>
            <a:r>
              <a:rPr lang="en-US" sz="2250" dirty="0" err="1"/>
              <a:t>pihak</a:t>
            </a:r>
            <a:r>
              <a:rPr lang="en-US" sz="2250" dirty="0"/>
              <a:t> yang </a:t>
            </a:r>
            <a:r>
              <a:rPr lang="en-US" sz="2250" dirty="0" err="1"/>
              <a:t>sangat</a:t>
            </a:r>
            <a:r>
              <a:rPr lang="en-US" sz="2250" dirty="0"/>
              <a:t>,  </a:t>
            </a:r>
            <a:r>
              <a:rPr lang="en-US" sz="2250" dirty="0" err="1"/>
              <a:t>selalu</a:t>
            </a:r>
            <a:r>
              <a:rPr lang="en-US" sz="2250" dirty="0"/>
              <a:t>, </a:t>
            </a:r>
            <a:r>
              <a:rPr lang="en-US" sz="2250" dirty="0" err="1"/>
              <a:t>dan</a:t>
            </a:r>
            <a:r>
              <a:rPr lang="en-US" sz="2250" dirty="0"/>
              <a:t> </a:t>
            </a:r>
            <a:r>
              <a:rPr lang="en-US" sz="2250" dirty="0" err="1"/>
              <a:t>berperan</a:t>
            </a:r>
            <a:r>
              <a:rPr lang="en-US" sz="2250" dirty="0"/>
              <a:t> </a:t>
            </a:r>
            <a:r>
              <a:rPr lang="en-US" sz="2250" dirty="0" err="1"/>
              <a:t>penting</a:t>
            </a:r>
            <a:r>
              <a:rPr lang="en-US" sz="2250" dirty="0"/>
              <a:t> </a:t>
            </a:r>
            <a:r>
              <a:rPr lang="en-US" sz="2250" dirty="0" err="1"/>
              <a:t>dalam</a:t>
            </a:r>
            <a:r>
              <a:rPr lang="en-US" sz="2250" dirty="0"/>
              <a:t> </a:t>
            </a:r>
            <a:r>
              <a:rPr lang="en-US" sz="2250" dirty="0" err="1"/>
              <a:t>sebuah</a:t>
            </a:r>
            <a:r>
              <a:rPr lang="en-US" sz="2250" dirty="0"/>
              <a:t> </a:t>
            </a:r>
            <a:r>
              <a:rPr lang="en-US" sz="2250" dirty="0" err="1"/>
              <a:t>proyek</a:t>
            </a:r>
            <a:r>
              <a:rPr lang="en-US" sz="2250" dirty="0"/>
              <a:t> </a:t>
            </a:r>
            <a:r>
              <a:rPr lang="en-US" sz="2250" dirty="0" err="1"/>
              <a:t>konstruksi</a:t>
            </a:r>
            <a:r>
              <a:rPr lang="en-US" sz="2250" dirty="0"/>
              <a:t>, </a:t>
            </a:r>
            <a:r>
              <a:rPr lang="en-US" sz="2250" dirty="0" err="1"/>
              <a:t>yaitu</a:t>
            </a:r>
            <a:r>
              <a:rPr lang="en-US" sz="2250" dirty="0"/>
              <a:t> :</a:t>
            </a:r>
          </a:p>
          <a:p>
            <a:pPr defTabSz="685800">
              <a:spcBef>
                <a:spcPct val="20000"/>
              </a:spcBef>
              <a:buClr>
                <a:schemeClr val="accent1"/>
              </a:buClr>
              <a:buSzPct val="80000"/>
              <a:defRPr/>
            </a:pPr>
            <a:endParaRPr lang="en-US" sz="450" dirty="0"/>
          </a:p>
          <a:p>
            <a:pPr marL="384572" indent="-41672" defTabSz="6858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v"/>
              <a:defRPr/>
            </a:pPr>
            <a:r>
              <a:rPr lang="en-US" sz="2250" dirty="0"/>
              <a:t>	</a:t>
            </a:r>
            <a:r>
              <a:rPr lang="en-US" sz="2250" dirty="0" err="1"/>
              <a:t>Pemilik</a:t>
            </a:r>
            <a:endParaRPr lang="en-US" sz="2250" dirty="0"/>
          </a:p>
          <a:p>
            <a:pPr marL="384572" indent="-41672" defTabSz="6858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v"/>
              <a:defRPr/>
            </a:pPr>
            <a:endParaRPr lang="en-US" sz="450" dirty="0"/>
          </a:p>
          <a:p>
            <a:pPr marL="384572" indent="-41672" defTabSz="6858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v"/>
              <a:defRPr/>
            </a:pPr>
            <a:r>
              <a:rPr lang="en-US" sz="2250" dirty="0"/>
              <a:t>	</a:t>
            </a:r>
            <a:r>
              <a:rPr lang="en-US" sz="2250" dirty="0" err="1"/>
              <a:t>Konsultan</a:t>
            </a:r>
            <a:endParaRPr lang="en-US" sz="2250" dirty="0"/>
          </a:p>
          <a:p>
            <a:pPr marL="384572" indent="-41672" defTabSz="6858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v"/>
              <a:defRPr/>
            </a:pPr>
            <a:endParaRPr lang="en-US" sz="450" dirty="0"/>
          </a:p>
          <a:p>
            <a:pPr marL="384572" indent="-41672" defTabSz="685800">
              <a:spcBef>
                <a:spcPct val="20000"/>
              </a:spcBef>
              <a:buClr>
                <a:schemeClr val="accent1"/>
              </a:buClr>
              <a:buSzPct val="80000"/>
              <a:buFont typeface="Wingdings" pitchFamily="2" charset="2"/>
              <a:buChar char="v"/>
              <a:defRPr/>
            </a:pPr>
            <a:r>
              <a:rPr lang="en-US" sz="2250" dirty="0"/>
              <a:t>	</a:t>
            </a:r>
            <a:r>
              <a:rPr lang="en-US" sz="2250" dirty="0" err="1"/>
              <a:t>Kontraktor</a:t>
            </a:r>
            <a:endParaRPr lang="en-US" sz="2250" dirty="0"/>
          </a:p>
        </p:txBody>
      </p:sp>
      <p:pic>
        <p:nvPicPr>
          <p:cNvPr id="2051" name="Picture 3" descr="C:\Program Files (x86)\Microsoft Office\MEDIA\CAGCAT10\j019581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4302" y="2276922"/>
            <a:ext cx="1329767" cy="1368171"/>
          </a:xfrm>
          <a:prstGeom prst="rect">
            <a:avLst/>
          </a:prstGeom>
          <a:noFill/>
        </p:spPr>
      </p:pic>
      <p:pic>
        <p:nvPicPr>
          <p:cNvPr id="2053" name="Picture 5" descr="C:\Program Files (x86)\Microsoft Office\MEDIA\CAGCAT10\j0292020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71112" y="2357701"/>
            <a:ext cx="1401776" cy="1330452"/>
          </a:xfrm>
          <a:prstGeom prst="rect">
            <a:avLst/>
          </a:prstGeom>
          <a:noFill/>
        </p:spPr>
      </p:pic>
      <p:pic>
        <p:nvPicPr>
          <p:cNvPr id="2054" name="Picture 6" descr="C:\Program Files (x86)\Microsoft Office\MEDIA\CAGCAT10\j0291984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71879" y="3211716"/>
            <a:ext cx="1355827" cy="1435379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A10A982-0D64-F50B-4BA4-80D66B86A284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3" name="矩形 36">
              <a:extLst>
                <a:ext uri="{FF2B5EF4-FFF2-40B4-BE49-F238E27FC236}">
                  <a16:creationId xmlns:a16="http://schemas.microsoft.com/office/drawing/2014/main" id="{8E11B44E-0344-29A9-EEE1-1C8257E35AD4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3">
              <a:extLst>
                <a:ext uri="{FF2B5EF4-FFF2-40B4-BE49-F238E27FC236}">
                  <a16:creationId xmlns:a16="http://schemas.microsoft.com/office/drawing/2014/main" id="{EA86A428-84AC-9704-3B91-47516FAA3D14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34">
              <a:extLst>
                <a:ext uri="{FF2B5EF4-FFF2-40B4-BE49-F238E27FC236}">
                  <a16:creationId xmlns:a16="http://schemas.microsoft.com/office/drawing/2014/main" id="{81E7235D-7B6E-43A4-2CF6-1D8FD66A1646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8" name="矩形 5">
              <a:extLst>
                <a:ext uri="{FF2B5EF4-FFF2-40B4-BE49-F238E27FC236}">
                  <a16:creationId xmlns:a16="http://schemas.microsoft.com/office/drawing/2014/main" id="{909ED9C1-7B06-82AF-180A-D923A09E7033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838200" y="819150"/>
            <a:ext cx="5448300" cy="38505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100" dirty="0" err="1"/>
              <a:t>Hubungan</a:t>
            </a:r>
            <a:r>
              <a:rPr lang="en-US" sz="2100" dirty="0"/>
              <a:t> </a:t>
            </a:r>
            <a:r>
              <a:rPr lang="en-US" sz="2100" dirty="0" err="1"/>
              <a:t>antara</a:t>
            </a:r>
            <a:r>
              <a:rPr lang="en-US" sz="2100" dirty="0"/>
              <a:t> </a:t>
            </a:r>
            <a:r>
              <a:rPr lang="en-US" sz="2100" dirty="0" err="1"/>
              <a:t>pihak-pihak</a:t>
            </a:r>
            <a:r>
              <a:rPr lang="en-US" sz="2100" dirty="0"/>
              <a:t> yang </a:t>
            </a:r>
            <a:r>
              <a:rPr lang="en-US" sz="2100" dirty="0" err="1"/>
              <a:t>terlibat</a:t>
            </a:r>
            <a:r>
              <a:rPr lang="en-US" sz="2100" dirty="0"/>
              <a:t> </a:t>
            </a:r>
            <a:r>
              <a:rPr lang="en-US" sz="2100" dirty="0" err="1"/>
              <a:t>dalam</a:t>
            </a:r>
            <a:r>
              <a:rPr lang="en-US" sz="2100" dirty="0"/>
              <a:t> </a:t>
            </a:r>
            <a:r>
              <a:rPr lang="en-US" sz="2100" dirty="0" err="1"/>
              <a:t>suatu</a:t>
            </a:r>
            <a:r>
              <a:rPr lang="en-US" sz="2100" dirty="0"/>
              <a:t> </a:t>
            </a:r>
            <a:r>
              <a:rPr lang="en-US" sz="2100" dirty="0" err="1"/>
              <a:t>proyek</a:t>
            </a:r>
            <a:r>
              <a:rPr lang="en-US" sz="2100" dirty="0"/>
              <a:t> </a:t>
            </a:r>
            <a:r>
              <a:rPr lang="en-US" sz="2100" dirty="0" err="1"/>
              <a:t>konstruksi</a:t>
            </a:r>
            <a:r>
              <a:rPr lang="en-US" sz="2100" dirty="0"/>
              <a:t> </a:t>
            </a:r>
            <a:r>
              <a:rPr lang="en-US" sz="2100" dirty="0" err="1"/>
              <a:t>pada</a:t>
            </a:r>
            <a:r>
              <a:rPr lang="en-US" sz="2100" dirty="0"/>
              <a:t> </a:t>
            </a:r>
            <a:r>
              <a:rPr lang="en-US" sz="2100" dirty="0" err="1"/>
              <a:t>umumnya</a:t>
            </a:r>
            <a:r>
              <a:rPr lang="en-US" sz="2100" dirty="0"/>
              <a:t> </a:t>
            </a:r>
            <a:r>
              <a:rPr lang="en-US" sz="2100" dirty="0" err="1"/>
              <a:t>dibedakan</a:t>
            </a:r>
            <a:r>
              <a:rPr lang="en-US" sz="2100" dirty="0"/>
              <a:t> </a:t>
            </a:r>
            <a:r>
              <a:rPr lang="en-US" sz="2100" dirty="0" err="1"/>
              <a:t>atas</a:t>
            </a:r>
            <a:r>
              <a:rPr lang="en-US" sz="2100" dirty="0"/>
              <a:t> :</a:t>
            </a:r>
          </a:p>
          <a:p>
            <a:pPr marL="0" indent="0">
              <a:lnSpc>
                <a:spcPct val="114000"/>
              </a:lnSpc>
              <a:spcBef>
                <a:spcPts val="900"/>
              </a:spcBef>
              <a:buNone/>
            </a:pPr>
            <a:r>
              <a:rPr lang="en-US" sz="2100" b="1" dirty="0" err="1"/>
              <a:t>Hubungan</a:t>
            </a:r>
            <a:r>
              <a:rPr lang="en-US" sz="2100" b="1" dirty="0"/>
              <a:t> </a:t>
            </a:r>
            <a:r>
              <a:rPr lang="en-US" sz="2100" b="1" dirty="0" err="1"/>
              <a:t>Fungsional</a:t>
            </a:r>
            <a:r>
              <a:rPr lang="en-US" sz="2100" dirty="0"/>
              <a:t>, </a:t>
            </a:r>
            <a:r>
              <a:rPr lang="en-US" sz="2100" dirty="0" err="1"/>
              <a:t>yaitu</a:t>
            </a:r>
            <a:r>
              <a:rPr lang="en-US" sz="2100" dirty="0"/>
              <a:t> </a:t>
            </a:r>
            <a:r>
              <a:rPr lang="en-US" sz="2100" dirty="0" err="1"/>
              <a:t>hubungan</a:t>
            </a:r>
            <a:r>
              <a:rPr lang="en-US" sz="2100" dirty="0"/>
              <a:t> yang </a:t>
            </a:r>
            <a:r>
              <a:rPr lang="en-US" sz="2100" dirty="0" err="1"/>
              <a:t>dilaksanakan</a:t>
            </a:r>
            <a:r>
              <a:rPr lang="en-US" sz="2100" dirty="0"/>
              <a:t> </a:t>
            </a:r>
            <a:r>
              <a:rPr lang="en-US" sz="2100" dirty="0" err="1"/>
              <a:t>sehubungan</a:t>
            </a:r>
            <a:r>
              <a:rPr lang="en-US" sz="2100" dirty="0"/>
              <a:t> </a:t>
            </a:r>
            <a:r>
              <a:rPr lang="en-US" sz="2100" dirty="0" err="1"/>
              <a:t>dengan</a:t>
            </a:r>
            <a:r>
              <a:rPr lang="en-US" sz="2100" dirty="0"/>
              <a:t> </a:t>
            </a:r>
            <a:r>
              <a:rPr lang="en-US" sz="2100" dirty="0" err="1"/>
              <a:t>fungsi</a:t>
            </a:r>
            <a:r>
              <a:rPr lang="en-US" sz="2100" dirty="0"/>
              <a:t> </a:t>
            </a:r>
            <a:r>
              <a:rPr lang="en-US" sz="2100" dirty="0" err="1"/>
              <a:t>dari</a:t>
            </a:r>
            <a:r>
              <a:rPr lang="en-US" sz="2100" dirty="0"/>
              <a:t> </a:t>
            </a:r>
            <a:r>
              <a:rPr lang="en-US" sz="2100" dirty="0" err="1"/>
              <a:t>setiap</a:t>
            </a:r>
            <a:r>
              <a:rPr lang="en-US" sz="2100" dirty="0"/>
              <a:t> </a:t>
            </a:r>
            <a:r>
              <a:rPr lang="en-US" sz="2100" dirty="0" err="1"/>
              <a:t>pihak</a:t>
            </a:r>
            <a:r>
              <a:rPr lang="en-US" sz="2100" dirty="0"/>
              <a:t>.</a:t>
            </a:r>
          </a:p>
          <a:p>
            <a:pPr marL="0" indent="0">
              <a:lnSpc>
                <a:spcPct val="114000"/>
              </a:lnSpc>
              <a:spcBef>
                <a:spcPts val="900"/>
              </a:spcBef>
              <a:buNone/>
            </a:pPr>
            <a:r>
              <a:rPr lang="en-US" sz="2100" b="1" dirty="0" err="1"/>
              <a:t>Hubungan</a:t>
            </a:r>
            <a:r>
              <a:rPr lang="en-US" sz="2100" b="1" dirty="0"/>
              <a:t> Formal/</a:t>
            </a:r>
            <a:r>
              <a:rPr lang="en-US" sz="2100" b="1" dirty="0" err="1"/>
              <a:t>Kontraktual</a:t>
            </a:r>
            <a:r>
              <a:rPr lang="en-US" sz="2100" dirty="0"/>
              <a:t>, </a:t>
            </a:r>
            <a:r>
              <a:rPr lang="en-US" sz="2100" dirty="0" err="1"/>
              <a:t>yaitu</a:t>
            </a:r>
            <a:r>
              <a:rPr lang="en-US" sz="2100" dirty="0"/>
              <a:t> </a:t>
            </a:r>
            <a:r>
              <a:rPr lang="en-US" sz="2100" dirty="0" err="1"/>
              <a:t>hubungan</a:t>
            </a:r>
            <a:r>
              <a:rPr lang="en-US" sz="2100" dirty="0"/>
              <a:t> </a:t>
            </a:r>
            <a:r>
              <a:rPr lang="en-US" sz="2100" dirty="0" err="1"/>
              <a:t>kerjasama</a:t>
            </a:r>
            <a:r>
              <a:rPr lang="en-US" sz="2100" dirty="0"/>
              <a:t> yang </a:t>
            </a:r>
            <a:r>
              <a:rPr lang="en-US" sz="2100" dirty="0" err="1"/>
              <a:t>dikukuhkan</a:t>
            </a:r>
            <a:r>
              <a:rPr lang="en-US" sz="2100" dirty="0"/>
              <a:t> </a:t>
            </a:r>
            <a:r>
              <a:rPr lang="en-US" sz="2100" dirty="0" err="1"/>
              <a:t>dengan</a:t>
            </a:r>
            <a:r>
              <a:rPr lang="en-US" sz="2100" dirty="0"/>
              <a:t> </a:t>
            </a:r>
            <a:r>
              <a:rPr lang="en-US" sz="2100" dirty="0" err="1"/>
              <a:t>kontrak</a:t>
            </a:r>
            <a:r>
              <a:rPr lang="en-US" sz="2100" dirty="0"/>
              <a:t> </a:t>
            </a:r>
            <a:r>
              <a:rPr lang="en-US" sz="2100" dirty="0" err="1"/>
              <a:t>antara</a:t>
            </a:r>
            <a:r>
              <a:rPr lang="en-US" sz="2100" dirty="0"/>
              <a:t> </a:t>
            </a:r>
            <a:r>
              <a:rPr lang="en-US" sz="2100" dirty="0" err="1"/>
              <a:t>pihak-pihak</a:t>
            </a:r>
            <a:r>
              <a:rPr lang="en-US" sz="2100" dirty="0"/>
              <a:t> yang </a:t>
            </a:r>
            <a:r>
              <a:rPr lang="en-US" sz="2100" dirty="0" err="1"/>
              <a:t>terlibat</a:t>
            </a:r>
            <a:r>
              <a:rPr lang="en-US" sz="2100" dirty="0"/>
              <a:t>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515472" y="2968967"/>
            <a:ext cx="1803906" cy="13716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D663A6-A546-4336-24A6-17EDB165CC91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4" name="矩形 36">
              <a:extLst>
                <a:ext uri="{FF2B5EF4-FFF2-40B4-BE49-F238E27FC236}">
                  <a16:creationId xmlns:a16="http://schemas.microsoft.com/office/drawing/2014/main" id="{26F4A024-E41A-EAF9-8174-77B2360D147C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5" name="矩形 33">
              <a:extLst>
                <a:ext uri="{FF2B5EF4-FFF2-40B4-BE49-F238E27FC236}">
                  <a16:creationId xmlns:a16="http://schemas.microsoft.com/office/drawing/2014/main" id="{719D33D7-9CD7-EDC5-2B97-BDF9BD06F88D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4">
              <a:extLst>
                <a:ext uri="{FF2B5EF4-FFF2-40B4-BE49-F238E27FC236}">
                  <a16:creationId xmlns:a16="http://schemas.microsoft.com/office/drawing/2014/main" id="{5654E32C-BC7E-A990-BA0E-208E06F00FFA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5">
              <a:extLst>
                <a:ext uri="{FF2B5EF4-FFF2-40B4-BE49-F238E27FC236}">
                  <a16:creationId xmlns:a16="http://schemas.microsoft.com/office/drawing/2014/main" id="{F3C25300-D7B5-B88A-E5CE-0DE7C9F5D4F9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666750"/>
            <a:ext cx="7848600" cy="4476750"/>
          </a:xfrm>
        </p:spPr>
        <p:txBody>
          <a:bodyPr>
            <a:normAutofit fontScale="70000" lnSpcReduction="20000"/>
          </a:bodyPr>
          <a:lstStyle/>
          <a:p>
            <a:pPr marL="41672" indent="0">
              <a:lnSpc>
                <a:spcPct val="134000"/>
              </a:lnSpc>
              <a:buNone/>
            </a:pPr>
            <a:r>
              <a:rPr lang="en-US" sz="2325" dirty="0" err="1"/>
              <a:t>Faktor-faktor</a:t>
            </a:r>
            <a:r>
              <a:rPr lang="en-US" sz="2325" dirty="0"/>
              <a:t> yang </a:t>
            </a:r>
            <a:r>
              <a:rPr lang="en-US" sz="2325" dirty="0" err="1"/>
              <a:t>dipertimbangkan</a:t>
            </a:r>
            <a:r>
              <a:rPr lang="en-US" sz="2325" dirty="0"/>
              <a:t> </a:t>
            </a:r>
            <a:r>
              <a:rPr lang="en-US" sz="2325" dirty="0" err="1"/>
              <a:t>dalam</a:t>
            </a:r>
            <a:r>
              <a:rPr lang="en-US" sz="2325" dirty="0"/>
              <a:t> </a:t>
            </a:r>
            <a:r>
              <a:rPr lang="en-US" sz="2325" dirty="0" err="1"/>
              <a:t>pemilihan</a:t>
            </a:r>
            <a:r>
              <a:rPr lang="en-US" sz="2325" dirty="0"/>
              <a:t> </a:t>
            </a:r>
            <a:r>
              <a:rPr lang="en-US" sz="2325" dirty="0" err="1"/>
              <a:t>jenis</a:t>
            </a:r>
            <a:r>
              <a:rPr lang="en-US" sz="2325" dirty="0"/>
              <a:t> </a:t>
            </a:r>
            <a:r>
              <a:rPr lang="en-US" sz="2325" dirty="0" err="1"/>
              <a:t>organisasi</a:t>
            </a:r>
            <a:r>
              <a:rPr lang="en-US" sz="2325" dirty="0"/>
              <a:t> (</a:t>
            </a:r>
            <a:r>
              <a:rPr lang="en-US" sz="2325" dirty="0" err="1"/>
              <a:t>pendekatan</a:t>
            </a:r>
            <a:r>
              <a:rPr lang="en-US" sz="2325" dirty="0"/>
              <a:t> </a:t>
            </a:r>
            <a:r>
              <a:rPr lang="en-US" sz="2325" dirty="0" err="1"/>
              <a:t>manajemen</a:t>
            </a:r>
            <a:r>
              <a:rPr lang="en-US" sz="2325" dirty="0"/>
              <a:t>) </a:t>
            </a:r>
            <a:r>
              <a:rPr lang="en-US" sz="2325" dirty="0" err="1"/>
              <a:t>dalam</a:t>
            </a:r>
            <a:r>
              <a:rPr lang="en-US" sz="2325" dirty="0"/>
              <a:t> </a:t>
            </a:r>
            <a:r>
              <a:rPr lang="en-US" sz="2325" dirty="0" err="1"/>
              <a:t>suatu</a:t>
            </a:r>
            <a:r>
              <a:rPr lang="en-US" sz="2325" dirty="0"/>
              <a:t> </a:t>
            </a:r>
            <a:r>
              <a:rPr lang="en-US" sz="2325" dirty="0" err="1"/>
              <a:t>proyek</a:t>
            </a:r>
            <a:r>
              <a:rPr lang="en-US" sz="2325" dirty="0"/>
              <a:t> </a:t>
            </a:r>
            <a:r>
              <a:rPr lang="en-US" sz="2325" dirty="0" err="1"/>
              <a:t>konstruksi</a:t>
            </a:r>
            <a:r>
              <a:rPr lang="en-US" sz="2325" dirty="0"/>
              <a:t> </a:t>
            </a:r>
            <a:r>
              <a:rPr lang="en-US" sz="2325" dirty="0" err="1"/>
              <a:t>antara</a:t>
            </a:r>
            <a:r>
              <a:rPr lang="en-US" sz="2325" dirty="0"/>
              <a:t> lain </a:t>
            </a:r>
            <a:r>
              <a:rPr lang="en-US" sz="2325" dirty="0" err="1"/>
              <a:t>adalah</a:t>
            </a:r>
            <a:r>
              <a:rPr lang="en-US" sz="2325" dirty="0"/>
              <a:t>:</a:t>
            </a:r>
          </a:p>
          <a:p>
            <a:pPr>
              <a:lnSpc>
                <a:spcPct val="134000"/>
              </a:lnSpc>
              <a:spcBef>
                <a:spcPts val="450"/>
              </a:spcBef>
            </a:pPr>
            <a:r>
              <a:rPr lang="en-US" sz="2325" dirty="0" err="1"/>
              <a:t>Jenis</a:t>
            </a:r>
            <a:r>
              <a:rPr lang="en-US" sz="2325" dirty="0"/>
              <a:t> </a:t>
            </a:r>
            <a:r>
              <a:rPr lang="en-US" sz="2325" dirty="0" err="1"/>
              <a:t>proyek</a:t>
            </a:r>
            <a:endParaRPr lang="en-US" sz="2325" dirty="0"/>
          </a:p>
          <a:p>
            <a:pPr>
              <a:lnSpc>
                <a:spcPct val="134000"/>
              </a:lnSpc>
              <a:spcBef>
                <a:spcPts val="450"/>
              </a:spcBef>
            </a:pPr>
            <a:r>
              <a:rPr lang="en-US" sz="2325" dirty="0"/>
              <a:t>Volume </a:t>
            </a:r>
            <a:r>
              <a:rPr lang="en-US" sz="2325" dirty="0" err="1"/>
              <a:t>pekerjaan</a:t>
            </a:r>
            <a:r>
              <a:rPr lang="en-US" sz="2325" dirty="0"/>
              <a:t> </a:t>
            </a:r>
            <a:r>
              <a:rPr lang="en-US" sz="2325" dirty="0" err="1"/>
              <a:t>dan</a:t>
            </a:r>
            <a:r>
              <a:rPr lang="en-US" sz="2325" dirty="0"/>
              <a:t> </a:t>
            </a:r>
            <a:r>
              <a:rPr lang="en-US" sz="2325" dirty="0" err="1"/>
              <a:t>ketersediaan</a:t>
            </a:r>
            <a:r>
              <a:rPr lang="en-US" sz="2325" dirty="0"/>
              <a:t> </a:t>
            </a:r>
            <a:r>
              <a:rPr lang="en-US" sz="2325" dirty="0" err="1"/>
              <a:t>sumber</a:t>
            </a:r>
            <a:r>
              <a:rPr lang="en-US" sz="2325" dirty="0"/>
              <a:t> </a:t>
            </a:r>
            <a:r>
              <a:rPr lang="en-US" sz="2325" dirty="0" err="1"/>
              <a:t>daya</a:t>
            </a:r>
            <a:endParaRPr lang="en-US" sz="2325" dirty="0"/>
          </a:p>
          <a:p>
            <a:pPr>
              <a:lnSpc>
                <a:spcPct val="134000"/>
              </a:lnSpc>
              <a:spcBef>
                <a:spcPts val="450"/>
              </a:spcBef>
            </a:pPr>
            <a:r>
              <a:rPr lang="en-US" sz="2325" dirty="0" err="1"/>
              <a:t>Kompleksitas</a:t>
            </a:r>
            <a:r>
              <a:rPr lang="en-US" sz="2325" dirty="0"/>
              <a:t> </a:t>
            </a:r>
            <a:r>
              <a:rPr lang="en-US" sz="2325" dirty="0" err="1"/>
              <a:t>proyek</a:t>
            </a:r>
            <a:endParaRPr lang="en-US" sz="2325" dirty="0"/>
          </a:p>
          <a:p>
            <a:pPr>
              <a:lnSpc>
                <a:spcPct val="134000"/>
              </a:lnSpc>
              <a:spcBef>
                <a:spcPts val="450"/>
              </a:spcBef>
            </a:pPr>
            <a:r>
              <a:rPr lang="en-US" sz="2325" dirty="0" err="1"/>
              <a:t>Keadaan</a:t>
            </a:r>
            <a:r>
              <a:rPr lang="en-US" sz="2325" dirty="0"/>
              <a:t> </a:t>
            </a:r>
            <a:r>
              <a:rPr lang="en-US" sz="2325" dirty="0" err="1"/>
              <a:t>anggaran</a:t>
            </a:r>
            <a:r>
              <a:rPr lang="en-US" sz="2325" dirty="0"/>
              <a:t> </a:t>
            </a:r>
            <a:r>
              <a:rPr lang="en-US" sz="2325" dirty="0" err="1"/>
              <a:t>belanja</a:t>
            </a:r>
            <a:r>
              <a:rPr lang="en-US" sz="2325" dirty="0"/>
              <a:t> (</a:t>
            </a:r>
            <a:r>
              <a:rPr lang="en-US" sz="2325" dirty="0" err="1"/>
              <a:t>derajat</a:t>
            </a:r>
            <a:r>
              <a:rPr lang="en-US" sz="2325" dirty="0"/>
              <a:t> </a:t>
            </a:r>
            <a:r>
              <a:rPr lang="en-US" sz="2325" dirty="0" err="1"/>
              <a:t>ketepatan</a:t>
            </a:r>
            <a:r>
              <a:rPr lang="en-US" sz="2325" dirty="0"/>
              <a:t> yang </a:t>
            </a:r>
            <a:r>
              <a:rPr lang="en-US" sz="2325" dirty="0" err="1"/>
              <a:t>diijinkan</a:t>
            </a:r>
            <a:r>
              <a:rPr lang="en-US" sz="2325" dirty="0"/>
              <a:t> </a:t>
            </a:r>
            <a:r>
              <a:rPr lang="en-US" sz="2325" dirty="0" err="1"/>
              <a:t>dan</a:t>
            </a:r>
            <a:r>
              <a:rPr lang="en-US" sz="2325" dirty="0"/>
              <a:t> </a:t>
            </a:r>
            <a:r>
              <a:rPr lang="en-US" sz="2325" dirty="0" err="1"/>
              <a:t>kecepatan</a:t>
            </a:r>
            <a:r>
              <a:rPr lang="en-US" sz="2325" dirty="0"/>
              <a:t> </a:t>
            </a:r>
            <a:r>
              <a:rPr lang="en-US" sz="2325" dirty="0" err="1"/>
              <a:t>pengembalian</a:t>
            </a:r>
            <a:r>
              <a:rPr lang="en-US" sz="2325" dirty="0"/>
              <a:t> </a:t>
            </a:r>
            <a:r>
              <a:rPr lang="en-US" sz="2325" dirty="0" err="1"/>
              <a:t>investasinya</a:t>
            </a:r>
            <a:r>
              <a:rPr lang="en-US" sz="2325" dirty="0"/>
              <a:t>)</a:t>
            </a:r>
          </a:p>
          <a:p>
            <a:pPr>
              <a:lnSpc>
                <a:spcPct val="134000"/>
              </a:lnSpc>
              <a:spcBef>
                <a:spcPts val="450"/>
              </a:spcBef>
            </a:pPr>
            <a:r>
              <a:rPr lang="en-US" sz="2325" dirty="0" err="1"/>
              <a:t>Keadaan</a:t>
            </a:r>
            <a:r>
              <a:rPr lang="en-US" sz="2325" dirty="0"/>
              <a:t> </a:t>
            </a:r>
            <a:r>
              <a:rPr lang="en-US" sz="2325" dirty="0" err="1"/>
              <a:t>dan</a:t>
            </a:r>
            <a:r>
              <a:rPr lang="en-US" sz="2325" dirty="0"/>
              <a:t> </a:t>
            </a:r>
            <a:r>
              <a:rPr lang="en-US" sz="2325" dirty="0" err="1"/>
              <a:t>kemampuan</a:t>
            </a:r>
            <a:r>
              <a:rPr lang="en-US" sz="2325" dirty="0"/>
              <a:t> </a:t>
            </a:r>
            <a:r>
              <a:rPr lang="en-US" sz="2325" dirty="0" err="1"/>
              <a:t>pemberi</a:t>
            </a:r>
            <a:r>
              <a:rPr lang="en-US" sz="2325" dirty="0"/>
              <a:t> </a:t>
            </a:r>
            <a:r>
              <a:rPr lang="en-US" sz="2325" dirty="0" err="1"/>
              <a:t>tugas</a:t>
            </a:r>
            <a:r>
              <a:rPr lang="en-US" sz="2325" dirty="0"/>
              <a:t> (</a:t>
            </a:r>
            <a:r>
              <a:rPr lang="en-US" sz="2325" dirty="0" err="1"/>
              <a:t>pemilik</a:t>
            </a:r>
            <a:r>
              <a:rPr lang="en-US" sz="2325" dirty="0"/>
              <a:t> </a:t>
            </a:r>
            <a:r>
              <a:rPr lang="en-US" sz="2325" dirty="0" err="1"/>
              <a:t>proyek</a:t>
            </a:r>
            <a:r>
              <a:rPr lang="en-US" sz="2325" dirty="0"/>
              <a:t>) yang </a:t>
            </a:r>
            <a:r>
              <a:rPr lang="en-US" sz="2325" dirty="0" err="1"/>
              <a:t>berkaitan</a:t>
            </a:r>
            <a:r>
              <a:rPr lang="en-US" sz="2325" dirty="0"/>
              <a:t> </a:t>
            </a:r>
            <a:r>
              <a:rPr lang="en-US" sz="2325" dirty="0" err="1"/>
              <a:t>dengan</a:t>
            </a:r>
            <a:r>
              <a:rPr lang="en-US" sz="2325" dirty="0"/>
              <a:t> </a:t>
            </a:r>
            <a:r>
              <a:rPr lang="en-US" sz="2325" dirty="0" err="1"/>
              <a:t>teknis</a:t>
            </a:r>
            <a:r>
              <a:rPr lang="en-US" sz="2325" dirty="0"/>
              <a:t> (</a:t>
            </a:r>
            <a:r>
              <a:rPr lang="en-US" sz="2325" i="1" dirty="0"/>
              <a:t>knowledgeable / unknowledgeable owner</a:t>
            </a:r>
            <a:r>
              <a:rPr lang="en-US" sz="2325" dirty="0"/>
              <a:t>) </a:t>
            </a:r>
            <a:r>
              <a:rPr lang="en-US" sz="2325" dirty="0" err="1"/>
              <a:t>dan</a:t>
            </a:r>
            <a:r>
              <a:rPr lang="en-US" sz="2325" dirty="0"/>
              <a:t> </a:t>
            </a:r>
            <a:r>
              <a:rPr lang="en-US" sz="2325" dirty="0" err="1"/>
              <a:t>administratif</a:t>
            </a:r>
            <a:r>
              <a:rPr lang="en-US" sz="2325" dirty="0"/>
              <a:t> (</a:t>
            </a:r>
            <a:r>
              <a:rPr lang="en-US" sz="2325" i="1" dirty="0"/>
              <a:t>overloaded owner</a:t>
            </a:r>
            <a:r>
              <a:rPr lang="en-US" sz="2325" dirty="0"/>
              <a:t>)</a:t>
            </a:r>
          </a:p>
          <a:p>
            <a:pPr>
              <a:lnSpc>
                <a:spcPct val="134000"/>
              </a:lnSpc>
              <a:spcBef>
                <a:spcPts val="450"/>
              </a:spcBef>
            </a:pPr>
            <a:r>
              <a:rPr lang="en-US" sz="2325" dirty="0" err="1"/>
              <a:t>Jenis</a:t>
            </a:r>
            <a:r>
              <a:rPr lang="en-US" sz="2325" dirty="0"/>
              <a:t> </a:t>
            </a:r>
            <a:r>
              <a:rPr lang="en-US" sz="2325" dirty="0" err="1"/>
              <a:t>kontrak</a:t>
            </a:r>
            <a:endParaRPr lang="en-US" sz="2325" dirty="0"/>
          </a:p>
          <a:p>
            <a:pPr>
              <a:lnSpc>
                <a:spcPct val="134000"/>
              </a:lnSpc>
              <a:spcBef>
                <a:spcPts val="450"/>
              </a:spcBef>
            </a:pPr>
            <a:r>
              <a:rPr lang="en-US" sz="2325" dirty="0" err="1"/>
              <a:t>Sifat</a:t>
            </a:r>
            <a:r>
              <a:rPr lang="en-US" sz="2325" dirty="0"/>
              <a:t> </a:t>
            </a:r>
            <a:r>
              <a:rPr lang="en-US" sz="2325" dirty="0" err="1"/>
              <a:t>proyek</a:t>
            </a:r>
            <a:r>
              <a:rPr lang="en-US" sz="2325" dirty="0"/>
              <a:t> : </a:t>
            </a:r>
            <a:r>
              <a:rPr lang="en-US" sz="2325" dirty="0" err="1"/>
              <a:t>tunggal</a:t>
            </a:r>
            <a:r>
              <a:rPr lang="en-US" sz="2325" dirty="0"/>
              <a:t>, </a:t>
            </a:r>
            <a:r>
              <a:rPr lang="en-US" sz="2325" dirty="0" err="1"/>
              <a:t>berulang</a:t>
            </a:r>
            <a:r>
              <a:rPr lang="en-US" sz="2325" dirty="0"/>
              <a:t> </a:t>
            </a:r>
            <a:r>
              <a:rPr lang="en-US" sz="2325" dirty="0" err="1"/>
              <a:t>sama</a:t>
            </a:r>
            <a:r>
              <a:rPr lang="en-US" sz="2325" dirty="0"/>
              <a:t>, </a:t>
            </a:r>
            <a:r>
              <a:rPr lang="en-US" sz="2325" dirty="0" err="1"/>
              <a:t>jangka</a:t>
            </a:r>
            <a:r>
              <a:rPr lang="en-US" sz="2325" dirty="0"/>
              <a:t> </a:t>
            </a:r>
            <a:r>
              <a:rPr lang="en-US" sz="2325" dirty="0" err="1"/>
              <a:t>panjang</a:t>
            </a:r>
            <a:endParaRPr lang="en-US" sz="2325" dirty="0"/>
          </a:p>
          <a:p>
            <a:endParaRPr lang="en-US" dirty="0"/>
          </a:p>
        </p:txBody>
      </p:sp>
    </p:spTree>
  </p:cSld>
  <p:clrMapOvr>
    <a:masterClrMapping/>
  </p:clrMapOvr>
  <p:transition>
    <p:wheel spokes="8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4D468FC-7908-D61C-CCAE-F877952DB500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9" name="矩形 36">
              <a:extLst>
                <a:ext uri="{FF2B5EF4-FFF2-40B4-BE49-F238E27FC236}">
                  <a16:creationId xmlns:a16="http://schemas.microsoft.com/office/drawing/2014/main" id="{235C0731-6AE6-5197-410E-0071F397E910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1" name="矩形 33">
              <a:extLst>
                <a:ext uri="{FF2B5EF4-FFF2-40B4-BE49-F238E27FC236}">
                  <a16:creationId xmlns:a16="http://schemas.microsoft.com/office/drawing/2014/main" id="{6E1A102C-C3C9-F857-6BB9-7AFB6D2A2317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3" name="矩形 34">
              <a:extLst>
                <a:ext uri="{FF2B5EF4-FFF2-40B4-BE49-F238E27FC236}">
                  <a16:creationId xmlns:a16="http://schemas.microsoft.com/office/drawing/2014/main" id="{983AFCF1-A044-C66E-2884-3DD6703094D0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5" name="矩形 5">
              <a:extLst>
                <a:ext uri="{FF2B5EF4-FFF2-40B4-BE49-F238E27FC236}">
                  <a16:creationId xmlns:a16="http://schemas.microsoft.com/office/drawing/2014/main" id="{EC7571D1-BA2C-4BA4-E175-3963A9B21388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46533" y="408917"/>
            <a:ext cx="7886700" cy="99377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2000" b="1" dirty="0" err="1"/>
              <a:t>Variasi</a:t>
            </a:r>
            <a:r>
              <a:rPr lang="en-US" sz="2000" b="1" dirty="0"/>
              <a:t> </a:t>
            </a:r>
            <a:r>
              <a:rPr lang="en-US" sz="2000" b="1" dirty="0" err="1"/>
              <a:t>Skema</a:t>
            </a:r>
            <a:r>
              <a:rPr lang="en-US" sz="2000" b="1" dirty="0"/>
              <a:t> </a:t>
            </a:r>
            <a:r>
              <a:rPr lang="en-US" sz="2000" b="1" dirty="0" err="1"/>
              <a:t>Hubungan</a:t>
            </a:r>
            <a:r>
              <a:rPr lang="en-US" sz="2000" b="1" dirty="0"/>
              <a:t> </a:t>
            </a:r>
            <a:r>
              <a:rPr lang="en-US" sz="2000" b="1" dirty="0" err="1"/>
              <a:t>antara</a:t>
            </a:r>
            <a:r>
              <a:rPr lang="en-US" sz="2000" b="1" dirty="0"/>
              <a:t> </a:t>
            </a:r>
            <a:r>
              <a:rPr lang="en-US" sz="2000" b="1" dirty="0" err="1"/>
              <a:t>Pihak-pihak</a:t>
            </a:r>
            <a:r>
              <a:rPr lang="en-US" sz="2000" b="1" dirty="0"/>
              <a:t> yang </a:t>
            </a:r>
            <a:r>
              <a:rPr lang="en-US" sz="2000" b="1" dirty="0" err="1"/>
              <a:t>Terlibat</a:t>
            </a:r>
            <a:endParaRPr lang="en-US" sz="20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85900" y="1314450"/>
            <a:ext cx="6172200" cy="3526656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sz="1950" dirty="0" err="1"/>
              <a:t>Ada</a:t>
            </a:r>
            <a:r>
              <a:rPr lang="en-US" sz="1950" dirty="0"/>
              <a:t> </a:t>
            </a:r>
            <a:r>
              <a:rPr lang="en-US" sz="1950" dirty="0" err="1"/>
              <a:t>beberapa</a:t>
            </a:r>
            <a:r>
              <a:rPr lang="en-US" sz="1950" dirty="0"/>
              <a:t> </a:t>
            </a:r>
            <a:r>
              <a:rPr lang="en-US" sz="1950" dirty="0" err="1"/>
              <a:t>kemungkinan</a:t>
            </a:r>
            <a:r>
              <a:rPr lang="en-US" sz="1950" dirty="0"/>
              <a:t> </a:t>
            </a:r>
            <a:r>
              <a:rPr lang="en-US" sz="1950" dirty="0" err="1"/>
              <a:t>skema</a:t>
            </a:r>
            <a:r>
              <a:rPr lang="en-US" sz="1950" dirty="0"/>
              <a:t> </a:t>
            </a:r>
            <a:r>
              <a:rPr lang="en-US" sz="1950" dirty="0" err="1"/>
              <a:t>hubungan</a:t>
            </a:r>
            <a:r>
              <a:rPr lang="en-US" sz="1950" dirty="0"/>
              <a:t> </a:t>
            </a:r>
            <a:r>
              <a:rPr lang="en-US" sz="1950" dirty="0" err="1"/>
              <a:t>antara</a:t>
            </a:r>
            <a:r>
              <a:rPr lang="en-US" sz="1950" dirty="0"/>
              <a:t> </a:t>
            </a:r>
            <a:r>
              <a:rPr lang="en-US" sz="1950" dirty="0" err="1"/>
              <a:t>pihak-pihak</a:t>
            </a:r>
            <a:r>
              <a:rPr lang="en-US" sz="1950" dirty="0"/>
              <a:t> yang </a:t>
            </a:r>
            <a:r>
              <a:rPr lang="en-US" sz="1950" dirty="0" err="1"/>
              <a:t>terlibat</a:t>
            </a:r>
            <a:r>
              <a:rPr lang="en-US" sz="1950" dirty="0"/>
              <a:t>, </a:t>
            </a:r>
            <a:r>
              <a:rPr lang="en-US" sz="1950" dirty="0" err="1"/>
              <a:t>antara</a:t>
            </a:r>
            <a:r>
              <a:rPr lang="en-US" sz="1950" dirty="0"/>
              <a:t> lain :</a:t>
            </a:r>
          </a:p>
          <a:p>
            <a:pPr marL="0" indent="0">
              <a:buNone/>
              <a:defRPr/>
            </a:pPr>
            <a:endParaRPr lang="en-US" sz="450" dirty="0"/>
          </a:p>
          <a:p>
            <a:pPr marL="0" indent="0">
              <a:buNone/>
              <a:defRPr/>
            </a:pPr>
            <a:r>
              <a:rPr lang="en-US" dirty="0"/>
              <a:t>1. </a:t>
            </a:r>
            <a:r>
              <a:rPr lang="en-US" sz="2100" b="1" dirty="0" err="1"/>
              <a:t>Tradisional</a:t>
            </a:r>
            <a:r>
              <a:rPr lang="en-US" sz="2100" b="1" dirty="0">
                <a:solidFill>
                  <a:srgbClr val="FFC000"/>
                </a:solidFill>
              </a:rPr>
              <a:t> </a:t>
            </a:r>
          </a:p>
          <a:p>
            <a:pPr marL="0" indent="0">
              <a:buNone/>
              <a:defRPr/>
            </a:pPr>
            <a:r>
              <a:rPr lang="en-US" dirty="0"/>
              <a:t>         </a:t>
            </a:r>
          </a:p>
          <a:p>
            <a:pPr marL="0" indent="0">
              <a:buNone/>
              <a:defRPr/>
            </a:pPr>
            <a:r>
              <a:rPr lang="en-US" dirty="0"/>
              <a:t>                 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sz="1500" dirty="0"/>
              <a:t>                          </a:t>
            </a:r>
            <a:r>
              <a:rPr lang="en-US" sz="1500" dirty="0" err="1"/>
              <a:t>Hubungan</a:t>
            </a:r>
            <a:r>
              <a:rPr lang="en-US" sz="1500" dirty="0"/>
              <a:t> </a:t>
            </a:r>
            <a:r>
              <a:rPr lang="en-US" sz="1500" dirty="0" err="1"/>
              <a:t>kontraktual</a:t>
            </a:r>
            <a:endParaRPr lang="en-US" sz="1500" dirty="0"/>
          </a:p>
          <a:p>
            <a:pPr marL="0" indent="0">
              <a:buNone/>
              <a:defRPr/>
            </a:pPr>
            <a:r>
              <a:rPr lang="en-US" sz="1500" dirty="0"/>
              <a:t>		</a:t>
            </a:r>
            <a:r>
              <a:rPr lang="en-US" sz="1500" dirty="0" err="1"/>
              <a:t>Hubungan</a:t>
            </a:r>
            <a:r>
              <a:rPr lang="en-US" sz="1500" dirty="0"/>
              <a:t> </a:t>
            </a:r>
            <a:r>
              <a:rPr lang="en-US" sz="1500" dirty="0" err="1"/>
              <a:t>fungsional</a:t>
            </a:r>
            <a:endParaRPr lang="en-US" sz="1500" dirty="0"/>
          </a:p>
        </p:txBody>
      </p:sp>
      <p:sp>
        <p:nvSpPr>
          <p:cNvPr id="4" name="TextBox 3"/>
          <p:cNvSpPr txBox="1"/>
          <p:nvPr/>
        </p:nvSpPr>
        <p:spPr>
          <a:xfrm>
            <a:off x="3607587" y="2249088"/>
            <a:ext cx="1393041" cy="3000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Pemilik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36017" y="3052765"/>
            <a:ext cx="1393041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konsultan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32736" y="3052765"/>
            <a:ext cx="1393041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kontraktor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8" name="Straight Arrow Connector 7"/>
          <p:cNvCxnSpPr>
            <a:stCxn id="5" idx="0"/>
            <a:endCxn id="4" idx="1"/>
          </p:cNvCxnSpPr>
          <p:nvPr/>
        </p:nvCxnSpPr>
        <p:spPr>
          <a:xfrm flipV="1">
            <a:off x="3232538" y="2399129"/>
            <a:ext cx="375049" cy="65363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3"/>
            <a:endCxn id="6" idx="0"/>
          </p:cNvCxnSpPr>
          <p:nvPr/>
        </p:nvCxnSpPr>
        <p:spPr>
          <a:xfrm>
            <a:off x="5000628" y="2399129"/>
            <a:ext cx="428629" cy="65363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3473649" y="2650927"/>
            <a:ext cx="535781" cy="267891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6200000" flipV="1">
            <a:off x="4598790" y="2597349"/>
            <a:ext cx="535781" cy="375047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3"/>
            <a:endCxn id="6" idx="1"/>
          </p:cNvCxnSpPr>
          <p:nvPr/>
        </p:nvCxnSpPr>
        <p:spPr>
          <a:xfrm>
            <a:off x="3929058" y="3202806"/>
            <a:ext cx="803678" cy="0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107406" y="3804048"/>
            <a:ext cx="642938" cy="119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107406" y="4071938"/>
            <a:ext cx="642938" cy="1191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60A6E81-EFB9-2776-EEEF-C14C4725B379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9" name="矩形 36">
              <a:extLst>
                <a:ext uri="{FF2B5EF4-FFF2-40B4-BE49-F238E27FC236}">
                  <a16:creationId xmlns:a16="http://schemas.microsoft.com/office/drawing/2014/main" id="{A0C2871F-A4D5-9137-E065-556E57AC271A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0" name="矩形 33">
              <a:extLst>
                <a:ext uri="{FF2B5EF4-FFF2-40B4-BE49-F238E27FC236}">
                  <a16:creationId xmlns:a16="http://schemas.microsoft.com/office/drawing/2014/main" id="{129EFE4C-B9D6-ED45-77FC-AB9EB1C611FF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2" name="矩形 34">
              <a:extLst>
                <a:ext uri="{FF2B5EF4-FFF2-40B4-BE49-F238E27FC236}">
                  <a16:creationId xmlns:a16="http://schemas.microsoft.com/office/drawing/2014/main" id="{01E26A41-065E-1977-5CAC-BB8E3239318F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3" name="矩形 5">
              <a:extLst>
                <a:ext uri="{FF2B5EF4-FFF2-40B4-BE49-F238E27FC236}">
                  <a16:creationId xmlns:a16="http://schemas.microsoft.com/office/drawing/2014/main" id="{39000244-6029-EF7E-EBCC-C444DB66AC80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85900" y="742950"/>
            <a:ext cx="6172200" cy="4000500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dirty="0"/>
              <a:t>2.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marL="0" indent="0" algn="just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kasus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, </a:t>
            </a:r>
            <a:r>
              <a:rPr lang="en-US" sz="1800" dirty="0" err="1"/>
              <a:t>sebuah</a:t>
            </a:r>
            <a:r>
              <a:rPr lang="en-US" sz="1800" dirty="0"/>
              <a:t> </a:t>
            </a:r>
            <a:r>
              <a:rPr lang="en-US" sz="1800" dirty="0" err="1"/>
              <a:t>institusi</a:t>
            </a:r>
            <a:r>
              <a:rPr lang="en-US" sz="1800" dirty="0"/>
              <a:t> </a:t>
            </a:r>
            <a:r>
              <a:rPr lang="en-US" sz="1800" dirty="0" err="1"/>
              <a:t>mempunyai</a:t>
            </a:r>
            <a:r>
              <a:rPr lang="en-US" sz="1800" dirty="0"/>
              <a:t> </a:t>
            </a:r>
            <a:r>
              <a:rPr lang="en-US" sz="1800" dirty="0" err="1"/>
              <a:t>kemampuan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berfungsi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pemilik</a:t>
            </a:r>
            <a:r>
              <a:rPr lang="en-US" sz="1800" dirty="0"/>
              <a:t>, </a:t>
            </a:r>
            <a:r>
              <a:rPr lang="en-US" sz="1800" dirty="0" err="1"/>
              <a:t>konsultan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sekaligus</a:t>
            </a:r>
            <a:r>
              <a:rPr lang="en-US" sz="1800" dirty="0"/>
              <a:t> </a:t>
            </a:r>
            <a:r>
              <a:rPr lang="en-US" sz="1800" dirty="0" err="1"/>
              <a:t>kontraktor</a:t>
            </a:r>
            <a:r>
              <a:rPr lang="en-US" sz="1800" dirty="0"/>
              <a:t>.</a:t>
            </a:r>
          </a:p>
          <a:p>
            <a:pPr marL="0" indent="0">
              <a:buNone/>
              <a:defRPr/>
            </a:pPr>
            <a:endParaRPr lang="en-US" sz="1800" dirty="0"/>
          </a:p>
          <a:p>
            <a:pPr marL="0" indent="0">
              <a:buNone/>
              <a:defRPr/>
            </a:pP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dirty="0" err="1"/>
              <a:t>seperti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disebut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b="1" dirty="0" err="1"/>
              <a:t>Swakelola</a:t>
            </a:r>
            <a:r>
              <a:rPr lang="en-US" sz="18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61166" y="1383916"/>
            <a:ext cx="1393041" cy="3000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Pemilik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89596" y="2187594"/>
            <a:ext cx="1393041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konsultan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86314" y="2187594"/>
            <a:ext cx="1393041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kontraktor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7" name="Straight Arrow Connector 6"/>
          <p:cNvCxnSpPr>
            <a:stCxn id="5" idx="0"/>
            <a:endCxn id="4" idx="1"/>
          </p:cNvCxnSpPr>
          <p:nvPr/>
        </p:nvCxnSpPr>
        <p:spPr>
          <a:xfrm flipV="1">
            <a:off x="3286117" y="1533957"/>
            <a:ext cx="375049" cy="653637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4" idx="3"/>
            <a:endCxn id="6" idx="0"/>
          </p:cNvCxnSpPr>
          <p:nvPr/>
        </p:nvCxnSpPr>
        <p:spPr>
          <a:xfrm>
            <a:off x="5054207" y="1533957"/>
            <a:ext cx="428628" cy="653637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6" idx="1"/>
          </p:cNvCxnSpPr>
          <p:nvPr/>
        </p:nvCxnSpPr>
        <p:spPr>
          <a:xfrm>
            <a:off x="3982637" y="2337635"/>
            <a:ext cx="803677" cy="0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7E51BA8-14C5-42BB-E673-A12FAE65AF94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3" name="矩形 36">
              <a:extLst>
                <a:ext uri="{FF2B5EF4-FFF2-40B4-BE49-F238E27FC236}">
                  <a16:creationId xmlns:a16="http://schemas.microsoft.com/office/drawing/2014/main" id="{E6268F5E-8916-9DCB-649B-B3E2474DBCC5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9" name="矩形 33">
              <a:extLst>
                <a:ext uri="{FF2B5EF4-FFF2-40B4-BE49-F238E27FC236}">
                  <a16:creationId xmlns:a16="http://schemas.microsoft.com/office/drawing/2014/main" id="{C13190F9-A13B-425A-45B4-119F83E76A07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2" name="矩形 34">
              <a:extLst>
                <a:ext uri="{FF2B5EF4-FFF2-40B4-BE49-F238E27FC236}">
                  <a16:creationId xmlns:a16="http://schemas.microsoft.com/office/drawing/2014/main" id="{3C851B2A-DDD9-5DB0-56FB-DC21A3758231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3" name="矩形 5">
              <a:extLst>
                <a:ext uri="{FF2B5EF4-FFF2-40B4-BE49-F238E27FC236}">
                  <a16:creationId xmlns:a16="http://schemas.microsoft.com/office/drawing/2014/main" id="{FC1EF689-F305-E9AD-08BE-62D4C8972644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15362" name="Content Placeholder 1"/>
          <p:cNvSpPr>
            <a:spLocks noGrp="1"/>
          </p:cNvSpPr>
          <p:nvPr>
            <p:ph idx="1"/>
          </p:nvPr>
        </p:nvSpPr>
        <p:spPr>
          <a:xfrm>
            <a:off x="1485900" y="800100"/>
            <a:ext cx="6172200" cy="404100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3.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100" dirty="0" err="1"/>
              <a:t>Pemilik</a:t>
            </a:r>
            <a:r>
              <a:rPr lang="en-US" sz="2100" dirty="0"/>
              <a:t> </a:t>
            </a:r>
            <a:r>
              <a:rPr lang="en-US" sz="2100" dirty="0" err="1"/>
              <a:t>memiliki</a:t>
            </a:r>
            <a:r>
              <a:rPr lang="en-US" sz="2100" dirty="0"/>
              <a:t> </a:t>
            </a:r>
            <a:r>
              <a:rPr lang="en-US" sz="2100" dirty="0" err="1"/>
              <a:t>keahlian</a:t>
            </a:r>
            <a:r>
              <a:rPr lang="en-US" sz="2100" dirty="0"/>
              <a:t> </a:t>
            </a:r>
            <a:r>
              <a:rPr lang="en-US" sz="2100" dirty="0" err="1"/>
              <a:t>sebagai</a:t>
            </a:r>
            <a:r>
              <a:rPr lang="en-US" sz="2100" dirty="0"/>
              <a:t> </a:t>
            </a:r>
            <a:r>
              <a:rPr lang="en-US" sz="2100" dirty="0" err="1"/>
              <a:t>konsultan</a:t>
            </a:r>
            <a:r>
              <a:rPr lang="en-US" sz="2100" dirty="0"/>
              <a:t>, </a:t>
            </a:r>
            <a:r>
              <a:rPr lang="en-US" sz="2100" dirty="0" err="1"/>
              <a:t>sehingga</a:t>
            </a:r>
            <a:r>
              <a:rPr lang="en-US" sz="2100" dirty="0"/>
              <a:t> </a:t>
            </a:r>
            <a:r>
              <a:rPr lang="en-US" sz="2100" dirty="0" err="1"/>
              <a:t>hanya</a:t>
            </a:r>
            <a:r>
              <a:rPr lang="en-US" sz="2100" dirty="0"/>
              <a:t> </a:t>
            </a:r>
            <a:r>
              <a:rPr lang="en-US" sz="2100" dirty="0" err="1"/>
              <a:t>mengadakan</a:t>
            </a:r>
            <a:r>
              <a:rPr lang="en-US" sz="2100" dirty="0"/>
              <a:t> </a:t>
            </a:r>
            <a:r>
              <a:rPr lang="en-US" sz="2100" dirty="0" err="1"/>
              <a:t>hubungan</a:t>
            </a:r>
            <a:r>
              <a:rPr lang="en-US" sz="2100" dirty="0"/>
              <a:t> </a:t>
            </a:r>
            <a:r>
              <a:rPr lang="en-US" sz="2100" dirty="0" err="1"/>
              <a:t>kontrak</a:t>
            </a:r>
            <a:r>
              <a:rPr lang="en-US" sz="2100" dirty="0"/>
              <a:t> </a:t>
            </a:r>
            <a:r>
              <a:rPr lang="en-US" sz="2100" dirty="0" err="1"/>
              <a:t>dengan</a:t>
            </a:r>
            <a:r>
              <a:rPr lang="en-US" sz="2100" dirty="0"/>
              <a:t> </a:t>
            </a:r>
            <a:r>
              <a:rPr lang="en-US" sz="2100" dirty="0" err="1"/>
              <a:t>kontraktor</a:t>
            </a:r>
            <a:r>
              <a:rPr lang="en-US" sz="2100" dirty="0"/>
              <a:t> </a:t>
            </a:r>
            <a:r>
              <a:rPr lang="en-US" sz="2100" dirty="0" err="1"/>
              <a:t>sebagai</a:t>
            </a:r>
            <a:r>
              <a:rPr lang="en-US" sz="2100" dirty="0"/>
              <a:t> </a:t>
            </a:r>
            <a:r>
              <a:rPr lang="en-US" sz="2100" dirty="0" err="1"/>
              <a:t>pelaksana</a:t>
            </a:r>
            <a:r>
              <a:rPr lang="en-US" sz="2100" dirty="0"/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07587" y="1125130"/>
            <a:ext cx="1393041" cy="3000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Pemilik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36017" y="1928808"/>
            <a:ext cx="1393041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konsultan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32736" y="1928808"/>
            <a:ext cx="1393041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kontraktor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7" name="Straight Arrow Connector 6"/>
          <p:cNvCxnSpPr>
            <a:stCxn id="5" idx="0"/>
            <a:endCxn id="4" idx="1"/>
          </p:cNvCxnSpPr>
          <p:nvPr/>
        </p:nvCxnSpPr>
        <p:spPr>
          <a:xfrm flipV="1">
            <a:off x="3232538" y="1275171"/>
            <a:ext cx="375049" cy="653637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4" idx="3"/>
            <a:endCxn id="6" idx="0"/>
          </p:cNvCxnSpPr>
          <p:nvPr/>
        </p:nvCxnSpPr>
        <p:spPr>
          <a:xfrm>
            <a:off x="5000628" y="1275171"/>
            <a:ext cx="428629" cy="65363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V="1">
            <a:off x="4598790" y="1473399"/>
            <a:ext cx="535781" cy="375047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6" idx="1"/>
          </p:cNvCxnSpPr>
          <p:nvPr/>
        </p:nvCxnSpPr>
        <p:spPr>
          <a:xfrm>
            <a:off x="3929058" y="2078849"/>
            <a:ext cx="803678" cy="0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F3334ED-5703-6496-68FB-6E6C3649B3D1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3" name="矩形 36">
              <a:extLst>
                <a:ext uri="{FF2B5EF4-FFF2-40B4-BE49-F238E27FC236}">
                  <a16:creationId xmlns:a16="http://schemas.microsoft.com/office/drawing/2014/main" id="{CFBA5F0D-DD29-EE74-6DA3-37A76CF99740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0" name="矩形 33">
              <a:extLst>
                <a:ext uri="{FF2B5EF4-FFF2-40B4-BE49-F238E27FC236}">
                  <a16:creationId xmlns:a16="http://schemas.microsoft.com/office/drawing/2014/main" id="{0F2FB19C-29D1-5FBB-AE94-5D7E281866B4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2" name="矩形 34">
              <a:extLst>
                <a:ext uri="{FF2B5EF4-FFF2-40B4-BE49-F238E27FC236}">
                  <a16:creationId xmlns:a16="http://schemas.microsoft.com/office/drawing/2014/main" id="{759E6BED-69F3-B5D0-F767-C8CDF078F082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3" name="矩形 5">
              <a:extLst>
                <a:ext uri="{FF2B5EF4-FFF2-40B4-BE49-F238E27FC236}">
                  <a16:creationId xmlns:a16="http://schemas.microsoft.com/office/drawing/2014/main" id="{99FB1342-4622-F11C-3314-9F4D0A5B7165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16386" name="Content Placeholder 1"/>
          <p:cNvSpPr>
            <a:spLocks noGrp="1"/>
          </p:cNvSpPr>
          <p:nvPr>
            <p:ph idx="1"/>
          </p:nvPr>
        </p:nvSpPr>
        <p:spPr>
          <a:xfrm>
            <a:off x="1485900" y="685800"/>
            <a:ext cx="6172200" cy="415530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4.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100" dirty="0" err="1"/>
              <a:t>Pemilik</a:t>
            </a:r>
            <a:r>
              <a:rPr lang="en-US" sz="2100" dirty="0"/>
              <a:t> </a:t>
            </a:r>
            <a:r>
              <a:rPr lang="en-US" sz="2100" dirty="0" err="1"/>
              <a:t>juga</a:t>
            </a:r>
            <a:r>
              <a:rPr lang="en-US" sz="2100" dirty="0"/>
              <a:t> </a:t>
            </a:r>
            <a:r>
              <a:rPr lang="en-US" sz="2100" dirty="0" err="1"/>
              <a:t>berfungsi</a:t>
            </a:r>
            <a:r>
              <a:rPr lang="en-US" sz="2100" dirty="0"/>
              <a:t> </a:t>
            </a:r>
            <a:r>
              <a:rPr lang="en-US" sz="2100" dirty="0" err="1"/>
              <a:t>sebagai</a:t>
            </a:r>
            <a:r>
              <a:rPr lang="en-US" sz="2100" dirty="0"/>
              <a:t> </a:t>
            </a:r>
            <a:r>
              <a:rPr lang="en-US" sz="2100" dirty="0" err="1"/>
              <a:t>kontraktor</a:t>
            </a:r>
            <a:r>
              <a:rPr lang="en-US" sz="2100" dirty="0"/>
              <a:t> </a:t>
            </a:r>
            <a:r>
              <a:rPr lang="en-US" sz="2100" dirty="0" err="1"/>
              <a:t>pelaksana</a:t>
            </a:r>
            <a:r>
              <a:rPr lang="en-US" sz="2100" dirty="0"/>
              <a:t>, </a:t>
            </a:r>
            <a:r>
              <a:rPr lang="en-US" sz="2100" dirty="0" err="1"/>
              <a:t>sehingga</a:t>
            </a:r>
            <a:r>
              <a:rPr lang="en-US" sz="2100" dirty="0"/>
              <a:t> </a:t>
            </a:r>
            <a:r>
              <a:rPr lang="en-US" sz="2100" dirty="0" err="1"/>
              <a:t>hanya</a:t>
            </a:r>
            <a:r>
              <a:rPr lang="en-US" sz="2100" dirty="0"/>
              <a:t> </a:t>
            </a:r>
            <a:r>
              <a:rPr lang="en-US" sz="2100" dirty="0" err="1"/>
              <a:t>mengadakan</a:t>
            </a:r>
            <a:r>
              <a:rPr lang="en-US" sz="2100" dirty="0"/>
              <a:t> </a:t>
            </a:r>
            <a:r>
              <a:rPr lang="en-US" sz="2100" dirty="0" err="1"/>
              <a:t>hubungan</a:t>
            </a:r>
            <a:r>
              <a:rPr lang="en-US" sz="2100" dirty="0"/>
              <a:t> </a:t>
            </a:r>
            <a:r>
              <a:rPr lang="en-US" sz="2100" dirty="0" err="1"/>
              <a:t>kontrak</a:t>
            </a:r>
            <a:r>
              <a:rPr lang="en-US" sz="2100" dirty="0"/>
              <a:t> </a:t>
            </a:r>
            <a:r>
              <a:rPr lang="en-US" sz="2100" dirty="0" err="1"/>
              <a:t>dengan</a:t>
            </a:r>
            <a:r>
              <a:rPr lang="en-US" sz="2100" dirty="0"/>
              <a:t> </a:t>
            </a:r>
            <a:r>
              <a:rPr lang="en-US" sz="2100" dirty="0" err="1"/>
              <a:t>konsultan</a:t>
            </a:r>
            <a:r>
              <a:rPr lang="en-US" sz="2100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0430" y="1125130"/>
            <a:ext cx="1393041" cy="3000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Pemilik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28860" y="1928808"/>
            <a:ext cx="1393041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konsultan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25579" y="1928808"/>
            <a:ext cx="1393041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kontraktor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7" name="Straight Arrow Connector 6"/>
          <p:cNvCxnSpPr>
            <a:stCxn id="5" idx="0"/>
            <a:endCxn id="4" idx="1"/>
          </p:cNvCxnSpPr>
          <p:nvPr/>
        </p:nvCxnSpPr>
        <p:spPr>
          <a:xfrm flipV="1">
            <a:off x="3125381" y="1275171"/>
            <a:ext cx="375049" cy="65363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4" idx="3"/>
            <a:endCxn id="6" idx="0"/>
          </p:cNvCxnSpPr>
          <p:nvPr/>
        </p:nvCxnSpPr>
        <p:spPr>
          <a:xfrm>
            <a:off x="4893471" y="1275171"/>
            <a:ext cx="428629" cy="653637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3366493" y="1526977"/>
            <a:ext cx="535781" cy="267891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5" idx="3"/>
            <a:endCxn id="6" idx="1"/>
          </p:cNvCxnSpPr>
          <p:nvPr/>
        </p:nvCxnSpPr>
        <p:spPr>
          <a:xfrm>
            <a:off x="3821901" y="2078849"/>
            <a:ext cx="803678" cy="0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orient="vert" dir="in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6DB7D16-3E76-34AE-7FCA-9023A2D7C2EF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3" name="矩形 36">
              <a:extLst>
                <a:ext uri="{FF2B5EF4-FFF2-40B4-BE49-F238E27FC236}">
                  <a16:creationId xmlns:a16="http://schemas.microsoft.com/office/drawing/2014/main" id="{1B43A198-7FB5-126B-40C0-9FF81D003671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2" name="矩形 33">
              <a:extLst>
                <a:ext uri="{FF2B5EF4-FFF2-40B4-BE49-F238E27FC236}">
                  <a16:creationId xmlns:a16="http://schemas.microsoft.com/office/drawing/2014/main" id="{6640A34D-8EBC-47E9-B76C-8EFAFADEBC97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4" name="矩形 34">
              <a:extLst>
                <a:ext uri="{FF2B5EF4-FFF2-40B4-BE49-F238E27FC236}">
                  <a16:creationId xmlns:a16="http://schemas.microsoft.com/office/drawing/2014/main" id="{13711B28-DB09-A10A-AB28-C137F109A4B3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6" name="矩形 5">
              <a:extLst>
                <a:ext uri="{FF2B5EF4-FFF2-40B4-BE49-F238E27FC236}">
                  <a16:creationId xmlns:a16="http://schemas.microsoft.com/office/drawing/2014/main" id="{2D44ADEF-5CB2-0837-409B-F9815C361D91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17410" name="Content Placeholder 1"/>
          <p:cNvSpPr>
            <a:spLocks noGrp="1"/>
          </p:cNvSpPr>
          <p:nvPr>
            <p:ph idx="1"/>
          </p:nvPr>
        </p:nvSpPr>
        <p:spPr>
          <a:xfrm>
            <a:off x="1485900" y="571500"/>
            <a:ext cx="6172200" cy="426960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5.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sz="2100" dirty="0" err="1"/>
              <a:t>Hubungan</a:t>
            </a:r>
            <a:r>
              <a:rPr lang="en-US" sz="2100" dirty="0"/>
              <a:t> </a:t>
            </a:r>
            <a:r>
              <a:rPr lang="en-US" sz="2100" dirty="0" err="1"/>
              <a:t>seperti</a:t>
            </a:r>
            <a:r>
              <a:rPr lang="en-US" sz="2100" dirty="0"/>
              <a:t> </a:t>
            </a:r>
            <a:r>
              <a:rPr lang="en-US" sz="2100" dirty="0" err="1"/>
              <a:t>ini</a:t>
            </a:r>
            <a:r>
              <a:rPr lang="en-US" sz="2100" dirty="0"/>
              <a:t> </a:t>
            </a:r>
            <a:r>
              <a:rPr lang="en-US" sz="2100" dirty="0" err="1"/>
              <a:t>terdapat</a:t>
            </a:r>
            <a:r>
              <a:rPr lang="en-US" sz="2100" dirty="0"/>
              <a:t> </a:t>
            </a:r>
            <a:r>
              <a:rPr lang="en-US" sz="2100" dirty="0" err="1"/>
              <a:t>pada</a:t>
            </a:r>
            <a:r>
              <a:rPr lang="en-US" sz="2100" dirty="0"/>
              <a:t> </a:t>
            </a:r>
            <a:r>
              <a:rPr lang="en-US" sz="2100" b="1" dirty="0"/>
              <a:t>Turn-key Project</a:t>
            </a:r>
            <a:r>
              <a:rPr lang="en-US" sz="2100" b="1" dirty="0">
                <a:solidFill>
                  <a:srgbClr val="FFC000"/>
                </a:solidFill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0430" y="1777180"/>
            <a:ext cx="1393041" cy="5078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KONSULTAN KONTRAKTOR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28860" y="2786064"/>
            <a:ext cx="1393041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konsultan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25579" y="2786064"/>
            <a:ext cx="1393041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kontraktor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7" name="Straight Arrow Connector 6"/>
          <p:cNvCxnSpPr>
            <a:stCxn id="5" idx="0"/>
            <a:endCxn id="4" idx="1"/>
          </p:cNvCxnSpPr>
          <p:nvPr/>
        </p:nvCxnSpPr>
        <p:spPr>
          <a:xfrm flipV="1">
            <a:off x="3125381" y="2031096"/>
            <a:ext cx="375049" cy="75496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4" idx="3"/>
            <a:endCxn id="6" idx="0"/>
          </p:cNvCxnSpPr>
          <p:nvPr/>
        </p:nvCxnSpPr>
        <p:spPr>
          <a:xfrm>
            <a:off x="4893471" y="2031096"/>
            <a:ext cx="428629" cy="754968"/>
          </a:xfrm>
          <a:prstGeom prst="straightConnector1">
            <a:avLst/>
          </a:prstGeom>
          <a:ln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3366493" y="2384227"/>
            <a:ext cx="535781" cy="267891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5" idx="3"/>
            <a:endCxn id="6" idx="1"/>
          </p:cNvCxnSpPr>
          <p:nvPr/>
        </p:nvCxnSpPr>
        <p:spPr>
          <a:xfrm>
            <a:off x="3821901" y="2936105"/>
            <a:ext cx="803678" cy="0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500430" y="1178709"/>
            <a:ext cx="1393041" cy="3000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PEMILIK</a:t>
            </a:r>
          </a:p>
        </p:txBody>
      </p:sp>
      <p:cxnSp>
        <p:nvCxnSpPr>
          <p:cNvPr id="13" name="Straight Arrow Connector 12"/>
          <p:cNvCxnSpPr>
            <a:stCxn id="11" idx="2"/>
            <a:endCxn id="4" idx="0"/>
          </p:cNvCxnSpPr>
          <p:nvPr/>
        </p:nvCxnSpPr>
        <p:spPr>
          <a:xfrm>
            <a:off x="4196951" y="1478791"/>
            <a:ext cx="0" cy="298389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 flipV="1">
            <a:off x="4518423" y="2366963"/>
            <a:ext cx="535781" cy="321469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plit dir="in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9590493-8085-5474-DE22-919A40553EA9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12" name="矩形 36">
              <a:extLst>
                <a:ext uri="{FF2B5EF4-FFF2-40B4-BE49-F238E27FC236}">
                  <a16:creationId xmlns:a16="http://schemas.microsoft.com/office/drawing/2014/main" id="{5E54913C-7EDA-CDD6-02E7-6D031255F500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4" name="矩形 33">
              <a:extLst>
                <a:ext uri="{FF2B5EF4-FFF2-40B4-BE49-F238E27FC236}">
                  <a16:creationId xmlns:a16="http://schemas.microsoft.com/office/drawing/2014/main" id="{6F535570-CA71-9E0B-87AB-D1B650D12E80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5" name="矩形 34">
              <a:extLst>
                <a:ext uri="{FF2B5EF4-FFF2-40B4-BE49-F238E27FC236}">
                  <a16:creationId xmlns:a16="http://schemas.microsoft.com/office/drawing/2014/main" id="{E773FB01-C8E2-68DC-88CA-3820B31D4660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6" name="矩形 5">
              <a:extLst>
                <a:ext uri="{FF2B5EF4-FFF2-40B4-BE49-F238E27FC236}">
                  <a16:creationId xmlns:a16="http://schemas.microsoft.com/office/drawing/2014/main" id="{6CA5E43F-F108-0301-B082-7AEED56E214B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85900" y="457200"/>
            <a:ext cx="6172200" cy="4383906"/>
          </a:xfrm>
        </p:spPr>
        <p:txBody>
          <a:bodyPr>
            <a:normAutofit fontScale="92500"/>
          </a:bodyPr>
          <a:lstStyle/>
          <a:p>
            <a:pPr marL="0" indent="0">
              <a:buNone/>
              <a:defRPr/>
            </a:pPr>
            <a:r>
              <a:rPr lang="en-US" dirty="0"/>
              <a:t>6.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sz="2100" dirty="0" err="1"/>
              <a:t>Struktur</a:t>
            </a:r>
            <a:r>
              <a:rPr lang="en-US" sz="2100" dirty="0"/>
              <a:t> </a:t>
            </a:r>
            <a:r>
              <a:rPr lang="en-US" sz="2100" dirty="0" err="1"/>
              <a:t>organisasi</a:t>
            </a:r>
            <a:r>
              <a:rPr lang="en-US" sz="2100" dirty="0"/>
              <a:t> </a:t>
            </a:r>
            <a:r>
              <a:rPr lang="en-US" sz="2100" dirty="0" err="1"/>
              <a:t>seperti</a:t>
            </a:r>
            <a:r>
              <a:rPr lang="en-US" sz="2100" dirty="0"/>
              <a:t> </a:t>
            </a:r>
            <a:r>
              <a:rPr lang="en-US" sz="2100" dirty="0" err="1"/>
              <a:t>ini</a:t>
            </a:r>
            <a:r>
              <a:rPr lang="en-US" sz="2100" dirty="0"/>
              <a:t> </a:t>
            </a:r>
            <a:r>
              <a:rPr lang="en-US" sz="2100" dirty="0" err="1"/>
              <a:t>terdapat</a:t>
            </a:r>
            <a:r>
              <a:rPr lang="en-US" sz="2100" dirty="0"/>
              <a:t> </a:t>
            </a:r>
            <a:r>
              <a:rPr lang="en-US" sz="2100" dirty="0" err="1"/>
              <a:t>pada</a:t>
            </a:r>
            <a:r>
              <a:rPr lang="en-US" sz="2100" dirty="0"/>
              <a:t> </a:t>
            </a:r>
            <a:r>
              <a:rPr lang="en-US" sz="2100" dirty="0" err="1"/>
              <a:t>proyek</a:t>
            </a:r>
            <a:r>
              <a:rPr lang="en-US" sz="2100" dirty="0"/>
              <a:t> yang </a:t>
            </a:r>
            <a:r>
              <a:rPr lang="en-US" sz="2100" dirty="0" err="1"/>
              <a:t>memisahkan</a:t>
            </a:r>
            <a:r>
              <a:rPr lang="en-US" sz="2100" dirty="0"/>
              <a:t> </a:t>
            </a:r>
            <a:r>
              <a:rPr lang="en-US" sz="2100" dirty="0" err="1"/>
              <a:t>tahap</a:t>
            </a:r>
            <a:r>
              <a:rPr lang="en-US" sz="2100" dirty="0"/>
              <a:t> </a:t>
            </a:r>
            <a:r>
              <a:rPr lang="en-US" sz="2100" dirty="0" err="1"/>
              <a:t>perencanaan</a:t>
            </a:r>
            <a:r>
              <a:rPr lang="en-US" sz="2100" dirty="0"/>
              <a:t> </a:t>
            </a:r>
            <a:r>
              <a:rPr lang="en-US" sz="2100" dirty="0" err="1"/>
              <a:t>dan</a:t>
            </a:r>
            <a:r>
              <a:rPr lang="en-US" sz="2100" dirty="0"/>
              <a:t> </a:t>
            </a:r>
            <a:r>
              <a:rPr lang="en-US" sz="2100" dirty="0" err="1"/>
              <a:t>desain</a:t>
            </a:r>
            <a:r>
              <a:rPr lang="en-US" sz="2100" dirty="0"/>
              <a:t> </a:t>
            </a:r>
            <a:r>
              <a:rPr lang="en-US" sz="2100" dirty="0" err="1"/>
              <a:t>dengan</a:t>
            </a:r>
            <a:r>
              <a:rPr lang="en-US" sz="2100" dirty="0"/>
              <a:t> </a:t>
            </a:r>
            <a:r>
              <a:rPr lang="en-US" sz="2100" dirty="0" err="1"/>
              <a:t>tahap</a:t>
            </a:r>
            <a:r>
              <a:rPr lang="en-US" sz="2100" dirty="0"/>
              <a:t> </a:t>
            </a:r>
            <a:r>
              <a:rPr lang="en-US" sz="2100" dirty="0" err="1"/>
              <a:t>pelaksanaan</a:t>
            </a:r>
            <a:r>
              <a:rPr lang="en-US" sz="2100" dirty="0"/>
              <a:t> </a:t>
            </a:r>
            <a:r>
              <a:rPr lang="en-US" sz="2100" dirty="0" err="1"/>
              <a:t>konstruksi</a:t>
            </a:r>
            <a:r>
              <a:rPr lang="en-US" sz="2100" dirty="0"/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0430" y="910816"/>
            <a:ext cx="1393041" cy="3000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Pemilik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28860" y="1714495"/>
            <a:ext cx="1393041" cy="5078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Konsultan</a:t>
            </a:r>
            <a:r>
              <a:rPr lang="en-US" sz="135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pERENCANA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25579" y="1812544"/>
            <a:ext cx="1393041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kontraktor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7" name="Straight Arrow Connector 6"/>
          <p:cNvCxnSpPr>
            <a:stCxn id="5" idx="0"/>
            <a:endCxn id="4" idx="1"/>
          </p:cNvCxnSpPr>
          <p:nvPr/>
        </p:nvCxnSpPr>
        <p:spPr>
          <a:xfrm flipV="1">
            <a:off x="3125381" y="1060857"/>
            <a:ext cx="375049" cy="65363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4" idx="3"/>
            <a:endCxn id="6" idx="0"/>
          </p:cNvCxnSpPr>
          <p:nvPr/>
        </p:nvCxnSpPr>
        <p:spPr>
          <a:xfrm>
            <a:off x="4893471" y="1060857"/>
            <a:ext cx="428629" cy="751687"/>
          </a:xfrm>
          <a:prstGeom prst="straightConnector1">
            <a:avLst/>
          </a:prstGeom>
          <a:ln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3366493" y="1312664"/>
            <a:ext cx="535781" cy="267891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11" idx="3"/>
            <a:endCxn id="6" idx="2"/>
          </p:cNvCxnSpPr>
          <p:nvPr/>
        </p:nvCxnSpPr>
        <p:spPr>
          <a:xfrm flipV="1">
            <a:off x="4893471" y="2112626"/>
            <a:ext cx="428629" cy="757513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500430" y="2616223"/>
            <a:ext cx="1393041" cy="5078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Konsultan</a:t>
            </a:r>
            <a:r>
              <a:rPr lang="en-US" sz="135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PENGAWAS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16200000" flipV="1">
            <a:off x="4438055" y="1312664"/>
            <a:ext cx="642938" cy="375047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3376018" y="1902024"/>
            <a:ext cx="1428750" cy="119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3535562" y="1910359"/>
            <a:ext cx="1428750" cy="1190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r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92E0700-D6A0-09A9-C807-E0E865E64CE9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12" name="矩形 36">
              <a:extLst>
                <a:ext uri="{FF2B5EF4-FFF2-40B4-BE49-F238E27FC236}">
                  <a16:creationId xmlns:a16="http://schemas.microsoft.com/office/drawing/2014/main" id="{09F49A15-B324-B98D-C6EB-4D362760D365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4" name="矩形 33">
              <a:extLst>
                <a:ext uri="{FF2B5EF4-FFF2-40B4-BE49-F238E27FC236}">
                  <a16:creationId xmlns:a16="http://schemas.microsoft.com/office/drawing/2014/main" id="{217533BB-2C3B-F774-CA87-40BE1D49ED72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6" name="矩形 34">
              <a:extLst>
                <a:ext uri="{FF2B5EF4-FFF2-40B4-BE49-F238E27FC236}">
                  <a16:creationId xmlns:a16="http://schemas.microsoft.com/office/drawing/2014/main" id="{D7A4A328-72E9-6D2F-4749-73365914067B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18" name="矩形 5">
              <a:extLst>
                <a:ext uri="{FF2B5EF4-FFF2-40B4-BE49-F238E27FC236}">
                  <a16:creationId xmlns:a16="http://schemas.microsoft.com/office/drawing/2014/main" id="{D8AC3190-9DAC-6FA9-1328-0BFB08E60822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85900" y="457200"/>
            <a:ext cx="6172200" cy="43839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en-US" dirty="0"/>
              <a:t>7.</a:t>
            </a:r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sz="2025" dirty="0" err="1"/>
              <a:t>Struktur</a:t>
            </a:r>
            <a:r>
              <a:rPr lang="en-US" sz="2025" dirty="0"/>
              <a:t> </a:t>
            </a:r>
            <a:r>
              <a:rPr lang="en-US" sz="2025" dirty="0" err="1"/>
              <a:t>organisasi</a:t>
            </a:r>
            <a:r>
              <a:rPr lang="en-US" sz="2025" dirty="0"/>
              <a:t> </a:t>
            </a:r>
            <a:r>
              <a:rPr lang="en-US" sz="2025" dirty="0" err="1"/>
              <a:t>seperti</a:t>
            </a:r>
            <a:r>
              <a:rPr lang="en-US" sz="2025" dirty="0"/>
              <a:t> </a:t>
            </a:r>
            <a:r>
              <a:rPr lang="en-US" sz="2025" dirty="0" err="1"/>
              <a:t>ini</a:t>
            </a:r>
            <a:r>
              <a:rPr lang="en-US" sz="2025" dirty="0"/>
              <a:t> </a:t>
            </a:r>
            <a:r>
              <a:rPr lang="en-US" sz="2025" dirty="0" err="1"/>
              <a:t>dilaksanakan</a:t>
            </a:r>
            <a:r>
              <a:rPr lang="en-US" sz="2025" dirty="0"/>
              <a:t> </a:t>
            </a:r>
            <a:r>
              <a:rPr lang="en-US" sz="2025" dirty="0" err="1"/>
              <a:t>pada</a:t>
            </a:r>
            <a:r>
              <a:rPr lang="en-US" sz="2025" dirty="0"/>
              <a:t> </a:t>
            </a:r>
            <a:r>
              <a:rPr lang="en-US" sz="2025" dirty="0" err="1"/>
              <a:t>proyek</a:t>
            </a:r>
            <a:r>
              <a:rPr lang="en-US" sz="2025" dirty="0"/>
              <a:t> yang </a:t>
            </a:r>
            <a:r>
              <a:rPr lang="en-US" sz="2025" dirty="0" err="1"/>
              <a:t>menggunakan</a:t>
            </a:r>
            <a:r>
              <a:rPr lang="en-US" sz="2025" dirty="0"/>
              <a:t> </a:t>
            </a:r>
            <a:r>
              <a:rPr lang="en-US" sz="2025" dirty="0" err="1"/>
              <a:t>Konsultan</a:t>
            </a:r>
            <a:r>
              <a:rPr lang="en-US" sz="2025" dirty="0"/>
              <a:t> </a:t>
            </a:r>
            <a:r>
              <a:rPr lang="en-US" sz="2025" dirty="0" err="1"/>
              <a:t>Manajemen</a:t>
            </a:r>
            <a:r>
              <a:rPr lang="en-US" sz="2025" dirty="0"/>
              <a:t> </a:t>
            </a:r>
            <a:r>
              <a:rPr lang="en-US" sz="2025" dirty="0" err="1"/>
              <a:t>Konstruksi</a:t>
            </a:r>
            <a:r>
              <a:rPr lang="en-US" sz="2025" dirty="0"/>
              <a:t> </a:t>
            </a:r>
            <a:r>
              <a:rPr lang="en-US" sz="2025" dirty="0" err="1"/>
              <a:t>sebagai</a:t>
            </a:r>
            <a:r>
              <a:rPr lang="en-US" sz="2025" dirty="0"/>
              <a:t> </a:t>
            </a:r>
            <a:r>
              <a:rPr lang="en-US" sz="2025" dirty="0" err="1"/>
              <a:t>manajer</a:t>
            </a:r>
            <a:r>
              <a:rPr lang="en-US" sz="2025" dirty="0"/>
              <a:t> </a:t>
            </a:r>
            <a:r>
              <a:rPr lang="en-US" sz="2025" dirty="0" err="1"/>
              <a:t>konstruksi</a:t>
            </a:r>
            <a:r>
              <a:rPr lang="en-US" sz="2025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0430" y="1017973"/>
            <a:ext cx="1393041" cy="3000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Pemilik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21703" y="2884114"/>
            <a:ext cx="1393041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konsultan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32736" y="2884114"/>
            <a:ext cx="1393041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kontraktor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7" name="Straight Arrow Connector 6"/>
          <p:cNvCxnSpPr>
            <a:stCxn id="5" idx="0"/>
            <a:endCxn id="4" idx="1"/>
          </p:cNvCxnSpPr>
          <p:nvPr/>
        </p:nvCxnSpPr>
        <p:spPr>
          <a:xfrm flipV="1">
            <a:off x="3018224" y="1168014"/>
            <a:ext cx="482206" cy="17161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4" idx="3"/>
            <a:endCxn id="6" idx="0"/>
          </p:cNvCxnSpPr>
          <p:nvPr/>
        </p:nvCxnSpPr>
        <p:spPr>
          <a:xfrm>
            <a:off x="4893471" y="1168014"/>
            <a:ext cx="535786" cy="1716100"/>
          </a:xfrm>
          <a:prstGeom prst="straightConnector1">
            <a:avLst/>
          </a:prstGeom>
          <a:ln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4039791" y="1549004"/>
            <a:ext cx="527447" cy="1191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5" idx="3"/>
            <a:endCxn id="6" idx="1"/>
          </p:cNvCxnSpPr>
          <p:nvPr/>
        </p:nvCxnSpPr>
        <p:spPr>
          <a:xfrm>
            <a:off x="3714744" y="3034155"/>
            <a:ext cx="1017992" cy="0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500430" y="1812545"/>
            <a:ext cx="1393041" cy="5078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Manajemen</a:t>
            </a:r>
            <a:r>
              <a:rPr lang="en-US" sz="135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135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konstruksi</a:t>
            </a:r>
            <a:endParaRPr lang="en-US" sz="135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3827265" y="1548409"/>
            <a:ext cx="526256" cy="1190"/>
          </a:xfrm>
          <a:prstGeom prst="straightConnector1">
            <a:avLst/>
          </a:prstGeom>
          <a:ln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 flipH="1" flipV="1">
            <a:off x="3125391" y="2518172"/>
            <a:ext cx="589359" cy="160734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V="1">
            <a:off x="4652368" y="2491383"/>
            <a:ext cx="589359" cy="214313"/>
          </a:xfrm>
          <a:prstGeom prst="straightConnector1">
            <a:avLst/>
          </a:prstGeom>
          <a:ln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strips dir="l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A683779-0F64-42AD-4976-FA870C4A74FF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5" name="矩形 36">
              <a:extLst>
                <a:ext uri="{FF2B5EF4-FFF2-40B4-BE49-F238E27FC236}">
                  <a16:creationId xmlns:a16="http://schemas.microsoft.com/office/drawing/2014/main" id="{C62F9A3D-C420-E06E-0B6D-D24E513E700C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3">
              <a:extLst>
                <a:ext uri="{FF2B5EF4-FFF2-40B4-BE49-F238E27FC236}">
                  <a16:creationId xmlns:a16="http://schemas.microsoft.com/office/drawing/2014/main" id="{2E8F2E8D-1F0D-6982-DA0D-90521CB4A346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34">
              <a:extLst>
                <a:ext uri="{FF2B5EF4-FFF2-40B4-BE49-F238E27FC236}">
                  <a16:creationId xmlns:a16="http://schemas.microsoft.com/office/drawing/2014/main" id="{265D5C8E-05C1-294A-AC4E-6002B44262C2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8" name="矩形 5">
              <a:extLst>
                <a:ext uri="{FF2B5EF4-FFF2-40B4-BE49-F238E27FC236}">
                  <a16:creationId xmlns:a16="http://schemas.microsoft.com/office/drawing/2014/main" id="{BD13B234-00AD-8C19-416F-CE2A9B2FFEFC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480867"/>
            <a:ext cx="6172200" cy="656630"/>
          </a:xfrm>
        </p:spPr>
        <p:txBody>
          <a:bodyPr>
            <a:normAutofit/>
          </a:bodyPr>
          <a:lstStyle/>
          <a:p>
            <a:pPr algn="ctr"/>
            <a:r>
              <a:rPr lang="en-US" sz="2700" b="1" dirty="0" err="1"/>
              <a:t>Jenis-jenis</a:t>
            </a:r>
            <a:r>
              <a:rPr lang="en-US" sz="2700" b="1" dirty="0"/>
              <a:t> </a:t>
            </a:r>
            <a:r>
              <a:rPr lang="en-US" sz="2700" b="1" dirty="0" err="1"/>
              <a:t>Organisasi</a:t>
            </a:r>
            <a:endParaRPr lang="en-US" sz="27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028700"/>
            <a:ext cx="7467600" cy="3812406"/>
          </a:xfrm>
        </p:spPr>
        <p:txBody>
          <a:bodyPr>
            <a:normAutofit/>
          </a:bodyPr>
          <a:lstStyle/>
          <a:p>
            <a:pPr marL="41672" indent="0">
              <a:spcBef>
                <a:spcPts val="900"/>
              </a:spcBef>
              <a:buNone/>
            </a:pPr>
            <a:r>
              <a:rPr lang="en-US" sz="2175" dirty="0" err="1"/>
              <a:t>Jenis</a:t>
            </a:r>
            <a:r>
              <a:rPr lang="en-US" sz="2175" dirty="0"/>
              <a:t> </a:t>
            </a:r>
            <a:r>
              <a:rPr lang="en-US" sz="2175" dirty="0" err="1"/>
              <a:t>organisasi</a:t>
            </a:r>
            <a:r>
              <a:rPr lang="en-US" sz="2175" dirty="0"/>
              <a:t> </a:t>
            </a:r>
            <a:r>
              <a:rPr lang="en-US" sz="2175" dirty="0" err="1"/>
              <a:t>proyek</a:t>
            </a:r>
            <a:r>
              <a:rPr lang="en-US" sz="2175" dirty="0"/>
              <a:t> </a:t>
            </a:r>
            <a:r>
              <a:rPr lang="en-US" sz="2175" dirty="0" err="1"/>
              <a:t>dapat</a:t>
            </a:r>
            <a:r>
              <a:rPr lang="en-US" sz="2175" dirty="0"/>
              <a:t> </a:t>
            </a:r>
            <a:r>
              <a:rPr lang="en-US" sz="2175" dirty="0" err="1"/>
              <a:t>dikelompokkan</a:t>
            </a:r>
            <a:r>
              <a:rPr lang="en-US" sz="2175" dirty="0"/>
              <a:t> </a:t>
            </a:r>
            <a:r>
              <a:rPr lang="en-US" sz="2175" dirty="0" err="1"/>
              <a:t>menjadi</a:t>
            </a:r>
            <a:r>
              <a:rPr lang="en-US" sz="2175" dirty="0"/>
              <a:t> lima </a:t>
            </a:r>
            <a:r>
              <a:rPr lang="en-US" sz="2175" dirty="0" err="1"/>
              <a:t>jenis</a:t>
            </a:r>
            <a:r>
              <a:rPr lang="en-US" sz="2175" dirty="0"/>
              <a:t> </a:t>
            </a:r>
            <a:r>
              <a:rPr lang="en-US" sz="2175" dirty="0" err="1"/>
              <a:t>organisasi</a:t>
            </a:r>
            <a:r>
              <a:rPr lang="en-US" sz="2175" dirty="0"/>
              <a:t> </a:t>
            </a:r>
            <a:r>
              <a:rPr lang="en-US" sz="2175" dirty="0" err="1"/>
              <a:t>atau</a:t>
            </a:r>
            <a:r>
              <a:rPr lang="en-US" sz="2175" dirty="0"/>
              <a:t> </a:t>
            </a:r>
            <a:r>
              <a:rPr lang="en-US" sz="2175" dirty="0" err="1"/>
              <a:t>pendekatan</a:t>
            </a:r>
            <a:r>
              <a:rPr lang="en-US" sz="2175" dirty="0"/>
              <a:t> </a:t>
            </a:r>
            <a:r>
              <a:rPr lang="en-US" sz="2175" dirty="0" err="1"/>
              <a:t>manajemen</a:t>
            </a:r>
            <a:r>
              <a:rPr lang="en-US" sz="2175" dirty="0"/>
              <a:t>, </a:t>
            </a:r>
            <a:r>
              <a:rPr lang="en-US" sz="2175" dirty="0" err="1"/>
              <a:t>yaitu</a:t>
            </a:r>
            <a:r>
              <a:rPr lang="en-US" sz="2175" dirty="0"/>
              <a:t> :</a:t>
            </a:r>
          </a:p>
          <a:p>
            <a:pPr>
              <a:spcBef>
                <a:spcPts val="900"/>
              </a:spcBef>
            </a:pPr>
            <a:r>
              <a:rPr lang="en-US" sz="2175" dirty="0" err="1"/>
              <a:t>Tradisional</a:t>
            </a:r>
            <a:endParaRPr lang="en-US" sz="2175" dirty="0"/>
          </a:p>
          <a:p>
            <a:pPr>
              <a:spcBef>
                <a:spcPts val="900"/>
              </a:spcBef>
            </a:pPr>
            <a:r>
              <a:rPr lang="en-US" sz="2175" dirty="0" err="1"/>
              <a:t>Swakelola</a:t>
            </a:r>
            <a:r>
              <a:rPr lang="en-US" sz="2175" dirty="0"/>
              <a:t> (</a:t>
            </a:r>
            <a:r>
              <a:rPr lang="en-US" sz="2175" dirty="0" err="1"/>
              <a:t>pembangun</a:t>
            </a:r>
            <a:r>
              <a:rPr lang="en-US" sz="2175" dirty="0"/>
              <a:t> – </a:t>
            </a:r>
            <a:r>
              <a:rPr lang="en-US" sz="2175" dirty="0" err="1"/>
              <a:t>pemilik</a:t>
            </a:r>
            <a:r>
              <a:rPr lang="en-US" sz="2175" dirty="0"/>
              <a:t>)</a:t>
            </a:r>
          </a:p>
          <a:p>
            <a:pPr>
              <a:spcBef>
                <a:spcPts val="900"/>
              </a:spcBef>
            </a:pPr>
            <a:r>
              <a:rPr lang="en-US" sz="2175" dirty="0" err="1"/>
              <a:t>Proyek</a:t>
            </a:r>
            <a:r>
              <a:rPr lang="en-US" sz="2175" dirty="0"/>
              <a:t> </a:t>
            </a:r>
            <a:r>
              <a:rPr lang="en-US" sz="2175" dirty="0" err="1"/>
              <a:t>putar</a:t>
            </a:r>
            <a:r>
              <a:rPr lang="en-US" sz="2175" dirty="0"/>
              <a:t> </a:t>
            </a:r>
            <a:r>
              <a:rPr lang="en-US" sz="2175" dirty="0" err="1"/>
              <a:t>kunci</a:t>
            </a:r>
            <a:r>
              <a:rPr lang="en-US" sz="2175" dirty="0"/>
              <a:t> (</a:t>
            </a:r>
            <a:r>
              <a:rPr lang="en-US" sz="2175" i="1" dirty="0"/>
              <a:t>turn key project</a:t>
            </a:r>
            <a:r>
              <a:rPr lang="en-US" sz="2175" dirty="0"/>
              <a:t>)</a:t>
            </a:r>
          </a:p>
          <a:p>
            <a:pPr>
              <a:spcBef>
                <a:spcPts val="900"/>
              </a:spcBef>
            </a:pPr>
            <a:r>
              <a:rPr lang="en-US" sz="2175" dirty="0" err="1"/>
              <a:t>Proyek</a:t>
            </a:r>
            <a:r>
              <a:rPr lang="en-US" sz="2175" dirty="0"/>
              <a:t> yang </a:t>
            </a:r>
            <a:r>
              <a:rPr lang="en-US" sz="2175" dirty="0" err="1"/>
              <a:t>memisahkan</a:t>
            </a:r>
            <a:r>
              <a:rPr lang="en-US" sz="2175" dirty="0"/>
              <a:t> </a:t>
            </a:r>
            <a:r>
              <a:rPr lang="en-US" sz="2175" dirty="0" err="1"/>
              <a:t>kegiatan</a:t>
            </a:r>
            <a:r>
              <a:rPr lang="en-US" sz="2175" dirty="0"/>
              <a:t> </a:t>
            </a:r>
            <a:r>
              <a:rPr lang="en-US" sz="2175" dirty="0" err="1"/>
              <a:t>perencanaan</a:t>
            </a:r>
            <a:r>
              <a:rPr lang="en-US" sz="2175" dirty="0"/>
              <a:t> </a:t>
            </a:r>
            <a:r>
              <a:rPr lang="en-US" sz="2175" dirty="0" err="1"/>
              <a:t>dengan</a:t>
            </a:r>
            <a:r>
              <a:rPr lang="en-US" sz="2175" dirty="0"/>
              <a:t> </a:t>
            </a:r>
            <a:r>
              <a:rPr lang="en-US" sz="2175" dirty="0" err="1"/>
              <a:t>kegiatan</a:t>
            </a:r>
            <a:r>
              <a:rPr lang="en-US" sz="2175" dirty="0"/>
              <a:t> </a:t>
            </a:r>
            <a:r>
              <a:rPr lang="en-US" sz="2175" dirty="0" err="1"/>
              <a:t>pengawasan</a:t>
            </a:r>
            <a:r>
              <a:rPr lang="en-US" sz="2175" dirty="0"/>
              <a:t> </a:t>
            </a:r>
            <a:r>
              <a:rPr lang="en-US" sz="2175" dirty="0" err="1"/>
              <a:t>pelaksanaan</a:t>
            </a:r>
            <a:r>
              <a:rPr lang="en-US" sz="2175" dirty="0"/>
              <a:t> </a:t>
            </a:r>
            <a:r>
              <a:rPr lang="en-US" sz="2175" dirty="0" err="1"/>
              <a:t>proyek</a:t>
            </a:r>
            <a:endParaRPr lang="en-US" sz="2175" dirty="0"/>
          </a:p>
          <a:p>
            <a:pPr>
              <a:spcBef>
                <a:spcPts val="900"/>
              </a:spcBef>
            </a:pPr>
            <a:r>
              <a:rPr lang="en-US" sz="2175" dirty="0" err="1"/>
              <a:t>Proyek</a:t>
            </a:r>
            <a:r>
              <a:rPr lang="en-US" sz="2175" dirty="0"/>
              <a:t> yang </a:t>
            </a:r>
            <a:r>
              <a:rPr lang="en-US" sz="2175" dirty="0" err="1"/>
              <a:t>menggunakan</a:t>
            </a:r>
            <a:r>
              <a:rPr lang="en-US" sz="2175" dirty="0"/>
              <a:t> </a:t>
            </a:r>
            <a:r>
              <a:rPr lang="en-US" sz="2175" dirty="0" err="1"/>
              <a:t>konsultan</a:t>
            </a:r>
            <a:r>
              <a:rPr lang="en-US" sz="2175" dirty="0"/>
              <a:t> </a:t>
            </a:r>
            <a:r>
              <a:rPr lang="en-US" sz="2175" dirty="0" err="1"/>
              <a:t>manajemen</a:t>
            </a:r>
            <a:r>
              <a:rPr lang="en-US" sz="2175" dirty="0"/>
              <a:t> </a:t>
            </a:r>
            <a:r>
              <a:rPr lang="en-US" sz="2175" dirty="0" err="1"/>
              <a:t>sebagai</a:t>
            </a:r>
            <a:r>
              <a:rPr lang="en-US" sz="2175" dirty="0"/>
              <a:t> </a:t>
            </a:r>
            <a:r>
              <a:rPr lang="en-US" sz="2175" dirty="0" err="1"/>
              <a:t>manajer</a:t>
            </a:r>
            <a:r>
              <a:rPr lang="en-US" sz="2175" dirty="0"/>
              <a:t> </a:t>
            </a:r>
            <a:r>
              <a:rPr lang="en-US" sz="2175" dirty="0" err="1"/>
              <a:t>konstruksi</a:t>
            </a:r>
            <a:r>
              <a:rPr lang="en-US" sz="2175" dirty="0"/>
              <a:t> (</a:t>
            </a:r>
            <a:r>
              <a:rPr lang="en-US" sz="2175" i="1" dirty="0"/>
              <a:t>construction manager</a:t>
            </a:r>
            <a:r>
              <a:rPr lang="en-US" sz="2175" dirty="0"/>
              <a:t>)</a:t>
            </a:r>
          </a:p>
          <a:p>
            <a:endParaRPr lang="en-US" dirty="0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8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3BD7790-35DD-800E-D07A-043FD9FE160C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4" name="矩形 36">
              <a:extLst>
                <a:ext uri="{FF2B5EF4-FFF2-40B4-BE49-F238E27FC236}">
                  <a16:creationId xmlns:a16="http://schemas.microsoft.com/office/drawing/2014/main" id="{4240596E-76AC-C0FD-8AB0-138EC0942273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5" name="矩形 33">
              <a:extLst>
                <a:ext uri="{FF2B5EF4-FFF2-40B4-BE49-F238E27FC236}">
                  <a16:creationId xmlns:a16="http://schemas.microsoft.com/office/drawing/2014/main" id="{A1533F0C-DDA2-F2F1-A8E2-4C5992D410C9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4">
              <a:extLst>
                <a:ext uri="{FF2B5EF4-FFF2-40B4-BE49-F238E27FC236}">
                  <a16:creationId xmlns:a16="http://schemas.microsoft.com/office/drawing/2014/main" id="{12BCF504-E0E6-7990-5710-15AF8F6E143B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5">
              <a:extLst>
                <a:ext uri="{FF2B5EF4-FFF2-40B4-BE49-F238E27FC236}">
                  <a16:creationId xmlns:a16="http://schemas.microsoft.com/office/drawing/2014/main" id="{6E074554-454E-53C3-51B9-E3E74330F2FA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666750"/>
            <a:ext cx="6172200" cy="417435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100" b="1" dirty="0" err="1"/>
              <a:t>Tradisional</a:t>
            </a:r>
            <a:endParaRPr lang="en-US" sz="2100" b="1" dirty="0"/>
          </a:p>
          <a:p>
            <a:pPr>
              <a:buNone/>
            </a:pPr>
            <a:endParaRPr lang="en-US" sz="2100" b="1" dirty="0"/>
          </a:p>
          <a:p>
            <a:pPr>
              <a:buNone/>
            </a:pPr>
            <a:endParaRPr lang="en-US" sz="2100" b="1" dirty="0"/>
          </a:p>
          <a:p>
            <a:pPr>
              <a:buNone/>
            </a:pPr>
            <a:endParaRPr lang="en-US" sz="2100" b="1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en-US" sz="1650" dirty="0" err="1"/>
              <a:t>Ciri-cirinya</a:t>
            </a:r>
            <a:r>
              <a:rPr lang="en-US" sz="1650" dirty="0"/>
              <a:t> :</a:t>
            </a:r>
          </a:p>
          <a:p>
            <a:pPr lvl="0"/>
            <a:r>
              <a:rPr lang="en-US" sz="1650" dirty="0" err="1"/>
              <a:t>Konsultan</a:t>
            </a:r>
            <a:r>
              <a:rPr lang="en-US" sz="1650" dirty="0"/>
              <a:t> </a:t>
            </a:r>
            <a:r>
              <a:rPr lang="en-US" sz="1650" dirty="0" err="1"/>
              <a:t>perencana</a:t>
            </a:r>
            <a:r>
              <a:rPr lang="en-US" sz="1650" dirty="0"/>
              <a:t> </a:t>
            </a:r>
            <a:r>
              <a:rPr lang="en-US" sz="1650" dirty="0" err="1"/>
              <a:t>terpisah</a:t>
            </a:r>
            <a:endParaRPr lang="en-US" sz="1650" dirty="0"/>
          </a:p>
          <a:p>
            <a:pPr lvl="0"/>
            <a:r>
              <a:rPr lang="en-US" sz="1650" dirty="0" err="1"/>
              <a:t>Kontraktor</a:t>
            </a:r>
            <a:r>
              <a:rPr lang="en-US" sz="1650" dirty="0"/>
              <a:t> </a:t>
            </a:r>
            <a:r>
              <a:rPr lang="en-US" sz="1650" dirty="0" err="1"/>
              <a:t>utama</a:t>
            </a:r>
            <a:r>
              <a:rPr lang="en-US" sz="1650" dirty="0"/>
              <a:t> (</a:t>
            </a:r>
            <a:r>
              <a:rPr lang="en-US" sz="1650" dirty="0" err="1"/>
              <a:t>umum</a:t>
            </a:r>
            <a:r>
              <a:rPr lang="en-US" sz="1650" dirty="0"/>
              <a:t>) </a:t>
            </a:r>
            <a:r>
              <a:rPr lang="en-US" sz="1650" dirty="0" err="1"/>
              <a:t>tunggal</a:t>
            </a:r>
            <a:endParaRPr lang="en-US" sz="1650" dirty="0"/>
          </a:p>
          <a:p>
            <a:pPr lvl="0"/>
            <a:r>
              <a:rPr lang="en-US" sz="1650" dirty="0" err="1"/>
              <a:t>Banyak</a:t>
            </a:r>
            <a:r>
              <a:rPr lang="en-US" sz="1650" dirty="0"/>
              <a:t> </a:t>
            </a:r>
            <a:r>
              <a:rPr lang="en-US" sz="1650" dirty="0" err="1"/>
              <a:t>melibatkan</a:t>
            </a:r>
            <a:r>
              <a:rPr lang="en-US" sz="1650" dirty="0"/>
              <a:t> sub-</a:t>
            </a:r>
            <a:r>
              <a:rPr lang="en-US" sz="1650" dirty="0" err="1"/>
              <a:t>kontraktor</a:t>
            </a:r>
            <a:r>
              <a:rPr lang="en-US" sz="1650" dirty="0"/>
              <a:t> </a:t>
            </a:r>
            <a:r>
              <a:rPr lang="en-US" sz="1650" dirty="0" err="1"/>
              <a:t>atau</a:t>
            </a:r>
            <a:r>
              <a:rPr lang="en-US" sz="1650" dirty="0"/>
              <a:t> </a:t>
            </a:r>
            <a:r>
              <a:rPr lang="en-US" sz="1650" dirty="0" err="1"/>
              <a:t>dikerjakan</a:t>
            </a:r>
            <a:r>
              <a:rPr lang="en-US" sz="1650" dirty="0"/>
              <a:t> </a:t>
            </a:r>
            <a:r>
              <a:rPr lang="en-US" sz="1650" dirty="0" err="1"/>
              <a:t>sendiri</a:t>
            </a:r>
            <a:r>
              <a:rPr lang="en-US" sz="1650" dirty="0"/>
              <a:t> </a:t>
            </a:r>
            <a:r>
              <a:rPr lang="en-US" sz="1650" dirty="0" err="1"/>
              <a:t>oleh</a:t>
            </a:r>
            <a:r>
              <a:rPr lang="en-US" sz="1650" dirty="0"/>
              <a:t> </a:t>
            </a:r>
            <a:r>
              <a:rPr lang="en-US" sz="1650" dirty="0" err="1"/>
              <a:t>kontraktor</a:t>
            </a:r>
            <a:r>
              <a:rPr lang="en-US" sz="1650" dirty="0"/>
              <a:t> </a:t>
            </a:r>
            <a:r>
              <a:rPr lang="en-US" sz="1650" dirty="0" err="1"/>
              <a:t>utama</a:t>
            </a:r>
            <a:endParaRPr lang="en-US" sz="1650" dirty="0"/>
          </a:p>
          <a:p>
            <a:pPr lvl="0"/>
            <a:r>
              <a:rPr lang="en-US" sz="1650" dirty="0" err="1"/>
              <a:t>Jenis</a:t>
            </a:r>
            <a:r>
              <a:rPr lang="en-US" sz="1650" dirty="0"/>
              <a:t> </a:t>
            </a:r>
            <a:r>
              <a:rPr lang="en-US" sz="1650" dirty="0" err="1"/>
              <a:t>kontrak</a:t>
            </a:r>
            <a:r>
              <a:rPr lang="en-US" sz="1650" dirty="0"/>
              <a:t> yang </a:t>
            </a:r>
            <a:r>
              <a:rPr lang="en-US" sz="1650" dirty="0" err="1"/>
              <a:t>diterapkan</a:t>
            </a:r>
            <a:r>
              <a:rPr lang="en-US" sz="1650" dirty="0"/>
              <a:t> </a:t>
            </a:r>
            <a:r>
              <a:rPr lang="en-US" sz="1650" dirty="0" err="1"/>
              <a:t>biasanya</a:t>
            </a:r>
            <a:r>
              <a:rPr lang="en-US" sz="1650" dirty="0"/>
              <a:t> : </a:t>
            </a:r>
            <a:r>
              <a:rPr lang="en-US" sz="1650" dirty="0" err="1"/>
              <a:t>harga</a:t>
            </a:r>
            <a:r>
              <a:rPr lang="en-US" sz="1650" dirty="0"/>
              <a:t> </a:t>
            </a:r>
            <a:r>
              <a:rPr lang="en-US" sz="1650" dirty="0" err="1"/>
              <a:t>tetap</a:t>
            </a:r>
            <a:r>
              <a:rPr lang="en-US" sz="1650" dirty="0"/>
              <a:t> (</a:t>
            </a:r>
            <a:r>
              <a:rPr lang="en-US" sz="1650" i="1" dirty="0"/>
              <a:t>fixed cost</a:t>
            </a:r>
            <a:r>
              <a:rPr lang="en-US" sz="1650" dirty="0"/>
              <a:t>), </a:t>
            </a:r>
            <a:r>
              <a:rPr lang="en-US" sz="1650" dirty="0" err="1"/>
              <a:t>harga</a:t>
            </a:r>
            <a:r>
              <a:rPr lang="en-US" sz="1650" dirty="0"/>
              <a:t> </a:t>
            </a:r>
            <a:r>
              <a:rPr lang="en-US" sz="1650" dirty="0" err="1"/>
              <a:t>satuan</a:t>
            </a:r>
            <a:r>
              <a:rPr lang="en-US" sz="1650" dirty="0"/>
              <a:t> (</a:t>
            </a:r>
            <a:r>
              <a:rPr lang="en-US" sz="1650" i="1" dirty="0"/>
              <a:t>unit price</a:t>
            </a:r>
            <a:r>
              <a:rPr lang="en-US" sz="1650" dirty="0"/>
              <a:t>)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2171700" y="571500"/>
          <a:ext cx="4457700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3920793" imgH="2599960" progId="Word.Document.12">
                  <p:embed/>
                </p:oleObj>
              </mc:Choice>
              <mc:Fallback>
                <p:oleObj name="Document" r:id="rId2" imgW="3920793" imgH="2599960" progId="Word.Document.12">
                  <p:embed/>
                  <p:pic>
                    <p:nvPicPr>
                      <p:cNvPr id="409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700" y="571500"/>
                        <a:ext cx="4457700" cy="297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sh dir="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0932AB2-4846-7EC6-CB6C-2E96916CB54A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4" name="矩形 36">
              <a:extLst>
                <a:ext uri="{FF2B5EF4-FFF2-40B4-BE49-F238E27FC236}">
                  <a16:creationId xmlns:a16="http://schemas.microsoft.com/office/drawing/2014/main" id="{6F59BB32-FF0E-9549-0823-ED8293A19993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5" name="矩形 33">
              <a:extLst>
                <a:ext uri="{FF2B5EF4-FFF2-40B4-BE49-F238E27FC236}">
                  <a16:creationId xmlns:a16="http://schemas.microsoft.com/office/drawing/2014/main" id="{C2248E9A-6A1C-9813-1751-F868114F34C2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4">
              <a:extLst>
                <a:ext uri="{FF2B5EF4-FFF2-40B4-BE49-F238E27FC236}">
                  <a16:creationId xmlns:a16="http://schemas.microsoft.com/office/drawing/2014/main" id="{C9E8102A-45B1-3841-2CF9-789CA6EE35A7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5">
              <a:extLst>
                <a:ext uri="{FF2B5EF4-FFF2-40B4-BE49-F238E27FC236}">
                  <a16:creationId xmlns:a16="http://schemas.microsoft.com/office/drawing/2014/main" id="{0BB0399E-FAD7-323D-FE8C-4C21EFEBC591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742950"/>
            <a:ext cx="6172200" cy="409815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2100" b="1" dirty="0" err="1"/>
              <a:t>Swakelola</a:t>
            </a:r>
            <a:endParaRPr lang="en-US" sz="2100" b="1" dirty="0"/>
          </a:p>
          <a:p>
            <a:pPr>
              <a:buNone/>
            </a:pPr>
            <a:endParaRPr lang="en-US" sz="2100" b="1" dirty="0"/>
          </a:p>
          <a:p>
            <a:pPr algn="ctr">
              <a:buNone/>
            </a:pPr>
            <a:endParaRPr lang="en-US" sz="2100" b="1" dirty="0"/>
          </a:p>
          <a:p>
            <a:pPr>
              <a:buNone/>
            </a:pPr>
            <a:endParaRPr lang="en-US" sz="2100" b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sz="1650" dirty="0"/>
          </a:p>
          <a:p>
            <a:pPr>
              <a:buNone/>
            </a:pPr>
            <a:endParaRPr lang="en-US" sz="1650" dirty="0"/>
          </a:p>
          <a:p>
            <a:pPr>
              <a:buNone/>
            </a:pPr>
            <a:r>
              <a:rPr lang="en-US" sz="1650" dirty="0" err="1"/>
              <a:t>Ciri-cirinya</a:t>
            </a:r>
            <a:r>
              <a:rPr lang="en-US" sz="1650" dirty="0"/>
              <a:t> :</a:t>
            </a:r>
          </a:p>
          <a:p>
            <a:pPr lvl="0"/>
            <a:r>
              <a:rPr lang="en-US" sz="1650" dirty="0" err="1"/>
              <a:t>Pemilik</a:t>
            </a:r>
            <a:r>
              <a:rPr lang="en-US" sz="1650" dirty="0"/>
              <a:t> </a:t>
            </a:r>
            <a:r>
              <a:rPr lang="en-US" sz="1650" dirty="0" err="1"/>
              <a:t>proyek</a:t>
            </a:r>
            <a:r>
              <a:rPr lang="en-US" sz="1650" dirty="0"/>
              <a:t> </a:t>
            </a:r>
            <a:r>
              <a:rPr lang="en-US" sz="1650" dirty="0" err="1"/>
              <a:t>bertanggung</a:t>
            </a:r>
            <a:r>
              <a:rPr lang="en-US" sz="1650" dirty="0"/>
              <a:t> </a:t>
            </a:r>
            <a:r>
              <a:rPr lang="en-US" sz="1650" dirty="0" err="1"/>
              <a:t>jawab</a:t>
            </a:r>
            <a:r>
              <a:rPr lang="en-US" sz="1650" dirty="0"/>
              <a:t> </a:t>
            </a:r>
            <a:r>
              <a:rPr lang="en-US" sz="1650" dirty="0" err="1"/>
              <a:t>atas</a:t>
            </a:r>
            <a:r>
              <a:rPr lang="en-US" sz="1650" dirty="0"/>
              <a:t> </a:t>
            </a:r>
            <a:r>
              <a:rPr lang="en-US" sz="1650" dirty="0" err="1"/>
              <a:t>perencanaan</a:t>
            </a:r>
            <a:r>
              <a:rPr lang="en-US" sz="1650" dirty="0"/>
              <a:t> </a:t>
            </a:r>
            <a:r>
              <a:rPr lang="en-US" sz="1650" dirty="0" err="1"/>
              <a:t>dan</a:t>
            </a:r>
            <a:r>
              <a:rPr lang="en-US" sz="1650" dirty="0"/>
              <a:t> </a:t>
            </a:r>
            <a:r>
              <a:rPr lang="en-US" sz="1650" dirty="0" err="1"/>
              <a:t>pelaksanaan</a:t>
            </a:r>
            <a:r>
              <a:rPr lang="en-US" sz="1650" dirty="0"/>
              <a:t> </a:t>
            </a:r>
            <a:r>
              <a:rPr lang="en-US" sz="1650" dirty="0" err="1"/>
              <a:t>proyek</a:t>
            </a:r>
            <a:endParaRPr lang="en-US" sz="1650" dirty="0"/>
          </a:p>
          <a:p>
            <a:pPr lvl="0"/>
            <a:r>
              <a:rPr lang="en-US" sz="1650" dirty="0" err="1"/>
              <a:t>Pekerjaan</a:t>
            </a:r>
            <a:r>
              <a:rPr lang="en-US" sz="1650" dirty="0"/>
              <a:t> </a:t>
            </a:r>
            <a:r>
              <a:rPr lang="en-US" sz="1650" dirty="0" err="1"/>
              <a:t>dapat</a:t>
            </a:r>
            <a:r>
              <a:rPr lang="en-US" sz="1650" dirty="0"/>
              <a:t> </a:t>
            </a:r>
            <a:r>
              <a:rPr lang="en-US" sz="1650" dirty="0" err="1"/>
              <a:t>dilaksanakan</a:t>
            </a:r>
            <a:r>
              <a:rPr lang="en-US" sz="1650" dirty="0"/>
              <a:t> </a:t>
            </a:r>
            <a:r>
              <a:rPr lang="en-US" sz="1650" dirty="0" err="1"/>
              <a:t>dengan</a:t>
            </a:r>
            <a:r>
              <a:rPr lang="en-US" sz="1650" dirty="0"/>
              <a:t> </a:t>
            </a:r>
            <a:r>
              <a:rPr lang="en-US" sz="1650" dirty="0" err="1"/>
              <a:t>kemampuan</a:t>
            </a:r>
            <a:r>
              <a:rPr lang="en-US" sz="1650" dirty="0"/>
              <a:t> </a:t>
            </a:r>
            <a:r>
              <a:rPr lang="en-US" sz="1650" dirty="0" err="1"/>
              <a:t>sendiri</a:t>
            </a:r>
            <a:r>
              <a:rPr lang="en-US" sz="1650" dirty="0"/>
              <a:t> </a:t>
            </a:r>
            <a:r>
              <a:rPr lang="en-US" sz="1650" dirty="0" err="1"/>
              <a:t>secara</a:t>
            </a:r>
            <a:r>
              <a:rPr lang="en-US" sz="1650" dirty="0"/>
              <a:t> </a:t>
            </a:r>
            <a:r>
              <a:rPr lang="en-US" sz="1650" dirty="0" err="1"/>
              <a:t>fakultatif</a:t>
            </a:r>
            <a:r>
              <a:rPr lang="en-US" sz="1650" dirty="0"/>
              <a:t> </a:t>
            </a:r>
            <a:r>
              <a:rPr lang="en-US" sz="1650" dirty="0" err="1"/>
              <a:t>atau</a:t>
            </a:r>
            <a:r>
              <a:rPr lang="en-US" sz="1650" dirty="0"/>
              <a:t> </a:t>
            </a:r>
            <a:r>
              <a:rPr lang="en-US" sz="1650" dirty="0" err="1"/>
              <a:t>dilaksanakan</a:t>
            </a:r>
            <a:r>
              <a:rPr lang="en-US" sz="1650" dirty="0"/>
              <a:t> </a:t>
            </a:r>
            <a:r>
              <a:rPr lang="en-US" sz="1650" dirty="0" err="1"/>
              <a:t>oleh</a:t>
            </a:r>
            <a:r>
              <a:rPr lang="en-US" sz="1650" dirty="0"/>
              <a:t> </a:t>
            </a:r>
            <a:r>
              <a:rPr lang="en-US" sz="1650" dirty="0" err="1"/>
              <a:t>kontraktor</a:t>
            </a:r>
            <a:r>
              <a:rPr lang="en-US" sz="1650" dirty="0"/>
              <a:t> / </a:t>
            </a:r>
            <a:r>
              <a:rPr lang="en-US" sz="1650" dirty="0" err="1"/>
              <a:t>subkontraktor</a:t>
            </a:r>
            <a:endParaRPr lang="en-US" sz="1650" dirty="0"/>
          </a:p>
          <a:p>
            <a:pPr lvl="0"/>
            <a:r>
              <a:rPr lang="en-US" sz="1650" dirty="0" err="1"/>
              <a:t>Jenis</a:t>
            </a:r>
            <a:r>
              <a:rPr lang="en-US" sz="1650" dirty="0"/>
              <a:t> </a:t>
            </a:r>
            <a:r>
              <a:rPr lang="en-US" sz="1650" dirty="0" err="1"/>
              <a:t>kontrak</a:t>
            </a:r>
            <a:r>
              <a:rPr lang="en-US" sz="1650" dirty="0"/>
              <a:t> yang </a:t>
            </a:r>
            <a:r>
              <a:rPr lang="en-US" sz="1650" dirty="0" err="1"/>
              <a:t>ditetapkan</a:t>
            </a:r>
            <a:r>
              <a:rPr lang="en-US" sz="1650" dirty="0"/>
              <a:t> </a:t>
            </a:r>
            <a:r>
              <a:rPr lang="en-US" sz="1650" dirty="0" err="1"/>
              <a:t>biasanya</a:t>
            </a:r>
            <a:r>
              <a:rPr lang="en-US" sz="1650" dirty="0"/>
              <a:t> : </a:t>
            </a:r>
            <a:r>
              <a:rPr lang="en-US" sz="1650" dirty="0" err="1"/>
              <a:t>harga</a:t>
            </a:r>
            <a:r>
              <a:rPr lang="en-US" sz="1650" dirty="0"/>
              <a:t> </a:t>
            </a:r>
            <a:r>
              <a:rPr lang="en-US" sz="1650" dirty="0" err="1"/>
              <a:t>tetap</a:t>
            </a:r>
            <a:r>
              <a:rPr lang="en-US" sz="1650" dirty="0"/>
              <a:t>, </a:t>
            </a:r>
            <a:r>
              <a:rPr lang="en-US" sz="1650" dirty="0" err="1"/>
              <a:t>harga</a:t>
            </a:r>
            <a:r>
              <a:rPr lang="en-US" sz="1650" dirty="0"/>
              <a:t> </a:t>
            </a:r>
            <a:r>
              <a:rPr lang="en-US" sz="1650" dirty="0" err="1"/>
              <a:t>satuan</a:t>
            </a:r>
            <a:endParaRPr lang="en-US" sz="1650" dirty="0"/>
          </a:p>
          <a:p>
            <a:pPr>
              <a:buNone/>
            </a:pPr>
            <a:endParaRPr lang="en-US" dirty="0"/>
          </a:p>
        </p:txBody>
      </p:sp>
      <p:grpSp>
        <p:nvGrpSpPr>
          <p:cNvPr id="5125" name="Group 5"/>
          <p:cNvGrpSpPr>
            <a:grpSpLocks/>
          </p:cNvGrpSpPr>
          <p:nvPr/>
        </p:nvGrpSpPr>
        <p:grpSpPr bwMode="auto">
          <a:xfrm>
            <a:off x="3771900" y="514351"/>
            <a:ext cx="2400300" cy="2400191"/>
            <a:chOff x="3480" y="3870"/>
            <a:chExt cx="3311" cy="2924"/>
          </a:xfrm>
        </p:grpSpPr>
        <p:sp>
          <p:nvSpPr>
            <p:cNvPr id="5126" name="Text Box 6"/>
            <p:cNvSpPr txBox="1">
              <a:spLocks noChangeArrowheads="1"/>
            </p:cNvSpPr>
            <p:nvPr/>
          </p:nvSpPr>
          <p:spPr bwMode="auto">
            <a:xfrm>
              <a:off x="4520" y="3870"/>
              <a:ext cx="1021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lnSpc>
                  <a:spcPct val="150000"/>
                </a:lnSpc>
                <a:spcBef>
                  <a:spcPts val="675"/>
                </a:spcBef>
              </a:pPr>
              <a:r>
                <a:rPr lang="en-US" sz="1050" dirty="0" err="1"/>
                <a:t>Pemilik</a:t>
              </a:r>
              <a:endParaRPr lang="en-US" sz="1050" dirty="0"/>
            </a:p>
          </p:txBody>
        </p:sp>
        <p:sp>
          <p:nvSpPr>
            <p:cNvPr id="5127" name="Text Box 7"/>
            <p:cNvSpPr txBox="1">
              <a:spLocks noChangeArrowheads="1"/>
            </p:cNvSpPr>
            <p:nvPr/>
          </p:nvSpPr>
          <p:spPr bwMode="auto">
            <a:xfrm>
              <a:off x="3480" y="4800"/>
              <a:ext cx="1388" cy="6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ts val="450"/>
                </a:spcAft>
              </a:pPr>
              <a:r>
                <a:rPr lang="en-US" sz="1050" dirty="0" err="1">
                  <a:latin typeface="Franklin Gothic Book" pitchFamily="34" charset="0"/>
                  <a:cs typeface="Arial" pitchFamily="34" charset="0"/>
                </a:rPr>
                <a:t>Divisi</a:t>
              </a:r>
              <a:endParaRPr lang="en-US" sz="1050" dirty="0">
                <a:latin typeface="Franklin Gothic Book" pitchFamily="34" charset="0"/>
                <a:cs typeface="Arial" pitchFamily="34" charset="0"/>
              </a:endParaRPr>
            </a:p>
            <a:p>
              <a:pPr algn="ctr" defTabSz="685800" fontAlgn="base">
                <a:spcBef>
                  <a:spcPct val="0"/>
                </a:spcBef>
                <a:spcAft>
                  <a:spcPts val="450"/>
                </a:spcAft>
              </a:pPr>
              <a:r>
                <a:rPr lang="en-US" sz="1050" dirty="0" err="1">
                  <a:latin typeface="Franklin Gothic Book" pitchFamily="34" charset="0"/>
                  <a:cs typeface="Arial" pitchFamily="34" charset="0"/>
                </a:rPr>
                <a:t>Perencana</a:t>
              </a:r>
              <a:endParaRPr lang="en-US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8" name="Text Box 8"/>
            <p:cNvSpPr txBox="1">
              <a:spLocks noChangeArrowheads="1"/>
            </p:cNvSpPr>
            <p:nvPr/>
          </p:nvSpPr>
          <p:spPr bwMode="auto">
            <a:xfrm>
              <a:off x="5252" y="5945"/>
              <a:ext cx="1539" cy="84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 defTabSz="685800" fontAlgn="base">
                <a:lnSpc>
                  <a:spcPct val="114000"/>
                </a:lnSpc>
                <a:spcBef>
                  <a:spcPts val="450"/>
                </a:spcBef>
              </a:pPr>
              <a:r>
                <a:rPr lang="en-US" sz="1050" dirty="0" err="1">
                  <a:latin typeface="Franklin Gothic Book" pitchFamily="34" charset="0"/>
                  <a:cs typeface="Arial" pitchFamily="34" charset="0"/>
                </a:rPr>
                <a:t>Kerja</a:t>
              </a:r>
              <a:r>
                <a:rPr lang="en-US" sz="1050" dirty="0">
                  <a:latin typeface="Franklin Gothic Book" pitchFamily="34" charset="0"/>
                  <a:cs typeface="Arial" pitchFamily="34" charset="0"/>
                </a:rPr>
                <a:t> </a:t>
              </a:r>
              <a:r>
                <a:rPr lang="en-US" sz="1050" dirty="0" err="1">
                  <a:latin typeface="Franklin Gothic Book" pitchFamily="34" charset="0"/>
                  <a:cs typeface="Arial" pitchFamily="34" charset="0"/>
                </a:rPr>
                <a:t>dengan</a:t>
              </a:r>
              <a:r>
                <a:rPr lang="en-US" sz="1050" dirty="0">
                  <a:latin typeface="Franklin Gothic Book" pitchFamily="34" charset="0"/>
                  <a:cs typeface="Arial" pitchFamily="34" charset="0"/>
                </a:rPr>
                <a:t> </a:t>
              </a:r>
              <a:r>
                <a:rPr lang="en-US" sz="1050" dirty="0" err="1">
                  <a:latin typeface="Franklin Gothic Book" pitchFamily="34" charset="0"/>
                  <a:cs typeface="Arial" pitchFamily="34" charset="0"/>
                </a:rPr>
                <a:t>kemampuan</a:t>
              </a:r>
              <a:r>
                <a:rPr lang="en-US" sz="1050" dirty="0">
                  <a:latin typeface="Franklin Gothic Book" pitchFamily="34" charset="0"/>
                  <a:cs typeface="Arial" pitchFamily="34" charset="0"/>
                </a:rPr>
                <a:t> </a:t>
              </a:r>
              <a:r>
                <a:rPr lang="en-US" sz="1050" dirty="0" err="1">
                  <a:latin typeface="Franklin Gothic Book" pitchFamily="34" charset="0"/>
                  <a:cs typeface="Arial" pitchFamily="34" charset="0"/>
                </a:rPr>
                <a:t>sendiri</a:t>
              </a:r>
              <a:endParaRPr lang="en-US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29" name="Text Box 9"/>
            <p:cNvSpPr txBox="1">
              <a:spLocks noChangeArrowheads="1"/>
            </p:cNvSpPr>
            <p:nvPr/>
          </p:nvSpPr>
          <p:spPr bwMode="auto">
            <a:xfrm>
              <a:off x="3540" y="5945"/>
              <a:ext cx="1287" cy="61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 defTabSz="685800" fontAlgn="base">
                <a:lnSpc>
                  <a:spcPct val="114000"/>
                </a:lnSpc>
                <a:spcBef>
                  <a:spcPts val="900"/>
                </a:spcBef>
                <a:spcAft>
                  <a:spcPts val="450"/>
                </a:spcAft>
              </a:pPr>
              <a:r>
                <a:rPr lang="en-US" sz="1050" dirty="0">
                  <a:latin typeface="Franklin Gothic Book" pitchFamily="34" charset="0"/>
                  <a:cs typeface="Arial" pitchFamily="34" charset="0"/>
                </a:rPr>
                <a:t>Sub-</a:t>
              </a:r>
              <a:r>
                <a:rPr lang="en-US" sz="1050" dirty="0" err="1">
                  <a:latin typeface="Franklin Gothic Book" pitchFamily="34" charset="0"/>
                  <a:cs typeface="Arial" pitchFamily="34" charset="0"/>
                </a:rPr>
                <a:t>kontraktor</a:t>
              </a:r>
              <a:endParaRPr lang="en-US" sz="105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5252" y="4800"/>
              <a:ext cx="1366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 defTabSz="685800" fontAlgn="base">
                <a:spcBef>
                  <a:spcPct val="0"/>
                </a:spcBef>
                <a:spcAft>
                  <a:spcPts val="450"/>
                </a:spcAft>
              </a:pPr>
              <a:r>
                <a:rPr lang="en-US" sz="1050" dirty="0" err="1">
                  <a:latin typeface="Franklin Gothic Book" pitchFamily="34" charset="0"/>
                  <a:cs typeface="Arial" pitchFamily="34" charset="0"/>
                </a:rPr>
                <a:t>Divisi</a:t>
              </a:r>
              <a:endParaRPr lang="en-US" sz="1050" dirty="0">
                <a:latin typeface="Franklin Gothic Book" pitchFamily="34" charset="0"/>
                <a:cs typeface="Arial" pitchFamily="34" charset="0"/>
              </a:endParaRPr>
            </a:p>
            <a:p>
              <a:pPr algn="ctr" defTabSz="685800" fontAlgn="base">
                <a:spcBef>
                  <a:spcPct val="0"/>
                </a:spcBef>
                <a:spcAft>
                  <a:spcPts val="450"/>
                </a:spcAft>
              </a:pPr>
              <a:r>
                <a:rPr lang="en-US" sz="1050" dirty="0" err="1">
                  <a:latin typeface="Franklin Gothic Book" pitchFamily="34" charset="0"/>
                  <a:cs typeface="Arial" pitchFamily="34" charset="0"/>
                </a:rPr>
                <a:t>Pelaksana</a:t>
              </a:r>
              <a:endParaRPr lang="en-US" sz="105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131" name="AutoShape 11"/>
            <p:cNvCxnSpPr>
              <a:cxnSpLocks noChangeShapeType="1"/>
            </p:cNvCxnSpPr>
            <p:nvPr/>
          </p:nvCxnSpPr>
          <p:spPr bwMode="auto">
            <a:xfrm>
              <a:off x="5028" y="4410"/>
              <a:ext cx="0" cy="15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132" name="AutoShape 12"/>
            <p:cNvCxnSpPr>
              <a:cxnSpLocks noChangeShapeType="1"/>
            </p:cNvCxnSpPr>
            <p:nvPr/>
          </p:nvCxnSpPr>
          <p:spPr bwMode="auto">
            <a:xfrm>
              <a:off x="4173" y="4566"/>
              <a:ext cx="178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133" name="AutoShape 13"/>
            <p:cNvCxnSpPr>
              <a:cxnSpLocks noChangeShapeType="1"/>
            </p:cNvCxnSpPr>
            <p:nvPr/>
          </p:nvCxnSpPr>
          <p:spPr bwMode="auto">
            <a:xfrm>
              <a:off x="4173" y="4566"/>
              <a:ext cx="0" cy="23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134" name="AutoShape 14"/>
            <p:cNvCxnSpPr>
              <a:cxnSpLocks noChangeShapeType="1"/>
            </p:cNvCxnSpPr>
            <p:nvPr/>
          </p:nvCxnSpPr>
          <p:spPr bwMode="auto">
            <a:xfrm>
              <a:off x="5958" y="4566"/>
              <a:ext cx="0" cy="23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135" name="AutoShape 15"/>
            <p:cNvCxnSpPr>
              <a:cxnSpLocks noChangeShapeType="1"/>
            </p:cNvCxnSpPr>
            <p:nvPr/>
          </p:nvCxnSpPr>
          <p:spPr bwMode="auto">
            <a:xfrm>
              <a:off x="5958" y="5520"/>
              <a:ext cx="0" cy="4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136" name="AutoShape 16"/>
            <p:cNvCxnSpPr>
              <a:cxnSpLocks noChangeShapeType="1"/>
            </p:cNvCxnSpPr>
            <p:nvPr/>
          </p:nvCxnSpPr>
          <p:spPr bwMode="auto">
            <a:xfrm flipH="1">
              <a:off x="4173" y="5706"/>
              <a:ext cx="178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137" name="AutoShape 17"/>
            <p:cNvCxnSpPr>
              <a:cxnSpLocks noChangeShapeType="1"/>
            </p:cNvCxnSpPr>
            <p:nvPr/>
          </p:nvCxnSpPr>
          <p:spPr bwMode="auto">
            <a:xfrm>
              <a:off x="4173" y="5706"/>
              <a:ext cx="0" cy="23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ransition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CBA9989-286B-22BE-31E9-481344BD3092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4" name="矩形 36">
              <a:extLst>
                <a:ext uri="{FF2B5EF4-FFF2-40B4-BE49-F238E27FC236}">
                  <a16:creationId xmlns:a16="http://schemas.microsoft.com/office/drawing/2014/main" id="{59143D52-E3D4-7911-414B-6F7FFD27739F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5" name="矩形 33">
              <a:extLst>
                <a:ext uri="{FF2B5EF4-FFF2-40B4-BE49-F238E27FC236}">
                  <a16:creationId xmlns:a16="http://schemas.microsoft.com/office/drawing/2014/main" id="{B3980853-E964-71FE-40B3-95EB0FC24C5D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4">
              <a:extLst>
                <a:ext uri="{FF2B5EF4-FFF2-40B4-BE49-F238E27FC236}">
                  <a16:creationId xmlns:a16="http://schemas.microsoft.com/office/drawing/2014/main" id="{673F7CFA-8F18-2FE8-0496-D5B7E49A6227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5">
              <a:extLst>
                <a:ext uri="{FF2B5EF4-FFF2-40B4-BE49-F238E27FC236}">
                  <a16:creationId xmlns:a16="http://schemas.microsoft.com/office/drawing/2014/main" id="{30493B6E-C149-7827-C1DF-9BA825F7F4F8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666750"/>
            <a:ext cx="6172200" cy="417435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sz="2100" b="1" dirty="0"/>
              <a:t>Turn-key Project</a:t>
            </a:r>
          </a:p>
          <a:p>
            <a:pPr>
              <a:buNone/>
            </a:pPr>
            <a:endParaRPr lang="en-US" sz="2100" b="1" dirty="0"/>
          </a:p>
          <a:p>
            <a:pPr algn="ctr">
              <a:buNone/>
            </a:pPr>
            <a:endParaRPr lang="en-US" sz="2100" b="1" dirty="0"/>
          </a:p>
          <a:p>
            <a:pPr>
              <a:buNone/>
            </a:pPr>
            <a:endParaRPr lang="en-US" sz="2100" b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sz="1650" dirty="0"/>
          </a:p>
          <a:p>
            <a:pPr>
              <a:buNone/>
            </a:pPr>
            <a:endParaRPr lang="en-US" sz="1650" dirty="0"/>
          </a:p>
          <a:p>
            <a:pPr marL="0" indent="0">
              <a:buNone/>
            </a:pPr>
            <a:r>
              <a:rPr lang="en-US" sz="1800" dirty="0" err="1"/>
              <a:t>Ciri-ciri</a:t>
            </a:r>
            <a:r>
              <a:rPr lang="en-US" sz="1800" dirty="0"/>
              <a:t> </a:t>
            </a:r>
            <a:r>
              <a:rPr lang="en-US" sz="1800" dirty="0" err="1"/>
              <a:t>dari</a:t>
            </a:r>
            <a:r>
              <a:rPr lang="en-US" sz="1800" dirty="0"/>
              <a:t> </a:t>
            </a:r>
            <a:r>
              <a:rPr lang="en-US" sz="1800" dirty="0" err="1"/>
              <a:t>bentuk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proyek</a:t>
            </a:r>
            <a:r>
              <a:rPr lang="en-US" sz="1800" dirty="0"/>
              <a:t> </a:t>
            </a:r>
            <a:r>
              <a:rPr lang="en-US" sz="1800" dirty="0" err="1"/>
              <a:t>putar</a:t>
            </a:r>
            <a:r>
              <a:rPr lang="en-US" sz="1800" dirty="0"/>
              <a:t> </a:t>
            </a:r>
            <a:r>
              <a:rPr lang="en-US" sz="1800" dirty="0" err="1"/>
              <a:t>kunci</a:t>
            </a:r>
            <a:r>
              <a:rPr lang="en-US" sz="1800" dirty="0"/>
              <a:t> </a:t>
            </a:r>
            <a:r>
              <a:rPr lang="en-US" sz="1800" dirty="0" err="1"/>
              <a:t>dimana</a:t>
            </a:r>
            <a:r>
              <a:rPr lang="en-US" sz="1800" dirty="0"/>
              <a:t> </a:t>
            </a:r>
            <a:r>
              <a:rPr lang="en-US" sz="1800" dirty="0" err="1"/>
              <a:t>konsultan-kontraktornya</a:t>
            </a:r>
            <a:r>
              <a:rPr lang="en-US" sz="1800" dirty="0"/>
              <a:t> </a:t>
            </a:r>
            <a:r>
              <a:rPr lang="en-US" sz="1800" dirty="0" err="1"/>
              <a:t>berfungsi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perencana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pelaksana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:</a:t>
            </a:r>
          </a:p>
          <a:p>
            <a:pPr lvl="0"/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perusahaan</a:t>
            </a:r>
            <a:r>
              <a:rPr lang="en-US" sz="1800" dirty="0"/>
              <a:t> yang </a:t>
            </a:r>
            <a:r>
              <a:rPr lang="en-US" sz="1800" dirty="0" err="1"/>
              <a:t>bertanggung</a:t>
            </a:r>
            <a:r>
              <a:rPr lang="en-US" sz="1800" dirty="0"/>
              <a:t> </a:t>
            </a:r>
            <a:r>
              <a:rPr lang="en-US" sz="1800" dirty="0" err="1"/>
              <a:t>jawab</a:t>
            </a:r>
            <a:r>
              <a:rPr lang="en-US" sz="1800" dirty="0"/>
              <a:t> </a:t>
            </a:r>
            <a:r>
              <a:rPr lang="en-US" sz="1800" dirty="0" err="1"/>
              <a:t>baik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perencanaan</a:t>
            </a:r>
            <a:r>
              <a:rPr lang="en-US" sz="1800" dirty="0"/>
              <a:t> </a:t>
            </a:r>
            <a:r>
              <a:rPr lang="en-US" sz="1800" dirty="0" err="1"/>
              <a:t>maupun</a:t>
            </a:r>
            <a:r>
              <a:rPr lang="en-US" sz="1800" dirty="0"/>
              <a:t> </a:t>
            </a:r>
            <a:r>
              <a:rPr lang="en-US" sz="1800" dirty="0" err="1"/>
              <a:t>pelaksanaan</a:t>
            </a:r>
            <a:r>
              <a:rPr lang="en-US" sz="1800" dirty="0"/>
              <a:t> </a:t>
            </a:r>
            <a:r>
              <a:rPr lang="en-US" sz="1800" dirty="0" err="1"/>
              <a:t>konstruksi</a:t>
            </a:r>
            <a:endParaRPr lang="en-US" sz="1800" dirty="0"/>
          </a:p>
          <a:p>
            <a:pPr lvl="0"/>
            <a:r>
              <a:rPr lang="en-US" sz="1800" dirty="0" err="1"/>
              <a:t>Ada</a:t>
            </a:r>
            <a:r>
              <a:rPr lang="en-US" sz="1800" dirty="0"/>
              <a:t> </a:t>
            </a:r>
            <a:r>
              <a:rPr lang="en-US" sz="1800" dirty="0" err="1"/>
              <a:t>keterlibatan</a:t>
            </a:r>
            <a:r>
              <a:rPr lang="en-US" sz="1800" dirty="0"/>
              <a:t> </a:t>
            </a:r>
            <a:r>
              <a:rPr lang="en-US" sz="1800" dirty="0" err="1"/>
              <a:t>subkontraktor-subkontraktor</a:t>
            </a:r>
            <a:r>
              <a:rPr lang="en-US" sz="1800" dirty="0"/>
              <a:t> </a:t>
            </a:r>
            <a:r>
              <a:rPr lang="en-US" sz="1800" dirty="0" err="1"/>
              <a:t>spesialis</a:t>
            </a:r>
            <a:endParaRPr lang="en-US" sz="1800" dirty="0"/>
          </a:p>
          <a:p>
            <a:pPr lvl="0"/>
            <a:r>
              <a:rPr lang="en-US" sz="1800" dirty="0" err="1"/>
              <a:t>Jenis</a:t>
            </a:r>
            <a:r>
              <a:rPr lang="en-US" sz="1800" dirty="0"/>
              <a:t> </a:t>
            </a:r>
            <a:r>
              <a:rPr lang="en-US" sz="1800" dirty="0" err="1"/>
              <a:t>kontrak</a:t>
            </a:r>
            <a:r>
              <a:rPr lang="en-US" sz="1800" dirty="0"/>
              <a:t> yang </a:t>
            </a:r>
            <a:r>
              <a:rPr lang="en-US" sz="1800" dirty="0" err="1"/>
              <a:t>diterapkan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bentuk</a:t>
            </a:r>
            <a:r>
              <a:rPr lang="en-US" sz="1800" dirty="0"/>
              <a:t> </a:t>
            </a:r>
            <a:r>
              <a:rPr lang="en-US" sz="1800" dirty="0" err="1"/>
              <a:t>organisasi</a:t>
            </a:r>
            <a:r>
              <a:rPr lang="en-US" sz="1800" dirty="0"/>
              <a:t> </a:t>
            </a:r>
            <a:r>
              <a:rPr lang="en-US" sz="1800" dirty="0" err="1"/>
              <a:t>seperti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adalah</a:t>
            </a:r>
            <a:r>
              <a:rPr lang="en-US" sz="1800" dirty="0"/>
              <a:t> : </a:t>
            </a:r>
            <a:r>
              <a:rPr lang="en-US" sz="1800" dirty="0" err="1"/>
              <a:t>harga</a:t>
            </a:r>
            <a:r>
              <a:rPr lang="en-US" sz="1800" dirty="0"/>
              <a:t> </a:t>
            </a:r>
            <a:r>
              <a:rPr lang="en-US" sz="1800" dirty="0" err="1"/>
              <a:t>tetap</a:t>
            </a:r>
            <a:endParaRPr lang="en-US" sz="1800" dirty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6210" name="Object 66"/>
          <p:cNvGraphicFramePr>
            <a:graphicFrameLocks noChangeAspect="1"/>
          </p:cNvGraphicFramePr>
          <p:nvPr/>
        </p:nvGraphicFramePr>
        <p:xfrm>
          <a:off x="2628900" y="571500"/>
          <a:ext cx="4376057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4565095" imgH="2848739" progId="Word.Document.12">
                  <p:embed/>
                </p:oleObj>
              </mc:Choice>
              <mc:Fallback>
                <p:oleObj name="Document" r:id="rId2" imgW="4565095" imgH="2848739" progId="Word.Document.12">
                  <p:embed/>
                  <p:pic>
                    <p:nvPicPr>
                      <p:cNvPr id="621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8900" y="571500"/>
                        <a:ext cx="4376057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A58644D-27D2-55B7-5E3C-0C8AAFBC04A7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4" name="矩形 36">
              <a:extLst>
                <a:ext uri="{FF2B5EF4-FFF2-40B4-BE49-F238E27FC236}">
                  <a16:creationId xmlns:a16="http://schemas.microsoft.com/office/drawing/2014/main" id="{FDEE7F4F-D450-8901-278E-3EC60343BCA0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5" name="矩形 33">
              <a:extLst>
                <a:ext uri="{FF2B5EF4-FFF2-40B4-BE49-F238E27FC236}">
                  <a16:creationId xmlns:a16="http://schemas.microsoft.com/office/drawing/2014/main" id="{A87FC6DB-4D0D-332F-8E20-61F6DC3E5332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4">
              <a:extLst>
                <a:ext uri="{FF2B5EF4-FFF2-40B4-BE49-F238E27FC236}">
                  <a16:creationId xmlns:a16="http://schemas.microsoft.com/office/drawing/2014/main" id="{5A67F9A3-8EFA-100F-9679-52C7E721227A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5">
              <a:extLst>
                <a:ext uri="{FF2B5EF4-FFF2-40B4-BE49-F238E27FC236}">
                  <a16:creationId xmlns:a16="http://schemas.microsoft.com/office/drawing/2014/main" id="{7A42D7E0-BD7F-B50B-1222-B35C27D2EF61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666750"/>
            <a:ext cx="7162800" cy="417435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1950" b="1" dirty="0" err="1"/>
              <a:t>Proyek</a:t>
            </a:r>
            <a:r>
              <a:rPr lang="en-US" sz="1950" b="1" dirty="0"/>
              <a:t> yang </a:t>
            </a:r>
            <a:r>
              <a:rPr lang="en-US" sz="1950" b="1" dirty="0" err="1"/>
              <a:t>memisahkan</a:t>
            </a:r>
            <a:r>
              <a:rPr lang="en-US" sz="1950" b="1" dirty="0"/>
              <a:t> </a:t>
            </a:r>
            <a:r>
              <a:rPr lang="en-US" sz="1950" b="1" dirty="0" err="1"/>
              <a:t>kegiatan</a:t>
            </a:r>
            <a:r>
              <a:rPr lang="en-US" sz="1950" b="1" dirty="0"/>
              <a:t> </a:t>
            </a:r>
            <a:r>
              <a:rPr lang="en-US" sz="1950" b="1" dirty="0" err="1"/>
              <a:t>perencanaan</a:t>
            </a:r>
            <a:r>
              <a:rPr lang="en-US" sz="1950" b="1" dirty="0"/>
              <a:t> </a:t>
            </a:r>
            <a:r>
              <a:rPr lang="en-US" sz="1950" b="1" dirty="0" err="1"/>
              <a:t>dengan</a:t>
            </a:r>
            <a:r>
              <a:rPr lang="en-US" sz="1950" b="1" dirty="0"/>
              <a:t> </a:t>
            </a:r>
            <a:r>
              <a:rPr lang="en-US" sz="1950" b="1" dirty="0" err="1"/>
              <a:t>kegiatan</a:t>
            </a:r>
            <a:r>
              <a:rPr lang="en-US" sz="1950" b="1" dirty="0"/>
              <a:t> </a:t>
            </a:r>
            <a:r>
              <a:rPr lang="en-US" sz="1950" b="1" dirty="0" err="1"/>
              <a:t>pengawasan</a:t>
            </a:r>
            <a:r>
              <a:rPr lang="en-US" sz="1950" b="1" dirty="0"/>
              <a:t> </a:t>
            </a:r>
            <a:r>
              <a:rPr lang="en-US" sz="1950" b="1" dirty="0" err="1"/>
              <a:t>pelaksanaan</a:t>
            </a:r>
            <a:r>
              <a:rPr lang="en-US" sz="1950" b="1" dirty="0"/>
              <a:t> </a:t>
            </a:r>
            <a:r>
              <a:rPr lang="en-US" sz="1950" b="1" dirty="0" err="1"/>
              <a:t>proyek</a:t>
            </a:r>
            <a:endParaRPr lang="en-US" sz="1950" dirty="0"/>
          </a:p>
          <a:p>
            <a:pPr>
              <a:buNone/>
            </a:pPr>
            <a:endParaRPr lang="en-US" sz="2100" b="1" dirty="0"/>
          </a:p>
          <a:p>
            <a:pPr>
              <a:buNone/>
            </a:pPr>
            <a:endParaRPr lang="en-US" sz="2100" b="1" dirty="0"/>
          </a:p>
          <a:p>
            <a:pPr algn="ctr">
              <a:buNone/>
            </a:pPr>
            <a:endParaRPr lang="en-US" sz="2100" b="1" dirty="0"/>
          </a:p>
          <a:p>
            <a:pPr>
              <a:buNone/>
            </a:pPr>
            <a:endParaRPr lang="en-US" sz="2100" b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sz="1950" dirty="0"/>
              <a:t>Ciri-</a:t>
            </a:r>
            <a:r>
              <a:rPr lang="en-US" sz="1950" dirty="0" err="1"/>
              <a:t>cirinya</a:t>
            </a:r>
            <a:r>
              <a:rPr lang="en-US" sz="1950" dirty="0"/>
              <a:t> :</a:t>
            </a:r>
          </a:p>
          <a:p>
            <a:pPr lvl="0"/>
            <a:r>
              <a:rPr lang="en-US" sz="1950" dirty="0" err="1"/>
              <a:t>Pihak</a:t>
            </a:r>
            <a:r>
              <a:rPr lang="en-US" sz="1950" dirty="0"/>
              <a:t> yang </a:t>
            </a:r>
            <a:r>
              <a:rPr lang="en-US" sz="1950" dirty="0" err="1"/>
              <a:t>bertanggung</a:t>
            </a:r>
            <a:r>
              <a:rPr lang="en-US" sz="1950" dirty="0"/>
              <a:t> </a:t>
            </a:r>
            <a:r>
              <a:rPr lang="en-US" sz="1950" dirty="0" err="1"/>
              <a:t>jawab</a:t>
            </a:r>
            <a:r>
              <a:rPr lang="en-US" sz="1950" dirty="0"/>
              <a:t> </a:t>
            </a:r>
            <a:r>
              <a:rPr lang="en-US" sz="1950" dirty="0" err="1"/>
              <a:t>terhadap</a:t>
            </a:r>
            <a:r>
              <a:rPr lang="en-US" sz="1950" dirty="0"/>
              <a:t> </a:t>
            </a:r>
            <a:r>
              <a:rPr lang="en-US" sz="1950" dirty="0" err="1"/>
              <a:t>kegiatan</a:t>
            </a:r>
            <a:r>
              <a:rPr lang="en-US" sz="1950" dirty="0"/>
              <a:t> </a:t>
            </a:r>
            <a:r>
              <a:rPr lang="en-US" sz="1950" dirty="0" err="1"/>
              <a:t>perencanaan</a:t>
            </a:r>
            <a:r>
              <a:rPr lang="en-US" sz="1950" dirty="0"/>
              <a:t> </a:t>
            </a:r>
            <a:r>
              <a:rPr lang="en-US" sz="1950" dirty="0" err="1"/>
              <a:t>berbeda</a:t>
            </a:r>
            <a:r>
              <a:rPr lang="en-US" sz="1950" dirty="0"/>
              <a:t> </a:t>
            </a:r>
            <a:r>
              <a:rPr lang="en-US" sz="1950" dirty="0" err="1"/>
              <a:t>dengan</a:t>
            </a:r>
            <a:r>
              <a:rPr lang="en-US" sz="1950" dirty="0"/>
              <a:t> </a:t>
            </a:r>
            <a:r>
              <a:rPr lang="en-US" sz="1950" dirty="0" err="1"/>
              <a:t>pihak</a:t>
            </a:r>
            <a:r>
              <a:rPr lang="en-US" sz="1950" dirty="0"/>
              <a:t> yang </a:t>
            </a:r>
            <a:r>
              <a:rPr lang="en-US" sz="1950" dirty="0" err="1"/>
              <a:t>bertanggung</a:t>
            </a:r>
            <a:r>
              <a:rPr lang="en-US" sz="1950" dirty="0"/>
              <a:t> </a:t>
            </a:r>
            <a:r>
              <a:rPr lang="en-US" sz="1950" dirty="0" err="1"/>
              <a:t>jawab</a:t>
            </a:r>
            <a:r>
              <a:rPr lang="en-US" sz="1950" dirty="0"/>
              <a:t> </a:t>
            </a:r>
            <a:r>
              <a:rPr lang="en-US" sz="1950" dirty="0" err="1"/>
              <a:t>terhadap</a:t>
            </a:r>
            <a:r>
              <a:rPr lang="en-US" sz="1950" dirty="0"/>
              <a:t> </a:t>
            </a:r>
            <a:r>
              <a:rPr lang="en-US" sz="1950" dirty="0" err="1"/>
              <a:t>pengawasan</a:t>
            </a:r>
            <a:endParaRPr lang="en-US" sz="1950" dirty="0"/>
          </a:p>
          <a:p>
            <a:pPr lvl="0"/>
            <a:r>
              <a:rPr lang="en-US" sz="1950" dirty="0" err="1"/>
              <a:t>Jenis</a:t>
            </a:r>
            <a:r>
              <a:rPr lang="en-US" sz="1950" dirty="0"/>
              <a:t> </a:t>
            </a:r>
            <a:r>
              <a:rPr lang="en-US" sz="1950" dirty="0" err="1"/>
              <a:t>kontrak</a:t>
            </a:r>
            <a:r>
              <a:rPr lang="en-US" sz="1950" dirty="0"/>
              <a:t> yang </a:t>
            </a:r>
            <a:r>
              <a:rPr lang="en-US" sz="1950" dirty="0" err="1"/>
              <a:t>diterapkan</a:t>
            </a:r>
            <a:r>
              <a:rPr lang="en-US" sz="1950" dirty="0"/>
              <a:t> </a:t>
            </a:r>
            <a:r>
              <a:rPr lang="en-US" sz="1950" dirty="0" err="1"/>
              <a:t>pada</a:t>
            </a:r>
            <a:r>
              <a:rPr lang="en-US" sz="1950" dirty="0"/>
              <a:t> </a:t>
            </a:r>
            <a:r>
              <a:rPr lang="en-US" sz="1950" dirty="0" err="1"/>
              <a:t>bentuk</a:t>
            </a:r>
            <a:r>
              <a:rPr lang="en-US" sz="1950" dirty="0"/>
              <a:t> </a:t>
            </a:r>
            <a:r>
              <a:rPr lang="en-US" sz="1950" dirty="0" err="1"/>
              <a:t>organisasi</a:t>
            </a:r>
            <a:r>
              <a:rPr lang="en-US" sz="1950" dirty="0"/>
              <a:t> </a:t>
            </a:r>
            <a:r>
              <a:rPr lang="en-US" sz="1950" dirty="0" err="1"/>
              <a:t>seperti</a:t>
            </a:r>
            <a:r>
              <a:rPr lang="en-US" sz="1950" dirty="0"/>
              <a:t> </a:t>
            </a:r>
            <a:r>
              <a:rPr lang="en-US" sz="1950" dirty="0" err="1"/>
              <a:t>ini</a:t>
            </a:r>
            <a:r>
              <a:rPr lang="en-US" sz="1950" dirty="0"/>
              <a:t> </a:t>
            </a:r>
            <a:r>
              <a:rPr lang="en-US" sz="1950" dirty="0" err="1"/>
              <a:t>adalah</a:t>
            </a:r>
            <a:r>
              <a:rPr lang="en-US" sz="1950" dirty="0"/>
              <a:t> : </a:t>
            </a:r>
            <a:r>
              <a:rPr lang="en-US" sz="1950" dirty="0" err="1"/>
              <a:t>harga</a:t>
            </a:r>
            <a:r>
              <a:rPr lang="en-US" sz="1950" dirty="0"/>
              <a:t> </a:t>
            </a:r>
            <a:r>
              <a:rPr lang="en-US" sz="1950" dirty="0" err="1"/>
              <a:t>tetap</a:t>
            </a:r>
            <a:r>
              <a:rPr lang="en-US" sz="1950" dirty="0"/>
              <a:t> 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7183" name="Object 15"/>
          <p:cNvGraphicFramePr>
            <a:graphicFrameLocks noChangeAspect="1"/>
          </p:cNvGraphicFramePr>
          <p:nvPr/>
        </p:nvGraphicFramePr>
        <p:xfrm>
          <a:off x="1714500" y="926307"/>
          <a:ext cx="4601316" cy="2445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3934089" imgH="2084426" progId="Word.Document.12">
                  <p:embed/>
                </p:oleObj>
              </mc:Choice>
              <mc:Fallback>
                <p:oleObj name="Document" r:id="rId2" imgW="3934089" imgH="2084426" progId="Word.Document.12">
                  <p:embed/>
                  <p:pic>
                    <p:nvPicPr>
                      <p:cNvPr id="718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4500" y="926307"/>
                        <a:ext cx="4601316" cy="24455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over dir="ld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22793A1-AA9D-BF87-D6E5-5553A1526258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4" name="矩形 36">
              <a:extLst>
                <a:ext uri="{FF2B5EF4-FFF2-40B4-BE49-F238E27FC236}">
                  <a16:creationId xmlns:a16="http://schemas.microsoft.com/office/drawing/2014/main" id="{2BA2173C-7A39-40D8-2C32-29CE2015FC2D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5" name="矩形 33">
              <a:extLst>
                <a:ext uri="{FF2B5EF4-FFF2-40B4-BE49-F238E27FC236}">
                  <a16:creationId xmlns:a16="http://schemas.microsoft.com/office/drawing/2014/main" id="{215DF843-903C-5E99-8843-43AF80075CC1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4">
              <a:extLst>
                <a:ext uri="{FF2B5EF4-FFF2-40B4-BE49-F238E27FC236}">
                  <a16:creationId xmlns:a16="http://schemas.microsoft.com/office/drawing/2014/main" id="{AB2FB558-EB83-7230-17D3-2F075E7D17D1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5">
              <a:extLst>
                <a:ext uri="{FF2B5EF4-FFF2-40B4-BE49-F238E27FC236}">
                  <a16:creationId xmlns:a16="http://schemas.microsoft.com/office/drawing/2014/main" id="{A83707D0-0CA3-91D6-8158-D7569F71DE6A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5900" y="742950"/>
            <a:ext cx="6172200" cy="388309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1950" b="1" dirty="0" err="1"/>
              <a:t>Proyek</a:t>
            </a:r>
            <a:r>
              <a:rPr lang="en-US" sz="1950" b="1" dirty="0"/>
              <a:t> yang </a:t>
            </a:r>
            <a:r>
              <a:rPr lang="en-US" sz="1950" b="1" dirty="0" err="1"/>
              <a:t>menggunakan</a:t>
            </a:r>
            <a:r>
              <a:rPr lang="en-US" sz="1950" b="1" dirty="0"/>
              <a:t> </a:t>
            </a:r>
            <a:r>
              <a:rPr lang="en-US" sz="1950" b="1" dirty="0" err="1"/>
              <a:t>konsultan</a:t>
            </a:r>
            <a:r>
              <a:rPr lang="en-US" sz="1950" b="1" dirty="0"/>
              <a:t> </a:t>
            </a:r>
            <a:r>
              <a:rPr lang="en-US" sz="1950" b="1" dirty="0" err="1"/>
              <a:t>manajemen</a:t>
            </a:r>
            <a:r>
              <a:rPr lang="en-US" sz="1950" b="1" dirty="0"/>
              <a:t> </a:t>
            </a:r>
            <a:r>
              <a:rPr lang="en-US" sz="1950" b="1" dirty="0" err="1"/>
              <a:t>sebagai</a:t>
            </a:r>
            <a:r>
              <a:rPr lang="en-US" sz="1950" b="1" dirty="0"/>
              <a:t> </a:t>
            </a:r>
            <a:r>
              <a:rPr lang="en-US" sz="1950" b="1" dirty="0" err="1"/>
              <a:t>manajer</a:t>
            </a:r>
            <a:r>
              <a:rPr lang="en-US" sz="1950" b="1" dirty="0"/>
              <a:t> </a:t>
            </a:r>
            <a:r>
              <a:rPr lang="en-US" sz="1950" b="1" dirty="0" err="1"/>
              <a:t>konstruksi</a:t>
            </a:r>
            <a:r>
              <a:rPr lang="en-US" sz="1950" b="1" dirty="0"/>
              <a:t> (</a:t>
            </a:r>
            <a:r>
              <a:rPr lang="en-US" sz="1950" b="1" i="1" dirty="0"/>
              <a:t>construction manager</a:t>
            </a:r>
            <a:r>
              <a:rPr lang="en-US" sz="1950" b="1" dirty="0"/>
              <a:t>)</a:t>
            </a:r>
            <a:endParaRPr lang="en-US" sz="1950" dirty="0"/>
          </a:p>
          <a:p>
            <a:pPr>
              <a:buNone/>
            </a:pPr>
            <a:r>
              <a:rPr lang="en-US" sz="1350" b="1" dirty="0"/>
              <a:t> </a:t>
            </a:r>
          </a:p>
          <a:p>
            <a:pPr>
              <a:buNone/>
            </a:pPr>
            <a:endParaRPr lang="en-US" sz="2100" b="1" dirty="0"/>
          </a:p>
          <a:p>
            <a:pPr>
              <a:buNone/>
            </a:pPr>
            <a:endParaRPr lang="en-US" sz="2100" b="1" dirty="0"/>
          </a:p>
          <a:p>
            <a:pPr algn="ctr">
              <a:buNone/>
            </a:pPr>
            <a:endParaRPr lang="en-US" sz="2100" b="1" dirty="0"/>
          </a:p>
          <a:p>
            <a:pPr>
              <a:buNone/>
            </a:pPr>
            <a:endParaRPr lang="en-US" sz="2100" b="1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sz="1650" dirty="0"/>
          </a:p>
          <a:p>
            <a:pPr>
              <a:buNone/>
            </a:pPr>
            <a:endParaRPr lang="en-US" sz="1650" dirty="0"/>
          </a:p>
          <a:p>
            <a:pPr>
              <a:buNone/>
            </a:pPr>
            <a:r>
              <a:rPr lang="en-US" sz="1950" dirty="0" err="1"/>
              <a:t>Ciri-cirinya</a:t>
            </a:r>
            <a:r>
              <a:rPr lang="en-US" sz="1950" dirty="0"/>
              <a:t> :</a:t>
            </a:r>
          </a:p>
          <a:p>
            <a:pPr lvl="0"/>
            <a:r>
              <a:rPr lang="en-US" sz="1950" dirty="0" err="1"/>
              <a:t>Manajer</a:t>
            </a:r>
            <a:r>
              <a:rPr lang="en-US" sz="1950" dirty="0"/>
              <a:t> </a:t>
            </a:r>
            <a:r>
              <a:rPr lang="en-US" sz="1950" dirty="0" err="1"/>
              <a:t>konstruksi</a:t>
            </a:r>
            <a:r>
              <a:rPr lang="en-US" sz="1950" dirty="0"/>
              <a:t> </a:t>
            </a:r>
            <a:r>
              <a:rPr lang="en-US" sz="1950" dirty="0" err="1"/>
              <a:t>umumnya</a:t>
            </a:r>
            <a:r>
              <a:rPr lang="en-US" sz="1950" dirty="0"/>
              <a:t> </a:t>
            </a:r>
            <a:r>
              <a:rPr lang="en-US" sz="1950" dirty="0" err="1"/>
              <a:t>bertindak</a:t>
            </a:r>
            <a:r>
              <a:rPr lang="en-US" sz="1950" dirty="0"/>
              <a:t> </a:t>
            </a:r>
            <a:r>
              <a:rPr lang="en-US" sz="1950" dirty="0" err="1"/>
              <a:t>sebagai</a:t>
            </a:r>
            <a:r>
              <a:rPr lang="en-US" sz="1950" dirty="0"/>
              <a:t> </a:t>
            </a:r>
            <a:r>
              <a:rPr lang="en-US" sz="1950" dirty="0" err="1"/>
              <a:t>wakil</a:t>
            </a:r>
            <a:r>
              <a:rPr lang="en-US" sz="1950" dirty="0"/>
              <a:t> </a:t>
            </a:r>
            <a:r>
              <a:rPr lang="en-US" sz="1950" dirty="0" err="1"/>
              <a:t>dari</a:t>
            </a:r>
            <a:r>
              <a:rPr lang="en-US" sz="1950" dirty="0"/>
              <a:t> </a:t>
            </a:r>
            <a:r>
              <a:rPr lang="en-US" sz="1950" dirty="0" err="1"/>
              <a:t>pemilik</a:t>
            </a:r>
            <a:endParaRPr lang="en-US" sz="1950" dirty="0"/>
          </a:p>
          <a:p>
            <a:pPr lvl="0"/>
            <a:r>
              <a:rPr lang="en-US" sz="1950" dirty="0"/>
              <a:t>Tim </a:t>
            </a:r>
            <a:r>
              <a:rPr lang="en-US" sz="1950" dirty="0" err="1"/>
              <a:t>tiga</a:t>
            </a:r>
            <a:r>
              <a:rPr lang="en-US" sz="1950" dirty="0"/>
              <a:t> </a:t>
            </a:r>
            <a:r>
              <a:rPr lang="en-US" sz="1950" dirty="0" err="1"/>
              <a:t>kelompok</a:t>
            </a:r>
            <a:r>
              <a:rPr lang="en-US" sz="1950" dirty="0"/>
              <a:t> </a:t>
            </a:r>
            <a:r>
              <a:rPr lang="en-US" sz="1950" dirty="0" err="1"/>
              <a:t>terdiri</a:t>
            </a:r>
            <a:r>
              <a:rPr lang="en-US" sz="1950" dirty="0"/>
              <a:t> </a:t>
            </a:r>
            <a:r>
              <a:rPr lang="en-US" sz="1950" dirty="0" err="1"/>
              <a:t>dari</a:t>
            </a:r>
            <a:r>
              <a:rPr lang="en-US" sz="1950" dirty="0"/>
              <a:t> </a:t>
            </a:r>
            <a:r>
              <a:rPr lang="en-US" sz="1950" dirty="0" err="1"/>
              <a:t>pemilik</a:t>
            </a:r>
            <a:r>
              <a:rPr lang="en-US" sz="1950" dirty="0"/>
              <a:t>, </a:t>
            </a:r>
            <a:r>
              <a:rPr lang="en-US" sz="1950" dirty="0" err="1"/>
              <a:t>manajer</a:t>
            </a:r>
            <a:r>
              <a:rPr lang="en-US" sz="1950" dirty="0"/>
              <a:t> </a:t>
            </a:r>
            <a:r>
              <a:rPr lang="en-US" sz="1950" dirty="0" err="1"/>
              <a:t>konstruksi</a:t>
            </a:r>
            <a:r>
              <a:rPr lang="en-US" sz="1950" dirty="0"/>
              <a:t>, </a:t>
            </a:r>
            <a:r>
              <a:rPr lang="en-US" sz="1950" dirty="0" err="1"/>
              <a:t>perencana</a:t>
            </a:r>
            <a:r>
              <a:rPr lang="en-US" sz="1950" dirty="0"/>
              <a:t>, </a:t>
            </a:r>
            <a:r>
              <a:rPr lang="en-US" sz="1950" dirty="0" err="1"/>
              <a:t>dan</a:t>
            </a:r>
            <a:r>
              <a:rPr lang="en-US" sz="1950" dirty="0"/>
              <a:t> </a:t>
            </a:r>
            <a:r>
              <a:rPr lang="en-US" sz="1950" dirty="0" err="1"/>
              <a:t>kontraktor</a:t>
            </a:r>
            <a:endParaRPr lang="en-US" sz="1950" dirty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1391892" y="1073944"/>
          <a:ext cx="6437658" cy="25836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67047" imgH="2209175" progId="Word.Document.12">
                  <p:embed/>
                </p:oleObj>
              </mc:Choice>
              <mc:Fallback>
                <p:oleObj name="Document" r:id="rId2" imgW="5467047" imgH="2209175" progId="Word.Document.12">
                  <p:embed/>
                  <p:pic>
                    <p:nvPicPr>
                      <p:cNvPr id="819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1892" y="1073944"/>
                        <a:ext cx="6437658" cy="25836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sh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58FCD5B-FDA9-921B-15E1-61DF5820E013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4" name="矩形 36">
              <a:extLst>
                <a:ext uri="{FF2B5EF4-FFF2-40B4-BE49-F238E27FC236}">
                  <a16:creationId xmlns:a16="http://schemas.microsoft.com/office/drawing/2014/main" id="{C3DD7B9E-81D2-1ADE-7E09-B3B83CD37274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5" name="矩形 33">
              <a:extLst>
                <a:ext uri="{FF2B5EF4-FFF2-40B4-BE49-F238E27FC236}">
                  <a16:creationId xmlns:a16="http://schemas.microsoft.com/office/drawing/2014/main" id="{C5D6B03E-FAAB-A609-9184-4ECE408ED983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34">
              <a:extLst>
                <a:ext uri="{FF2B5EF4-FFF2-40B4-BE49-F238E27FC236}">
                  <a16:creationId xmlns:a16="http://schemas.microsoft.com/office/drawing/2014/main" id="{1EEE408C-6C6A-166F-E5AF-F75FB0E7571E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7" name="矩形 5">
              <a:extLst>
                <a:ext uri="{FF2B5EF4-FFF2-40B4-BE49-F238E27FC236}">
                  <a16:creationId xmlns:a16="http://schemas.microsoft.com/office/drawing/2014/main" id="{602ACFDD-156A-22D1-D7AA-D148F907607F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319" y="452951"/>
            <a:ext cx="7886700" cy="993775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err="1"/>
              <a:t>Keuntungan-Kerugian</a:t>
            </a:r>
            <a:r>
              <a:rPr lang="en-US" sz="2400" b="1" dirty="0"/>
              <a:t> </a:t>
            </a:r>
            <a:r>
              <a:rPr lang="en-US" sz="2400" b="1" dirty="0" err="1"/>
              <a:t>Jenis-Jenis</a:t>
            </a:r>
            <a:r>
              <a:rPr lang="en-US" sz="2400" b="1" dirty="0"/>
              <a:t> </a:t>
            </a:r>
            <a:r>
              <a:rPr lang="en-US" sz="2400" b="1" dirty="0" err="1"/>
              <a:t>Struktur</a:t>
            </a:r>
            <a:r>
              <a:rPr lang="en-US" sz="2400" b="1" dirty="0"/>
              <a:t> </a:t>
            </a:r>
            <a:r>
              <a:rPr lang="en-US" sz="2400" b="1" dirty="0" err="1"/>
              <a:t>Organisasi</a:t>
            </a:r>
            <a:r>
              <a:rPr lang="en-US" sz="2400" b="1" dirty="0"/>
              <a:t> </a:t>
            </a:r>
            <a:r>
              <a:rPr lang="en-US" sz="2400" b="1" dirty="0" err="1"/>
              <a:t>Proyek</a:t>
            </a:r>
            <a:r>
              <a:rPr lang="en-US" sz="2400" b="1" dirty="0"/>
              <a:t> </a:t>
            </a:r>
            <a:r>
              <a:rPr lang="en-US" sz="2400" b="1" dirty="0" err="1"/>
              <a:t>Konstruksi</a:t>
            </a:r>
            <a:endParaRPr lang="en-US" sz="2400" b="1" dirty="0"/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1371600" y="1425018"/>
          <a:ext cx="6230053" cy="3318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742658" imgH="3915403" progId="Word.Document.12">
                  <p:embed/>
                </p:oleObj>
              </mc:Choice>
              <mc:Fallback>
                <p:oleObj name="Document" r:id="rId2" imgW="9742658" imgH="3915403" progId="Word.Document.12">
                  <p:embed/>
                  <p:pic>
                    <p:nvPicPr>
                      <p:cNvPr id="3379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425018"/>
                        <a:ext cx="6230053" cy="33184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3D5D3D3-2165-7CB5-E73D-8E679BAD1744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3" name="矩形 36">
              <a:extLst>
                <a:ext uri="{FF2B5EF4-FFF2-40B4-BE49-F238E27FC236}">
                  <a16:creationId xmlns:a16="http://schemas.microsoft.com/office/drawing/2014/main" id="{B42488A0-B104-AB71-34F6-FA504329CB06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4" name="矩形 33">
              <a:extLst>
                <a:ext uri="{FF2B5EF4-FFF2-40B4-BE49-F238E27FC236}">
                  <a16:creationId xmlns:a16="http://schemas.microsoft.com/office/drawing/2014/main" id="{0123432C-0795-0C3A-9373-F4786C8ABE3C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5" name="矩形 34">
              <a:extLst>
                <a:ext uri="{FF2B5EF4-FFF2-40B4-BE49-F238E27FC236}">
                  <a16:creationId xmlns:a16="http://schemas.microsoft.com/office/drawing/2014/main" id="{8C408D11-EA71-64C5-B854-C11156A4D5C1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AB9032E-E73F-31AC-A28F-E4813B45C4B1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1279746" y="742950"/>
          <a:ext cx="6605731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9742658" imgH="3359499" progId="Word.Document.12">
                  <p:embed/>
                </p:oleObj>
              </mc:Choice>
              <mc:Fallback>
                <p:oleObj name="Document" r:id="rId3" imgW="9742658" imgH="3359499" progId="Word.Document.12">
                  <p:embed/>
                  <p:pic>
                    <p:nvPicPr>
                      <p:cNvPr id="3481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9746" y="742950"/>
                        <a:ext cx="6605731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9CA0FDA-AD93-8046-DF4B-15930BF9632C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3" name="矩形 36">
              <a:extLst>
                <a:ext uri="{FF2B5EF4-FFF2-40B4-BE49-F238E27FC236}">
                  <a16:creationId xmlns:a16="http://schemas.microsoft.com/office/drawing/2014/main" id="{8269E09B-199E-40CA-8518-80371361CD15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4" name="矩形 33">
              <a:extLst>
                <a:ext uri="{FF2B5EF4-FFF2-40B4-BE49-F238E27FC236}">
                  <a16:creationId xmlns:a16="http://schemas.microsoft.com/office/drawing/2014/main" id="{8B00B8F0-A529-DEAB-75B2-509145DAB43C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5" name="矩形 34">
              <a:extLst>
                <a:ext uri="{FF2B5EF4-FFF2-40B4-BE49-F238E27FC236}">
                  <a16:creationId xmlns:a16="http://schemas.microsoft.com/office/drawing/2014/main" id="{1F522553-A6C2-D14D-602E-E216E92410EC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5A8AA34-5CB4-046C-1AA2-1A14055BF834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aphicFrame>
        <p:nvGraphicFramePr>
          <p:cNvPr id="358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47937"/>
              </p:ext>
            </p:extLst>
          </p:nvPr>
        </p:nvGraphicFramePr>
        <p:xfrm>
          <a:off x="1257300" y="614765"/>
          <a:ext cx="6629400" cy="4379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742658" imgH="6108834" progId="Word.Document.12">
                  <p:embed/>
                </p:oleObj>
              </mc:Choice>
              <mc:Fallback>
                <p:oleObj name="Document" r:id="rId2" imgW="9742658" imgH="6108834" progId="Word.Document.12">
                  <p:embed/>
                  <p:pic>
                    <p:nvPicPr>
                      <p:cNvPr id="3584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614765"/>
                        <a:ext cx="6629400" cy="43791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96B483D-26B1-0A31-1F7F-5A1E9091FA1E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3" name="矩形 36">
              <a:extLst>
                <a:ext uri="{FF2B5EF4-FFF2-40B4-BE49-F238E27FC236}">
                  <a16:creationId xmlns:a16="http://schemas.microsoft.com/office/drawing/2014/main" id="{5EDCE4ED-6C61-2093-A834-81AEF70EF9DD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4" name="矩形 33">
              <a:extLst>
                <a:ext uri="{FF2B5EF4-FFF2-40B4-BE49-F238E27FC236}">
                  <a16:creationId xmlns:a16="http://schemas.microsoft.com/office/drawing/2014/main" id="{1FB30788-CD0C-F832-7758-616224ECEB5F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5" name="矩形 34">
              <a:extLst>
                <a:ext uri="{FF2B5EF4-FFF2-40B4-BE49-F238E27FC236}">
                  <a16:creationId xmlns:a16="http://schemas.microsoft.com/office/drawing/2014/main" id="{6A32DAA3-1BFD-FB9B-2DDF-D7C846DAAC5D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703C3A0-FE1F-7E09-8F90-E6364DC41DB6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1367327" y="800100"/>
          <a:ext cx="6523798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9742658" imgH="4342662" progId="Word.Document.12">
                  <p:embed/>
                </p:oleObj>
              </mc:Choice>
              <mc:Fallback>
                <p:oleObj name="Document" r:id="rId2" imgW="9742658" imgH="4342662" progId="Word.Document.12">
                  <p:embed/>
                  <p:pic>
                    <p:nvPicPr>
                      <p:cNvPr id="368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7327" y="800100"/>
                        <a:ext cx="6523798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44732-5B69-DE5F-88E1-EFF13A641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D9C740E-6DA9-4633-7DFC-B7669CE2F6D2}"/>
              </a:ext>
            </a:extLst>
          </p:cNvPr>
          <p:cNvGrpSpPr/>
          <p:nvPr/>
        </p:nvGrpSpPr>
        <p:grpSpPr>
          <a:xfrm>
            <a:off x="105781" y="129237"/>
            <a:ext cx="8955475" cy="4881925"/>
            <a:chOff x="105781" y="129237"/>
            <a:chExt cx="8955475" cy="4881925"/>
          </a:xfrm>
        </p:grpSpPr>
        <p:sp>
          <p:nvSpPr>
            <p:cNvPr id="3" name="矩形 36">
              <a:extLst>
                <a:ext uri="{FF2B5EF4-FFF2-40B4-BE49-F238E27FC236}">
                  <a16:creationId xmlns:a16="http://schemas.microsoft.com/office/drawing/2014/main" id="{E609BCDD-4F98-1C23-7B20-3D6F766A9066}"/>
                </a:ext>
              </a:extLst>
            </p:cNvPr>
            <p:cNvSpPr/>
            <p:nvPr/>
          </p:nvSpPr>
          <p:spPr>
            <a:xfrm>
              <a:off x="105781" y="129237"/>
              <a:ext cx="5904178" cy="285915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4" name="矩形 33">
              <a:extLst>
                <a:ext uri="{FF2B5EF4-FFF2-40B4-BE49-F238E27FC236}">
                  <a16:creationId xmlns:a16="http://schemas.microsoft.com/office/drawing/2014/main" id="{59AD8AF4-4BC7-F093-4F30-92A9CB051A74}"/>
                </a:ext>
              </a:extLst>
            </p:cNvPr>
            <p:cNvSpPr/>
            <p:nvPr/>
          </p:nvSpPr>
          <p:spPr>
            <a:xfrm>
              <a:off x="4257307" y="326415"/>
              <a:ext cx="4803949" cy="354073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5" name="矩形 34">
              <a:extLst>
                <a:ext uri="{FF2B5EF4-FFF2-40B4-BE49-F238E27FC236}">
                  <a16:creationId xmlns:a16="http://schemas.microsoft.com/office/drawing/2014/main" id="{7A7D2C45-B2A2-CAC4-C3A1-27584D0B5DAC}"/>
                </a:ext>
              </a:extLst>
            </p:cNvPr>
            <p:cNvSpPr/>
            <p:nvPr/>
          </p:nvSpPr>
          <p:spPr>
            <a:xfrm>
              <a:off x="292317" y="2152007"/>
              <a:ext cx="5904178" cy="285915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09A5CAF-0433-D869-2977-94288FF64F1A}"/>
                </a:ext>
              </a:extLst>
            </p:cNvPr>
            <p:cNvSpPr/>
            <p:nvPr/>
          </p:nvSpPr>
          <p:spPr>
            <a:xfrm>
              <a:off x="533400" y="514350"/>
              <a:ext cx="8312967" cy="429963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Source Han Sans CN Medium" panose="020B0500000000000000" pitchFamily="34" charset="-128"/>
                <a:ea typeface="Source Han Sans CN Medium" panose="020B0500000000000000" pitchFamily="34" charset="-128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B248CF2-F11A-0B44-E2F8-A55B08A69BF9}"/>
              </a:ext>
            </a:extLst>
          </p:cNvPr>
          <p:cNvSpPr txBox="1"/>
          <p:nvPr/>
        </p:nvSpPr>
        <p:spPr>
          <a:xfrm>
            <a:off x="838200" y="737156"/>
            <a:ext cx="7772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id-ID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TUGAS MODUL 8</a:t>
            </a:r>
            <a:r>
              <a:rPr lang="id-ID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id-ID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Bentuklah sebuah tim proyek yang terdiri dari 4 – 5 orang, kemudian tentukan pembagian tugas dari masing-masing anggota!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200"/>
              </a:spcAft>
              <a:buFont typeface="+mj-lt"/>
              <a:buAutoNum type="arabicPeriod"/>
            </a:pPr>
            <a:r>
              <a:rPr lang="id-ID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Jelaskan fungsi serta rincian tugas dari masing-masing anggota dari tim proyek anda!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id-ID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Rancanglah sebuah rencana proyek dan defenisikan hal-hal berikut :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+mj-lt"/>
              <a:buAutoNum type="alphaLcPeriod"/>
            </a:pPr>
            <a:r>
              <a:rPr lang="id-ID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Judul proyek;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+mj-lt"/>
              <a:buAutoNum type="alphaLcPeriod"/>
            </a:pPr>
            <a:r>
              <a:rPr lang="id-ID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Gambaran umum proyek (deskripsi); 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+mj-lt"/>
              <a:buAutoNum type="alphaLcPeriod"/>
            </a:pPr>
            <a:r>
              <a:rPr lang="id-ID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Tujuan proyek;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+mj-lt"/>
              <a:buAutoNum type="alphaLcPeriod"/>
            </a:pPr>
            <a:r>
              <a:rPr lang="id-ID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Kebutuhan proyek berdasarkan siklus proyek;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buFont typeface="+mj-lt"/>
              <a:buAutoNum type="alphaLcPeriod"/>
            </a:pPr>
            <a:r>
              <a:rPr lang="id-ID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Estimasi jadwal, anggaran dan ruang lingkup proyek.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2092507"/>
      </p:ext>
    </p:extLst>
  </p:cSld>
  <p:clrMapOvr>
    <a:masterClrMapping/>
  </p:clrMapOvr>
  <p:transition>
    <p:newsfla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/>
          <p:cNvSpPr/>
          <p:nvPr/>
        </p:nvSpPr>
        <p:spPr>
          <a:xfrm>
            <a:off x="313659" y="1617595"/>
            <a:ext cx="5904178" cy="28591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35251" y="691297"/>
            <a:ext cx="4803949" cy="35407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46370" y="879068"/>
            <a:ext cx="5904178" cy="28591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05916" y="1182794"/>
            <a:ext cx="7524775" cy="2743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444500" dist="38100" dir="5400000" algn="t" rotWithShape="0">
              <a:prstClr val="black">
                <a:alpha val="5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64"/>
          <a:stretch/>
        </p:blipFill>
        <p:spPr>
          <a:xfrm>
            <a:off x="1428700" y="1814364"/>
            <a:ext cx="2259743" cy="1294600"/>
          </a:xfrm>
          <a:prstGeom prst="rect">
            <a:avLst/>
          </a:prstGeom>
        </p:spPr>
      </p:pic>
      <p:sp>
        <p:nvSpPr>
          <p:cNvPr id="11" name="文本框 18">
            <a:extLst>
              <a:ext uri="{FF2B5EF4-FFF2-40B4-BE49-F238E27FC236}">
                <a16:creationId xmlns:a16="http://schemas.microsoft.com/office/drawing/2014/main" id="{1CD207CA-638F-42D7-BB6F-1D885229BDC3}"/>
              </a:ext>
            </a:extLst>
          </p:cNvPr>
          <p:cNvSpPr txBox="1"/>
          <p:nvPr/>
        </p:nvSpPr>
        <p:spPr>
          <a:xfrm>
            <a:off x="3874579" y="1962639"/>
            <a:ext cx="43379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err="1">
                <a:solidFill>
                  <a:schemeClr val="accent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Terima</a:t>
            </a:r>
            <a:r>
              <a:rPr lang="en-US" altLang="zh-CN" sz="5400" dirty="0">
                <a:solidFill>
                  <a:schemeClr val="accent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 Kasih</a:t>
            </a:r>
            <a:endParaRPr lang="zh-CN" altLang="en-US" sz="5400" dirty="0">
              <a:solidFill>
                <a:schemeClr val="accent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14" name="文本框 35">
            <a:extLst>
              <a:ext uri="{FF2B5EF4-FFF2-40B4-BE49-F238E27FC236}">
                <a16:creationId xmlns:a16="http://schemas.microsoft.com/office/drawing/2014/main" id="{864B70D8-050B-4183-90D7-19536D77D5D7}"/>
              </a:ext>
            </a:extLst>
          </p:cNvPr>
          <p:cNvSpPr txBox="1"/>
          <p:nvPr/>
        </p:nvSpPr>
        <p:spPr>
          <a:xfrm>
            <a:off x="3907944" y="158115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  <a:latin typeface="Source Han Sans CN Medium" panose="020B0500000000000000" pitchFamily="34" charset="-128"/>
                <a:ea typeface="Source Han Sans CN Medium" panose="020B0500000000000000" pitchFamily="34" charset="-128"/>
              </a:rPr>
              <a:t>2024</a:t>
            </a:r>
            <a:endParaRPr lang="zh-CN" altLang="en-US" dirty="0">
              <a:solidFill>
                <a:schemeClr val="accent1"/>
              </a:solidFill>
              <a:latin typeface="Source Han Sans CN Medium" panose="020B0500000000000000" pitchFamily="34" charset="-128"/>
              <a:ea typeface="Source Han Sans CN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873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4" grpId="0" animBg="1"/>
      <p:bldP spid="35" grpId="0" animBg="1"/>
      <p:bldP spid="6" grpId="0" animBg="1"/>
      <p:bldP spid="11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2ADB108-2F67-4B4E-A97E-19ABB6FAC58E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JCuo0gOaiROYgQAAAURAAAdAAAAdW5pdmVyc2FsL2NvbW1vbl9tZXNzYWdlcy5sbmetWG1v2zYQ/l6g/4EQUGADtrQd0KIYEge0xNhEZMmV6DjZMAiMxNhEKDHVi9vs037Nfth+yY6UncR9gaQkgG2YlO+54909d0cfHn/JFdqIspK6OHLeHrxxkChSnclideQs2MmvHxxU1bzIuNKFOHIK7aDj0csXh4oXq4avBHx/+QKhw1xUFSyrkVndr5HMjpz5OHHD2RwHF4kfTsJkTCfOyNX5DS9uka9X+qff3n/48vbd+58PX2/l+sDEM+z7+0DIIr170wMoYFHoJ4BG/CQg58wZmc9hcuGC+TQgzmj7ZZj0PCJnzsh8dsotoogELIl96pGExkkQMusLnzDiOaML3aA13whUa7SR4jOq1wLiWMtSoErJzD5INWwUjehS5oUzTIMkIjGLqMtoGDijWJfl7S8Wljf1WpegrkKZrPilEpnVCRljn9+UogLVvIaMQvCq1xJ+qXMui4NO1RFe0mCSsDD044QE3m7HGZEiQ17JjZqBKBGOSQQAJa9E+QjZxGaZFUdYqWEIUzqZ+vBmxoSpXK0VvOuhdswJxGAuii4pyBESQXbF8TKMPOM0UIU4uuFV9VmX2V5+PAxUFzAN3BBS0GUPwJnB2AFDjCXUjbIUad0FNiNxjCckGYfnkMjAu3CIRHgKdDsdInFBYqAIibtkAnxGJ9gkvKHYLv93/Eq5SWd1i3iagpxx30bqpoId41JggWVadTBMTUw+LiBsFPs/oHGLCt61q5XcCLCjzETZqQgqi0s8k0UfF/SP5ARTn3gJpJUXLhNmS57RmPNbVOga8WzDi1SgS5HyBnL9Fp5lMrPPTJyt/k+N/BvxeltVXm0LUuCR81dD7dmrYd8xq6nAproW+U3dpdo4bGv+Y6wwOf1DE/oc/XH6Y5cEOKLh80Smknmj2qr75PjcWTY0Rp1GPNFT/aP13JbEbW0dUyhYY6n7SxDopqZ/QANU/aVocAKK5m2JhhpOi6sBOoNwCxBo9FiMM3DVngln4MIB8ksyjimD2WgpLitZd44dlo1tgL4f2hTmPCVqcU/GS3GlYcJRgm/a6QO6kI10Z0AfDDd7rYJR5oPJAQCu2uQBSCVzsD/rgbmYkZ0H2gK/d5KlblRmyavktS3y4NsmF9+OTVelzu2u4tUuedsmc/wUK9rDRa3S+YD2f8e/3vF5QL/HRykmOHKniYsDl5hB33BV9RQCChhX+CxOfDw24sCFnNfpGprplW6KrCdQO6t75AQD2PbMseBluv7vn397YnxlSbuLtru/DwIBYpsqSO7A/gx0Laq/ukAYHu/L2UUfqe3dZifX86rDKGThs9wheNtacp3D1kG3XkjybdAwY9idzoAHsU173ZQwug1BmOHoFGqZncKd0YyX11AImdZqEIp1tUnAepj2++tlUytZiCGyT2sl5sCMzhPsefauDeRTMr1ue2YGN4p0e+lWcOnuC+ZOcQB19is8kcl6IKBtTbsqBERv1/c033zbqe5Wlf3D4vD1g/8v/gdQSwMEFAACAAgAkK6jSAh+CyMpAwAAhgwAACcAAAB1bml2ZXJzYWwvZmxhc2hfcHVibGlzaGluZ19zZXR0aW5ncy54bWzVV91u2jAUvucpLE+9LGk7unYooaoKaNVaQIVt7VVlYkOsOnYW21B6tafZg+1JdhwDBbXr0h+kTQgRn5/v/J+Y8Og2FWjCcs2VjPBudQcjJmNFuRxH+MugvX2IkTZEUiKUZBGWCqOjRiXM7FBwnfSZMSCqEcBIXc9MhBNjsnoQTKfTKtdZ7rhKWAP4uhqrNMhyppk0LA8yQWbwY2YZ03iOUAIAvqmSc7VGpYJQ6JHOFbWCIU7Bc8ldUES0BdEJDrzYkMQ341xZSU+UUDnKx8MIvzs8dp+FjIdq8pRJlxPdAKIjmzqhlDsviOjzO4YSxscJuHtQw2jKqUkivFdzKCAdPEQpsH3oxKGcKMiBNHP4lBlCiSH+6O0Zdmv0guBJdCZJyuMBcJCLP8LNwfWnq17r4uy08/l60O2eDU573olCJ1jHCYN1QyE4pGwes6WdkBhD4gT8Bp0REZqFwSppITZScs05d0ZDJSD3hRa0UTpktENStlKN/g2XbZDcxWgEgYhZhI9zTgRG3BDB46WytkNtuCmq3l6VRIAF7cnQeR/fm/fZiROSa7bq1oKjXc7jxjdlBUUzZZHgNwwZhSB+m8JTwtBqcdAoV2lBhfYxSAsOFiecTRk9KnI6B/yToSswkVrQhF7NBDPewnfL79CQjVQOuIxMoLOBzrXHrz4LOCNa34OShY9b/bPTZuv6tNNsXW65AAmdEBk/ExwKztLMbASfzJBUZqEH6YiJ1awoCuW04JWJrfryMmieWuHL/NbFWIHeYEk2Y+U5hfmrB6XNJmRSDKIbrgIaRpBDSTwmMGJYF1xaVhYwJhIpKWaIxLDWtBvrCVdWA8UPsIfWL/fQ6yMui9MYVhtYzCnLS0Hu7O69r+1/ODj8WK8Gv3783H5Sab7we4I4c37jnzy58pdr/+E2DAO3pR9f2ia3/+bO7l20vpbJa6d1OShV0la/FFy3jFT3cxmpC/+S6a28YEq5AEtp7IcM1pLgKTeMvmWLvaBNXvVu9z22mTbZYMyvGY3/JmR/Wl4T1+6FYfDoxdVxUi55ColwK3F5223s13bgpvkoq1IBtPX/Do3Kb1BLAwQUAAIACACQrqNItfwJZLoCAABVCgAAIQAAAHVuaXZlcnNhbC9mbGFzaF9za2luX3NldHRpbmdzLnhtbJVWbW/iMAz+fr8Ccd/p7pWd1CExxkmTdrfpNu172po2Ik2qJGXHv784TdYEKPSwJhH7eWzHsc1StaV88WEySXPBhHwGrSkvFWq8bkKLm2nWai34LBdcA9czLmRN2HTx8af9pIlFXmKJHcixnA3JoQ8zt58xFBfj2xxliJCLuiF8/yBKMctIvi2laHlxMbVq34BklG8N8urHfLUeDMCo0vca6iin9TXKOEojQSnAlL6vUS6yGMmA+UhX9jOS04c6f/sD2o4qqi1t+QlliNaQEuIiXy9RhvHceI9fZY5ynqDhrzbQL59RBqGM7EHGzu++ogwyRNM2/9MjjRQlFjTmnH/Edw4TpDDjh1ldoVwk4IUw0MVXcOWxd70LQO5rOPcpjqsU7AnrerAQ8NEzBgstW0gTf+psqhJvj6028wGLDWHKAEJVD3oyST+RVnk3sa7H/YE3yovQl9P0kFfB2hpWXcKBu1jf41erW7srQqfvuiBDCTunDFLslT3yt6nrETJQ9shnRgt45Gx/nMGhqSP5R74l7jnP199YgRNzLJzVn7wVIz3g6KogVafwmFoUsFCYzgutAd8tTayuSyk5yinlZEdLoqngvxCX7e1lVJocGFyvne6sVFPN4FTD2RzNmg7LZc9xPzpr3JDdz0J/ue480WaL30yJ1iSvavOzpKYTxzNjYgozTU4zcE8aOMh7vhEBx8YeItVEbkG+CMHGhuFCgxrrXnTDNQRPk6AGaXK6yqlzcqr8vK0zkGvzahSUr3Ks7IAVLStm/vQrhTcoDhgD1o6qK+OPE/rel4HCNQEQmVe+a7tDZ6lbpimDHfjhDxT2ykN3S5Xp0qGGW+oH2Oiw5ZxmVE+6XdH3SrxDAv0J/KtJK3J8YBnR9ppkyt4smny/hvtcosXs1xk2X7jJ7Nn1UuTY2I8raJT47+Q/UEsDBBQAAgAIAJCuo0gqlg9n/gIAAJcLAAAmAAAAdW5pdmVyc2FsL2h0bWxfcHVibGlzaGluZ19zZXR0aW5ncy54bWzNlm9PGjEYwN/zKZouvpRT56YjdxgjGIlOiLBNX5lyLVxjr721PfB8tU+zD7ZPsqdXQIiOnUaWhRDo0z6/51/7tOHRfSrQhGnDlYzwbn0HIyZjRbkcR/jL4HT7ECNjiaREKMkiLBVGR81amOVDwU3SZ9bCUoMAI00jsxFOrM0aQTCdTuvcZNrNKpFb4Jt6rNIg08wwaZkOMkEK+LFFxgyeESoA4JsqOVNr1moIhZ70WdFcMMQpeC65C4qIM5sKHPhVQxLfjbXKJT1RQmmkx8MIvzs8dp/5Gk9q8ZRJlxLTBKET2wahlDsniOjzB4YSxscJeHuwj9GUU5tEeG/fUWB18JRSsn3kxFFOFKRA2hk+ZZZQYokfenuW3VszF3gRLSRJeTyAGeTCj3BrcHt202tfXXQuz28H3e7FoNPzTpQ6wSonDFYNheCQynXMFnZCYi2JE/AbdEZEGBYGy6L5spGSK865MRoqAakvtTAagaeiiPCx5kRgxC0RPF7MWqLHzJ5yATE43d36SFr8CPTxxgnRhi0bms8Yl8W4+U3lgqJC5UjwO4asQhBRnsK/hKHldKORVmkpFcRYZASnDE04mzJ6VGZpBvyToRswkeagCZsvE8x6C99z/oCGbKQ0cBmZwFYFOTeeX38ROCPGPELJ3Met/kWn1b7tXLba11suQEInRMYvhEMJWZrZjfBJgaSycz1IR0xyw8qiUE7LuSqx1V9fBsPTXPgyv3UxltAbLMlmrLykMH/1oLLZhEzKg+gOV4mGI8ihJJ4JEzEcdy5zVhUYE4mUFAUiMTQq4471hKvcgMQfYI82r/fQ6yMuy9EYbg6wqCnTlZA7u3vv9z98PDj81KgHv3783F6rNGvhPUGcOd/DT9Y28UUjf9oNw8D1zufbsNX5v+rCvav21yqZumxfDyoVqd2vhOtWWdU9r7Lqyl8bvaUro5IL0GbG/thAoxE85ZbRt9w0ryj8+vvXb4s3KvwGo1i7ff/fIPxo8dxaeV+FwbMPwBrIVx/TzdpvUEsDBBQAAgAIAJCuo0hocVKRmgEAAB8GAAAfAAAAdW5pdmVyc2FsL2h0bWxfc2tpbl9zZXR0aW5ncy5qc42UTW/CMAyG7/wKlF0nxD5hu6HBpEkcJo3btEMoplSkSZWkHR3iv68OX03qjsUX8vLkdewq3na61WIR6z53t+6327/7e6cBalbncO3rokVPUWdGJAuYJSmIRAILkOJ49CTvzgRlzKQznZcfaGtqfkzhP0suTB3PCAtNaIY6XBDgN6FtqMM/J7FTq2tfU63R89xaJXuRkhak7UmlU+4YdvXqVr3EAFYF6AvokkfgmQ7caiPPjg8DjDoXqTTjspyqWPXmPFrHWuVy0ZZ/VWagq0++3gP9p8HLxLMTibFvFtIw8WSI0U5mGoyBQ97HCQYJCz4HUfPtu/UH6hk3CwroIjGJPdKjG4w6nfEYGl0ajjB8TFZejW4OMJqchY3dE3e3GB4heAm6YTW+x/BAleXZPz5gplWMHWmgzZ6fUKH4IpHxIXUfg+Twsmjb1r1zoe76Y+Y9IRU8oRX1/NK22RGChgCtN5aOeU2Qd0rZCUqURA5FaNS0Kug5YsM5gvvPLuPW8miVVuOhGo5VG7heg54pJarbf126Z5irs/sFUEsDBBQAAgAIAJCuo0g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JCuo0izv7NQbQAAAHIAAAAcAAAAdW5pdmVyc2FsL2xvY2FsX3NldHRpbmdzLnhtbA3MPQ6DMAxA4Z1TWJ7K0L+NgcDGWFUqPYAVLITk2CixqnJ7sr3h0+vHfxL4cS6bacDn7YHAGm3ZdA34nadrh1CcdCEx5YBqCOPQ9GKR5MPuFRbYhQ7OM6cazi9KVb4zF1Ynr2e4RNuPFu9DcwJ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kK6jSIyYS/o+CAAAjyAAACkAAAB1bml2ZXJzYWwvc2tpbl9jdXN0b21pemF0aW9uX3NldHRpbmdzLnhtbLVa627iShL+v0/RYnWks9IqXMwtK4aVL01iDTEc7CQzu1qhBneCFdvNsRtmOOLHPs0+2D7JVrftYBMgdmYWT6JxddVX1XXrCxnEL16ob2LOAu8Pwj0W2pRzL3yOh39CaLBkPoumEY0pj+sHyqMXuuybGT4xQQNqzEnoksjVxWg8bKCR/KB+T+0bfXhra+0W6rVxC/eRgTs6jF0rxrWiw5jRauqD+hFEghvRJQ35adRBvTD6VsAMYxpxM3Tp96FS5M4PFWdwExHXA7542G2LZ59p3Rtt8aB2s9Pr4H1LVRSli/SO0TQa+17vuqc2EW60Ow1lr/VbSktBzU6ned3dN3utjgJvo+suoLTxdRe1e+12y9i3cAukkapqRkvf95TrZlMFbbh/re9HI63XaKBms6m0jX2nq4y0BgJuBTBUpS8cqBiKpnT3qqY2+woa6SNt1N5jA3f1Duq3cLfR2Lc1TWk0Ds49zC7vrgO19HQyd74DeDIEJ0dFbtVPJNdguYkiYHZosPYJpygkAf1UkzkZcpmx6NclW+/+UksTVCZzxp7ZVaQmRCALsOEJrEFdjmRs0q58YeTpyHM/1RYbzll4tWQhB6irkEUB8WvDPye5k86sjCTb0qiK3BNZ0oO6nvyUFUt1QT7Dc0loyYI1CXdj9syuFmT58hyxTeiWMnO1W9PI98IX4G5c93R8UZHvxdzkNCjYh/viKS+2hnjGVJjXxeIpJemTBfUzjQ35qSB3UPm+R45Et17scSmqNsVzSXRNnmkxAH1VPJdlQtBSjFpPPO8LcfqdA7siyr91kd0nOxoVlSTt8qIUW2/WVfNpHbFn4eyi3PuBfpXzGXSf8FlY2BBPKSExQaGwVJRSt8n5G0eM6etxLxkEoAWCm28uKUlCTrW5PrmbqtbX+XhyM5lr5k1tqCdViURZ/trq9r83O13oXKlcSST7Th2Pi1hIgnUa5bAsZzYZzwEQj+cW/uLUhuJ3ZdHJvTM2LVwbpv+pDDCd4YfaUPwuI3o/m2HLmdtj08Bz055bE0f6ZYwdbNSGX9kGrciWIs7Q1qPfEF9RBO3ZiyiKfc+VA6Jle+GGltBnTO5U05rPsO3MTN0xJ1ZtaLMo2v1VIpMNX0HyrEiMXC8mC5+6Ui2kiBxf51co+MdXHnCygHjhVRntM/XRtG7mzmQytufYMjJKbYhDFxkREZqqA81UG88AIyKwjn9MfC6zTyIg1fcrg9yaN7dj+HGEIbfe88qHH/4Ba6YYQjKlYQlBSBw8g6yz7cfJzBA+BIWIoDWJ428scgtJkw9dCWzT0ieQmrqTw3cETIYNgffCJaQOXfISeHfYttUbPNcmXyDHoTYnFYUmn6EkP1cU+optqCFslxCz1AfzRhUVIcowK5CsBpdE5Lu/Q2S5BDnhza3HNjFQhIehTGQ1xleVNdn4t3sIpKmOz1R7AgzOlm/P3paCKZELy1wJXdCGdGyI7Prt3vzHfKSaY2zMId2MyePckV1SKA3IDoWMI+JuSbikaEGXZAOVsIMx13PlmIi8NOH3jfcHIjztP7+krcsy8JdfPmBSoeGdsAz2y6AMtilr/p524bZ0Bh80ROT6WSvKOODDJtg6ttSZOfk5IYq9YOMnXfpnBOrVuKrBeteOH/dX+bD9H4yxkxasmdDRNI9VEsKwEoslBxZPv5KgaY1AXXpYhIYvTqiVAKxJimEx9AMwD+C5giEP4NFqEI9Ys00HNluPdCFOHyWEZa0mUTsdb3FG9Ckc0F9LdUGfGOyXfEq2yUYG1i4Z/jJRzm2VCkuLYzpjMNwCzOckqQDV9wJxhioHe3+HM1ckq0FhPo9s47uyun3vRa4I4OdNQN/uw54iFkiqT+Isr5NF6e8/aEgyxVmid1ptA/FaoKVjlavPH4qYjdWZfjvXVUvH4kQh6tkvLwfVIXwyduz5WNUEApRJQPhyBavwkzjnlcdKTgQGHqmAl07epiRarv777/+UhzmyJ6GilPq3qjhQ/KJr4le8f1qM0/hfJXAcVSuKypeSgumBKhMtf75yTEjQn3JkIcmyFLBAXHGVUg0lkIZRdRxVv72DKrFlUbBNBHvBiiB36uwzND65168N70j0Ao3TYcyvCiQ9L3KTV7bhcMTdcN8LaUXxH16JxOQdczpXDUOe/aFGfW/5kiy/Lhxg0ms+5LPnKnj6rWpBdz6CpK7Hq2PKxS3rWtASkvdDQ9ieXOteCYcLFZ9AD+eF+5mQR8yfiputt1e5wCAu4iCNhzwSR/rsLc8Rr9i3NHbDJ+LHwJYnHbNOwYap2CymkEXaMfdM1I6bx00px4wPzId1QU+mk4Mu0o+ldF2TN795Ba+0N5bDMSsdypl+IB7zW/Q7f8OfIx7z22JNmcC57q1Nx0N50ew6TiNRnl4mdsBDQ9mlUp7srcgjLBiLa9k4N5GUUOQMmEuHcm10vICm5SxoeYPrZywehK/blzshs9jJacfia4fCwCF965fzd8A97tPzyS3nASWYd7V8P1UBKc+pEki+Pjh2RkJFfLemn2pwECHLlej0cQ2lGJ9qwp3JNzTn5NZZPxPtLCcprbksGsh+Ltt5JZWh6OLVVLGk2C8LDepv/DSoX4rQIIU9H8BwEyxohCEHPOhyaYSKxDz7KrsKe5A70iO5M6N5AL4C7BDOSFkl5AiFxJLbqqxakpf8OOwtuefTLc1aVY6Qc87l+Q9iqI7Lya3yMX3i+fROKZWrIO11h1ws9sAc/ayUPJHllRyNVCw6ThaxnP2JbpUtPgcbTyxHWZsW6Z7v0IwfRb1+QhXwnvP+oJ5fZqFHvfmW9ZgGooB39m8O/gdQSwMEFAACAAgAkK6jSCqKN+aHEQAA8GEAABcAAAB1bml2ZXJzYWwvdW5pdmVyc2FsLnBuZ+3d+VeS2f8AcEszJ2eizcwsbZq0xQXUGjMXWmzSkXKd1FLR1GwzNTMUWVKnsUUldcpdmlzaJW3S3MAlJdSgCZXSlAqFEJUQkR0+9J2az4x+5g/4nvNwDni49znPva/73NUf3lzyOrDvm0WrF2lpaX3j7ubqo6WlA9PS0o7T09WkqHZb7tP8mRfvs2+3VhV1DVfzRSdq1/5dWlrVOH1F2ALN969i3QLjtbQWt396zyPH3I7Q0gq74O66yy8xZGIIfuVBpJIsUOajtJzPH9AGteV+tHya9SNk04+uznrL59ssmXgGKf/ouv5F2jL9+Xt0Lnl5KrRTkJWBFJlobZNiSH7uQT2fdujRUcI2JuOX/fUcWml9FaOnNIlP6yE+LlBIpume9vxm8TC7BDFcL5Gyi2Jk3K9XhZ6fp/v3j7c/rF6lLDvkti2bizvMgrpI3qYZS7uuuNw01P4a0qL194/7Nl7REYoneuamWEV1wM2Vtv/MhrTsTNbucxsjP6BB1U3KsPt3YCb7MiNmlXcjPeWEWd0Y72xQIk4fQZss+Gf2+ZRI7b4fTyuVfKwhDFY1p7rnU8Df+FnUV1ha5ZlFjWTMzv8QuRPivcTAVXd2Rr7REliTd2LZnPvNay1n/PwsogdtN0tz1fghxHvpT3Nv9RBCuZezjNMzt+yWNte9fkuNZpfR0lbuv9R355D97Batn6e/3MB7b8ScOunnNm3ZHEfNmG0P0bWE+bkaZM++XpOMNLBZ0AsgAASAABAAAkAACAABIAAEgAAQAAJAAAgAASAABIAAEAACQAAIAAEgAASAABAAAkAACAABIAAEgAAQAAJAAAgAASAABIAAEAACQAAIAAEgAASAABAAAkAACAABIAAEgAAQAAJAAAgAASAABIAAEAACQAAIAAEgAASAABAA4v8RIkXaNvKI5jIo+R/RAs+nqO1ju8MS0+bG0dM9bb8uP+BVwCqb2WEBW3rOh77PbDNeMCeioJ750YNHD85OhcT+e/v+W/I12ObIOXV9dh5MmWc+v2zn3RezylirKTr1Umib1uwq+QucYS7SkdznHuDm35OmKBvtcU5Tz9gpC0221+NFZ/q6/cFRzU1rx/IY3qP/LNDaHqJEzayA5gXLbfs4jSJhHUkZPe0Q06wSbWVxGSrMLUkiWVUMDclHSd6lF5mqJeSNhm7WjU3IJN7oTFa7qck/YynCtflE+SRFVaH+dtdNF84DRjTlnDO1Hu1CYgedgFSzRfAdeGk7K3TqTTyt5CdLo/TDYARy+0kT9QXDkFe9tG04ebupKlZIdeSjJuLgaFHfczBGcOUKnuYiH7/LecwWC7d3Y5c0CTqN4SVKPlYtH6RikGBRYiP10eSpN0yoWkobNAE3M4J/qHovDkAGmqCn/3geSeD8VlqFLDi6t3Zc/sJROE3N//L0c1JkHtO+ykWXtnmHcuNKk9gFHTQzXtz1Ulq9S9PkzN30ZXEQB8bqn8Din0jVjI3ViKEERsfG7pOl4mbxsPwx+d4rH1IIvphBi8EIiwzVjWxpUnG7WuveI4KXT5SqmY/mv1cz6g9KViG8QY3yyUZEZxWyAVmMHEA2xYFHb65/qgcWqfMmTxVlC2rWTiUHzdT08g4R9gS6XG8OB9PvP1uMPRxQw333V4Wpr3cqR4dYOCgmPLz14hoPxNkqm4iJ7mAE6hoz57vF5ifhL3xRTWZOlHbe8h7ZyBMVYj/kTiSl1jP/pDdEuSHhvlZOXgdrUpzO0PuWpTgR7J1drkrW+UXw8HJ4gr+IaVDfWZL51taE4JTR4b3gIvf9iDFT0tn/wbb0XF42GotDru28ya3JqwjhvJMGtI7suH6cfCg7ST7An+iud7D/3K+2m2mLmq08BfG99zAF16mKu1iSLwqTwPDgPJx5l0opZX6VhOK2DbR442NppJHwQbPA/CCmqSWrO6hS7BX2myrZpGbLhgzRvguEpXu3pMLwmMTbXjbwKxlmf1TZU4N/mFE6j4ktbnmAuy9u8QAzBxBbBk34n2oSkL12akfyAC/58Ll+auGXDm7nxRx8vwJaDe3s/n26NjaDKewt5QzwOTVnD4piWyNoobaLEdGQO6RWPBZ7RbqgbyM3vOMhe8qJGoaFnGpsXApjC0JXw2oXXK9Pj8aRVmw4Z2QEphNJ5IG8SO6o49PBhOblziOR07+nNzs7QDnkz2Ph1rEbRCeWOZaZIyW/9kDEBpvmMbnMW8StUVzLfqcgSH1laM1Esm+G/t2rPiBDjyoxqMBX37wxQ8+cp349tY0/7UQVEUscYjjPP98Q8bJlv8r81uDNpy8DmdyrcSUkrJJO8eBUT8e2jqxOdUdvplbx432qy4mGXYUxeg1nC0xKlWF+8IN2mX50fpgPyUXJwFUy2yOQVJGZHx0rPYYC5coeC5RenSz4jDPM2u7MB371TGQ1hKJITI4P+WsaPG6cOPGYMYDanBUja1CCA+FYpSjtJmWtvnnRa9zx4w3jYekr7oQ37TksNHPIU8Y/EF1KWpArIIz0qk/Lb6XjBDUIbGkC1cCmU1xWgHH368hpyFt06LsTmedtlZUE+q07HLvM9QY7Kj3tQJvoQritbduBqWQYicsrzBvtTaWYqj6mP8C29MnTg/kLG4pmZPiZhdGTZOXnKRetm6UkbDWZSuLa4M9RXtlg+b6o4XTVycJUSop+ruznxAbXV7pnGXmHMsAdd9I9sdbOpAr7+SC4OusJtYE4UoHJ2mlLJazvSAyw2tdJ8NQUe3EzS1CJsH//g/P93V2R6vnPX+ad6uu+rjJhFRH7u5vZkfWWA2tObEniBPJ7hzHyiSunGya4OrkiIqjZ3pN///NC9jbomzVTnnoM+JvnWNWYP0k2Fk6XPUmSfTSEo+KEvb6e0RiVEM+cEfBqOb6kGYWQBkddaJWohbgkXlJf+xg2F1fGi8ubtEBjRBKRZk7Yjh4Q2PbzvEkhBHoVo84khOMPwpeGK5HOTJlItiaUQecnr2SNOo/IC/TMF+rmml01mQQZ6bocVmYRhwUYGfcWPLOH3f1IFtP6dPDXus1/BdK11YxVi5mvtFnH2XABRJXsmibLT2Dg7Jko4T1mMoPVC1/cz9/mMlmivpLDJ6lVHblZq7KbrD1ijCnCQjx561u/p7dNWYxOeOLp5BKe1A9211S0A8eoe++uXMWpFnqpxeeDecLHBBqRSXOFLIWttBh5aVySLtc+SWmJ5D+zTiZvyn/4OKK73Sjs8/p3J6VuGMm7EWCrSj2NWgY9uITuOb4PUoBZBo9jaSY+otVZGP7oILkdq+TBwSbYhuHbHF/olsL7mfPo5MPI5FecpCwcgycy9iRZ5AfNKMj0Xl7wHxE6ZUmrVnMcm9PQIZNS+q+ZFcICaJCmPke2brbF8UHVe1IpAb/2qBGDwojMbX+F/a1LuSfxj6u9kFUtu43bVbcgVyaCqgS4ugfW1zXXB8NYbh25Mm/4+xrPDQFTJJqwWLWAc9FVrpMrayY7ZO3tqh19Vp3q/jpgh2mr67pL2eW3nTB8aHntECm07Wex/l9jLGHVq416Pfijlk5jy8Uyh91uVusrW8tduKZMRLhqe/idmuj9zpk64ddsiWqK3iIhmB4oR1qVCAY4dnAkg3cIfLikVaKyEDVYod2pKDPb9d7OE2erbZXKLAPYmPhT4Rv0zDUrN/R7kmIUDN4Jw/YT+tpfts9IVFc/nNgJCSPdQxPs5X9WJ4iQgk5tqQ2tsTqbEROww+U30+oyk7rdu9HqHG5eXgaccAyidAjGZbzwUTsS19wiRkQyGeGUQRcawjKykxdM4FRdoCgSHjBOypIPkFZEMfLe6JnDMazOzW1JrQOih2jrRKfny0oFHy9/e0GkkvOZTjOvwos2lia+r8WDoIqP7EamcrKDpbeRIV8cO7EW2URvMGwd+X2yfTBd/mWHVHTibfY+k9eO32fgAjn6uVLSQTt1TvFSEDsulOtxZkxchLHrFYxuF2LdzaVrErkhuZxtzril9p3iYCO4jx0839JZfdkqPNhWrbJiHccZwLo6X0oD8i0tYS6yD2XPxSS1cv/e7NQGHofuCUULtoueiLZyW5NRWLcE21g3SAGxzITeGUwj0AuQwc2gsC9bKeLpt9f8Q+pzQs+8tl8zpJlSO/Ne9qivFW9jPjnb4PdaFLnF49sjE26hE8LXM2YOopP0C89qwZT6cSmj5qhr+fFNher4HvIi88jv0EWC/fCoeRX9G0AukrcV1RGrvcfieMdfpoklqvO8iNAJR7Y3h9x2SpV1CCI4R+dOdPK6HP9cJeRGiZrdH+iyuUf31WD1j1TJqnP3rc9peoXTzYxId2cVqqJmhvWBt8hcJM/ALk48DCnAuh9QIhZky8YyZDUVAmevMWkGI1kFnr/2u/xfL6GHS3Vy3SFJrEx7a2Ivu0azkUgfiqc5F2meEaKIpJyIwZS+NlKw7Un1kpcWUAR+V3PaIKeke/p4DmJatPiMYnn4YGnVsM3h/HFxa/tv4g/cks8V/bo4LcVTs2U98lU26usd6DeyDeqaWG9TUwarR21WtEiLZdzaLxxcCeok7MeSLn/FYnDUT0/LdlgOecoUnTwbKE72snjpnrG4sXeNIcwdBNmVP5CSabxX1S1jWpQs0o2FAmXuYyVY6Uce4Z6qdQ6CFGiG5NEqkbMH27vcWuyJldE7aDK1MB06/WJPEV4xsvEIpaAjZ+mTpzmjob/THPPQaZR82UQheJG5i5djb9mtqIufu17M2wd1wwOO+ePLDQ6MHr9+Ct/VnVQCJvMIJKK/5Z1HTeGaXRHo2IQTV7MNbpREZVfuKl/0CuXgQ/oeXVwoRskHmSthOrnGjX6BSHLj9EceMhmOdHBSsLGxI1lDNp8b52ttcPO0T+OxmhF1g4s19BqTU88pHXS8rmf+iA8/w28WY6Kda3jdp9gWuTFo3mHNmWB9/riksoshWhzPBemBxPNWfNmSv+hu0Uyaw1sKLaXEKly35zvxHaxBFBPcYcQ5FmYr1fGEcKXOASh3KlfTS4j80DzV+Y8fQ0zX1ceIv2w9TDGSd7uYtAgmzoPfS7cqIPmCGSUSNBMtHkrrN1tp/oj0DfNTj9Y0rkWuVGwjMHPgrD2kk8tamLuHyO0fQFSJki2V8969czl25MtgkRnd5odVz4R3xWObzJgclewBWgpPnnhsIX3T0haxbP8YfuHwzH44HCMdJdx0V6qjmdOPVUlhmi6d9Mvy1hFJaznxXOyEYx3alP+C4Bkka+9ol6NjR6lDDn/W2Z7ckoByauCTq/2lZz2OEqbEO/o4Cdfwhk81z0dVKVm1kMSOwasVHCgcBbo8jTdQURHER1IRAWuVX/xODJF2w1Vnwkn8Zz9duGGqeLtwIeN1uOe3vIlGDK4Cuk7zvFAvWNZDZp9buVx3zEI7S1DPvuNEk5Wu9YjywcVvAfNtQrIaWBV2biYmC3PjreJPWtBxmOmy5+0gaNOOwl5WP31D+mRcczxfs1f85eMqrFufsOkywXM8cWNIFP/KlyUoNyVcbTZsM3/nlBMDRU2uwtMIDunhCrMTa2DUpYFnYj8Fy68k5lE+9WmPMsp/p6yS4T8Sg5WtXX8/KHKO3VDdnAginXhfc+zhTPxwvAKFibZ06ITf7GwtH96UJbLvOLl4PboYrZqpn++GhubKfH6WMaV5HxTjUdBGiW0WMj/gPehyvCKtrbvH6r/HPn9tzrR0vJCGpdOSGkmqS/LmVPcp42IhizjVZVG0zxR91lf95uN0lPKQ83gx3B7cCF03+8j/KnonpEBJb3uYmN4654Cr6eFHNrfPSbbTZNgvilkx5ywOAZmrZQzSmsv2X+vO/fEAj/8L1i9nqs+tG970b8H6RR2G8O1L/se9W1rydO9eezOg4Kdfu8RX8Rx32s25IsowsxwTpJlzBJo+ts/dZ/mcf3DceJBy4jsW2b+1HPNOs+Dw2UIaNCYZ8mNhYdfs3yeAavftvnsJhlWYFhB7mn9T60K1NC/3vQdcq3aHpv4HUEsDBBQAAgAIAJCuo0iV7pF+SwAAAGsAAAAbAAAAdW5pdmVyc2FsL3VuaXZlcnNhbC5wbmcueG1ss7GvyM1RKEstKs7Mz7NVMtQzULK34+WyKShKLctMLVeoAIoBBSFASaESyDVCcMszU0oygEIG5mYIwYzUzPSMElslCwNzuKA+0EwAUEsBAgAAFAACAAgAkK6jSA5qJE5iBAAABREAAB0AAAAAAAAAAQAAAAAAAAAAAHVuaXZlcnNhbC9jb21tb25fbWVzc2FnZXMubG5nUEsBAgAAFAACAAgAkK6jSAh+CyMpAwAAhgwAACcAAAAAAAAAAQAAAAAAnQQAAHVuaXZlcnNhbC9mbGFzaF9wdWJsaXNoaW5nX3NldHRpbmdzLnhtbFBLAQIAABQAAgAIAJCuo0i1/AlkugIAAFUKAAAhAAAAAAAAAAEAAAAAAAsIAAB1bml2ZXJzYWwvZmxhc2hfc2tpbl9zZXR0aW5ncy54bWxQSwECAAAUAAIACACQrqNIKpYPZ/4CAACXCwAAJgAAAAAAAAABAAAAAAAECwAAdW5pdmVyc2FsL2h0bWxfcHVibGlzaGluZ19zZXR0aW5ncy54bWxQSwECAAAUAAIACACQrqNIaHFSkZoBAAAfBgAAHwAAAAAAAAABAAAAAABGDgAAdW5pdmVyc2FsL2h0bWxfc2tpbl9zZXR0aW5ncy5qc1BLAQIAABQAAgAIAJCuo0g9PC/RwQAAAOUBAAAaAAAAAAAAAAEAAAAAAB0QAAB1bml2ZXJzYWwvaTE4bl9wcmVzZXRzLnhtbFBLAQIAABQAAgAIAJCuo0izv7NQbQAAAHIAAAAcAAAAAAAAAAEAAAAAABYRAAB1bml2ZXJzYWwvbG9jYWxfc2V0dGluZ3MueG1sUEsBAgAAFAACAAgARJRXRyO0Tvv7AgAAsAgAABQAAAAAAAAAAQAAAAAAvREAAHVuaXZlcnNhbC9wbGF5ZXIueG1sUEsBAgAAFAACAAgAkK6jSIyYS/o+CAAAjyAAACkAAAAAAAAAAQAAAAAA6hQAAHVuaXZlcnNhbC9za2luX2N1c3RvbWl6YXRpb25fc2V0dGluZ3MueG1sUEsBAgAAFAACAAgAkK6jSCqKN+aHEQAA8GEAABcAAAAAAAAAAAAAAAAAbx0AAHVuaXZlcnNhbC91bml2ZXJzYWwucG5nUEsBAgAAFAACAAgAkK6jSJXukX5LAAAAawAAABsAAAAAAAAAAQAAAAAAKy8AAHVuaXZlcnNhbC91bml2ZXJzYWwucG5nLnhtbFBLBQYAAAAACwALAEkDAACvLwAAAAA="/>
  <p:tag name="ISPRING_PRESENTATION_TITLE" val="1"/>
  <p:tag name="ISPRING_SCORM_PASSING_SCORE" val="100.000000"/>
  <p:tag name="ISPRING_FIRST_PUBLISH" val="1"/>
  <p:tag name="ISPRING_SCORM_RATE_QUIZZES" val="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F:\2月份我图原创上传文件\807"/>
</p:tagLst>
</file>

<file path=ppt/theme/theme1.xml><?xml version="1.0" encoding="utf-8"?>
<a:theme xmlns:a="http://schemas.openxmlformats.org/drawingml/2006/main" name="Office 主题">
  <a:themeElements>
    <a:clrScheme name="自定义 68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17617B"/>
      </a:accent1>
      <a:accent2>
        <a:srgbClr val="F97F49"/>
      </a:accent2>
      <a:accent3>
        <a:srgbClr val="17617B"/>
      </a:accent3>
      <a:accent4>
        <a:srgbClr val="F97F49"/>
      </a:accent4>
      <a:accent5>
        <a:srgbClr val="17617B"/>
      </a:accent5>
      <a:accent6>
        <a:srgbClr val="F97F49"/>
      </a:accent6>
      <a:hlink>
        <a:srgbClr val="17617B"/>
      </a:hlink>
      <a:folHlink>
        <a:srgbClr val="F97F49"/>
      </a:folHlink>
    </a:clrScheme>
    <a:fontScheme name="自定义 1">
      <a:majorFont>
        <a:latin typeface="Calibri"/>
        <a:ea typeface="字魂35号-经典雅黑"/>
        <a:cs typeface=""/>
      </a:majorFont>
      <a:minorFont>
        <a:latin typeface="Calibri"/>
        <a:ea typeface="字魂35号-经典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1610</Words>
  <Application>Microsoft Office PowerPoint</Application>
  <PresentationFormat>On-screen Show (16:9)</PresentationFormat>
  <Paragraphs>253</Paragraphs>
  <Slides>37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Calibri</vt:lpstr>
      <vt:lpstr>Franklin Gothic Book</vt:lpstr>
      <vt:lpstr>Source Han Sans CN Medium</vt:lpstr>
      <vt:lpstr>Wingdings</vt:lpstr>
      <vt:lpstr>思源黑体 CN Heavy</vt:lpstr>
      <vt:lpstr>Office 主题</vt:lpstr>
      <vt:lpstr>Document</vt:lpstr>
      <vt:lpstr>PowerPoint Presentation</vt:lpstr>
      <vt:lpstr>Pendahuluan</vt:lpstr>
      <vt:lpstr>Bentuk Struktur Organisasi</vt:lpstr>
      <vt:lpstr>Organisasi Fungsional</vt:lpstr>
      <vt:lpstr>PowerPoint Presentation</vt:lpstr>
      <vt:lpstr>PowerPoint Presentation</vt:lpstr>
      <vt:lpstr>PowerPoint Presentation</vt:lpstr>
      <vt:lpstr>PowerPoint Presentation</vt:lpstr>
      <vt:lpstr>Contoh Organisasi Fungsional</vt:lpstr>
      <vt:lpstr>Organisasi Matriks</vt:lpstr>
      <vt:lpstr>PowerPoint Presentation</vt:lpstr>
      <vt:lpstr>PowerPoint Presentation</vt:lpstr>
      <vt:lpstr>Contoh Organisasi Matriks</vt:lpstr>
      <vt:lpstr>Organisasi Proyek</vt:lpstr>
      <vt:lpstr>Organisasi Proyek dan Kontrak</vt:lpstr>
      <vt:lpstr>Pihak yang terlibat</vt:lpstr>
      <vt:lpstr>PowerPoint Presentation</vt:lpstr>
      <vt:lpstr>PowerPoint Presentation</vt:lpstr>
      <vt:lpstr>Variasi Skema Hubungan antara Pihak-pihak yang Terlibat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Jenis-jenis Organisasi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Keuntungan-Kerugian Jenis-Jenis Struktur Organisasi Proyek Konstruksi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2019-03-20T05:40:48Z</dcterms:created>
  <dcterms:modified xsi:type="dcterms:W3CDTF">2024-11-13T02:33:56Z</dcterms:modified>
</cp:coreProperties>
</file>