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90" r:id="rId3"/>
    <p:sldId id="291" r:id="rId4"/>
    <p:sldId id="292" r:id="rId5"/>
    <p:sldId id="293" r:id="rId6"/>
    <p:sldId id="294" r:id="rId7"/>
    <p:sldId id="295" r:id="rId8"/>
    <p:sldId id="314" r:id="rId9"/>
    <p:sldId id="296" r:id="rId10"/>
    <p:sldId id="297" r:id="rId11"/>
    <p:sldId id="298" r:id="rId12"/>
    <p:sldId id="299" r:id="rId13"/>
    <p:sldId id="300" r:id="rId14"/>
    <p:sldId id="301" r:id="rId15"/>
    <p:sldId id="302" r:id="rId16"/>
    <p:sldId id="315" r:id="rId17"/>
    <p:sldId id="303" r:id="rId18"/>
    <p:sldId id="304" r:id="rId19"/>
    <p:sldId id="305" r:id="rId20"/>
    <p:sldId id="307" r:id="rId21"/>
    <p:sldId id="308" r:id="rId22"/>
    <p:sldId id="306" r:id="rId23"/>
    <p:sldId id="309" r:id="rId24"/>
    <p:sldId id="310" r:id="rId25"/>
    <p:sldId id="311" r:id="rId26"/>
    <p:sldId id="312" r:id="rId27"/>
    <p:sldId id="313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7" autoAdjust="0"/>
    <p:restoredTop sz="90634" autoAdjust="0"/>
  </p:normalViewPr>
  <p:slideViewPr>
    <p:cSldViewPr>
      <p:cViewPr varScale="1">
        <p:scale>
          <a:sx n="64" d="100"/>
          <a:sy n="64" d="100"/>
        </p:scale>
        <p:origin x="148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3C29F1F9-411C-4EF1-803D-EEDD399079BC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204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Calibri" pitchFamily="34" charset="0"/>
              </a:defRPr>
            </a:lvl1pPr>
          </a:lstStyle>
          <a:p>
            <a:endParaRPr lang="en-US" altLang="zh-CN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itchFamily="34" charset="0"/>
              </a:defRPr>
            </a:lvl1pPr>
          </a:lstStyle>
          <a:p>
            <a:fld id="{02E34084-D556-44DC-9AAD-17A2978391F3}" type="slidenum">
              <a:rPr lang="zh-CN" altLang="en-US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382123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10.44</a:t>
            </a:r>
          </a:p>
        </p:txBody>
      </p:sp>
    </p:spTree>
    <p:extLst>
      <p:ext uri="{BB962C8B-B14F-4D97-AF65-F5344CB8AC3E}">
        <p14:creationId xmlns:p14="http://schemas.microsoft.com/office/powerpoint/2010/main" val="2119055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- Pilot study</a:t>
            </a:r>
          </a:p>
        </p:txBody>
      </p:sp>
    </p:spTree>
    <p:extLst>
      <p:ext uri="{BB962C8B-B14F-4D97-AF65-F5344CB8AC3E}">
        <p14:creationId xmlns:p14="http://schemas.microsoft.com/office/powerpoint/2010/main" val="1598586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27301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9485514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6339591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12314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 ripened 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22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620080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dukan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23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9254079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dirty="0" smtClean="0"/>
              <a:t>kstur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24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801551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0" algn="ct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id-ID" sz="1200" b="0" i="0" u="none" strike="noStrike" kern="1200" dirty="0" smtClean="0">
              <a:solidFill>
                <a:schemeClr val="tx1"/>
              </a:solidFill>
              <a:latin typeface="Arial"/>
              <a:ea typeface="SimSun"/>
              <a:cs typeface="Times New Roman"/>
            </a:endParaRPr>
          </a:p>
          <a:p>
            <a:pPr marL="0" algn="ct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Berat (g)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ct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Air (g)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ct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Kalori 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ct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Protein (g)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ct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Lipid (g)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ct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Karbohidrat (g)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l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Telur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50,0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37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75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6,3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5,0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0,61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l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Putih telur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33,4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29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17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3,5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0,0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0,34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l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Kuning telur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16,6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8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59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2,8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5,1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pPr marL="0" algn="r" rtl="0" eaLnBrk="1" fontAlgn="t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id-ID" sz="1200" b="0" i="0" u="none" strike="noStrike" kern="1200" dirty="0" smtClean="0">
                <a:solidFill>
                  <a:schemeClr val="tx1"/>
                </a:solidFill>
                <a:latin typeface="Arial"/>
                <a:ea typeface="SimSun"/>
                <a:cs typeface="Times New Roman"/>
              </a:rPr>
              <a:t>0,30</a:t>
            </a:r>
            <a:endParaRPr lang="id-ID" sz="1200" b="0" i="0" u="none" strike="noStrike" kern="1200" dirty="0" smtClean="0">
              <a:solidFill>
                <a:schemeClr val="tx1"/>
              </a:solidFill>
              <a:latin typeface="Times New Roman"/>
              <a:ea typeface="SimSun"/>
              <a:cs typeface="Times New Roman"/>
            </a:endParaRPr>
          </a:p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25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984837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smtClean="0"/>
              <a:t>Ap-</a:t>
            </a:r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26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447826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id-ID" smtClean="0"/>
              <a:t>Ap-</a:t>
            </a:r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E34084-D556-44DC-9AAD-17A2978391F3}" type="slidenum">
              <a:rPr lang="zh-CN" altLang="en-US" smtClean="0"/>
              <a:pPr/>
              <a:t>27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5643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052 Template Set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3C20240-E36A-4A22-BE2D-58AE7051CE50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E0FB36-086D-4D77-B8C8-8D41D1186265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27E686F-5AFC-44C3-B59C-277F0BF2760A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A2B60C-7997-46CA-8B81-C9EC479E0DD3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E7110D-DE6D-4514-A84C-E3954143AAFB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FCB5B2-398B-4D37-B1F5-9B1CE1B996EF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84CD3A-62C0-4C90-ABA1-DDFCA60984EF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B6E957-053F-48B0-B74A-EA6BF70F9B41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C67A82A-F52F-4F7B-B247-55E00E80AE70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30A53F-EEF6-4137-B1ED-25CB241BE6D8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08D330-6D02-466E-AFFB-24A15AA9A2A3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CD16B8-E298-4D16-AE51-21D75DE795DA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E69528-18C4-4041-9C44-8F563A5D44C5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242818-8770-47A4-A627-226CE50F86B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F9C5B48-3471-46C2-B936-EF8A149E9B29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B5D11E-A0CF-4FA2-82EA-1F81C9BEA26D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CAF8CE1-6925-4059-B763-7E4A41D97B67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99617-DDB0-4A9A-BA45-6F3B93F3FECB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A54C9B8-7F03-4C0C-830E-C7663E755E53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2CDC10-1842-45A4-8757-5A558DBA6166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FF9D1C2-C3F5-4A06-A3F3-824722E08AA6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63156B-228D-4C3A-9619-32BF230E3CBD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052 Template Set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F6A6314-99C5-4E0E-984F-113DA7D73DB6}" type="datetimeFigureOut">
              <a:rPr lang="zh-CN" altLang="en-US"/>
              <a:pPr/>
              <a:t>2016/11/7</a:t>
            </a:fld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1E2C7E45-97F8-4FE8-A806-C5DDE4959AA9}" type="slidenum">
              <a:rPr lang="zh-CN" altLang="en-US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carapedia.com/keju_rumahan_info2081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arapedia.com/mentega_info461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457200" y="2133600"/>
            <a:ext cx="8001000" cy="2152650"/>
          </a:xfrm>
        </p:spPr>
        <p:txBody>
          <a:bodyPr/>
          <a:lstStyle/>
          <a:p>
            <a:r>
              <a:rPr lang="id-ID" altLang="zh-CN" sz="6000" dirty="0" smtClean="0">
                <a:solidFill>
                  <a:schemeClr val="bg1"/>
                </a:solidFill>
              </a:rPr>
              <a:t>PROTEIN</a:t>
            </a:r>
            <a:endParaRPr lang="zh-CN" altLang="en-US" sz="6000" dirty="0" smtClean="0">
              <a:solidFill>
                <a:schemeClr val="bg1"/>
              </a:solidFill>
            </a:endParaRP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4495800" y="5562600"/>
            <a:ext cx="38258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id-ID" altLang="zh-CN" sz="3000" dirty="0" smtClean="0">
                <a:solidFill>
                  <a:schemeClr val="bg1"/>
                </a:solidFill>
              </a:rPr>
              <a:t>Ichda Chayati, M.P.</a:t>
            </a:r>
            <a:endParaRPr lang="en-US" altLang="zh-CN" sz="3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id-ID" altLang="zh-CN" sz="2800" dirty="0" smtClean="0">
                <a:solidFill>
                  <a:srgbClr val="FFC000"/>
                </a:solidFill>
              </a:rPr>
              <a:t>Fungsi</a:t>
            </a:r>
            <a:r>
              <a:rPr lang="id-ID" altLang="zh-CN" sz="2800" dirty="0" smtClean="0">
                <a:solidFill>
                  <a:schemeClr val="bg1"/>
                </a:solidFill>
              </a:rPr>
              <a:t> protein: zat pembangun, zat pengatur, sumber bahan bakar</a:t>
            </a:r>
          </a:p>
          <a:p>
            <a:pPr>
              <a:lnSpc>
                <a:spcPct val="80000"/>
              </a:lnSpc>
            </a:pPr>
            <a:r>
              <a:rPr lang="id-ID" altLang="zh-CN" sz="2800" dirty="0" smtClean="0">
                <a:solidFill>
                  <a:srgbClr val="FFC000"/>
                </a:solidFill>
              </a:rPr>
              <a:t>Unsur</a:t>
            </a:r>
            <a:r>
              <a:rPr lang="id-ID" altLang="zh-CN" sz="2800" dirty="0" smtClean="0">
                <a:solidFill>
                  <a:schemeClr val="bg1"/>
                </a:solidFill>
              </a:rPr>
              <a:t> pd protein: C, H, O, N (N tidak ada di KH &amp; Lem)</a:t>
            </a:r>
          </a:p>
          <a:p>
            <a:pPr>
              <a:lnSpc>
                <a:spcPct val="80000"/>
              </a:lnSpc>
            </a:pPr>
            <a:r>
              <a:rPr lang="id-ID" altLang="zh-CN" sz="2800" dirty="0" smtClean="0">
                <a:solidFill>
                  <a:srgbClr val="FFC000"/>
                </a:solidFill>
              </a:rPr>
              <a:t>Asal</a:t>
            </a:r>
            <a:r>
              <a:rPr lang="id-ID" altLang="zh-CN" sz="2800" dirty="0" smtClean="0">
                <a:solidFill>
                  <a:schemeClr val="bg1"/>
                </a:solidFill>
              </a:rPr>
              <a:t> protein:</a:t>
            </a:r>
          </a:p>
          <a:p>
            <a:pPr marL="723900" lvl="0" indent="-368300">
              <a:buFont typeface="+mj-lt"/>
              <a:buAutoNum type="arabicPeriod"/>
            </a:pPr>
            <a:r>
              <a:rPr lang="id-ID" sz="2800" dirty="0" smtClean="0">
                <a:solidFill>
                  <a:schemeClr val="bg1"/>
                </a:solidFill>
              </a:rPr>
              <a:t>tanaman : biji-bijian (terutama legum dan serealia)</a:t>
            </a:r>
          </a:p>
          <a:p>
            <a:pPr marL="723900" indent="-368300">
              <a:buFont typeface="+mj-lt"/>
              <a:buAutoNum type="arabicPeriod"/>
            </a:pPr>
            <a:r>
              <a:rPr lang="id-ID" sz="2800" dirty="0" smtClean="0">
                <a:solidFill>
                  <a:schemeClr val="bg1"/>
                </a:solidFill>
              </a:rPr>
              <a:t>hewan :  susu, keju, telur, daging, unggas, ikan</a:t>
            </a:r>
            <a:endParaRPr lang="id-ID" altLang="zh-CN" sz="2800" dirty="0" smtClean="0">
              <a:solidFill>
                <a:schemeClr val="bg1"/>
              </a:solidFill>
            </a:endParaRPr>
          </a:p>
          <a:p>
            <a:pPr>
              <a:lnSpc>
                <a:spcPct val="80000"/>
              </a:lnSpc>
            </a:pPr>
            <a:r>
              <a:rPr lang="id-ID" altLang="zh-CN" sz="2800" dirty="0" smtClean="0">
                <a:solidFill>
                  <a:srgbClr val="FFC000"/>
                </a:solidFill>
              </a:rPr>
              <a:t>Siklus</a:t>
            </a:r>
            <a:r>
              <a:rPr lang="id-ID" altLang="zh-CN" sz="2800" dirty="0" smtClean="0">
                <a:solidFill>
                  <a:schemeClr val="bg1"/>
                </a:solidFill>
              </a:rPr>
              <a:t> protein dalam tubuh:</a:t>
            </a:r>
          </a:p>
          <a:p>
            <a:pPr marL="723900" indent="-368300">
              <a:lnSpc>
                <a:spcPct val="80000"/>
              </a:lnSpc>
              <a:buFont typeface="+mj-lt"/>
              <a:buAutoNum type="arabicPeriod"/>
            </a:pPr>
            <a:r>
              <a:rPr lang="id-ID" altLang="zh-CN" sz="2800" dirty="0" smtClean="0">
                <a:solidFill>
                  <a:schemeClr val="bg1"/>
                </a:solidFill>
              </a:rPr>
              <a:t>Protein makanan       asam amino &amp; peptida </a:t>
            </a:r>
            <a:r>
              <a:rPr lang="id-ID" altLang="zh-CN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(pemecahan/hidrolisis)</a:t>
            </a:r>
          </a:p>
          <a:p>
            <a:pPr marL="723900" indent="-368300">
              <a:lnSpc>
                <a:spcPct val="80000"/>
              </a:lnSpc>
              <a:buFont typeface="+mj-lt"/>
              <a:buAutoNum type="arabicPeriod"/>
            </a:pPr>
            <a:r>
              <a:rPr lang="id-ID" altLang="zh-CN" sz="2800" dirty="0" smtClean="0">
                <a:solidFill>
                  <a:schemeClr val="bg1"/>
                </a:solidFill>
              </a:rPr>
              <a:t>Asam amino &amp; peptida            protein </a:t>
            </a:r>
            <a:r>
              <a:rPr lang="id-ID" altLang="zh-CN" sz="2800" dirty="0" smtClean="0">
                <a:solidFill>
                  <a:schemeClr val="accent2">
                    <a:lumMod val="75000"/>
                  </a:schemeClr>
                </a:solidFill>
              </a:rPr>
              <a:t>(sintesis)</a:t>
            </a:r>
          </a:p>
          <a:p>
            <a:pPr>
              <a:lnSpc>
                <a:spcPct val="80000"/>
              </a:lnSpc>
              <a:buFont typeface="Arial" charset="0"/>
              <a:buNone/>
            </a:pPr>
            <a:r>
              <a:rPr lang="id-ID" altLang="zh-CN" sz="2800" dirty="0" smtClean="0">
                <a:solidFill>
                  <a:schemeClr val="bg1"/>
                </a:solidFill>
              </a:rPr>
              <a:t> </a:t>
            </a:r>
            <a:endParaRPr lang="en-US" altLang="zh-CN" sz="2800" dirty="0" smtClean="0">
              <a:solidFill>
                <a:schemeClr val="bg1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810000" y="4419600"/>
            <a:ext cx="381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724400" y="5181600"/>
            <a:ext cx="609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Asam Amino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Molekul yg t</a:t>
            </a:r>
            <a:r>
              <a:rPr lang="en-US" dirty="0" err="1" smtClean="0">
                <a:solidFill>
                  <a:schemeClr val="bg1"/>
                </a:solidFill>
              </a:rPr>
              <a:t>erdiri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en-US" dirty="0" err="1" smtClean="0">
                <a:solidFill>
                  <a:schemeClr val="bg1"/>
                </a:solidFill>
              </a:rPr>
              <a:t>dari</a:t>
            </a:r>
            <a:r>
              <a:rPr lang="id-ID" dirty="0" smtClean="0">
                <a:solidFill>
                  <a:schemeClr val="bg1"/>
                </a:solidFill>
              </a:rPr>
              <a:t> 1 atom C dg 4 “tangan” y</a:t>
            </a:r>
            <a:r>
              <a:rPr lang="en-US" dirty="0" err="1" smtClean="0">
                <a:solidFill>
                  <a:schemeClr val="bg1"/>
                </a:solidFill>
              </a:rPr>
              <a:t>aitu</a:t>
            </a:r>
            <a:r>
              <a:rPr lang="id-ID" dirty="0" smtClean="0">
                <a:solidFill>
                  <a:schemeClr val="bg1"/>
                </a:solidFill>
              </a:rPr>
              <a:t>:</a:t>
            </a:r>
          </a:p>
          <a:p>
            <a:pPr marL="723900" lvl="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gugus amino</a:t>
            </a:r>
          </a:p>
          <a:p>
            <a:pPr marL="723900" lvl="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gugus karboksil</a:t>
            </a:r>
          </a:p>
          <a:p>
            <a:pPr marL="723900" lvl="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atom hidrogen (H)</a:t>
            </a:r>
          </a:p>
          <a:p>
            <a:pPr marL="72390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gugus R (rantai cabang)</a:t>
            </a:r>
          </a:p>
          <a:p>
            <a:endParaRPr lang="id-ID" dirty="0"/>
          </a:p>
        </p:txBody>
      </p:sp>
      <p:pic>
        <p:nvPicPr>
          <p:cNvPr id="126978" name="Picture 2" descr="sketsa bentuk A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2743200"/>
            <a:ext cx="3447944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211763"/>
          </a:xfrm>
        </p:spPr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pH ↓		pH 4,8-6,3		pH ↑</a:t>
            </a:r>
          </a:p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	(+)			ion dipolar		(-)</a:t>
            </a:r>
          </a:p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	Kelarutan ↑	</a:t>
            </a:r>
            <a:r>
              <a:rPr lang="id-ID" dirty="0" smtClean="0">
                <a:solidFill>
                  <a:srgbClr val="FFC000"/>
                </a:solidFill>
              </a:rPr>
              <a:t>kelarutan ↓</a:t>
            </a:r>
            <a:r>
              <a:rPr lang="id-ID" dirty="0" smtClean="0">
                <a:solidFill>
                  <a:schemeClr val="bg1"/>
                </a:solidFill>
              </a:rPr>
              <a:t>	kelarutan↑</a:t>
            </a:r>
            <a:endParaRPr lang="id-ID" dirty="0">
              <a:solidFill>
                <a:schemeClr val="bg1"/>
              </a:solidFill>
            </a:endParaRPr>
          </a:p>
        </p:txBody>
      </p:sp>
      <p:pic>
        <p:nvPicPr>
          <p:cNvPr id="128002" name="Picture 2" descr="amfote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47800" y="2971800"/>
            <a:ext cx="5988984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1981200" y="1219200"/>
            <a:ext cx="1143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029200" y="1219200"/>
            <a:ext cx="9144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000" y="685800"/>
            <a:ext cx="7543800" cy="5440363"/>
          </a:xfrm>
        </p:spPr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AA: 20 </a:t>
            </a:r>
            <a:r>
              <a:rPr lang="en-US" dirty="0" err="1" smtClean="0">
                <a:solidFill>
                  <a:schemeClr val="bg1"/>
                </a:solidFill>
              </a:rPr>
              <a:t>macam</a:t>
            </a:r>
            <a:r>
              <a:rPr lang="en-US" dirty="0" smtClean="0">
                <a:solidFill>
                  <a:schemeClr val="bg1"/>
                </a:solidFill>
              </a:rPr>
              <a:t> – </a:t>
            </a:r>
            <a:r>
              <a:rPr lang="en-US" dirty="0" err="1" smtClean="0">
                <a:solidFill>
                  <a:schemeClr val="bg1"/>
                </a:solidFill>
              </a:rPr>
              <a:t>Tabel</a:t>
            </a:r>
            <a:r>
              <a:rPr lang="en-US" dirty="0" smtClean="0">
                <a:solidFill>
                  <a:schemeClr val="bg1"/>
                </a:solidFill>
              </a:rPr>
              <a:t> 1</a:t>
            </a:r>
          </a:p>
          <a:p>
            <a:r>
              <a:rPr lang="en-US" dirty="0" err="1" smtClean="0">
                <a:solidFill>
                  <a:schemeClr val="bg1"/>
                </a:solidFill>
              </a:rPr>
              <a:t>Glisin</a:t>
            </a:r>
            <a:r>
              <a:rPr lang="en-US" dirty="0" smtClean="0">
                <a:solidFill>
                  <a:schemeClr val="bg1"/>
                </a:solidFill>
              </a:rPr>
              <a:t> – R: -H ; </a:t>
            </a:r>
            <a:r>
              <a:rPr lang="en-US" dirty="0" err="1" smtClean="0">
                <a:solidFill>
                  <a:schemeClr val="bg1"/>
                </a:solidFill>
              </a:rPr>
              <a:t>Alanin</a:t>
            </a:r>
            <a:r>
              <a:rPr lang="en-US" dirty="0" smtClean="0">
                <a:solidFill>
                  <a:schemeClr val="bg1"/>
                </a:solidFill>
              </a:rPr>
              <a:t> – R: - CH3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endParaRPr lang="id-ID" dirty="0"/>
          </a:p>
        </p:txBody>
      </p:sp>
      <p:pic>
        <p:nvPicPr>
          <p:cNvPr id="129026" name="Picture 2" descr="glisi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2286000"/>
            <a:ext cx="1533686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7" name="Picture 3" descr="alan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4114800"/>
            <a:ext cx="1566256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29" name="Picture 5" descr="food-amino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86400" y="1905000"/>
            <a:ext cx="2438400" cy="3931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Ikatan Peptida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4221163"/>
          </a:xfrm>
        </p:spPr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Ikatan ant</a:t>
            </a:r>
            <a:r>
              <a:rPr lang="en-US" dirty="0" err="1" smtClean="0">
                <a:solidFill>
                  <a:schemeClr val="bg1"/>
                </a:solidFill>
              </a:rPr>
              <a:t>ara</a:t>
            </a:r>
            <a:r>
              <a:rPr lang="id-ID" dirty="0" smtClean="0">
                <a:solidFill>
                  <a:schemeClr val="bg1"/>
                </a:solidFill>
              </a:rPr>
              <a:t> AA dengan AA lain (-CONH-)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Posisi ant</a:t>
            </a:r>
            <a:r>
              <a:rPr lang="en-US" dirty="0" err="1" smtClean="0">
                <a:solidFill>
                  <a:schemeClr val="bg1"/>
                </a:solidFill>
              </a:rPr>
              <a:t>ara</a:t>
            </a:r>
            <a:r>
              <a:rPr lang="id-ID" dirty="0" smtClean="0">
                <a:solidFill>
                  <a:schemeClr val="bg1"/>
                </a:solidFill>
              </a:rPr>
              <a:t> gugus karboksil d</a:t>
            </a:r>
            <a:r>
              <a:rPr lang="en-US" dirty="0" smtClean="0">
                <a:solidFill>
                  <a:schemeClr val="bg1"/>
                </a:solidFill>
              </a:rPr>
              <a:t>n</a:t>
            </a:r>
            <a:r>
              <a:rPr lang="id-ID" dirty="0" smtClean="0">
                <a:solidFill>
                  <a:schemeClr val="bg1"/>
                </a:solidFill>
              </a:rPr>
              <a:t>g gugus amino</a:t>
            </a:r>
          </a:p>
          <a:p>
            <a:pPr marL="72390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2AA – seny dipeptida</a:t>
            </a:r>
          </a:p>
          <a:p>
            <a:pPr marL="72390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3AA – seny tripeptida</a:t>
            </a:r>
          </a:p>
          <a:p>
            <a:pPr marL="72390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AA banyak - polipeptida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AA esensial 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</a:rPr>
              <a:t>arginin</a:t>
            </a:r>
            <a:r>
              <a:rPr lang="id-ID" dirty="0" smtClean="0">
                <a:solidFill>
                  <a:schemeClr val="bg1"/>
                </a:solidFill>
              </a:rPr>
              <a:t> &amp;</a:t>
            </a:r>
          </a:p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	</a:t>
            </a:r>
            <a:r>
              <a:rPr lang="id-ID" dirty="0" smtClean="0">
                <a:solidFill>
                  <a:schemeClr val="accent2">
                    <a:lumMod val="75000"/>
                  </a:schemeClr>
                </a:solidFill>
              </a:rPr>
              <a:t>triptofan</a:t>
            </a:r>
            <a:r>
              <a:rPr lang="id-ID" dirty="0" smtClean="0">
                <a:solidFill>
                  <a:schemeClr val="bg1"/>
                </a:solidFill>
              </a:rPr>
              <a:t>?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chemeClr val="bg1"/>
                </a:solidFill>
              </a:rPr>
              <a:t>AA non </a:t>
            </a:r>
            <a:r>
              <a:rPr lang="en-US" dirty="0" err="1" smtClean="0">
                <a:solidFill>
                  <a:schemeClr val="bg1"/>
                </a:solidFill>
              </a:rPr>
              <a:t>esensial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026" name="Picture 2" descr="dipeptid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514600"/>
            <a:ext cx="3788979" cy="3896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Struktur Protein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r>
              <a:rPr lang="id-ID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Primer</a:t>
            </a:r>
            <a:r>
              <a:rPr lang="id-ID" dirty="0" smtClean="0">
                <a:solidFill>
                  <a:schemeClr val="bg1"/>
                </a:solidFill>
              </a:rPr>
              <a:t>: AA </a:t>
            </a:r>
            <a:r>
              <a:rPr lang="en-US" dirty="0" err="1" smtClean="0">
                <a:solidFill>
                  <a:schemeClr val="bg1"/>
                </a:solidFill>
              </a:rPr>
              <a:t>bentuk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id-ID" dirty="0" smtClean="0">
                <a:solidFill>
                  <a:schemeClr val="bg1"/>
                </a:solidFill>
              </a:rPr>
              <a:t>linier – ik</a:t>
            </a:r>
            <a:r>
              <a:rPr lang="en-US" dirty="0" err="1" smtClean="0">
                <a:solidFill>
                  <a:schemeClr val="bg1"/>
                </a:solidFill>
              </a:rPr>
              <a:t>atan</a:t>
            </a:r>
            <a:r>
              <a:rPr lang="id-ID" dirty="0" smtClean="0">
                <a:solidFill>
                  <a:schemeClr val="bg1"/>
                </a:solidFill>
              </a:rPr>
              <a:t> kovalen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id-ID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r>
              <a:rPr lang="id-ID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Sekunder</a:t>
            </a:r>
            <a:r>
              <a:rPr lang="id-ID" dirty="0" smtClean="0">
                <a:solidFill>
                  <a:schemeClr val="bg1"/>
                </a:solidFill>
              </a:rPr>
              <a:t>: </a:t>
            </a:r>
            <a:r>
              <a:rPr lang="en-US" dirty="0" err="1" smtClean="0">
                <a:solidFill>
                  <a:schemeClr val="bg1"/>
                </a:solidFill>
              </a:rPr>
              <a:t>struktur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id-ID" dirty="0" smtClean="0">
                <a:solidFill>
                  <a:schemeClr val="bg1"/>
                </a:solidFill>
              </a:rPr>
              <a:t>3D</a:t>
            </a:r>
            <a:r>
              <a:rPr lang="en-US" dirty="0" smtClean="0">
                <a:solidFill>
                  <a:schemeClr val="bg1"/>
                </a:solidFill>
              </a:rPr>
              <a:t>,</a:t>
            </a:r>
            <a:r>
              <a:rPr lang="id-ID" dirty="0" smtClean="0">
                <a:solidFill>
                  <a:schemeClr val="bg1"/>
                </a:solidFill>
              </a:rPr>
              <a:t> polipeptida berlipat</a:t>
            </a:r>
            <a:r>
              <a:rPr lang="en-US" dirty="0" smtClean="0">
                <a:solidFill>
                  <a:schemeClr val="bg1"/>
                </a:solidFill>
              </a:rPr>
              <a:t>-</a:t>
            </a:r>
            <a:r>
              <a:rPr lang="en-US" dirty="0" err="1" smtClean="0">
                <a:solidFill>
                  <a:schemeClr val="bg1"/>
                </a:solidFill>
              </a:rPr>
              <a:t>lipat</a:t>
            </a:r>
            <a:endParaRPr lang="id-ID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id-ID" dirty="0" smtClean="0">
              <a:solidFill>
                <a:schemeClr val="bg1"/>
              </a:solidFill>
            </a:endParaRPr>
          </a:p>
        </p:txBody>
      </p:sp>
      <p:pic>
        <p:nvPicPr>
          <p:cNvPr id="2050" name="Picture 2" descr="stuktur prim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3200" y="1600200"/>
            <a:ext cx="4163712" cy="851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 descr="alfa helik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868455"/>
            <a:ext cx="2819400" cy="2510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 descr="beta sheet cop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61256" y="3894957"/>
            <a:ext cx="3038707" cy="248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564" y="457200"/>
            <a:ext cx="7696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200" dirty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Tersier</a:t>
            </a:r>
            <a:r>
              <a:rPr lang="id-ID" sz="3200" dirty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struktur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id-ID" sz="3200" dirty="0" smtClean="0">
                <a:solidFill>
                  <a:schemeClr val="bg1"/>
                </a:solidFill>
                <a:latin typeface="+mj-lt"/>
              </a:rPr>
              <a:t>3D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,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gabungan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dari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beberapa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struktur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sekunder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dalam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satu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rantai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</a:p>
          <a:p>
            <a:endParaRPr lang="en-US" sz="3200" dirty="0">
              <a:solidFill>
                <a:schemeClr val="bg1"/>
              </a:solidFill>
              <a:latin typeface="+mj-lt"/>
            </a:endParaRPr>
          </a:p>
          <a:p>
            <a:endParaRPr lang="en-US" sz="3200" dirty="0" smtClean="0">
              <a:solidFill>
                <a:schemeClr val="bg1"/>
              </a:solidFill>
              <a:latin typeface="+mj-lt"/>
            </a:endParaRPr>
          </a:p>
          <a:p>
            <a:endParaRPr lang="id-ID" sz="3200" dirty="0">
              <a:solidFill>
                <a:schemeClr val="bg1"/>
              </a:solidFill>
              <a:latin typeface="+mj-lt"/>
            </a:endParaRPr>
          </a:p>
          <a:p>
            <a:endParaRPr lang="en-US" sz="3200" dirty="0" smtClean="0">
              <a:solidFill>
                <a:schemeClr val="accent2">
                  <a:lumMod val="40000"/>
                  <a:lumOff val="60000"/>
                </a:schemeClr>
              </a:solidFill>
              <a:latin typeface="+mj-lt"/>
            </a:endParaRPr>
          </a:p>
          <a:p>
            <a:endParaRPr lang="en-US" sz="3200" dirty="0" smtClean="0">
              <a:solidFill>
                <a:schemeClr val="accent2">
                  <a:lumMod val="40000"/>
                  <a:lumOff val="60000"/>
                </a:schemeClr>
              </a:solidFill>
              <a:latin typeface="+mj-lt"/>
            </a:endParaRPr>
          </a:p>
          <a:p>
            <a:r>
              <a:rPr lang="id-ID" sz="3200" dirty="0" smtClean="0">
                <a:solidFill>
                  <a:schemeClr val="accent2">
                    <a:lumMod val="40000"/>
                    <a:lumOff val="60000"/>
                  </a:schemeClr>
                </a:solidFill>
                <a:latin typeface="+mj-lt"/>
              </a:rPr>
              <a:t>Kuarterner</a:t>
            </a:r>
            <a:r>
              <a:rPr lang="id-ID" sz="3200" dirty="0">
                <a:solidFill>
                  <a:schemeClr val="bg1"/>
                </a:solidFill>
                <a:latin typeface="+mj-lt"/>
              </a:rPr>
              <a:t>: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terdiri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dari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200" dirty="0" err="1" smtClean="0">
                <a:solidFill>
                  <a:schemeClr val="bg1"/>
                </a:solidFill>
                <a:latin typeface="+mj-lt"/>
              </a:rPr>
              <a:t>beberapa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id-ID" sz="3200" dirty="0" smtClean="0">
                <a:solidFill>
                  <a:schemeClr val="bg1"/>
                </a:solidFill>
                <a:latin typeface="+mj-lt"/>
              </a:rPr>
              <a:t>1 </a:t>
            </a:r>
            <a:r>
              <a:rPr lang="id-ID" sz="3200" dirty="0">
                <a:solidFill>
                  <a:schemeClr val="bg1"/>
                </a:solidFill>
                <a:latin typeface="+mj-lt"/>
              </a:rPr>
              <a:t>rantai</a:t>
            </a:r>
          </a:p>
          <a:p>
            <a:endParaRPr lang="en-US" sz="3200" dirty="0">
              <a:latin typeface="+mj-lt"/>
            </a:endParaRPr>
          </a:p>
        </p:txBody>
      </p:sp>
      <p:pic>
        <p:nvPicPr>
          <p:cNvPr id="3" name="Picture 6" descr="kuarten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599" y="4470152"/>
            <a:ext cx="5079059" cy="2006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tersier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599398"/>
            <a:ext cx="2854192" cy="2058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30397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Denaturasi Protein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Perubahan struktur sekunder, tersier dan kuartener tanpa mengubah struktur primernya (tanpa memotong ikatan peptida)</a:t>
            </a:r>
          </a:p>
          <a:p>
            <a:endParaRPr lang="id-ID" dirty="0" smtClean="0">
              <a:solidFill>
                <a:schemeClr val="bg1"/>
              </a:solidFill>
            </a:endParaRPr>
          </a:p>
          <a:p>
            <a:endParaRPr lang="id-ID" dirty="0" smtClean="0">
              <a:solidFill>
                <a:schemeClr val="bg1"/>
              </a:solidFill>
            </a:endParaRPr>
          </a:p>
          <a:p>
            <a:endParaRPr lang="id-ID" dirty="0" smtClean="0">
              <a:solidFill>
                <a:schemeClr val="bg1"/>
              </a:solidFill>
            </a:endParaRPr>
          </a:p>
          <a:p>
            <a:endParaRPr lang="id-ID" dirty="0" smtClean="0">
              <a:solidFill>
                <a:schemeClr val="bg1"/>
              </a:solidFill>
            </a:endParaRPr>
          </a:p>
          <a:p>
            <a:r>
              <a:rPr lang="id-ID" dirty="0" smtClean="0">
                <a:solidFill>
                  <a:schemeClr val="bg1"/>
                </a:solidFill>
              </a:rPr>
              <a:t>Efek (+) dan efek (-)</a:t>
            </a:r>
          </a:p>
          <a:p>
            <a:endParaRPr lang="id-ID" dirty="0" smtClean="0">
              <a:solidFill>
                <a:schemeClr val="bg1"/>
              </a:solidFill>
            </a:endParaRPr>
          </a:p>
          <a:p>
            <a:endParaRPr lang="id-ID" dirty="0"/>
          </a:p>
        </p:txBody>
      </p:sp>
      <p:pic>
        <p:nvPicPr>
          <p:cNvPr id="3074" name="Picture 2" descr="denaturasi prote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399" y="3352800"/>
            <a:ext cx="3733801" cy="2062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a. Cara Fisik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Suhu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Tekanan hidrostatis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Gaya mekanik</a:t>
            </a:r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b. Cara Kimia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rgbClr val="FFC000"/>
                </a:solidFill>
              </a:rPr>
              <a:t>pH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Pelarut organik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Zat terlarut organik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Deterjen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Garam</a:t>
            </a:r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Sifat Fungsional Protein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678363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Enzim</a:t>
            </a:r>
          </a:p>
          <a:p>
            <a:pPr marL="514350" indent="-514350">
              <a:buNone/>
            </a:pPr>
            <a:endParaRPr lang="id-ID" dirty="0" smtClean="0">
              <a:solidFill>
                <a:schemeClr val="bg1"/>
              </a:solidFill>
            </a:endParaRPr>
          </a:p>
          <a:p>
            <a:endParaRPr lang="id-ID" dirty="0" smtClean="0"/>
          </a:p>
          <a:p>
            <a:endParaRPr lang="id-ID" dirty="0" smtClean="0"/>
          </a:p>
          <a:p>
            <a:endParaRPr lang="id-ID" dirty="0" smtClean="0"/>
          </a:p>
          <a:p>
            <a:endParaRPr lang="id-ID" dirty="0" smtClean="0"/>
          </a:p>
          <a:p>
            <a:pPr>
              <a:buNone/>
            </a:pPr>
            <a:r>
              <a:rPr lang="id-ID" sz="2400" dirty="0" smtClean="0">
                <a:solidFill>
                  <a:schemeClr val="bg1"/>
                </a:solidFill>
              </a:rPr>
              <a:t>	Penamaan: awalan + ase (lipase, amilase, protease)</a:t>
            </a:r>
          </a:p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2.</a:t>
            </a:r>
            <a:r>
              <a:rPr lang="id-ID" dirty="0" smtClean="0"/>
              <a:t> </a:t>
            </a:r>
            <a:r>
              <a:rPr lang="id-ID" dirty="0" smtClean="0">
                <a:solidFill>
                  <a:schemeClr val="bg1"/>
                </a:solidFill>
              </a:rPr>
              <a:t>Pencoklatan Non-enzimatis - </a:t>
            </a:r>
            <a:r>
              <a:rPr lang="id-ID" sz="2000" dirty="0" smtClean="0">
                <a:solidFill>
                  <a:schemeClr val="bg1"/>
                </a:solidFill>
              </a:rPr>
              <a:t>sudah dibahas</a:t>
            </a:r>
            <a:endParaRPr lang="id-ID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219200" y="2057400"/>
          <a:ext cx="6629400" cy="3017520"/>
        </p:xfrm>
        <a:graphic>
          <a:graphicData uri="http://schemas.openxmlformats.org/drawingml/2006/table">
            <a:tbl>
              <a:tblPr/>
              <a:tblGrid>
                <a:gridCol w="3652165"/>
                <a:gridCol w="2977235"/>
              </a:tblGrid>
              <a:tr h="26739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b="1" dirty="0">
                          <a:latin typeface="Arial"/>
                          <a:ea typeface="SimSun"/>
                          <a:cs typeface="Times New Roman"/>
                        </a:rPr>
                        <a:t>Dikehendaki</a:t>
                      </a:r>
                      <a:endParaRPr lang="id-ID" sz="1800" dirty="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b="1">
                          <a:latin typeface="Arial"/>
                          <a:ea typeface="SimSun"/>
                          <a:cs typeface="Times New Roman"/>
                        </a:rPr>
                        <a:t>Tidak dikehendaki</a:t>
                      </a:r>
                      <a:endParaRPr lang="id-ID" sz="1800"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0E0"/>
                    </a:solidFill>
                  </a:tcPr>
                </a:tc>
              </a:tr>
              <a:tr h="26739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Pematangan buah</a:t>
                      </a:r>
                      <a:endParaRPr lang="id-ID" sz="18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Kerusakan buah</a:t>
                      </a:r>
                      <a:endParaRPr lang="id-ID" sz="180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0217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Pemecah pati pada adonan roti dengan yeast</a:t>
                      </a:r>
                      <a:endParaRPr lang="id-ID" sz="18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Pemecah pati pada kentang simpan beku untuk potato chips</a:t>
                      </a:r>
                      <a:endParaRPr lang="id-ID" sz="180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7393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Pelunak daging</a:t>
                      </a:r>
                      <a:endParaRPr lang="id-ID" sz="18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Ketengikan lemak</a:t>
                      </a:r>
                      <a:endParaRPr lang="id-ID" sz="18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3478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Destabilisasi kasein susu pada pembuatan dan pematangan keju</a:t>
                      </a:r>
                      <a:endParaRPr lang="id-ID" sz="18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solidFill>
                          <a:schemeClr val="bg1"/>
                        </a:solidFill>
                        <a:latin typeface="Arial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02178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Perubahan warna buah dan sayur: warna hitam pada teh, coklat, dan kismis</a:t>
                      </a:r>
                      <a:endParaRPr lang="id-ID" sz="18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d-ID" sz="1800" dirty="0">
                        <a:solidFill>
                          <a:schemeClr val="bg1"/>
                        </a:solidFill>
                        <a:latin typeface="Arial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3. Pembentukan Gel</a:t>
            </a:r>
          </a:p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Definisi gel – 2 fase gel</a:t>
            </a:r>
          </a:p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Faktor yg mempengaruhi pembentukan gel prot:</a:t>
            </a:r>
          </a:p>
          <a:p>
            <a:pPr marL="812800" indent="-368300">
              <a:buFont typeface="+mj-lt"/>
              <a:buAutoNum type="alphaLcPeriod"/>
            </a:pPr>
            <a:r>
              <a:rPr lang="id-ID" dirty="0" smtClean="0">
                <a:solidFill>
                  <a:schemeClr val="bg1"/>
                </a:solidFill>
              </a:rPr>
              <a:t>Panas</a:t>
            </a:r>
          </a:p>
          <a:p>
            <a:pPr marL="812800" indent="-368300">
              <a:buFont typeface="+mj-lt"/>
              <a:buAutoNum type="alphaLcPeriod"/>
            </a:pPr>
            <a:r>
              <a:rPr lang="id-ID" dirty="0" smtClean="0">
                <a:solidFill>
                  <a:schemeClr val="bg1"/>
                </a:solidFill>
              </a:rPr>
              <a:t>Enzim </a:t>
            </a:r>
          </a:p>
          <a:p>
            <a:pPr marL="812800" indent="-368300">
              <a:buFont typeface="+mj-lt"/>
              <a:buAutoNum type="alphaLcPeriod"/>
            </a:pPr>
            <a:r>
              <a:rPr lang="id-ID" dirty="0" smtClean="0">
                <a:solidFill>
                  <a:schemeClr val="accent6">
                    <a:lumMod val="75000"/>
                  </a:schemeClr>
                </a:solidFill>
              </a:rPr>
              <a:t>Kation divalen</a:t>
            </a:r>
          </a:p>
          <a:p>
            <a:pPr marL="812800" indent="-368300">
              <a:buFont typeface="+mj-lt"/>
              <a:buAutoNum type="alphaLcPeriod"/>
            </a:pPr>
            <a:r>
              <a:rPr lang="id-ID" dirty="0" smtClean="0">
                <a:solidFill>
                  <a:schemeClr val="bg1"/>
                </a:solidFill>
              </a:rPr>
              <a:t>Konsentrasi protein</a:t>
            </a:r>
          </a:p>
          <a:p>
            <a:pPr marL="812800" indent="-368300">
              <a:buFont typeface="+mj-lt"/>
              <a:buAutoNum type="alphaLcPeriod"/>
            </a:pPr>
            <a:r>
              <a:rPr lang="id-ID" dirty="0" smtClean="0">
                <a:solidFill>
                  <a:schemeClr val="accent6">
                    <a:lumMod val="75000"/>
                  </a:schemeClr>
                </a:solidFill>
              </a:rPr>
              <a:t>pH</a:t>
            </a:r>
          </a:p>
          <a:p>
            <a:pPr marL="812800" indent="-368300">
              <a:buFont typeface="+mj-lt"/>
              <a:buAutoNum type="alphaLcPeriod"/>
            </a:pPr>
            <a:r>
              <a:rPr lang="id-ID" dirty="0" smtClean="0">
                <a:solidFill>
                  <a:schemeClr val="bg1"/>
                </a:solidFill>
              </a:rPr>
              <a:t>Gula </a:t>
            </a:r>
          </a:p>
          <a:p>
            <a:pPr marL="812800" indent="-368300">
              <a:buFont typeface="+mj-lt"/>
              <a:buAutoNum type="alphaLcPeriod"/>
            </a:pPr>
            <a:r>
              <a:rPr lang="id-ID" dirty="0" smtClean="0">
                <a:solidFill>
                  <a:schemeClr val="bg1"/>
                </a:solidFill>
              </a:rPr>
              <a:t>Garam</a:t>
            </a:r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4. Pembentukan Buih –&gt; Telur </a:t>
            </a:r>
          </a:p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5. Pembentukan Emulsi –&gt; Lemak  </a:t>
            </a:r>
          </a:p>
          <a:p>
            <a:pPr>
              <a:buNone/>
            </a:pPr>
            <a:r>
              <a:rPr lang="id-ID" dirty="0" smtClean="0">
                <a:solidFill>
                  <a:schemeClr val="bg1"/>
                </a:solidFill>
              </a:rPr>
              <a:t>6. Pembentukan Adonan –&gt; Patiseri </a:t>
            </a:r>
          </a:p>
          <a:p>
            <a:pPr>
              <a:buNone/>
            </a:pPr>
            <a:endParaRPr lang="id-ID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SUSU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Hasil olahan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Peranan dalam </a:t>
            </a:r>
            <a:r>
              <a:rPr lang="id-ID" dirty="0" smtClean="0">
                <a:solidFill>
                  <a:schemeClr val="bg1"/>
                </a:solidFill>
              </a:rPr>
              <a:t>pengolahan</a:t>
            </a:r>
            <a:endParaRPr lang="en-US" dirty="0" smtClean="0">
              <a:solidFill>
                <a:schemeClr val="bg1"/>
              </a:solidFill>
            </a:endParaRPr>
          </a:p>
          <a:p>
            <a:pPr lvl="1"/>
            <a:r>
              <a:rPr lang="id-ID" dirty="0" smtClean="0">
                <a:solidFill>
                  <a:schemeClr val="bg1"/>
                </a:solidFill>
              </a:rPr>
              <a:t>pengikat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id-ID" dirty="0">
                <a:solidFill>
                  <a:schemeClr val="bg1"/>
                </a:solidFill>
              </a:rPr>
              <a:t>pengemulsi</a:t>
            </a:r>
            <a:endParaRPr lang="en-US" dirty="0">
              <a:solidFill>
                <a:schemeClr val="bg1"/>
              </a:solidFill>
            </a:endParaRPr>
          </a:p>
          <a:p>
            <a:pPr lvl="1"/>
            <a:r>
              <a:rPr lang="id-ID" dirty="0">
                <a:solidFill>
                  <a:schemeClr val="bg1"/>
                </a:solidFill>
              </a:rPr>
              <a:t>pembentuk buih</a:t>
            </a:r>
            <a:endParaRPr lang="en-US" dirty="0">
              <a:solidFill>
                <a:schemeClr val="bg1"/>
              </a:solidFill>
            </a:endParaRPr>
          </a:p>
          <a:p>
            <a:endParaRPr lang="id-ID" dirty="0" smtClean="0">
              <a:solidFill>
                <a:schemeClr val="bg1"/>
              </a:solidFill>
            </a:endParaRPr>
          </a:p>
          <a:p>
            <a:endParaRPr lang="id-ID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3755068"/>
              </p:ext>
            </p:extLst>
          </p:nvPr>
        </p:nvGraphicFramePr>
        <p:xfrm>
          <a:off x="457200" y="207518"/>
          <a:ext cx="8229600" cy="6345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4200"/>
                <a:gridCol w="762000"/>
                <a:gridCol w="1066800"/>
                <a:gridCol w="1066800"/>
                <a:gridCol w="914400"/>
                <a:gridCol w="1295400"/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Jenis Susu 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Air (%)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Kalori (kkal)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b="1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Protein (g)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 smtClean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Lipid</a:t>
                      </a:r>
                      <a:endParaRPr lang="en-US" sz="2000" b="1" dirty="0" smtClean="0"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 smtClean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(g)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b="1" dirty="0" smtClean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Karbo</a:t>
                      </a:r>
                      <a:r>
                        <a:rPr lang="en-US" sz="2000" b="1" dirty="0" smtClean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-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b="1" dirty="0" smtClean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id-ID" sz="2000" b="1" dirty="0" smtClean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idrat</a:t>
                      </a:r>
                      <a:r>
                        <a:rPr lang="en-US" sz="2000" b="1" baseline="0" dirty="0" smtClean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d-ID" sz="2000" b="1" dirty="0" smtClean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(g</a:t>
                      </a:r>
                      <a:r>
                        <a:rPr lang="id-ID" sz="2000" b="1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)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Whole milk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87,7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3,28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3,66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4,65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Low fat (2%) milk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89,2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3,31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1,92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4,80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Skim milk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90,8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3,41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0,18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4,85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Dried non fat, instant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4,0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358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35,10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0,72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52,2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Evaporated, whole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74,0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6,81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7,56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10,0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Cream: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   Half &amp; half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80,6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130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2,96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11,5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4,30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   Light whipping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63,5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292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2,17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30,9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2,96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   Sour, cultured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70,9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214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3,16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21,0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4,27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Yogurt: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 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   Plain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87,9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3,47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3,25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4,66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     Low fat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85,1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63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5,25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1,55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7,04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33576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0" y="838200"/>
            <a:ext cx="990600" cy="381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Susu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33800" y="1447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pH 4,6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22860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mengendap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400" y="2286000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terdispersi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47800" y="3124200"/>
            <a:ext cx="12192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kasein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638800" y="3048000"/>
            <a:ext cx="16764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Protein whey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" y="4038600"/>
            <a:ext cx="914400" cy="64633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α</a:t>
            </a:r>
            <a:r>
              <a:rPr lang="id-ID" baseline="-25000" dirty="0" smtClean="0">
                <a:solidFill>
                  <a:schemeClr val="bg1"/>
                </a:solidFill>
              </a:rPr>
              <a:t>s1</a:t>
            </a:r>
            <a:r>
              <a:rPr lang="id-ID" dirty="0" smtClean="0">
                <a:solidFill>
                  <a:schemeClr val="bg1"/>
                </a:solidFill>
              </a:rPr>
              <a:t>-kasein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4876800"/>
            <a:ext cx="12192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α</a:t>
            </a:r>
            <a:r>
              <a:rPr lang="id-ID" baseline="-25000" dirty="0" smtClean="0">
                <a:solidFill>
                  <a:schemeClr val="bg1"/>
                </a:solidFill>
              </a:rPr>
              <a:t>s2</a:t>
            </a:r>
            <a:r>
              <a:rPr lang="id-ID" dirty="0" smtClean="0">
                <a:solidFill>
                  <a:schemeClr val="bg1"/>
                </a:solidFill>
              </a:rPr>
              <a:t>-kasein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81200" y="4267200"/>
            <a:ext cx="12192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β-kasein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90800" y="4876800"/>
            <a:ext cx="12192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K-kasein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48200" y="4267200"/>
            <a:ext cx="17526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β-laktoglobulin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76800" y="4876800"/>
            <a:ext cx="16764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id-ID" dirty="0" smtClean="0">
                <a:solidFill>
                  <a:schemeClr val="bg1"/>
                </a:solidFill>
              </a:rPr>
              <a:t>α-laktalbumin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010400" y="4267200"/>
            <a:ext cx="17526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albumin</a:t>
            </a:r>
            <a:r>
              <a:rPr lang="id-ID" dirty="0" smtClean="0"/>
              <a:t> </a:t>
            </a:r>
            <a:r>
              <a:rPr lang="id-ID" dirty="0" smtClean="0">
                <a:solidFill>
                  <a:schemeClr val="bg1"/>
                </a:solidFill>
              </a:rPr>
              <a:t>serum</a:t>
            </a:r>
            <a:endParaRPr lang="id-ID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010400" y="4800600"/>
            <a:ext cx="1828800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d-ID" dirty="0" smtClean="0">
                <a:solidFill>
                  <a:schemeClr val="bg1"/>
                </a:solidFill>
              </a:rPr>
              <a:t>immunoglobulin</a:t>
            </a:r>
            <a:endParaRPr lang="id-ID" dirty="0">
              <a:solidFill>
                <a:schemeClr val="bg1"/>
              </a:solidFill>
            </a:endParaRPr>
          </a:p>
        </p:txBody>
      </p:sp>
      <p:cxnSp>
        <p:nvCxnSpPr>
          <p:cNvPr id="20" name="Straight Arrow Connector 19"/>
          <p:cNvCxnSpPr>
            <a:stCxn id="4" idx="2"/>
            <a:endCxn id="5" idx="0"/>
          </p:cNvCxnSpPr>
          <p:nvPr/>
        </p:nvCxnSpPr>
        <p:spPr>
          <a:xfrm rot="5400000">
            <a:off x="4191000" y="1333500"/>
            <a:ext cx="2286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2209800" y="1981200"/>
            <a:ext cx="41910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rot="5400000">
            <a:off x="6248400" y="2133600"/>
            <a:ext cx="3048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6" idx="0"/>
          </p:cNvCxnSpPr>
          <p:nvPr/>
        </p:nvCxnSpPr>
        <p:spPr>
          <a:xfrm rot="5400000">
            <a:off x="2038350" y="2114550"/>
            <a:ext cx="304800" cy="381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6" idx="2"/>
          </p:cNvCxnSpPr>
          <p:nvPr/>
        </p:nvCxnSpPr>
        <p:spPr>
          <a:xfrm rot="5400000">
            <a:off x="1956316" y="2832616"/>
            <a:ext cx="392668" cy="381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6248400" y="2743200"/>
            <a:ext cx="3048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5" idx="2"/>
          </p:cNvCxnSpPr>
          <p:nvPr/>
        </p:nvCxnSpPr>
        <p:spPr>
          <a:xfrm rot="5400000">
            <a:off x="4204216" y="1880116"/>
            <a:ext cx="164068" cy="381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143000" y="3733800"/>
            <a:ext cx="24384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>
            <a:stCxn id="8" idx="2"/>
          </p:cNvCxnSpPr>
          <p:nvPr/>
        </p:nvCxnSpPr>
        <p:spPr>
          <a:xfrm rot="16200000" flipH="1">
            <a:off x="1975366" y="3575566"/>
            <a:ext cx="240268" cy="76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>
            <a:endCxn id="10" idx="0"/>
          </p:cNvCxnSpPr>
          <p:nvPr/>
        </p:nvCxnSpPr>
        <p:spPr>
          <a:xfrm rot="5400000">
            <a:off x="990600" y="3886200"/>
            <a:ext cx="3048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1181100" y="4305300"/>
            <a:ext cx="1143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2209800" y="3962400"/>
            <a:ext cx="533400" cy="762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>
            <a:off x="3048000" y="4267200"/>
            <a:ext cx="10668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410200" y="3810000"/>
            <a:ext cx="25908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rot="5400000">
            <a:off x="5181600" y="4038600"/>
            <a:ext cx="4572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/>
          <p:nvPr/>
        </p:nvCxnSpPr>
        <p:spPr>
          <a:xfrm rot="5400000">
            <a:off x="7810500" y="4000500"/>
            <a:ext cx="3810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>
            <a:stCxn id="9" idx="2"/>
          </p:cNvCxnSpPr>
          <p:nvPr/>
        </p:nvCxnSpPr>
        <p:spPr>
          <a:xfrm rot="5400000">
            <a:off x="6280666" y="3613666"/>
            <a:ext cx="392668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rot="5400000">
            <a:off x="6096000" y="4343400"/>
            <a:ext cx="914400" cy="15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rot="16200000" flipH="1">
            <a:off x="6324600" y="4343400"/>
            <a:ext cx="1143000" cy="7620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9667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Struktur Misel Kasein</a:t>
            </a:r>
            <a:endParaRPr lang="id-ID" dirty="0">
              <a:solidFill>
                <a:srgbClr val="FFFF00"/>
              </a:solidFill>
            </a:endParaRPr>
          </a:p>
        </p:txBody>
      </p:sp>
      <p:pic>
        <p:nvPicPr>
          <p:cNvPr id="34818" name="Picture 2" descr="misel kase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8447" y="2057400"/>
            <a:ext cx="887555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Produk Susu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Susu Cair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Cream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Susu Evaporasi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Susu Kental Manis (SKM)</a:t>
            </a:r>
          </a:p>
          <a:p>
            <a:pPr marL="514350" indent="-514350">
              <a:buFont typeface="+mj-lt"/>
              <a:buAutoNum type="arabicPeriod"/>
            </a:pPr>
            <a:r>
              <a:rPr lang="id-ID" dirty="0" smtClean="0">
                <a:solidFill>
                  <a:srgbClr val="FF0000"/>
                </a:solidFill>
              </a:rPr>
              <a:t>Susu Bubuk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5105400" y="1752600"/>
            <a:ext cx="3886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Butter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lang="id-ID" sz="3200" dirty="0" smtClean="0">
                <a:solidFill>
                  <a:schemeClr val="bg1"/>
                </a:solidFill>
                <a:latin typeface="+mn-lt"/>
              </a:rPr>
              <a:t>Susu Asam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kumimoji="0" lang="id-ID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Yogurt</a:t>
            </a:r>
          </a:p>
          <a:p>
            <a:pPr marL="514350" marR="0" lvl="0" indent="-51435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+mj-lt"/>
              <a:buAutoNum type="arabicPeriod" startAt="6"/>
              <a:tabLst/>
              <a:defRPr/>
            </a:pPr>
            <a:r>
              <a:rPr lang="id-ID" sz="3200" dirty="0" smtClean="0">
                <a:solidFill>
                  <a:schemeClr val="bg1"/>
                </a:solidFill>
                <a:latin typeface="+mn-lt"/>
              </a:rPr>
              <a:t>Whipped Cream</a:t>
            </a:r>
            <a:endParaRPr kumimoji="0" lang="id-ID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Susu Bubuk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Jenis: whole, butter, skim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Proses: </a:t>
            </a:r>
            <a:r>
              <a:rPr lang="id-ID" dirty="0" smtClean="0">
                <a:solidFill>
                  <a:schemeClr val="bg1"/>
                </a:solidFill>
              </a:rPr>
              <a:t>pasteurisasi </a:t>
            </a:r>
            <a:r>
              <a:rPr lang="id-ID" dirty="0" smtClean="0">
                <a:solidFill>
                  <a:schemeClr val="bg1"/>
                </a:solidFill>
              </a:rPr>
              <a:t>(pemanasan), penguapan, penyemprotan, (rekonstitusi )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</a:t>
            </a:r>
          </a:p>
          <a:p>
            <a:pPr>
              <a:buNone/>
            </a:pPr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Butter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3992563"/>
          </a:xfrm>
        </p:spPr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Definisi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Proses: sentrigugasi, pengocokan, pengadukan, pencucian, </a:t>
            </a:r>
            <a:r>
              <a:rPr lang="en-US" dirty="0" err="1" smtClean="0">
                <a:solidFill>
                  <a:schemeClr val="bg1"/>
                </a:solidFill>
              </a:rPr>
              <a:t>penambahan</a:t>
            </a:r>
            <a:r>
              <a:rPr lang="id-ID" dirty="0" smtClean="0">
                <a:solidFill>
                  <a:schemeClr val="bg1"/>
                </a:solidFill>
              </a:rPr>
              <a:t> </a:t>
            </a:r>
            <a:r>
              <a:rPr lang="id-ID" dirty="0" smtClean="0">
                <a:solidFill>
                  <a:schemeClr val="bg1"/>
                </a:solidFill>
              </a:rPr>
              <a:t>garam, penghilangan air </a:t>
            </a:r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KEJU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Faktor yg mempengaruhi jenis keju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Jenis keju alami:</a:t>
            </a:r>
          </a:p>
          <a:p>
            <a:pPr marL="72390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Unripened cheese</a:t>
            </a:r>
          </a:p>
          <a:p>
            <a:pPr marL="72390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Soft ripened cheese</a:t>
            </a:r>
          </a:p>
          <a:p>
            <a:pPr marL="72390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Semisoft ripened cheese</a:t>
            </a:r>
          </a:p>
          <a:p>
            <a:pPr marL="723900" indent="-368300">
              <a:buFont typeface="+mj-lt"/>
              <a:buAutoNum type="arabicPeriod"/>
            </a:pPr>
            <a:r>
              <a:rPr lang="id-ID" dirty="0" smtClean="0">
                <a:solidFill>
                  <a:schemeClr val="bg1"/>
                </a:solidFill>
              </a:rPr>
              <a:t>Firm &amp; hard ripened cheese</a:t>
            </a:r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Cottage  Cheese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Keterangan ...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Proses: </a:t>
            </a:r>
            <a:r>
              <a:rPr lang="id-ID" dirty="0" smtClean="0">
                <a:solidFill>
                  <a:srgbClr val="C00000"/>
                </a:solidFill>
              </a:rPr>
              <a:t>pengasaman</a:t>
            </a:r>
            <a:r>
              <a:rPr lang="id-ID" dirty="0" smtClean="0">
                <a:solidFill>
                  <a:schemeClr val="bg1"/>
                </a:solidFill>
              </a:rPr>
              <a:t>, pemotongan, pengadukan, pemanasan, penirisan</a:t>
            </a:r>
          </a:p>
          <a:p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Cheddar  Cheese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Keterangan ...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Proses: pasteurisasi, inkubasi, </a:t>
            </a:r>
            <a:r>
              <a:rPr lang="id-ID" dirty="0" smtClean="0">
                <a:solidFill>
                  <a:srgbClr val="C00000"/>
                </a:solidFill>
              </a:rPr>
              <a:t>+ starter, + rennet</a:t>
            </a:r>
            <a:r>
              <a:rPr lang="id-ID" dirty="0" smtClean="0">
                <a:solidFill>
                  <a:schemeClr val="bg1"/>
                </a:solidFill>
              </a:rPr>
              <a:t>, pemotongan, pengadukan, pemanasan, + garam-pewarna, pengepresan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Fungsi pemeraman –&gt; tekstur &amp; flavor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Keju proses ...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PR: keju edam sbl diolah pahit?</a:t>
            </a:r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Telur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Fungsi telur ...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Komposisi telur</a:t>
            </a:r>
          </a:p>
          <a:p>
            <a:endParaRPr lang="id-ID" dirty="0">
              <a:solidFill>
                <a:schemeClr val="bg1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2819400"/>
          <a:ext cx="6400798" cy="3200400"/>
        </p:xfrm>
        <a:graphic>
          <a:graphicData uri="http://schemas.openxmlformats.org/drawingml/2006/table">
            <a:tbl>
              <a:tblPr/>
              <a:tblGrid>
                <a:gridCol w="1197884"/>
                <a:gridCol w="944122"/>
                <a:gridCol w="780200"/>
                <a:gridCol w="709274"/>
                <a:gridCol w="851128"/>
                <a:gridCol w="851128"/>
                <a:gridCol w="1067062"/>
              </a:tblGrid>
              <a:tr h="91440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d-ID" sz="2000" dirty="0">
                        <a:solidFill>
                          <a:schemeClr val="tx1"/>
                        </a:solidFill>
                        <a:latin typeface="Arial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tx1"/>
                          </a:solidFill>
                          <a:latin typeface="Arial"/>
                          <a:ea typeface="SimSun"/>
                          <a:cs typeface="Times New Roman"/>
                        </a:rPr>
                        <a:t>Berat (g)</a:t>
                      </a:r>
                      <a:endParaRPr lang="id-ID" sz="2000" dirty="0">
                        <a:solidFill>
                          <a:schemeClr val="tx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tx1"/>
                          </a:solidFill>
                          <a:latin typeface="Arial"/>
                          <a:ea typeface="SimSun"/>
                          <a:cs typeface="Times New Roman"/>
                        </a:rPr>
                        <a:t>Air (g)</a:t>
                      </a:r>
                      <a:endParaRPr lang="id-ID" sz="2000" dirty="0">
                        <a:solidFill>
                          <a:schemeClr val="tx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tx1"/>
                          </a:solidFill>
                          <a:latin typeface="Arial"/>
                          <a:ea typeface="SimSun"/>
                          <a:cs typeface="Times New Roman"/>
                        </a:rPr>
                        <a:t>Kalori </a:t>
                      </a:r>
                      <a:endParaRPr lang="id-ID" sz="2000" dirty="0">
                        <a:solidFill>
                          <a:schemeClr val="tx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tx1"/>
                          </a:solidFill>
                          <a:latin typeface="Arial"/>
                          <a:ea typeface="SimSun"/>
                          <a:cs typeface="Times New Roman"/>
                        </a:rPr>
                        <a:t>Protein (g)</a:t>
                      </a:r>
                      <a:endParaRPr lang="id-ID" sz="2000" dirty="0">
                        <a:solidFill>
                          <a:schemeClr val="tx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tx1"/>
                          </a:solidFill>
                          <a:latin typeface="Arial"/>
                          <a:ea typeface="SimSun"/>
                          <a:cs typeface="Times New Roman"/>
                        </a:rPr>
                        <a:t>Lipid (g)</a:t>
                      </a:r>
                      <a:endParaRPr lang="id-ID" sz="2000" dirty="0">
                        <a:solidFill>
                          <a:schemeClr val="tx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tx1"/>
                          </a:solidFill>
                          <a:latin typeface="Arial"/>
                          <a:ea typeface="SimSun"/>
                          <a:cs typeface="Times New Roman"/>
                        </a:rPr>
                        <a:t>Karbohidrat (g)</a:t>
                      </a:r>
                      <a:endParaRPr lang="id-ID" sz="2000" dirty="0">
                        <a:solidFill>
                          <a:schemeClr val="tx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Telur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50,0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37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75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6,3</a:t>
                      </a:r>
                      <a:endParaRPr lang="id-ID" sz="200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5,0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0,61</a:t>
                      </a:r>
                      <a:endParaRPr lang="id-ID" sz="200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Putih telur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33,4</a:t>
                      </a:r>
                      <a:endParaRPr lang="id-ID" sz="200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29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17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3,5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0,0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0,34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Kuning telur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16,6</a:t>
                      </a:r>
                      <a:endParaRPr lang="id-ID" sz="200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8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59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2,8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5,1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2000" dirty="0">
                          <a:solidFill>
                            <a:schemeClr val="bg1"/>
                          </a:solidFill>
                          <a:latin typeface="Arial"/>
                          <a:ea typeface="SimSun"/>
                          <a:cs typeface="Times New Roman"/>
                        </a:rPr>
                        <a:t>0,30</a:t>
                      </a:r>
                      <a:endParaRPr lang="id-ID" sz="2000" dirty="0">
                        <a:solidFill>
                          <a:schemeClr val="bg1"/>
                        </a:solidFill>
                        <a:latin typeface="Times New Roman"/>
                        <a:ea typeface="SimSu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Buih Putih Telur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id-ID" dirty="0" smtClean="0">
                <a:solidFill>
                  <a:schemeClr val="bg1"/>
                </a:solidFill>
              </a:rPr>
              <a:t>Aplikasi ...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Putih telur –&gt; dispersi koloid protein dlm air –&gt; pengocokan –&gt; udara terperangkap dlm cairan</a:t>
            </a:r>
          </a:p>
          <a:p>
            <a:r>
              <a:rPr lang="id-ID" dirty="0" smtClean="0">
                <a:solidFill>
                  <a:schemeClr val="bg1"/>
                </a:solidFill>
              </a:rPr>
              <a:t> Faktor yg mempengaruhi: alat, suhu, jenis putih telur, lemak, garam&amp; asam, air, gula, bahan pembuat wadah</a:t>
            </a:r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id-ID" dirty="0" smtClean="0">
                <a:solidFill>
                  <a:srgbClr val="FFFF00"/>
                </a:solidFill>
              </a:rPr>
              <a:t>Video</a:t>
            </a:r>
            <a:endParaRPr lang="id-ID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73563"/>
          </a:xfrm>
        </p:spPr>
        <p:txBody>
          <a:bodyPr/>
          <a:lstStyle/>
          <a:p>
            <a:r>
              <a:rPr lang="id-ID" u="sng" dirty="0" smtClean="0">
                <a:solidFill>
                  <a:schemeClr val="bg1"/>
                </a:solidFill>
                <a:hlinkClick r:id="rId3"/>
              </a:rPr>
              <a:t>http://carapedia.com/tahu_info318.html</a:t>
            </a:r>
          </a:p>
          <a:p>
            <a:r>
              <a:rPr lang="id-ID" u="sng" dirty="0" smtClean="0">
                <a:solidFill>
                  <a:schemeClr val="bg1"/>
                </a:solidFill>
                <a:hlinkClick r:id="rId3"/>
              </a:rPr>
              <a:t>http://carapedia.com/keju_rumahan_info2081.html</a:t>
            </a:r>
            <a:endParaRPr lang="id-ID" dirty="0" smtClean="0">
              <a:solidFill>
                <a:schemeClr val="bg1"/>
              </a:solidFill>
            </a:endParaRPr>
          </a:p>
          <a:p>
            <a:r>
              <a:rPr lang="id-ID" u="sng" dirty="0" smtClean="0">
                <a:solidFill>
                  <a:schemeClr val="bg1"/>
                </a:solidFill>
                <a:hlinkClick r:id="rId4"/>
              </a:rPr>
              <a:t>http://carapedia.com/mentega_info461.html</a:t>
            </a:r>
            <a:endParaRPr lang="id-ID" u="sng" dirty="0" smtClean="0">
              <a:solidFill>
                <a:schemeClr val="bg1"/>
              </a:solidFill>
            </a:endParaRPr>
          </a:p>
          <a:p>
            <a:endParaRPr lang="id-ID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9874</TotalTime>
  <Words>816</Words>
  <Application>Microsoft Office PowerPoint</Application>
  <PresentationFormat>On-screen Show (4:3)</PresentationFormat>
  <Paragraphs>317</Paragraphs>
  <Slides>27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宋体</vt:lpstr>
      <vt:lpstr>宋体</vt:lpstr>
      <vt:lpstr>Arial</vt:lpstr>
      <vt:lpstr>Calibri</vt:lpstr>
      <vt:lpstr>Times New Roman</vt:lpstr>
      <vt:lpstr>Office Theme</vt:lpstr>
      <vt:lpstr>PROTEIN</vt:lpstr>
      <vt:lpstr>PowerPoint Presentation</vt:lpstr>
      <vt:lpstr>Asam Amino</vt:lpstr>
      <vt:lpstr>PowerPoint Presentation</vt:lpstr>
      <vt:lpstr>PowerPoint Presentation</vt:lpstr>
      <vt:lpstr>Ikatan Peptida</vt:lpstr>
      <vt:lpstr>Struktur Protein</vt:lpstr>
      <vt:lpstr>PowerPoint Presentation</vt:lpstr>
      <vt:lpstr>Denaturasi Protein</vt:lpstr>
      <vt:lpstr>a. Cara Fisik</vt:lpstr>
      <vt:lpstr>b. Cara Kimia</vt:lpstr>
      <vt:lpstr>Sifat Fungsional Protein</vt:lpstr>
      <vt:lpstr>PowerPoint Presentation</vt:lpstr>
      <vt:lpstr>PowerPoint Presentation</vt:lpstr>
      <vt:lpstr>SUSU</vt:lpstr>
      <vt:lpstr>PowerPoint Presentation</vt:lpstr>
      <vt:lpstr>PowerPoint Presentation</vt:lpstr>
      <vt:lpstr>Struktur Misel Kasein</vt:lpstr>
      <vt:lpstr>Produk Susu</vt:lpstr>
      <vt:lpstr>Susu Bubuk</vt:lpstr>
      <vt:lpstr>Butter</vt:lpstr>
      <vt:lpstr>KEJU</vt:lpstr>
      <vt:lpstr>Cottage  Cheese</vt:lpstr>
      <vt:lpstr>Cheddar  Cheese</vt:lpstr>
      <vt:lpstr>Telur</vt:lpstr>
      <vt:lpstr>Buih Putih Telur</vt:lpstr>
      <vt:lpstr>Video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LaptopKu</dc:creator>
  <cp:lastModifiedBy>Inspiron</cp:lastModifiedBy>
  <cp:revision>95</cp:revision>
  <dcterms:created xsi:type="dcterms:W3CDTF">2007-11-02T14:41:35Z</dcterms:created>
  <dcterms:modified xsi:type="dcterms:W3CDTF">2016-11-08T02:01:35Z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TC300011311033</vt:lpwstr>
  </property>
</Properties>
</file>