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x="18288000" cy="10287000"/>
  <p:notesSz cx="6858000" cy="9144000"/>
  <p:embeddedFontLst>
    <p:embeddedFont>
      <p:font typeface="Montserrat Bold" charset="1" panose="00000800000000000000"/>
      <p:regular r:id="rId28"/>
    </p:embeddedFont>
    <p:embeddedFont>
      <p:font typeface="Montserrat" charset="1" panose="00000500000000000000"/>
      <p:regular r:id="rId29"/>
    </p:embeddedFont>
    <p:embeddedFont>
      <p:font typeface="Eastman Condensed Bold" charset="1" panose="00000806000000000000"/>
      <p:regular r:id="rId30"/>
    </p:embeddedFont>
    <p:embeddedFont>
      <p:font typeface="Public Sans Bold" charset="1" panose="00000000000000000000"/>
      <p:regular r:id="rId31"/>
    </p:embeddedFont>
    <p:embeddedFont>
      <p:font typeface="Cloud" charset="1" panose="0200000000000000000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30" Target="fonts/font30.fntdata" Type="http://schemas.openxmlformats.org/officeDocument/2006/relationships/font"/><Relationship Id="rId31" Target="fonts/font31.fntdata" Type="http://schemas.openxmlformats.org/officeDocument/2006/relationships/font"/><Relationship Id="rId32" Target="fonts/font32.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5.jpe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svg" Type="http://schemas.openxmlformats.org/officeDocument/2006/relationships/image"/><Relationship Id="rId11" Target="../media/image11.png" Type="http://schemas.openxmlformats.org/officeDocument/2006/relationships/image"/><Relationship Id="rId12" Target="../media/image2.png" Type="http://schemas.openxmlformats.org/officeDocument/2006/relationships/image"/><Relationship Id="rId13" Target="../media/image12.png" Type="http://schemas.openxmlformats.org/officeDocument/2006/relationships/image"/><Relationship Id="rId2" Target="../media/image28.jpeg" Type="http://schemas.openxmlformats.org/officeDocument/2006/relationships/image"/><Relationship Id="rId3" Target="../media/image29.png" Type="http://schemas.openxmlformats.org/officeDocument/2006/relationships/image"/><Relationship Id="rId4" Target="../media/image30.svg" Type="http://schemas.openxmlformats.org/officeDocument/2006/relationships/image"/><Relationship Id="rId5" Target="../media/image31.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32.png" Type="http://schemas.openxmlformats.org/officeDocument/2006/relationships/image"/><Relationship Id="rId9" Target="../media/image17.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3.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6.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7.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8.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39.jpe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0.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1.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2.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3.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4.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4.jpeg" Type="http://schemas.openxmlformats.org/officeDocument/2006/relationships/image"/><Relationship Id="rId4" Target="../media/image45.png" Type="http://schemas.openxmlformats.org/officeDocument/2006/relationships/image"/><Relationship Id="rId5" Target="../media/image46.sv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47.jpeg" Type="http://schemas.openxmlformats.org/officeDocument/2006/relationships/image"/><Relationship Id="rId2" Target="../media/image3.jpeg" Type="http://schemas.openxmlformats.org/officeDocument/2006/relationships/image"/><Relationship Id="rId3" Target="../media/image6.png" Type="http://schemas.openxmlformats.org/officeDocument/2006/relationships/image"/><Relationship Id="rId4" Target="../media/image19.png" Type="http://schemas.openxmlformats.org/officeDocument/2006/relationships/image"/><Relationship Id="rId5" Target="../media/image16.png" Type="http://schemas.openxmlformats.org/officeDocument/2006/relationships/image"/><Relationship Id="rId6" Target="../media/image20.png" Type="http://schemas.openxmlformats.org/officeDocument/2006/relationships/image"/><Relationship Id="rId7" Target="../media/image21.svg" Type="http://schemas.openxmlformats.org/officeDocument/2006/relationships/image"/><Relationship Id="rId8" Target="../media/image22.png" Type="http://schemas.openxmlformats.org/officeDocument/2006/relationships/image"/><Relationship Id="rId9" Target="../media/image23.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8.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49.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2.png" Type="http://schemas.openxmlformats.org/officeDocument/2006/relationships/image"/><Relationship Id="rId11" Target="../media/image17.png" Type="http://schemas.openxmlformats.org/officeDocument/2006/relationships/image"/><Relationship Id="rId12" Target="../media/image18.svg" Type="http://schemas.openxmlformats.org/officeDocument/2006/relationships/image"/><Relationship Id="rId13" Target="../media/image11.png" Type="http://schemas.openxmlformats.org/officeDocument/2006/relationships/image"/><Relationship Id="rId14" Target="../media/image2.png" Type="http://schemas.openxmlformats.org/officeDocument/2006/relationships/image"/><Relationship Id="rId15" Target="../media/image12.png" Type="http://schemas.openxmlformats.org/officeDocument/2006/relationships/image"/><Relationship Id="rId2" Target="../media/image28.jpeg" Type="http://schemas.openxmlformats.org/officeDocument/2006/relationships/image"/><Relationship Id="rId3" Target="../media/image3.jpeg" Type="http://schemas.openxmlformats.org/officeDocument/2006/relationships/image"/><Relationship Id="rId4" Target="../media/image34.png" Type="http://schemas.openxmlformats.org/officeDocument/2006/relationships/image"/><Relationship Id="rId5" Target="../media/image35.svg" Type="http://schemas.openxmlformats.org/officeDocument/2006/relationships/image"/><Relationship Id="rId6" Target="../media/image50.png" Type="http://schemas.openxmlformats.org/officeDocument/2006/relationships/image"/><Relationship Id="rId7" Target="../media/image31.png" Type="http://schemas.openxmlformats.org/officeDocument/2006/relationships/image"/><Relationship Id="rId8" Target="../media/image15.png" Type="http://schemas.openxmlformats.org/officeDocument/2006/relationships/image"/><Relationship Id="rId9" Target="../media/image16.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24712" t="0" r="-24712" b="0"/>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14569950" y="528925"/>
            <a:ext cx="1421058" cy="606553"/>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16182666" y="448615"/>
            <a:ext cx="757450" cy="774627"/>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17147110" y="448615"/>
            <a:ext cx="819282" cy="767174"/>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nvGrpSpPr>
          <p:cNvPr name="Group 22" id="22"/>
          <p:cNvGrpSpPr/>
          <p:nvPr/>
        </p:nvGrpSpPr>
        <p:grpSpPr>
          <a:xfrm rot="0">
            <a:off x="0" y="8267461"/>
            <a:ext cx="8157818" cy="1327780"/>
            <a:chOff x="0" y="0"/>
            <a:chExt cx="2148561" cy="349703"/>
          </a:xfrm>
        </p:grpSpPr>
        <p:sp>
          <p:nvSpPr>
            <p:cNvPr name="Freeform 23" id="23"/>
            <p:cNvSpPr/>
            <p:nvPr/>
          </p:nvSpPr>
          <p:spPr>
            <a:xfrm flipH="false" flipV="false" rot="0">
              <a:off x="0" y="0"/>
              <a:ext cx="2148561" cy="349703"/>
            </a:xfrm>
            <a:custGeom>
              <a:avLst/>
              <a:gdLst/>
              <a:ahLst/>
              <a:cxnLst/>
              <a:rect r="r" b="b" t="t" l="l"/>
              <a:pathLst>
                <a:path h="349703" w="2148561">
                  <a:moveTo>
                    <a:pt x="0" y="0"/>
                  </a:moveTo>
                  <a:lnTo>
                    <a:pt x="2148561" y="0"/>
                  </a:lnTo>
                  <a:lnTo>
                    <a:pt x="2148561" y="349703"/>
                  </a:lnTo>
                  <a:lnTo>
                    <a:pt x="0" y="349703"/>
                  </a:lnTo>
                  <a:close/>
                </a:path>
              </a:pathLst>
            </a:custGeom>
            <a:solidFill>
              <a:srgbClr val="022135"/>
            </a:solidFill>
          </p:spPr>
        </p:sp>
        <p:sp>
          <p:nvSpPr>
            <p:cNvPr name="TextBox 24" id="24"/>
            <p:cNvSpPr txBox="true"/>
            <p:nvPr/>
          </p:nvSpPr>
          <p:spPr>
            <a:xfrm>
              <a:off x="0" y="-57150"/>
              <a:ext cx="2148561" cy="406853"/>
            </a:xfrm>
            <a:prstGeom prst="rect">
              <a:avLst/>
            </a:prstGeom>
          </p:spPr>
          <p:txBody>
            <a:bodyPr anchor="ctr" rtlCol="false" tIns="50800" lIns="50800" bIns="50800" rIns="50800"/>
            <a:lstStyle/>
            <a:p>
              <a:pPr algn="ctr">
                <a:lnSpc>
                  <a:spcPts val="3498"/>
                </a:lnSpc>
              </a:pPr>
            </a:p>
          </p:txBody>
        </p:sp>
      </p:grpSp>
      <p:sp>
        <p:nvSpPr>
          <p:cNvPr name="TextBox 25" id="25"/>
          <p:cNvSpPr txBox="true"/>
          <p:nvPr/>
        </p:nvSpPr>
        <p:spPr>
          <a:xfrm rot="0">
            <a:off x="816756" y="5112624"/>
            <a:ext cx="8656659" cy="2079625"/>
          </a:xfrm>
          <a:prstGeom prst="rect">
            <a:avLst/>
          </a:prstGeom>
        </p:spPr>
        <p:txBody>
          <a:bodyPr anchor="t" rtlCol="false" tIns="0" lIns="0" bIns="0" rIns="0">
            <a:spAutoFit/>
          </a:bodyPr>
          <a:lstStyle/>
          <a:p>
            <a:pPr algn="l">
              <a:lnSpc>
                <a:spcPts val="8000"/>
              </a:lnSpc>
            </a:pPr>
            <a:r>
              <a:rPr lang="en-US" sz="8000">
                <a:solidFill>
                  <a:srgbClr val="022135"/>
                </a:solidFill>
                <a:latin typeface="Eastman Condensed Bold"/>
                <a:ea typeface="Eastman Condensed Bold"/>
                <a:cs typeface="Eastman Condensed Bold"/>
                <a:sym typeface="Eastman Condensed Bold"/>
              </a:rPr>
              <a:t>SENSOR DAN AKTUATOR</a:t>
            </a:r>
          </a:p>
        </p:txBody>
      </p:sp>
      <p:sp>
        <p:nvSpPr>
          <p:cNvPr name="TextBox 26" id="26"/>
          <p:cNvSpPr txBox="true"/>
          <p:nvPr/>
        </p:nvSpPr>
        <p:spPr>
          <a:xfrm rot="0">
            <a:off x="679018" y="3327639"/>
            <a:ext cx="4192212"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5</a:t>
            </a:r>
          </a:p>
        </p:txBody>
      </p:sp>
      <p:sp>
        <p:nvSpPr>
          <p:cNvPr name="TextBox 27" id="27"/>
          <p:cNvSpPr txBox="true"/>
          <p:nvPr/>
        </p:nvSpPr>
        <p:spPr>
          <a:xfrm rot="0">
            <a:off x="339509" y="8581784"/>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14610" t="-79" r="-14609" b="-79"/>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grpSp>
        <p:nvGrpSpPr>
          <p:cNvPr name="Group 26" id="26"/>
          <p:cNvGrpSpPr/>
          <p:nvPr/>
        </p:nvGrpSpPr>
        <p:grpSpPr>
          <a:xfrm rot="0">
            <a:off x="1028700" y="4937151"/>
            <a:ext cx="6504810" cy="3006771"/>
            <a:chOff x="0" y="0"/>
            <a:chExt cx="1713201" cy="791907"/>
          </a:xfrm>
        </p:grpSpPr>
        <p:sp>
          <p:nvSpPr>
            <p:cNvPr name="Freeform 27" id="27"/>
            <p:cNvSpPr/>
            <p:nvPr/>
          </p:nvSpPr>
          <p:spPr>
            <a:xfrm flipH="false" flipV="false" rot="0">
              <a:off x="0" y="0"/>
              <a:ext cx="1713201" cy="791907"/>
            </a:xfrm>
            <a:custGeom>
              <a:avLst/>
              <a:gdLst/>
              <a:ahLst/>
              <a:cxnLst/>
              <a:rect r="r" b="b" t="t" l="l"/>
              <a:pathLst>
                <a:path h="791907" w="1713201">
                  <a:moveTo>
                    <a:pt x="19043" y="0"/>
                  </a:moveTo>
                  <a:lnTo>
                    <a:pt x="1694158" y="0"/>
                  </a:lnTo>
                  <a:cubicBezTo>
                    <a:pt x="1699208" y="0"/>
                    <a:pt x="1704052" y="2006"/>
                    <a:pt x="1707623" y="5578"/>
                  </a:cubicBezTo>
                  <a:cubicBezTo>
                    <a:pt x="1711195" y="9149"/>
                    <a:pt x="1713201" y="13992"/>
                    <a:pt x="1713201" y="19043"/>
                  </a:cubicBezTo>
                  <a:lnTo>
                    <a:pt x="1713201" y="772864"/>
                  </a:lnTo>
                  <a:cubicBezTo>
                    <a:pt x="1713201" y="777914"/>
                    <a:pt x="1711195" y="782758"/>
                    <a:pt x="1707623" y="786329"/>
                  </a:cubicBezTo>
                  <a:cubicBezTo>
                    <a:pt x="1704052" y="789900"/>
                    <a:pt x="1699208" y="791907"/>
                    <a:pt x="1694158" y="791907"/>
                  </a:cubicBezTo>
                  <a:lnTo>
                    <a:pt x="19043" y="791907"/>
                  </a:lnTo>
                  <a:cubicBezTo>
                    <a:pt x="8526" y="791907"/>
                    <a:pt x="0" y="783381"/>
                    <a:pt x="0" y="772864"/>
                  </a:cubicBezTo>
                  <a:lnTo>
                    <a:pt x="0" y="19043"/>
                  </a:lnTo>
                  <a:cubicBezTo>
                    <a:pt x="0" y="8526"/>
                    <a:pt x="8526" y="0"/>
                    <a:pt x="19043" y="0"/>
                  </a:cubicBezTo>
                  <a:close/>
                </a:path>
              </a:pathLst>
            </a:custGeom>
            <a:solidFill>
              <a:srgbClr val="A6A6A6"/>
            </a:solidFill>
          </p:spPr>
        </p:sp>
        <p:sp>
          <p:nvSpPr>
            <p:cNvPr name="TextBox 28" id="28"/>
            <p:cNvSpPr txBox="true"/>
            <p:nvPr/>
          </p:nvSpPr>
          <p:spPr>
            <a:xfrm>
              <a:off x="0" y="-57150"/>
              <a:ext cx="1713201" cy="849057"/>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352176" y="5348337"/>
            <a:ext cx="5857857" cy="209867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mendemonstrasikan sensor dan aktuator</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729456"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0477" t="0" r="-20476" b="0"/>
              </a:stretch>
            </a:blipFill>
          </p:spPr>
        </p:sp>
      </p:grpSp>
      <p:sp>
        <p:nvSpPr>
          <p:cNvPr name="TextBox 14" id="14"/>
          <p:cNvSpPr txBox="true"/>
          <p:nvPr/>
        </p:nvSpPr>
        <p:spPr>
          <a:xfrm rot="0">
            <a:off x="7899285" y="4238958"/>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Apa Itu</a:t>
            </a:r>
          </a:p>
          <a:p>
            <a:pPr algn="l">
              <a:lnSpc>
                <a:spcPts val="8667"/>
              </a:lnSpc>
            </a:pPr>
            <a:r>
              <a:rPr lang="en-US" sz="8667">
                <a:solidFill>
                  <a:srgbClr val="FFFFFF"/>
                </a:solidFill>
                <a:latin typeface="Eastman Condensed Bold"/>
                <a:ea typeface="Eastman Condensed Bold"/>
                <a:cs typeface="Eastman Condensed Bold"/>
                <a:sym typeface="Eastman Condensed Bold"/>
              </a:rPr>
              <a:t>Sensor?</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0453505" y="-235225"/>
            <a:ext cx="8054038" cy="10757450"/>
          </a:xfrm>
          <a:custGeom>
            <a:avLst/>
            <a:gdLst/>
            <a:ahLst/>
            <a:cxnLst/>
            <a:rect r="r" b="b" t="t" l="l"/>
            <a:pathLst>
              <a:path h="10757450" w="8054038">
                <a:moveTo>
                  <a:pt x="0" y="0"/>
                </a:moveTo>
                <a:lnTo>
                  <a:pt x="8054038" y="0"/>
                </a:lnTo>
                <a:lnTo>
                  <a:pt x="8054038" y="10757450"/>
                </a:lnTo>
                <a:lnTo>
                  <a:pt x="0" y="10757450"/>
                </a:lnTo>
                <a:lnTo>
                  <a:pt x="0" y="0"/>
                </a:lnTo>
                <a:close/>
              </a:path>
            </a:pathLst>
          </a:custGeom>
          <a:blipFill>
            <a:blip r:embed="rId3"/>
            <a:stretch>
              <a:fillRect l="-45501" t="0" r="-54973" b="0"/>
            </a:stretch>
          </a:blipFill>
        </p:spPr>
      </p:sp>
      <p:grpSp>
        <p:nvGrpSpPr>
          <p:cNvPr name="Group 5" id="5"/>
          <p:cNvGrpSpPr/>
          <p:nvPr/>
        </p:nvGrpSpPr>
        <p:grpSpPr>
          <a:xfrm rot="0">
            <a:off x="995362" y="4005632"/>
            <a:ext cx="4087811" cy="66675"/>
            <a:chOff x="0" y="0"/>
            <a:chExt cx="5450415" cy="88900"/>
          </a:xfrm>
        </p:grpSpPr>
        <p:sp>
          <p:nvSpPr>
            <p:cNvPr name="Freeform 6" id="6"/>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7" id="7"/>
          <p:cNvSpPr/>
          <p:nvPr/>
        </p:nvSpPr>
        <p:spPr>
          <a:xfrm flipH="false" flipV="false" rot="0">
            <a:off x="17259300" y="0"/>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PENGERTIAN SENSOR</a:t>
            </a:r>
          </a:p>
        </p:txBody>
      </p:sp>
      <p:sp>
        <p:nvSpPr>
          <p:cNvPr name="TextBox 9" id="9"/>
          <p:cNvSpPr txBox="true"/>
          <p:nvPr/>
        </p:nvSpPr>
        <p:spPr>
          <a:xfrm rot="0">
            <a:off x="747009" y="4424732"/>
            <a:ext cx="8672330" cy="5043170"/>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22135"/>
                </a:solidFill>
                <a:latin typeface="Cloud"/>
                <a:ea typeface="Cloud"/>
                <a:cs typeface="Cloud"/>
                <a:sym typeface="Cloud"/>
              </a:rPr>
              <a:t>S</a:t>
            </a:r>
            <a:r>
              <a:rPr lang="en-US" sz="3200">
                <a:solidFill>
                  <a:srgbClr val="022135"/>
                </a:solidFill>
                <a:latin typeface="Cloud"/>
                <a:ea typeface="Cloud"/>
                <a:cs typeface="Cloud"/>
                <a:sym typeface="Cloud"/>
              </a:rPr>
              <a:t>ensor adalah perangkat yang merasakan fenomena fisik yang terjadi di lingkungan sekitar.</a:t>
            </a:r>
          </a:p>
          <a:p>
            <a:pPr algn="just" marL="690881" indent="-345440" lvl="1">
              <a:lnSpc>
                <a:spcPts val="4480"/>
              </a:lnSpc>
              <a:buFont typeface="Arial"/>
              <a:buChar char="•"/>
            </a:pPr>
            <a:r>
              <a:rPr lang="en-US" sz="3200">
                <a:solidFill>
                  <a:srgbClr val="022135"/>
                </a:solidFill>
                <a:latin typeface="Cloud"/>
                <a:ea typeface="Cloud"/>
                <a:cs typeface="Cloud"/>
                <a:sym typeface="Cloud"/>
              </a:rPr>
              <a:t>Sensor dapat diklasifikasikan berdasarkan keluarannya sebagai sensor analog atau digital ataupun sesuai dengan tipe datanya (skalar atau vektor).</a:t>
            </a:r>
          </a:p>
          <a:p>
            <a:pPr algn="just" marL="690880" indent="-345440" lvl="1">
              <a:lnSpc>
                <a:spcPts val="4480"/>
              </a:lnSpc>
              <a:buFont typeface="Arial"/>
              <a:buChar char="•"/>
            </a:pPr>
            <a:r>
              <a:rPr lang="en-US" sz="3200">
                <a:solidFill>
                  <a:srgbClr val="022135"/>
                </a:solidFill>
                <a:latin typeface="Cloud"/>
                <a:ea typeface="Cloud"/>
                <a:cs typeface="Cloud"/>
                <a:sym typeface="Cloud"/>
              </a:rPr>
              <a:t>Sensor terbagi menjadi dua yaitu aktif dan pasif.</a:t>
            </a:r>
          </a:p>
        </p:txBody>
      </p:sp>
      <p:grpSp>
        <p:nvGrpSpPr>
          <p:cNvPr name="Group 10" id="10"/>
          <p:cNvGrpSpPr/>
          <p:nvPr/>
        </p:nvGrpSpPr>
        <p:grpSpPr>
          <a:xfrm rot="0">
            <a:off x="1028700" y="8853503"/>
            <a:ext cx="1813321" cy="300022"/>
            <a:chOff x="0" y="0"/>
            <a:chExt cx="2417761" cy="400029"/>
          </a:xfrm>
        </p:grpSpPr>
        <p:sp>
          <p:nvSpPr>
            <p:cNvPr name="Freeform 11" id="11"/>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2" id="12"/>
          <p:cNvGrpSpPr/>
          <p:nvPr/>
        </p:nvGrpSpPr>
        <p:grpSpPr>
          <a:xfrm rot="0">
            <a:off x="-2011109" y="-2057400"/>
            <a:ext cx="3386232" cy="3464176"/>
            <a:chOff x="0" y="0"/>
            <a:chExt cx="4514976" cy="4618901"/>
          </a:xfrm>
        </p:grpSpPr>
        <p:sp>
          <p:nvSpPr>
            <p:cNvPr name="Freeform 13" id="13"/>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7"/>
              <a:stretch>
                <a:fillRect l="-26" t="0" r="-26" b="0"/>
              </a:stretch>
            </a:blipFill>
          </p:spPr>
        </p:sp>
      </p:grpSp>
      <p:sp>
        <p:nvSpPr>
          <p:cNvPr name="Freeform 14" id="14"/>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5" id="15"/>
          <p:cNvGrpSpPr/>
          <p:nvPr/>
        </p:nvGrpSpPr>
        <p:grpSpPr>
          <a:xfrm rot="0">
            <a:off x="467676" y="722519"/>
            <a:ext cx="1421058" cy="606553"/>
            <a:chOff x="0" y="0"/>
            <a:chExt cx="1894744" cy="808737"/>
          </a:xfrm>
        </p:grpSpPr>
        <p:sp>
          <p:nvSpPr>
            <p:cNvPr name="Freeform 16" id="16"/>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7" id="17"/>
          <p:cNvGrpSpPr/>
          <p:nvPr/>
        </p:nvGrpSpPr>
        <p:grpSpPr>
          <a:xfrm rot="0">
            <a:off x="2127324" y="682364"/>
            <a:ext cx="678920" cy="694317"/>
            <a:chOff x="0" y="0"/>
            <a:chExt cx="905227" cy="925756"/>
          </a:xfrm>
        </p:grpSpPr>
        <p:sp>
          <p:nvSpPr>
            <p:cNvPr name="Freeform 18" id="18"/>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19" id="19"/>
          <p:cNvGrpSpPr/>
          <p:nvPr/>
        </p:nvGrpSpPr>
        <p:grpSpPr>
          <a:xfrm rot="0">
            <a:off x="3044835" y="642209"/>
            <a:ext cx="819282" cy="767174"/>
            <a:chOff x="0" y="0"/>
            <a:chExt cx="1092376" cy="1022899"/>
          </a:xfrm>
        </p:grpSpPr>
        <p:sp>
          <p:nvSpPr>
            <p:cNvPr name="Freeform 20" id="20"/>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9795"/>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2"/>
              <a:stretch>
                <a:fillRect l="-5946" t="0" r="-5946" b="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5"/>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7"/>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7"/>
              <a:stretch>
                <a:fillRect l="-85" t="0" r="-85" b="0"/>
              </a:stretch>
            </a:blipFill>
          </p:spPr>
        </p:sp>
      </p:grpSp>
      <p:grpSp>
        <p:nvGrpSpPr>
          <p:cNvPr name="Group 15" id="15"/>
          <p:cNvGrpSpPr/>
          <p:nvPr/>
        </p:nvGrpSpPr>
        <p:grpSpPr>
          <a:xfrm rot="0">
            <a:off x="13660765" y="1636775"/>
            <a:ext cx="1153265" cy="1153265"/>
            <a:chOff x="0" y="0"/>
            <a:chExt cx="1537687" cy="1537687"/>
          </a:xfrm>
        </p:grpSpPr>
        <p:sp>
          <p:nvSpPr>
            <p:cNvPr name="Freeform 16" id="16"/>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8"/>
              <a:stretch>
                <a:fillRect l="0" t="0" r="1" b="1"/>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9">
              <a:extLst>
                <a:ext uri="{96DAC541-7B7A-43D3-8B79-37D633B846F1}">
                  <asvg:svgBlip xmlns:asvg="http://schemas.microsoft.com/office/drawing/2016/SVG/main" r:embed="rId10"/>
                </a:ext>
              </a:extLst>
            </a:blip>
            <a:stretch>
              <a:fillRect l="0" t="0" r="0" b="0"/>
            </a:stretch>
          </a:blipFill>
        </p:spPr>
      </p:sp>
      <p:grpSp>
        <p:nvGrpSpPr>
          <p:cNvPr name="Group 18" id="18"/>
          <p:cNvGrpSpPr/>
          <p:nvPr/>
        </p:nvGrpSpPr>
        <p:grpSpPr>
          <a:xfrm rot="0">
            <a:off x="467676" y="722519"/>
            <a:ext cx="1421058" cy="606553"/>
            <a:chOff x="0" y="0"/>
            <a:chExt cx="1894744" cy="808737"/>
          </a:xfrm>
        </p:grpSpPr>
        <p:sp>
          <p:nvSpPr>
            <p:cNvPr name="Freeform 19" id="1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1"/>
              <a:stretch>
                <a:fillRect l="-944" t="0" r="-946" b="0"/>
              </a:stretch>
            </a:blipFill>
          </p:spPr>
        </p:sp>
      </p:grpSp>
      <p:grpSp>
        <p:nvGrpSpPr>
          <p:cNvPr name="Group 20" id="20"/>
          <p:cNvGrpSpPr/>
          <p:nvPr/>
        </p:nvGrpSpPr>
        <p:grpSpPr>
          <a:xfrm rot="0">
            <a:off x="2127324" y="682364"/>
            <a:ext cx="678920" cy="694317"/>
            <a:chOff x="0" y="0"/>
            <a:chExt cx="905227" cy="925756"/>
          </a:xfrm>
        </p:grpSpPr>
        <p:sp>
          <p:nvSpPr>
            <p:cNvPr name="Freeform 21" id="2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2"/>
              <a:stretch>
                <a:fillRect l="-1133" t="0" r="-1130" b="-5"/>
              </a:stretch>
            </a:blipFill>
          </p:spPr>
        </p:sp>
      </p:grpSp>
      <p:grpSp>
        <p:nvGrpSpPr>
          <p:cNvPr name="Group 22" id="22"/>
          <p:cNvGrpSpPr/>
          <p:nvPr/>
        </p:nvGrpSpPr>
        <p:grpSpPr>
          <a:xfrm rot="0">
            <a:off x="3044835" y="642209"/>
            <a:ext cx="819282" cy="767174"/>
            <a:chOff x="0" y="0"/>
            <a:chExt cx="1092376" cy="1022899"/>
          </a:xfrm>
        </p:grpSpPr>
        <p:sp>
          <p:nvSpPr>
            <p:cNvPr name="Freeform 23" id="2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3"/>
              <a:stretch>
                <a:fillRect l="-14902" t="0" r="-14907" b="-4"/>
              </a:stretch>
            </a:blipFill>
          </p:spPr>
        </p:sp>
      </p:grpSp>
      <p:grpSp>
        <p:nvGrpSpPr>
          <p:cNvPr name="Group 24" id="24"/>
          <p:cNvGrpSpPr/>
          <p:nvPr/>
        </p:nvGrpSpPr>
        <p:grpSpPr>
          <a:xfrm rot="0">
            <a:off x="1178205" y="4464890"/>
            <a:ext cx="8217466" cy="1927160"/>
            <a:chOff x="0" y="0"/>
            <a:chExt cx="2164271" cy="507565"/>
          </a:xfrm>
        </p:grpSpPr>
        <p:sp>
          <p:nvSpPr>
            <p:cNvPr name="Freeform 25" id="25"/>
            <p:cNvSpPr/>
            <p:nvPr/>
          </p:nvSpPr>
          <p:spPr>
            <a:xfrm flipH="false" flipV="false" rot="0">
              <a:off x="0" y="0"/>
              <a:ext cx="2164271" cy="507565"/>
            </a:xfrm>
            <a:custGeom>
              <a:avLst/>
              <a:gdLst/>
              <a:ahLst/>
              <a:cxnLst/>
              <a:rect r="r" b="b" t="t" l="l"/>
              <a:pathLst>
                <a:path h="507565" w="2164271">
                  <a:moveTo>
                    <a:pt x="15074" y="0"/>
                  </a:moveTo>
                  <a:lnTo>
                    <a:pt x="2149197" y="0"/>
                  </a:lnTo>
                  <a:cubicBezTo>
                    <a:pt x="2153195" y="0"/>
                    <a:pt x="2157029" y="1588"/>
                    <a:pt x="2159856" y="4415"/>
                  </a:cubicBezTo>
                  <a:cubicBezTo>
                    <a:pt x="2162683" y="7242"/>
                    <a:pt x="2164271" y="11076"/>
                    <a:pt x="2164271" y="15074"/>
                  </a:cubicBezTo>
                  <a:lnTo>
                    <a:pt x="2164271" y="492491"/>
                  </a:lnTo>
                  <a:cubicBezTo>
                    <a:pt x="2164271" y="496489"/>
                    <a:pt x="2162683" y="500323"/>
                    <a:pt x="2159856" y="503150"/>
                  </a:cubicBezTo>
                  <a:cubicBezTo>
                    <a:pt x="2157029" y="505977"/>
                    <a:pt x="2153195" y="507565"/>
                    <a:pt x="2149197" y="507565"/>
                  </a:cubicBezTo>
                  <a:lnTo>
                    <a:pt x="15074" y="507565"/>
                  </a:lnTo>
                  <a:cubicBezTo>
                    <a:pt x="11076" y="507565"/>
                    <a:pt x="7242" y="505977"/>
                    <a:pt x="4415" y="503150"/>
                  </a:cubicBezTo>
                  <a:cubicBezTo>
                    <a:pt x="1588" y="500323"/>
                    <a:pt x="0" y="496489"/>
                    <a:pt x="0" y="492491"/>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26" id="26"/>
            <p:cNvSpPr txBox="true"/>
            <p:nvPr/>
          </p:nvSpPr>
          <p:spPr>
            <a:xfrm>
              <a:off x="0" y="-57150"/>
              <a:ext cx="2164271" cy="564715"/>
            </a:xfrm>
            <a:prstGeom prst="rect">
              <a:avLst/>
            </a:prstGeom>
          </p:spPr>
          <p:txBody>
            <a:bodyPr anchor="ctr" rtlCol="false" tIns="50800" lIns="50800" bIns="50800" rIns="50800"/>
            <a:lstStyle/>
            <a:p>
              <a:pPr algn="ctr">
                <a:lnSpc>
                  <a:spcPts val="3498"/>
                </a:lnSpc>
              </a:pPr>
            </a:p>
          </p:txBody>
        </p:sp>
      </p:grpSp>
      <p:grpSp>
        <p:nvGrpSpPr>
          <p:cNvPr name="Group 27" id="27"/>
          <p:cNvGrpSpPr/>
          <p:nvPr/>
        </p:nvGrpSpPr>
        <p:grpSpPr>
          <a:xfrm rot="0">
            <a:off x="1256132" y="6896875"/>
            <a:ext cx="8217466" cy="2509374"/>
            <a:chOff x="0" y="0"/>
            <a:chExt cx="2164271" cy="660905"/>
          </a:xfrm>
        </p:grpSpPr>
        <p:sp>
          <p:nvSpPr>
            <p:cNvPr name="Freeform 28" id="28"/>
            <p:cNvSpPr/>
            <p:nvPr/>
          </p:nvSpPr>
          <p:spPr>
            <a:xfrm flipH="false" flipV="false" rot="0">
              <a:off x="0" y="0"/>
              <a:ext cx="2164271" cy="660905"/>
            </a:xfrm>
            <a:custGeom>
              <a:avLst/>
              <a:gdLst/>
              <a:ahLst/>
              <a:cxnLst/>
              <a:rect r="r" b="b" t="t" l="l"/>
              <a:pathLst>
                <a:path h="660905" w="2164271">
                  <a:moveTo>
                    <a:pt x="15074" y="0"/>
                  </a:moveTo>
                  <a:lnTo>
                    <a:pt x="2149197" y="0"/>
                  </a:lnTo>
                  <a:cubicBezTo>
                    <a:pt x="2153195" y="0"/>
                    <a:pt x="2157029" y="1588"/>
                    <a:pt x="2159856" y="4415"/>
                  </a:cubicBezTo>
                  <a:cubicBezTo>
                    <a:pt x="2162683" y="7242"/>
                    <a:pt x="2164271" y="11076"/>
                    <a:pt x="2164271" y="15074"/>
                  </a:cubicBezTo>
                  <a:lnTo>
                    <a:pt x="2164271" y="645831"/>
                  </a:lnTo>
                  <a:cubicBezTo>
                    <a:pt x="2164271" y="649829"/>
                    <a:pt x="2162683" y="653663"/>
                    <a:pt x="2159856" y="656490"/>
                  </a:cubicBezTo>
                  <a:cubicBezTo>
                    <a:pt x="2157029" y="659317"/>
                    <a:pt x="2153195" y="660905"/>
                    <a:pt x="2149197" y="660905"/>
                  </a:cubicBezTo>
                  <a:lnTo>
                    <a:pt x="15074" y="660905"/>
                  </a:lnTo>
                  <a:cubicBezTo>
                    <a:pt x="11076" y="660905"/>
                    <a:pt x="7242" y="659317"/>
                    <a:pt x="4415" y="656490"/>
                  </a:cubicBezTo>
                  <a:cubicBezTo>
                    <a:pt x="1588" y="653663"/>
                    <a:pt x="0" y="649829"/>
                    <a:pt x="0" y="645831"/>
                  </a:cubicBezTo>
                  <a:lnTo>
                    <a:pt x="0" y="15074"/>
                  </a:lnTo>
                  <a:cubicBezTo>
                    <a:pt x="0" y="11076"/>
                    <a:pt x="1588" y="7242"/>
                    <a:pt x="4415" y="4415"/>
                  </a:cubicBezTo>
                  <a:cubicBezTo>
                    <a:pt x="7242" y="1588"/>
                    <a:pt x="11076" y="0"/>
                    <a:pt x="15074" y="0"/>
                  </a:cubicBezTo>
                  <a:close/>
                </a:path>
              </a:pathLst>
            </a:custGeom>
            <a:solidFill>
              <a:srgbClr val="A6A6A6"/>
            </a:solidFill>
          </p:spPr>
        </p:sp>
        <p:sp>
          <p:nvSpPr>
            <p:cNvPr name="TextBox 29" id="29"/>
            <p:cNvSpPr txBox="true"/>
            <p:nvPr/>
          </p:nvSpPr>
          <p:spPr>
            <a:xfrm>
              <a:off x="0" y="-57150"/>
              <a:ext cx="2164271" cy="718055"/>
            </a:xfrm>
            <a:prstGeom prst="rect">
              <a:avLst/>
            </a:prstGeom>
          </p:spPr>
          <p:txBody>
            <a:bodyPr anchor="ctr" rtlCol="false" tIns="50800" lIns="50800" bIns="50800" rIns="50800"/>
            <a:lstStyle/>
            <a:p>
              <a:pPr algn="ctr">
                <a:lnSpc>
                  <a:spcPts val="3498"/>
                </a:lnSpc>
              </a:pPr>
            </a:p>
          </p:txBody>
        </p:sp>
      </p:grpSp>
      <p:sp>
        <p:nvSpPr>
          <p:cNvPr name="TextBox 30" id="30"/>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JENIS SENSOR</a:t>
            </a:r>
          </a:p>
        </p:txBody>
      </p:sp>
      <p:sp>
        <p:nvSpPr>
          <p:cNvPr name="TextBox 31" id="31"/>
          <p:cNvSpPr txBox="true"/>
          <p:nvPr/>
        </p:nvSpPr>
        <p:spPr>
          <a:xfrm rot="0">
            <a:off x="1672349" y="4840460"/>
            <a:ext cx="7471651" cy="1109345"/>
          </a:xfrm>
          <a:prstGeom prst="rect">
            <a:avLst/>
          </a:prstGeom>
        </p:spPr>
        <p:txBody>
          <a:bodyPr anchor="t" rtlCol="false" tIns="0" lIns="0" bIns="0" rIns="0">
            <a:spAutoFit/>
          </a:bodyPr>
          <a:lstStyle/>
          <a:p>
            <a:pPr algn="l">
              <a:lnSpc>
                <a:spcPts val="4480"/>
              </a:lnSpc>
            </a:pPr>
            <a:r>
              <a:rPr lang="en-US" sz="3200">
                <a:solidFill>
                  <a:srgbClr val="022135"/>
                </a:solidFill>
                <a:latin typeface="Cloud"/>
                <a:ea typeface="Cloud"/>
                <a:cs typeface="Cloud"/>
                <a:sym typeface="Cloud"/>
              </a:rPr>
              <a:t>Sensor aktif adalah sensor yang memerlukan sinyal listrik</a:t>
            </a:r>
          </a:p>
        </p:txBody>
      </p:sp>
      <p:sp>
        <p:nvSpPr>
          <p:cNvPr name="TextBox 32" id="32"/>
          <p:cNvSpPr txBox="true"/>
          <p:nvPr/>
        </p:nvSpPr>
        <p:spPr>
          <a:xfrm rot="0">
            <a:off x="1551113" y="7285263"/>
            <a:ext cx="7471651" cy="22332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Sensor pasif adalah tidak memerlukan daya eksternal dan langsung menghasilkan respon keluaran.</a:t>
            </a:r>
          </a:p>
          <a:p>
            <a:pPr algn="just">
              <a:lnSpc>
                <a:spcPts val="4480"/>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36081" t="0" r="-36081" b="0"/>
              </a:stretch>
            </a:blipFill>
          </p:spPr>
        </p:sp>
      </p:grpSp>
      <p:grpSp>
        <p:nvGrpSpPr>
          <p:cNvPr name="Group 14" id="14"/>
          <p:cNvGrpSpPr/>
          <p:nvPr/>
        </p:nvGrpSpPr>
        <p:grpSpPr>
          <a:xfrm rot="0">
            <a:off x="16357519" y="-1821794"/>
            <a:ext cx="3561608" cy="3643588"/>
            <a:chOff x="0" y="0"/>
            <a:chExt cx="4748811" cy="4858117"/>
          </a:xfrm>
        </p:grpSpPr>
        <p:sp>
          <p:nvSpPr>
            <p:cNvPr name="Freeform 15" id="15"/>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TextBox 16" id="16"/>
          <p:cNvSpPr txBox="true"/>
          <p:nvPr/>
        </p:nvSpPr>
        <p:spPr>
          <a:xfrm rot="0">
            <a:off x="8140515" y="4520339"/>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Macam-Macam </a:t>
            </a:r>
          </a:p>
          <a:p>
            <a:pPr algn="l">
              <a:lnSpc>
                <a:spcPts val="8667"/>
              </a:lnSpc>
            </a:pPr>
            <a:r>
              <a:rPr lang="en-US" sz="8667">
                <a:solidFill>
                  <a:srgbClr val="FFFFFF"/>
                </a:solidFill>
                <a:latin typeface="Eastman Condensed Bold"/>
                <a:ea typeface="Eastman Condensed Bold"/>
                <a:cs typeface="Eastman Condensed Bold"/>
                <a:sym typeface="Eastman Condensed Bold"/>
              </a:rPr>
              <a:t>Sensor</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387231" y="2917500"/>
            <a:ext cx="6476362" cy="5401767"/>
            <a:chOff x="0" y="0"/>
            <a:chExt cx="14638238" cy="12209377"/>
          </a:xfrm>
        </p:grpSpPr>
        <p:sp>
          <p:nvSpPr>
            <p:cNvPr name="Freeform 8" id="8"/>
            <p:cNvSpPr/>
            <p:nvPr/>
          </p:nvSpPr>
          <p:spPr>
            <a:xfrm flipH="false" flipV="false" rot="0">
              <a:off x="0" y="0"/>
              <a:ext cx="14638289" cy="12209402"/>
            </a:xfrm>
            <a:custGeom>
              <a:avLst/>
              <a:gdLst/>
              <a:ahLst/>
              <a:cxnLst/>
              <a:rect r="r" b="b" t="t" l="l"/>
              <a:pathLst>
                <a:path h="12209402" w="14638289">
                  <a:moveTo>
                    <a:pt x="0" y="0"/>
                  </a:moveTo>
                  <a:lnTo>
                    <a:pt x="14638289" y="0"/>
                  </a:lnTo>
                  <a:lnTo>
                    <a:pt x="14638289" y="12209402"/>
                  </a:lnTo>
                  <a:lnTo>
                    <a:pt x="0" y="12209402"/>
                  </a:lnTo>
                  <a:lnTo>
                    <a:pt x="0" y="0"/>
                  </a:lnTo>
                  <a:close/>
                </a:path>
              </a:pathLst>
            </a:custGeom>
            <a:blipFill>
              <a:blip r:embed="rId6"/>
              <a:stretch>
                <a:fillRect l="0" t="-9946" r="0" b="-9946"/>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5" y="3412545"/>
            <a:ext cx="8295393" cy="1927160"/>
            <a:chOff x="0" y="0"/>
            <a:chExt cx="2184795" cy="507565"/>
          </a:xfrm>
        </p:grpSpPr>
        <p:sp>
          <p:nvSpPr>
            <p:cNvPr name="Freeform 27" id="27"/>
            <p:cNvSpPr/>
            <p:nvPr/>
          </p:nvSpPr>
          <p:spPr>
            <a:xfrm flipH="false" flipV="false" rot="0">
              <a:off x="0" y="0"/>
              <a:ext cx="2184795" cy="507565"/>
            </a:xfrm>
            <a:custGeom>
              <a:avLst/>
              <a:gdLst/>
              <a:ahLst/>
              <a:cxnLst/>
              <a:rect r="r" b="b" t="t" l="l"/>
              <a:pathLst>
                <a:path h="507565" w="2184795">
                  <a:moveTo>
                    <a:pt x="14932" y="0"/>
                  </a:moveTo>
                  <a:lnTo>
                    <a:pt x="2169862" y="0"/>
                  </a:lnTo>
                  <a:cubicBezTo>
                    <a:pt x="2178109" y="0"/>
                    <a:pt x="2184795" y="6685"/>
                    <a:pt x="2184795" y="14932"/>
                  </a:cubicBezTo>
                  <a:lnTo>
                    <a:pt x="2184795" y="492632"/>
                  </a:lnTo>
                  <a:cubicBezTo>
                    <a:pt x="2184795" y="500879"/>
                    <a:pt x="2178109" y="507565"/>
                    <a:pt x="2169862" y="507565"/>
                  </a:cubicBezTo>
                  <a:lnTo>
                    <a:pt x="14932" y="507565"/>
                  </a:lnTo>
                  <a:cubicBezTo>
                    <a:pt x="6685" y="507565"/>
                    <a:pt x="0" y="500879"/>
                    <a:pt x="0" y="492632"/>
                  </a:cubicBezTo>
                  <a:lnTo>
                    <a:pt x="0" y="14932"/>
                  </a:lnTo>
                  <a:cubicBezTo>
                    <a:pt x="0" y="6685"/>
                    <a:pt x="6685" y="0"/>
                    <a:pt x="14932" y="0"/>
                  </a:cubicBezTo>
                  <a:close/>
                </a:path>
              </a:pathLst>
            </a:custGeom>
            <a:solidFill>
              <a:srgbClr val="A6A6A6"/>
            </a:solidFill>
          </p:spPr>
        </p:sp>
        <p:sp>
          <p:nvSpPr>
            <p:cNvPr name="TextBox 28" id="28"/>
            <p:cNvSpPr txBox="true"/>
            <p:nvPr/>
          </p:nvSpPr>
          <p:spPr>
            <a:xfrm>
              <a:off x="0" y="-57150"/>
              <a:ext cx="2184795" cy="564715"/>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5" y="5618384"/>
            <a:ext cx="8295393" cy="3789927"/>
            <a:chOff x="0" y="0"/>
            <a:chExt cx="2184795" cy="998170"/>
          </a:xfrm>
        </p:grpSpPr>
        <p:sp>
          <p:nvSpPr>
            <p:cNvPr name="Freeform 30" id="30"/>
            <p:cNvSpPr/>
            <p:nvPr/>
          </p:nvSpPr>
          <p:spPr>
            <a:xfrm flipH="false" flipV="false" rot="0">
              <a:off x="0" y="0"/>
              <a:ext cx="2184795" cy="998170"/>
            </a:xfrm>
            <a:custGeom>
              <a:avLst/>
              <a:gdLst/>
              <a:ahLst/>
              <a:cxnLst/>
              <a:rect r="r" b="b" t="t" l="l"/>
              <a:pathLst>
                <a:path h="998170" w="2184795">
                  <a:moveTo>
                    <a:pt x="14932" y="0"/>
                  </a:moveTo>
                  <a:lnTo>
                    <a:pt x="2169862" y="0"/>
                  </a:lnTo>
                  <a:cubicBezTo>
                    <a:pt x="2178109" y="0"/>
                    <a:pt x="2184795" y="6685"/>
                    <a:pt x="2184795" y="14932"/>
                  </a:cubicBezTo>
                  <a:lnTo>
                    <a:pt x="2184795" y="983238"/>
                  </a:lnTo>
                  <a:cubicBezTo>
                    <a:pt x="2184795" y="987198"/>
                    <a:pt x="2183222" y="990996"/>
                    <a:pt x="2180421" y="993797"/>
                  </a:cubicBezTo>
                  <a:cubicBezTo>
                    <a:pt x="2177621" y="996597"/>
                    <a:pt x="2173823" y="998170"/>
                    <a:pt x="2169862" y="998170"/>
                  </a:cubicBezTo>
                  <a:lnTo>
                    <a:pt x="14932" y="998170"/>
                  </a:lnTo>
                  <a:cubicBezTo>
                    <a:pt x="6685" y="998170"/>
                    <a:pt x="0" y="991485"/>
                    <a:pt x="0" y="983238"/>
                  </a:cubicBezTo>
                  <a:lnTo>
                    <a:pt x="0" y="14932"/>
                  </a:lnTo>
                  <a:cubicBezTo>
                    <a:pt x="0" y="6685"/>
                    <a:pt x="6685" y="0"/>
                    <a:pt x="14932" y="0"/>
                  </a:cubicBezTo>
                  <a:close/>
                </a:path>
              </a:pathLst>
            </a:custGeom>
            <a:solidFill>
              <a:srgbClr val="A6A6A6"/>
            </a:solidFill>
          </p:spPr>
        </p:sp>
        <p:sp>
          <p:nvSpPr>
            <p:cNvPr name="TextBox 31" id="31"/>
            <p:cNvSpPr txBox="true"/>
            <p:nvPr/>
          </p:nvSpPr>
          <p:spPr>
            <a:xfrm>
              <a:off x="0" y="-57150"/>
              <a:ext cx="2184795" cy="1055320"/>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INFRARED</a:t>
            </a:r>
          </a:p>
        </p:txBody>
      </p:sp>
      <p:sp>
        <p:nvSpPr>
          <p:cNvPr name="TextBox 33" id="33"/>
          <p:cNvSpPr txBox="true"/>
          <p:nvPr/>
        </p:nvSpPr>
        <p:spPr>
          <a:xfrm rot="0">
            <a:off x="1629039" y="3595892"/>
            <a:ext cx="7471651" cy="1671320"/>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Sensor inframerah dapat mengukur sifat fisik yang peka terhadap suhu menggunakan sinar inframerah.</a:t>
            </a:r>
          </a:p>
        </p:txBody>
      </p:sp>
      <p:sp>
        <p:nvSpPr>
          <p:cNvPr name="TextBox 34" id="34"/>
          <p:cNvSpPr txBox="true"/>
          <p:nvPr/>
        </p:nvSpPr>
        <p:spPr>
          <a:xfrm rot="0">
            <a:off x="1551113" y="5863580"/>
            <a:ext cx="7471651" cy="335724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Pengukuran dengan sensor inframerah bisa dilakukan tanpa kontak langsung dengan objek yang diukur, sehingga tidak terjadi gesekan dan memiliki keunggulan dalam hal sensitivitas tinggi, respon cepat, dan lain-lain.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387231" y="2917500"/>
            <a:ext cx="6476362" cy="5401767"/>
            <a:chOff x="0" y="0"/>
            <a:chExt cx="14638238" cy="12209377"/>
          </a:xfrm>
        </p:grpSpPr>
        <p:sp>
          <p:nvSpPr>
            <p:cNvPr name="Freeform 8" id="8"/>
            <p:cNvSpPr/>
            <p:nvPr/>
          </p:nvSpPr>
          <p:spPr>
            <a:xfrm flipH="false" flipV="false" rot="0">
              <a:off x="0" y="0"/>
              <a:ext cx="14638289" cy="12209402"/>
            </a:xfrm>
            <a:custGeom>
              <a:avLst/>
              <a:gdLst/>
              <a:ahLst/>
              <a:cxnLst/>
              <a:rect r="r" b="b" t="t" l="l"/>
              <a:pathLst>
                <a:path h="12209402" w="14638289">
                  <a:moveTo>
                    <a:pt x="0" y="0"/>
                  </a:moveTo>
                  <a:lnTo>
                    <a:pt x="14638289" y="0"/>
                  </a:lnTo>
                  <a:lnTo>
                    <a:pt x="14638289" y="12209402"/>
                  </a:lnTo>
                  <a:lnTo>
                    <a:pt x="0" y="12209402"/>
                  </a:lnTo>
                  <a:lnTo>
                    <a:pt x="0" y="0"/>
                  </a:lnTo>
                  <a:close/>
                </a:path>
              </a:pathLst>
            </a:custGeom>
            <a:blipFill>
              <a:blip r:embed="rId6"/>
              <a:stretch>
                <a:fillRect l="0" t="-9946" r="0" b="-9946"/>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5" y="3412545"/>
            <a:ext cx="9716646" cy="1581547"/>
            <a:chOff x="0" y="0"/>
            <a:chExt cx="2559117" cy="416539"/>
          </a:xfrm>
        </p:grpSpPr>
        <p:sp>
          <p:nvSpPr>
            <p:cNvPr name="Freeform 27" id="27"/>
            <p:cNvSpPr/>
            <p:nvPr/>
          </p:nvSpPr>
          <p:spPr>
            <a:xfrm flipH="false" flipV="false" rot="0">
              <a:off x="0" y="0"/>
              <a:ext cx="2559117" cy="416539"/>
            </a:xfrm>
            <a:custGeom>
              <a:avLst/>
              <a:gdLst/>
              <a:ahLst/>
              <a:cxnLst/>
              <a:rect r="r" b="b" t="t" l="l"/>
              <a:pathLst>
                <a:path h="416539" w="2559117">
                  <a:moveTo>
                    <a:pt x="12748" y="0"/>
                  </a:moveTo>
                  <a:lnTo>
                    <a:pt x="2546368" y="0"/>
                  </a:lnTo>
                  <a:cubicBezTo>
                    <a:pt x="2553409" y="0"/>
                    <a:pt x="2559117" y="5708"/>
                    <a:pt x="2559117" y="12748"/>
                  </a:cubicBezTo>
                  <a:lnTo>
                    <a:pt x="2559117" y="403791"/>
                  </a:lnTo>
                  <a:cubicBezTo>
                    <a:pt x="2559117" y="407172"/>
                    <a:pt x="2557774" y="410414"/>
                    <a:pt x="2555383" y="412805"/>
                  </a:cubicBezTo>
                  <a:cubicBezTo>
                    <a:pt x="2552992" y="415196"/>
                    <a:pt x="2549749" y="416539"/>
                    <a:pt x="2546368" y="416539"/>
                  </a:cubicBezTo>
                  <a:lnTo>
                    <a:pt x="12748" y="416539"/>
                  </a:lnTo>
                  <a:cubicBezTo>
                    <a:pt x="9367" y="416539"/>
                    <a:pt x="6125" y="415196"/>
                    <a:pt x="3734" y="412805"/>
                  </a:cubicBezTo>
                  <a:cubicBezTo>
                    <a:pt x="1343" y="410414"/>
                    <a:pt x="0" y="407172"/>
                    <a:pt x="0" y="403791"/>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473689"/>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6" y="5143500"/>
            <a:ext cx="9716646" cy="3175767"/>
            <a:chOff x="0" y="0"/>
            <a:chExt cx="2559117" cy="836416"/>
          </a:xfrm>
        </p:grpSpPr>
        <p:sp>
          <p:nvSpPr>
            <p:cNvPr name="Freeform 30" id="30"/>
            <p:cNvSpPr/>
            <p:nvPr/>
          </p:nvSpPr>
          <p:spPr>
            <a:xfrm flipH="false" flipV="false" rot="0">
              <a:off x="0" y="0"/>
              <a:ext cx="2559117" cy="836416"/>
            </a:xfrm>
            <a:custGeom>
              <a:avLst/>
              <a:gdLst/>
              <a:ahLst/>
              <a:cxnLst/>
              <a:rect r="r" b="b" t="t" l="l"/>
              <a:pathLst>
                <a:path h="836416" w="2559117">
                  <a:moveTo>
                    <a:pt x="12748" y="0"/>
                  </a:moveTo>
                  <a:lnTo>
                    <a:pt x="2546368" y="0"/>
                  </a:lnTo>
                  <a:cubicBezTo>
                    <a:pt x="2553409" y="0"/>
                    <a:pt x="2559117" y="5708"/>
                    <a:pt x="2559117" y="12748"/>
                  </a:cubicBezTo>
                  <a:lnTo>
                    <a:pt x="2559117" y="823668"/>
                  </a:lnTo>
                  <a:cubicBezTo>
                    <a:pt x="2559117" y="827049"/>
                    <a:pt x="2557774" y="830291"/>
                    <a:pt x="2555383" y="832682"/>
                  </a:cubicBezTo>
                  <a:cubicBezTo>
                    <a:pt x="2552992" y="835073"/>
                    <a:pt x="2549749" y="836416"/>
                    <a:pt x="2546368" y="836416"/>
                  </a:cubicBezTo>
                  <a:lnTo>
                    <a:pt x="12748" y="836416"/>
                  </a:lnTo>
                  <a:cubicBezTo>
                    <a:pt x="9367" y="836416"/>
                    <a:pt x="6125" y="835073"/>
                    <a:pt x="3734" y="832682"/>
                  </a:cubicBezTo>
                  <a:cubicBezTo>
                    <a:pt x="1343" y="830291"/>
                    <a:pt x="0" y="827049"/>
                    <a:pt x="0" y="823668"/>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893566"/>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649658"/>
            <a:ext cx="8672330" cy="1543812"/>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SUHU DAN KELEMBABAN</a:t>
            </a:r>
          </a:p>
        </p:txBody>
      </p:sp>
      <p:sp>
        <p:nvSpPr>
          <p:cNvPr name="TextBox 33" id="33"/>
          <p:cNvSpPr txBox="true"/>
          <p:nvPr/>
        </p:nvSpPr>
        <p:spPr>
          <a:xfrm rot="0">
            <a:off x="1629039" y="3586367"/>
            <a:ext cx="8863295" cy="10668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suhu mengukur suhu lingkungan, sedangkan sensor kelembaban mengukur kadar air di udara. </a:t>
            </a:r>
          </a:p>
        </p:txBody>
      </p:sp>
      <p:sp>
        <p:nvSpPr>
          <p:cNvPr name="TextBox 34" id="34"/>
          <p:cNvSpPr txBox="true"/>
          <p:nvPr/>
        </p:nvSpPr>
        <p:spPr>
          <a:xfrm rot="0">
            <a:off x="1511315" y="5384617"/>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termokopel dibuat dengan menggabungkan dua jenis logam yang berbeda pada satu ujungnya. Sedangkan termistor adalah perangkat sensor suhu yang resistansinya berubah sesuai dengan suhu, dan dibuat dari bahan semikonduktor.</a:t>
            </a:r>
          </a:p>
        </p:txBody>
      </p:sp>
      <p:grpSp>
        <p:nvGrpSpPr>
          <p:cNvPr name="Group 35" id="35"/>
          <p:cNvGrpSpPr/>
          <p:nvPr/>
        </p:nvGrpSpPr>
        <p:grpSpPr>
          <a:xfrm rot="0">
            <a:off x="1178206" y="8443092"/>
            <a:ext cx="9716646" cy="1581547"/>
            <a:chOff x="0" y="0"/>
            <a:chExt cx="2559117" cy="416539"/>
          </a:xfrm>
        </p:grpSpPr>
        <p:sp>
          <p:nvSpPr>
            <p:cNvPr name="Freeform 36" id="36"/>
            <p:cNvSpPr/>
            <p:nvPr/>
          </p:nvSpPr>
          <p:spPr>
            <a:xfrm flipH="false" flipV="false" rot="0">
              <a:off x="0" y="0"/>
              <a:ext cx="2559117" cy="416539"/>
            </a:xfrm>
            <a:custGeom>
              <a:avLst/>
              <a:gdLst/>
              <a:ahLst/>
              <a:cxnLst/>
              <a:rect r="r" b="b" t="t" l="l"/>
              <a:pathLst>
                <a:path h="416539" w="2559117">
                  <a:moveTo>
                    <a:pt x="12748" y="0"/>
                  </a:moveTo>
                  <a:lnTo>
                    <a:pt x="2546368" y="0"/>
                  </a:lnTo>
                  <a:cubicBezTo>
                    <a:pt x="2553409" y="0"/>
                    <a:pt x="2559117" y="5708"/>
                    <a:pt x="2559117" y="12748"/>
                  </a:cubicBezTo>
                  <a:lnTo>
                    <a:pt x="2559117" y="403791"/>
                  </a:lnTo>
                  <a:cubicBezTo>
                    <a:pt x="2559117" y="407172"/>
                    <a:pt x="2557774" y="410414"/>
                    <a:pt x="2555383" y="412805"/>
                  </a:cubicBezTo>
                  <a:cubicBezTo>
                    <a:pt x="2552992" y="415196"/>
                    <a:pt x="2549749" y="416539"/>
                    <a:pt x="2546368" y="416539"/>
                  </a:cubicBezTo>
                  <a:lnTo>
                    <a:pt x="12748" y="416539"/>
                  </a:lnTo>
                  <a:cubicBezTo>
                    <a:pt x="9367" y="416539"/>
                    <a:pt x="6125" y="415196"/>
                    <a:pt x="3734" y="412805"/>
                  </a:cubicBezTo>
                  <a:cubicBezTo>
                    <a:pt x="1343" y="410414"/>
                    <a:pt x="0" y="407172"/>
                    <a:pt x="0" y="403791"/>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7" id="37"/>
            <p:cNvSpPr txBox="true"/>
            <p:nvPr/>
          </p:nvSpPr>
          <p:spPr>
            <a:xfrm>
              <a:off x="0" y="-57150"/>
              <a:ext cx="2559117" cy="473689"/>
            </a:xfrm>
            <a:prstGeom prst="rect">
              <a:avLst/>
            </a:prstGeom>
          </p:spPr>
          <p:txBody>
            <a:bodyPr anchor="ctr" rtlCol="false" tIns="50800" lIns="50800" bIns="50800" rIns="50800"/>
            <a:lstStyle/>
            <a:p>
              <a:pPr algn="ctr">
                <a:lnSpc>
                  <a:spcPts val="3498"/>
                </a:lnSpc>
              </a:pPr>
            </a:p>
          </p:txBody>
        </p:sp>
      </p:grpSp>
      <p:sp>
        <p:nvSpPr>
          <p:cNvPr name="TextBox 38" id="38"/>
          <p:cNvSpPr txBox="true"/>
          <p:nvPr/>
        </p:nvSpPr>
        <p:spPr>
          <a:xfrm rot="0">
            <a:off x="1511315" y="8686800"/>
            <a:ext cx="8863295" cy="10668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kelembaban menggunakan pengukuran kapasitif yang bergantung pada kapasitansi listrik.</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866657" y="3283231"/>
            <a:ext cx="5726041" cy="4453179"/>
            <a:chOff x="0" y="0"/>
            <a:chExt cx="15699213" cy="12209377"/>
          </a:xfrm>
        </p:grpSpPr>
        <p:sp>
          <p:nvSpPr>
            <p:cNvPr name="Freeform 8" id="8"/>
            <p:cNvSpPr/>
            <p:nvPr/>
          </p:nvSpPr>
          <p:spPr>
            <a:xfrm flipH="false" flipV="false" rot="0">
              <a:off x="0" y="0"/>
              <a:ext cx="15699265" cy="12209402"/>
            </a:xfrm>
            <a:custGeom>
              <a:avLst/>
              <a:gdLst/>
              <a:ahLst/>
              <a:cxnLst/>
              <a:rect r="r" b="b" t="t" l="l"/>
              <a:pathLst>
                <a:path h="12209402" w="15699265">
                  <a:moveTo>
                    <a:pt x="0" y="0"/>
                  </a:moveTo>
                  <a:lnTo>
                    <a:pt x="15699265" y="0"/>
                  </a:lnTo>
                  <a:lnTo>
                    <a:pt x="15699265" y="12209402"/>
                  </a:lnTo>
                  <a:lnTo>
                    <a:pt x="0" y="12209402"/>
                  </a:lnTo>
                  <a:lnTo>
                    <a:pt x="0" y="0"/>
                  </a:lnTo>
                  <a:close/>
                </a:path>
              </a:pathLst>
            </a:custGeom>
            <a:blipFill>
              <a:blip r:embed="rId6"/>
              <a:stretch>
                <a:fillRect l="-3287" t="0" r="-3287" b="0"/>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3175767"/>
            <a:chOff x="0" y="0"/>
            <a:chExt cx="2559117" cy="836416"/>
          </a:xfrm>
        </p:grpSpPr>
        <p:sp>
          <p:nvSpPr>
            <p:cNvPr name="Freeform 27" id="27"/>
            <p:cNvSpPr/>
            <p:nvPr/>
          </p:nvSpPr>
          <p:spPr>
            <a:xfrm flipH="false" flipV="false" rot="0">
              <a:off x="0" y="0"/>
              <a:ext cx="2559117" cy="836416"/>
            </a:xfrm>
            <a:custGeom>
              <a:avLst/>
              <a:gdLst/>
              <a:ahLst/>
              <a:cxnLst/>
              <a:rect r="r" b="b" t="t" l="l"/>
              <a:pathLst>
                <a:path h="836416" w="2559117">
                  <a:moveTo>
                    <a:pt x="12748" y="0"/>
                  </a:moveTo>
                  <a:lnTo>
                    <a:pt x="2546368" y="0"/>
                  </a:lnTo>
                  <a:cubicBezTo>
                    <a:pt x="2553409" y="0"/>
                    <a:pt x="2559117" y="5708"/>
                    <a:pt x="2559117" y="12748"/>
                  </a:cubicBezTo>
                  <a:lnTo>
                    <a:pt x="2559117" y="823668"/>
                  </a:lnTo>
                  <a:cubicBezTo>
                    <a:pt x="2559117" y="827049"/>
                    <a:pt x="2557774" y="830291"/>
                    <a:pt x="2555383" y="832682"/>
                  </a:cubicBezTo>
                  <a:cubicBezTo>
                    <a:pt x="2552992" y="835073"/>
                    <a:pt x="2549749" y="836416"/>
                    <a:pt x="2546368" y="836416"/>
                  </a:cubicBezTo>
                  <a:lnTo>
                    <a:pt x="12748" y="836416"/>
                  </a:lnTo>
                  <a:cubicBezTo>
                    <a:pt x="9367" y="836416"/>
                    <a:pt x="6125" y="835073"/>
                    <a:pt x="3734" y="832682"/>
                  </a:cubicBezTo>
                  <a:cubicBezTo>
                    <a:pt x="1343" y="830291"/>
                    <a:pt x="0" y="827049"/>
                    <a:pt x="0" y="823668"/>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893566"/>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6727807"/>
            <a:ext cx="9716646" cy="1884063"/>
            <a:chOff x="0" y="0"/>
            <a:chExt cx="2559117" cy="496214"/>
          </a:xfrm>
        </p:grpSpPr>
        <p:sp>
          <p:nvSpPr>
            <p:cNvPr name="Freeform 30" id="30"/>
            <p:cNvSpPr/>
            <p:nvPr/>
          </p:nvSpPr>
          <p:spPr>
            <a:xfrm flipH="false" flipV="false" rot="0">
              <a:off x="0" y="0"/>
              <a:ext cx="2559117" cy="496214"/>
            </a:xfrm>
            <a:custGeom>
              <a:avLst/>
              <a:gdLst/>
              <a:ahLst/>
              <a:cxnLst/>
              <a:rect r="r" b="b" t="t" l="l"/>
              <a:pathLst>
                <a:path h="496214" w="2559117">
                  <a:moveTo>
                    <a:pt x="12748" y="0"/>
                  </a:moveTo>
                  <a:lnTo>
                    <a:pt x="2546368" y="0"/>
                  </a:lnTo>
                  <a:cubicBezTo>
                    <a:pt x="2553409" y="0"/>
                    <a:pt x="2559117" y="5708"/>
                    <a:pt x="2559117" y="12748"/>
                  </a:cubicBezTo>
                  <a:lnTo>
                    <a:pt x="2559117" y="483466"/>
                  </a:lnTo>
                  <a:cubicBezTo>
                    <a:pt x="2559117" y="486847"/>
                    <a:pt x="2557774" y="490090"/>
                    <a:pt x="2555383" y="492480"/>
                  </a:cubicBezTo>
                  <a:cubicBezTo>
                    <a:pt x="2552992" y="494871"/>
                    <a:pt x="2549749" y="496214"/>
                    <a:pt x="2546368" y="496214"/>
                  </a:cubicBezTo>
                  <a:lnTo>
                    <a:pt x="12748" y="496214"/>
                  </a:lnTo>
                  <a:cubicBezTo>
                    <a:pt x="9367" y="496214"/>
                    <a:pt x="6125" y="494871"/>
                    <a:pt x="3734" y="492480"/>
                  </a:cubicBezTo>
                  <a:cubicBezTo>
                    <a:pt x="1343" y="490090"/>
                    <a:pt x="0" y="486847"/>
                    <a:pt x="0" y="483466"/>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553364"/>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TEKANAN</a:t>
            </a:r>
          </a:p>
        </p:txBody>
      </p:sp>
      <p:sp>
        <p:nvSpPr>
          <p:cNvPr name="TextBox 33" id="33"/>
          <p:cNvSpPr txBox="true"/>
          <p:nvPr/>
        </p:nvSpPr>
        <p:spPr>
          <a:xfrm rot="0">
            <a:off x="1511315" y="3387323"/>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tekanan digunakan untuk mengukur tekanan gas atau cairan termasuk ketinggian air dan kecepatan. Contoh praktisnya mencakup sensor untuk pompa dan kompresor, sistem hidrolik, dan lemari es. </a:t>
            </a:r>
          </a:p>
        </p:txBody>
      </p:sp>
      <p:sp>
        <p:nvSpPr>
          <p:cNvPr name="TextBox 34" id="34"/>
          <p:cNvSpPr txBox="true"/>
          <p:nvPr/>
        </p:nvSpPr>
        <p:spPr>
          <a:xfrm rot="0">
            <a:off x="1511315" y="6823057"/>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tekanan menentukan di mana tepatnya tekanan diterapkan dan akibatnya menghasilkan sinyal keluaran yang menginformasikan prosesor.</a:t>
            </a:r>
          </a:p>
          <a:p>
            <a:pPr algn="just">
              <a:lnSpc>
                <a:spcPts val="4200"/>
              </a:lnSpc>
            </a:pP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866657" y="3283231"/>
            <a:ext cx="5726041" cy="4453179"/>
            <a:chOff x="0" y="0"/>
            <a:chExt cx="15699213" cy="12209377"/>
          </a:xfrm>
        </p:grpSpPr>
        <p:sp>
          <p:nvSpPr>
            <p:cNvPr name="Freeform 8" id="8"/>
            <p:cNvSpPr/>
            <p:nvPr/>
          </p:nvSpPr>
          <p:spPr>
            <a:xfrm flipH="false" flipV="false" rot="0">
              <a:off x="0" y="0"/>
              <a:ext cx="15699265" cy="12209402"/>
            </a:xfrm>
            <a:custGeom>
              <a:avLst/>
              <a:gdLst/>
              <a:ahLst/>
              <a:cxnLst/>
              <a:rect r="r" b="b" t="t" l="l"/>
              <a:pathLst>
                <a:path h="12209402" w="15699265">
                  <a:moveTo>
                    <a:pt x="0" y="0"/>
                  </a:moveTo>
                  <a:lnTo>
                    <a:pt x="15699265" y="0"/>
                  </a:lnTo>
                  <a:lnTo>
                    <a:pt x="15699265" y="12209402"/>
                  </a:lnTo>
                  <a:lnTo>
                    <a:pt x="0" y="12209402"/>
                  </a:lnTo>
                  <a:lnTo>
                    <a:pt x="0" y="0"/>
                  </a:lnTo>
                  <a:close/>
                </a:path>
              </a:pathLst>
            </a:custGeom>
            <a:blipFill>
              <a:blip r:embed="rId6"/>
              <a:stretch>
                <a:fillRect l="0" t="-473" r="0" b="-473"/>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1972460"/>
            <a:chOff x="0" y="0"/>
            <a:chExt cx="2559117" cy="519496"/>
          </a:xfrm>
        </p:grpSpPr>
        <p:sp>
          <p:nvSpPr>
            <p:cNvPr name="Freeform 27" id="27"/>
            <p:cNvSpPr/>
            <p:nvPr/>
          </p:nvSpPr>
          <p:spPr>
            <a:xfrm flipH="false" flipV="false" rot="0">
              <a:off x="0" y="0"/>
              <a:ext cx="2559117" cy="519496"/>
            </a:xfrm>
            <a:custGeom>
              <a:avLst/>
              <a:gdLst/>
              <a:ahLst/>
              <a:cxnLst/>
              <a:rect r="r" b="b" t="t" l="l"/>
              <a:pathLst>
                <a:path h="519496" w="2559117">
                  <a:moveTo>
                    <a:pt x="12748" y="0"/>
                  </a:moveTo>
                  <a:lnTo>
                    <a:pt x="2546368" y="0"/>
                  </a:lnTo>
                  <a:cubicBezTo>
                    <a:pt x="2553409" y="0"/>
                    <a:pt x="2559117" y="5708"/>
                    <a:pt x="2559117" y="12748"/>
                  </a:cubicBezTo>
                  <a:lnTo>
                    <a:pt x="2559117" y="506747"/>
                  </a:lnTo>
                  <a:cubicBezTo>
                    <a:pt x="2559117" y="510128"/>
                    <a:pt x="2557774" y="513371"/>
                    <a:pt x="2555383" y="515762"/>
                  </a:cubicBezTo>
                  <a:cubicBezTo>
                    <a:pt x="2552992" y="518152"/>
                    <a:pt x="2549749" y="519496"/>
                    <a:pt x="2546368" y="519496"/>
                  </a:cubicBezTo>
                  <a:lnTo>
                    <a:pt x="12748" y="519496"/>
                  </a:lnTo>
                  <a:cubicBezTo>
                    <a:pt x="9367" y="519496"/>
                    <a:pt x="6125" y="518152"/>
                    <a:pt x="3734" y="515762"/>
                  </a:cubicBezTo>
                  <a:cubicBezTo>
                    <a:pt x="1343" y="513371"/>
                    <a:pt x="0" y="510128"/>
                    <a:pt x="0" y="50674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576646"/>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5337997"/>
            <a:ext cx="9716646" cy="2367728"/>
            <a:chOff x="0" y="0"/>
            <a:chExt cx="2559117" cy="623599"/>
          </a:xfrm>
        </p:grpSpPr>
        <p:sp>
          <p:nvSpPr>
            <p:cNvPr name="Freeform 30" id="30"/>
            <p:cNvSpPr/>
            <p:nvPr/>
          </p:nvSpPr>
          <p:spPr>
            <a:xfrm flipH="false" flipV="false" rot="0">
              <a:off x="0" y="0"/>
              <a:ext cx="2559117" cy="623599"/>
            </a:xfrm>
            <a:custGeom>
              <a:avLst/>
              <a:gdLst/>
              <a:ahLst/>
              <a:cxnLst/>
              <a:rect r="r" b="b" t="t" l="l"/>
              <a:pathLst>
                <a:path h="623599" w="2559117">
                  <a:moveTo>
                    <a:pt x="12748" y="0"/>
                  </a:moveTo>
                  <a:lnTo>
                    <a:pt x="2546368" y="0"/>
                  </a:lnTo>
                  <a:cubicBezTo>
                    <a:pt x="2553409" y="0"/>
                    <a:pt x="2559117" y="5708"/>
                    <a:pt x="2559117" y="12748"/>
                  </a:cubicBezTo>
                  <a:lnTo>
                    <a:pt x="2559117" y="610851"/>
                  </a:lnTo>
                  <a:cubicBezTo>
                    <a:pt x="2559117" y="614232"/>
                    <a:pt x="2557774" y="617474"/>
                    <a:pt x="2555383" y="619865"/>
                  </a:cubicBezTo>
                  <a:cubicBezTo>
                    <a:pt x="2552992" y="622256"/>
                    <a:pt x="2549749" y="623599"/>
                    <a:pt x="2546368" y="623599"/>
                  </a:cubicBezTo>
                  <a:lnTo>
                    <a:pt x="12748" y="623599"/>
                  </a:lnTo>
                  <a:cubicBezTo>
                    <a:pt x="9367" y="623599"/>
                    <a:pt x="6125" y="622256"/>
                    <a:pt x="3734" y="619865"/>
                  </a:cubicBezTo>
                  <a:cubicBezTo>
                    <a:pt x="1343" y="617474"/>
                    <a:pt x="0" y="614232"/>
                    <a:pt x="0" y="610851"/>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680749"/>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GPS</a:t>
            </a:r>
          </a:p>
        </p:txBody>
      </p:sp>
      <p:sp>
        <p:nvSpPr>
          <p:cNvPr name="TextBox 33" id="33"/>
          <p:cNvSpPr txBox="true"/>
          <p:nvPr/>
        </p:nvSpPr>
        <p:spPr>
          <a:xfrm rot="0">
            <a:off x="1488341" y="3393892"/>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GPS adalah perangkat yang menggunakan sistem navigasi satelit untuk menentukan lokasi geografis dengan akurasi tinggi. </a:t>
            </a:r>
          </a:p>
        </p:txBody>
      </p:sp>
      <p:sp>
        <p:nvSpPr>
          <p:cNvPr name="TextBox 34" id="34"/>
          <p:cNvSpPr txBox="true"/>
          <p:nvPr/>
        </p:nvSpPr>
        <p:spPr>
          <a:xfrm rot="0">
            <a:off x="1488341" y="5448300"/>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ini menerima sinyal dari sejumlah satelit GPS yang mengorbit bumi dan menggunakan data tersebut untuk menghitung koordinat posisi (lintang, bujur, dan ketinggian). </a:t>
            </a:r>
          </a:p>
        </p:txBody>
      </p:sp>
      <p:grpSp>
        <p:nvGrpSpPr>
          <p:cNvPr name="Group 35" id="35"/>
          <p:cNvGrpSpPr/>
          <p:nvPr/>
        </p:nvGrpSpPr>
        <p:grpSpPr>
          <a:xfrm rot="0">
            <a:off x="1201180" y="7896225"/>
            <a:ext cx="9716646" cy="2390775"/>
            <a:chOff x="0" y="0"/>
            <a:chExt cx="2559117" cy="629669"/>
          </a:xfrm>
        </p:grpSpPr>
        <p:sp>
          <p:nvSpPr>
            <p:cNvPr name="Freeform 36" id="36"/>
            <p:cNvSpPr/>
            <p:nvPr/>
          </p:nvSpPr>
          <p:spPr>
            <a:xfrm flipH="false" flipV="false" rot="0">
              <a:off x="0" y="0"/>
              <a:ext cx="2559117" cy="629669"/>
            </a:xfrm>
            <a:custGeom>
              <a:avLst/>
              <a:gdLst/>
              <a:ahLst/>
              <a:cxnLst/>
              <a:rect r="r" b="b" t="t" l="l"/>
              <a:pathLst>
                <a:path h="629669" w="2559117">
                  <a:moveTo>
                    <a:pt x="12748" y="0"/>
                  </a:moveTo>
                  <a:lnTo>
                    <a:pt x="2546368" y="0"/>
                  </a:lnTo>
                  <a:cubicBezTo>
                    <a:pt x="2553409" y="0"/>
                    <a:pt x="2559117" y="5708"/>
                    <a:pt x="2559117" y="12748"/>
                  </a:cubicBezTo>
                  <a:lnTo>
                    <a:pt x="2559117" y="616921"/>
                  </a:lnTo>
                  <a:cubicBezTo>
                    <a:pt x="2559117" y="620302"/>
                    <a:pt x="2557774" y="623544"/>
                    <a:pt x="2555383" y="625935"/>
                  </a:cubicBezTo>
                  <a:cubicBezTo>
                    <a:pt x="2552992" y="628326"/>
                    <a:pt x="2549749" y="629669"/>
                    <a:pt x="2546368" y="629669"/>
                  </a:cubicBezTo>
                  <a:lnTo>
                    <a:pt x="12748" y="629669"/>
                  </a:lnTo>
                  <a:cubicBezTo>
                    <a:pt x="9367" y="629669"/>
                    <a:pt x="6125" y="628326"/>
                    <a:pt x="3734" y="625935"/>
                  </a:cubicBezTo>
                  <a:cubicBezTo>
                    <a:pt x="1343" y="623544"/>
                    <a:pt x="0" y="620302"/>
                    <a:pt x="0" y="616921"/>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7" id="37"/>
            <p:cNvSpPr txBox="true"/>
            <p:nvPr/>
          </p:nvSpPr>
          <p:spPr>
            <a:xfrm>
              <a:off x="0" y="-57150"/>
              <a:ext cx="2559117" cy="686819"/>
            </a:xfrm>
            <a:prstGeom prst="rect">
              <a:avLst/>
            </a:prstGeom>
          </p:spPr>
          <p:txBody>
            <a:bodyPr anchor="ctr" rtlCol="false" tIns="50800" lIns="50800" bIns="50800" rIns="50800"/>
            <a:lstStyle/>
            <a:p>
              <a:pPr algn="ctr">
                <a:lnSpc>
                  <a:spcPts val="3498"/>
                </a:lnSpc>
              </a:pPr>
            </a:p>
          </p:txBody>
        </p:sp>
      </p:grpSp>
      <p:sp>
        <p:nvSpPr>
          <p:cNvPr name="TextBox 38" id="38"/>
          <p:cNvSpPr txBox="true"/>
          <p:nvPr/>
        </p:nvSpPr>
        <p:spPr>
          <a:xfrm rot="0">
            <a:off x="1488341" y="7986712"/>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GPS sering digunakan dalam berbagai aplikasi seperti navigasi kendaraan, tracking, pemetaan, dan berbagai perangkat mobile untuk memberikan informasi lokasi secara real-time.</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2206505" y="3360661"/>
            <a:ext cx="5215050" cy="4802358"/>
            <a:chOff x="0" y="0"/>
            <a:chExt cx="15699213" cy="14456858"/>
          </a:xfrm>
        </p:grpSpPr>
        <p:sp>
          <p:nvSpPr>
            <p:cNvPr name="Freeform 8" id="8"/>
            <p:cNvSpPr/>
            <p:nvPr/>
          </p:nvSpPr>
          <p:spPr>
            <a:xfrm flipH="false" flipV="false" rot="0">
              <a:off x="0" y="0"/>
              <a:ext cx="15699265" cy="14456883"/>
            </a:xfrm>
            <a:custGeom>
              <a:avLst/>
              <a:gdLst/>
              <a:ahLst/>
              <a:cxnLst/>
              <a:rect r="r" b="b" t="t" l="l"/>
              <a:pathLst>
                <a:path h="14456883" w="15699265">
                  <a:moveTo>
                    <a:pt x="0" y="0"/>
                  </a:moveTo>
                  <a:lnTo>
                    <a:pt x="15699265" y="0"/>
                  </a:lnTo>
                  <a:lnTo>
                    <a:pt x="15699265" y="14456883"/>
                  </a:lnTo>
                  <a:lnTo>
                    <a:pt x="0" y="14456883"/>
                  </a:lnTo>
                  <a:lnTo>
                    <a:pt x="0" y="0"/>
                  </a:lnTo>
                  <a:close/>
                </a:path>
              </a:pathLst>
            </a:custGeom>
            <a:blipFill>
              <a:blip r:embed="rId6"/>
              <a:stretch>
                <a:fillRect l="0" t="-195" r="0" b="-195"/>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201180" y="2973406"/>
            <a:ext cx="9716646" cy="3107964"/>
            <a:chOff x="0" y="0"/>
            <a:chExt cx="2559117" cy="818558"/>
          </a:xfrm>
        </p:grpSpPr>
        <p:sp>
          <p:nvSpPr>
            <p:cNvPr name="Freeform 27" id="27"/>
            <p:cNvSpPr/>
            <p:nvPr/>
          </p:nvSpPr>
          <p:spPr>
            <a:xfrm flipH="false" flipV="false" rot="0">
              <a:off x="0" y="0"/>
              <a:ext cx="2559117" cy="818558"/>
            </a:xfrm>
            <a:custGeom>
              <a:avLst/>
              <a:gdLst/>
              <a:ahLst/>
              <a:cxnLst/>
              <a:rect r="r" b="b" t="t" l="l"/>
              <a:pathLst>
                <a:path h="818558" w="2559117">
                  <a:moveTo>
                    <a:pt x="12748" y="0"/>
                  </a:moveTo>
                  <a:lnTo>
                    <a:pt x="2546368" y="0"/>
                  </a:lnTo>
                  <a:cubicBezTo>
                    <a:pt x="2553409" y="0"/>
                    <a:pt x="2559117" y="5708"/>
                    <a:pt x="2559117" y="12748"/>
                  </a:cubicBezTo>
                  <a:lnTo>
                    <a:pt x="2559117" y="805810"/>
                  </a:lnTo>
                  <a:cubicBezTo>
                    <a:pt x="2559117" y="809191"/>
                    <a:pt x="2557774" y="812434"/>
                    <a:pt x="2555383" y="814824"/>
                  </a:cubicBezTo>
                  <a:cubicBezTo>
                    <a:pt x="2552992" y="817215"/>
                    <a:pt x="2549749" y="818558"/>
                    <a:pt x="2546368" y="818558"/>
                  </a:cubicBezTo>
                  <a:lnTo>
                    <a:pt x="12748" y="818558"/>
                  </a:lnTo>
                  <a:cubicBezTo>
                    <a:pt x="9367" y="818558"/>
                    <a:pt x="6125" y="817215"/>
                    <a:pt x="3734" y="814824"/>
                  </a:cubicBezTo>
                  <a:cubicBezTo>
                    <a:pt x="1343" y="812434"/>
                    <a:pt x="0" y="809191"/>
                    <a:pt x="0" y="805810"/>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875708"/>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6399442"/>
            <a:ext cx="9716646" cy="2858858"/>
            <a:chOff x="0" y="0"/>
            <a:chExt cx="2559117" cy="752950"/>
          </a:xfrm>
        </p:grpSpPr>
        <p:sp>
          <p:nvSpPr>
            <p:cNvPr name="Freeform 30" id="30"/>
            <p:cNvSpPr/>
            <p:nvPr/>
          </p:nvSpPr>
          <p:spPr>
            <a:xfrm flipH="false" flipV="false" rot="0">
              <a:off x="0" y="0"/>
              <a:ext cx="2559117" cy="752950"/>
            </a:xfrm>
            <a:custGeom>
              <a:avLst/>
              <a:gdLst/>
              <a:ahLst/>
              <a:cxnLst/>
              <a:rect r="r" b="b" t="t" l="l"/>
              <a:pathLst>
                <a:path h="752950" w="2559117">
                  <a:moveTo>
                    <a:pt x="12748" y="0"/>
                  </a:moveTo>
                  <a:lnTo>
                    <a:pt x="2546368" y="0"/>
                  </a:lnTo>
                  <a:cubicBezTo>
                    <a:pt x="2553409" y="0"/>
                    <a:pt x="2559117" y="5708"/>
                    <a:pt x="2559117" y="12748"/>
                  </a:cubicBezTo>
                  <a:lnTo>
                    <a:pt x="2559117" y="740202"/>
                  </a:lnTo>
                  <a:cubicBezTo>
                    <a:pt x="2559117" y="743583"/>
                    <a:pt x="2557774" y="746826"/>
                    <a:pt x="2555383" y="749216"/>
                  </a:cubicBezTo>
                  <a:cubicBezTo>
                    <a:pt x="2552992" y="751607"/>
                    <a:pt x="2549749" y="752950"/>
                    <a:pt x="2546368" y="752950"/>
                  </a:cubicBezTo>
                  <a:lnTo>
                    <a:pt x="12748" y="752950"/>
                  </a:lnTo>
                  <a:cubicBezTo>
                    <a:pt x="9367" y="752950"/>
                    <a:pt x="6125" y="751607"/>
                    <a:pt x="3734" y="749216"/>
                  </a:cubicBezTo>
                  <a:cubicBezTo>
                    <a:pt x="1343" y="746826"/>
                    <a:pt x="0" y="743583"/>
                    <a:pt x="0" y="740202"/>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810100"/>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PROXIMITY</a:t>
            </a:r>
          </a:p>
        </p:txBody>
      </p:sp>
      <p:sp>
        <p:nvSpPr>
          <p:cNvPr name="TextBox 33" id="33"/>
          <p:cNvSpPr txBox="true"/>
          <p:nvPr/>
        </p:nvSpPr>
        <p:spPr>
          <a:xfrm rot="0">
            <a:off x="1488341" y="3094840"/>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ini bekerja dengan memancarkan medan elektromagnetik atau sinyal radiasi, seperti inframerah, ultrasonik, atau kapasitif, dan kemudian mendeteksi perubahan dalam medan atau pantulan sinyal tersebut ketika ada objek yang mendekat. </a:t>
            </a:r>
          </a:p>
        </p:txBody>
      </p:sp>
      <p:sp>
        <p:nvSpPr>
          <p:cNvPr name="TextBox 34" id="34"/>
          <p:cNvSpPr txBox="true"/>
          <p:nvPr/>
        </p:nvSpPr>
        <p:spPr>
          <a:xfrm rot="0">
            <a:off x="1488341" y="6481420"/>
            <a:ext cx="9096376"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proximity sering digunakan dalam berbagai aplikasi, termasuk sistem keamanan, otomatisasi industri, perangkat elektronik konsumen seperti smartphone, dan kendaraan untuk mendeteksi obyek di sekitarnya dan mencegah tabrakan.</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866657" y="3283231"/>
            <a:ext cx="5726041" cy="4453179"/>
            <a:chOff x="0" y="0"/>
            <a:chExt cx="15699213" cy="12209377"/>
          </a:xfrm>
        </p:grpSpPr>
        <p:sp>
          <p:nvSpPr>
            <p:cNvPr name="Freeform 8" id="8"/>
            <p:cNvSpPr/>
            <p:nvPr/>
          </p:nvSpPr>
          <p:spPr>
            <a:xfrm flipH="false" flipV="false" rot="0">
              <a:off x="0" y="0"/>
              <a:ext cx="15699265" cy="12209402"/>
            </a:xfrm>
            <a:custGeom>
              <a:avLst/>
              <a:gdLst/>
              <a:ahLst/>
              <a:cxnLst/>
              <a:rect r="r" b="b" t="t" l="l"/>
              <a:pathLst>
                <a:path h="12209402" w="15699265">
                  <a:moveTo>
                    <a:pt x="0" y="0"/>
                  </a:moveTo>
                  <a:lnTo>
                    <a:pt x="15699265" y="0"/>
                  </a:lnTo>
                  <a:lnTo>
                    <a:pt x="15699265" y="12209402"/>
                  </a:lnTo>
                  <a:lnTo>
                    <a:pt x="0" y="12209402"/>
                  </a:lnTo>
                  <a:lnTo>
                    <a:pt x="0" y="0"/>
                  </a:lnTo>
                  <a:close/>
                </a:path>
              </a:pathLst>
            </a:custGeom>
            <a:blipFill>
              <a:blip r:embed="rId6"/>
              <a:stretch>
                <a:fillRect l="0" t="-14291" r="0" b="-14291"/>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1972460"/>
            <a:chOff x="0" y="0"/>
            <a:chExt cx="2559117" cy="519496"/>
          </a:xfrm>
        </p:grpSpPr>
        <p:sp>
          <p:nvSpPr>
            <p:cNvPr name="Freeform 27" id="27"/>
            <p:cNvSpPr/>
            <p:nvPr/>
          </p:nvSpPr>
          <p:spPr>
            <a:xfrm flipH="false" flipV="false" rot="0">
              <a:off x="0" y="0"/>
              <a:ext cx="2559117" cy="519496"/>
            </a:xfrm>
            <a:custGeom>
              <a:avLst/>
              <a:gdLst/>
              <a:ahLst/>
              <a:cxnLst/>
              <a:rect r="r" b="b" t="t" l="l"/>
              <a:pathLst>
                <a:path h="519496" w="2559117">
                  <a:moveTo>
                    <a:pt x="12748" y="0"/>
                  </a:moveTo>
                  <a:lnTo>
                    <a:pt x="2546368" y="0"/>
                  </a:lnTo>
                  <a:cubicBezTo>
                    <a:pt x="2553409" y="0"/>
                    <a:pt x="2559117" y="5708"/>
                    <a:pt x="2559117" y="12748"/>
                  </a:cubicBezTo>
                  <a:lnTo>
                    <a:pt x="2559117" y="506747"/>
                  </a:lnTo>
                  <a:cubicBezTo>
                    <a:pt x="2559117" y="510128"/>
                    <a:pt x="2557774" y="513371"/>
                    <a:pt x="2555383" y="515762"/>
                  </a:cubicBezTo>
                  <a:cubicBezTo>
                    <a:pt x="2552992" y="518152"/>
                    <a:pt x="2549749" y="519496"/>
                    <a:pt x="2546368" y="519496"/>
                  </a:cubicBezTo>
                  <a:lnTo>
                    <a:pt x="12748" y="519496"/>
                  </a:lnTo>
                  <a:cubicBezTo>
                    <a:pt x="9367" y="519496"/>
                    <a:pt x="6125" y="518152"/>
                    <a:pt x="3734" y="515762"/>
                  </a:cubicBezTo>
                  <a:cubicBezTo>
                    <a:pt x="1343" y="513371"/>
                    <a:pt x="0" y="510128"/>
                    <a:pt x="0" y="50674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576646"/>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5467875"/>
            <a:ext cx="9716646" cy="4517124"/>
            <a:chOff x="0" y="0"/>
            <a:chExt cx="2559117" cy="1189695"/>
          </a:xfrm>
        </p:grpSpPr>
        <p:sp>
          <p:nvSpPr>
            <p:cNvPr name="Freeform 30" id="30"/>
            <p:cNvSpPr/>
            <p:nvPr/>
          </p:nvSpPr>
          <p:spPr>
            <a:xfrm flipH="false" flipV="false" rot="0">
              <a:off x="0" y="0"/>
              <a:ext cx="2559117" cy="1189695"/>
            </a:xfrm>
            <a:custGeom>
              <a:avLst/>
              <a:gdLst/>
              <a:ahLst/>
              <a:cxnLst/>
              <a:rect r="r" b="b" t="t" l="l"/>
              <a:pathLst>
                <a:path h="1189695" w="2559117">
                  <a:moveTo>
                    <a:pt x="12748" y="0"/>
                  </a:moveTo>
                  <a:lnTo>
                    <a:pt x="2546368" y="0"/>
                  </a:lnTo>
                  <a:cubicBezTo>
                    <a:pt x="2553409" y="0"/>
                    <a:pt x="2559117" y="5708"/>
                    <a:pt x="2559117" y="12748"/>
                  </a:cubicBezTo>
                  <a:lnTo>
                    <a:pt x="2559117" y="1176947"/>
                  </a:lnTo>
                  <a:cubicBezTo>
                    <a:pt x="2559117" y="1180328"/>
                    <a:pt x="2557774" y="1183571"/>
                    <a:pt x="2555383" y="1185961"/>
                  </a:cubicBezTo>
                  <a:cubicBezTo>
                    <a:pt x="2552992" y="1188352"/>
                    <a:pt x="2549749" y="1189695"/>
                    <a:pt x="2546368" y="1189695"/>
                  </a:cubicBezTo>
                  <a:lnTo>
                    <a:pt x="12748" y="1189695"/>
                  </a:lnTo>
                  <a:cubicBezTo>
                    <a:pt x="9367" y="1189695"/>
                    <a:pt x="6125" y="1188352"/>
                    <a:pt x="3734" y="1185961"/>
                  </a:cubicBezTo>
                  <a:cubicBezTo>
                    <a:pt x="1343" y="1183571"/>
                    <a:pt x="0" y="1180328"/>
                    <a:pt x="0" y="117694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1246845"/>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ULTRASONIK</a:t>
            </a:r>
          </a:p>
        </p:txBody>
      </p:sp>
      <p:sp>
        <p:nvSpPr>
          <p:cNvPr name="TextBox 33" id="33"/>
          <p:cNvSpPr txBox="true"/>
          <p:nvPr/>
        </p:nvSpPr>
        <p:spPr>
          <a:xfrm rot="0">
            <a:off x="1511315" y="3387323"/>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ultrasonik adalah perangkat yang menggunakan gelombang suara ultrasonik untuk mengukur jarak atau mendeteksi keberadaan objek.</a:t>
            </a:r>
          </a:p>
        </p:txBody>
      </p:sp>
      <p:sp>
        <p:nvSpPr>
          <p:cNvPr name="TextBox 34" id="34"/>
          <p:cNvSpPr txBox="true"/>
          <p:nvPr/>
        </p:nvSpPr>
        <p:spPr>
          <a:xfrm rot="0">
            <a:off x="1488341" y="5543550"/>
            <a:ext cx="9096376" cy="4267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ini memancarkan gelombang suara dengan frekuensi tinggi (biasanya di atas 20 kHz, yang berada di luar jangkauan pendengaran manusia) dan kemudian menerima gelombang yang dipantulkan kembali oleh objek di sekitarnya. Dengan mengukur waktu yang diperlukan bagi gelombang suara untuk kembali, sensor ultrasonik dapat menghitung jarak antara sensor dan objek tersebut.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866657" y="3283231"/>
            <a:ext cx="5726041" cy="4453179"/>
            <a:chOff x="0" y="0"/>
            <a:chExt cx="15699213" cy="12209377"/>
          </a:xfrm>
        </p:grpSpPr>
        <p:sp>
          <p:nvSpPr>
            <p:cNvPr name="Freeform 8" id="8"/>
            <p:cNvSpPr/>
            <p:nvPr/>
          </p:nvSpPr>
          <p:spPr>
            <a:xfrm flipH="false" flipV="false" rot="0">
              <a:off x="0" y="0"/>
              <a:ext cx="15699265" cy="12209402"/>
            </a:xfrm>
            <a:custGeom>
              <a:avLst/>
              <a:gdLst/>
              <a:ahLst/>
              <a:cxnLst/>
              <a:rect r="r" b="b" t="t" l="l"/>
              <a:pathLst>
                <a:path h="12209402" w="15699265">
                  <a:moveTo>
                    <a:pt x="0" y="0"/>
                  </a:moveTo>
                  <a:lnTo>
                    <a:pt x="15699265" y="0"/>
                  </a:lnTo>
                  <a:lnTo>
                    <a:pt x="15699265" y="12209402"/>
                  </a:lnTo>
                  <a:lnTo>
                    <a:pt x="0" y="12209402"/>
                  </a:lnTo>
                  <a:lnTo>
                    <a:pt x="0" y="0"/>
                  </a:lnTo>
                  <a:close/>
                </a:path>
              </a:pathLst>
            </a:custGeom>
            <a:blipFill>
              <a:blip r:embed="rId6"/>
              <a:stretch>
                <a:fillRect l="0" t="-14291" r="0" b="-14291"/>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2553291"/>
            <a:chOff x="0" y="0"/>
            <a:chExt cx="2559117" cy="672472"/>
          </a:xfrm>
        </p:grpSpPr>
        <p:sp>
          <p:nvSpPr>
            <p:cNvPr name="Freeform 27" id="27"/>
            <p:cNvSpPr/>
            <p:nvPr/>
          </p:nvSpPr>
          <p:spPr>
            <a:xfrm flipH="false" flipV="false" rot="0">
              <a:off x="0" y="0"/>
              <a:ext cx="2559117" cy="672472"/>
            </a:xfrm>
            <a:custGeom>
              <a:avLst/>
              <a:gdLst/>
              <a:ahLst/>
              <a:cxnLst/>
              <a:rect r="r" b="b" t="t" l="l"/>
              <a:pathLst>
                <a:path h="672472" w="2559117">
                  <a:moveTo>
                    <a:pt x="12748" y="0"/>
                  </a:moveTo>
                  <a:lnTo>
                    <a:pt x="2546368" y="0"/>
                  </a:lnTo>
                  <a:cubicBezTo>
                    <a:pt x="2553409" y="0"/>
                    <a:pt x="2559117" y="5708"/>
                    <a:pt x="2559117" y="12748"/>
                  </a:cubicBezTo>
                  <a:lnTo>
                    <a:pt x="2559117" y="659723"/>
                  </a:lnTo>
                  <a:cubicBezTo>
                    <a:pt x="2559117" y="663104"/>
                    <a:pt x="2557774" y="666347"/>
                    <a:pt x="2555383" y="668738"/>
                  </a:cubicBezTo>
                  <a:cubicBezTo>
                    <a:pt x="2552992" y="671129"/>
                    <a:pt x="2549749" y="672472"/>
                    <a:pt x="2546368" y="672472"/>
                  </a:cubicBezTo>
                  <a:lnTo>
                    <a:pt x="12748" y="672472"/>
                  </a:lnTo>
                  <a:cubicBezTo>
                    <a:pt x="9367" y="672472"/>
                    <a:pt x="6125" y="671129"/>
                    <a:pt x="3734" y="668738"/>
                  </a:cubicBezTo>
                  <a:cubicBezTo>
                    <a:pt x="1343" y="666347"/>
                    <a:pt x="0" y="663104"/>
                    <a:pt x="0" y="659723"/>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729622"/>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5902040"/>
            <a:ext cx="9716646" cy="4199125"/>
            <a:chOff x="0" y="0"/>
            <a:chExt cx="2559117" cy="1105942"/>
          </a:xfrm>
        </p:grpSpPr>
        <p:sp>
          <p:nvSpPr>
            <p:cNvPr name="Freeform 30" id="30"/>
            <p:cNvSpPr/>
            <p:nvPr/>
          </p:nvSpPr>
          <p:spPr>
            <a:xfrm flipH="false" flipV="false" rot="0">
              <a:off x="0" y="0"/>
              <a:ext cx="2559117" cy="1105942"/>
            </a:xfrm>
            <a:custGeom>
              <a:avLst/>
              <a:gdLst/>
              <a:ahLst/>
              <a:cxnLst/>
              <a:rect r="r" b="b" t="t" l="l"/>
              <a:pathLst>
                <a:path h="1105942" w="2559117">
                  <a:moveTo>
                    <a:pt x="12748" y="0"/>
                  </a:moveTo>
                  <a:lnTo>
                    <a:pt x="2546368" y="0"/>
                  </a:lnTo>
                  <a:cubicBezTo>
                    <a:pt x="2553409" y="0"/>
                    <a:pt x="2559117" y="5708"/>
                    <a:pt x="2559117" y="12748"/>
                  </a:cubicBezTo>
                  <a:lnTo>
                    <a:pt x="2559117" y="1093194"/>
                  </a:lnTo>
                  <a:cubicBezTo>
                    <a:pt x="2559117" y="1096575"/>
                    <a:pt x="2557774" y="1099818"/>
                    <a:pt x="2555383" y="1102209"/>
                  </a:cubicBezTo>
                  <a:cubicBezTo>
                    <a:pt x="2552992" y="1104599"/>
                    <a:pt x="2549749" y="1105942"/>
                    <a:pt x="2546368" y="1105942"/>
                  </a:cubicBezTo>
                  <a:lnTo>
                    <a:pt x="12748" y="1105942"/>
                  </a:lnTo>
                  <a:cubicBezTo>
                    <a:pt x="9367" y="1105942"/>
                    <a:pt x="6125" y="1104599"/>
                    <a:pt x="3734" y="1102209"/>
                  </a:cubicBezTo>
                  <a:cubicBezTo>
                    <a:pt x="1343" y="1099818"/>
                    <a:pt x="0" y="1096575"/>
                    <a:pt x="0" y="1093194"/>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1163092"/>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GAS</a:t>
            </a:r>
          </a:p>
        </p:txBody>
      </p:sp>
      <p:sp>
        <p:nvSpPr>
          <p:cNvPr name="TextBox 33" id="33"/>
          <p:cNvSpPr txBox="true"/>
          <p:nvPr/>
        </p:nvSpPr>
        <p:spPr>
          <a:xfrm rot="0">
            <a:off x="1511315" y="3387323"/>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ini bekerja dengan mendeteksi perubahan sifat fisik atau kimia yang terjadi ketika gas tertentu hadir. Ada berbagai jenis sensor gas seperti LPG, oksigen, karbonmonoksida dan lain-lain. </a:t>
            </a:r>
          </a:p>
        </p:txBody>
      </p:sp>
      <p:sp>
        <p:nvSpPr>
          <p:cNvPr name="TextBox 34" id="34"/>
          <p:cNvSpPr txBox="true"/>
          <p:nvPr/>
        </p:nvSpPr>
        <p:spPr>
          <a:xfrm rot="0">
            <a:off x="1488341" y="6147567"/>
            <a:ext cx="9096376" cy="4267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gas sering digunakan dalam berbagai aplikasi, seperti sistem keamanan dan deteksi kebocoran gas di rumah dan industri, monitoring kualitas udara di lingkungan dalam dan luar ruangan, aplikasi otomotif untuk memantau emisi gas buang dan aplikasi medis untuk mengukur konsentrasi gas dalam darah atau udara yang dihembuskan.</a:t>
            </a:r>
          </a:p>
          <a:p>
            <a:pPr algn="just">
              <a:lnSpc>
                <a:spcPts val="4200"/>
              </a:lnSpc>
            </a:pP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2495323" y="4111305"/>
            <a:ext cx="5368269" cy="3581471"/>
            <a:chOff x="0" y="0"/>
            <a:chExt cx="18300645" cy="12209377"/>
          </a:xfrm>
        </p:grpSpPr>
        <p:sp>
          <p:nvSpPr>
            <p:cNvPr name="Freeform 8" id="8"/>
            <p:cNvSpPr/>
            <p:nvPr/>
          </p:nvSpPr>
          <p:spPr>
            <a:xfrm flipH="false" flipV="false" rot="0">
              <a:off x="0" y="0"/>
              <a:ext cx="18300697" cy="12209402"/>
            </a:xfrm>
            <a:custGeom>
              <a:avLst/>
              <a:gdLst/>
              <a:ahLst/>
              <a:cxnLst/>
              <a:rect r="r" b="b" t="t" l="l"/>
              <a:pathLst>
                <a:path h="12209402" w="18300697">
                  <a:moveTo>
                    <a:pt x="0" y="0"/>
                  </a:moveTo>
                  <a:lnTo>
                    <a:pt x="18300697" y="0"/>
                  </a:lnTo>
                  <a:lnTo>
                    <a:pt x="18300697" y="12209402"/>
                  </a:lnTo>
                  <a:lnTo>
                    <a:pt x="0" y="12209402"/>
                  </a:lnTo>
                  <a:lnTo>
                    <a:pt x="0" y="0"/>
                  </a:lnTo>
                  <a:close/>
                </a:path>
              </a:pathLst>
            </a:custGeom>
            <a:blipFill>
              <a:blip r:embed="rId6"/>
              <a:stretch>
                <a:fillRect l="-36" t="0" r="-36" b="0"/>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3773035"/>
            <a:chOff x="0" y="0"/>
            <a:chExt cx="2559117" cy="993721"/>
          </a:xfrm>
        </p:grpSpPr>
        <p:sp>
          <p:nvSpPr>
            <p:cNvPr name="Freeform 27" id="27"/>
            <p:cNvSpPr/>
            <p:nvPr/>
          </p:nvSpPr>
          <p:spPr>
            <a:xfrm flipH="false" flipV="false" rot="0">
              <a:off x="0" y="0"/>
              <a:ext cx="2559117" cy="993721"/>
            </a:xfrm>
            <a:custGeom>
              <a:avLst/>
              <a:gdLst/>
              <a:ahLst/>
              <a:cxnLst/>
              <a:rect r="r" b="b" t="t" l="l"/>
              <a:pathLst>
                <a:path h="993721" w="2559117">
                  <a:moveTo>
                    <a:pt x="12748" y="0"/>
                  </a:moveTo>
                  <a:lnTo>
                    <a:pt x="2546368" y="0"/>
                  </a:lnTo>
                  <a:cubicBezTo>
                    <a:pt x="2553409" y="0"/>
                    <a:pt x="2559117" y="5708"/>
                    <a:pt x="2559117" y="12748"/>
                  </a:cubicBezTo>
                  <a:lnTo>
                    <a:pt x="2559117" y="980973"/>
                  </a:lnTo>
                  <a:cubicBezTo>
                    <a:pt x="2559117" y="984354"/>
                    <a:pt x="2557774" y="987597"/>
                    <a:pt x="2555383" y="989987"/>
                  </a:cubicBezTo>
                  <a:cubicBezTo>
                    <a:pt x="2552992" y="992378"/>
                    <a:pt x="2549749" y="993721"/>
                    <a:pt x="2546368" y="993721"/>
                  </a:cubicBezTo>
                  <a:lnTo>
                    <a:pt x="12748" y="993721"/>
                  </a:lnTo>
                  <a:cubicBezTo>
                    <a:pt x="9367" y="993721"/>
                    <a:pt x="6125" y="992378"/>
                    <a:pt x="3734" y="989987"/>
                  </a:cubicBezTo>
                  <a:cubicBezTo>
                    <a:pt x="1343" y="987597"/>
                    <a:pt x="0" y="984354"/>
                    <a:pt x="0" y="980973"/>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1050871"/>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178206" y="7325075"/>
            <a:ext cx="9716646" cy="2265563"/>
            <a:chOff x="0" y="0"/>
            <a:chExt cx="2559117" cy="596691"/>
          </a:xfrm>
        </p:grpSpPr>
        <p:sp>
          <p:nvSpPr>
            <p:cNvPr name="Freeform 30" id="30"/>
            <p:cNvSpPr/>
            <p:nvPr/>
          </p:nvSpPr>
          <p:spPr>
            <a:xfrm flipH="false" flipV="false" rot="0">
              <a:off x="0" y="0"/>
              <a:ext cx="2559117" cy="596691"/>
            </a:xfrm>
            <a:custGeom>
              <a:avLst/>
              <a:gdLst/>
              <a:ahLst/>
              <a:cxnLst/>
              <a:rect r="r" b="b" t="t" l="l"/>
              <a:pathLst>
                <a:path h="596691" w="2559117">
                  <a:moveTo>
                    <a:pt x="12748" y="0"/>
                  </a:moveTo>
                  <a:lnTo>
                    <a:pt x="2546368" y="0"/>
                  </a:lnTo>
                  <a:cubicBezTo>
                    <a:pt x="2553409" y="0"/>
                    <a:pt x="2559117" y="5708"/>
                    <a:pt x="2559117" y="12748"/>
                  </a:cubicBezTo>
                  <a:lnTo>
                    <a:pt x="2559117" y="583943"/>
                  </a:lnTo>
                  <a:cubicBezTo>
                    <a:pt x="2559117" y="587324"/>
                    <a:pt x="2557774" y="590567"/>
                    <a:pt x="2555383" y="592958"/>
                  </a:cubicBezTo>
                  <a:cubicBezTo>
                    <a:pt x="2552992" y="595348"/>
                    <a:pt x="2549749" y="596691"/>
                    <a:pt x="2546368" y="596691"/>
                  </a:cubicBezTo>
                  <a:lnTo>
                    <a:pt x="12748" y="596691"/>
                  </a:lnTo>
                  <a:cubicBezTo>
                    <a:pt x="9367" y="596691"/>
                    <a:pt x="6125" y="595348"/>
                    <a:pt x="3734" y="592958"/>
                  </a:cubicBezTo>
                  <a:cubicBezTo>
                    <a:pt x="1343" y="590567"/>
                    <a:pt x="0" y="587324"/>
                    <a:pt x="0" y="583943"/>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653841"/>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SENSOR ACCELEROMETER</a:t>
            </a:r>
          </a:p>
        </p:txBody>
      </p:sp>
      <p:sp>
        <p:nvSpPr>
          <p:cNvPr name="TextBox 33" id="33"/>
          <p:cNvSpPr txBox="true"/>
          <p:nvPr/>
        </p:nvSpPr>
        <p:spPr>
          <a:xfrm rot="0">
            <a:off x="1511315" y="3387323"/>
            <a:ext cx="9096376" cy="32004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Sensor accelerometer adalah perangkat yang mengukur percepatan linear, yaitu perubahan kecepatan suatu objek per satuan waktu. Sensor ini dapat mendeteksi percepatan dalam satu, dua, atau tiga sumbu (x, y, dan z) dan digunakan untuk mengukur gerakan atau getaran. </a:t>
            </a:r>
          </a:p>
        </p:txBody>
      </p:sp>
      <p:sp>
        <p:nvSpPr>
          <p:cNvPr name="TextBox 34" id="34"/>
          <p:cNvSpPr txBox="true"/>
          <p:nvPr/>
        </p:nvSpPr>
        <p:spPr>
          <a:xfrm rot="0">
            <a:off x="1488341" y="7616575"/>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Di industri, sensor ini digunakan untuk memantau getaran mesin dan mendeteksi kegagalan atau keausan komponen.</a:t>
            </a:r>
          </a:p>
          <a:p>
            <a:pPr algn="just">
              <a:lnSpc>
                <a:spcPts val="4200"/>
              </a:lnSpc>
            </a:pP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729456"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0477" t="0" r="-20476" b="0"/>
              </a:stretch>
            </a:blipFill>
          </p:spPr>
        </p:sp>
      </p:grpSp>
      <p:sp>
        <p:nvSpPr>
          <p:cNvPr name="TextBox 14" id="14"/>
          <p:cNvSpPr txBox="true"/>
          <p:nvPr/>
        </p:nvSpPr>
        <p:spPr>
          <a:xfrm rot="0">
            <a:off x="7899285" y="4238958"/>
            <a:ext cx="9118785" cy="2258492"/>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Apa Itu</a:t>
            </a:r>
          </a:p>
          <a:p>
            <a:pPr algn="l">
              <a:lnSpc>
                <a:spcPts val="8667"/>
              </a:lnSpc>
            </a:pPr>
            <a:r>
              <a:rPr lang="en-US" sz="8667">
                <a:solidFill>
                  <a:srgbClr val="FFFFFF"/>
                </a:solidFill>
                <a:latin typeface="Eastman Condensed Bold"/>
                <a:ea typeface="Eastman Condensed Bold"/>
                <a:cs typeface="Eastman Condensed Bold"/>
                <a:sym typeface="Eastman Condensed Bold"/>
              </a:rPr>
              <a:t>Aktuator?</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1367905" y="0"/>
            <a:ext cx="6920095" cy="10287000"/>
            <a:chOff x="0" y="0"/>
            <a:chExt cx="9226793" cy="13716000"/>
          </a:xfrm>
        </p:grpSpPr>
        <p:sp>
          <p:nvSpPr>
            <p:cNvPr name="Freeform 5" id="5"/>
            <p:cNvSpPr/>
            <p:nvPr/>
          </p:nvSpPr>
          <p:spPr>
            <a:xfrm flipH="false" flipV="false" rot="0">
              <a:off x="0" y="0"/>
              <a:ext cx="9226793" cy="13716000"/>
            </a:xfrm>
            <a:custGeom>
              <a:avLst/>
              <a:gdLst/>
              <a:ahLst/>
              <a:cxnLst/>
              <a:rect r="r" b="b" t="t" l="l"/>
              <a:pathLst>
                <a:path h="13716000" w="9226793">
                  <a:moveTo>
                    <a:pt x="0" y="0"/>
                  </a:moveTo>
                  <a:lnTo>
                    <a:pt x="9226793" y="0"/>
                  </a:lnTo>
                  <a:lnTo>
                    <a:pt x="9226793" y="13716000"/>
                  </a:lnTo>
                  <a:lnTo>
                    <a:pt x="0" y="13716000"/>
                  </a:lnTo>
                  <a:lnTo>
                    <a:pt x="0" y="0"/>
                  </a:lnTo>
                  <a:close/>
                </a:path>
              </a:pathLst>
            </a:custGeom>
            <a:blipFill>
              <a:blip r:embed="rId3"/>
              <a:stretch>
                <a:fillRect l="-76580" t="0" r="-31569" b="0"/>
              </a:stretch>
            </a:blipFill>
          </p:spPr>
        </p:sp>
      </p:grpSp>
      <p:grpSp>
        <p:nvGrpSpPr>
          <p:cNvPr name="Group 6" id="6"/>
          <p:cNvGrpSpPr/>
          <p:nvPr/>
        </p:nvGrpSpPr>
        <p:grpSpPr>
          <a:xfrm rot="0">
            <a:off x="995363" y="3326820"/>
            <a:ext cx="4087811" cy="66675"/>
            <a:chOff x="0" y="0"/>
            <a:chExt cx="5450415" cy="88900"/>
          </a:xfrm>
        </p:grpSpPr>
        <p:sp>
          <p:nvSpPr>
            <p:cNvPr name="Freeform 7" id="7"/>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8" id="8"/>
          <p:cNvSpPr/>
          <p:nvPr/>
        </p:nvSpPr>
        <p:spPr>
          <a:xfrm flipH="false" flipV="false" rot="0">
            <a:off x="17259300" y="0"/>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9" id="9"/>
          <p:cNvGrpSpPr/>
          <p:nvPr/>
        </p:nvGrpSpPr>
        <p:grpSpPr>
          <a:xfrm rot="0">
            <a:off x="1028700" y="8853503"/>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1" id="11"/>
          <p:cNvGrpSpPr/>
          <p:nvPr/>
        </p:nvGrpSpPr>
        <p:grpSpPr>
          <a:xfrm rot="0">
            <a:off x="-2011109" y="-2057400"/>
            <a:ext cx="3386232" cy="3464176"/>
            <a:chOff x="0" y="0"/>
            <a:chExt cx="4514976" cy="4618901"/>
          </a:xfrm>
        </p:grpSpPr>
        <p:sp>
          <p:nvSpPr>
            <p:cNvPr name="Freeform 12" id="12"/>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7"/>
              <a:stretch>
                <a:fillRect l="-26" t="0" r="-26" b="0"/>
              </a:stretch>
            </a:blipFill>
          </p:spPr>
        </p:sp>
      </p:grpSp>
      <p:sp>
        <p:nvSpPr>
          <p:cNvPr name="Freeform 13" id="13"/>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4" id="14"/>
          <p:cNvGrpSpPr/>
          <p:nvPr/>
        </p:nvGrpSpPr>
        <p:grpSpPr>
          <a:xfrm rot="0">
            <a:off x="467676" y="722519"/>
            <a:ext cx="1421058" cy="606553"/>
            <a:chOff x="0" y="0"/>
            <a:chExt cx="1894744" cy="808737"/>
          </a:xfrm>
        </p:grpSpPr>
        <p:sp>
          <p:nvSpPr>
            <p:cNvPr name="Freeform 15" id="15"/>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6" id="16"/>
          <p:cNvGrpSpPr/>
          <p:nvPr/>
        </p:nvGrpSpPr>
        <p:grpSpPr>
          <a:xfrm rot="0">
            <a:off x="2127324" y="682364"/>
            <a:ext cx="678920" cy="694317"/>
            <a:chOff x="0" y="0"/>
            <a:chExt cx="905227" cy="925756"/>
          </a:xfrm>
        </p:grpSpPr>
        <p:sp>
          <p:nvSpPr>
            <p:cNvPr name="Freeform 17" id="17"/>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1"/>
              <a:stretch>
                <a:fillRect l="-1133" t="0" r="-1130" b="-5"/>
              </a:stretch>
            </a:blipFill>
          </p:spPr>
        </p:sp>
      </p:grpSp>
      <p:grpSp>
        <p:nvGrpSpPr>
          <p:cNvPr name="Group 18" id="18"/>
          <p:cNvGrpSpPr/>
          <p:nvPr/>
        </p:nvGrpSpPr>
        <p:grpSpPr>
          <a:xfrm rot="0">
            <a:off x="3044835" y="642209"/>
            <a:ext cx="819282" cy="767174"/>
            <a:chOff x="0" y="0"/>
            <a:chExt cx="1092376" cy="1022899"/>
          </a:xfrm>
        </p:grpSpPr>
        <p:sp>
          <p:nvSpPr>
            <p:cNvPr name="Freeform 19" id="19"/>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4"/>
              </a:stretch>
            </a:blipFill>
          </p:spPr>
        </p:sp>
      </p:grpSp>
      <p:sp>
        <p:nvSpPr>
          <p:cNvPr name="TextBox 20" id="20"/>
          <p:cNvSpPr txBox="true"/>
          <p:nvPr/>
        </p:nvSpPr>
        <p:spPr>
          <a:xfrm rot="0">
            <a:off x="1028700" y="2030658"/>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PENGERTIAN AKTUATOR</a:t>
            </a:r>
          </a:p>
        </p:txBody>
      </p:sp>
      <p:sp>
        <p:nvSpPr>
          <p:cNvPr name="TextBox 21" id="21"/>
          <p:cNvSpPr txBox="true"/>
          <p:nvPr/>
        </p:nvSpPr>
        <p:spPr>
          <a:xfrm rot="0">
            <a:off x="747009" y="3831645"/>
            <a:ext cx="8672330" cy="3919220"/>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22135"/>
                </a:solidFill>
                <a:latin typeface="Cloud"/>
                <a:ea typeface="Cloud"/>
                <a:cs typeface="Cloud"/>
                <a:sym typeface="Cloud"/>
              </a:rPr>
              <a:t>Aktuator pada dasarnya adalah melakukan beberapa tindakan berdasarkan pembacaan sensor dan spesifikasi yang diperlukan yang berbeda antara satu aplikasi dengan aplikasi lainnya</a:t>
            </a:r>
          </a:p>
          <a:p>
            <a:pPr algn="just" marL="690881" indent="-345440" lvl="1">
              <a:lnSpc>
                <a:spcPts val="4480"/>
              </a:lnSpc>
              <a:buFont typeface="Arial"/>
              <a:buChar char="•"/>
            </a:pPr>
            <a:r>
              <a:rPr lang="en-US" sz="3200">
                <a:solidFill>
                  <a:srgbClr val="022135"/>
                </a:solidFill>
                <a:latin typeface="Cloud"/>
                <a:ea typeface="Cloud"/>
                <a:cs typeface="Cloud"/>
                <a:sym typeface="Cloud"/>
              </a:rPr>
              <a:t>Aktuator memerlukan kontrol sinyal dan sumber energi</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025445" y="-712835"/>
            <a:ext cx="5155920" cy="2857239"/>
            <a:chOff x="0" y="0"/>
            <a:chExt cx="6874560" cy="3809652"/>
          </a:xfrm>
        </p:grpSpPr>
        <p:sp>
          <p:nvSpPr>
            <p:cNvPr name="Freeform 5" id="5"/>
            <p:cNvSpPr/>
            <p:nvPr/>
          </p:nvSpPr>
          <p:spPr>
            <a:xfrm flipH="true" flipV="true" rot="0">
              <a:off x="0" y="0"/>
              <a:ext cx="6874510" cy="3809619"/>
            </a:xfrm>
            <a:custGeom>
              <a:avLst/>
              <a:gdLst/>
              <a:ahLst/>
              <a:cxnLst/>
              <a:rect r="r" b="b" t="t" l="l"/>
              <a:pathLst>
                <a:path h="3809619" w="6874510">
                  <a:moveTo>
                    <a:pt x="6874510" y="3809619"/>
                  </a:moveTo>
                  <a:lnTo>
                    <a:pt x="0" y="3809619"/>
                  </a:lnTo>
                  <a:lnTo>
                    <a:pt x="0" y="0"/>
                  </a:lnTo>
                  <a:lnTo>
                    <a:pt x="6874510" y="0"/>
                  </a:lnTo>
                  <a:lnTo>
                    <a:pt x="6874510" y="3809619"/>
                  </a:lnTo>
                  <a:close/>
                </a:path>
              </a:pathLst>
            </a:custGeom>
            <a:blipFill>
              <a:blip r:embed="rId3"/>
              <a:stretch>
                <a:fillRect l="0" t="-106" r="0" b="-107"/>
              </a:stretch>
            </a:blipFill>
          </p:spPr>
        </p:sp>
      </p:grpSp>
      <p:grpSp>
        <p:nvGrpSpPr>
          <p:cNvPr name="Group 6" id="6"/>
          <p:cNvGrpSpPr/>
          <p:nvPr/>
        </p:nvGrpSpPr>
        <p:grpSpPr>
          <a:xfrm rot="0">
            <a:off x="14563628" y="8229600"/>
            <a:ext cx="4908884" cy="4114800"/>
            <a:chOff x="0" y="0"/>
            <a:chExt cx="6545179" cy="5486400"/>
          </a:xfrm>
        </p:grpSpPr>
        <p:sp>
          <p:nvSpPr>
            <p:cNvPr name="Freeform 7" id="7"/>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4"/>
              <a:stretch>
                <a:fillRect l="0" t="-54" r="0" b="-54"/>
              </a:stretch>
            </a:blipFill>
          </p:spPr>
        </p:sp>
      </p:grpSp>
      <p:grpSp>
        <p:nvGrpSpPr>
          <p:cNvPr name="Group 8" id="8"/>
          <p:cNvGrpSpPr/>
          <p:nvPr/>
        </p:nvGrpSpPr>
        <p:grpSpPr>
          <a:xfrm rot="0">
            <a:off x="1552515" y="8964758"/>
            <a:ext cx="3561608" cy="3643588"/>
            <a:chOff x="0" y="0"/>
            <a:chExt cx="4748811" cy="4858117"/>
          </a:xfrm>
        </p:grpSpPr>
        <p:sp>
          <p:nvSpPr>
            <p:cNvPr name="Freeform 9" id="9"/>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
        <p:nvSpPr>
          <p:cNvPr name="Freeform 10" id="10"/>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11" id="11"/>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2" id="12"/>
          <p:cNvGrpSpPr/>
          <p:nvPr/>
        </p:nvGrpSpPr>
        <p:grpSpPr>
          <a:xfrm rot="0">
            <a:off x="1991323" y="2183348"/>
            <a:ext cx="5920329" cy="5920305"/>
            <a:chOff x="0" y="0"/>
            <a:chExt cx="7893772" cy="7893740"/>
          </a:xfrm>
        </p:grpSpPr>
        <p:sp>
          <p:nvSpPr>
            <p:cNvPr name="Freeform 13" id="13"/>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10"/>
              <a:stretch>
                <a:fillRect l="-25045" t="0" r="-25045" b="0"/>
              </a:stretch>
            </a:blipFill>
          </p:spPr>
        </p:sp>
      </p:grpSp>
      <p:sp>
        <p:nvSpPr>
          <p:cNvPr name="TextBox 14" id="14"/>
          <p:cNvSpPr txBox="true"/>
          <p:nvPr/>
        </p:nvSpPr>
        <p:spPr>
          <a:xfrm rot="0">
            <a:off x="7238734" y="4638142"/>
            <a:ext cx="9118785" cy="2258492"/>
          </a:xfrm>
          <a:prstGeom prst="rect">
            <a:avLst/>
          </a:prstGeom>
        </p:spPr>
        <p:txBody>
          <a:bodyPr anchor="t" rtlCol="false" tIns="0" lIns="0" bIns="0" rIns="0">
            <a:spAutoFit/>
          </a:bodyPr>
          <a:lstStyle/>
          <a:p>
            <a:pPr algn="ctr">
              <a:lnSpc>
                <a:spcPts val="8667"/>
              </a:lnSpc>
            </a:pPr>
            <a:r>
              <a:rPr lang="en-US" sz="8667">
                <a:solidFill>
                  <a:srgbClr val="FFFFFF"/>
                </a:solidFill>
                <a:latin typeface="Eastman Condensed Bold"/>
                <a:ea typeface="Eastman Condensed Bold"/>
                <a:cs typeface="Eastman Condensed Bold"/>
                <a:sym typeface="Eastman Condensed Bold"/>
              </a:rPr>
              <a:t>Macam-Macam Aktuator</a:t>
            </a:r>
          </a:p>
        </p:txBody>
      </p:sp>
      <p:grpSp>
        <p:nvGrpSpPr>
          <p:cNvPr name="Group 15" id="15"/>
          <p:cNvGrpSpPr/>
          <p:nvPr/>
        </p:nvGrpSpPr>
        <p:grpSpPr>
          <a:xfrm rot="0">
            <a:off x="16357519" y="-1821794"/>
            <a:ext cx="3561608" cy="3643588"/>
            <a:chOff x="0" y="0"/>
            <a:chExt cx="4748811" cy="4858117"/>
          </a:xfrm>
        </p:grpSpPr>
        <p:sp>
          <p:nvSpPr>
            <p:cNvPr name="Freeform 16" id="16"/>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5"/>
              <a:stretch>
                <a:fillRect l="-82" t="0" r="-83" b="0"/>
              </a:stretch>
            </a:blipFill>
          </p:spPr>
        </p:sp>
      </p:gr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409671" y="3387006"/>
            <a:ext cx="6453922" cy="4305770"/>
            <a:chOff x="0" y="0"/>
            <a:chExt cx="18300645" cy="12209377"/>
          </a:xfrm>
        </p:grpSpPr>
        <p:sp>
          <p:nvSpPr>
            <p:cNvPr name="Freeform 8" id="8"/>
            <p:cNvSpPr/>
            <p:nvPr/>
          </p:nvSpPr>
          <p:spPr>
            <a:xfrm flipH="false" flipV="false" rot="0">
              <a:off x="0" y="0"/>
              <a:ext cx="18300697" cy="12209402"/>
            </a:xfrm>
            <a:custGeom>
              <a:avLst/>
              <a:gdLst/>
              <a:ahLst/>
              <a:cxnLst/>
              <a:rect r="r" b="b" t="t" l="l"/>
              <a:pathLst>
                <a:path h="12209402" w="18300697">
                  <a:moveTo>
                    <a:pt x="0" y="0"/>
                  </a:moveTo>
                  <a:lnTo>
                    <a:pt x="18300697" y="0"/>
                  </a:lnTo>
                  <a:lnTo>
                    <a:pt x="18300697" y="12209402"/>
                  </a:lnTo>
                  <a:lnTo>
                    <a:pt x="0" y="12209402"/>
                  </a:lnTo>
                  <a:lnTo>
                    <a:pt x="0" y="0"/>
                  </a:lnTo>
                  <a:close/>
                </a:path>
              </a:pathLst>
            </a:custGeom>
            <a:blipFill>
              <a:blip r:embed="rId6"/>
              <a:stretch>
                <a:fillRect l="0" t="-24945" r="0" b="-24945"/>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201180" y="4620938"/>
            <a:ext cx="9716646" cy="2731000"/>
            <a:chOff x="0" y="0"/>
            <a:chExt cx="2559117" cy="719276"/>
          </a:xfrm>
        </p:grpSpPr>
        <p:sp>
          <p:nvSpPr>
            <p:cNvPr name="Freeform 27" id="27"/>
            <p:cNvSpPr/>
            <p:nvPr/>
          </p:nvSpPr>
          <p:spPr>
            <a:xfrm flipH="false" flipV="false" rot="0">
              <a:off x="0" y="0"/>
              <a:ext cx="2559117" cy="719276"/>
            </a:xfrm>
            <a:custGeom>
              <a:avLst/>
              <a:gdLst/>
              <a:ahLst/>
              <a:cxnLst/>
              <a:rect r="r" b="b" t="t" l="l"/>
              <a:pathLst>
                <a:path h="719276" w="2559117">
                  <a:moveTo>
                    <a:pt x="12748" y="0"/>
                  </a:moveTo>
                  <a:lnTo>
                    <a:pt x="2546368" y="0"/>
                  </a:lnTo>
                  <a:cubicBezTo>
                    <a:pt x="2553409" y="0"/>
                    <a:pt x="2559117" y="5708"/>
                    <a:pt x="2559117" y="12748"/>
                  </a:cubicBezTo>
                  <a:lnTo>
                    <a:pt x="2559117" y="706527"/>
                  </a:lnTo>
                  <a:cubicBezTo>
                    <a:pt x="2559117" y="709908"/>
                    <a:pt x="2557774" y="713151"/>
                    <a:pt x="2555383" y="715542"/>
                  </a:cubicBezTo>
                  <a:cubicBezTo>
                    <a:pt x="2552992" y="717933"/>
                    <a:pt x="2549749" y="719276"/>
                    <a:pt x="2546368" y="719276"/>
                  </a:cubicBezTo>
                  <a:lnTo>
                    <a:pt x="12748" y="719276"/>
                  </a:lnTo>
                  <a:cubicBezTo>
                    <a:pt x="9367" y="719276"/>
                    <a:pt x="6125" y="717933"/>
                    <a:pt x="3734" y="715542"/>
                  </a:cubicBezTo>
                  <a:cubicBezTo>
                    <a:pt x="1343" y="713151"/>
                    <a:pt x="0" y="709908"/>
                    <a:pt x="0" y="70652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776426"/>
            </a:xfrm>
            <a:prstGeom prst="rect">
              <a:avLst/>
            </a:prstGeom>
          </p:spPr>
          <p:txBody>
            <a:bodyPr anchor="ctr" rtlCol="false" tIns="50800" lIns="50800" bIns="50800" rIns="50800"/>
            <a:lstStyle/>
            <a:p>
              <a:pPr algn="ctr">
                <a:lnSpc>
                  <a:spcPts val="3498"/>
                </a:lnSpc>
              </a:pPr>
            </a:p>
          </p:txBody>
        </p:sp>
      </p:grpSp>
      <p:sp>
        <p:nvSpPr>
          <p:cNvPr name="TextBox 29" id="29"/>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AKTUATOR LISTRIK</a:t>
            </a:r>
          </a:p>
        </p:txBody>
      </p:sp>
      <p:sp>
        <p:nvSpPr>
          <p:cNvPr name="TextBox 30" id="30"/>
          <p:cNvSpPr txBox="true"/>
          <p:nvPr/>
        </p:nvSpPr>
        <p:spPr>
          <a:xfrm rot="0">
            <a:off x="1511315" y="4797140"/>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Aktuator listrik adalah perangkat yang digerakkan oleh motor kecil yang mengubah energi menjadi energi mekanik torsi. Torsi yang dihasilkan digunakan untuk mengontrol peralatan tertentu</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2170721" y="3894744"/>
            <a:ext cx="5692871" cy="3798031"/>
            <a:chOff x="0" y="0"/>
            <a:chExt cx="18300645" cy="12209377"/>
          </a:xfrm>
        </p:grpSpPr>
        <p:sp>
          <p:nvSpPr>
            <p:cNvPr name="Freeform 8" id="8"/>
            <p:cNvSpPr/>
            <p:nvPr/>
          </p:nvSpPr>
          <p:spPr>
            <a:xfrm flipH="false" flipV="false" rot="0">
              <a:off x="0" y="0"/>
              <a:ext cx="18300697" cy="12209402"/>
            </a:xfrm>
            <a:custGeom>
              <a:avLst/>
              <a:gdLst/>
              <a:ahLst/>
              <a:cxnLst/>
              <a:rect r="r" b="b" t="t" l="l"/>
              <a:pathLst>
                <a:path h="12209402" w="18300697">
                  <a:moveTo>
                    <a:pt x="0" y="0"/>
                  </a:moveTo>
                  <a:lnTo>
                    <a:pt x="18300697" y="0"/>
                  </a:lnTo>
                  <a:lnTo>
                    <a:pt x="18300697" y="12209402"/>
                  </a:lnTo>
                  <a:lnTo>
                    <a:pt x="0" y="12209402"/>
                  </a:lnTo>
                  <a:lnTo>
                    <a:pt x="0" y="0"/>
                  </a:lnTo>
                  <a:close/>
                </a:path>
              </a:pathLst>
            </a:custGeom>
            <a:blipFill>
              <a:blip r:embed="rId6"/>
              <a:stretch>
                <a:fillRect l="0" t="-6217" r="0" b="-6217"/>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178206" y="3171040"/>
            <a:ext cx="9716646" cy="2731000"/>
            <a:chOff x="0" y="0"/>
            <a:chExt cx="2559117" cy="719276"/>
          </a:xfrm>
        </p:grpSpPr>
        <p:sp>
          <p:nvSpPr>
            <p:cNvPr name="Freeform 27" id="27"/>
            <p:cNvSpPr/>
            <p:nvPr/>
          </p:nvSpPr>
          <p:spPr>
            <a:xfrm flipH="false" flipV="false" rot="0">
              <a:off x="0" y="0"/>
              <a:ext cx="2559117" cy="719276"/>
            </a:xfrm>
            <a:custGeom>
              <a:avLst/>
              <a:gdLst/>
              <a:ahLst/>
              <a:cxnLst/>
              <a:rect r="r" b="b" t="t" l="l"/>
              <a:pathLst>
                <a:path h="719276" w="2559117">
                  <a:moveTo>
                    <a:pt x="12748" y="0"/>
                  </a:moveTo>
                  <a:lnTo>
                    <a:pt x="2546368" y="0"/>
                  </a:lnTo>
                  <a:cubicBezTo>
                    <a:pt x="2553409" y="0"/>
                    <a:pt x="2559117" y="5708"/>
                    <a:pt x="2559117" y="12748"/>
                  </a:cubicBezTo>
                  <a:lnTo>
                    <a:pt x="2559117" y="706527"/>
                  </a:lnTo>
                  <a:cubicBezTo>
                    <a:pt x="2559117" y="709908"/>
                    <a:pt x="2557774" y="713151"/>
                    <a:pt x="2555383" y="715542"/>
                  </a:cubicBezTo>
                  <a:cubicBezTo>
                    <a:pt x="2552992" y="717933"/>
                    <a:pt x="2549749" y="719276"/>
                    <a:pt x="2546368" y="719276"/>
                  </a:cubicBezTo>
                  <a:lnTo>
                    <a:pt x="12748" y="719276"/>
                  </a:lnTo>
                  <a:cubicBezTo>
                    <a:pt x="9367" y="719276"/>
                    <a:pt x="6125" y="717933"/>
                    <a:pt x="3734" y="715542"/>
                  </a:cubicBezTo>
                  <a:cubicBezTo>
                    <a:pt x="1343" y="713151"/>
                    <a:pt x="0" y="709908"/>
                    <a:pt x="0" y="706527"/>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776426"/>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6198352"/>
            <a:ext cx="9716646" cy="3059948"/>
            <a:chOff x="0" y="0"/>
            <a:chExt cx="2559117" cy="805912"/>
          </a:xfrm>
        </p:grpSpPr>
        <p:sp>
          <p:nvSpPr>
            <p:cNvPr name="Freeform 30" id="30"/>
            <p:cNvSpPr/>
            <p:nvPr/>
          </p:nvSpPr>
          <p:spPr>
            <a:xfrm flipH="false" flipV="false" rot="0">
              <a:off x="0" y="0"/>
              <a:ext cx="2559117" cy="805912"/>
            </a:xfrm>
            <a:custGeom>
              <a:avLst/>
              <a:gdLst/>
              <a:ahLst/>
              <a:cxnLst/>
              <a:rect r="r" b="b" t="t" l="l"/>
              <a:pathLst>
                <a:path h="805912" w="2559117">
                  <a:moveTo>
                    <a:pt x="12748" y="0"/>
                  </a:moveTo>
                  <a:lnTo>
                    <a:pt x="2546368" y="0"/>
                  </a:lnTo>
                  <a:cubicBezTo>
                    <a:pt x="2553409" y="0"/>
                    <a:pt x="2559117" y="5708"/>
                    <a:pt x="2559117" y="12748"/>
                  </a:cubicBezTo>
                  <a:lnTo>
                    <a:pt x="2559117" y="793164"/>
                  </a:lnTo>
                  <a:cubicBezTo>
                    <a:pt x="2559117" y="796545"/>
                    <a:pt x="2557774" y="799788"/>
                    <a:pt x="2555383" y="802178"/>
                  </a:cubicBezTo>
                  <a:cubicBezTo>
                    <a:pt x="2552992" y="804569"/>
                    <a:pt x="2549749" y="805912"/>
                    <a:pt x="2546368" y="805912"/>
                  </a:cubicBezTo>
                  <a:lnTo>
                    <a:pt x="12748" y="805912"/>
                  </a:lnTo>
                  <a:cubicBezTo>
                    <a:pt x="9367" y="805912"/>
                    <a:pt x="6125" y="804569"/>
                    <a:pt x="3734" y="802178"/>
                  </a:cubicBezTo>
                  <a:cubicBezTo>
                    <a:pt x="1343" y="799788"/>
                    <a:pt x="0" y="796545"/>
                    <a:pt x="0" y="793164"/>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863062"/>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AKTUATOR HIDROLIK</a:t>
            </a:r>
          </a:p>
        </p:txBody>
      </p:sp>
      <p:sp>
        <p:nvSpPr>
          <p:cNvPr name="TextBox 33" id="33"/>
          <p:cNvSpPr txBox="true"/>
          <p:nvPr/>
        </p:nvSpPr>
        <p:spPr>
          <a:xfrm rot="0">
            <a:off x="1488341" y="6378290"/>
            <a:ext cx="9096376" cy="32004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Aktuator hidrolik terdiri dari silinderatau motor fluida yang memanfaatkan tenaga hidrolik untuk memungkinkan proses mekanis. Gerak mekanis tersebut memberikan keluaran dalam bentuk gerak linier, putar, atau osilasi.</a:t>
            </a:r>
          </a:p>
          <a:p>
            <a:pPr algn="just">
              <a:lnSpc>
                <a:spcPts val="4200"/>
              </a:lnSpc>
            </a:pPr>
          </a:p>
        </p:txBody>
      </p:sp>
      <p:sp>
        <p:nvSpPr>
          <p:cNvPr name="TextBox 34" id="34"/>
          <p:cNvSpPr txBox="true"/>
          <p:nvPr/>
        </p:nvSpPr>
        <p:spPr>
          <a:xfrm rot="0">
            <a:off x="1511315" y="3698340"/>
            <a:ext cx="9096376" cy="16002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Aktuator hidrolik adalah perangkat sederhana dengan bagian mekanis yang digunakan secara linier atau katup seperempat putaran.</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9222" r="0" b="-9222"/>
              </a:stretch>
            </a:blipFill>
          </p:spPr>
        </p:sp>
      </p:grpSp>
      <p:grpSp>
        <p:nvGrpSpPr>
          <p:cNvPr name="Group 4" id="4"/>
          <p:cNvGrpSpPr/>
          <p:nvPr/>
        </p:nvGrpSpPr>
        <p:grpSpPr>
          <a:xfrm rot="0">
            <a:off x="0" y="0"/>
            <a:ext cx="18288000" cy="10287000"/>
            <a:chOff x="0" y="0"/>
            <a:chExt cx="24384000" cy="13716000"/>
          </a:xfrm>
        </p:grpSpPr>
        <p:sp>
          <p:nvSpPr>
            <p:cNvPr name="Freeform 5" id="5"/>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3"/>
              <a:stretch>
                <a:fillRect l="0" t="0" r="0" b="0"/>
              </a:stretch>
            </a:blipFill>
          </p:spPr>
        </p:sp>
      </p:grpSp>
      <p:sp>
        <p:nvSpPr>
          <p:cNvPr name="Freeform 6" id="6"/>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nvGrpSpPr>
          <p:cNvPr name="Group 7" id="7"/>
          <p:cNvGrpSpPr/>
          <p:nvPr/>
        </p:nvGrpSpPr>
        <p:grpSpPr>
          <a:xfrm rot="0">
            <a:off x="11990547" y="3774540"/>
            <a:ext cx="5873046" cy="3918235"/>
            <a:chOff x="0" y="0"/>
            <a:chExt cx="18300645" cy="12209377"/>
          </a:xfrm>
        </p:grpSpPr>
        <p:sp>
          <p:nvSpPr>
            <p:cNvPr name="Freeform 8" id="8"/>
            <p:cNvSpPr/>
            <p:nvPr/>
          </p:nvSpPr>
          <p:spPr>
            <a:xfrm flipH="false" flipV="false" rot="0">
              <a:off x="0" y="0"/>
              <a:ext cx="18300697" cy="12209402"/>
            </a:xfrm>
            <a:custGeom>
              <a:avLst/>
              <a:gdLst/>
              <a:ahLst/>
              <a:cxnLst/>
              <a:rect r="r" b="b" t="t" l="l"/>
              <a:pathLst>
                <a:path h="12209402" w="18300697">
                  <a:moveTo>
                    <a:pt x="0" y="0"/>
                  </a:moveTo>
                  <a:lnTo>
                    <a:pt x="18300697" y="0"/>
                  </a:lnTo>
                  <a:lnTo>
                    <a:pt x="18300697" y="12209402"/>
                  </a:lnTo>
                  <a:lnTo>
                    <a:pt x="0" y="12209402"/>
                  </a:lnTo>
                  <a:lnTo>
                    <a:pt x="0" y="0"/>
                  </a:lnTo>
                  <a:close/>
                </a:path>
              </a:pathLst>
            </a:custGeom>
            <a:blipFill>
              <a:blip r:embed="rId6"/>
              <a:stretch>
                <a:fillRect l="0" t="-24945" r="0" b="-24945"/>
              </a:stretch>
            </a:blipFill>
          </p:spPr>
        </p:sp>
      </p:grpSp>
      <p:grpSp>
        <p:nvGrpSpPr>
          <p:cNvPr name="Group 9" id="9"/>
          <p:cNvGrpSpPr/>
          <p:nvPr/>
        </p:nvGrpSpPr>
        <p:grpSpPr>
          <a:xfrm rot="0">
            <a:off x="13745119" y="7351938"/>
            <a:ext cx="984559" cy="967329"/>
            <a:chOff x="0" y="0"/>
            <a:chExt cx="1312745" cy="1289772"/>
          </a:xfrm>
        </p:grpSpPr>
        <p:sp>
          <p:nvSpPr>
            <p:cNvPr name="Freeform 10" id="10"/>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7"/>
              <a:stretch>
                <a:fillRect l="-88" t="0" r="-84" b="3"/>
              </a:stretch>
            </a:blipFill>
          </p:spPr>
        </p:sp>
      </p:grpSp>
      <p:grpSp>
        <p:nvGrpSpPr>
          <p:cNvPr name="Group 11" id="11"/>
          <p:cNvGrpSpPr/>
          <p:nvPr/>
        </p:nvGrpSpPr>
        <p:grpSpPr>
          <a:xfrm rot="0">
            <a:off x="1028700" y="9108289"/>
            <a:ext cx="1813321" cy="300022"/>
            <a:chOff x="0" y="0"/>
            <a:chExt cx="2417761" cy="400029"/>
          </a:xfrm>
        </p:grpSpPr>
        <p:sp>
          <p:nvSpPr>
            <p:cNvPr name="Freeform 12" id="12"/>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8"/>
              <a:stretch>
                <a:fillRect l="0" t="-2212" r="-2" b="-2206"/>
              </a:stretch>
            </a:blipFill>
          </p:spPr>
        </p:sp>
      </p:grpSp>
      <p:grpSp>
        <p:nvGrpSpPr>
          <p:cNvPr name="Group 13" id="13"/>
          <p:cNvGrpSpPr/>
          <p:nvPr/>
        </p:nvGrpSpPr>
        <p:grpSpPr>
          <a:xfrm rot="0">
            <a:off x="-1757558" y="-2091297"/>
            <a:ext cx="3268873" cy="3344116"/>
            <a:chOff x="0" y="0"/>
            <a:chExt cx="4358497" cy="4458821"/>
          </a:xfrm>
        </p:grpSpPr>
        <p:sp>
          <p:nvSpPr>
            <p:cNvPr name="Freeform 14" id="14"/>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9"/>
              <a:stretch>
                <a:fillRect l="0" t="-11" r="0" b="-11"/>
              </a:stretch>
            </a:blipFill>
          </p:spPr>
        </p:sp>
      </p:grpSp>
      <p:grpSp>
        <p:nvGrpSpPr>
          <p:cNvPr name="Group 15" id="15"/>
          <p:cNvGrpSpPr/>
          <p:nvPr/>
        </p:nvGrpSpPr>
        <p:grpSpPr>
          <a:xfrm rot="0">
            <a:off x="15852484" y="8229600"/>
            <a:ext cx="4022217" cy="4114800"/>
            <a:chOff x="0" y="0"/>
            <a:chExt cx="5362956" cy="5486400"/>
          </a:xfrm>
        </p:grpSpPr>
        <p:sp>
          <p:nvSpPr>
            <p:cNvPr name="Freeform 16" id="16"/>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7" id="17"/>
          <p:cNvGrpSpPr/>
          <p:nvPr/>
        </p:nvGrpSpPr>
        <p:grpSpPr>
          <a:xfrm rot="0">
            <a:off x="13660765" y="1636775"/>
            <a:ext cx="1153265" cy="1153265"/>
            <a:chOff x="0" y="0"/>
            <a:chExt cx="1537687" cy="1537687"/>
          </a:xfrm>
        </p:grpSpPr>
        <p:sp>
          <p:nvSpPr>
            <p:cNvPr name="Freeform 18" id="18"/>
            <p:cNvSpPr/>
            <p:nvPr/>
          </p:nvSpPr>
          <p:spPr>
            <a:xfrm flipH="false" flipV="false" rot="0">
              <a:off x="0" y="0"/>
              <a:ext cx="1537716" cy="1537716"/>
            </a:xfrm>
            <a:custGeom>
              <a:avLst/>
              <a:gdLst/>
              <a:ahLst/>
              <a:cxnLst/>
              <a:rect r="r" b="b" t="t" l="l"/>
              <a:pathLst>
                <a:path h="1537716" w="1537716">
                  <a:moveTo>
                    <a:pt x="0" y="0"/>
                  </a:moveTo>
                  <a:lnTo>
                    <a:pt x="1537716" y="0"/>
                  </a:lnTo>
                  <a:lnTo>
                    <a:pt x="1537716" y="1537716"/>
                  </a:lnTo>
                  <a:lnTo>
                    <a:pt x="0" y="1537716"/>
                  </a:lnTo>
                  <a:lnTo>
                    <a:pt x="0" y="0"/>
                  </a:lnTo>
                  <a:close/>
                </a:path>
              </a:pathLst>
            </a:custGeom>
            <a:blipFill>
              <a:blip r:embed="rId10"/>
              <a:stretch>
                <a:fillRect l="0" t="0" r="1" b="1"/>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1">
              <a:extLst>
                <a:ext uri="{96DAC541-7B7A-43D3-8B79-37D633B846F1}">
                  <asvg:svgBlip xmlns:asvg="http://schemas.microsoft.com/office/drawing/2016/SVG/main" r:embed="rId12"/>
                </a:ext>
              </a:extLst>
            </a:blip>
            <a:stretch>
              <a:fillRect l="0" t="0" r="0" b="0"/>
            </a:stretch>
          </a:blipFill>
        </p:spPr>
      </p:sp>
      <p:grpSp>
        <p:nvGrpSpPr>
          <p:cNvPr name="Group 20" id="20"/>
          <p:cNvGrpSpPr/>
          <p:nvPr/>
        </p:nvGrpSpPr>
        <p:grpSpPr>
          <a:xfrm rot="0">
            <a:off x="467676" y="722519"/>
            <a:ext cx="1421058" cy="606553"/>
            <a:chOff x="0" y="0"/>
            <a:chExt cx="1894744" cy="808737"/>
          </a:xfrm>
        </p:grpSpPr>
        <p:sp>
          <p:nvSpPr>
            <p:cNvPr name="Freeform 21" id="21"/>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3"/>
              <a:stretch>
                <a:fillRect l="-944" t="0" r="-946" b="0"/>
              </a:stretch>
            </a:blipFill>
          </p:spPr>
        </p:sp>
      </p:grpSp>
      <p:grpSp>
        <p:nvGrpSpPr>
          <p:cNvPr name="Group 22" id="22"/>
          <p:cNvGrpSpPr/>
          <p:nvPr/>
        </p:nvGrpSpPr>
        <p:grpSpPr>
          <a:xfrm rot="0">
            <a:off x="2127324" y="682364"/>
            <a:ext cx="678920" cy="694317"/>
            <a:chOff x="0" y="0"/>
            <a:chExt cx="905227" cy="925756"/>
          </a:xfrm>
        </p:grpSpPr>
        <p:sp>
          <p:nvSpPr>
            <p:cNvPr name="Freeform 23" id="23"/>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14"/>
              <a:stretch>
                <a:fillRect l="-1133" t="0" r="-1130" b="-5"/>
              </a:stretch>
            </a:blipFill>
          </p:spPr>
        </p:sp>
      </p:grpSp>
      <p:grpSp>
        <p:nvGrpSpPr>
          <p:cNvPr name="Group 24" id="24"/>
          <p:cNvGrpSpPr/>
          <p:nvPr/>
        </p:nvGrpSpPr>
        <p:grpSpPr>
          <a:xfrm rot="0">
            <a:off x="3044835" y="642209"/>
            <a:ext cx="819282" cy="767174"/>
            <a:chOff x="0" y="0"/>
            <a:chExt cx="1092376" cy="1022899"/>
          </a:xfrm>
        </p:grpSpPr>
        <p:sp>
          <p:nvSpPr>
            <p:cNvPr name="Freeform 25" id="25"/>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5"/>
              <a:stretch>
                <a:fillRect l="-14902" t="0" r="-14907" b="-4"/>
              </a:stretch>
            </a:blipFill>
          </p:spPr>
        </p:sp>
      </p:grpSp>
      <p:grpSp>
        <p:nvGrpSpPr>
          <p:cNvPr name="Group 26" id="26"/>
          <p:cNvGrpSpPr/>
          <p:nvPr/>
        </p:nvGrpSpPr>
        <p:grpSpPr>
          <a:xfrm rot="0">
            <a:off x="1201180" y="3171040"/>
            <a:ext cx="9716646" cy="3675468"/>
            <a:chOff x="0" y="0"/>
            <a:chExt cx="2559117" cy="968025"/>
          </a:xfrm>
        </p:grpSpPr>
        <p:sp>
          <p:nvSpPr>
            <p:cNvPr name="Freeform 27" id="27"/>
            <p:cNvSpPr/>
            <p:nvPr/>
          </p:nvSpPr>
          <p:spPr>
            <a:xfrm flipH="false" flipV="false" rot="0">
              <a:off x="0" y="0"/>
              <a:ext cx="2559117" cy="968025"/>
            </a:xfrm>
            <a:custGeom>
              <a:avLst/>
              <a:gdLst/>
              <a:ahLst/>
              <a:cxnLst/>
              <a:rect r="r" b="b" t="t" l="l"/>
              <a:pathLst>
                <a:path h="968025" w="2559117">
                  <a:moveTo>
                    <a:pt x="12748" y="0"/>
                  </a:moveTo>
                  <a:lnTo>
                    <a:pt x="2546368" y="0"/>
                  </a:lnTo>
                  <a:cubicBezTo>
                    <a:pt x="2553409" y="0"/>
                    <a:pt x="2559117" y="5708"/>
                    <a:pt x="2559117" y="12748"/>
                  </a:cubicBezTo>
                  <a:lnTo>
                    <a:pt x="2559117" y="955276"/>
                  </a:lnTo>
                  <a:cubicBezTo>
                    <a:pt x="2559117" y="958657"/>
                    <a:pt x="2557774" y="961900"/>
                    <a:pt x="2555383" y="964291"/>
                  </a:cubicBezTo>
                  <a:cubicBezTo>
                    <a:pt x="2552992" y="966681"/>
                    <a:pt x="2549749" y="968025"/>
                    <a:pt x="2546368" y="968025"/>
                  </a:cubicBezTo>
                  <a:lnTo>
                    <a:pt x="12748" y="968025"/>
                  </a:lnTo>
                  <a:cubicBezTo>
                    <a:pt x="9367" y="968025"/>
                    <a:pt x="6125" y="966681"/>
                    <a:pt x="3734" y="964291"/>
                  </a:cubicBezTo>
                  <a:cubicBezTo>
                    <a:pt x="1343" y="961900"/>
                    <a:pt x="0" y="958657"/>
                    <a:pt x="0" y="955276"/>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28" id="28"/>
            <p:cNvSpPr txBox="true"/>
            <p:nvPr/>
          </p:nvSpPr>
          <p:spPr>
            <a:xfrm>
              <a:off x="0" y="-57150"/>
              <a:ext cx="2559117" cy="1025175"/>
            </a:xfrm>
            <a:prstGeom prst="rect">
              <a:avLst/>
            </a:prstGeom>
          </p:spPr>
          <p:txBody>
            <a:bodyPr anchor="ctr" rtlCol="false" tIns="50800" lIns="50800" bIns="50800" rIns="50800"/>
            <a:lstStyle/>
            <a:p>
              <a:pPr algn="ctr">
                <a:lnSpc>
                  <a:spcPts val="3498"/>
                </a:lnSpc>
              </a:pPr>
            </a:p>
          </p:txBody>
        </p:sp>
      </p:grpSp>
      <p:grpSp>
        <p:nvGrpSpPr>
          <p:cNvPr name="Group 29" id="29"/>
          <p:cNvGrpSpPr/>
          <p:nvPr/>
        </p:nvGrpSpPr>
        <p:grpSpPr>
          <a:xfrm rot="0">
            <a:off x="1201180" y="7113371"/>
            <a:ext cx="9716646" cy="2294940"/>
            <a:chOff x="0" y="0"/>
            <a:chExt cx="2559117" cy="604429"/>
          </a:xfrm>
        </p:grpSpPr>
        <p:sp>
          <p:nvSpPr>
            <p:cNvPr name="Freeform 30" id="30"/>
            <p:cNvSpPr/>
            <p:nvPr/>
          </p:nvSpPr>
          <p:spPr>
            <a:xfrm flipH="false" flipV="false" rot="0">
              <a:off x="0" y="0"/>
              <a:ext cx="2559117" cy="604429"/>
            </a:xfrm>
            <a:custGeom>
              <a:avLst/>
              <a:gdLst/>
              <a:ahLst/>
              <a:cxnLst/>
              <a:rect r="r" b="b" t="t" l="l"/>
              <a:pathLst>
                <a:path h="604429" w="2559117">
                  <a:moveTo>
                    <a:pt x="12748" y="0"/>
                  </a:moveTo>
                  <a:lnTo>
                    <a:pt x="2546368" y="0"/>
                  </a:lnTo>
                  <a:cubicBezTo>
                    <a:pt x="2553409" y="0"/>
                    <a:pt x="2559117" y="5708"/>
                    <a:pt x="2559117" y="12748"/>
                  </a:cubicBezTo>
                  <a:lnTo>
                    <a:pt x="2559117" y="591680"/>
                  </a:lnTo>
                  <a:cubicBezTo>
                    <a:pt x="2559117" y="595061"/>
                    <a:pt x="2557774" y="598304"/>
                    <a:pt x="2555383" y="600695"/>
                  </a:cubicBezTo>
                  <a:cubicBezTo>
                    <a:pt x="2552992" y="603085"/>
                    <a:pt x="2549749" y="604429"/>
                    <a:pt x="2546368" y="604429"/>
                  </a:cubicBezTo>
                  <a:lnTo>
                    <a:pt x="12748" y="604429"/>
                  </a:lnTo>
                  <a:cubicBezTo>
                    <a:pt x="9367" y="604429"/>
                    <a:pt x="6125" y="603085"/>
                    <a:pt x="3734" y="600695"/>
                  </a:cubicBezTo>
                  <a:cubicBezTo>
                    <a:pt x="1343" y="598304"/>
                    <a:pt x="0" y="595061"/>
                    <a:pt x="0" y="591680"/>
                  </a:cubicBezTo>
                  <a:lnTo>
                    <a:pt x="0" y="12748"/>
                  </a:lnTo>
                  <a:cubicBezTo>
                    <a:pt x="0" y="9367"/>
                    <a:pt x="1343" y="6125"/>
                    <a:pt x="3734" y="3734"/>
                  </a:cubicBezTo>
                  <a:cubicBezTo>
                    <a:pt x="6125" y="1343"/>
                    <a:pt x="9367" y="0"/>
                    <a:pt x="12748" y="0"/>
                  </a:cubicBezTo>
                  <a:close/>
                </a:path>
              </a:pathLst>
            </a:custGeom>
            <a:solidFill>
              <a:srgbClr val="A6A6A6"/>
            </a:solidFill>
          </p:spPr>
        </p:sp>
        <p:sp>
          <p:nvSpPr>
            <p:cNvPr name="TextBox 31" id="31"/>
            <p:cNvSpPr txBox="true"/>
            <p:nvPr/>
          </p:nvSpPr>
          <p:spPr>
            <a:xfrm>
              <a:off x="0" y="-57150"/>
              <a:ext cx="2559117" cy="661579"/>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1935360" y="1998703"/>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AKTUATOR PNEUMATIK</a:t>
            </a:r>
          </a:p>
        </p:txBody>
      </p:sp>
      <p:sp>
        <p:nvSpPr>
          <p:cNvPr name="TextBox 33" id="33"/>
          <p:cNvSpPr txBox="true"/>
          <p:nvPr/>
        </p:nvSpPr>
        <p:spPr>
          <a:xfrm rot="0">
            <a:off x="1511315" y="3355792"/>
            <a:ext cx="9096376" cy="32004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Perangkat yang menggunakan udara terkompresi untuk menghasilkan gerakan mekanis. Aktuator ini mengubah energi dari udara bertekanan menjadi gerakan linear atau rotasi yang bisa digunakan untuk menggerakkan beban atau melakukan pekerjaan mekanis.</a:t>
            </a:r>
          </a:p>
        </p:txBody>
      </p:sp>
      <p:sp>
        <p:nvSpPr>
          <p:cNvPr name="TextBox 34" id="34"/>
          <p:cNvSpPr txBox="true"/>
          <p:nvPr/>
        </p:nvSpPr>
        <p:spPr>
          <a:xfrm rot="0">
            <a:off x="1511315" y="7408483"/>
            <a:ext cx="9096376"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Implementasinya pada industri otomasi untuk menggerakkan mesin dan peralatan dalam proses produksi otomatis.</a:t>
            </a:r>
          </a:p>
          <a:p>
            <a:pPr algn="just">
              <a:lnSpc>
                <a:spcPts val="4200"/>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9474" y="0"/>
            <a:ext cx="5917455" cy="2144404"/>
            <a:chOff x="0" y="0"/>
            <a:chExt cx="1558507" cy="564781"/>
          </a:xfrm>
        </p:grpSpPr>
        <p:sp>
          <p:nvSpPr>
            <p:cNvPr name="Freeform 5" id="5"/>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6" id="6"/>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7" id="7"/>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8" id="8"/>
          <p:cNvGrpSpPr/>
          <p:nvPr/>
        </p:nvGrpSpPr>
        <p:grpSpPr>
          <a:xfrm rot="0">
            <a:off x="6167541" y="544926"/>
            <a:ext cx="2266811" cy="967547"/>
            <a:chOff x="0" y="0"/>
            <a:chExt cx="1894744" cy="808737"/>
          </a:xfrm>
        </p:grpSpPr>
        <p:sp>
          <p:nvSpPr>
            <p:cNvPr name="Freeform 9" id="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3"/>
              <a:stretch>
                <a:fillRect l="-944" t="0" r="-946" b="0"/>
              </a:stretch>
            </a:blipFill>
          </p:spPr>
        </p:sp>
      </p:grpSp>
      <p:grpSp>
        <p:nvGrpSpPr>
          <p:cNvPr name="Group 10" id="10"/>
          <p:cNvGrpSpPr/>
          <p:nvPr/>
        </p:nvGrpSpPr>
        <p:grpSpPr>
          <a:xfrm rot="0">
            <a:off x="8758202" y="543106"/>
            <a:ext cx="1034727" cy="1058193"/>
            <a:chOff x="0" y="0"/>
            <a:chExt cx="905227" cy="925756"/>
          </a:xfrm>
        </p:grpSpPr>
        <p:sp>
          <p:nvSpPr>
            <p:cNvPr name="Freeform 11" id="1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4"/>
              <a:stretch>
                <a:fillRect l="-1133" t="0" r="-1130" b="-5"/>
              </a:stretch>
            </a:blipFill>
          </p:spPr>
        </p:sp>
      </p:grpSp>
      <p:grpSp>
        <p:nvGrpSpPr>
          <p:cNvPr name="Group 12" id="12"/>
          <p:cNvGrpSpPr/>
          <p:nvPr/>
        </p:nvGrpSpPr>
        <p:grpSpPr>
          <a:xfrm rot="0">
            <a:off x="10121440" y="402846"/>
            <a:ext cx="1336726" cy="1251709"/>
            <a:chOff x="0" y="0"/>
            <a:chExt cx="1092376" cy="1022899"/>
          </a:xfrm>
        </p:grpSpPr>
        <p:sp>
          <p:nvSpPr>
            <p:cNvPr name="Freeform 13" id="1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5"/>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DAGIeHzwy6c</dc:identifier>
  <dcterms:modified xsi:type="dcterms:W3CDTF">2011-08-01T06:04:30Z</dcterms:modified>
  <cp:revision>1</cp:revision>
  <dc:title>BAB 4 Sensor Aktuator</dc:title>
</cp:coreProperties>
</file>