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6"/>
  </p:handoutMasterIdLst>
  <p:sldIdLst>
    <p:sldId id="256" r:id="rId3"/>
    <p:sldId id="268" r:id="rId4"/>
    <p:sldId id="271" r:id="rId5"/>
    <p:sldId id="267" r:id="rId6"/>
    <p:sldId id="260" r:id="rId7"/>
    <p:sldId id="265" r:id="rId8"/>
    <p:sldId id="266" r:id="rId9"/>
    <p:sldId id="261" r:id="rId10"/>
    <p:sldId id="262" r:id="rId11"/>
    <p:sldId id="269" r:id="rId12"/>
    <p:sldId id="270" r:id="rId13"/>
    <p:sldId id="263" r:id="rId14"/>
    <p:sldId id="272" r:id="rId15"/>
    <p:sldId id="264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02/09/2023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KEGAWATDARURATAN GENITOURINARIA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A455-02DE-5F6D-9D79-9A3346393D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D" sz="4400" dirty="0"/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itourinary system - Wikipedia">
            <a:extLst>
              <a:ext uri="{FF2B5EF4-FFF2-40B4-BE49-F238E27FC236}">
                <a16:creationId xmlns:a16="http://schemas.microsoft.com/office/drawing/2014/main" id="{2E25727D-9114-24ED-525B-190FF81A1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431" y="17253"/>
            <a:ext cx="7343954" cy="684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80FBD9-01BC-3F47-D8FF-843FBE2DA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878" y="3109105"/>
            <a:ext cx="5364193" cy="1045231"/>
          </a:xfrm>
        </p:spPr>
        <p:txBody>
          <a:bodyPr>
            <a:normAutofit/>
          </a:bodyPr>
          <a:lstStyle/>
          <a:p>
            <a:r>
              <a:rPr lang="en-US" dirty="0"/>
              <a:t>REVIEW ANATOMI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16934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B76D-3396-45F9-CB46-D44A60AC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355" y="2547618"/>
            <a:ext cx="10515600" cy="1045231"/>
          </a:xfrm>
        </p:spPr>
        <p:txBody>
          <a:bodyPr>
            <a:normAutofit fontScale="90000"/>
          </a:bodyPr>
          <a:lstStyle/>
          <a:p>
            <a:r>
              <a:rPr lang="en-US" dirty="0"/>
              <a:t>PERMASALAHAN PADA SALURAN KEMIH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4644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0035-B7CF-FCA0-B4E4-50EF098B6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596" y="309970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PIELONEFRITIS AKUT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84189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PIELONEFRITIS AKUT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peradangan</a:t>
            </a:r>
            <a:r>
              <a:rPr lang="en-US" dirty="0"/>
              <a:t> pada </a:t>
            </a:r>
            <a:r>
              <a:rPr lang="en-US" dirty="0" err="1"/>
              <a:t>ginjal</a:t>
            </a:r>
            <a:r>
              <a:rPr lang="en-US" dirty="0"/>
              <a:t> yang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tubulus</a:t>
            </a:r>
            <a:r>
              <a:rPr lang="en-US" dirty="0"/>
              <a:t>, glomerulus dan pelvis </a:t>
            </a:r>
            <a:r>
              <a:rPr lang="en-US" dirty="0" err="1"/>
              <a:t>ginjal</a:t>
            </a:r>
            <a:r>
              <a:rPr lang="en-US" dirty="0"/>
              <a:t>.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pada Wanita. </a:t>
            </a:r>
          </a:p>
          <a:p>
            <a:pPr marL="0" indent="0" algn="just">
              <a:buNone/>
            </a:pPr>
            <a:r>
              <a:rPr lang="en-US" dirty="0"/>
              <a:t>Tanda &amp; </a:t>
            </a:r>
            <a:r>
              <a:rPr lang="en-US" dirty="0" err="1"/>
              <a:t>gejala</a:t>
            </a:r>
            <a:r>
              <a:rPr lang="en-US" dirty="0"/>
              <a:t> :</a:t>
            </a:r>
          </a:p>
          <a:p>
            <a:pPr marL="514350" indent="-514350" algn="just">
              <a:buAutoNum type="arabicPeriod"/>
            </a:pPr>
            <a:r>
              <a:rPr lang="en-US" dirty="0"/>
              <a:t>Nyeri </a:t>
            </a:r>
            <a:r>
              <a:rPr lang="en-US" dirty="0" err="1"/>
              <a:t>hebat</a:t>
            </a:r>
            <a:r>
              <a:rPr lang="en-US" dirty="0"/>
              <a:t> pada </a:t>
            </a:r>
            <a:r>
              <a:rPr lang="en-US" dirty="0" err="1"/>
              <a:t>panggul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punggung</a:t>
            </a:r>
            <a:r>
              <a:rPr lang="en-US" dirty="0"/>
              <a:t> </a:t>
            </a:r>
          </a:p>
          <a:p>
            <a:pPr marL="514350" indent="-514350" algn="just">
              <a:buAutoNum type="arabicPeriod"/>
            </a:pPr>
            <a:r>
              <a:rPr lang="en-US" dirty="0"/>
              <a:t>Nyeri </a:t>
            </a:r>
            <a:r>
              <a:rPr lang="en-US" dirty="0" err="1"/>
              <a:t>tekan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panggul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Demam</a:t>
            </a:r>
            <a:r>
              <a:rPr lang="en-US" dirty="0"/>
              <a:t>, </a:t>
            </a:r>
            <a:r>
              <a:rPr lang="en-US" dirty="0" err="1"/>
              <a:t>menggigil</a:t>
            </a:r>
            <a:r>
              <a:rPr lang="en-US" dirty="0"/>
              <a:t>, dan </a:t>
            </a:r>
            <a:r>
              <a:rPr lang="en-US" dirty="0" err="1"/>
              <a:t>sakit</a:t>
            </a:r>
            <a:r>
              <a:rPr lang="en-US" dirty="0"/>
              <a:t> </a:t>
            </a:r>
            <a:r>
              <a:rPr lang="en-US" dirty="0" err="1"/>
              <a:t>kepala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Mual</a:t>
            </a:r>
            <a:r>
              <a:rPr lang="en-US" dirty="0"/>
              <a:t> </a:t>
            </a:r>
            <a:r>
              <a:rPr lang="en-US" dirty="0" err="1"/>
              <a:t>muntah</a:t>
            </a:r>
            <a:r>
              <a:rPr lang="en-US" dirty="0"/>
              <a:t> dan </a:t>
            </a:r>
            <a:r>
              <a:rPr lang="en-US" dirty="0" err="1"/>
              <a:t>diare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Piuria</a:t>
            </a:r>
            <a:r>
              <a:rPr lang="en-US" dirty="0"/>
              <a:t>, hematuria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PIELONEFRITIS AKUT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Diagnostik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Urinalisis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Kadar BUN dan </a:t>
            </a:r>
            <a:r>
              <a:rPr lang="en-US" dirty="0" err="1"/>
              <a:t>kreatinin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Riwayat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susgeti</a:t>
            </a:r>
            <a:r>
              <a:rPr lang="en-US" dirty="0"/>
              <a:t> </a:t>
            </a:r>
            <a:r>
              <a:rPr lang="en-US" dirty="0" err="1"/>
              <a:t>pasien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Kultur urine dan </a:t>
            </a:r>
            <a:r>
              <a:rPr lang="en-US" dirty="0" err="1"/>
              <a:t>pewarnaan</a:t>
            </a:r>
            <a:r>
              <a:rPr lang="en-US" dirty="0"/>
              <a:t> gram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(</a:t>
            </a:r>
            <a:r>
              <a:rPr lang="en-US" dirty="0" err="1"/>
              <a:t>leukositosis</a:t>
            </a:r>
            <a:r>
              <a:rPr lang="en-US" dirty="0"/>
              <a:t>)</a:t>
            </a:r>
          </a:p>
          <a:p>
            <a:pPr marL="514350" indent="-514350" algn="just">
              <a:buAutoNum type="arabicPeriod"/>
            </a:pPr>
            <a:r>
              <a:rPr lang="en-US" dirty="0"/>
              <a:t>USG </a:t>
            </a:r>
            <a:r>
              <a:rPr lang="en-US" dirty="0" err="1"/>
              <a:t>ginjal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CT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kontras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7714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PIELONEFRITIS AKUT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INTERVENSI TERAPEUTIK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Anjurkan</a:t>
            </a:r>
            <a:r>
              <a:rPr lang="en-US" dirty="0"/>
              <a:t> </a:t>
            </a:r>
            <a:r>
              <a:rPr lang="en-US" dirty="0" err="1"/>
              <a:t>asupan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diuresis </a:t>
            </a:r>
            <a:r>
              <a:rPr lang="en-US" dirty="0" err="1"/>
              <a:t>cepat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Anjurkan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beristirahat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kebutuhan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Drainase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selang</a:t>
            </a:r>
            <a:r>
              <a:rPr lang="en-US" dirty="0"/>
              <a:t> </a:t>
            </a:r>
            <a:r>
              <a:rPr lang="en-US" dirty="0" err="1"/>
              <a:t>nefrostomi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Berikan</a:t>
            </a:r>
            <a:r>
              <a:rPr lang="en-US" dirty="0"/>
              <a:t> antibiotic </a:t>
            </a:r>
            <a:r>
              <a:rPr lang="en-US" dirty="0" err="1"/>
              <a:t>spektrum</a:t>
            </a:r>
            <a:r>
              <a:rPr lang="en-US" dirty="0"/>
              <a:t> </a:t>
            </a:r>
            <a:r>
              <a:rPr lang="en-US" dirty="0" err="1"/>
              <a:t>luas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86115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RETENSI URINE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85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0358"/>
            <a:ext cx="10515600" cy="1045231"/>
          </a:xfrm>
        </p:spPr>
        <p:txBody>
          <a:bodyPr/>
          <a:lstStyle/>
          <a:p>
            <a:r>
              <a:rPr lang="en-US" dirty="0"/>
              <a:t>RETENSI URINE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3691"/>
            <a:ext cx="10515600" cy="425327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ketidakmampuan</a:t>
            </a:r>
            <a:r>
              <a:rPr lang="en-US" dirty="0"/>
              <a:t> </a:t>
            </a:r>
            <a:r>
              <a:rPr lang="en-US" dirty="0" err="1"/>
              <a:t>kandung</a:t>
            </a:r>
            <a:r>
              <a:rPr lang="en-US" dirty="0"/>
              <a:t> </a:t>
            </a:r>
            <a:r>
              <a:rPr lang="en-US" dirty="0" err="1"/>
              <a:t>kemih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benar-benar</a:t>
            </a:r>
            <a:r>
              <a:rPr lang="en-US" dirty="0"/>
              <a:t> </a:t>
            </a:r>
            <a:r>
              <a:rPr lang="en-US" dirty="0" err="1"/>
              <a:t>mengosongkan</a:t>
            </a:r>
            <a:r>
              <a:rPr lang="en-US" dirty="0"/>
              <a:t> urine. </a:t>
            </a:r>
            <a:r>
              <a:rPr lang="en-US" dirty="0" err="1"/>
              <a:t>Retensi</a:t>
            </a:r>
            <a:r>
              <a:rPr lang="en-US" dirty="0"/>
              <a:t> </a:t>
            </a:r>
            <a:r>
              <a:rPr lang="en-US" dirty="0" err="1"/>
              <a:t>urin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oleh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: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 err="1"/>
              <a:t>Penyempitan</a:t>
            </a:r>
            <a:r>
              <a:rPr lang="en-ID" dirty="0"/>
              <a:t> pada </a:t>
            </a:r>
            <a:r>
              <a:rPr lang="en-ID" dirty="0" err="1"/>
              <a:t>uretra</a:t>
            </a:r>
            <a:r>
              <a:rPr lang="en-ID" dirty="0"/>
              <a:t> (</a:t>
            </a:r>
            <a:r>
              <a:rPr lang="en-ID" dirty="0" err="1"/>
              <a:t>striktur</a:t>
            </a:r>
            <a:r>
              <a:rPr lang="en-ID" dirty="0"/>
              <a:t> </a:t>
            </a:r>
            <a:r>
              <a:rPr lang="en-ID" dirty="0" err="1"/>
              <a:t>uretra</a:t>
            </a:r>
            <a:r>
              <a:rPr lang="en-ID" dirty="0"/>
              <a:t>)</a:t>
            </a:r>
          </a:p>
          <a:p>
            <a:pPr marL="514350" indent="-514350" algn="just">
              <a:buAutoNum type="arabicPeriod"/>
            </a:pPr>
            <a:r>
              <a:rPr lang="en-ID" dirty="0" err="1"/>
              <a:t>Pembesaran</a:t>
            </a:r>
            <a:r>
              <a:rPr lang="en-ID" dirty="0"/>
              <a:t> </a:t>
            </a:r>
            <a:r>
              <a:rPr lang="en-ID" dirty="0" err="1"/>
              <a:t>prostat</a:t>
            </a:r>
            <a:r>
              <a:rPr lang="en-ID" dirty="0"/>
              <a:t> </a:t>
            </a:r>
            <a:r>
              <a:rPr lang="en-ID" dirty="0" err="1"/>
              <a:t>uretra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 err="1"/>
              <a:t>Bekuan</a:t>
            </a:r>
            <a:r>
              <a:rPr lang="en-ID" dirty="0"/>
              <a:t> </a:t>
            </a:r>
            <a:r>
              <a:rPr lang="en-ID" dirty="0" err="1"/>
              <a:t>darah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/>
              <a:t>Batu </a:t>
            </a:r>
            <a:r>
              <a:rPr lang="en-ID" dirty="0" err="1"/>
              <a:t>ginjal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/>
              <a:t>Neurogenic bladder </a:t>
            </a:r>
          </a:p>
          <a:p>
            <a:pPr marL="514350" indent="-514350" algn="just">
              <a:buAutoNum type="arabicPeriod"/>
            </a:pPr>
            <a:r>
              <a:rPr lang="en-ID" dirty="0" err="1"/>
              <a:t>Prolaps</a:t>
            </a:r>
            <a:r>
              <a:rPr lang="en-ID" dirty="0"/>
              <a:t> organ </a:t>
            </a:r>
            <a:r>
              <a:rPr lang="en-ID" dirty="0" err="1"/>
              <a:t>panggul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/>
              <a:t>Multiple </a:t>
            </a:r>
            <a:r>
              <a:rPr lang="en-ID" dirty="0" err="1"/>
              <a:t>skeloris</a:t>
            </a:r>
            <a:endParaRPr lang="en-ID" dirty="0"/>
          </a:p>
          <a:p>
            <a:pPr marL="514350" indent="-514350" algn="just">
              <a:buAutoNum type="arabicPeriod"/>
            </a:pPr>
            <a:r>
              <a:rPr lang="en-ID" dirty="0"/>
              <a:t>Batu di </a:t>
            </a:r>
            <a:r>
              <a:rPr lang="en-ID" dirty="0" err="1"/>
              <a:t>kandung</a:t>
            </a:r>
            <a:r>
              <a:rPr lang="en-ID" dirty="0"/>
              <a:t> </a:t>
            </a:r>
            <a:r>
              <a:rPr lang="en-ID" dirty="0" err="1"/>
              <a:t>kemih</a:t>
            </a:r>
            <a:endParaRPr lang="en-ID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0358"/>
            <a:ext cx="10515600" cy="1045231"/>
          </a:xfrm>
        </p:spPr>
        <p:txBody>
          <a:bodyPr/>
          <a:lstStyle/>
          <a:p>
            <a:r>
              <a:rPr lang="en-US" dirty="0"/>
              <a:t>RETENSI URINE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3691"/>
            <a:ext cx="10515600" cy="42532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TANDA &amp; GEJALA 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Ketidaknyamanan</a:t>
            </a:r>
            <a:r>
              <a:rPr lang="en-US" dirty="0"/>
              <a:t> </a:t>
            </a:r>
            <a:r>
              <a:rPr lang="en-US" dirty="0" err="1"/>
              <a:t>perut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bawah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Distensi</a:t>
            </a:r>
            <a:r>
              <a:rPr lang="en-US" dirty="0"/>
              <a:t> </a:t>
            </a:r>
            <a:r>
              <a:rPr lang="en-US" dirty="0" err="1"/>
              <a:t>kandung</a:t>
            </a:r>
            <a:r>
              <a:rPr lang="en-US" dirty="0"/>
              <a:t> </a:t>
            </a:r>
            <a:r>
              <a:rPr lang="en-US" dirty="0" err="1"/>
              <a:t>kemih</a:t>
            </a:r>
            <a:r>
              <a:rPr lang="en-US" dirty="0"/>
              <a:t> (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teraba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simfisis</a:t>
            </a:r>
            <a:r>
              <a:rPr lang="en-US" dirty="0"/>
              <a:t> pubis)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mengosongkan</a:t>
            </a:r>
            <a:r>
              <a:rPr lang="en-US" dirty="0"/>
              <a:t> </a:t>
            </a:r>
            <a:r>
              <a:rPr lang="en-US" dirty="0" err="1"/>
              <a:t>kandung</a:t>
            </a:r>
            <a:r>
              <a:rPr lang="en-US" dirty="0"/>
              <a:t> </a:t>
            </a:r>
            <a:r>
              <a:rPr lang="en-US" dirty="0" err="1"/>
              <a:t>kemih</a:t>
            </a:r>
            <a:endParaRPr lang="en-US" dirty="0"/>
          </a:p>
          <a:p>
            <a:pPr marL="0" indent="0" algn="just">
              <a:buNone/>
            </a:pP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Diagnostik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1. Scan ultrasonic </a:t>
            </a:r>
            <a:r>
              <a:rPr lang="en-US" dirty="0" err="1"/>
              <a:t>kandung</a:t>
            </a:r>
            <a:r>
              <a:rPr lang="en-US" dirty="0"/>
              <a:t> </a:t>
            </a:r>
            <a:r>
              <a:rPr lang="en-US" dirty="0" err="1"/>
              <a:t>kemih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0113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0358"/>
            <a:ext cx="10515600" cy="1045231"/>
          </a:xfrm>
        </p:spPr>
        <p:txBody>
          <a:bodyPr/>
          <a:lstStyle/>
          <a:p>
            <a:r>
              <a:rPr lang="en-US" dirty="0"/>
              <a:t>RETENSI URINE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3691"/>
            <a:ext cx="10515600" cy="42532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INTERVENSI TERAPEUTIK</a:t>
            </a:r>
          </a:p>
          <a:p>
            <a:pPr marL="514350" indent="-514350" algn="just">
              <a:buAutoNum type="arabicPeriod"/>
            </a:pPr>
            <a:r>
              <a:rPr lang="en-US" dirty="0"/>
              <a:t>Pasang </a:t>
            </a:r>
            <a:r>
              <a:rPr lang="en-US" dirty="0" err="1"/>
              <a:t>kateter</a:t>
            </a:r>
            <a:r>
              <a:rPr lang="en-US" dirty="0"/>
              <a:t> urine</a:t>
            </a:r>
          </a:p>
          <a:p>
            <a:pPr marL="514350" indent="-514350" algn="just">
              <a:buAutoNum type="arabicPeriod"/>
            </a:pPr>
            <a:r>
              <a:rPr lang="en-US" dirty="0"/>
              <a:t>Bila pada </a:t>
            </a:r>
            <a:r>
              <a:rPr lang="en-US" dirty="0" err="1"/>
              <a:t>pria</a:t>
            </a:r>
            <a:r>
              <a:rPr lang="en-US" dirty="0"/>
              <a:t> yang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hipertropi</a:t>
            </a:r>
            <a:r>
              <a:rPr lang="en-US" dirty="0"/>
              <a:t> </a:t>
            </a:r>
            <a:r>
              <a:rPr lang="en-US" dirty="0" err="1"/>
              <a:t>prostat</a:t>
            </a:r>
            <a:r>
              <a:rPr lang="en-US" dirty="0"/>
              <a:t> </a:t>
            </a:r>
            <a:r>
              <a:rPr lang="en-US" dirty="0" err="1"/>
              <a:t>jinak</a:t>
            </a:r>
            <a:r>
              <a:rPr lang="en-US" dirty="0"/>
              <a:t>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kateter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lengkung</a:t>
            </a:r>
            <a:r>
              <a:rPr lang="en-US" dirty="0"/>
              <a:t> (</a:t>
            </a:r>
            <a:r>
              <a:rPr lang="en-US" dirty="0" err="1"/>
              <a:t>caude</a:t>
            </a:r>
            <a:r>
              <a:rPr lang="en-US" dirty="0"/>
              <a:t> </a:t>
            </a:r>
            <a:r>
              <a:rPr lang="en-US" dirty="0" err="1"/>
              <a:t>kateter</a:t>
            </a:r>
            <a:r>
              <a:rPr lang="en-US" dirty="0"/>
              <a:t>)</a:t>
            </a:r>
          </a:p>
          <a:p>
            <a:pPr marL="514350" indent="-514350" algn="just">
              <a:buAutoNum type="arabicPeriod"/>
            </a:pPr>
            <a:r>
              <a:rPr lang="en-US" dirty="0"/>
              <a:t>Pada </a:t>
            </a:r>
            <a:r>
              <a:rPr lang="en-US" dirty="0" err="1"/>
              <a:t>kasus</a:t>
            </a:r>
            <a:r>
              <a:rPr lang="en-US" dirty="0"/>
              <a:t> yang </a:t>
            </a:r>
            <a:r>
              <a:rPr lang="en-US" dirty="0" err="1"/>
              <a:t>jarang</a:t>
            </a:r>
            <a:r>
              <a:rPr lang="en-US" dirty="0"/>
              <a:t> </a:t>
            </a:r>
            <a:r>
              <a:rPr lang="en-US" dirty="0" err="1"/>
              <a:t>pemasangan</a:t>
            </a:r>
            <a:r>
              <a:rPr lang="en-US" dirty="0"/>
              <a:t> </a:t>
            </a:r>
            <a:r>
              <a:rPr lang="en-US" dirty="0" err="1"/>
              <a:t>kateter</a:t>
            </a:r>
            <a:r>
              <a:rPr lang="en-US" dirty="0"/>
              <a:t> suprapubic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Konsultasi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urologis</a:t>
            </a:r>
            <a:endParaRPr lang="en-US" dirty="0"/>
          </a:p>
          <a:p>
            <a:pPr marL="514350" indent="-514350" algn="just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2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58" y="2651134"/>
            <a:ext cx="11317857" cy="1045231"/>
          </a:xfrm>
        </p:spPr>
        <p:txBody>
          <a:bodyPr>
            <a:normAutofit fontScale="90000"/>
          </a:bodyPr>
          <a:lstStyle/>
          <a:p>
            <a:r>
              <a:rPr lang="en-US" dirty="0"/>
              <a:t>MASALAH GENITOURINARIA KHUSUS PRIA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C3375-3ACE-AC03-F33A-4E564DFC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85" y="252173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PRIAPISM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5452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PRIAPISM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ereksi</a:t>
            </a:r>
            <a:r>
              <a:rPr lang="en-US" dirty="0"/>
              <a:t> yang </a:t>
            </a:r>
            <a:r>
              <a:rPr lang="en-US" dirty="0" err="1"/>
              <a:t>menyakitkan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lama (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berjam</a:t>
            </a:r>
            <a:r>
              <a:rPr lang="en-US" dirty="0"/>
              <a:t>-jam)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todak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stimulasi</a:t>
            </a:r>
            <a:r>
              <a:rPr lang="en-US" dirty="0"/>
              <a:t> </a:t>
            </a:r>
            <a:r>
              <a:rPr lang="en-US" dirty="0" err="1"/>
              <a:t>seksual</a:t>
            </a:r>
            <a:r>
              <a:rPr lang="en-US" dirty="0"/>
              <a:t>. </a:t>
            </a:r>
          </a:p>
          <a:p>
            <a:r>
              <a:rPr lang="en-US" dirty="0" err="1"/>
              <a:t>Penyebabnya</a:t>
            </a:r>
            <a:r>
              <a:rPr lang="en-US" dirty="0"/>
              <a:t> </a:t>
            </a:r>
            <a:r>
              <a:rPr lang="en-US" dirty="0" err="1"/>
              <a:t>fisiologis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</a:t>
            </a:r>
            <a:r>
              <a:rPr lang="en-US" dirty="0" err="1"/>
              <a:t>saraf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, tumor,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sabit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PRIAPISM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Tanda &amp; </a:t>
            </a:r>
            <a:r>
              <a:rPr lang="en-US" dirty="0" err="1"/>
              <a:t>Gejala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Ereksi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persisten</a:t>
            </a:r>
            <a:r>
              <a:rPr lang="en-US" dirty="0"/>
              <a:t> dan </a:t>
            </a:r>
            <a:r>
              <a:rPr lang="en-US" dirty="0" err="1"/>
              <a:t>terasa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berlangsung</a:t>
            </a:r>
            <a:r>
              <a:rPr lang="en-US" dirty="0"/>
              <a:t> &gt; 4 jam</a:t>
            </a:r>
          </a:p>
          <a:p>
            <a:pPr marL="514350" indent="-514350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tekan</a:t>
            </a:r>
            <a:r>
              <a:rPr lang="en-US" dirty="0"/>
              <a:t> pada penis</a:t>
            </a: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Diagnostik</a:t>
            </a:r>
            <a:endParaRPr lang="en-ID" dirty="0"/>
          </a:p>
          <a:p>
            <a:pPr marL="514350" indent="-514350">
              <a:buAutoNum type="arabicPeriod"/>
            </a:pPr>
            <a:r>
              <a:rPr lang="en-ID" dirty="0"/>
              <a:t>Doppler penis</a:t>
            </a:r>
          </a:p>
          <a:p>
            <a:pPr marL="514350" indent="-514350">
              <a:buAutoNum type="arabicPeriod"/>
            </a:pPr>
            <a:r>
              <a:rPr lang="en-ID" dirty="0" err="1"/>
              <a:t>Arteriografi</a:t>
            </a:r>
            <a:endParaRPr lang="en-ID" dirty="0"/>
          </a:p>
          <a:p>
            <a:pPr marL="514350" indent="-514350">
              <a:buAutoNum type="arabicPeriod"/>
            </a:pPr>
            <a:r>
              <a:rPr lang="en-ID" dirty="0" err="1"/>
              <a:t>Hitung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lengkap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488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PRIAPISM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INTERVENSI TERAPEUTIK</a:t>
            </a:r>
          </a:p>
          <a:p>
            <a:pPr marL="514350" indent="-514350">
              <a:buAutoNum type="arabicPeriod"/>
            </a:pPr>
            <a:r>
              <a:rPr lang="en-US" dirty="0" err="1"/>
              <a:t>Berikan</a:t>
            </a:r>
            <a:r>
              <a:rPr lang="en-US" dirty="0"/>
              <a:t> analgesic dan </a:t>
            </a:r>
            <a:r>
              <a:rPr lang="en-US" dirty="0" err="1"/>
              <a:t>sedasi</a:t>
            </a:r>
            <a:r>
              <a:rPr lang="en-US" dirty="0"/>
              <a:t> </a:t>
            </a:r>
          </a:p>
          <a:p>
            <a:pPr marL="514350" indent="-514350">
              <a:buAutoNum type="arabicPeriod"/>
            </a:pPr>
            <a:r>
              <a:rPr lang="en-US" dirty="0"/>
              <a:t>Atasi </a:t>
            </a:r>
            <a:r>
              <a:rPr lang="en-US" dirty="0" err="1"/>
              <a:t>kondisi</a:t>
            </a:r>
            <a:r>
              <a:rPr lang="en-US" dirty="0"/>
              <a:t> yang </a:t>
            </a:r>
            <a:r>
              <a:rPr lang="en-US" dirty="0" err="1"/>
              <a:t>mendasarinya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Epinefrin</a:t>
            </a:r>
            <a:r>
              <a:rPr lang="en-US" dirty="0"/>
              <a:t>, phenylephrine, </a:t>
            </a:r>
            <a:r>
              <a:rPr lang="en-US" dirty="0" err="1"/>
              <a:t>pseudophedrine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terbutaline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disuntikan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penis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pembengkakan</a:t>
            </a:r>
            <a:r>
              <a:rPr lang="en-US" dirty="0"/>
              <a:t>.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Konsultasi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urologis</a:t>
            </a:r>
            <a:r>
              <a:rPr lang="en-US" dirty="0"/>
              <a:t> </a:t>
            </a:r>
            <a:r>
              <a:rPr lang="en-US" dirty="0" err="1"/>
              <a:t>segera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725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FDBE3-F8DE-1B7B-0AFD-281D281DD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90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TESTIS TORSI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74921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31E-CC21-FCE9-3714-6B175756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 TORSI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8E31-0885-5B1A-101D-62F0E0E94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memutarnya</a:t>
            </a:r>
            <a:r>
              <a:rPr lang="en-US" dirty="0"/>
              <a:t> testis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spermatika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tunika</a:t>
            </a:r>
            <a:r>
              <a:rPr lang="en-US" dirty="0"/>
              <a:t> vaginalis,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tertahannya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testis.</a:t>
            </a:r>
          </a:p>
          <a:p>
            <a:pPr algn="just"/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pada </a:t>
            </a:r>
            <a:r>
              <a:rPr lang="en-US" dirty="0" err="1"/>
              <a:t>remaja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pertumbuhan</a:t>
            </a:r>
            <a:r>
              <a:rPr lang="en-US" dirty="0"/>
              <a:t> </a:t>
            </a:r>
            <a:r>
              <a:rPr lang="en-US" dirty="0" err="1"/>
              <a:t>cepat</a:t>
            </a:r>
            <a:endParaRPr lang="en-US" dirty="0"/>
          </a:p>
          <a:p>
            <a:pPr algn="just"/>
            <a:r>
              <a:rPr lang="en-US" dirty="0" err="1"/>
              <a:t>Kegagalan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torsi </a:t>
            </a:r>
            <a:r>
              <a:rPr lang="en-US" dirty="0" err="1"/>
              <a:t>dikarenakan</a:t>
            </a:r>
            <a:r>
              <a:rPr lang="en-US" dirty="0"/>
              <a:t> testis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iskemia</a:t>
            </a:r>
            <a:r>
              <a:rPr lang="en-US" dirty="0"/>
              <a:t> dan </a:t>
            </a:r>
            <a:r>
              <a:rPr lang="en-US" dirty="0" err="1"/>
              <a:t>nekrosis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25514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31E-CC21-FCE9-3714-6B175756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 TORSI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8E31-0885-5B1A-101D-62F0E0E94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Tanda &amp; </a:t>
            </a:r>
            <a:r>
              <a:rPr lang="en-US" dirty="0" err="1"/>
              <a:t>Gejala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Onset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tiba-tiba</a:t>
            </a:r>
            <a:r>
              <a:rPr lang="en-US" dirty="0"/>
              <a:t> dan </a:t>
            </a:r>
            <a:r>
              <a:rPr lang="en-US" dirty="0" err="1"/>
              <a:t>parah</a:t>
            </a:r>
            <a:r>
              <a:rPr lang="en-US" dirty="0"/>
              <a:t>,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skrotum</a:t>
            </a:r>
            <a:r>
              <a:rPr lang="en-US" dirty="0"/>
              <a:t> unilateral dan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oleh </a:t>
            </a:r>
            <a:r>
              <a:rPr lang="en-US" dirty="0" err="1"/>
              <a:t>pembengkakan</a:t>
            </a:r>
            <a:r>
              <a:rPr lang="en-US" dirty="0"/>
              <a:t> </a:t>
            </a:r>
            <a:r>
              <a:rPr lang="en-US" dirty="0" err="1"/>
              <a:t>sktorum</a:t>
            </a:r>
            <a:r>
              <a:rPr lang="en-US" dirty="0"/>
              <a:t> dan edema</a:t>
            </a:r>
          </a:p>
          <a:p>
            <a:pPr marL="514350" indent="-514350" algn="just">
              <a:buAutoNum type="arabicPeriod"/>
            </a:pPr>
            <a:r>
              <a:rPr lang="en-US" dirty="0"/>
              <a:t>Nyeri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Ketika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beraktivitas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juga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spontan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Memiliki</a:t>
            </a:r>
            <a:r>
              <a:rPr lang="en-US" dirty="0"/>
              <a:t> Riwayat yang </a:t>
            </a:r>
            <a:r>
              <a:rPr lang="en-US" dirty="0" err="1"/>
              <a:t>serupa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keluhan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spontan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urinaria</a:t>
            </a:r>
            <a:r>
              <a:rPr lang="en-US" dirty="0"/>
              <a:t> 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Mual</a:t>
            </a:r>
            <a:r>
              <a:rPr lang="en-US" dirty="0"/>
              <a:t> dan </a:t>
            </a:r>
            <a:r>
              <a:rPr lang="en-US" dirty="0" err="1"/>
              <a:t>muntah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42268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31E-CC21-FCE9-3714-6B175756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 TORSI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8E31-0885-5B1A-101D-62F0E0E94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CATATAN :</a:t>
            </a:r>
          </a:p>
          <a:p>
            <a:pPr marL="0" indent="0" algn="just">
              <a:buNone/>
            </a:pPr>
            <a:r>
              <a:rPr lang="en-US" dirty="0"/>
              <a:t>TESTIS YANG TERKENA BIASANYA TERABA KERAS, NYERI DAN LEBIH HORIZONTAL DARIPADA SUMBU VERTIKAL PADA TORSI TESTIS </a:t>
            </a:r>
          </a:p>
          <a:p>
            <a:pPr marL="0" indent="0" algn="just">
              <a:buNone/>
            </a:pPr>
            <a:r>
              <a:rPr lang="en-US" dirty="0"/>
              <a:t>REFLEKS CREMASTERIC : </a:t>
            </a:r>
            <a:r>
              <a:rPr lang="en-US" dirty="0" err="1"/>
              <a:t>mengelus</a:t>
            </a:r>
            <a:r>
              <a:rPr lang="en-US" dirty="0"/>
              <a:t> </a:t>
            </a:r>
            <a:r>
              <a:rPr lang="en-US" dirty="0" err="1"/>
              <a:t>paha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perlahan</a:t>
            </a:r>
            <a:r>
              <a:rPr lang="en-US" dirty="0"/>
              <a:t> dan </a:t>
            </a:r>
            <a:r>
              <a:rPr lang="en-US" dirty="0" err="1"/>
              <a:t>amati</a:t>
            </a:r>
            <a:r>
              <a:rPr lang="en-US" dirty="0"/>
              <a:t> testis yang </a:t>
            </a:r>
            <a:r>
              <a:rPr lang="en-US" dirty="0" err="1"/>
              <a:t>mengalami</a:t>
            </a:r>
            <a:r>
              <a:rPr lang="en-US" dirty="0"/>
              <a:t> torsi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ketinggian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0,5 cm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26341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31E-CC21-FCE9-3714-6B175756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 TORSI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8E31-0885-5B1A-101D-62F0E0E94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PROSEDUR DIAGNOSTIK</a:t>
            </a:r>
          </a:p>
          <a:p>
            <a:pPr marL="514350" indent="-514350" algn="just">
              <a:buAutoNum type="arabicPeriod"/>
            </a:pPr>
            <a:r>
              <a:rPr lang="en-US" dirty="0"/>
              <a:t>USG Doppler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kurangnya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testis yang </a:t>
            </a:r>
            <a:r>
              <a:rPr lang="en-US" dirty="0" err="1"/>
              <a:t>terkena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Scan </a:t>
            </a:r>
            <a:r>
              <a:rPr lang="en-US" dirty="0" err="1"/>
              <a:t>radionuklida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6584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CE31E-CC21-FCE9-3714-6B175756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TESTIS TORSI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A8E31-0885-5B1A-101D-62F0E0E94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INTERVENSI TERAPEUTIK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Segea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konsultasi</a:t>
            </a:r>
            <a:r>
              <a:rPr lang="en-US" dirty="0"/>
              <a:t> </a:t>
            </a:r>
            <a:r>
              <a:rPr lang="en-US" dirty="0" err="1"/>
              <a:t>urologis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dicoba</a:t>
            </a:r>
            <a:r>
              <a:rPr lang="en-US" dirty="0"/>
              <a:t> </a:t>
            </a:r>
            <a:r>
              <a:rPr lang="en-US" dirty="0" err="1"/>
              <a:t>bedsid</a:t>
            </a:r>
            <a:r>
              <a:rPr lang="en-US" dirty="0"/>
              <a:t> detorsion. </a:t>
            </a:r>
            <a:r>
              <a:rPr lang="en-US" dirty="0" err="1"/>
              <a:t>Kebanyakan</a:t>
            </a:r>
            <a:r>
              <a:rPr lang="en-US" dirty="0"/>
              <a:t> testis </a:t>
            </a:r>
            <a:r>
              <a:rPr lang="en-US" dirty="0" err="1"/>
              <a:t>memutar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medial.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manual,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lateral testis yang </a:t>
            </a:r>
            <a:r>
              <a:rPr lang="en-US" dirty="0" err="1"/>
              <a:t>terkena</a:t>
            </a:r>
            <a:r>
              <a:rPr lang="en-US" dirty="0"/>
              <a:t>. </a:t>
            </a:r>
            <a:r>
              <a:rPr lang="en-US" dirty="0" err="1"/>
              <a:t>Berkurangnya</a:t>
            </a:r>
            <a:r>
              <a:rPr lang="en-US" dirty="0"/>
              <a:t> rasa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detorsion </a:t>
            </a:r>
            <a:r>
              <a:rPr lang="en-US" dirty="0" err="1"/>
              <a:t>berhasil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Eksplorasi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pembedahan</a:t>
            </a:r>
            <a:r>
              <a:rPr lang="en-US" dirty="0"/>
              <a:t> </a:t>
            </a:r>
            <a:r>
              <a:rPr lang="en-US" dirty="0" err="1"/>
              <a:t>segera</a:t>
            </a:r>
            <a:r>
              <a:rPr lang="en-US" dirty="0"/>
              <a:t> (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4 </a:t>
            </a:r>
            <a:r>
              <a:rPr lang="en-US" dirty="0" err="1"/>
              <a:t>sampai</a:t>
            </a:r>
            <a:r>
              <a:rPr lang="en-US" dirty="0"/>
              <a:t> 6 jam)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orkidopeksi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penanganan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. Jika </a:t>
            </a:r>
            <a:r>
              <a:rPr lang="en-US" dirty="0" err="1"/>
              <a:t>setelah</a:t>
            </a:r>
            <a:r>
              <a:rPr lang="en-US" dirty="0"/>
              <a:t> 24 jam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tertangani</a:t>
            </a:r>
            <a:r>
              <a:rPr lang="en-US" dirty="0"/>
              <a:t> 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nekrosis</a:t>
            </a:r>
            <a:r>
              <a:rPr lang="en-US" dirty="0"/>
              <a:t> pada testis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24568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1F1C7-D584-7348-964E-74BA5889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C0A46-9326-4719-F0CD-4C424CC52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Kurniati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A.,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Trisyani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Y..,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Theresia.,S.I.M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(2018)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Keperawatan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Gawat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Darurat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Bencana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Sheehy. ENA; Elsevier</a:t>
            </a:r>
            <a:endParaRPr lang="en-ID" sz="2800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54879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587</Words>
  <Application>Microsoft Office PowerPoint</Application>
  <PresentationFormat>Widescreen</PresentationFormat>
  <Paragraphs>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Bahnschrift Condensed</vt:lpstr>
      <vt:lpstr>Bodoni MT</vt:lpstr>
      <vt:lpstr>Calibri</vt:lpstr>
      <vt:lpstr>Calibri Light</vt:lpstr>
      <vt:lpstr>Times New Roman</vt:lpstr>
      <vt:lpstr>Office Theme</vt:lpstr>
      <vt:lpstr>Custom Design</vt:lpstr>
      <vt:lpstr>KEGAWATDARURATAN GENITOURINARIA</vt:lpstr>
      <vt:lpstr>REVIEW ANATOMI</vt:lpstr>
      <vt:lpstr>PERMASALAHAN PADA SALURAN KEMIH</vt:lpstr>
      <vt:lpstr>PIELONEFRITIS AKUT</vt:lpstr>
      <vt:lpstr>PIELONEFRITIS AKUT</vt:lpstr>
      <vt:lpstr>PIELONEFRITIS AKUT</vt:lpstr>
      <vt:lpstr>PIELONEFRITIS AKUT</vt:lpstr>
      <vt:lpstr>RETENSI URINE</vt:lpstr>
      <vt:lpstr>RETENSI URINE</vt:lpstr>
      <vt:lpstr>RETENSI URINE</vt:lpstr>
      <vt:lpstr>RETENSI URINE</vt:lpstr>
      <vt:lpstr>MASALAH GENITOURINARIA KHUSUS PRIA</vt:lpstr>
      <vt:lpstr>PRIAPISM</vt:lpstr>
      <vt:lpstr>PRIAPISM</vt:lpstr>
      <vt:lpstr>PRIAPISM</vt:lpstr>
      <vt:lpstr>PRIAPISM</vt:lpstr>
      <vt:lpstr>TESTIS TORSI</vt:lpstr>
      <vt:lpstr>TESTIS TORSI</vt:lpstr>
      <vt:lpstr>TESTIS TORSI</vt:lpstr>
      <vt:lpstr>TESTIS TORSI</vt:lpstr>
      <vt:lpstr>TESTIS TORSI</vt:lpstr>
      <vt:lpstr>TESTIS TORSI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7</cp:revision>
  <dcterms:created xsi:type="dcterms:W3CDTF">2023-08-20T08:06:49Z</dcterms:created>
  <dcterms:modified xsi:type="dcterms:W3CDTF">2023-09-02T16:29:31Z</dcterms:modified>
</cp:coreProperties>
</file>