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8"/>
  </p:notesMasterIdLst>
  <p:sldIdLst>
    <p:sldId id="256" r:id="rId2"/>
    <p:sldId id="285" r:id="rId3"/>
    <p:sldId id="282" r:id="rId4"/>
    <p:sldId id="2098" r:id="rId5"/>
    <p:sldId id="322" r:id="rId6"/>
    <p:sldId id="2090" r:id="rId7"/>
    <p:sldId id="2089" r:id="rId8"/>
    <p:sldId id="2093" r:id="rId9"/>
    <p:sldId id="290" r:id="rId10"/>
    <p:sldId id="2100" r:id="rId11"/>
    <p:sldId id="2099" r:id="rId12"/>
    <p:sldId id="2094" r:id="rId13"/>
    <p:sldId id="2095" r:id="rId14"/>
    <p:sldId id="2096" r:id="rId15"/>
    <p:sldId id="2102" r:id="rId16"/>
    <p:sldId id="2103" r:id="rId17"/>
    <p:sldId id="2104" r:id="rId18"/>
    <p:sldId id="2105" r:id="rId19"/>
    <p:sldId id="2101" r:id="rId20"/>
    <p:sldId id="2097" r:id="rId21"/>
    <p:sldId id="2091" r:id="rId22"/>
    <p:sldId id="2107" r:id="rId23"/>
    <p:sldId id="2106" r:id="rId24"/>
    <p:sldId id="2108" r:id="rId25"/>
    <p:sldId id="2112" r:id="rId26"/>
    <p:sldId id="309" r:id="rId27"/>
    <p:sldId id="2130" r:id="rId28"/>
    <p:sldId id="2113" r:id="rId29"/>
    <p:sldId id="2114" r:id="rId30"/>
    <p:sldId id="2115" r:id="rId31"/>
    <p:sldId id="2116" r:id="rId32"/>
    <p:sldId id="2117" r:id="rId33"/>
    <p:sldId id="2118" r:id="rId34"/>
    <p:sldId id="2123" r:id="rId35"/>
    <p:sldId id="2119" r:id="rId36"/>
    <p:sldId id="2120" r:id="rId37"/>
    <p:sldId id="2121" r:id="rId38"/>
    <p:sldId id="2122" r:id="rId39"/>
    <p:sldId id="2124" r:id="rId40"/>
    <p:sldId id="2125" r:id="rId41"/>
    <p:sldId id="2126" r:id="rId42"/>
    <p:sldId id="2127" r:id="rId43"/>
    <p:sldId id="2128" r:id="rId44"/>
    <p:sldId id="2129" r:id="rId45"/>
    <p:sldId id="2131" r:id="rId46"/>
    <p:sldId id="2132" r:id="rId47"/>
    <p:sldId id="2133" r:id="rId48"/>
    <p:sldId id="2136" r:id="rId49"/>
    <p:sldId id="2135" r:id="rId50"/>
    <p:sldId id="2134" r:id="rId51"/>
    <p:sldId id="2138" r:id="rId52"/>
    <p:sldId id="2109" r:id="rId53"/>
    <p:sldId id="2110" r:id="rId54"/>
    <p:sldId id="2111" r:id="rId55"/>
    <p:sldId id="2137" r:id="rId56"/>
    <p:sldId id="356" r:id="rId57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854" autoAdjust="0"/>
    <p:restoredTop sz="91023" autoAdjust="0"/>
  </p:normalViewPr>
  <p:slideViewPr>
    <p:cSldViewPr>
      <p:cViewPr varScale="1">
        <p:scale>
          <a:sx n="60" d="100"/>
          <a:sy n="60" d="100"/>
        </p:scale>
        <p:origin x="1428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B49E1B4-5B0E-4DFB-8263-357DD17E351C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8BC06587-0144-422F-89BC-FB474B4271F8}">
      <dgm:prSet phldrT="[Text]"/>
      <dgm:spPr/>
      <dgm:t>
        <a:bodyPr/>
        <a:lstStyle/>
        <a:p>
          <a:r>
            <a:rPr lang="en-US" dirty="0"/>
            <a:t>User View</a:t>
          </a:r>
        </a:p>
      </dgm:t>
    </dgm:pt>
    <dgm:pt modelId="{C63D7828-A85A-45AA-BA08-787088ABA33D}" type="parTrans" cxnId="{BF658EB2-8DA2-4EF2-A31C-44FEAF9C72E5}">
      <dgm:prSet/>
      <dgm:spPr/>
      <dgm:t>
        <a:bodyPr/>
        <a:lstStyle/>
        <a:p>
          <a:endParaRPr lang="en-US"/>
        </a:p>
      </dgm:t>
    </dgm:pt>
    <dgm:pt modelId="{89356DAF-564A-4C11-8792-51CD63584859}" type="sibTrans" cxnId="{BF658EB2-8DA2-4EF2-A31C-44FEAF9C72E5}">
      <dgm:prSet/>
      <dgm:spPr/>
      <dgm:t>
        <a:bodyPr/>
        <a:lstStyle/>
        <a:p>
          <a:endParaRPr lang="en-US"/>
        </a:p>
      </dgm:t>
    </dgm:pt>
    <dgm:pt modelId="{07869E81-7B09-4B9A-BA56-403576AC7C2D}">
      <dgm:prSet phldrT="[Text]"/>
      <dgm:spPr/>
      <dgm:t>
        <a:bodyPr/>
        <a:lstStyle/>
        <a:p>
          <a:r>
            <a:rPr lang="en-US" dirty="0"/>
            <a:t>Conceptual View</a:t>
          </a:r>
        </a:p>
      </dgm:t>
    </dgm:pt>
    <dgm:pt modelId="{DF1FA384-E37F-46D7-8BB4-3C1A840E3A13}" type="parTrans" cxnId="{A19B9E99-F6A3-475F-A090-A931C491FA51}">
      <dgm:prSet/>
      <dgm:spPr/>
      <dgm:t>
        <a:bodyPr/>
        <a:lstStyle/>
        <a:p>
          <a:endParaRPr lang="en-US"/>
        </a:p>
      </dgm:t>
    </dgm:pt>
    <dgm:pt modelId="{87239C31-5827-443D-8FD1-03160D1FD3E8}" type="sibTrans" cxnId="{A19B9E99-F6A3-475F-A090-A931C491FA51}">
      <dgm:prSet/>
      <dgm:spPr/>
      <dgm:t>
        <a:bodyPr/>
        <a:lstStyle/>
        <a:p>
          <a:endParaRPr lang="en-US"/>
        </a:p>
      </dgm:t>
    </dgm:pt>
    <dgm:pt modelId="{57D51B56-B05B-4D57-A302-26EF97217E51}">
      <dgm:prSet phldrT="[Text]"/>
      <dgm:spPr/>
      <dgm:t>
        <a:bodyPr/>
        <a:lstStyle/>
        <a:p>
          <a:r>
            <a:rPr lang="en-US" dirty="0"/>
            <a:t>Physical View</a:t>
          </a:r>
        </a:p>
      </dgm:t>
    </dgm:pt>
    <dgm:pt modelId="{8249D813-32AD-44E3-95A8-BCF73424F271}" type="parTrans" cxnId="{78F73AFC-91F3-45E0-AE80-6F20D4ED0726}">
      <dgm:prSet/>
      <dgm:spPr/>
      <dgm:t>
        <a:bodyPr/>
        <a:lstStyle/>
        <a:p>
          <a:endParaRPr lang="en-US"/>
        </a:p>
      </dgm:t>
    </dgm:pt>
    <dgm:pt modelId="{FBAE062D-75F4-42A5-A188-0B0D57065C81}" type="sibTrans" cxnId="{78F73AFC-91F3-45E0-AE80-6F20D4ED0726}">
      <dgm:prSet/>
      <dgm:spPr/>
      <dgm:t>
        <a:bodyPr/>
        <a:lstStyle/>
        <a:p>
          <a:endParaRPr lang="en-US"/>
        </a:p>
      </dgm:t>
    </dgm:pt>
    <dgm:pt modelId="{FCC9309F-C3F4-40AA-8113-ED2B72B46313}" type="pres">
      <dgm:prSet presAssocID="{5B49E1B4-5B0E-4DFB-8263-357DD17E351C}" presName="Name0" presStyleCnt="0">
        <dgm:presLayoutVars>
          <dgm:dir/>
          <dgm:resizeHandles val="exact"/>
        </dgm:presLayoutVars>
      </dgm:prSet>
      <dgm:spPr/>
    </dgm:pt>
    <dgm:pt modelId="{F24EDC61-3F40-4E74-AC8C-E1FD4B631FD7}" type="pres">
      <dgm:prSet presAssocID="{8BC06587-0144-422F-89BC-FB474B4271F8}" presName="node" presStyleLbl="node1" presStyleIdx="0" presStyleCnt="3">
        <dgm:presLayoutVars>
          <dgm:bulletEnabled val="1"/>
        </dgm:presLayoutVars>
      </dgm:prSet>
      <dgm:spPr/>
    </dgm:pt>
    <dgm:pt modelId="{AE9870F1-7FA4-414F-8B88-E07D920332B3}" type="pres">
      <dgm:prSet presAssocID="{89356DAF-564A-4C11-8792-51CD63584859}" presName="sibTrans" presStyleLbl="sibTrans2D1" presStyleIdx="0" presStyleCnt="2"/>
      <dgm:spPr/>
    </dgm:pt>
    <dgm:pt modelId="{96377587-CFB7-4640-A48C-C5F74208730A}" type="pres">
      <dgm:prSet presAssocID="{89356DAF-564A-4C11-8792-51CD63584859}" presName="connectorText" presStyleLbl="sibTrans2D1" presStyleIdx="0" presStyleCnt="2"/>
      <dgm:spPr/>
    </dgm:pt>
    <dgm:pt modelId="{FC5A00A5-FC75-4E87-A376-B20986A66870}" type="pres">
      <dgm:prSet presAssocID="{07869E81-7B09-4B9A-BA56-403576AC7C2D}" presName="node" presStyleLbl="node1" presStyleIdx="1" presStyleCnt="3">
        <dgm:presLayoutVars>
          <dgm:bulletEnabled val="1"/>
        </dgm:presLayoutVars>
      </dgm:prSet>
      <dgm:spPr/>
    </dgm:pt>
    <dgm:pt modelId="{D41B1F1F-CD64-4D9B-9989-D14B2161A8B9}" type="pres">
      <dgm:prSet presAssocID="{87239C31-5827-443D-8FD1-03160D1FD3E8}" presName="sibTrans" presStyleLbl="sibTrans2D1" presStyleIdx="1" presStyleCnt="2"/>
      <dgm:spPr/>
    </dgm:pt>
    <dgm:pt modelId="{108FACFD-45B0-4D12-A281-FF851A4433F5}" type="pres">
      <dgm:prSet presAssocID="{87239C31-5827-443D-8FD1-03160D1FD3E8}" presName="connectorText" presStyleLbl="sibTrans2D1" presStyleIdx="1" presStyleCnt="2"/>
      <dgm:spPr/>
    </dgm:pt>
    <dgm:pt modelId="{18D1B193-ADE9-429C-82C8-DF00E3CA27FF}" type="pres">
      <dgm:prSet presAssocID="{57D51B56-B05B-4D57-A302-26EF97217E51}" presName="node" presStyleLbl="node1" presStyleIdx="2" presStyleCnt="3">
        <dgm:presLayoutVars>
          <dgm:bulletEnabled val="1"/>
        </dgm:presLayoutVars>
      </dgm:prSet>
      <dgm:spPr/>
    </dgm:pt>
  </dgm:ptLst>
  <dgm:cxnLst>
    <dgm:cxn modelId="{99D1B027-EE83-45F0-AFC5-0D5686889598}" type="presOf" srcId="{57D51B56-B05B-4D57-A302-26EF97217E51}" destId="{18D1B193-ADE9-429C-82C8-DF00E3CA27FF}" srcOrd="0" destOrd="0" presId="urn:microsoft.com/office/officeart/2005/8/layout/process1"/>
    <dgm:cxn modelId="{9869A82D-BB72-4D23-B1E7-44433E676C51}" type="presOf" srcId="{87239C31-5827-443D-8FD1-03160D1FD3E8}" destId="{D41B1F1F-CD64-4D9B-9989-D14B2161A8B9}" srcOrd="0" destOrd="0" presId="urn:microsoft.com/office/officeart/2005/8/layout/process1"/>
    <dgm:cxn modelId="{D306897E-3761-4AE2-BF99-280A832EEFCE}" type="presOf" srcId="{8BC06587-0144-422F-89BC-FB474B4271F8}" destId="{F24EDC61-3F40-4E74-AC8C-E1FD4B631FD7}" srcOrd="0" destOrd="0" presId="urn:microsoft.com/office/officeart/2005/8/layout/process1"/>
    <dgm:cxn modelId="{CFC20A95-18DD-4D47-BFCB-9327B7F2119E}" type="presOf" srcId="{87239C31-5827-443D-8FD1-03160D1FD3E8}" destId="{108FACFD-45B0-4D12-A281-FF851A4433F5}" srcOrd="1" destOrd="0" presId="urn:microsoft.com/office/officeart/2005/8/layout/process1"/>
    <dgm:cxn modelId="{A19B9E99-F6A3-475F-A090-A931C491FA51}" srcId="{5B49E1B4-5B0E-4DFB-8263-357DD17E351C}" destId="{07869E81-7B09-4B9A-BA56-403576AC7C2D}" srcOrd="1" destOrd="0" parTransId="{DF1FA384-E37F-46D7-8BB4-3C1A840E3A13}" sibTransId="{87239C31-5827-443D-8FD1-03160D1FD3E8}"/>
    <dgm:cxn modelId="{BF658EB2-8DA2-4EF2-A31C-44FEAF9C72E5}" srcId="{5B49E1B4-5B0E-4DFB-8263-357DD17E351C}" destId="{8BC06587-0144-422F-89BC-FB474B4271F8}" srcOrd="0" destOrd="0" parTransId="{C63D7828-A85A-45AA-BA08-787088ABA33D}" sibTransId="{89356DAF-564A-4C11-8792-51CD63584859}"/>
    <dgm:cxn modelId="{DD54DEB4-48CC-49BD-8905-B142678B06ED}" type="presOf" srcId="{5B49E1B4-5B0E-4DFB-8263-357DD17E351C}" destId="{FCC9309F-C3F4-40AA-8113-ED2B72B46313}" srcOrd="0" destOrd="0" presId="urn:microsoft.com/office/officeart/2005/8/layout/process1"/>
    <dgm:cxn modelId="{1BF758B7-4687-45DB-9012-CB0455EA495E}" type="presOf" srcId="{07869E81-7B09-4B9A-BA56-403576AC7C2D}" destId="{FC5A00A5-FC75-4E87-A376-B20986A66870}" srcOrd="0" destOrd="0" presId="urn:microsoft.com/office/officeart/2005/8/layout/process1"/>
    <dgm:cxn modelId="{4206DCE5-B1CD-4A3C-B5A5-BCD2317A3A4B}" type="presOf" srcId="{89356DAF-564A-4C11-8792-51CD63584859}" destId="{96377587-CFB7-4640-A48C-C5F74208730A}" srcOrd="1" destOrd="0" presId="urn:microsoft.com/office/officeart/2005/8/layout/process1"/>
    <dgm:cxn modelId="{35BA91EE-C579-4866-84C6-08C89EC14C49}" type="presOf" srcId="{89356DAF-564A-4C11-8792-51CD63584859}" destId="{AE9870F1-7FA4-414F-8B88-E07D920332B3}" srcOrd="0" destOrd="0" presId="urn:microsoft.com/office/officeart/2005/8/layout/process1"/>
    <dgm:cxn modelId="{78F73AFC-91F3-45E0-AE80-6F20D4ED0726}" srcId="{5B49E1B4-5B0E-4DFB-8263-357DD17E351C}" destId="{57D51B56-B05B-4D57-A302-26EF97217E51}" srcOrd="2" destOrd="0" parTransId="{8249D813-32AD-44E3-95A8-BCF73424F271}" sibTransId="{FBAE062D-75F4-42A5-A188-0B0D57065C81}"/>
    <dgm:cxn modelId="{3B47F1BA-D1B4-4908-AF0D-0FFD7EEB1A53}" type="presParOf" srcId="{FCC9309F-C3F4-40AA-8113-ED2B72B46313}" destId="{F24EDC61-3F40-4E74-AC8C-E1FD4B631FD7}" srcOrd="0" destOrd="0" presId="urn:microsoft.com/office/officeart/2005/8/layout/process1"/>
    <dgm:cxn modelId="{9BE5693A-DA7C-4DA0-B483-F862DDB06228}" type="presParOf" srcId="{FCC9309F-C3F4-40AA-8113-ED2B72B46313}" destId="{AE9870F1-7FA4-414F-8B88-E07D920332B3}" srcOrd="1" destOrd="0" presId="urn:microsoft.com/office/officeart/2005/8/layout/process1"/>
    <dgm:cxn modelId="{927CEC7B-3411-4108-95A3-FFD3BE063195}" type="presParOf" srcId="{AE9870F1-7FA4-414F-8B88-E07D920332B3}" destId="{96377587-CFB7-4640-A48C-C5F74208730A}" srcOrd="0" destOrd="0" presId="urn:microsoft.com/office/officeart/2005/8/layout/process1"/>
    <dgm:cxn modelId="{6249AA61-C43E-4717-B815-4E3636567858}" type="presParOf" srcId="{FCC9309F-C3F4-40AA-8113-ED2B72B46313}" destId="{FC5A00A5-FC75-4E87-A376-B20986A66870}" srcOrd="2" destOrd="0" presId="urn:microsoft.com/office/officeart/2005/8/layout/process1"/>
    <dgm:cxn modelId="{B0A69646-572A-4F8A-8D1D-BC4A7CB27970}" type="presParOf" srcId="{FCC9309F-C3F4-40AA-8113-ED2B72B46313}" destId="{D41B1F1F-CD64-4D9B-9989-D14B2161A8B9}" srcOrd="3" destOrd="0" presId="urn:microsoft.com/office/officeart/2005/8/layout/process1"/>
    <dgm:cxn modelId="{A6327F35-297C-492B-A0D9-5DB90E644C34}" type="presParOf" srcId="{D41B1F1F-CD64-4D9B-9989-D14B2161A8B9}" destId="{108FACFD-45B0-4D12-A281-FF851A4433F5}" srcOrd="0" destOrd="0" presId="urn:microsoft.com/office/officeart/2005/8/layout/process1"/>
    <dgm:cxn modelId="{4358F114-5A0D-4190-9921-F9E2783B93D3}" type="presParOf" srcId="{FCC9309F-C3F4-40AA-8113-ED2B72B46313}" destId="{18D1B193-ADE9-429C-82C8-DF00E3CA27FF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4EDC61-3F40-4E74-AC8C-E1FD4B631FD7}">
      <dsp:nvSpPr>
        <dsp:cNvPr id="0" name=""/>
        <dsp:cNvSpPr/>
      </dsp:nvSpPr>
      <dsp:spPr>
        <a:xfrm>
          <a:off x="7634" y="1578386"/>
          <a:ext cx="2281981" cy="136918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User View</a:t>
          </a:r>
        </a:p>
      </dsp:txBody>
      <dsp:txXfrm>
        <a:off x="47736" y="1618488"/>
        <a:ext cx="2201777" cy="1288984"/>
      </dsp:txXfrm>
    </dsp:sp>
    <dsp:sp modelId="{AE9870F1-7FA4-414F-8B88-E07D920332B3}">
      <dsp:nvSpPr>
        <dsp:cNvPr id="0" name=""/>
        <dsp:cNvSpPr/>
      </dsp:nvSpPr>
      <dsp:spPr>
        <a:xfrm>
          <a:off x="2517814" y="1980015"/>
          <a:ext cx="483780" cy="56593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600" kern="1200"/>
        </a:p>
      </dsp:txBody>
      <dsp:txXfrm>
        <a:off x="2517814" y="2093201"/>
        <a:ext cx="338646" cy="339559"/>
      </dsp:txXfrm>
    </dsp:sp>
    <dsp:sp modelId="{FC5A00A5-FC75-4E87-A376-B20986A66870}">
      <dsp:nvSpPr>
        <dsp:cNvPr id="0" name=""/>
        <dsp:cNvSpPr/>
      </dsp:nvSpPr>
      <dsp:spPr>
        <a:xfrm>
          <a:off x="3202409" y="1578386"/>
          <a:ext cx="2281981" cy="136918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Conceptual View</a:t>
          </a:r>
        </a:p>
      </dsp:txBody>
      <dsp:txXfrm>
        <a:off x="3242511" y="1618488"/>
        <a:ext cx="2201777" cy="1288984"/>
      </dsp:txXfrm>
    </dsp:sp>
    <dsp:sp modelId="{D41B1F1F-CD64-4D9B-9989-D14B2161A8B9}">
      <dsp:nvSpPr>
        <dsp:cNvPr id="0" name=""/>
        <dsp:cNvSpPr/>
      </dsp:nvSpPr>
      <dsp:spPr>
        <a:xfrm>
          <a:off x="5712588" y="1980015"/>
          <a:ext cx="483780" cy="56593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600" kern="1200"/>
        </a:p>
      </dsp:txBody>
      <dsp:txXfrm>
        <a:off x="5712588" y="2093201"/>
        <a:ext cx="338646" cy="339559"/>
      </dsp:txXfrm>
    </dsp:sp>
    <dsp:sp modelId="{18D1B193-ADE9-429C-82C8-DF00E3CA27FF}">
      <dsp:nvSpPr>
        <dsp:cNvPr id="0" name=""/>
        <dsp:cNvSpPr/>
      </dsp:nvSpPr>
      <dsp:spPr>
        <a:xfrm>
          <a:off x="6397183" y="1578386"/>
          <a:ext cx="2281981" cy="136918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Physical View</a:t>
          </a:r>
        </a:p>
      </dsp:txBody>
      <dsp:txXfrm>
        <a:off x="6437285" y="1618488"/>
        <a:ext cx="2201777" cy="12889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462C6B5C-4F5D-4058-B1ED-7EF48671C4D5}" type="datetimeFigureOut">
              <a:rPr lang="en-US" smtClean="0"/>
              <a:t>9/23/2023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A8E7D1E9-0314-4F6B-97EF-CB10233653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984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E7D1E9-0314-4F6B-97EF-CB10233653B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6306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E6600-2A21-4C30-8BAD-D3AC7532A5D7}" type="datetimeFigureOut">
              <a:rPr lang="en-US" smtClean="0"/>
              <a:pPr/>
              <a:t>9/23/2023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AE685B1-FFE4-43A3-8765-6D290BCCC1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E6600-2A21-4C30-8BAD-D3AC7532A5D7}" type="datetimeFigureOut">
              <a:rPr lang="en-US" smtClean="0"/>
              <a:pPr/>
              <a:t>9/23/2023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AE685B1-FFE4-43A3-8765-6D290BCCC1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E6600-2A21-4C30-8BAD-D3AC7532A5D7}" type="datetimeFigureOut">
              <a:rPr lang="en-US" smtClean="0"/>
              <a:pPr/>
              <a:t>9/23/2023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685B1-FFE4-43A3-8765-6D290BCCC19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E6600-2A21-4C30-8BAD-D3AC7532A5D7}" type="datetimeFigureOut">
              <a:rPr lang="en-US" smtClean="0"/>
              <a:pPr/>
              <a:t>9/23/2023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685B1-FFE4-43A3-8765-6D290BCCC1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E6600-2A21-4C30-8BAD-D3AC7532A5D7}" type="datetimeFigureOut">
              <a:rPr lang="en-US" smtClean="0"/>
              <a:pPr/>
              <a:t>9/23/2023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AE685B1-FFE4-43A3-8765-6D290BCCC19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E6600-2A21-4C30-8BAD-D3AC7532A5D7}" type="datetimeFigureOut">
              <a:rPr lang="en-US" smtClean="0"/>
              <a:pPr/>
              <a:t>9/23/2023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685B1-FFE4-43A3-8765-6D290BCCC1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E6600-2A21-4C30-8BAD-D3AC7532A5D7}" type="datetimeFigureOut">
              <a:rPr lang="en-US" smtClean="0"/>
              <a:pPr/>
              <a:t>9/23/2023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685B1-FFE4-43A3-8765-6D290BCCC1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E6600-2A21-4C30-8BAD-D3AC7532A5D7}" type="datetimeFigureOut">
              <a:rPr lang="en-US" smtClean="0"/>
              <a:pPr/>
              <a:t>9/23/2023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685B1-FFE4-43A3-8765-6D290BCCC1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E6600-2A21-4C30-8BAD-D3AC7532A5D7}" type="datetimeFigureOut">
              <a:rPr lang="en-US" smtClean="0"/>
              <a:pPr/>
              <a:t>9/23/2023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685B1-FFE4-43A3-8765-6D290BCCC19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E6600-2A21-4C30-8BAD-D3AC7532A5D7}" type="datetimeFigureOut">
              <a:rPr lang="en-US" smtClean="0"/>
              <a:pPr/>
              <a:t>9/23/2023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685B1-FFE4-43A3-8765-6D290BCCC1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E6600-2A21-4C30-8BAD-D3AC7532A5D7}" type="datetimeFigureOut">
              <a:rPr lang="en-US" smtClean="0"/>
              <a:pPr/>
              <a:t>9/23/2023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685B1-FFE4-43A3-8765-6D290BCCC1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CDAE6600-2A21-4C30-8BAD-D3AC7532A5D7}" type="datetimeFigureOut">
              <a:rPr lang="en-US" smtClean="0"/>
              <a:pPr/>
              <a:t>9/23/2023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AE685B1-FFE4-43A3-8765-6D290BCCC19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261569" y="4539850"/>
            <a:ext cx="8458200" cy="1222375"/>
          </a:xfrm>
        </p:spPr>
        <p:txBody>
          <a:bodyPr/>
          <a:lstStyle/>
          <a:p>
            <a:pPr algn="r"/>
            <a:r>
              <a:rPr lang="en-US" dirty="0"/>
              <a:t>Basis Data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381000" y="5305025"/>
            <a:ext cx="8458200" cy="914400"/>
          </a:xfrm>
        </p:spPr>
        <p:txBody>
          <a:bodyPr/>
          <a:lstStyle/>
          <a:p>
            <a:pPr algn="r"/>
            <a:r>
              <a:rPr lang="en-US" dirty="0"/>
              <a:t>Introduction</a:t>
            </a: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223684" y="22123"/>
            <a:ext cx="8458200" cy="914400"/>
          </a:xfrm>
          <a:prstGeom prst="rect">
            <a:avLst/>
          </a:prstGeom>
        </p:spPr>
        <p:txBody>
          <a:bodyPr vert="horz" anchor="b">
            <a:normAutofit/>
          </a:bodyPr>
          <a:lstStyle>
            <a:lvl1pPr marL="0" indent="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400" kern="1200">
                <a:solidFill>
                  <a:schemeClr val="tx2">
                    <a:shade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I Made </a:t>
            </a:r>
            <a:r>
              <a:rPr lang="en-US" dirty="0" err="1"/>
              <a:t>Suartana</a:t>
            </a:r>
            <a:r>
              <a:rPr lang="en-US" dirty="0"/>
              <a:t>, </a:t>
            </a:r>
            <a:r>
              <a:rPr lang="en-US" dirty="0" err="1"/>
              <a:t>S.Kom</a:t>
            </a:r>
            <a:r>
              <a:rPr lang="en-US" dirty="0"/>
              <a:t>, </a:t>
            </a:r>
            <a:r>
              <a:rPr lang="en-US" dirty="0" err="1"/>
              <a:t>M.Kom</a:t>
            </a:r>
            <a:r>
              <a:rPr lang="en-US" dirty="0"/>
              <a:t>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E4EDF44-7557-973C-7FEA-B57C7EB540C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657600" y="1447800"/>
            <a:ext cx="5187361" cy="26348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MATERI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Konsep </a:t>
            </a:r>
            <a:r>
              <a:rPr lang="en-US" dirty="0" err="1"/>
              <a:t>Basisdata</a:t>
            </a:r>
            <a:endParaRPr lang="en-US" dirty="0"/>
          </a:p>
          <a:p>
            <a:r>
              <a:rPr lang="en-US" dirty="0"/>
              <a:t>Data Model</a:t>
            </a:r>
          </a:p>
        </p:txBody>
      </p:sp>
    </p:spTree>
    <p:extLst>
      <p:ext uri="{BB962C8B-B14F-4D97-AF65-F5344CB8AC3E}">
        <p14:creationId xmlns:p14="http://schemas.microsoft.com/office/powerpoint/2010/main" val="4426694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Review konsep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A685-A5B3-4DF7-91F9-2754C3B392DF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45A6AFCA-1C5C-3643-3151-B6AECB5AB6F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11371" r="11371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969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FC7509-58B2-0045-EDD0-EF0DEB8A34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Key –term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22186B-C838-E06B-B88B-5726F83D4A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Basis Data</a:t>
            </a:r>
          </a:p>
          <a:p>
            <a:r>
              <a:rPr lang="en-US" dirty="0"/>
              <a:t>Database </a:t>
            </a:r>
            <a:r>
              <a:rPr lang="en-US" dirty="0" err="1"/>
              <a:t>Manajemen</a:t>
            </a:r>
            <a:r>
              <a:rPr lang="en-US" dirty="0"/>
              <a:t> System(DBMS)  </a:t>
            </a:r>
          </a:p>
          <a:p>
            <a:r>
              <a:rPr lang="en-US" dirty="0"/>
              <a:t>Model data </a:t>
            </a:r>
          </a:p>
          <a:p>
            <a:r>
              <a:rPr lang="en-US" dirty="0" err="1"/>
              <a:t>Sistem</a:t>
            </a:r>
            <a:r>
              <a:rPr lang="en-US" dirty="0"/>
              <a:t> Basis data</a:t>
            </a:r>
          </a:p>
          <a:p>
            <a:r>
              <a:rPr lang="en-US" dirty="0" err="1"/>
              <a:t>Prosedur</a:t>
            </a:r>
            <a:r>
              <a:rPr lang="en-US" dirty="0"/>
              <a:t> </a:t>
            </a:r>
            <a:r>
              <a:rPr lang="en-US" dirty="0" err="1"/>
              <a:t>Administrasi</a:t>
            </a:r>
            <a:r>
              <a:rPr lang="en-US" dirty="0"/>
              <a:t> database</a:t>
            </a:r>
          </a:p>
        </p:txBody>
      </p:sp>
    </p:spTree>
    <p:extLst>
      <p:ext uri="{BB962C8B-B14F-4D97-AF65-F5344CB8AC3E}">
        <p14:creationId xmlns:p14="http://schemas.microsoft.com/office/powerpoint/2010/main" val="25754071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basisdata</a:t>
            </a:r>
            <a:endParaRPr lang="en-US" dirty="0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C3597F10-25EF-74F1-43B9-FD5E82358DB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04800" y="1554163"/>
            <a:ext cx="8686800" cy="4525962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id" sz="2800" dirty="0"/>
              <a:t>“Sekumpulan informasi yang disimpan di komputer”</a:t>
            </a:r>
            <a:endParaRPr lang="en-US" sz="2800" dirty="0"/>
          </a:p>
          <a:p>
            <a:pPr>
              <a:lnSpc>
                <a:spcPct val="90000"/>
              </a:lnSpc>
            </a:pPr>
            <a:endParaRPr lang="id" sz="2800" dirty="0"/>
          </a:p>
          <a:p>
            <a:pPr>
              <a:lnSpc>
                <a:spcPct val="90000"/>
              </a:lnSpc>
            </a:pPr>
            <a:r>
              <a:rPr lang="id" sz="2800" dirty="0"/>
              <a:t>“Satu atau lebih kumpulan data persisten yang terstruktur dan berukuran besar, biasanya dikaitkan dengan perangkat lunak untuk memperbarui dan menanyakan data”</a:t>
            </a:r>
            <a:endParaRPr lang="en-US" sz="2800" dirty="0"/>
          </a:p>
          <a:p>
            <a:pPr>
              <a:lnSpc>
                <a:spcPct val="90000"/>
              </a:lnSpc>
            </a:pPr>
            <a:endParaRPr lang="id" sz="2800" dirty="0"/>
          </a:p>
          <a:p>
            <a:pPr>
              <a:lnSpc>
                <a:spcPct val="90000"/>
              </a:lnSpc>
            </a:pPr>
            <a:r>
              <a:rPr lang="id" sz="2800" dirty="0"/>
              <a:t>“Kumpulan data yang disusun untuk kemudahan dan kecepatan pencarian dan pengambilan”</a:t>
            </a:r>
          </a:p>
        </p:txBody>
      </p:sp>
    </p:spTree>
    <p:extLst>
      <p:ext uri="{BB962C8B-B14F-4D97-AF65-F5344CB8AC3E}">
        <p14:creationId xmlns:p14="http://schemas.microsoft.com/office/powerpoint/2010/main" val="21423322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CCB072-4379-0FA0-5291-8D588B740C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Data, Information, Knowledge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A7E136-9867-E0D7-A276-C955693A4F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Data  </a:t>
            </a:r>
            <a:r>
              <a:rPr lang="en-US" dirty="0">
                <a:sym typeface="Wingdings" panose="05000000000000000000" pitchFamily="2" charset="2"/>
              </a:rPr>
              <a:t> “</a:t>
            </a:r>
            <a:r>
              <a:rPr lang="en-US" i="1" dirty="0">
                <a:sym typeface="Wingdings" panose="05000000000000000000" pitchFamily="2" charset="2"/>
              </a:rPr>
              <a:t>raw</a:t>
            </a:r>
            <a:r>
              <a:rPr lang="en-US" dirty="0">
                <a:sym typeface="Wingdings" panose="05000000000000000000" pitchFamily="2" charset="2"/>
              </a:rPr>
              <a:t>” Fakta</a:t>
            </a:r>
            <a:endParaRPr lang="en-US" dirty="0"/>
          </a:p>
          <a:p>
            <a:r>
              <a:rPr lang="en-US" dirty="0" err="1"/>
              <a:t>Informasi</a:t>
            </a:r>
            <a:r>
              <a:rPr lang="en-US" dirty="0"/>
              <a:t> </a:t>
            </a:r>
            <a:r>
              <a:rPr lang="en-US" dirty="0">
                <a:sym typeface="Wingdings" panose="05000000000000000000" pitchFamily="2" charset="2"/>
              </a:rPr>
              <a:t> Data + Proses</a:t>
            </a:r>
          </a:p>
          <a:p>
            <a:r>
              <a:rPr lang="en-US" dirty="0">
                <a:sym typeface="Wingdings" panose="05000000000000000000" pitchFamily="2" charset="2"/>
              </a:rPr>
              <a:t>Knowledge  Hasil </a:t>
            </a:r>
            <a:r>
              <a:rPr lang="en-US" dirty="0" err="1">
                <a:sym typeface="Wingdings" panose="05000000000000000000" pitchFamily="2" charset="2"/>
              </a:rPr>
              <a:t>interpretasi</a:t>
            </a:r>
            <a:r>
              <a:rPr lang="en-US" dirty="0">
                <a:sym typeface="Wingdings" panose="05000000000000000000" pitchFamily="2" charset="2"/>
              </a:rPr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43681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57209A-CEA1-5E53-A72B-4AA458EA0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Teknologi</a:t>
            </a:r>
            <a:r>
              <a:rPr lang="en-US" dirty="0"/>
              <a:t> </a:t>
            </a:r>
            <a:r>
              <a:rPr lang="en-US" dirty="0" err="1"/>
              <a:t>basisdata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E4EBD2-D75E-3927-BD01-5B02DBCC26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err="1"/>
              <a:t>Teknologi</a:t>
            </a:r>
            <a:r>
              <a:rPr lang="en-US" b="1" dirty="0"/>
              <a:t> basis </a:t>
            </a:r>
            <a:r>
              <a:rPr lang="en-US" dirty="0"/>
              <a:t>data </a:t>
            </a:r>
            <a:r>
              <a:rPr lang="en-US" dirty="0" err="1"/>
              <a:t>mencakup</a:t>
            </a:r>
            <a:r>
              <a:rPr lang="en-US" dirty="0"/>
              <a:t> </a:t>
            </a:r>
            <a:r>
              <a:rPr lang="en-US" dirty="0" err="1"/>
              <a:t>teori</a:t>
            </a:r>
            <a:r>
              <a:rPr lang="en-US" dirty="0"/>
              <a:t> dan </a:t>
            </a:r>
            <a:r>
              <a:rPr lang="en-US" dirty="0" err="1"/>
              <a:t>metodologi</a:t>
            </a:r>
            <a:r>
              <a:rPr lang="en-US" dirty="0"/>
              <a:t> </a:t>
            </a:r>
            <a:r>
              <a:rPr lang="en-US" dirty="0" err="1"/>
              <a:t>aplikasi</a:t>
            </a:r>
            <a:r>
              <a:rPr lang="en-US" dirty="0"/>
              <a:t> yang </a:t>
            </a:r>
            <a:r>
              <a:rPr lang="en-US" dirty="0" err="1"/>
              <a:t>mengelola</a:t>
            </a:r>
            <a:r>
              <a:rPr lang="en-US" dirty="0"/>
              <a:t>, </a:t>
            </a:r>
            <a:r>
              <a:rPr lang="en-US" dirty="0" err="1"/>
              <a:t>mengakses</a:t>
            </a:r>
            <a:r>
              <a:rPr lang="en-US" dirty="0"/>
              <a:t>, dan </a:t>
            </a:r>
            <a:r>
              <a:rPr lang="en-US" dirty="0" err="1"/>
              <a:t>memproses</a:t>
            </a:r>
            <a:r>
              <a:rPr lang="en-US" dirty="0"/>
              <a:t> data. </a:t>
            </a:r>
          </a:p>
          <a:p>
            <a:pPr lvl="1"/>
            <a:r>
              <a:rPr lang="en-US" dirty="0" err="1"/>
              <a:t>Teknologi</a:t>
            </a:r>
            <a:r>
              <a:rPr lang="en-US" dirty="0"/>
              <a:t> basis data </a:t>
            </a:r>
            <a:r>
              <a:rPr lang="en-US" dirty="0" err="1"/>
              <a:t>mendukung</a:t>
            </a:r>
            <a:r>
              <a:rPr lang="en-US" dirty="0"/>
              <a:t> </a:t>
            </a:r>
            <a:r>
              <a:rPr lang="en-US" dirty="0" err="1"/>
              <a:t>pengembangan</a:t>
            </a:r>
            <a:r>
              <a:rPr lang="en-US" dirty="0"/>
              <a:t> basis data untuk </a:t>
            </a:r>
            <a:r>
              <a:rPr lang="en-US" dirty="0" err="1"/>
              <a:t>organisasi</a:t>
            </a:r>
            <a:r>
              <a:rPr lang="en-US" dirty="0"/>
              <a:t>. </a:t>
            </a:r>
          </a:p>
          <a:p>
            <a:pPr lvl="1"/>
            <a:r>
              <a:rPr lang="en-US" dirty="0" err="1"/>
              <a:t>Teknologi</a:t>
            </a:r>
            <a:r>
              <a:rPr lang="en-US" dirty="0"/>
              <a:t> basis data </a:t>
            </a:r>
            <a:r>
              <a:rPr lang="en-US" dirty="0" err="1"/>
              <a:t>memberdayakan</a:t>
            </a:r>
            <a:r>
              <a:rPr lang="en-US" dirty="0"/>
              <a:t> </a:t>
            </a:r>
            <a:r>
              <a:rPr lang="en-US" dirty="0" err="1"/>
              <a:t>organisasi</a:t>
            </a:r>
            <a:r>
              <a:rPr lang="en-US" dirty="0"/>
              <a:t> untuk </a:t>
            </a:r>
            <a:r>
              <a:rPr lang="en-US" dirty="0" err="1"/>
              <a:t>mengelola</a:t>
            </a:r>
            <a:r>
              <a:rPr lang="en-US" dirty="0"/>
              <a:t> </a:t>
            </a:r>
            <a:r>
              <a:rPr lang="en-US" dirty="0" err="1"/>
              <a:t>sumber</a:t>
            </a:r>
            <a:r>
              <a:rPr lang="en-US" dirty="0"/>
              <a:t> </a:t>
            </a:r>
            <a:r>
              <a:rPr lang="en-US" dirty="0" err="1"/>
              <a:t>daya</a:t>
            </a:r>
            <a:r>
              <a:rPr lang="en-US" dirty="0"/>
              <a:t> data </a:t>
            </a:r>
            <a:r>
              <a:rPr lang="en-US" dirty="0" err="1"/>
              <a:t>guna</a:t>
            </a:r>
            <a:r>
              <a:rPr lang="en-US" dirty="0"/>
              <a:t> </a:t>
            </a:r>
            <a:r>
              <a:rPr lang="en-US" dirty="0" err="1"/>
              <a:t>memenuhi</a:t>
            </a:r>
            <a:r>
              <a:rPr lang="en-US" dirty="0"/>
              <a:t> </a:t>
            </a:r>
            <a:r>
              <a:rPr lang="en-US" dirty="0" err="1"/>
              <a:t>tantangan</a:t>
            </a:r>
            <a:r>
              <a:rPr lang="en-US" dirty="0"/>
              <a:t> “</a:t>
            </a:r>
            <a:r>
              <a:rPr lang="en-US" dirty="0" err="1"/>
              <a:t>Masalah</a:t>
            </a:r>
            <a:r>
              <a:rPr lang="en-US" dirty="0"/>
              <a:t> Big Data”.</a:t>
            </a:r>
          </a:p>
        </p:txBody>
      </p:sp>
    </p:spTree>
    <p:extLst>
      <p:ext uri="{BB962C8B-B14F-4D97-AF65-F5344CB8AC3E}">
        <p14:creationId xmlns:p14="http://schemas.microsoft.com/office/powerpoint/2010/main" val="22141487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Contoh</a:t>
            </a:r>
            <a:r>
              <a:rPr lang="en-US" dirty="0"/>
              <a:t> </a:t>
            </a:r>
            <a:r>
              <a:rPr lang="id" dirty="0"/>
              <a:t>Basis Data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id" sz="2400"/>
              <a:t>Indeks web</a:t>
            </a:r>
          </a:p>
          <a:p>
            <a:r>
              <a:rPr lang="id" sz="2400"/>
              <a:t>Katalog perpustakaan</a:t>
            </a:r>
          </a:p>
          <a:p>
            <a:r>
              <a:rPr lang="id" sz="2400"/>
              <a:t>Rekam medis</a:t>
            </a:r>
          </a:p>
          <a:p>
            <a:r>
              <a:rPr lang="id" sz="2400"/>
              <a:t>akun bank</a:t>
            </a:r>
          </a:p>
          <a:p>
            <a:r>
              <a:rPr lang="id" sz="2400"/>
              <a:t>Pengatur persediaan</a:t>
            </a:r>
          </a:p>
          <a:p>
            <a:r>
              <a:rPr lang="id" sz="2400"/>
              <a:t>Sistem personalia</a:t>
            </a:r>
          </a:p>
          <a:p>
            <a:r>
              <a:rPr lang="id" sz="2400"/>
              <a:t>Katalog produk</a:t>
            </a:r>
          </a:p>
          <a:p>
            <a:r>
              <a:rPr lang="id" sz="2400"/>
              <a:t>Direktori telepon</a:t>
            </a:r>
          </a:p>
        </p:txBody>
      </p:sp>
      <p:sp>
        <p:nvSpPr>
          <p:cNvPr id="10244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id" sz="2400"/>
              <a:t>Jadwal kereta api</a:t>
            </a:r>
          </a:p>
          <a:p>
            <a:r>
              <a:rPr lang="id" sz="2400"/>
              <a:t>Pemesanan maskapai penerbangan</a:t>
            </a:r>
          </a:p>
          <a:p>
            <a:r>
              <a:rPr lang="id" sz="2400"/>
              <a:t>Rincian kartu kredit</a:t>
            </a:r>
          </a:p>
          <a:p>
            <a:r>
              <a:rPr lang="id" sz="2400"/>
              <a:t>Catatan siswa</a:t>
            </a:r>
          </a:p>
          <a:p>
            <a:r>
              <a:rPr lang="id" sz="2400"/>
              <a:t>Sejarah pelanggan</a:t>
            </a:r>
          </a:p>
          <a:p>
            <a:r>
              <a:rPr lang="id" sz="2400"/>
              <a:t>Harga pasar saham</a:t>
            </a:r>
          </a:p>
          <a:p>
            <a:r>
              <a:rPr lang="id" sz="2400"/>
              <a:t>Papan diskusi</a:t>
            </a:r>
          </a:p>
          <a:p>
            <a:r>
              <a:rPr lang="id" sz="2400"/>
              <a:t>dan seterusnya…</a:t>
            </a:r>
          </a:p>
          <a:p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21274087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d" dirty="0"/>
              <a:t>Sistem Basis Data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600200"/>
            <a:ext cx="8458200" cy="4724400"/>
          </a:xfrm>
        </p:spPr>
        <p:txBody>
          <a:bodyPr>
            <a:normAutofit/>
          </a:bodyPr>
          <a:lstStyle/>
          <a:p>
            <a:r>
              <a:rPr lang="id" dirty="0"/>
              <a:t>Sebuah sistem </a:t>
            </a:r>
            <a:r>
              <a:rPr lang="en-US" dirty="0" err="1"/>
              <a:t>basisdata</a:t>
            </a:r>
            <a:r>
              <a:rPr lang="id" dirty="0"/>
              <a:t> terdiri dari</a:t>
            </a:r>
          </a:p>
          <a:p>
            <a:pPr lvl="1"/>
            <a:r>
              <a:rPr lang="id" dirty="0"/>
              <a:t>Data Perangkat lunak</a:t>
            </a:r>
          </a:p>
          <a:p>
            <a:pPr lvl="1"/>
            <a:r>
              <a:rPr lang="id" dirty="0"/>
              <a:t>Perangkat keras</a:t>
            </a:r>
          </a:p>
          <a:p>
            <a:pPr lvl="1"/>
            <a:r>
              <a:rPr lang="id" dirty="0"/>
              <a:t>Pengguna</a:t>
            </a:r>
            <a:endParaRPr lang="en-US" dirty="0"/>
          </a:p>
          <a:p>
            <a:r>
              <a:rPr lang="id" dirty="0"/>
              <a:t>Sistem basis data memungkinkan pengguna untuk</a:t>
            </a:r>
          </a:p>
          <a:p>
            <a:pPr lvl="1"/>
            <a:r>
              <a:rPr lang="en-US" dirty="0" err="1"/>
              <a:t>Menyimpan</a:t>
            </a:r>
            <a:endParaRPr lang="id" dirty="0"/>
          </a:p>
          <a:p>
            <a:pPr lvl="1"/>
            <a:r>
              <a:rPr lang="id" dirty="0"/>
              <a:t>Memperbarui</a:t>
            </a:r>
          </a:p>
          <a:p>
            <a:pPr lvl="1"/>
            <a:r>
              <a:rPr lang="id" dirty="0"/>
              <a:t>Mengambil</a:t>
            </a:r>
          </a:p>
          <a:p>
            <a:pPr lvl="1"/>
            <a:r>
              <a:rPr lang="id" dirty="0"/>
              <a:t>Me</a:t>
            </a:r>
            <a:r>
              <a:rPr lang="en-US" dirty="0" err="1"/>
              <a:t>ngelola</a:t>
            </a:r>
            <a:endParaRPr lang="id" dirty="0"/>
          </a:p>
          <a:p>
            <a:pPr lvl="1"/>
            <a:r>
              <a:rPr lang="id" dirty="0"/>
              <a:t>Melindungi</a:t>
            </a:r>
            <a:r>
              <a:rPr lang="en-US" dirty="0"/>
              <a:t> </a:t>
            </a:r>
            <a:r>
              <a:rPr lang="id" dirty="0"/>
              <a:t>dat</a:t>
            </a:r>
            <a:r>
              <a:rPr lang="en-US" dirty="0"/>
              <a:t>a</a:t>
            </a:r>
            <a:r>
              <a:rPr lang="id" dirty="0"/>
              <a:t>.</a:t>
            </a:r>
          </a:p>
          <a:p>
            <a:pPr lvl="1"/>
            <a:endParaRPr lang="id" dirty="0"/>
          </a:p>
        </p:txBody>
      </p:sp>
    </p:spTree>
    <p:extLst>
      <p:ext uri="{BB962C8B-B14F-4D97-AF65-F5344CB8AC3E}">
        <p14:creationId xmlns:p14="http://schemas.microsoft.com/office/powerpoint/2010/main" val="959966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E7A688F-5884-9616-4AE2-A681D0B1F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Prosedur</a:t>
            </a:r>
            <a:r>
              <a:rPr lang="en-US" dirty="0"/>
              <a:t> </a:t>
            </a:r>
            <a:r>
              <a:rPr lang="en-US" dirty="0" err="1"/>
              <a:t>administrasi</a:t>
            </a:r>
            <a:r>
              <a:rPr lang="en-US" dirty="0"/>
              <a:t> basis data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845A624-D8C4-562A-EB4E-B1482C19C6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</a:t>
            </a:r>
            <a:r>
              <a:rPr lang="en-US" dirty="0" err="1"/>
              <a:t>Kebijakan</a:t>
            </a:r>
            <a:r>
              <a:rPr lang="en-US" dirty="0"/>
              <a:t> formal dan </a:t>
            </a:r>
            <a:r>
              <a:rPr lang="en-US" dirty="0" err="1"/>
              <a:t>prosedur</a:t>
            </a:r>
            <a:r>
              <a:rPr lang="en-US" dirty="0"/>
              <a:t> </a:t>
            </a:r>
            <a:r>
              <a:rPr lang="en-US" dirty="0" err="1"/>
              <a:t>pengelolaan</a:t>
            </a:r>
            <a:r>
              <a:rPr lang="en-US" dirty="0"/>
              <a:t> </a:t>
            </a:r>
            <a:r>
              <a:rPr lang="en-US" dirty="0" err="1"/>
              <a:t>sumber</a:t>
            </a:r>
            <a:r>
              <a:rPr lang="en-US" dirty="0"/>
              <a:t> </a:t>
            </a:r>
            <a:r>
              <a:rPr lang="en-US" dirty="0" err="1"/>
              <a:t>daya</a:t>
            </a:r>
            <a:r>
              <a:rPr lang="en-US" dirty="0"/>
              <a:t> data untuk penggunaan database di </a:t>
            </a:r>
            <a:r>
              <a:rPr lang="en-US" dirty="0" err="1"/>
              <a:t>organisasi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698044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FB7DAA8-94D1-23D6-0FB5-30D7A089F4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3ADE48FF-773F-89CD-6288-77AB9800A1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13879" y="1892825"/>
            <a:ext cx="7468642" cy="3848637"/>
          </a:xfrm>
        </p:spPr>
      </p:pic>
    </p:spTree>
    <p:extLst>
      <p:ext uri="{BB962C8B-B14F-4D97-AF65-F5344CB8AC3E}">
        <p14:creationId xmlns:p14="http://schemas.microsoft.com/office/powerpoint/2010/main" val="30791516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FACFC3-5A84-761C-78AB-E2C9C590A7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DBMS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255D93-E362-F529-E0AE-536C82104A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Database </a:t>
            </a:r>
            <a:r>
              <a:rPr lang="en-US" dirty="0" err="1"/>
              <a:t>Manajemen</a:t>
            </a:r>
            <a:r>
              <a:rPr lang="en-US" dirty="0"/>
              <a:t> System(DBMS)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kumpulan</a:t>
            </a:r>
            <a:r>
              <a:rPr lang="en-US" dirty="0"/>
              <a:t> program yang </a:t>
            </a:r>
            <a:r>
              <a:rPr lang="en-US" dirty="0" err="1"/>
              <a:t>memungkinkan</a:t>
            </a:r>
            <a:r>
              <a:rPr lang="en-US" dirty="0"/>
              <a:t> </a:t>
            </a:r>
            <a:r>
              <a:rPr lang="en-US" dirty="0" err="1"/>
              <a:t>pengguna</a:t>
            </a:r>
            <a:r>
              <a:rPr lang="en-US" dirty="0"/>
              <a:t> </a:t>
            </a:r>
            <a:r>
              <a:rPr lang="en-US" dirty="0" err="1"/>
              <a:t>membuat</a:t>
            </a:r>
            <a:r>
              <a:rPr lang="en-US" dirty="0"/>
              <a:t> dan </a:t>
            </a:r>
            <a:r>
              <a:rPr lang="en-US" dirty="0" err="1"/>
              <a:t>memelihara</a:t>
            </a:r>
            <a:r>
              <a:rPr lang="en-US" dirty="0"/>
              <a:t> basis data.</a:t>
            </a:r>
          </a:p>
          <a:p>
            <a:r>
              <a:rPr lang="en-US" dirty="0"/>
              <a:t>DBMS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perangkat</a:t>
            </a:r>
            <a:r>
              <a:rPr lang="en-US" dirty="0"/>
              <a:t> </a:t>
            </a:r>
            <a:r>
              <a:rPr lang="en-US" dirty="0" err="1"/>
              <a:t>lunak</a:t>
            </a:r>
            <a:r>
              <a:rPr lang="en-US" dirty="0"/>
              <a:t> </a:t>
            </a:r>
            <a:r>
              <a:rPr lang="en-US" dirty="0" err="1"/>
              <a:t>tujuan</a:t>
            </a:r>
            <a:r>
              <a:rPr lang="en-US" dirty="0"/>
              <a:t> </a:t>
            </a:r>
            <a:r>
              <a:rPr lang="en-US" dirty="0" err="1"/>
              <a:t>umum</a:t>
            </a:r>
            <a:r>
              <a:rPr lang="en-US" dirty="0"/>
              <a:t> (</a:t>
            </a:r>
            <a:r>
              <a:rPr lang="en-US" i="1" dirty="0"/>
              <a:t>general purpose</a:t>
            </a:r>
            <a:r>
              <a:rPr lang="en-US" dirty="0"/>
              <a:t>) yang </a:t>
            </a:r>
            <a:r>
              <a:rPr lang="en-US" dirty="0" err="1"/>
              <a:t>memfasilitasi</a:t>
            </a:r>
            <a:r>
              <a:rPr lang="en-US" dirty="0"/>
              <a:t> proses </a:t>
            </a:r>
            <a:r>
              <a:rPr lang="en-US" dirty="0" err="1"/>
              <a:t>pendefinisian</a:t>
            </a:r>
            <a:r>
              <a:rPr lang="en-US" dirty="0"/>
              <a:t>, </a:t>
            </a:r>
            <a:r>
              <a:rPr lang="en-US" dirty="0" err="1"/>
              <a:t>konstruksi</a:t>
            </a:r>
            <a:r>
              <a:rPr lang="en-US" dirty="0"/>
              <a:t>, </a:t>
            </a:r>
            <a:r>
              <a:rPr lang="en-US" dirty="0" err="1"/>
              <a:t>manipulasi</a:t>
            </a:r>
            <a:r>
              <a:rPr lang="en-US" dirty="0"/>
              <a:t>, dan </a:t>
            </a:r>
            <a:r>
              <a:rPr lang="en-US" dirty="0" err="1"/>
              <a:t>berbagi</a:t>
            </a:r>
            <a:r>
              <a:rPr lang="en-US" dirty="0"/>
              <a:t> basis data di </a:t>
            </a:r>
            <a:r>
              <a:rPr lang="en-US" dirty="0" err="1"/>
              <a:t>antara</a:t>
            </a:r>
            <a:r>
              <a:rPr lang="en-US" dirty="0"/>
              <a:t> </a:t>
            </a:r>
            <a:r>
              <a:rPr lang="en-US" dirty="0" err="1"/>
              <a:t>berbagai</a:t>
            </a:r>
            <a:r>
              <a:rPr lang="en-US" dirty="0"/>
              <a:t> </a:t>
            </a:r>
            <a:r>
              <a:rPr lang="en-US" dirty="0" err="1"/>
              <a:t>pengguna</a:t>
            </a:r>
            <a:r>
              <a:rPr lang="en-US" dirty="0"/>
              <a:t> dan </a:t>
            </a:r>
            <a:r>
              <a:rPr lang="en-US" dirty="0" err="1"/>
              <a:t>aplikasi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28943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F7531-013B-F082-BC81-AC83C539A6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DBMS - </a:t>
            </a:r>
            <a:r>
              <a:rPr lang="en-US" dirty="0" err="1"/>
              <a:t>Lanjutan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D8AA6D0-7CDD-9489-5B96-FB9184741E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49811" y="1600200"/>
            <a:ext cx="4244377" cy="4525962"/>
          </a:xfrm>
        </p:spPr>
      </p:pic>
    </p:spTree>
    <p:extLst>
      <p:ext uri="{BB962C8B-B14F-4D97-AF65-F5344CB8AC3E}">
        <p14:creationId xmlns:p14="http://schemas.microsoft.com/office/powerpoint/2010/main" val="11065438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9C315-9D3E-7CB5-8F7E-4594FD0712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KEUNGGULAN</a:t>
            </a:r>
            <a:r>
              <a:rPr lang="en-US" dirty="0"/>
              <a:t> DBMS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843A86-C89D-57ED-AF7D-584FB76810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Mengontrol</a:t>
            </a:r>
            <a:r>
              <a:rPr lang="en-US" dirty="0"/>
              <a:t> </a:t>
            </a:r>
            <a:r>
              <a:rPr lang="en-US" dirty="0" err="1"/>
              <a:t>Redundansi</a:t>
            </a:r>
            <a:endParaRPr lang="en-US" dirty="0"/>
          </a:p>
          <a:p>
            <a:r>
              <a:rPr lang="en-US" dirty="0" err="1"/>
              <a:t>Mengontrol</a:t>
            </a:r>
            <a:r>
              <a:rPr lang="en-US" dirty="0"/>
              <a:t> </a:t>
            </a:r>
            <a:r>
              <a:rPr lang="en-US" dirty="0" err="1"/>
              <a:t>Inkonsistensi</a:t>
            </a:r>
            <a:endParaRPr lang="en-US" dirty="0"/>
          </a:p>
          <a:p>
            <a:r>
              <a:rPr lang="en-US" dirty="0" err="1"/>
              <a:t>Integritas</a:t>
            </a:r>
            <a:r>
              <a:rPr lang="en-US" dirty="0"/>
              <a:t> dan </a:t>
            </a:r>
            <a:r>
              <a:rPr lang="en-US" dirty="0" err="1"/>
              <a:t>keamanan</a:t>
            </a:r>
            <a:r>
              <a:rPr lang="en-US" dirty="0"/>
              <a:t> data</a:t>
            </a:r>
          </a:p>
          <a:p>
            <a:r>
              <a:rPr lang="en-US" dirty="0" err="1"/>
              <a:t>Memfasilitasi</a:t>
            </a:r>
            <a:r>
              <a:rPr lang="en-US" dirty="0"/>
              <a:t> </a:t>
            </a:r>
            <a:r>
              <a:rPr lang="en-US" dirty="0" err="1"/>
              <a:t>berbagi</a:t>
            </a:r>
            <a:r>
              <a:rPr lang="en-US" dirty="0"/>
              <a:t> data</a:t>
            </a:r>
          </a:p>
          <a:p>
            <a:r>
              <a:rPr lang="fi-FI" dirty="0"/>
              <a:t>Akses bersamaan dan pemulihan kerusakan</a:t>
            </a:r>
          </a:p>
          <a:p>
            <a:r>
              <a:rPr lang="en-US" dirty="0" err="1"/>
              <a:t>Menyediakan</a:t>
            </a:r>
            <a:r>
              <a:rPr lang="en-US" dirty="0"/>
              <a:t> </a:t>
            </a:r>
            <a:r>
              <a:rPr lang="en-US" dirty="0" err="1"/>
              <a:t>Pencadangan</a:t>
            </a:r>
            <a:r>
              <a:rPr lang="en-US" dirty="0"/>
              <a:t> dan </a:t>
            </a:r>
            <a:r>
              <a:rPr lang="en-US" dirty="0" err="1"/>
              <a:t>Pemulihan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81220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E57BBB-F48A-7AA2-F3F4-36299B1016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Skema data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7816F53-1FE8-44AB-09C3-E647D23566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2299" y="1697535"/>
            <a:ext cx="8611802" cy="4239217"/>
          </a:xfrm>
        </p:spPr>
      </p:pic>
    </p:spTree>
    <p:extLst>
      <p:ext uri="{BB962C8B-B14F-4D97-AF65-F5344CB8AC3E}">
        <p14:creationId xmlns:p14="http://schemas.microsoft.com/office/powerpoint/2010/main" val="2580126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21C141-7911-2E31-5A8D-4E75C28A9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Strktur</a:t>
            </a:r>
            <a:r>
              <a:rPr lang="en-US" dirty="0"/>
              <a:t>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0E78D6-7F94-3404-C876-DBAEB41C3F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2516" y="1295400"/>
            <a:ext cx="8686800" cy="4525963"/>
          </a:xfrm>
        </p:spPr>
        <p:txBody>
          <a:bodyPr/>
          <a:lstStyle/>
          <a:p>
            <a:r>
              <a:rPr lang="en-US" dirty="0"/>
              <a:t>File, Record, Attribute, and Key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6A7B4BA-551B-13B2-07E7-CA25EB2D10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953" y="1992913"/>
            <a:ext cx="6982093" cy="4889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3481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D2AEC5-C343-3D54-DCB3-366B344D23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Organisasi</a:t>
            </a:r>
            <a:r>
              <a:rPr lang="en-US" dirty="0"/>
              <a:t> File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AAAEF9-EEF2-F7C6-C3C1-D9BD5484769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err="1"/>
              <a:t>Skuensial</a:t>
            </a:r>
            <a:r>
              <a:rPr lang="en-US" dirty="0"/>
              <a:t>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B3DC5C-A8E8-A0F8-F1FD-558E4C41B0F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Random File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50BE7C3-A57D-26B8-F3C5-C5C733505A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2438400"/>
            <a:ext cx="3419952" cy="342947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1E3FAC5-4875-B195-322A-3D19D497D9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52" y="2237805"/>
            <a:ext cx="3962953" cy="4086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0205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A7A73-E5C6-EAF9-178C-58CE48D019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Indexed file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4B7CE290-047B-B098-7A4B-5F2EF3410A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04432" y="2116694"/>
            <a:ext cx="6887536" cy="3400900"/>
          </a:xfrm>
        </p:spPr>
      </p:pic>
    </p:spTree>
    <p:extLst>
      <p:ext uri="{BB962C8B-B14F-4D97-AF65-F5344CB8AC3E}">
        <p14:creationId xmlns:p14="http://schemas.microsoft.com/office/powerpoint/2010/main" val="6663651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Data model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A685-A5B3-4DF7-91F9-2754C3B392DF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45A6AFCA-1C5C-3643-3151-B6AECB5AB6F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11371" r="11371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6357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AB98AB-4FDB-D2B8-5280-D6060C4A7D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724DD8-718D-8781-EDB1-3FADE82832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Model data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representasi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struktur</a:t>
            </a:r>
            <a:r>
              <a:rPr lang="en-US" dirty="0"/>
              <a:t> data yang </a:t>
            </a:r>
            <a:r>
              <a:rPr lang="en-US" dirty="0" err="1"/>
              <a:t>kompleks</a:t>
            </a:r>
            <a:r>
              <a:rPr lang="en-US" dirty="0"/>
              <a:t> </a:t>
            </a:r>
          </a:p>
          <a:p>
            <a:r>
              <a:rPr lang="en-US" dirty="0"/>
              <a:t>Model data </a:t>
            </a:r>
            <a:r>
              <a:rPr lang="en-US" dirty="0" err="1"/>
              <a:t>menentukan</a:t>
            </a:r>
            <a:r>
              <a:rPr lang="en-US" dirty="0"/>
              <a:t> </a:t>
            </a:r>
            <a:r>
              <a:rPr lang="en-US" dirty="0" err="1"/>
              <a:t>bagaimana</a:t>
            </a:r>
            <a:r>
              <a:rPr lang="en-US" dirty="0"/>
              <a:t> </a:t>
            </a:r>
            <a:r>
              <a:rPr lang="en-US" dirty="0" err="1"/>
              <a:t>struktur</a:t>
            </a:r>
            <a:r>
              <a:rPr lang="en-US" dirty="0"/>
              <a:t> </a:t>
            </a:r>
            <a:r>
              <a:rPr lang="en-US" dirty="0" err="1"/>
              <a:t>logis</a:t>
            </a:r>
            <a:r>
              <a:rPr lang="en-US" dirty="0"/>
              <a:t> database </a:t>
            </a:r>
            <a:r>
              <a:rPr lang="en-US" dirty="0" err="1"/>
              <a:t>dimodelkan</a:t>
            </a:r>
            <a:r>
              <a:rPr lang="en-US" dirty="0"/>
              <a:t>. </a:t>
            </a:r>
          </a:p>
          <a:p>
            <a:r>
              <a:rPr lang="en-US" dirty="0"/>
              <a:t>Model Data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entitas</a:t>
            </a:r>
            <a:r>
              <a:rPr lang="en-US" dirty="0"/>
              <a:t> </a:t>
            </a:r>
            <a:r>
              <a:rPr lang="en-US" dirty="0" err="1"/>
              <a:t>mendasar</a:t>
            </a:r>
            <a:r>
              <a:rPr lang="en-US" dirty="0"/>
              <a:t> untuk </a:t>
            </a:r>
            <a:r>
              <a:rPr lang="en-US" dirty="0" err="1"/>
              <a:t>memperkenalkan</a:t>
            </a:r>
            <a:r>
              <a:rPr lang="en-US" dirty="0"/>
              <a:t> </a:t>
            </a:r>
            <a:r>
              <a:rPr lang="en-US" dirty="0" err="1"/>
              <a:t>abstraksi</a:t>
            </a:r>
            <a:r>
              <a:rPr lang="en-US" dirty="0"/>
              <a:t> dalam DBMS. </a:t>
            </a:r>
          </a:p>
          <a:p>
            <a:r>
              <a:rPr lang="en-US" dirty="0"/>
              <a:t>Model data </a:t>
            </a:r>
            <a:r>
              <a:rPr lang="en-US" dirty="0" err="1"/>
              <a:t>menentukan</a:t>
            </a:r>
            <a:r>
              <a:rPr lang="en-US" dirty="0"/>
              <a:t> </a:t>
            </a:r>
            <a:r>
              <a:rPr lang="en-US" dirty="0" err="1"/>
              <a:t>bagaimana</a:t>
            </a:r>
            <a:r>
              <a:rPr lang="en-US" dirty="0"/>
              <a:t> data </a:t>
            </a:r>
            <a:r>
              <a:rPr lang="en-US" dirty="0" err="1"/>
              <a:t>terhubung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sama lain dan</a:t>
            </a:r>
          </a:p>
          <a:p>
            <a:r>
              <a:rPr lang="it-IT" dirty="0"/>
              <a:t>bagaimana data tersebut diproses dan disimpan di dalam sistem.</a:t>
            </a:r>
          </a:p>
        </p:txBody>
      </p:sp>
    </p:spTree>
    <p:extLst>
      <p:ext uri="{BB962C8B-B14F-4D97-AF65-F5344CB8AC3E}">
        <p14:creationId xmlns:p14="http://schemas.microsoft.com/office/powerpoint/2010/main" val="31146832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783BF-FAED-BFF8-66BA-E464286C8C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Contoh</a:t>
            </a:r>
            <a:r>
              <a:rPr lang="en-US" dirty="0"/>
              <a:t> data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7B89A6-9F27-327B-0C8A-A56B805D2A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/>
              <a:t>Hierarchical model</a:t>
            </a:r>
          </a:p>
          <a:p>
            <a:r>
              <a:rPr lang="en-US" i="1" dirty="0"/>
              <a:t>Network model;</a:t>
            </a:r>
          </a:p>
          <a:p>
            <a:r>
              <a:rPr lang="en-US" i="1" dirty="0"/>
              <a:t>Entity-relationship (ER) model</a:t>
            </a:r>
          </a:p>
          <a:p>
            <a:r>
              <a:rPr lang="en-US" i="1" dirty="0"/>
              <a:t>Object-oriented model</a:t>
            </a:r>
          </a:p>
          <a:p>
            <a:r>
              <a:rPr lang="en-US" i="1" dirty="0"/>
              <a:t>NoSQL database models</a:t>
            </a:r>
          </a:p>
        </p:txBody>
      </p:sp>
    </p:spTree>
    <p:extLst>
      <p:ext uri="{BB962C8B-B14F-4D97-AF65-F5344CB8AC3E}">
        <p14:creationId xmlns:p14="http://schemas.microsoft.com/office/powerpoint/2010/main" val="26332548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ER model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A685-A5B3-4DF7-91F9-2754C3B392DF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45A6AFCA-1C5C-3643-3151-B6AECB5AB6F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11371" r="11371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4893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D0C4BA-F92C-85C0-84BB-B569875A8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 Entity-Relationship (ER)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53CD45-E6B9-E726-3423-AE549CDE8F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ER </a:t>
            </a:r>
            <a:r>
              <a:rPr lang="en-US" dirty="0" err="1"/>
              <a:t>didasarkan</a:t>
            </a:r>
            <a:r>
              <a:rPr lang="en-US" dirty="0"/>
              <a:t> pada </a:t>
            </a:r>
            <a:r>
              <a:rPr lang="en-US" dirty="0" err="1"/>
              <a:t>gagasan</a:t>
            </a:r>
            <a:r>
              <a:rPr lang="en-US" dirty="0"/>
              <a:t>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entitas</a:t>
            </a:r>
            <a:r>
              <a:rPr lang="en-US" dirty="0"/>
              <a:t> dunia </a:t>
            </a:r>
            <a:r>
              <a:rPr lang="en-US" dirty="0" err="1"/>
              <a:t>nyata</a:t>
            </a:r>
            <a:r>
              <a:rPr lang="en-US" dirty="0"/>
              <a:t> dan </a:t>
            </a:r>
            <a:r>
              <a:rPr lang="en-US" dirty="0" err="1"/>
              <a:t>hubungan</a:t>
            </a:r>
            <a:r>
              <a:rPr lang="en-US" dirty="0"/>
              <a:t> di </a:t>
            </a:r>
            <a:r>
              <a:rPr lang="en-US" dirty="0" err="1"/>
              <a:t>antara</a:t>
            </a:r>
            <a:r>
              <a:rPr lang="en-US" dirty="0"/>
              <a:t> </a:t>
            </a:r>
            <a:r>
              <a:rPr lang="en-US" dirty="0" err="1"/>
              <a:t>entitas</a:t>
            </a:r>
            <a:r>
              <a:rPr lang="en-US" dirty="0"/>
              <a:t>. </a:t>
            </a:r>
          </a:p>
          <a:p>
            <a:r>
              <a:rPr lang="en-US" dirty="0" err="1"/>
              <a:t>Saat</a:t>
            </a:r>
            <a:r>
              <a:rPr lang="en-US" dirty="0"/>
              <a:t> </a:t>
            </a:r>
            <a:r>
              <a:rPr lang="en-US" dirty="0" err="1"/>
              <a:t>merumuskan</a:t>
            </a:r>
            <a:r>
              <a:rPr lang="en-US" dirty="0"/>
              <a:t> </a:t>
            </a:r>
            <a:r>
              <a:rPr lang="en-US" dirty="0" err="1"/>
              <a:t>skenario</a:t>
            </a:r>
            <a:r>
              <a:rPr lang="en-US" dirty="0"/>
              <a:t> dunia </a:t>
            </a:r>
            <a:r>
              <a:rPr lang="en-US" dirty="0" err="1"/>
              <a:t>nyata</a:t>
            </a:r>
            <a:r>
              <a:rPr lang="en-US" dirty="0"/>
              <a:t> ke dalam model database, Model ER </a:t>
            </a:r>
            <a:r>
              <a:rPr lang="en-US" dirty="0" err="1"/>
              <a:t>membuat</a:t>
            </a:r>
            <a:r>
              <a:rPr lang="en-US" dirty="0"/>
              <a:t> </a:t>
            </a:r>
            <a:r>
              <a:rPr lang="en-US" dirty="0" err="1"/>
              <a:t>kumpulan</a:t>
            </a:r>
            <a:r>
              <a:rPr lang="en-US" dirty="0"/>
              <a:t> </a:t>
            </a:r>
            <a:r>
              <a:rPr lang="en-US" dirty="0" err="1"/>
              <a:t>entitas</a:t>
            </a:r>
            <a:r>
              <a:rPr lang="en-US" dirty="0"/>
              <a:t>, </a:t>
            </a:r>
            <a:r>
              <a:rPr lang="en-US" dirty="0" err="1"/>
              <a:t>kumpulan</a:t>
            </a:r>
            <a:r>
              <a:rPr lang="en-US" dirty="0"/>
              <a:t> </a:t>
            </a:r>
            <a:r>
              <a:rPr lang="en-US" dirty="0" err="1"/>
              <a:t>hubungan</a:t>
            </a:r>
            <a:r>
              <a:rPr lang="en-US" dirty="0"/>
              <a:t>, </a:t>
            </a:r>
            <a:r>
              <a:rPr lang="en-US" dirty="0" err="1"/>
              <a:t>atribut</a:t>
            </a:r>
            <a:r>
              <a:rPr lang="en-US" dirty="0"/>
              <a:t> </a:t>
            </a:r>
            <a:r>
              <a:rPr lang="en-US" dirty="0" err="1"/>
              <a:t>umum</a:t>
            </a:r>
            <a:r>
              <a:rPr lang="en-US" dirty="0"/>
              <a:t>, dan </a:t>
            </a:r>
            <a:r>
              <a:rPr lang="en-US" dirty="0" err="1"/>
              <a:t>batasan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4293730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E78D85-1696-DDE6-7725-889E9ACC48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Model 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5E2D2E-9DE4-9C5E-BED7-CE404763BC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Model ER </a:t>
            </a:r>
            <a:r>
              <a:rPr lang="en-US" dirty="0" err="1"/>
              <a:t>didasarkan</a:t>
            </a:r>
            <a:r>
              <a:rPr lang="en-US" dirty="0"/>
              <a:t> pada:</a:t>
            </a:r>
          </a:p>
          <a:p>
            <a:pPr lvl="1"/>
            <a:r>
              <a:rPr lang="en-US" dirty="0" err="1"/>
              <a:t>Entitas</a:t>
            </a:r>
            <a:r>
              <a:rPr lang="en-US" dirty="0"/>
              <a:t> dan </a:t>
            </a:r>
            <a:r>
              <a:rPr lang="en-US" dirty="0" err="1"/>
              <a:t>atributnya</a:t>
            </a:r>
            <a:r>
              <a:rPr lang="en-US" dirty="0"/>
              <a:t>.</a:t>
            </a:r>
          </a:p>
          <a:p>
            <a:pPr lvl="1"/>
            <a:r>
              <a:rPr lang="en-US" dirty="0" err="1"/>
              <a:t>Hubungan</a:t>
            </a:r>
            <a:r>
              <a:rPr lang="en-US" dirty="0"/>
              <a:t> </a:t>
            </a:r>
            <a:r>
              <a:rPr lang="en-US" dirty="0" err="1"/>
              <a:t>antar</a:t>
            </a:r>
            <a:r>
              <a:rPr lang="en-US" dirty="0"/>
              <a:t> </a:t>
            </a:r>
            <a:r>
              <a:rPr lang="en-US" dirty="0" err="1"/>
              <a:t>entitas</a:t>
            </a:r>
            <a:r>
              <a:rPr lang="en-US" dirty="0"/>
              <a:t>(Relationship)</a:t>
            </a:r>
          </a:p>
        </p:txBody>
      </p:sp>
    </p:spTree>
    <p:extLst>
      <p:ext uri="{BB962C8B-B14F-4D97-AF65-F5344CB8AC3E}">
        <p14:creationId xmlns:p14="http://schemas.microsoft.com/office/powerpoint/2010/main" val="6445981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A655CA5-6DF4-5F28-83A5-46F85FF65B5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Er model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E796D76D-9CA5-7944-AB4A-AB74F3943D0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0548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entitas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entitas</a:t>
            </a:r>
            <a:r>
              <a:rPr lang="en-US" dirty="0"/>
              <a:t> dapat </a:t>
            </a:r>
            <a:r>
              <a:rPr lang="en-US" dirty="0" err="1"/>
              <a:t>berupa</a:t>
            </a:r>
            <a:r>
              <a:rPr lang="en-US" dirty="0"/>
              <a:t> </a:t>
            </a:r>
            <a:r>
              <a:rPr lang="en-US" dirty="0" err="1"/>
              <a:t>objek</a:t>
            </a:r>
            <a:r>
              <a:rPr lang="en-US" dirty="0"/>
              <a:t> dunia </a:t>
            </a:r>
            <a:r>
              <a:rPr lang="en-US" dirty="0" err="1"/>
              <a:t>nyata</a:t>
            </a:r>
            <a:r>
              <a:rPr lang="en-US" dirty="0"/>
              <a:t>, </a:t>
            </a:r>
            <a:r>
              <a:rPr lang="en-US" dirty="0" err="1"/>
              <a:t>baik</a:t>
            </a:r>
            <a:r>
              <a:rPr lang="en-US" dirty="0"/>
              <a:t> </a:t>
            </a:r>
            <a:r>
              <a:rPr lang="en-US" dirty="0" err="1"/>
              <a:t>hidup</a:t>
            </a:r>
            <a:r>
              <a:rPr lang="en-US" dirty="0"/>
              <a:t> </a:t>
            </a:r>
            <a:r>
              <a:rPr lang="en-US" dirty="0" err="1"/>
              <a:t>maupun</a:t>
            </a:r>
            <a:r>
              <a:rPr lang="en-US" dirty="0"/>
              <a:t> </a:t>
            </a:r>
            <a:r>
              <a:rPr lang="en-US" dirty="0" err="1"/>
              <a:t>mati</a:t>
            </a:r>
            <a:r>
              <a:rPr lang="en-US" dirty="0"/>
              <a:t>, yang dapat </a:t>
            </a:r>
            <a:r>
              <a:rPr lang="en-US" dirty="0" err="1"/>
              <a:t>diidentifikasi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mudah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4770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080CCD-9FBA-5CD1-E827-FDEC084361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88BB0E-82C4-03F8-3E57-97E9295F55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ENTITAS</a:t>
            </a:r>
            <a:r>
              <a:rPr lang="en-US" dirty="0"/>
              <a:t> </a:t>
            </a:r>
            <a:r>
              <a:rPr lang="en-US" dirty="0" err="1"/>
              <a:t>LEMAH</a:t>
            </a:r>
            <a:endParaRPr lang="en-US" dirty="0"/>
          </a:p>
          <a:p>
            <a:pPr lvl="1"/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kumpulan</a:t>
            </a:r>
            <a:r>
              <a:rPr lang="en-US" dirty="0"/>
              <a:t> </a:t>
            </a:r>
            <a:r>
              <a:rPr lang="en-US" dirty="0" err="1"/>
              <a:t>entitas</a:t>
            </a:r>
            <a:r>
              <a:rPr lang="en-US" dirty="0"/>
              <a:t> </a:t>
            </a:r>
            <a:r>
              <a:rPr lang="en-US" dirty="0" err="1"/>
              <a:t>mungkin</a:t>
            </a:r>
            <a:r>
              <a:rPr lang="en-US" dirty="0"/>
              <a:t> tidak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atribut</a:t>
            </a:r>
            <a:r>
              <a:rPr lang="en-US" dirty="0"/>
              <a:t> yang </a:t>
            </a:r>
            <a:r>
              <a:rPr lang="en-US" dirty="0" err="1"/>
              <a:t>cukup</a:t>
            </a:r>
            <a:r>
              <a:rPr lang="en-US" dirty="0"/>
              <a:t> untuk </a:t>
            </a:r>
            <a:r>
              <a:rPr lang="en-US" dirty="0" err="1"/>
              <a:t>membentuk</a:t>
            </a:r>
            <a:r>
              <a:rPr lang="en-US" dirty="0"/>
              <a:t> </a:t>
            </a:r>
            <a:r>
              <a:rPr lang="en-US" dirty="0" err="1"/>
              <a:t>kunci</a:t>
            </a:r>
            <a:r>
              <a:rPr lang="en-US" dirty="0"/>
              <a:t> </a:t>
            </a:r>
            <a:r>
              <a:rPr lang="en-US" dirty="0" err="1"/>
              <a:t>utama</a:t>
            </a:r>
            <a:r>
              <a:rPr lang="en-US" dirty="0"/>
              <a:t> </a:t>
            </a:r>
            <a:r>
              <a:rPr lang="en-US" dirty="0" err="1"/>
              <a:t>disebut</a:t>
            </a:r>
            <a:r>
              <a:rPr lang="en-US" dirty="0"/>
              <a:t> </a:t>
            </a:r>
            <a:r>
              <a:rPr lang="en-US" dirty="0" err="1"/>
              <a:t>kumpulan</a:t>
            </a:r>
            <a:r>
              <a:rPr lang="en-US" dirty="0"/>
              <a:t> </a:t>
            </a:r>
            <a:r>
              <a:rPr lang="en-US" dirty="0" err="1"/>
              <a:t>entitas</a:t>
            </a:r>
            <a:r>
              <a:rPr lang="en-US" dirty="0"/>
              <a:t> yang </a:t>
            </a:r>
            <a:r>
              <a:rPr lang="en-US" dirty="0" err="1"/>
              <a:t>lemah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685466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3C4DEA-6899-FCB5-2607-EB730E35D6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atribut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E5D09A-627C-C8A3-FE7C-EBD726EB45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Entitas</a:t>
            </a:r>
            <a:r>
              <a:rPr lang="en-US" dirty="0"/>
              <a:t> </a:t>
            </a:r>
            <a:r>
              <a:rPr lang="en-US" dirty="0" err="1"/>
              <a:t>direpresentasikan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/>
              <a:t>propertinya</a:t>
            </a:r>
            <a:r>
              <a:rPr lang="en-US" dirty="0"/>
              <a:t> yang </a:t>
            </a:r>
            <a:r>
              <a:rPr lang="en-US" dirty="0" err="1"/>
              <a:t>disebut</a:t>
            </a:r>
            <a:r>
              <a:rPr lang="en-US" dirty="0"/>
              <a:t> </a:t>
            </a:r>
            <a:r>
              <a:rPr lang="en-US" dirty="0" err="1"/>
              <a:t>atribut</a:t>
            </a:r>
            <a:r>
              <a:rPr lang="en-US" dirty="0"/>
              <a:t>. </a:t>
            </a:r>
          </a:p>
          <a:p>
            <a:r>
              <a:rPr lang="en-US" dirty="0"/>
              <a:t>Semua </a:t>
            </a:r>
            <a:r>
              <a:rPr lang="en-US" dirty="0" err="1"/>
              <a:t>atribut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nila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554786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630EF-2457-703A-4397-AB973CB861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Jenis</a:t>
            </a:r>
            <a:r>
              <a:rPr lang="en-US" dirty="0"/>
              <a:t> </a:t>
            </a:r>
            <a:r>
              <a:rPr lang="en-US" dirty="0" err="1"/>
              <a:t>Atribut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F8CA88-F050-2625-BCE6-4391397281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Atribut</a:t>
            </a:r>
            <a:r>
              <a:rPr lang="en-US" dirty="0"/>
              <a:t> </a:t>
            </a:r>
            <a:r>
              <a:rPr lang="en-US" dirty="0" err="1"/>
              <a:t>sederhana</a:t>
            </a:r>
            <a:endParaRPr lang="en-US" dirty="0"/>
          </a:p>
          <a:p>
            <a:r>
              <a:rPr lang="en-US" dirty="0" err="1"/>
              <a:t>Atribut</a:t>
            </a:r>
            <a:r>
              <a:rPr lang="en-US" dirty="0"/>
              <a:t> </a:t>
            </a:r>
            <a:r>
              <a:rPr lang="en-US" dirty="0" err="1"/>
              <a:t>komposit</a:t>
            </a:r>
            <a:endParaRPr lang="en-US" dirty="0"/>
          </a:p>
          <a:p>
            <a:r>
              <a:rPr lang="en-US" dirty="0" err="1"/>
              <a:t>Atribut</a:t>
            </a:r>
            <a:r>
              <a:rPr lang="en-US" dirty="0"/>
              <a:t> </a:t>
            </a:r>
            <a:r>
              <a:rPr lang="en-US" dirty="0" err="1"/>
              <a:t>turunan</a:t>
            </a:r>
            <a:endParaRPr lang="en-US" dirty="0"/>
          </a:p>
          <a:p>
            <a:r>
              <a:rPr lang="en-US" dirty="0" err="1"/>
              <a:t>Atribut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Tunggal</a:t>
            </a:r>
          </a:p>
          <a:p>
            <a:r>
              <a:rPr lang="en-US" dirty="0" err="1"/>
              <a:t>Atribut</a:t>
            </a:r>
            <a:r>
              <a:rPr lang="en-US" dirty="0"/>
              <a:t> </a:t>
            </a:r>
            <a:r>
              <a:rPr lang="en-US" dirty="0" err="1"/>
              <a:t>multnilai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27226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561B0E94-F32F-FCA1-3AFB-136B499090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Jenis</a:t>
            </a:r>
            <a:r>
              <a:rPr lang="en-US" dirty="0"/>
              <a:t> </a:t>
            </a:r>
            <a:r>
              <a:rPr lang="en-US" dirty="0" err="1"/>
              <a:t>atribut</a:t>
            </a:r>
            <a:endParaRPr lang="en-US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F3A1CD47-E85B-91DB-2A9A-4FB058074E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18149" y="1595377"/>
            <a:ext cx="4191000" cy="3429000"/>
          </a:xfrm>
        </p:spPr>
        <p:txBody>
          <a:bodyPr/>
          <a:lstStyle/>
          <a:p>
            <a:r>
              <a:rPr lang="en-US" dirty="0" err="1"/>
              <a:t>sederhana</a:t>
            </a:r>
            <a:endParaRPr lang="en-US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FA251A65-3291-8E5B-F2C3-C38CC6B3E4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87096" y="3307948"/>
            <a:ext cx="4343400" cy="4724400"/>
          </a:xfrm>
        </p:spPr>
        <p:txBody>
          <a:bodyPr/>
          <a:lstStyle/>
          <a:p>
            <a:r>
              <a:rPr lang="en-US" dirty="0" err="1"/>
              <a:t>komposit</a:t>
            </a:r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E76FEC0-087B-1854-41D1-5AE1694F3B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727" y="2223919"/>
            <a:ext cx="4763165" cy="241016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AA4CC45-A236-DED7-0335-90B32055BF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4213" y="3844725"/>
            <a:ext cx="4391638" cy="2953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88188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9FEAC82-1A0F-CEFE-731E-9DC57D31E1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6B1CCAE-978D-1CAB-F97F-A15F15D781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Multi </a:t>
            </a:r>
            <a:r>
              <a:rPr lang="en-US" dirty="0" err="1"/>
              <a:t>nilai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3CB7B7A-8EBB-BEE0-5365-7147165A18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2286000"/>
            <a:ext cx="5334000" cy="3932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48168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23B0A9-283F-67DF-0965-3FC9368CDC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C434F3-F3D8-DB8B-A14E-FC384C3154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turunan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2198DF0-4B6E-B522-B6A1-D9A5B0D5C9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8023" y="2514600"/>
            <a:ext cx="4867954" cy="3419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858731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632966-4ED7-4A8E-7D89-D8CE9997F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Hubungan</a:t>
            </a:r>
            <a:r>
              <a:rPr lang="en-US" dirty="0"/>
              <a:t> (relationship)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D85AED-FFDE-61D1-F836-7FF0930538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Keterhubungan</a:t>
            </a:r>
            <a:r>
              <a:rPr lang="en-US" dirty="0"/>
              <a:t> </a:t>
            </a:r>
            <a:r>
              <a:rPr lang="en-US" dirty="0" err="1"/>
              <a:t>antar</a:t>
            </a:r>
            <a:r>
              <a:rPr lang="en-US" dirty="0"/>
              <a:t> </a:t>
            </a:r>
            <a:r>
              <a:rPr lang="en-US" dirty="0" err="1"/>
              <a:t>entitas</a:t>
            </a:r>
            <a:r>
              <a:rPr lang="en-US" dirty="0"/>
              <a:t> </a:t>
            </a:r>
            <a:r>
              <a:rPr lang="en-US" dirty="0" err="1"/>
              <a:t>disebut</a:t>
            </a:r>
            <a:r>
              <a:rPr lang="en-US" dirty="0"/>
              <a:t> </a:t>
            </a:r>
            <a:r>
              <a:rPr lang="en-US" dirty="0" err="1"/>
              <a:t>relasi</a:t>
            </a:r>
            <a:r>
              <a:rPr lang="en-US" dirty="0"/>
              <a:t>.</a:t>
            </a:r>
          </a:p>
          <a:p>
            <a:pPr lvl="1"/>
            <a:r>
              <a:rPr lang="en-US" dirty="0" err="1"/>
              <a:t>Misalnya</a:t>
            </a:r>
            <a:r>
              <a:rPr lang="en-US" dirty="0"/>
              <a:t>, </a:t>
            </a:r>
            <a:r>
              <a:rPr lang="en-US" dirty="0" err="1"/>
              <a:t>seorang</a:t>
            </a:r>
            <a:r>
              <a:rPr lang="en-US" dirty="0"/>
              <a:t> </a:t>
            </a:r>
            <a:r>
              <a:rPr lang="en-US" dirty="0" err="1"/>
              <a:t>karyawan</a:t>
            </a:r>
            <a:r>
              <a:rPr lang="en-US" dirty="0"/>
              <a:t> </a:t>
            </a:r>
            <a:r>
              <a:rPr lang="en-US" dirty="0" err="1"/>
              <a:t>bekerja_di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departemen</a:t>
            </a:r>
            <a:r>
              <a:rPr lang="en-US" dirty="0"/>
              <a:t>,</a:t>
            </a:r>
          </a:p>
          <a:p>
            <a:pPr lvl="1"/>
            <a:r>
              <a:rPr lang="en-US" dirty="0" err="1"/>
              <a:t>seorang</a:t>
            </a:r>
            <a:r>
              <a:rPr lang="en-US" dirty="0"/>
              <a:t> </a:t>
            </a:r>
            <a:r>
              <a:rPr lang="en-US" dirty="0" err="1"/>
              <a:t>siswa</a:t>
            </a:r>
            <a:r>
              <a:rPr lang="en-US" dirty="0"/>
              <a:t> </a:t>
            </a:r>
            <a:r>
              <a:rPr lang="en-US" dirty="0" err="1"/>
              <a:t>mendaftar</a:t>
            </a:r>
            <a:r>
              <a:rPr lang="en-US" dirty="0"/>
              <a:t> di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kursus</a:t>
            </a:r>
            <a:r>
              <a:rPr lang="en-US" dirty="0"/>
              <a:t>. </a:t>
            </a:r>
          </a:p>
          <a:p>
            <a:r>
              <a:rPr lang="en-US" dirty="0"/>
              <a:t>Di </a:t>
            </a:r>
            <a:r>
              <a:rPr lang="en-US" dirty="0" err="1"/>
              <a:t>sini</a:t>
            </a:r>
            <a:r>
              <a:rPr lang="en-US" dirty="0"/>
              <a:t>, </a:t>
            </a:r>
            <a:r>
              <a:rPr lang="en-US" dirty="0" err="1"/>
              <a:t>Works_at</a:t>
            </a:r>
            <a:r>
              <a:rPr lang="en-US" dirty="0"/>
              <a:t> dan Enrolls </a:t>
            </a:r>
            <a:r>
              <a:rPr lang="en-US" dirty="0" err="1"/>
              <a:t>disebut</a:t>
            </a:r>
            <a:r>
              <a:rPr lang="en-US" dirty="0"/>
              <a:t> </a:t>
            </a:r>
            <a:r>
              <a:rPr lang="en-US" dirty="0" err="1"/>
              <a:t>hubungan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904893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A4E011-2BCC-6780-F1FF-B9B789A371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Derajat</a:t>
            </a:r>
            <a:r>
              <a:rPr lang="en-US" dirty="0"/>
              <a:t> </a:t>
            </a:r>
            <a:r>
              <a:rPr lang="en-US" dirty="0" err="1"/>
              <a:t>hubungan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6E73C2-F75B-BD83-B9AC-9859F7482F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Derajat</a:t>
            </a:r>
            <a:r>
              <a:rPr lang="en-US" dirty="0"/>
              <a:t> </a:t>
            </a:r>
            <a:r>
              <a:rPr lang="en-US" dirty="0" err="1"/>
              <a:t>Hubungan</a:t>
            </a:r>
            <a:endParaRPr lang="en-US" dirty="0"/>
          </a:p>
          <a:p>
            <a:pPr lvl="1"/>
            <a:r>
              <a:rPr lang="en-US" dirty="0" err="1"/>
              <a:t>Jumlah</a:t>
            </a:r>
            <a:r>
              <a:rPr lang="en-US" dirty="0"/>
              <a:t> </a:t>
            </a:r>
            <a:r>
              <a:rPr lang="en-US" dirty="0" err="1"/>
              <a:t>entitas</a:t>
            </a:r>
            <a:r>
              <a:rPr lang="en-US" dirty="0"/>
              <a:t> yang </a:t>
            </a:r>
            <a:r>
              <a:rPr lang="en-US" dirty="0" err="1"/>
              <a:t>berpartisipasi</a:t>
            </a:r>
            <a:r>
              <a:rPr lang="en-US" dirty="0"/>
              <a:t> dalam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hubungan</a:t>
            </a:r>
            <a:r>
              <a:rPr lang="en-US" dirty="0"/>
              <a:t> </a:t>
            </a:r>
            <a:r>
              <a:rPr lang="en-US" dirty="0" err="1"/>
              <a:t>menentukan</a:t>
            </a:r>
            <a:r>
              <a:rPr lang="en-US" dirty="0"/>
              <a:t> </a:t>
            </a:r>
            <a:r>
              <a:rPr lang="en-US" dirty="0" err="1"/>
              <a:t>derajatny</a:t>
            </a:r>
            <a:endParaRPr lang="en-US" dirty="0"/>
          </a:p>
          <a:p>
            <a:pPr lvl="1"/>
            <a:endParaRPr lang="en-US" dirty="0"/>
          </a:p>
          <a:p>
            <a:pPr lvl="1"/>
            <a:r>
              <a:rPr lang="en-US" sz="18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Biner = </a:t>
            </a:r>
            <a:r>
              <a:rPr lang="en-US" sz="1800" b="0" i="0" dirty="0" err="1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derajat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 2</a:t>
            </a:r>
          </a:p>
          <a:p>
            <a:pPr lvl="1"/>
            <a:r>
              <a:rPr lang="en-US" sz="18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Ternary = </a:t>
            </a:r>
            <a:r>
              <a:rPr lang="en-US" sz="1800" b="0" i="0" dirty="0" err="1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derajat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 3 </a:t>
            </a:r>
          </a:p>
          <a:p>
            <a:pPr lvl="1"/>
            <a:r>
              <a:rPr lang="en-US" sz="18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nary = </a:t>
            </a:r>
            <a:r>
              <a:rPr lang="en-US" sz="1800" b="0" i="0" dirty="0" err="1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derajat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 n</a:t>
            </a:r>
            <a:r>
              <a:rPr lang="en-US" dirty="0"/>
              <a:t> 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384236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0A352E-C16E-8DF5-AE30-BC00F3DE5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kardinalitas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159584-7CCE-000A-82D7-A4C7A96AA6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One-to-one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73A7CF8-14C6-CB37-8F5C-3044627EBF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2502509"/>
            <a:ext cx="4696480" cy="2629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12537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E66F8A-C012-615E-C3E0-08E668F50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77CB7E-E935-7088-F9B8-4FEC13DCDF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One-to-many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18AD9A2-8245-E95A-26E9-F9D45F2C89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0" y="2438400"/>
            <a:ext cx="4510851" cy="26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188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3E49A8-DF60-94D9-6ADE-E7481F6489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E4B0FE-20E3-0F6C-B496-3D4138B94C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Many-to-one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70992DC-20BF-679E-2DF0-C558AFA80E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2362200"/>
            <a:ext cx="4248743" cy="2791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79745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4972D2-F55C-F4A0-8890-A9612D2F16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5CD1C5-A345-92AC-2C96-4A6672C625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Many-to-many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5E06B32-F7F7-1FCE-5159-5C2D2ADD3D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0" y="2286000"/>
            <a:ext cx="5685560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62864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7C303D-B3A4-8986-6A1D-104C15E707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Hubungan</a:t>
            </a:r>
            <a:r>
              <a:rPr lang="en-US" dirty="0"/>
              <a:t> Biner dan </a:t>
            </a:r>
            <a:r>
              <a:rPr lang="en-US" dirty="0" err="1"/>
              <a:t>Kardinalitas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AAAE01-49BB-E5D5-BEE7-AC7993BF3F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1:1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1599CB8-CD58-7D67-CD11-654E3C2F9D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9232" y="2500183"/>
            <a:ext cx="6525536" cy="1857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74941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72C881-B1DB-3709-8A0E-2FBFB2E6F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FB3A89-4533-0526-13AE-B08A918BBE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1:N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81A8F9D-11B1-4206-A58A-47EF56910E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2490656"/>
            <a:ext cx="6430272" cy="1876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9140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F6D8CA-F2B4-68AA-F768-F90DF08BB9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48B61E-4C3F-75B3-AC60-763D0D6715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N:1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9966781-4CD4-884D-81F4-FF97F1B824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0" y="2528762"/>
            <a:ext cx="5982535" cy="1800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32093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58CAF3-7BF9-726A-6238-4979D8E114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95FCD2-1FF5-5EF1-347D-133CDA0CC3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M:N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364A190-E3F2-38DE-BDA2-E4D376803D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2533525"/>
            <a:ext cx="6163535" cy="1790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08264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08C8F4-9533-6E62-DCE7-9CF3CCD54A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Partisipasi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F42D82-A700-702C-163C-2986E6596A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Partisipasi</a:t>
            </a:r>
            <a:r>
              <a:rPr lang="en-US" dirty="0"/>
              <a:t> Total: </a:t>
            </a:r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entitas</a:t>
            </a:r>
            <a:r>
              <a:rPr lang="en-US" dirty="0"/>
              <a:t> </a:t>
            </a:r>
            <a:r>
              <a:rPr lang="en-US" dirty="0" err="1"/>
              <a:t>terlibat</a:t>
            </a:r>
            <a:r>
              <a:rPr lang="en-US" dirty="0"/>
              <a:t> dalam </a:t>
            </a:r>
            <a:r>
              <a:rPr lang="en-US" dirty="0" err="1"/>
              <a:t>hubungan</a:t>
            </a:r>
            <a:r>
              <a:rPr lang="en-US" dirty="0"/>
              <a:t>. </a:t>
            </a:r>
            <a:r>
              <a:rPr lang="en-US" dirty="0" err="1"/>
              <a:t>Partisipasi</a:t>
            </a:r>
            <a:r>
              <a:rPr lang="en-US" dirty="0"/>
              <a:t> </a:t>
            </a:r>
            <a:r>
              <a:rPr lang="en-US" dirty="0" err="1"/>
              <a:t>totalnya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diwakili</a:t>
            </a:r>
            <a:r>
              <a:rPr lang="en-US" dirty="0"/>
              <a:t> oleh garis </a:t>
            </a:r>
            <a:r>
              <a:rPr lang="en-US" dirty="0" err="1"/>
              <a:t>ganda</a:t>
            </a:r>
            <a:endParaRPr lang="en-US" dirty="0"/>
          </a:p>
          <a:p>
            <a:r>
              <a:rPr lang="en-US" dirty="0" err="1"/>
              <a:t>Partisipasi</a:t>
            </a:r>
            <a:r>
              <a:rPr lang="en-US" dirty="0"/>
              <a:t> </a:t>
            </a:r>
            <a:r>
              <a:rPr lang="en-US" dirty="0" err="1"/>
              <a:t>parsial</a:t>
            </a:r>
            <a:r>
              <a:rPr lang="en-US" dirty="0"/>
              <a:t>: Tidak semua </a:t>
            </a:r>
            <a:r>
              <a:rPr lang="en-US" dirty="0" err="1"/>
              <a:t>entitas</a:t>
            </a:r>
            <a:r>
              <a:rPr lang="en-US" dirty="0"/>
              <a:t> </a:t>
            </a:r>
            <a:r>
              <a:rPr lang="en-US" dirty="0" err="1"/>
              <a:t>terlibat</a:t>
            </a:r>
            <a:r>
              <a:rPr lang="en-US" dirty="0"/>
              <a:t> dalam </a:t>
            </a:r>
            <a:r>
              <a:rPr lang="en-US" dirty="0" err="1"/>
              <a:t>hubungan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. </a:t>
            </a:r>
            <a:r>
              <a:rPr lang="en-US" dirty="0" err="1"/>
              <a:t>Partisipasi</a:t>
            </a:r>
            <a:r>
              <a:rPr lang="en-US" dirty="0"/>
              <a:t> </a:t>
            </a:r>
            <a:r>
              <a:rPr lang="en-US" dirty="0" err="1"/>
              <a:t>parsial</a:t>
            </a:r>
            <a:r>
              <a:rPr lang="en-US" dirty="0"/>
              <a:t> </a:t>
            </a:r>
            <a:r>
              <a:rPr lang="en-US" dirty="0" err="1"/>
              <a:t>diwakili</a:t>
            </a:r>
            <a:r>
              <a:rPr lang="en-US" dirty="0"/>
              <a:t> oleh garis </a:t>
            </a:r>
            <a:r>
              <a:rPr lang="en-US" dirty="0" err="1"/>
              <a:t>tunggal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1246146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570036-D1BC-FDCE-32BC-FCAE37E450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F17D8D8-842E-60EF-C57A-EBA722056F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51957" y="2659695"/>
            <a:ext cx="7592485" cy="2314898"/>
          </a:xfrm>
        </p:spPr>
      </p:pic>
    </p:spTree>
    <p:extLst>
      <p:ext uri="{BB962C8B-B14F-4D97-AF65-F5344CB8AC3E}">
        <p14:creationId xmlns:p14="http://schemas.microsoft.com/office/powerpoint/2010/main" val="53397815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E57BB3-2949-EA90-112F-E25F5D91A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GENERALISASI</a:t>
            </a:r>
            <a:r>
              <a:rPr lang="en-US" dirty="0"/>
              <a:t> &amp; </a:t>
            </a:r>
            <a:r>
              <a:rPr lang="en-US" dirty="0" err="1"/>
              <a:t>SPESIALISASI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AACA77-21FF-7E1E-F760-633D68C2A8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generalisasi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E8C4FA5-1B72-F580-F4AE-F9352B1294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9679" y="2419209"/>
            <a:ext cx="6744641" cy="201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7349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D9DA5-FE4F-6B42-5CA0-4E7DC4C5BC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3623D6-688C-654D-5713-AF4FF46B2A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Spesialisasi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641F011-B72F-69CB-E10E-2F42E9F0D0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400" y="2364378"/>
            <a:ext cx="3848637" cy="2905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13937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8664F5-76C9-3448-3667-A63F2DF22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936C68-5E28-28A5-F047-40219A22E6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Pewarisan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42901A4-6C38-0F6B-62A9-5DAFA7F19F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5600" y="2001814"/>
            <a:ext cx="5029902" cy="4344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89360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Notasi</a:t>
            </a:r>
            <a:r>
              <a:rPr lang="en-US" dirty="0"/>
              <a:t> diagram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A685-A5B3-4DF7-91F9-2754C3B392DF}" type="slidenum">
              <a:rPr lang="en-US" smtClean="0"/>
              <a:pPr/>
              <a:t>48</a:t>
            </a:fld>
            <a:endParaRPr lang="en-US"/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45A6AFCA-1C5C-3643-3151-B6AECB5AB6F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11371" r="11371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39181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29922E-C53A-5D83-FF79-4B2164BE9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87964F0F-3C99-7982-0D0D-0D0119CF99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14500" y="1400968"/>
            <a:ext cx="5715000" cy="54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81280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90910A-EFA0-4756-69E0-4592FE2036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A5963BA-9A3E-F2A1-1EE4-0E83C523C4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38400" y="1447800"/>
            <a:ext cx="4419600" cy="5070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40396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Studi</a:t>
            </a:r>
            <a:r>
              <a:rPr lang="en-US" dirty="0"/>
              <a:t> </a:t>
            </a:r>
            <a:r>
              <a:rPr lang="en-US" dirty="0" err="1"/>
              <a:t>kasus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A685-A5B3-4DF7-91F9-2754C3B392DF}" type="slidenum">
              <a:rPr lang="en-US" smtClean="0"/>
              <a:pPr/>
              <a:t>51</a:t>
            </a:fld>
            <a:endParaRPr lang="en-US"/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45A6AFCA-1C5C-3643-3151-B6AECB5AB6F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11371" r="11371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73385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5C1104-EF4F-FD70-612C-8157AEF3F4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Diagram er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1090CEC-F14B-F83D-3D5B-7D5A932D007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0360" y="2171700"/>
            <a:ext cx="8743425" cy="2514600"/>
          </a:xfrm>
        </p:spPr>
      </p:pic>
    </p:spTree>
    <p:extLst>
      <p:ext uri="{BB962C8B-B14F-4D97-AF65-F5344CB8AC3E}">
        <p14:creationId xmlns:p14="http://schemas.microsoft.com/office/powerpoint/2010/main" val="25304570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CCE33E-E2B3-37D7-0FF4-34833D171E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Basisdata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9D3A262-B3B9-0ED1-A0D8-61EEC76A9D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99668" y="1640377"/>
            <a:ext cx="6897063" cy="4353533"/>
          </a:xfrm>
        </p:spPr>
      </p:pic>
    </p:spTree>
    <p:extLst>
      <p:ext uri="{BB962C8B-B14F-4D97-AF65-F5344CB8AC3E}">
        <p14:creationId xmlns:p14="http://schemas.microsoft.com/office/powerpoint/2010/main" val="116883292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4BA8D2-02D5-C308-1DAE-6C3DD403F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31C841BD-E081-9CF3-51FA-A1A8B13F3AF8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04800" y="1554163"/>
          <a:ext cx="86868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0751019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0C3CA9-D9A8-C8CE-FFDC-33E9BCB831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Studi</a:t>
            </a:r>
            <a:r>
              <a:rPr lang="en-US" dirty="0"/>
              <a:t> </a:t>
            </a:r>
            <a:r>
              <a:rPr lang="en-US" dirty="0" err="1"/>
              <a:t>kasus</a:t>
            </a:r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2E5F81E-9FC0-B912-8532-BE01319C9C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3000" y="1140245"/>
            <a:ext cx="6400800" cy="5717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78658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338AAD-F411-EBC0-7AFE-44D1F5C34D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ym typeface="+mn-ea"/>
              </a:rPr>
              <a:t>Referensi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335E07-0BC8-A732-CDF0-9143DD28C7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687517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2206</TotalTime>
  <Words>690</Words>
  <Application>Microsoft Office PowerPoint</Application>
  <PresentationFormat>On-screen Show (4:3)</PresentationFormat>
  <Paragraphs>159</Paragraphs>
  <Slides>56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62" baseType="lpstr">
      <vt:lpstr>Calibri</vt:lpstr>
      <vt:lpstr>Franklin Gothic Book</vt:lpstr>
      <vt:lpstr>Franklin Gothic Medium</vt:lpstr>
      <vt:lpstr>Helvetica</vt:lpstr>
      <vt:lpstr>Wingdings 2</vt:lpstr>
      <vt:lpstr>Trek</vt:lpstr>
      <vt:lpstr>Basis Data</vt:lpstr>
      <vt:lpstr>MATERI</vt:lpstr>
      <vt:lpstr>Review konsep</vt:lpstr>
      <vt:lpstr>Key –term </vt:lpstr>
      <vt:lpstr>basisdata</vt:lpstr>
      <vt:lpstr>Data, Information, Knowledge</vt:lpstr>
      <vt:lpstr>Teknologi basisdata</vt:lpstr>
      <vt:lpstr>Contoh Basis Data</vt:lpstr>
      <vt:lpstr>Sistem Basis Data</vt:lpstr>
      <vt:lpstr>Prosedur administrasi basis data</vt:lpstr>
      <vt:lpstr>PowerPoint Presentation</vt:lpstr>
      <vt:lpstr>DBMS</vt:lpstr>
      <vt:lpstr>DBMS - Lanjutan</vt:lpstr>
      <vt:lpstr>KEUNGGULAN DBMS</vt:lpstr>
      <vt:lpstr>Skema data</vt:lpstr>
      <vt:lpstr>Strktur data</vt:lpstr>
      <vt:lpstr>Organisasi File</vt:lpstr>
      <vt:lpstr>Indexed file</vt:lpstr>
      <vt:lpstr>Data model</vt:lpstr>
      <vt:lpstr>DATA MODEL</vt:lpstr>
      <vt:lpstr>Contoh data model</vt:lpstr>
      <vt:lpstr>ER model</vt:lpstr>
      <vt:lpstr>Model Entity-Relationship (ER)</vt:lpstr>
      <vt:lpstr>Model ER</vt:lpstr>
      <vt:lpstr>Er model</vt:lpstr>
      <vt:lpstr>entitas</vt:lpstr>
      <vt:lpstr>PowerPoint Presentation</vt:lpstr>
      <vt:lpstr>atribut</vt:lpstr>
      <vt:lpstr>Jenis Atribut</vt:lpstr>
      <vt:lpstr>Jenis atribut</vt:lpstr>
      <vt:lpstr>PowerPoint Presentation</vt:lpstr>
      <vt:lpstr>PowerPoint Presentation</vt:lpstr>
      <vt:lpstr>Hubungan (relationship)</vt:lpstr>
      <vt:lpstr>Derajat hubungan</vt:lpstr>
      <vt:lpstr>kardinalitas</vt:lpstr>
      <vt:lpstr>PowerPoint Presentation</vt:lpstr>
      <vt:lpstr>PowerPoint Presentation</vt:lpstr>
      <vt:lpstr>PowerPoint Presentation</vt:lpstr>
      <vt:lpstr>Hubungan Biner dan Kardinalitas</vt:lpstr>
      <vt:lpstr>PowerPoint Presentation</vt:lpstr>
      <vt:lpstr>PowerPoint Presentation</vt:lpstr>
      <vt:lpstr>PowerPoint Presentation</vt:lpstr>
      <vt:lpstr>Partisipasi </vt:lpstr>
      <vt:lpstr>PowerPoint Presentation</vt:lpstr>
      <vt:lpstr>GENERALISASI &amp; SPESIALISASI</vt:lpstr>
      <vt:lpstr>PowerPoint Presentation</vt:lpstr>
      <vt:lpstr>PowerPoint Presentation</vt:lpstr>
      <vt:lpstr>Notasi diagram</vt:lpstr>
      <vt:lpstr>PowerPoint Presentation</vt:lpstr>
      <vt:lpstr>PowerPoint Presentation</vt:lpstr>
      <vt:lpstr>Studi kasus</vt:lpstr>
      <vt:lpstr>Diagram er</vt:lpstr>
      <vt:lpstr>Basisdata</vt:lpstr>
      <vt:lpstr>PowerPoint Presentation</vt:lpstr>
      <vt:lpstr>Studi kasus</vt:lpstr>
      <vt:lpstr>Referensi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dedariku</dc:creator>
  <cp:lastModifiedBy>I Made Suartana</cp:lastModifiedBy>
  <cp:revision>115</cp:revision>
  <cp:lastPrinted>2013-09-23T13:04:35Z</cp:lastPrinted>
  <dcterms:created xsi:type="dcterms:W3CDTF">2012-12-06T02:49:22Z</dcterms:created>
  <dcterms:modified xsi:type="dcterms:W3CDTF">2023-09-23T14:37:19Z</dcterms:modified>
</cp:coreProperties>
</file>