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61" r:id="rId2"/>
    <p:sldId id="347" r:id="rId3"/>
    <p:sldId id="348" r:id="rId4"/>
    <p:sldId id="394" r:id="rId5"/>
    <p:sldId id="349" r:id="rId6"/>
    <p:sldId id="350" r:id="rId7"/>
    <p:sldId id="351" r:id="rId8"/>
    <p:sldId id="352" r:id="rId9"/>
    <p:sldId id="395" r:id="rId10"/>
    <p:sldId id="396" r:id="rId11"/>
    <p:sldId id="397" r:id="rId12"/>
    <p:sldId id="356" r:id="rId13"/>
    <p:sldId id="357" r:id="rId14"/>
    <p:sldId id="358" r:id="rId15"/>
    <p:sldId id="42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50E"/>
    <a:srgbClr val="003300"/>
    <a:srgbClr val="FF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83" d="100"/>
          <a:sy n="83" d="100"/>
        </p:scale>
        <p:origin x="-658" y="-77"/>
      </p:cViewPr>
      <p:guideLst>
        <p:guide orient="horz" pos="216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A9620-2920-436F-85AE-190DB33D2DFC}" type="datetimeFigureOut">
              <a:rPr lang="en-US" smtClean="0"/>
              <a:pPr/>
              <a:t>11/9/2018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EB08F-F3F1-426C-9F44-47498366BF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5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4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8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AC9104-8F1B-405F-8850-A206E63B277F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2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D21BD-CB49-45C7-B3A5-1D08D1426DB0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3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DBF3F0-D460-4C3C-B738-C88F057619E7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26C8E-000F-419E-8B84-EF1AC227C5D9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17DA4-9C5F-4F14-92B3-81106BE10A9A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3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3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1287C-E4B1-4629-893F-866151A80381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0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7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1444297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610F13-A6CB-45FD-9D0B-A789F9B83FF6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457F7-A22B-41A1-A3B1-66F626174D56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99CB64-CB0D-4874-A742-3C4B6070C279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AD137B5C-64E7-4E2C-957A-211F6688CCD7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DA0E40-14AE-45C3-815F-0412E1C1BB2E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8" y="6407947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50" y="5001996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3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50" y="5001996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3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31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21A0C0-4F32-480D-9758-8F6946B3EFF4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8" y="6407947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7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28613" y="1969580"/>
            <a:ext cx="7772400" cy="182976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ea typeface="Cambria Math" pitchFamily="18" charset="0"/>
                <a:cs typeface="+mj-cs"/>
              </a:rPr>
              <a:t>PENILAIAN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ea typeface="Cambria Math" pitchFamily="18" charset="0"/>
                <a:cs typeface="+mj-cs"/>
              </a:rPr>
              <a:t> TINGKAT </a:t>
            </a:r>
            <a:r>
              <a:rPr kumimoji="0" lang="en-US" sz="5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ea typeface="Cambria Math" pitchFamily="18" charset="0"/>
                <a:cs typeface="+mj-cs"/>
              </a:rPr>
              <a:t>KESEHATAN 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ea typeface="Cambria Math" pitchFamily="18" charset="0"/>
                <a:cs typeface="+mj-cs"/>
              </a:rPr>
              <a:t>BANK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ea typeface="Cambria Math" pitchFamily="18" charset="0"/>
              <a:cs typeface="+mj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AEEA6-7C24-4476-BE28-998A0AB6D2C5}" type="datetime1">
              <a:rPr lang="en-US" smtClean="0"/>
              <a:pPr/>
              <a:t>11/9/2018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97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50258" y="1477297"/>
            <a:ext cx="9753600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 smtClean="0"/>
          </a:p>
          <a:p>
            <a:pPr algn="r"/>
            <a:r>
              <a:rPr lang="en-US" sz="8800" b="1" dirty="0" smtClean="0">
                <a:latin typeface="Cambria Math" pitchFamily="18" charset="0"/>
                <a:ea typeface="Cambria Math" pitchFamily="18" charset="0"/>
              </a:rPr>
              <a:t>BOBOT </a:t>
            </a:r>
          </a:p>
          <a:p>
            <a:pPr algn="r"/>
            <a:r>
              <a:rPr lang="en-US" sz="8800" dirty="0" smtClean="0">
                <a:latin typeface="Cambria Math" pitchFamily="18" charset="0"/>
                <a:ea typeface="Cambria Math" pitchFamily="18" charset="0"/>
              </a:rPr>
              <a:t>PENILAIAN</a:t>
            </a:r>
            <a:r>
              <a:rPr lang="en-US" sz="8800" b="1" dirty="0" smtClean="0">
                <a:latin typeface="Cambria Math" pitchFamily="18" charset="0"/>
                <a:ea typeface="Cambria Math" pitchFamily="18" charset="0"/>
              </a:rPr>
              <a:t> RBBR</a:t>
            </a:r>
            <a:endParaRPr lang="en-US" sz="88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F630-C1D2-41C9-B33F-A2A960C4870F}" type="datetime1">
              <a:rPr lang="en-US" smtClean="0"/>
              <a:pPr/>
              <a:t>11/9/2018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42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883402" y="666393"/>
            <a:ext cx="4479012" cy="511478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PERINGKAT PROFIL RISIKO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81925" y="4905147"/>
            <a:ext cx="4928461" cy="50376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PERINGKAT KECUKUPAN </a:t>
            </a:r>
            <a:r>
              <a:rPr lang="en-US" dirty="0">
                <a:solidFill>
                  <a:schemeClr val="bg1"/>
                </a:solidFill>
              </a:rPr>
              <a:t>MODAL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043620" y="666393"/>
            <a:ext cx="3973756" cy="511478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PERINGKAT GCG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948119" y="2303434"/>
            <a:ext cx="855637" cy="112556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20%</a:t>
            </a: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058784"/>
              </p:ext>
            </p:extLst>
          </p:nvPr>
        </p:nvGraphicFramePr>
        <p:xfrm>
          <a:off x="883402" y="1177871"/>
          <a:ext cx="4471455" cy="333756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309564"/>
                <a:gridCol w="1176978"/>
                <a:gridCol w="1043507"/>
                <a:gridCol w="970703"/>
                <a:gridCol w="970703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Jenis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Inheren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KPMR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Net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b="0" dirty="0" smtClean="0"/>
                        <a:t>Risk</a:t>
                      </a:r>
                      <a:endParaRPr lang="en-US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Kredit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Pasar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Operasional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Likuiditas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Strategik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Kepatuhan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Reputasi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Hukum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681925" y="542441"/>
            <a:ext cx="4928461" cy="4246535"/>
          </a:xfrm>
          <a:prstGeom prst="roundRect">
            <a:avLst>
              <a:gd name="adj" fmla="val 644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8043620" y="1177871"/>
            <a:ext cx="3973756" cy="2251129"/>
          </a:xfrm>
          <a:prstGeom prst="roundRect">
            <a:avLst>
              <a:gd name="adj" fmla="val 614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Pelaksanaan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Tugas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Tanggungjawab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Dekom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Pelaksanaan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Tugas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tanggungjawab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Direksi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Kelengkapan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pelaksanaan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Tugas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Komite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Penanganan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Benturan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Kepentingan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Penerapan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Fungsi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kepatuhan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Penarapan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Fungsi</a:t>
            </a:r>
            <a:r>
              <a:rPr lang="en-US" sz="1100" b="1" dirty="0" smtClean="0">
                <a:solidFill>
                  <a:schemeClr val="tx1"/>
                </a:solidFill>
              </a:rPr>
              <a:t> Audit intern &amp; </a:t>
            </a:r>
            <a:r>
              <a:rPr lang="en-US" sz="1100" b="1" dirty="0" err="1" smtClean="0">
                <a:solidFill>
                  <a:schemeClr val="tx1"/>
                </a:solidFill>
              </a:rPr>
              <a:t>ekstern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Penerpaan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Manajemen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Risiko</a:t>
            </a:r>
            <a:r>
              <a:rPr lang="en-US" sz="1100" b="1" dirty="0" smtClean="0">
                <a:solidFill>
                  <a:schemeClr val="tx1"/>
                </a:solidFill>
              </a:rPr>
              <a:t> &amp; </a:t>
            </a:r>
            <a:r>
              <a:rPr lang="en-US" sz="1100" b="1" dirty="0" err="1" smtClean="0">
                <a:solidFill>
                  <a:schemeClr val="tx1"/>
                </a:solidFill>
              </a:rPr>
              <a:t>sistim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Pengendalian</a:t>
            </a:r>
            <a:r>
              <a:rPr lang="en-US" sz="1100" b="1" dirty="0" smtClean="0">
                <a:solidFill>
                  <a:schemeClr val="tx1"/>
                </a:solidFill>
              </a:rPr>
              <a:t> Internal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Penyediaan</a:t>
            </a:r>
            <a:r>
              <a:rPr lang="en-US" sz="1100" b="1" dirty="0" smtClean="0">
                <a:solidFill>
                  <a:schemeClr val="tx1"/>
                </a:solidFill>
              </a:rPr>
              <a:t> dana </a:t>
            </a:r>
            <a:r>
              <a:rPr lang="en-US" sz="1100" b="1" dirty="0" err="1" smtClean="0">
                <a:solidFill>
                  <a:schemeClr val="tx1"/>
                </a:solidFill>
              </a:rPr>
              <a:t>terkait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dan</a:t>
            </a:r>
            <a:r>
              <a:rPr lang="en-US" sz="1100" b="1" dirty="0" smtClean="0">
                <a:solidFill>
                  <a:schemeClr val="tx1"/>
                </a:solidFill>
              </a:rPr>
              <a:t> dana </a:t>
            </a:r>
            <a:r>
              <a:rPr lang="en-US" sz="1100" b="1" dirty="0" err="1" smtClean="0">
                <a:solidFill>
                  <a:schemeClr val="tx1"/>
                </a:solidFill>
              </a:rPr>
              <a:t>besar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Transparansi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kondisi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keuangan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dan</a:t>
            </a:r>
            <a:r>
              <a:rPr lang="en-US" sz="1100" b="1" dirty="0" smtClean="0">
                <a:solidFill>
                  <a:schemeClr val="tx1"/>
                </a:solidFill>
              </a:rPr>
              <a:t> non </a:t>
            </a:r>
            <a:r>
              <a:rPr lang="en-US" sz="1100" b="1" dirty="0" err="1" smtClean="0">
                <a:solidFill>
                  <a:schemeClr val="tx1"/>
                </a:solidFill>
              </a:rPr>
              <a:t>keuangan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Rencana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Strategis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850250" y="2303434"/>
            <a:ext cx="773623" cy="112556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30%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948118" y="3477434"/>
            <a:ext cx="855637" cy="112556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30%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79954" y="3479369"/>
            <a:ext cx="773623" cy="112556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20%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029923" y="4466417"/>
            <a:ext cx="3987453" cy="537274"/>
          </a:xfrm>
          <a:prstGeom prst="round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PERINGKAT RENTABILITAS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81924" y="5468964"/>
            <a:ext cx="4928461" cy="938983"/>
          </a:xfrm>
          <a:prstGeom prst="roundRect">
            <a:avLst>
              <a:gd name="adj" fmla="val 6141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Font typeface="+mj-lt"/>
              <a:buAutoNum type="arabicPeriod"/>
            </a:pPr>
            <a:r>
              <a:rPr lang="en-US" sz="1100" b="1" dirty="0" smtClean="0">
                <a:solidFill>
                  <a:schemeClr val="tx1"/>
                </a:solidFill>
              </a:rPr>
              <a:t>Tingkat, </a:t>
            </a:r>
            <a:r>
              <a:rPr lang="en-US" sz="1100" b="1" dirty="0" err="1" smtClean="0">
                <a:solidFill>
                  <a:schemeClr val="tx1"/>
                </a:solidFill>
              </a:rPr>
              <a:t>trend,struktur,dan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stabilitas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dengan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memperhatikan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kinerja</a:t>
            </a:r>
            <a:r>
              <a:rPr lang="en-US" sz="1100" b="1" dirty="0" smtClean="0">
                <a:solidFill>
                  <a:schemeClr val="tx1"/>
                </a:solidFill>
              </a:rPr>
              <a:t> peer group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Manajemen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Permodalan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Kemampuan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akses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permodalan</a:t>
            </a:r>
            <a:endParaRPr lang="en-US" sz="1100" b="1" dirty="0" smtClean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043620" y="5003691"/>
            <a:ext cx="3973756" cy="1359976"/>
          </a:xfrm>
          <a:prstGeom prst="roundRect">
            <a:avLst>
              <a:gd name="adj" fmla="val 6141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Kinerja</a:t>
            </a:r>
            <a:r>
              <a:rPr lang="en-US" sz="1100" b="1" dirty="0" smtClean="0">
                <a:solidFill>
                  <a:schemeClr val="tx1"/>
                </a:solidFill>
              </a:rPr>
              <a:t> , Sumber2, </a:t>
            </a:r>
            <a:r>
              <a:rPr lang="en-US" sz="1100" b="1" dirty="0" err="1" smtClean="0">
                <a:solidFill>
                  <a:schemeClr val="tx1"/>
                </a:solidFill>
              </a:rPr>
              <a:t>Sustainability,manajemen</a:t>
            </a:r>
            <a:r>
              <a:rPr lang="en-US" sz="1100" b="1" dirty="0" smtClean="0">
                <a:solidFill>
                  <a:schemeClr val="tx1"/>
                </a:solidFill>
              </a:rPr>
              <a:t> ,</a:t>
            </a:r>
            <a:r>
              <a:rPr lang="en-US" sz="1100" b="1" dirty="0" err="1" smtClean="0">
                <a:solidFill>
                  <a:schemeClr val="tx1"/>
                </a:solidFill>
              </a:rPr>
              <a:t>Rentabilitas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Kontribusii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nya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dalam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meningkatkan</a:t>
            </a:r>
            <a:r>
              <a:rPr lang="en-US" sz="1100" b="1" dirty="0" smtClean="0">
                <a:solidFill>
                  <a:schemeClr val="tx1"/>
                </a:solidFill>
              </a:rPr>
              <a:t> Modal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Prospek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Rentabilitas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Pertimbangan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aspek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tingkat,trend,struktur,dan</a:t>
            </a:r>
            <a:r>
              <a:rPr lang="en-US" sz="1100" b="1" dirty="0" smtClean="0">
                <a:solidFill>
                  <a:schemeClr val="tx1"/>
                </a:solidFill>
              </a:rPr>
              <a:t> sustainability </a:t>
            </a:r>
            <a:r>
              <a:rPr lang="en-US" sz="1100" b="1" dirty="0" err="1" smtClean="0">
                <a:solidFill>
                  <a:schemeClr val="tx1"/>
                </a:solidFill>
              </a:rPr>
              <a:t>dengan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peergroup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US" sz="1100" b="1" dirty="0" smtClean="0">
              <a:solidFill>
                <a:schemeClr val="tx1"/>
              </a:solidFill>
            </a:endParaRPr>
          </a:p>
        </p:txBody>
      </p:sp>
      <p:cxnSp>
        <p:nvCxnSpPr>
          <p:cNvPr id="21" name="Elbow Connector 20"/>
          <p:cNvCxnSpPr>
            <a:stCxn id="3" idx="3"/>
            <a:endCxn id="6" idx="0"/>
          </p:cNvCxnSpPr>
          <p:nvPr/>
        </p:nvCxnSpPr>
        <p:spPr>
          <a:xfrm>
            <a:off x="5362414" y="922132"/>
            <a:ext cx="1013524" cy="1381302"/>
          </a:xfrm>
          <a:prstGeom prst="bentConnector2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5" idx="1"/>
            <a:endCxn id="11" idx="0"/>
          </p:cNvCxnSpPr>
          <p:nvPr/>
        </p:nvCxnSpPr>
        <p:spPr>
          <a:xfrm rot="10800000" flipV="1">
            <a:off x="7237062" y="922132"/>
            <a:ext cx="806558" cy="1381302"/>
          </a:xfrm>
          <a:prstGeom prst="bentConnector2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8" idx="3"/>
            <a:endCxn id="15" idx="2"/>
          </p:cNvCxnSpPr>
          <p:nvPr/>
        </p:nvCxnSpPr>
        <p:spPr>
          <a:xfrm flipV="1">
            <a:off x="5610385" y="4603000"/>
            <a:ext cx="765552" cy="1335456"/>
          </a:xfrm>
          <a:prstGeom prst="bentConnector2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9" idx="1"/>
            <a:endCxn id="16" idx="2"/>
          </p:cNvCxnSpPr>
          <p:nvPr/>
        </p:nvCxnSpPr>
        <p:spPr>
          <a:xfrm rot="10800000">
            <a:off x="7266766" y="4604935"/>
            <a:ext cx="776854" cy="1078744"/>
          </a:xfrm>
          <a:prstGeom prst="bentConnector2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6074044" y="2912717"/>
            <a:ext cx="1476213" cy="112556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RBBR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0025B-C3D6-4D42-BFA8-C8607F12A8AB}" type="datetime1">
              <a:rPr lang="en-US" smtClean="0"/>
              <a:pPr/>
              <a:t>11/9/2018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13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14400" y="1143001"/>
            <a:ext cx="10363200" cy="243936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PERATURAN BANK INDONESIA</a:t>
            </a:r>
            <a:br>
              <a:rPr kumimoji="0" 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NOMOR 15/ 12 /PBI/2013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14400" y="3611607"/>
            <a:ext cx="10363200" cy="1199704"/>
          </a:xfrm>
          <a:prstGeom prst="rect">
            <a:avLst/>
          </a:prstGeom>
        </p:spPr>
        <p:txBody>
          <a:bodyPr/>
          <a:lstStyle/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KEWAJIBAN PENYEDIAAN MODAL MINIMUM BANK UMUM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301E-D423-4C42-A9EC-BEDBF08220C1}" type="datetime1">
              <a:rPr lang="en-US" smtClean="0"/>
              <a:pPr/>
              <a:t>11/9/2018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219201" y="304800"/>
            <a:ext cx="54377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MODAL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BERBASIS PROFIL RISIKO 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9200" y="1219201"/>
            <a:ext cx="1026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n-NO" dirty="0" smtClean="0">
                <a:latin typeface="Cambria Math" pitchFamily="18" charset="0"/>
                <a:ea typeface="Cambria Math" pitchFamily="18" charset="0"/>
              </a:rPr>
              <a:t>Bank wajib menyediakan modal minimum sesuai profil risiko.</a:t>
            </a:r>
          </a:p>
          <a:p>
            <a:pPr marL="342900" indent="-342900">
              <a:buFont typeface="+mj-lt"/>
              <a:buAutoNum type="arabicPeriod"/>
            </a:pPr>
            <a:r>
              <a:rPr lang="nn-NO" dirty="0" smtClean="0"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enyediaan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modal minimum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dihitung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dengan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menggunakan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rasio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Kewajiban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Penyediaan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Modal Minimum (KPMM).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Ditetapkan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sebesar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20800" y="2514600"/>
          <a:ext cx="7416800" cy="1854200"/>
        </p:xfrm>
        <a:graphic>
          <a:graphicData uri="http://schemas.openxmlformats.org/drawingml/2006/table">
            <a:tbl>
              <a:tblPr firstRow="1" bandRow="1"/>
              <a:tblGrid>
                <a:gridCol w="3048000"/>
                <a:gridCol w="436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PROFIL RISIKO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BESARNYA MODAL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ambria Math" pitchFamily="18" charset="0"/>
                          <a:ea typeface="Cambria Math" pitchFamily="18" charset="0"/>
                        </a:rPr>
                        <a:t>Peringkat</a:t>
                      </a:r>
                      <a:r>
                        <a:rPr lang="en-US" baseline="0" dirty="0" smtClean="0">
                          <a:latin typeface="Cambria Math" pitchFamily="18" charset="0"/>
                          <a:ea typeface="Cambria Math" pitchFamily="18" charset="0"/>
                        </a:rPr>
                        <a:t> 1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8% x </a:t>
                      </a:r>
                      <a:r>
                        <a:rPr lang="en-US" dirty="0" err="1" smtClean="0">
                          <a:latin typeface="Cambria Math" pitchFamily="18" charset="0"/>
                          <a:ea typeface="Cambria Math" pitchFamily="18" charset="0"/>
                        </a:rPr>
                        <a:t>dari</a:t>
                      </a:r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 ATMR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ambria Math" pitchFamily="18" charset="0"/>
                          <a:ea typeface="Cambria Math" pitchFamily="18" charset="0"/>
                        </a:rPr>
                        <a:t>Peringkat</a:t>
                      </a:r>
                      <a:r>
                        <a:rPr lang="en-US" baseline="0" dirty="0" smtClean="0">
                          <a:latin typeface="Cambria Math" pitchFamily="18" charset="0"/>
                          <a:ea typeface="Cambria Math" pitchFamily="18" charset="0"/>
                        </a:rPr>
                        <a:t> 2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9% s/d &lt;10% </a:t>
                      </a:r>
                      <a:r>
                        <a:rPr lang="en-US" dirty="0" err="1" smtClean="0">
                          <a:latin typeface="Cambria Math" pitchFamily="18" charset="0"/>
                          <a:ea typeface="Cambria Math" pitchFamily="18" charset="0"/>
                        </a:rPr>
                        <a:t>dari</a:t>
                      </a:r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 ATMR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ambria Math" pitchFamily="18" charset="0"/>
                          <a:ea typeface="Cambria Math" pitchFamily="18" charset="0"/>
                        </a:rPr>
                        <a:t>Peringkat</a:t>
                      </a:r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 3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10% s/d &lt; 11% </a:t>
                      </a:r>
                      <a:r>
                        <a:rPr lang="en-US" baseline="0" dirty="0" smtClean="0">
                          <a:latin typeface="Cambria Math" pitchFamily="18" charset="0"/>
                          <a:ea typeface="Cambria Math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Cambria Math" pitchFamily="18" charset="0"/>
                          <a:ea typeface="Cambria Math" pitchFamily="18" charset="0"/>
                        </a:rPr>
                        <a:t>dari</a:t>
                      </a:r>
                      <a:r>
                        <a:rPr lang="en-US" baseline="0" dirty="0" smtClean="0">
                          <a:latin typeface="Cambria Math" pitchFamily="18" charset="0"/>
                          <a:ea typeface="Cambria Math" pitchFamily="18" charset="0"/>
                        </a:rPr>
                        <a:t> ATMR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ambria Math" pitchFamily="18" charset="0"/>
                          <a:ea typeface="Cambria Math" pitchFamily="18" charset="0"/>
                        </a:rPr>
                        <a:t>Peringkat</a:t>
                      </a:r>
                      <a:r>
                        <a:rPr lang="en-US" baseline="0" dirty="0" smtClean="0">
                          <a:latin typeface="Cambria Math" pitchFamily="18" charset="0"/>
                          <a:ea typeface="Cambria Math" pitchFamily="18" charset="0"/>
                        </a:rPr>
                        <a:t> 4 </a:t>
                      </a:r>
                      <a:r>
                        <a:rPr lang="en-US" baseline="0" dirty="0" err="1" smtClean="0">
                          <a:latin typeface="Cambria Math" pitchFamily="18" charset="0"/>
                          <a:ea typeface="Cambria Math" pitchFamily="18" charset="0"/>
                        </a:rPr>
                        <a:t>atau</a:t>
                      </a:r>
                      <a:r>
                        <a:rPr lang="en-US" baseline="0" dirty="0" smtClean="0">
                          <a:latin typeface="Cambria Math" pitchFamily="18" charset="0"/>
                          <a:ea typeface="Cambria Math" pitchFamily="18" charset="0"/>
                        </a:rPr>
                        <a:t> 5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11 s/d 14 % </a:t>
                      </a:r>
                      <a:r>
                        <a:rPr lang="en-US" dirty="0" err="1" smtClean="0">
                          <a:latin typeface="Cambria Math" pitchFamily="18" charset="0"/>
                          <a:ea typeface="Cambria Math" pitchFamily="18" charset="0"/>
                        </a:rPr>
                        <a:t>dari</a:t>
                      </a:r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 ATMR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219200" y="4549677"/>
            <a:ext cx="975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Bank Indonesia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berwenang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menetapkan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modal minimum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lebih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besar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dari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ketentuan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modal minimum,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dalam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hal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Bank Indonesia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menilai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Bank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menghadapi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potensi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kerugian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membutuhkan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modal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lebih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besar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2544-5135-4D3F-AA54-B6C443A1E09B}" type="datetime1">
              <a:rPr lang="en-US" smtClean="0"/>
              <a:pPr/>
              <a:t>11/9/2018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219200" y="914401"/>
            <a:ext cx="9855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Bank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wajib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membentuk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</a:rPr>
              <a:t>tambahan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 modal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sebagai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penyangga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(buffer)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modal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penyangga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(buffer)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tersebut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berupa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Capital Conservation Buffer;</a:t>
            </a:r>
          </a:p>
          <a:p>
            <a:pPr marL="800100" lvl="1" indent="-342900" algn="just"/>
            <a:r>
              <a:rPr lang="en-US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tambahan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modal yang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berfungsi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sebagai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penyangga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(buffer)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apabila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terjadi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kerugian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pada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periode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krisis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800100" lvl="1" indent="-342900" algn="just">
              <a:buFont typeface="+mj-lt"/>
              <a:buAutoNum type="arabicPeriod" startAt="2"/>
            </a:pP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Countercyclical Buffer; </a:t>
            </a:r>
          </a:p>
          <a:p>
            <a:pPr marL="800100" lvl="1" indent="-342900" algn="just"/>
            <a:r>
              <a:rPr lang="en-US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tambahan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modal yang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berfungsi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sebagai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penyangga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(buffer)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mengantisipasi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kerugian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apabila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terjadi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pertumbuhan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kredit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perbankan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berlebihan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sehingga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berpotensi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mengganggu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stabilitas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sistem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keuangan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  <a:endParaRPr lang="en-US" b="1" dirty="0" smtClean="0">
              <a:latin typeface="Cambria Math" pitchFamily="18" charset="0"/>
              <a:ea typeface="Cambria Math" pitchFamily="18" charset="0"/>
            </a:endParaRPr>
          </a:p>
          <a:p>
            <a:pPr marL="800100" lvl="1" indent="-342900" algn="just">
              <a:buFont typeface="+mj-lt"/>
              <a:buAutoNum type="arabicPeriod" startAt="2"/>
            </a:pP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Capital Surcharge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 D-SIB.</a:t>
            </a:r>
          </a:p>
          <a:p>
            <a:pPr marL="800100" lvl="1" indent="-342900" algn="just"/>
            <a:r>
              <a:rPr lang="en-US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tambahan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modal yang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berfungsi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mengurangi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dampak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negatif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terhadap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stabilitas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sistem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keuangan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perekonomian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apabila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terjadi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kegagalan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Bank yang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berdampak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sistemik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melalui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peningkatan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nl-NL" dirty="0" smtClean="0">
                <a:latin typeface="Cambria Math" pitchFamily="18" charset="0"/>
                <a:ea typeface="Cambria Math" pitchFamily="18" charset="0"/>
              </a:rPr>
              <a:t>kemampuan Bank dalam menyerap kerugian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 marL="800100" lvl="1" indent="-342900">
              <a:buFont typeface="+mj-lt"/>
              <a:buAutoNum type="arabicPeriod" startAt="2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228600"/>
            <a:ext cx="782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MODAL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PENYANGGA (BUFFER)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9C15A-1256-4340-9163-6BD3DFFFE0AF}" type="datetime1">
              <a:rPr lang="en-US" smtClean="0"/>
              <a:pPr/>
              <a:t>11/9/2018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4059" y="3691446"/>
            <a:ext cx="11059178" cy="132343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400050" indent="-400050" eaLnBrk="0" hangingPunct="0">
              <a:defRPr/>
            </a:pPr>
            <a:r>
              <a:rPr lang="en-GB" sz="8000" dirty="0" smtClean="0">
                <a:solidFill>
                  <a:schemeClr val="accent1">
                    <a:lumMod val="50000"/>
                  </a:schemeClr>
                </a:solidFill>
              </a:rPr>
              <a:t>……</a:t>
            </a:r>
            <a:r>
              <a:rPr lang="en-GB" sz="8000" dirty="0" err="1" smtClean="0">
                <a:solidFill>
                  <a:schemeClr val="accent1">
                    <a:lumMod val="50000"/>
                  </a:schemeClr>
                </a:solidFill>
              </a:rPr>
              <a:t>Semoga</a:t>
            </a:r>
            <a:r>
              <a:rPr lang="en-GB" sz="8000" dirty="0" smtClean="0">
                <a:solidFill>
                  <a:schemeClr val="accent1">
                    <a:lumMod val="50000"/>
                  </a:schemeClr>
                </a:solidFill>
              </a:rPr>
              <a:t> SUKSES</a:t>
            </a:r>
            <a:endParaRPr lang="en-GB" sz="8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D112-A85E-49C6-B42B-3EC6A3428477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17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599" y="1219200"/>
            <a:ext cx="10997381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 smtClean="0"/>
          </a:p>
          <a:p>
            <a:pPr algn="r"/>
            <a:r>
              <a:rPr lang="en-US" sz="5400" dirty="0" err="1" smtClean="0">
                <a:latin typeface="Cambria Math" pitchFamily="18" charset="0"/>
                <a:ea typeface="Cambria Math" pitchFamily="18" charset="0"/>
              </a:rPr>
              <a:t>pilar</a:t>
            </a:r>
            <a:r>
              <a:rPr lang="en-US" sz="5400" dirty="0" smtClean="0">
                <a:latin typeface="Cambria Math" pitchFamily="18" charset="0"/>
                <a:ea typeface="Cambria Math" pitchFamily="18" charset="0"/>
              </a:rPr>
              <a:t> 3</a:t>
            </a:r>
          </a:p>
          <a:p>
            <a:pPr algn="r"/>
            <a:r>
              <a:rPr lang="en-US" sz="8800" b="1" dirty="0" err="1" smtClean="0">
                <a:latin typeface="Cambria Math" pitchFamily="18" charset="0"/>
                <a:ea typeface="Cambria Math" pitchFamily="18" charset="0"/>
              </a:rPr>
              <a:t>Rentabilitas</a:t>
            </a:r>
            <a:r>
              <a:rPr lang="en-US" sz="8800" b="1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endParaRPr lang="en-US" sz="88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FFA4-CDEF-4444-8F97-19C2890D7ACF}" type="datetime1">
              <a:rPr lang="en-US" smtClean="0"/>
              <a:pPr/>
              <a:t>11/9/2018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641600" y="685801"/>
            <a:ext cx="2133600" cy="61555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KINERJA </a:t>
            </a:r>
            <a:r>
              <a:rPr lang="en-US" sz="1600" b="1" dirty="0" smtClean="0">
                <a:latin typeface="Cambria Math" pitchFamily="18" charset="0"/>
                <a:ea typeface="Cambria Math" pitchFamily="18" charset="0"/>
              </a:rPr>
              <a:t>RENTABILITAS </a:t>
            </a:r>
          </a:p>
        </p:txBody>
      </p:sp>
      <p:sp>
        <p:nvSpPr>
          <p:cNvPr id="4" name="Rectangle 3"/>
          <p:cNvSpPr/>
          <p:nvPr/>
        </p:nvSpPr>
        <p:spPr>
          <a:xfrm>
            <a:off x="2743199" y="2743201"/>
            <a:ext cx="2877779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SUMBER-SUMBER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RENTABILITAS </a:t>
            </a:r>
          </a:p>
        </p:txBody>
      </p:sp>
      <p:sp>
        <p:nvSpPr>
          <p:cNvPr id="5" name="Rectangle 4"/>
          <p:cNvSpPr/>
          <p:nvPr/>
        </p:nvSpPr>
        <p:spPr>
          <a:xfrm>
            <a:off x="2743200" y="4262284"/>
            <a:ext cx="2787445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RENTABILITAS YG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BERKESINAMBUNGAN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(sustainability)</a:t>
            </a:r>
          </a:p>
        </p:txBody>
      </p:sp>
      <p:sp>
        <p:nvSpPr>
          <p:cNvPr id="6" name="Rectangle 5"/>
          <p:cNvSpPr/>
          <p:nvPr/>
        </p:nvSpPr>
        <p:spPr>
          <a:xfrm>
            <a:off x="2743199" y="5486401"/>
            <a:ext cx="2672223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MANAJEMEN RENTABILITAS</a:t>
            </a:r>
            <a:r>
              <a:rPr lang="en-US" dirty="0" smtClean="0"/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508000" y="1828801"/>
            <a:ext cx="2540000" cy="646331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UKURAN </a:t>
            </a:r>
            <a:r>
              <a:rPr lang="en-US" b="1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RENTABILITAS </a:t>
            </a:r>
          </a:p>
        </p:txBody>
      </p:sp>
      <p:cxnSp>
        <p:nvCxnSpPr>
          <p:cNvPr id="8" name="Elbow Connector 7"/>
          <p:cNvCxnSpPr>
            <a:stCxn id="7" idx="0"/>
            <a:endCxn id="3" idx="1"/>
          </p:cNvCxnSpPr>
          <p:nvPr/>
        </p:nvCxnSpPr>
        <p:spPr>
          <a:xfrm rot="5400000" flipH="1" flipV="1">
            <a:off x="1792190" y="979389"/>
            <a:ext cx="835223" cy="863600"/>
          </a:xfrm>
          <a:prstGeom prst="bentConnector2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7" idx="2"/>
            <a:endCxn id="4" idx="1"/>
          </p:cNvCxnSpPr>
          <p:nvPr/>
        </p:nvCxnSpPr>
        <p:spPr>
          <a:xfrm rot="16200000" flipH="1">
            <a:off x="1964982" y="2288149"/>
            <a:ext cx="591235" cy="965199"/>
          </a:xfrm>
          <a:prstGeom prst="bentConnector2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7" idx="2"/>
            <a:endCxn id="5" idx="1"/>
          </p:cNvCxnSpPr>
          <p:nvPr/>
        </p:nvCxnSpPr>
        <p:spPr>
          <a:xfrm rot="16200000" flipH="1">
            <a:off x="1136192" y="3116940"/>
            <a:ext cx="2248817" cy="965200"/>
          </a:xfrm>
          <a:prstGeom prst="bentConnector2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7" idx="2"/>
            <a:endCxn id="6" idx="1"/>
          </p:cNvCxnSpPr>
          <p:nvPr/>
        </p:nvCxnSpPr>
        <p:spPr>
          <a:xfrm rot="16200000" flipH="1">
            <a:off x="593382" y="3659749"/>
            <a:ext cx="3334435" cy="965199"/>
          </a:xfrm>
          <a:prstGeom prst="bentConnector2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502400" y="228600"/>
            <a:ext cx="5181600" cy="5232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RoA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)Return on asset</a:t>
            </a:r>
          </a:p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Laba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sblm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pajak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/ Rata2Aktiva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6502400" y="838200"/>
            <a:ext cx="5181600" cy="5232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(NIM) Net Interest Margin</a:t>
            </a:r>
          </a:p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Pendapatan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bunga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bersih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/ Rata2 total 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AktivaProduktif</a:t>
            </a:r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6502400" y="1524001"/>
            <a:ext cx="5181600" cy="3077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Realisasi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laba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thd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anggaran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6502400" y="1905001"/>
            <a:ext cx="5181600" cy="3077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Kontribusi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laba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thd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peningkatan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Modal ( organic growth)</a:t>
            </a:r>
            <a:endParaRPr lang="en-US" sz="1400" dirty="0"/>
          </a:p>
        </p:txBody>
      </p:sp>
      <p:cxnSp>
        <p:nvCxnSpPr>
          <p:cNvPr id="42" name="Elbow Connector 41"/>
          <p:cNvCxnSpPr>
            <a:stCxn id="3" idx="3"/>
            <a:endCxn id="29" idx="1"/>
          </p:cNvCxnSpPr>
          <p:nvPr/>
        </p:nvCxnSpPr>
        <p:spPr>
          <a:xfrm flipV="1">
            <a:off x="4775200" y="490211"/>
            <a:ext cx="1727200" cy="50336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3" idx="3"/>
            <a:endCxn id="38" idx="1"/>
          </p:cNvCxnSpPr>
          <p:nvPr/>
        </p:nvCxnSpPr>
        <p:spPr>
          <a:xfrm>
            <a:off x="4775200" y="993577"/>
            <a:ext cx="1727200" cy="106531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3" idx="3"/>
            <a:endCxn id="37" idx="1"/>
          </p:cNvCxnSpPr>
          <p:nvPr/>
        </p:nvCxnSpPr>
        <p:spPr>
          <a:xfrm>
            <a:off x="4775200" y="993577"/>
            <a:ext cx="1727200" cy="68431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3" idx="3"/>
            <a:endCxn id="30" idx="1"/>
          </p:cNvCxnSpPr>
          <p:nvPr/>
        </p:nvCxnSpPr>
        <p:spPr>
          <a:xfrm>
            <a:off x="4775200" y="993578"/>
            <a:ext cx="1727200" cy="10623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6502400" y="2286001"/>
            <a:ext cx="5181600" cy="3077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Pendapatan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bunga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bersih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thd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rata2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Aktiva</a:t>
            </a:r>
            <a:endParaRPr lang="en-US" sz="1400" dirty="0"/>
          </a:p>
        </p:txBody>
      </p:sp>
      <p:sp>
        <p:nvSpPr>
          <p:cNvPr id="60" name="Rectangle 59"/>
          <p:cNvSpPr/>
          <p:nvPr/>
        </p:nvSpPr>
        <p:spPr>
          <a:xfrm>
            <a:off x="6487652" y="2679290"/>
            <a:ext cx="5196348" cy="5232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Pendapatan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Operasional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(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diluar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pendptn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bunga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dibagi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 Rata2 Asset</a:t>
            </a:r>
            <a:endParaRPr lang="en-US" sz="1400" dirty="0"/>
          </a:p>
        </p:txBody>
      </p:sp>
      <p:sp>
        <p:nvSpPr>
          <p:cNvPr id="73" name="Rectangle 72"/>
          <p:cNvSpPr/>
          <p:nvPr/>
        </p:nvSpPr>
        <p:spPr>
          <a:xfrm>
            <a:off x="6502400" y="3291483"/>
            <a:ext cx="5181600" cy="3077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Beban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Overhead/ Rata2 Asset</a:t>
            </a:r>
            <a:endParaRPr lang="en-US" sz="1400" dirty="0"/>
          </a:p>
        </p:txBody>
      </p:sp>
      <p:sp>
        <p:nvSpPr>
          <p:cNvPr id="74" name="Rectangle 73"/>
          <p:cNvSpPr/>
          <p:nvPr/>
        </p:nvSpPr>
        <p:spPr>
          <a:xfrm>
            <a:off x="6487652" y="3672484"/>
            <a:ext cx="5196348" cy="3077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Beban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Pencadangan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/ Rata2 Asset</a:t>
            </a:r>
            <a:endParaRPr lang="en-US" sz="1400" dirty="0"/>
          </a:p>
        </p:txBody>
      </p:sp>
      <p:sp>
        <p:nvSpPr>
          <p:cNvPr id="75" name="Rectangle 74"/>
          <p:cNvSpPr/>
          <p:nvPr/>
        </p:nvSpPr>
        <p:spPr>
          <a:xfrm>
            <a:off x="6487652" y="4036329"/>
            <a:ext cx="5196348" cy="3066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Komponen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non-Core Earnings 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bersih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/ Rata2 Asset</a:t>
            </a:r>
            <a:endParaRPr lang="en-US" sz="1400" dirty="0"/>
          </a:p>
        </p:txBody>
      </p:sp>
      <p:cxnSp>
        <p:nvCxnSpPr>
          <p:cNvPr id="76" name="Elbow Connector 75"/>
          <p:cNvCxnSpPr>
            <a:stCxn id="4" idx="3"/>
            <a:endCxn id="59" idx="1"/>
          </p:cNvCxnSpPr>
          <p:nvPr/>
        </p:nvCxnSpPr>
        <p:spPr>
          <a:xfrm flipV="1">
            <a:off x="5620978" y="2439890"/>
            <a:ext cx="881422" cy="62647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4" idx="3"/>
            <a:endCxn id="60" idx="1"/>
          </p:cNvCxnSpPr>
          <p:nvPr/>
        </p:nvCxnSpPr>
        <p:spPr>
          <a:xfrm flipV="1">
            <a:off x="5620978" y="2940900"/>
            <a:ext cx="866674" cy="12546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stCxn id="5" idx="3"/>
            <a:endCxn id="91" idx="1"/>
          </p:cNvCxnSpPr>
          <p:nvPr/>
        </p:nvCxnSpPr>
        <p:spPr>
          <a:xfrm>
            <a:off x="5530645" y="4723949"/>
            <a:ext cx="971755" cy="838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4" idx="3"/>
            <a:endCxn id="74" idx="1"/>
          </p:cNvCxnSpPr>
          <p:nvPr/>
        </p:nvCxnSpPr>
        <p:spPr>
          <a:xfrm>
            <a:off x="5620978" y="3066367"/>
            <a:ext cx="866674" cy="76000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4" idx="3"/>
            <a:endCxn id="75" idx="1"/>
          </p:cNvCxnSpPr>
          <p:nvPr/>
        </p:nvCxnSpPr>
        <p:spPr>
          <a:xfrm>
            <a:off x="5620978" y="3066367"/>
            <a:ext cx="866674" cy="112327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6502400" y="4470719"/>
            <a:ext cx="5181600" cy="5232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Primary net Core Income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dikurangi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Operating discretionary item / Rata2 Asset</a:t>
            </a:r>
            <a:endParaRPr lang="en-US" sz="1400" dirty="0"/>
          </a:p>
        </p:txBody>
      </p:sp>
      <p:sp>
        <p:nvSpPr>
          <p:cNvPr id="92" name="Rectangle 91"/>
          <p:cNvSpPr/>
          <p:nvPr/>
        </p:nvSpPr>
        <p:spPr>
          <a:xfrm>
            <a:off x="6502400" y="5076158"/>
            <a:ext cx="3352800" cy="3077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Prospek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rentabilitas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mendatang</a:t>
            </a:r>
            <a:endParaRPr lang="en-US" sz="1400" dirty="0"/>
          </a:p>
        </p:txBody>
      </p:sp>
      <p:cxnSp>
        <p:nvCxnSpPr>
          <p:cNvPr id="134" name="Elbow Connector 133"/>
          <p:cNvCxnSpPr>
            <a:stCxn id="5" idx="3"/>
            <a:endCxn id="92" idx="1"/>
          </p:cNvCxnSpPr>
          <p:nvPr/>
        </p:nvCxnSpPr>
        <p:spPr>
          <a:xfrm>
            <a:off x="5530645" y="4723949"/>
            <a:ext cx="971755" cy="50609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12EB-4AFB-4071-A75B-43B25920F99C}" type="datetime1">
              <a:rPr lang="en-US" smtClean="0"/>
              <a:pPr/>
              <a:t>11/9/2018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55893" y="531912"/>
            <a:ext cx="3304323" cy="22407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TINGKAT, TREND, STRUKTUR </a:t>
            </a:r>
          </a:p>
          <a:p>
            <a:pPr algn="ctr"/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STABILITAS </a:t>
            </a:r>
          </a:p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RENTABILITAS BANK </a:t>
            </a:r>
          </a:p>
        </p:txBody>
      </p:sp>
      <p:sp>
        <p:nvSpPr>
          <p:cNvPr id="7" name="Rectangle 6"/>
          <p:cNvSpPr/>
          <p:nvPr/>
        </p:nvSpPr>
        <p:spPr>
          <a:xfrm>
            <a:off x="439377" y="2367081"/>
            <a:ext cx="2567293" cy="1653104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8575"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PENILAIAN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RENTABILITAS </a:t>
            </a:r>
          </a:p>
        </p:txBody>
      </p:sp>
      <p:cxnSp>
        <p:nvCxnSpPr>
          <p:cNvPr id="8" name="Elbow Connector 7"/>
          <p:cNvCxnSpPr>
            <a:stCxn id="7" idx="3"/>
            <a:endCxn id="3" idx="1"/>
          </p:cNvCxnSpPr>
          <p:nvPr/>
        </p:nvCxnSpPr>
        <p:spPr>
          <a:xfrm flipV="1">
            <a:off x="3006670" y="1652310"/>
            <a:ext cx="849223" cy="1541323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stCxn id="93" idx="3"/>
            <a:endCxn id="97" idx="1"/>
          </p:cNvCxnSpPr>
          <p:nvPr/>
        </p:nvCxnSpPr>
        <p:spPr>
          <a:xfrm flipV="1">
            <a:off x="7160216" y="4078304"/>
            <a:ext cx="949239" cy="80006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7" idx="3"/>
            <a:endCxn id="93" idx="1"/>
          </p:cNvCxnSpPr>
          <p:nvPr/>
        </p:nvCxnSpPr>
        <p:spPr>
          <a:xfrm>
            <a:off x="3006670" y="3193633"/>
            <a:ext cx="849223" cy="168473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3855893" y="3910852"/>
            <a:ext cx="3304323" cy="19350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PERBANDINGAN </a:t>
            </a:r>
          </a:p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KINERJA BANK DGN KINERJA PEER GROUP</a:t>
            </a:r>
          </a:p>
        </p:txBody>
      </p:sp>
      <p:sp>
        <p:nvSpPr>
          <p:cNvPr id="97" name="Rectangle 96"/>
          <p:cNvSpPr/>
          <p:nvPr/>
        </p:nvSpPr>
        <p:spPr>
          <a:xfrm>
            <a:off x="8109455" y="3607949"/>
            <a:ext cx="2937588" cy="94070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KUALITATIF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8109455" y="5004567"/>
            <a:ext cx="2937588" cy="99314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KUANTITATIF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00" name="Elbow Connector 99"/>
          <p:cNvCxnSpPr>
            <a:stCxn id="93" idx="3"/>
            <a:endCxn id="99" idx="1"/>
          </p:cNvCxnSpPr>
          <p:nvPr/>
        </p:nvCxnSpPr>
        <p:spPr>
          <a:xfrm>
            <a:off x="7160216" y="4878371"/>
            <a:ext cx="949239" cy="62276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5F69-6AD8-4E49-9D3B-8332850B0EAD}" type="datetime1">
              <a:rPr lang="en-US" smtClean="0"/>
              <a:pPr/>
              <a:t>11/9/2018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219199" y="457201"/>
            <a:ext cx="10461523" cy="563231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KETERANGAN</a:t>
            </a: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000" b="1" dirty="0" err="1" smtClean="0">
                <a:latin typeface="Cambria Math" pitchFamily="18" charset="0"/>
                <a:ea typeface="Cambria Math" pitchFamily="18" charset="0"/>
              </a:rPr>
              <a:t>Beban</a:t>
            </a: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 Overhead 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adalah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seluruh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operasional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bukan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merupakan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beban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bunga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seperti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misalnya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penyusutan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tenaga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kerja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pendidikan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pelatihan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premi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asuransi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rugi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karena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risiko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operasional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penelitian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pengembangan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sewa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promosi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pajak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pemeliharaan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perbaikan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barang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jasa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lainnya</a:t>
            </a:r>
            <a:endParaRPr lang="en-US" sz="2000" dirty="0" smtClean="0">
              <a:latin typeface="Cambria Math" pitchFamily="18" charset="0"/>
              <a:ea typeface="Cambria Math" pitchFamily="18" charset="0"/>
            </a:endParaRP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000" b="1" dirty="0" err="1" smtClean="0">
                <a:latin typeface="Cambria Math" pitchFamily="18" charset="0"/>
                <a:ea typeface="Cambria Math" pitchFamily="18" charset="0"/>
              </a:rPr>
              <a:t>Beban</a:t>
            </a: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b="1" dirty="0" err="1" smtClean="0">
                <a:latin typeface="Cambria Math" pitchFamily="18" charset="0"/>
                <a:ea typeface="Cambria Math" pitchFamily="18" charset="0"/>
              </a:rPr>
              <a:t>Pencadangan</a:t>
            </a: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adalah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seluruh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dikeluarkan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pencadangan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aktiva</a:t>
            </a:r>
            <a:endParaRPr lang="en-US" sz="2000" dirty="0" smtClean="0">
              <a:latin typeface="Cambria Math" pitchFamily="18" charset="0"/>
              <a:ea typeface="Cambria Math" pitchFamily="18" charset="0"/>
            </a:endParaRP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000" b="1" dirty="0" err="1" smtClean="0">
                <a:latin typeface="Cambria Math" pitchFamily="18" charset="0"/>
                <a:ea typeface="Cambria Math" pitchFamily="18" charset="0"/>
              </a:rPr>
              <a:t>Komponen</a:t>
            </a: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 non Core Earning </a:t>
            </a:r>
            <a:r>
              <a:rPr lang="en-US" sz="2000" b="1" dirty="0" err="1" smtClean="0">
                <a:latin typeface="Cambria Math" pitchFamily="18" charset="0"/>
                <a:ea typeface="Cambria Math" pitchFamily="18" charset="0"/>
              </a:rPr>
              <a:t>bersih</a:t>
            </a: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adalah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non Core Earning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dikurangi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non Core Expense,</a:t>
            </a: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Non Core Earnings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pendapatan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dari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penjualan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aktiva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tetap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+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keuntungan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translasi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mata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uang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asing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+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hasil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klaim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asuransi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+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keuntungan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fair value option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yg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belum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direalisir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+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keuntungan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trading FVO loans +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aset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keuangan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lainnya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+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pendapatan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sewa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+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pendapatan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lainnya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(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jika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ada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)</a:t>
            </a: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Primary core net income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adalah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primary core income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dikurangi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dengan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primary core expense</a:t>
            </a: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Primary core income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adalah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pendapatan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bunga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bersih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ditambah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dengan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fee based income</a:t>
            </a: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Primary core expense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adalah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beban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overhead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yakni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beban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operasional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selain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beban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bunga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rugi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karena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penurunan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nilai</a:t>
            </a:r>
            <a:endParaRPr lang="en-US" sz="2000" dirty="0" smtClean="0">
              <a:latin typeface="Cambria Math" pitchFamily="18" charset="0"/>
              <a:ea typeface="Cambria Math" pitchFamily="18" charset="0"/>
            </a:endParaRP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Operating discretionary item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adalah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rugi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karena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penurunan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nilai</a:t>
            </a:r>
            <a:endParaRPr lang="en-US" sz="20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FCAE2-99DB-4943-B25E-521EBF055A57}" type="datetime1">
              <a:rPr lang="en-US" smtClean="0"/>
              <a:pPr/>
              <a:t>11/9/2018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19199" y="274024"/>
            <a:ext cx="10314039" cy="5232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anchor="ctr">
            <a:spAutoFit/>
          </a:bodyPr>
          <a:lstStyle/>
          <a:p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RATIO  </a:t>
            </a:r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PENTING LAINNYA </a:t>
            </a:r>
          </a:p>
        </p:txBody>
      </p:sp>
      <p:sp>
        <p:nvSpPr>
          <p:cNvPr id="5" name="Rectangle 4"/>
          <p:cNvSpPr/>
          <p:nvPr/>
        </p:nvSpPr>
        <p:spPr>
          <a:xfrm>
            <a:off x="1263444" y="946356"/>
            <a:ext cx="10266252" cy="49552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339725" indent="-339725" algn="just">
              <a:buFont typeface="Wingdings" pitchFamily="2" charset="2"/>
              <a:buChar char="§"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PERMODALAN</a:t>
            </a:r>
          </a:p>
          <a:p>
            <a:pPr marL="339725" indent="-339725" algn="just"/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Capital Adequacy Ratio</a:t>
            </a: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ASSET PRODUKTIF</a:t>
            </a:r>
          </a:p>
          <a:p>
            <a:pPr marL="339725" indent="-339725" algn="just"/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Non Performing Loan – gross</a:t>
            </a:r>
          </a:p>
          <a:p>
            <a:pPr marL="339725" indent="-339725" algn="just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	Non Performing Loan – net</a:t>
            </a: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RENTABILITAS</a:t>
            </a:r>
          </a:p>
          <a:p>
            <a:pPr marL="339725" indent="-339725" algn="just"/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Return on Asset</a:t>
            </a:r>
          </a:p>
          <a:p>
            <a:pPr marL="339725" indent="-339725" algn="just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	Return on Equity</a:t>
            </a:r>
          </a:p>
          <a:p>
            <a:pPr marL="339725" indent="-339725" algn="just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	Net Interest Margin</a:t>
            </a:r>
          </a:p>
          <a:p>
            <a:pPr marL="339725" indent="-339725" algn="just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	BOPO</a:t>
            </a: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LIKUIDITAS</a:t>
            </a:r>
          </a:p>
          <a:p>
            <a:pPr marL="339725" indent="-339725" algn="just"/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Loan to Deposit Ratio</a:t>
            </a:r>
          </a:p>
          <a:p>
            <a:pPr marL="339725" indent="-339725" algn="just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	</a:t>
            </a:r>
            <a:endParaRPr lang="en-US" sz="28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C91C6-22BE-485B-92D9-D19D5F429BE8}" type="datetime1">
              <a:rPr lang="en-US" smtClean="0"/>
              <a:pPr/>
              <a:t>11/9/2018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50258" y="1477297"/>
            <a:ext cx="9753600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 smtClean="0"/>
          </a:p>
          <a:p>
            <a:pPr algn="r"/>
            <a:r>
              <a:rPr lang="en-US" sz="5400" dirty="0" err="1" smtClean="0">
                <a:latin typeface="Cambria Math" pitchFamily="18" charset="0"/>
                <a:ea typeface="Cambria Math" pitchFamily="18" charset="0"/>
              </a:rPr>
              <a:t>pilar</a:t>
            </a:r>
            <a:r>
              <a:rPr lang="en-US" sz="5400" dirty="0" smtClean="0">
                <a:latin typeface="Cambria Math" pitchFamily="18" charset="0"/>
                <a:ea typeface="Cambria Math" pitchFamily="18" charset="0"/>
              </a:rPr>
              <a:t> 4</a:t>
            </a:r>
          </a:p>
          <a:p>
            <a:pPr algn="r"/>
            <a:r>
              <a:rPr lang="en-US" sz="8800" b="1" dirty="0" smtClean="0">
                <a:latin typeface="Cambria Math" pitchFamily="18" charset="0"/>
                <a:ea typeface="Cambria Math" pitchFamily="18" charset="0"/>
              </a:rPr>
              <a:t>KECUKUPAN </a:t>
            </a:r>
            <a:r>
              <a:rPr lang="en-US" sz="8800" dirty="0" smtClean="0">
                <a:latin typeface="Cambria Math" pitchFamily="18" charset="0"/>
                <a:ea typeface="Cambria Math" pitchFamily="18" charset="0"/>
              </a:rPr>
              <a:t>MODAL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C8D8-6689-41DC-8457-6AFE611DE9C8}" type="datetime1">
              <a:rPr lang="en-US" smtClean="0"/>
              <a:pPr/>
              <a:t>11/9/2018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DD228-A32B-478A-A96A-7D28D1027AA7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41600" y="562690"/>
            <a:ext cx="2133600" cy="86177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anchor="ctr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RASIO</a:t>
            </a:r>
          </a:p>
          <a:p>
            <a:r>
              <a:rPr lang="en-US" sz="1600" b="1" dirty="0" smtClean="0">
                <a:latin typeface="Cambria Math" pitchFamily="18" charset="0"/>
                <a:ea typeface="Cambria Math" pitchFamily="18" charset="0"/>
              </a:rPr>
              <a:t>KECUKUPAN</a:t>
            </a:r>
          </a:p>
          <a:p>
            <a:r>
              <a:rPr lang="en-US" sz="1600" b="1" dirty="0" smtClean="0">
                <a:latin typeface="Cambria Math" pitchFamily="18" charset="0"/>
                <a:ea typeface="Cambria Math" pitchFamily="18" charset="0"/>
              </a:rPr>
              <a:t>MODAL</a:t>
            </a:r>
          </a:p>
        </p:txBody>
      </p:sp>
      <p:sp>
        <p:nvSpPr>
          <p:cNvPr id="8" name="Rectangle 7"/>
          <p:cNvSpPr/>
          <p:nvPr/>
        </p:nvSpPr>
        <p:spPr>
          <a:xfrm>
            <a:off x="508000" y="2438401"/>
            <a:ext cx="2844800" cy="138499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anchor="ctr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UKURAN KECUKUPAN MODAL</a:t>
            </a:r>
            <a:endParaRPr lang="en-US" sz="2800" b="1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9" name="Elbow Connector 7"/>
          <p:cNvCxnSpPr>
            <a:stCxn id="8" idx="0"/>
            <a:endCxn id="4" idx="1"/>
          </p:cNvCxnSpPr>
          <p:nvPr/>
        </p:nvCxnSpPr>
        <p:spPr>
          <a:xfrm rot="5400000" flipH="1" flipV="1">
            <a:off x="1563590" y="1360389"/>
            <a:ext cx="1444823" cy="711200"/>
          </a:xfrm>
          <a:prstGeom prst="bentConnector2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10"/>
          <p:cNvCxnSpPr>
            <a:stCxn id="8" idx="2"/>
            <a:endCxn id="86" idx="1"/>
          </p:cNvCxnSpPr>
          <p:nvPr/>
        </p:nvCxnSpPr>
        <p:spPr>
          <a:xfrm rot="16200000" flipH="1">
            <a:off x="1331016" y="4422780"/>
            <a:ext cx="1909971" cy="711200"/>
          </a:xfrm>
          <a:prstGeom prst="bentConnector2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400800" y="228600"/>
            <a:ext cx="5181600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Modal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dibagi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ATMR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6400800" y="609600"/>
            <a:ext cx="5181600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Modal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Inti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( TIER1)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dibagi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ATMR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6400800" y="990601"/>
            <a:ext cx="5283200" cy="830997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Asset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Produktif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bermasalah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dikurangi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CKPN Asset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Produktif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bermasalah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terhadap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Modal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Inti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ditambah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Cadangan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Umum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1600" dirty="0"/>
          </a:p>
        </p:txBody>
      </p:sp>
      <p:cxnSp>
        <p:nvCxnSpPr>
          <p:cNvPr id="17" name="Elbow Connector 16"/>
          <p:cNvCxnSpPr>
            <a:stCxn id="4" idx="3"/>
            <a:endCxn id="13" idx="1"/>
          </p:cNvCxnSpPr>
          <p:nvPr/>
        </p:nvCxnSpPr>
        <p:spPr>
          <a:xfrm flipV="1">
            <a:off x="4775200" y="397877"/>
            <a:ext cx="1625600" cy="595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4" idx="3"/>
            <a:endCxn id="15" idx="1"/>
          </p:cNvCxnSpPr>
          <p:nvPr/>
        </p:nvCxnSpPr>
        <p:spPr>
          <a:xfrm>
            <a:off x="4775200" y="993577"/>
            <a:ext cx="1625600" cy="41252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4" idx="3"/>
            <a:endCxn id="14" idx="1"/>
          </p:cNvCxnSpPr>
          <p:nvPr/>
        </p:nvCxnSpPr>
        <p:spPr>
          <a:xfrm flipV="1">
            <a:off x="4775200" y="778877"/>
            <a:ext cx="1625600" cy="214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400800" y="1905001"/>
            <a:ext cx="5384800" cy="584775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Asset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berkualitas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rendah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dikurangi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CKPN Asset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kualitas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rendah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dibagi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Modal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inti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ditambah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Cadangan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Umum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6400800" y="3657600"/>
            <a:ext cx="5384800" cy="1219200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>
            <a:noAutofit/>
          </a:bodyPr>
          <a:lstStyle/>
          <a:p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Memperhatikan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(1)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risiko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inherent,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(2)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kualitas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penerapan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manajemen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risiko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 Risk Control) , (3)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tingkat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risiko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(4)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profil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risisko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baik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individual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maupun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konsolidasi</a:t>
            </a:r>
            <a:endParaRPr lang="en-US" dirty="0"/>
          </a:p>
        </p:txBody>
      </p:sp>
      <p:cxnSp>
        <p:nvCxnSpPr>
          <p:cNvPr id="27" name="Elbow Connector 26"/>
          <p:cNvCxnSpPr>
            <a:stCxn id="4" idx="3"/>
            <a:endCxn id="22" idx="1"/>
          </p:cNvCxnSpPr>
          <p:nvPr/>
        </p:nvCxnSpPr>
        <p:spPr>
          <a:xfrm>
            <a:off x="4775200" y="993577"/>
            <a:ext cx="1625600" cy="120381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6400800" y="2819401"/>
            <a:ext cx="5384800" cy="584775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latin typeface="Cambria Math" pitchFamily="18" charset="0"/>
                <a:ea typeface="Cambria Math" pitchFamily="18" charset="0"/>
              </a:rPr>
              <a:t>Kecukupan</a:t>
            </a:r>
            <a:r>
              <a:rPr lang="en-US" sz="1600" b="1" dirty="0" smtClean="0">
                <a:latin typeface="Cambria Math" pitchFamily="18" charset="0"/>
                <a:ea typeface="Cambria Math" pitchFamily="18" charset="0"/>
              </a:rPr>
              <a:t> Modal Bank 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mengantisipasi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potensi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rugi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sesuai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profil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risiko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</a:p>
        </p:txBody>
      </p:sp>
      <p:cxnSp>
        <p:nvCxnSpPr>
          <p:cNvPr id="83" name="Elbow Connector 82"/>
          <p:cNvCxnSpPr>
            <a:stCxn id="4" idx="3"/>
            <a:endCxn id="77" idx="1"/>
          </p:cNvCxnSpPr>
          <p:nvPr/>
        </p:nvCxnSpPr>
        <p:spPr>
          <a:xfrm>
            <a:off x="4775200" y="993577"/>
            <a:ext cx="1625600" cy="211821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2641600" y="5410201"/>
            <a:ext cx="25400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anchor="ctr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PENGELOLAAN</a:t>
            </a: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PERMODALAN</a:t>
            </a:r>
            <a:endParaRPr lang="en-US" sz="16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400800" y="5684967"/>
            <a:ext cx="4775200" cy="5847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Akses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Modal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sumber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internal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berasal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dari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kinerja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rentabilitas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yg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mendukung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permodalan</a:t>
            </a:r>
            <a:endParaRPr lang="en-US" sz="16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400800" y="5273189"/>
            <a:ext cx="4368800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Manajemen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Permodalan</a:t>
            </a:r>
            <a:endParaRPr lang="en-US" sz="1600" b="1" dirty="0" smtClean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92" name="Elbow Connector 91"/>
          <p:cNvCxnSpPr>
            <a:stCxn id="86" idx="3"/>
            <a:endCxn id="90" idx="1"/>
          </p:cNvCxnSpPr>
          <p:nvPr/>
        </p:nvCxnSpPr>
        <p:spPr>
          <a:xfrm flipV="1">
            <a:off x="5181600" y="5442466"/>
            <a:ext cx="1219200" cy="2909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>
            <a:stCxn id="86" idx="3"/>
            <a:endCxn id="89" idx="1"/>
          </p:cNvCxnSpPr>
          <p:nvPr/>
        </p:nvCxnSpPr>
        <p:spPr>
          <a:xfrm>
            <a:off x="5181600" y="5733367"/>
            <a:ext cx="1219200" cy="24398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4" idx="3"/>
            <a:endCxn id="25" idx="1"/>
          </p:cNvCxnSpPr>
          <p:nvPr/>
        </p:nvCxnSpPr>
        <p:spPr>
          <a:xfrm>
            <a:off x="4775200" y="993577"/>
            <a:ext cx="1625600" cy="327362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8F5B-998E-4522-9E4E-114760B2FF34}" type="datetime1">
              <a:rPr lang="en-US" smtClean="0"/>
              <a:pPr/>
              <a:t>11/9/2018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55893" y="531912"/>
            <a:ext cx="3304323" cy="22407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TINGKAT, TREND, STRUKTUR </a:t>
            </a:r>
          </a:p>
          <a:p>
            <a:pPr algn="ctr"/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STABILITAS </a:t>
            </a:r>
          </a:p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PERMODALAN BANK</a:t>
            </a:r>
          </a:p>
        </p:txBody>
      </p:sp>
      <p:sp>
        <p:nvSpPr>
          <p:cNvPr id="7" name="Rectangle 6"/>
          <p:cNvSpPr/>
          <p:nvPr/>
        </p:nvSpPr>
        <p:spPr>
          <a:xfrm>
            <a:off x="439377" y="2367081"/>
            <a:ext cx="2567293" cy="1653104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8575"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PENILAIAN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ASPEK PERMODALAN</a:t>
            </a:r>
          </a:p>
        </p:txBody>
      </p:sp>
      <p:cxnSp>
        <p:nvCxnSpPr>
          <p:cNvPr id="8" name="Elbow Connector 7"/>
          <p:cNvCxnSpPr>
            <a:stCxn id="7" idx="3"/>
            <a:endCxn id="3" idx="1"/>
          </p:cNvCxnSpPr>
          <p:nvPr/>
        </p:nvCxnSpPr>
        <p:spPr>
          <a:xfrm flipV="1">
            <a:off x="3006670" y="1652310"/>
            <a:ext cx="849223" cy="1541323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stCxn id="93" idx="3"/>
            <a:endCxn id="97" idx="1"/>
          </p:cNvCxnSpPr>
          <p:nvPr/>
        </p:nvCxnSpPr>
        <p:spPr>
          <a:xfrm flipV="1">
            <a:off x="7160216" y="4078304"/>
            <a:ext cx="949239" cy="80006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7" idx="3"/>
            <a:endCxn id="93" idx="1"/>
          </p:cNvCxnSpPr>
          <p:nvPr/>
        </p:nvCxnSpPr>
        <p:spPr>
          <a:xfrm>
            <a:off x="3006670" y="3193633"/>
            <a:ext cx="849223" cy="168473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3855893" y="3910852"/>
            <a:ext cx="3304323" cy="19350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PERBANDINGAN </a:t>
            </a:r>
          </a:p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KINERJA BANK DGN KINERJA PERMODALAN PEER GROUP</a:t>
            </a:r>
          </a:p>
        </p:txBody>
      </p:sp>
      <p:sp>
        <p:nvSpPr>
          <p:cNvPr id="97" name="Rectangle 96"/>
          <p:cNvSpPr/>
          <p:nvPr/>
        </p:nvSpPr>
        <p:spPr>
          <a:xfrm>
            <a:off x="8109455" y="3607949"/>
            <a:ext cx="2937588" cy="94070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KUALITATIF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8109455" y="5004567"/>
            <a:ext cx="2937588" cy="99314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KUANTITATIF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00" name="Elbow Connector 99"/>
          <p:cNvCxnSpPr>
            <a:stCxn id="93" idx="3"/>
            <a:endCxn id="99" idx="1"/>
          </p:cNvCxnSpPr>
          <p:nvPr/>
        </p:nvCxnSpPr>
        <p:spPr>
          <a:xfrm>
            <a:off x="7160216" y="4878371"/>
            <a:ext cx="949239" cy="62276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FD80-E962-4E99-82FD-CAFA292DB7E9}" type="datetime1">
              <a:rPr lang="en-US" smtClean="0"/>
              <a:pPr/>
              <a:t>11/9/2018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0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21417</TotalTime>
  <Words>729</Words>
  <Application>Microsoft Office PowerPoint</Application>
  <PresentationFormat>Custom</PresentationFormat>
  <Paragraphs>187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 in Islamic Banking</dc:title>
  <dc:creator>New</dc:creator>
  <cp:lastModifiedBy>DEKOM 2</cp:lastModifiedBy>
  <cp:revision>533</cp:revision>
  <dcterms:created xsi:type="dcterms:W3CDTF">2014-08-30T20:20:47Z</dcterms:created>
  <dcterms:modified xsi:type="dcterms:W3CDTF">2018-11-09T01:42:25Z</dcterms:modified>
</cp:coreProperties>
</file>