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3" r:id="rId3"/>
    <p:sldId id="257" r:id="rId4"/>
    <p:sldId id="258" r:id="rId5"/>
    <p:sldId id="259" r:id="rId6"/>
    <p:sldId id="260" r:id="rId7"/>
    <p:sldId id="261" r:id="rId8"/>
    <p:sldId id="262" r:id="rId9"/>
    <p:sldId id="289" r:id="rId10"/>
    <p:sldId id="290" r:id="rId11"/>
    <p:sldId id="291" r:id="rId12"/>
    <p:sldId id="292" r:id="rId13"/>
    <p:sldId id="278" r:id="rId14"/>
    <p:sldId id="268" r:id="rId15"/>
    <p:sldId id="287" r:id="rId16"/>
    <p:sldId id="269" r:id="rId17"/>
    <p:sldId id="271" r:id="rId18"/>
    <p:sldId id="270" r:id="rId19"/>
    <p:sldId id="276" r:id="rId20"/>
    <p:sldId id="285" r:id="rId21"/>
    <p:sldId id="272" r:id="rId22"/>
    <p:sldId id="286" r:id="rId23"/>
    <p:sldId id="273" r:id="rId24"/>
    <p:sldId id="274" r:id="rId25"/>
    <p:sldId id="275" r:id="rId26"/>
    <p:sldId id="284" r:id="rId27"/>
    <p:sldId id="294" r:id="rId2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C41B7-B54B-4136-935E-E2D14910B7E5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8BDD7-D898-45F0-B8F1-F09B14539181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92405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KONSEP DASAR </a:t>
            </a:r>
            <a:br>
              <a:rPr lang="en-US" dirty="0">
                <a:latin typeface="Century Gothic" panose="020B0502020202020204" pitchFamily="34" charset="0"/>
              </a:rPr>
            </a:br>
            <a:r>
              <a:rPr lang="id-ID" dirty="0">
                <a:latin typeface="Century Gothic" panose="020B0502020202020204" pitchFamily="34" charset="0"/>
              </a:rPr>
              <a:t>STRATEGI BELAJAR MENGAJAR</a:t>
            </a:r>
            <a:endParaRPr lang="id-ID" b="1" dirty="0"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latin typeface="Century Gothic" panose="020B0502020202020204" pitchFamily="34" charset="0"/>
              </a:rPr>
              <a:t>Teuku Mahmud</a:t>
            </a:r>
            <a:r>
              <a:rPr lang="en-US" dirty="0">
                <a:latin typeface="Century Gothic" panose="020B0502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</a:rPr>
              <a:t>M.Pd</a:t>
            </a:r>
            <a:r>
              <a:rPr lang="en-US" dirty="0">
                <a:latin typeface="Century Gothic" panose="020B0502020202020204" pitchFamily="34" charset="0"/>
              </a:rPr>
              <a:t>.</a:t>
            </a:r>
            <a:endParaRPr lang="id-ID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E:\images (1)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20187990">
            <a:off x="6567411" y="436542"/>
            <a:ext cx="2437504" cy="12044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Lingkungan sosial</a:t>
            </a:r>
            <a:endParaRPr lang="id-ID" dirty="0"/>
          </a:p>
          <a:p>
            <a:pPr marL="514350" indent="-514350">
              <a:buAutoNum type="arabicPeriod"/>
            </a:pPr>
            <a:r>
              <a:rPr lang="id-ID" dirty="0"/>
              <a:t>sekolah</a:t>
            </a:r>
            <a:endParaRPr lang="id-ID" dirty="0"/>
          </a:p>
          <a:p>
            <a:pPr marL="514350" indent="-514350">
              <a:buAutoNum type="arabicPeriod"/>
            </a:pPr>
            <a:r>
              <a:rPr lang="id-ID" dirty="0"/>
              <a:t>Masyarakat</a:t>
            </a:r>
            <a:endParaRPr lang="id-ID" dirty="0"/>
          </a:p>
          <a:p>
            <a:pPr marL="514350" indent="-514350">
              <a:buAutoNum type="arabicPeriod"/>
            </a:pPr>
            <a:r>
              <a:rPr lang="id-ID" dirty="0"/>
              <a:t>Keluarga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Lingkungan non sosial</a:t>
            </a:r>
            <a:endParaRPr lang="id-ID" dirty="0"/>
          </a:p>
          <a:p>
            <a:pPr marL="514350" indent="-514350">
              <a:buAutoNum type="arabicPeriod"/>
            </a:pPr>
            <a:r>
              <a:rPr lang="id-ID" dirty="0"/>
              <a:t>Lingkungan alamiah</a:t>
            </a:r>
            <a:endParaRPr lang="id-ID" dirty="0"/>
          </a:p>
          <a:p>
            <a:pPr marL="514350" indent="-514350">
              <a:buAutoNum type="arabicPeriod"/>
            </a:pPr>
            <a:r>
              <a:rPr lang="id-ID" dirty="0"/>
              <a:t>Instrumental</a:t>
            </a:r>
            <a:endParaRPr lang="id-ID" dirty="0"/>
          </a:p>
          <a:p>
            <a:pPr marL="514350" indent="-514350">
              <a:buAutoNum type="arabicPeriod"/>
            </a:pPr>
            <a:r>
              <a:rPr lang="id-ID" dirty="0"/>
              <a:t>Faktor materi pelajaran</a:t>
            </a:r>
            <a:endParaRPr lang="id-ID" dirty="0"/>
          </a:p>
          <a:p>
            <a:pPr marL="514350" indent="-514350">
              <a:buAutoNum type="arabicPeriod"/>
            </a:pPr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514350" indent="-514350">
              <a:buAutoNum type="arabicPeriod"/>
            </a:pPr>
            <a:endParaRPr lang="id-ID" dirty="0"/>
          </a:p>
          <a:p>
            <a:pPr marL="514350" indent="-514350">
              <a:buAutoNum type="arabicPeriod"/>
            </a:pP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/>
              <a:t>		</a:t>
            </a:r>
            <a:r>
              <a:rPr lang="en-US" dirty="0" err="1"/>
              <a:t>Tohirin</a:t>
            </a:r>
            <a:r>
              <a:rPr lang="en-US" dirty="0"/>
              <a:t> (2006:127)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:</a:t>
            </a:r>
            <a:endParaRPr lang="en-US" dirty="0"/>
          </a:p>
          <a:p>
            <a:pPr>
              <a:buNone/>
            </a:pPr>
            <a:r>
              <a:rPr lang="en-US" dirty="0"/>
              <a:t> 1.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Fisiologis</a:t>
            </a:r>
            <a:endParaRPr lang="en-US" dirty="0"/>
          </a:p>
          <a:p>
            <a:pPr algn="just">
              <a:buNone/>
            </a:pPr>
            <a:r>
              <a:rPr lang="pt-PT" dirty="0"/>
              <a:t>	Aspek fisiologis meliputi keadaan atau kondisi umum jasmani seseorang. Berkaitan dengan ini, kondisi organ- organ khusus seperti tingkat kesehatan pendengaran, penglihatan juga sangat mempengaruhi siswa dalam menyerap informasi atau pelajaran.</a:t>
            </a:r>
            <a:endParaRPr lang="en-US" dirty="0"/>
          </a:p>
          <a:p>
            <a:pPr lvl="0">
              <a:buNone/>
            </a:pPr>
            <a:r>
              <a:rPr lang="en-US" dirty="0"/>
              <a:t>2.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Psikologis</a:t>
            </a:r>
            <a:endParaRPr lang="en-US" dirty="0"/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kecerdasan</a:t>
            </a:r>
            <a:r>
              <a:rPr lang="en-US" dirty="0"/>
              <a:t>/ </a:t>
            </a:r>
            <a:r>
              <a:rPr lang="en-US" dirty="0" err="1"/>
              <a:t>intelegensi</a:t>
            </a:r>
            <a:r>
              <a:rPr lang="en-US" dirty="0"/>
              <a:t>,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, </a:t>
            </a:r>
            <a:r>
              <a:rPr lang="en-US" dirty="0" err="1"/>
              <a:t>bakat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,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, </a:t>
            </a:r>
            <a:r>
              <a:rPr lang="en-US" dirty="0" err="1"/>
              <a:t>motivasi</a:t>
            </a:r>
            <a:r>
              <a:rPr lang="en-US" dirty="0"/>
              <a:t>, </a:t>
            </a:r>
            <a:r>
              <a:rPr lang="en-US" dirty="0" err="1"/>
              <a:t>perhatian</a:t>
            </a:r>
            <a:r>
              <a:rPr lang="en-US" dirty="0"/>
              <a:t>, </a:t>
            </a:r>
            <a:r>
              <a:rPr lang="en-US" dirty="0" err="1"/>
              <a:t>kematangan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kesiapan</a:t>
            </a:r>
            <a:r>
              <a:rPr lang="en-US" dirty="0"/>
              <a:t>.</a:t>
            </a: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SBM = </a:t>
            </a:r>
            <a:r>
              <a:rPr lang="en-US" dirty="0" err="1"/>
              <a:t>Strategi</a:t>
            </a:r>
            <a:r>
              <a:rPr lang="en-US" dirty="0"/>
              <a:t> 		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pengubahan</a:t>
            </a:r>
            <a:r>
              <a:rPr lang="en-US" dirty="0"/>
              <a:t> 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Belajar</a:t>
            </a:r>
            <a:r>
              <a:rPr lang="en-US" dirty="0"/>
              <a:t>  		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Mengajar</a:t>
            </a:r>
            <a:r>
              <a:rPr lang="en-US" dirty="0"/>
              <a:t>  		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SBM ?</a:t>
            </a:r>
            <a:endParaRPr lang="en-US" dirty="0"/>
          </a:p>
          <a:p>
            <a:pPr>
              <a:buNone/>
            </a:pPr>
            <a:r>
              <a:rPr lang="en-US" dirty="0" err="1"/>
              <a:t>Silakan</a:t>
            </a:r>
            <a:r>
              <a:rPr lang="en-US" dirty="0"/>
              <a:t> </a:t>
            </a:r>
            <a:r>
              <a:rPr lang="en-US" dirty="0" err="1"/>
              <a:t>simpulkan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… </a:t>
            </a:r>
            <a:r>
              <a:rPr lang="en-US" dirty="0">
                <a:sym typeface="Wingdings" panose="05000000000000000000" pitchFamily="2" charset="2"/>
              </a:rPr>
              <a:t>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71802" y="221455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071802" y="271303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071802" y="3213098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Pendekatan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b="1" dirty="0"/>
              <a:t>		</a:t>
            </a:r>
            <a:r>
              <a:rPr lang="en-US" b="1" dirty="0" err="1"/>
              <a:t>Pendekatan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 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tolak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, yang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yang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mewadahi</a:t>
            </a:r>
            <a:r>
              <a:rPr lang="en-US" dirty="0"/>
              <a:t>, </a:t>
            </a:r>
            <a:r>
              <a:rPr lang="en-US" dirty="0" err="1"/>
              <a:t>menginsiprasi</a:t>
            </a:r>
            <a:r>
              <a:rPr lang="en-US" dirty="0"/>
              <a:t>, </a:t>
            </a:r>
            <a:r>
              <a:rPr lang="en-US" dirty="0" err="1"/>
              <a:t>menguatkan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melatari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cakupan</a:t>
            </a:r>
            <a:r>
              <a:rPr lang="en-US" dirty="0"/>
              <a:t> </a:t>
            </a:r>
            <a:r>
              <a:rPr lang="en-US" dirty="0" err="1"/>
              <a:t>teoretis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 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pendekatannya</a:t>
            </a:r>
            <a:r>
              <a:rPr lang="en-US" dirty="0"/>
              <a:t>,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(1)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berpusat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(student centered approach) </a:t>
            </a:r>
            <a:r>
              <a:rPr lang="en-US" dirty="0" err="1"/>
              <a:t>dan</a:t>
            </a:r>
            <a:r>
              <a:rPr lang="en-US" dirty="0"/>
              <a:t> (2)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berpusat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guru (teacher centered approach).</a:t>
            </a: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: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Pendekatan</a:t>
            </a:r>
            <a:r>
              <a:rPr lang="en-US" dirty="0"/>
              <a:t> individual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bervariasi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edukatif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keagamaan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kebermaknaan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(</a:t>
            </a:r>
            <a:r>
              <a:rPr lang="en-US" dirty="0" err="1"/>
              <a:t>Djamarah</a:t>
            </a:r>
            <a:r>
              <a:rPr lang="en-US" dirty="0"/>
              <a:t>, 2003)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Strategi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/>
              <a:t>		</a:t>
            </a:r>
            <a:r>
              <a:rPr lang="en-US" dirty="0" err="1"/>
              <a:t>Wina</a:t>
            </a:r>
            <a:r>
              <a:rPr lang="en-US" dirty="0"/>
              <a:t> </a:t>
            </a:r>
            <a:r>
              <a:rPr lang="en-US" dirty="0" err="1"/>
              <a:t>Senjaya</a:t>
            </a:r>
            <a:r>
              <a:rPr lang="en-US" dirty="0"/>
              <a:t>, (2008)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 </a:t>
            </a:r>
            <a:r>
              <a:rPr lang="en-US" b="1" dirty="0" err="1"/>
              <a:t>strategi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guru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agar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. J. R David, </a:t>
            </a:r>
            <a:r>
              <a:rPr lang="en-US" dirty="0" err="1"/>
              <a:t>Wina</a:t>
            </a:r>
            <a:r>
              <a:rPr lang="en-US" dirty="0"/>
              <a:t> </a:t>
            </a:r>
            <a:r>
              <a:rPr lang="en-US" dirty="0" err="1"/>
              <a:t>Senjaya</a:t>
            </a:r>
            <a:r>
              <a:rPr lang="en-US" dirty="0"/>
              <a:t> (2008)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terkandung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 </a:t>
            </a:r>
            <a:r>
              <a:rPr lang="en-US" b="1" dirty="0" err="1"/>
              <a:t>perencanaan</a:t>
            </a:r>
            <a:r>
              <a:rPr lang="en-US" dirty="0"/>
              <a:t>. </a:t>
            </a:r>
            <a:r>
              <a:rPr lang="en-US" dirty="0" err="1"/>
              <a:t>Artinya</a:t>
            </a:r>
            <a:r>
              <a:rPr lang="en-US" dirty="0"/>
              <a:t>, </a:t>
            </a:r>
            <a:r>
              <a:rPr lang="en-US" dirty="0" err="1"/>
              <a:t>bahwa</a:t>
            </a:r>
            <a:r>
              <a:rPr lang="en-US" dirty="0"/>
              <a:t> 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konseptual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keputusan-keputusan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 </a:t>
            </a:r>
            <a:r>
              <a:rPr lang="en-US" b="1" dirty="0" err="1"/>
              <a:t>pelaksanaan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.</a:t>
            </a: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/>
              <a:t>		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strateginya</a:t>
            </a:r>
            <a:r>
              <a:rPr lang="en-US" dirty="0"/>
              <a:t>,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dikelompokkan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pula, </a:t>
            </a:r>
            <a:r>
              <a:rPr lang="en-US" dirty="0" err="1"/>
              <a:t>yaitu</a:t>
            </a:r>
            <a:r>
              <a:rPr lang="en-US" dirty="0"/>
              <a:t>: (1) </a:t>
            </a:r>
            <a:r>
              <a:rPr lang="en-US" b="1" dirty="0"/>
              <a:t>exposition-discovery learning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(2) </a:t>
            </a:r>
            <a:r>
              <a:rPr lang="en-US" b="1" dirty="0"/>
              <a:t>group-individual learning</a:t>
            </a:r>
            <a:r>
              <a:rPr lang="en-US" dirty="0"/>
              <a:t> (</a:t>
            </a:r>
            <a:r>
              <a:rPr lang="en-US" dirty="0" err="1"/>
              <a:t>Rowntree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Wina</a:t>
            </a:r>
            <a:r>
              <a:rPr lang="en-US" dirty="0"/>
              <a:t> </a:t>
            </a:r>
            <a:r>
              <a:rPr lang="en-US" dirty="0" err="1"/>
              <a:t>Senjaya</a:t>
            </a:r>
            <a:r>
              <a:rPr lang="en-US" dirty="0"/>
              <a:t>, 2008). </a:t>
            </a:r>
            <a:r>
              <a:rPr lang="en-US" dirty="0" err="1"/>
              <a:t>Ditinjau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pengolahannya</a:t>
            </a:r>
            <a:r>
              <a:rPr lang="en-US" dirty="0"/>
              <a:t>,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induktif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deduktif</a:t>
            </a:r>
            <a:r>
              <a:rPr lang="en-US" dirty="0"/>
              <a:t>. </a:t>
            </a:r>
            <a:r>
              <a:rPr lang="en-US" b="1" dirty="0" err="1"/>
              <a:t>Strategi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i="1" dirty="0"/>
              <a:t> </a:t>
            </a:r>
            <a:r>
              <a:rPr lang="en-US" i="1" dirty="0" err="1"/>
              <a:t>sifatnya</a:t>
            </a:r>
            <a:r>
              <a:rPr lang="en-US" i="1" dirty="0"/>
              <a:t> </a:t>
            </a:r>
            <a:r>
              <a:rPr lang="en-US" i="1" dirty="0" err="1"/>
              <a:t>masih</a:t>
            </a:r>
            <a:r>
              <a:rPr lang="en-US" i="1" dirty="0"/>
              <a:t> </a:t>
            </a:r>
            <a:r>
              <a:rPr lang="en-US" i="1" dirty="0" err="1"/>
              <a:t>konseptual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untuk</a:t>
            </a:r>
            <a:r>
              <a:rPr lang="en-US" i="1" dirty="0"/>
              <a:t> </a:t>
            </a:r>
            <a:r>
              <a:rPr lang="en-US" i="1" dirty="0" err="1"/>
              <a:t>mengimplementasikannya</a:t>
            </a:r>
            <a:r>
              <a:rPr lang="en-US" i="1" dirty="0"/>
              <a:t> </a:t>
            </a:r>
            <a:r>
              <a:rPr lang="en-US" i="1" dirty="0" err="1"/>
              <a:t>digunakan</a:t>
            </a:r>
            <a:r>
              <a:rPr lang="en-US" i="1" dirty="0"/>
              <a:t> </a:t>
            </a:r>
            <a:r>
              <a:rPr lang="en-US" i="1" dirty="0" err="1"/>
              <a:t>berbagai</a:t>
            </a:r>
            <a:r>
              <a:rPr lang="en-US" i="1" dirty="0"/>
              <a:t> </a:t>
            </a:r>
            <a:r>
              <a:rPr lang="en-US" i="1" dirty="0" err="1"/>
              <a:t>metode</a:t>
            </a:r>
            <a:r>
              <a:rPr lang="en-US" i="1" dirty="0"/>
              <a:t> </a:t>
            </a:r>
            <a:r>
              <a:rPr lang="en-US" i="1" dirty="0" err="1"/>
              <a:t>pembelajaran</a:t>
            </a:r>
            <a:r>
              <a:rPr lang="en-US" i="1" dirty="0"/>
              <a:t> </a:t>
            </a:r>
            <a:r>
              <a:rPr lang="en-US" i="1" dirty="0" err="1"/>
              <a:t>tertentu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lain,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“a</a:t>
            </a:r>
            <a:r>
              <a:rPr lang="en-US" i="1" dirty="0"/>
              <a:t> plan of operation achieving something</a:t>
            </a:r>
            <a:r>
              <a:rPr lang="en-US" dirty="0"/>
              <a:t>”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“</a:t>
            </a:r>
            <a:r>
              <a:rPr lang="en-US" i="1" dirty="0"/>
              <a:t>a way in achieving something</a:t>
            </a:r>
            <a:r>
              <a:rPr lang="en-US" dirty="0"/>
              <a:t>” (</a:t>
            </a:r>
            <a:r>
              <a:rPr lang="en-US" dirty="0" err="1"/>
              <a:t>Wina</a:t>
            </a:r>
            <a:r>
              <a:rPr lang="en-US" dirty="0"/>
              <a:t> </a:t>
            </a:r>
            <a:r>
              <a:rPr lang="en-US" dirty="0" err="1"/>
              <a:t>Senjaya</a:t>
            </a:r>
            <a:r>
              <a:rPr lang="en-US" dirty="0"/>
              <a:t> (2008).</a:t>
            </a: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/>
              <a:t>	</a:t>
            </a:r>
            <a:r>
              <a:rPr lang="en-US" i="1" dirty="0"/>
              <a:t>	Exposition Learning </a:t>
            </a:r>
            <a:r>
              <a:rPr lang="en-US" dirty="0" err="1"/>
              <a:t>adalah</a:t>
            </a:r>
            <a:r>
              <a:rPr lang="en-US" dirty="0"/>
              <a:t> 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guru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yang di </a:t>
            </a:r>
            <a:r>
              <a:rPr lang="en-US" dirty="0" err="1"/>
              <a:t>ajarkan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murid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.</a:t>
            </a:r>
            <a:endParaRPr lang="en-US" dirty="0"/>
          </a:p>
          <a:p>
            <a:pPr algn="just">
              <a:buNone/>
            </a:pPr>
            <a:r>
              <a:rPr lang="en-US" dirty="0"/>
              <a:t>		</a:t>
            </a:r>
            <a:r>
              <a:rPr lang="en-US" i="1" dirty="0"/>
              <a:t>Discovery Learning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guru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guru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menggali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stimulus yang </a:t>
            </a:r>
            <a:r>
              <a:rPr lang="en-US" dirty="0" err="1"/>
              <a:t>diberikan</a:t>
            </a:r>
            <a:r>
              <a:rPr lang="en-US" dirty="0"/>
              <a:t> oleh guru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. </a:t>
            </a:r>
            <a:r>
              <a:rPr lang="en-US" dirty="0" err="1"/>
              <a:t>Penggalian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tentunya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.</a:t>
            </a:r>
            <a:endParaRPr lang="en-US" dirty="0"/>
          </a:p>
          <a:p>
            <a:pPr algn="just">
              <a:buNone/>
            </a:pPr>
            <a:r>
              <a:rPr lang="en-US" dirty="0"/>
              <a:t>		</a:t>
            </a: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/>
              <a:t>		</a:t>
            </a:r>
            <a:r>
              <a:rPr lang="en-US" i="1" dirty="0"/>
              <a:t>Group Learning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kooperatif</a:t>
            </a:r>
            <a:r>
              <a:rPr lang="en-US" dirty="0"/>
              <a:t>  yang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partisipasi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(</a:t>
            </a:r>
            <a:r>
              <a:rPr lang="en-US" dirty="0" err="1"/>
              <a:t>informasi</a:t>
            </a:r>
            <a:r>
              <a:rPr lang="en-US" dirty="0"/>
              <a:t>) </a:t>
            </a:r>
            <a:r>
              <a:rPr lang="en-US" dirty="0" err="1"/>
              <a:t>pelajaran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internet. 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dilibatkan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mempelajarinya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.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  <a:endParaRPr lang="en-US" dirty="0"/>
          </a:p>
          <a:p>
            <a:pPr algn="just">
              <a:buNone/>
            </a:pPr>
            <a:r>
              <a:rPr lang="en-US" dirty="0"/>
              <a:t>		</a:t>
            </a: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i="1" dirty="0"/>
              <a:t>Individual learning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menitik</a:t>
            </a:r>
            <a:r>
              <a:rPr lang="en-US" dirty="0"/>
              <a:t> </a:t>
            </a:r>
            <a:r>
              <a:rPr lang="en-US" dirty="0" err="1"/>
              <a:t>beratkan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. 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individual </a:t>
            </a:r>
            <a:r>
              <a:rPr lang="en-US" dirty="0" err="1"/>
              <a:t>ini</a:t>
            </a:r>
            <a:r>
              <a:rPr lang="en-US" dirty="0"/>
              <a:t> di </a:t>
            </a:r>
            <a:r>
              <a:rPr lang="en-US" dirty="0" err="1"/>
              <a:t>karenakan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kecerdasan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/>
              <a:t>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6000" dirty="0">
                <a:latin typeface="Century Gothic" panose="020B0502020202020204" pitchFamily="34" charset="0"/>
              </a:rPr>
              <a:t>SBM ITU APA SIH....???</a:t>
            </a:r>
            <a:endParaRPr lang="id-ID" sz="6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Metode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b="1" i="1" dirty="0"/>
              <a:t>		</a:t>
            </a:r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 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</a:t>
            </a:r>
            <a:endParaRPr lang="en-US" dirty="0"/>
          </a:p>
          <a:p>
            <a:pPr algn="just">
              <a:buNone/>
            </a:pPr>
            <a:r>
              <a:rPr lang="en-US" dirty="0"/>
              <a:t>		M. </a:t>
            </a:r>
            <a:r>
              <a:rPr lang="en-US" dirty="0" err="1"/>
              <a:t>Sobri</a:t>
            </a:r>
            <a:r>
              <a:rPr lang="en-US" dirty="0"/>
              <a:t> </a:t>
            </a:r>
            <a:r>
              <a:rPr lang="en-US" dirty="0" err="1"/>
              <a:t>Sutikno</a:t>
            </a:r>
            <a:r>
              <a:rPr lang="en-US" dirty="0"/>
              <a:t> (2009: 88) </a:t>
            </a:r>
            <a:r>
              <a:rPr lang="en-US" dirty="0" err="1"/>
              <a:t>menyatakan</a:t>
            </a:r>
            <a:r>
              <a:rPr lang="en-US" dirty="0"/>
              <a:t>, “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cara-cara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pendidik</a:t>
            </a:r>
            <a:r>
              <a:rPr lang="en-US" dirty="0"/>
              <a:t> agar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.</a:t>
            </a:r>
            <a:endParaRPr lang="en-US" dirty="0"/>
          </a:p>
        </p:txBody>
      </p:sp>
      <p:pic>
        <p:nvPicPr>
          <p:cNvPr id="2050" name="Picture 2" descr="E:\Metode-Mengajar-Efektif-Dengan-Cara-Ceramah-678x381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423529" y="0"/>
            <a:ext cx="2720471" cy="152876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: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Ceramah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Diskusi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Demonstrasi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Resitasi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Eksperimen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Karyawisata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Tanya </a:t>
            </a:r>
            <a:r>
              <a:rPr lang="en-US" dirty="0" err="1"/>
              <a:t>jawab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Mengajar</a:t>
            </a:r>
            <a:r>
              <a:rPr lang="en-US" dirty="0"/>
              <a:t> </a:t>
            </a:r>
            <a:r>
              <a:rPr lang="en-US" dirty="0" err="1"/>
              <a:t>beregu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Sosiodrama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 drama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Proyek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Penemuan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Inquiri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Sumbang</a:t>
            </a:r>
            <a:r>
              <a:rPr lang="en-US" dirty="0"/>
              <a:t> saran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Teknik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b="1" dirty="0"/>
              <a:t>		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 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. </a:t>
            </a:r>
            <a:r>
              <a:rPr lang="en-US" dirty="0" err="1"/>
              <a:t>Misalkan</a:t>
            </a:r>
            <a:r>
              <a:rPr lang="en-US" dirty="0"/>
              <a:t>,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ceramah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yang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tersendiri</a:t>
            </a:r>
            <a:r>
              <a:rPr lang="en-US" dirty="0"/>
              <a:t>, yang </a:t>
            </a:r>
            <a:r>
              <a:rPr lang="en-US" dirty="0" err="1"/>
              <a:t>tentunya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ceramah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yang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siswanya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. </a:t>
            </a:r>
            <a:r>
              <a:rPr lang="en-US" dirty="0" err="1"/>
              <a:t>Demikian</a:t>
            </a:r>
            <a:r>
              <a:rPr lang="en-US" dirty="0"/>
              <a:t> pula,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yang </a:t>
            </a:r>
            <a:r>
              <a:rPr lang="en-US" dirty="0" err="1"/>
              <a:t>siswanya</a:t>
            </a:r>
            <a:r>
              <a:rPr lang="en-US" dirty="0"/>
              <a:t>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yang </a:t>
            </a:r>
            <a:r>
              <a:rPr lang="en-US" dirty="0" err="1"/>
              <a:t>siswanya</a:t>
            </a:r>
            <a:r>
              <a:rPr lang="en-US" dirty="0"/>
              <a:t>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pasif</a:t>
            </a:r>
            <a:r>
              <a:rPr lang="en-US" dirty="0"/>
              <a:t>.</a:t>
            </a: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Taktik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/>
              <a:t>		</a:t>
            </a:r>
            <a:r>
              <a:rPr lang="en-US" b="1" dirty="0" err="1"/>
              <a:t>Taktik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 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sifatnya</a:t>
            </a:r>
            <a:r>
              <a:rPr lang="en-US" dirty="0"/>
              <a:t> individual.</a:t>
            </a: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en-US" dirty="0"/>
              <a:t>6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/>
              <a:t>		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, </a:t>
            </a:r>
            <a:r>
              <a:rPr lang="en-US" dirty="0" err="1"/>
              <a:t>strategi</a:t>
            </a:r>
            <a:r>
              <a:rPr lang="en-US" dirty="0"/>
              <a:t>, </a:t>
            </a:r>
            <a:r>
              <a:rPr lang="en-US" dirty="0" err="1"/>
              <a:t>metode</a:t>
            </a:r>
            <a:r>
              <a:rPr lang="en-US" dirty="0"/>
              <a:t>,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taktik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terangkai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yang </a:t>
            </a:r>
            <a:r>
              <a:rPr lang="en-US" dirty="0" err="1"/>
              <a:t>utuh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terbentuklah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 </a:t>
            </a:r>
            <a:r>
              <a:rPr lang="en-US" b="1" dirty="0"/>
              <a:t>model </a:t>
            </a:r>
            <a:r>
              <a:rPr lang="en-US" b="1" dirty="0" err="1"/>
              <a:t>pembelajaran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, 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tergambar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yang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guru. </a:t>
            </a:r>
            <a:r>
              <a:rPr lang="en-US" dirty="0" err="1"/>
              <a:t>Dengan</a:t>
            </a:r>
            <a:r>
              <a:rPr lang="en-US" dirty="0"/>
              <a:t> kata lain, 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bungkus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bingkai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, </a:t>
            </a:r>
            <a:r>
              <a:rPr lang="en-US" dirty="0" err="1"/>
              <a:t>metode</a:t>
            </a:r>
            <a:r>
              <a:rPr lang="en-US" dirty="0"/>
              <a:t>, dan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. D</a:t>
            </a:r>
            <a:r>
              <a:rPr lang="en-US"/>
              <a:t>an </a:t>
            </a:r>
            <a:r>
              <a:rPr lang="en-US" dirty="0"/>
              <a:t>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sintak</a:t>
            </a:r>
            <a:r>
              <a:rPr lang="en-US" dirty="0"/>
              <a:t> (Langkah-Langkah)</a:t>
            </a:r>
            <a:endParaRPr lang="en-US" dirty="0"/>
          </a:p>
        </p:txBody>
      </p:sp>
      <p:pic>
        <p:nvPicPr>
          <p:cNvPr id="4098" name="Picture 2" descr="E:\download (1)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423086" y="0"/>
            <a:ext cx="2720914" cy="159182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/>
              <a:t>		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kemiripan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bingung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membedakannya</a:t>
            </a:r>
            <a:r>
              <a:rPr lang="en-US" dirty="0"/>
              <a:t>. </a:t>
            </a:r>
            <a:r>
              <a:rPr lang="en-US" dirty="0" err="1"/>
              <a:t>Istilah-istilah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(1) </a:t>
            </a:r>
            <a:r>
              <a:rPr lang="en-US" b="1" dirty="0" err="1"/>
              <a:t>pendekatan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, (2) </a:t>
            </a:r>
            <a:r>
              <a:rPr lang="en-US" b="1" dirty="0" err="1"/>
              <a:t>strategi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, (3) </a:t>
            </a:r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, (4) 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, (5) </a:t>
            </a:r>
            <a:r>
              <a:rPr lang="en-US" b="1" dirty="0" err="1"/>
              <a:t>taktik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,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(6) </a:t>
            </a:r>
            <a:r>
              <a:rPr lang="en-US" b="1" dirty="0"/>
              <a:t>model </a:t>
            </a:r>
            <a:r>
              <a:rPr lang="en-US" b="1" dirty="0" err="1"/>
              <a:t>pembelajaran</a:t>
            </a:r>
            <a:r>
              <a:rPr lang="en-US" dirty="0"/>
              <a:t>.</a:t>
            </a: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Work\BBG\49. Majalah BBG News\Edisi 1 Tahun 2014\--File Lama\Assets Awal\follow\Capture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896" y="779657"/>
            <a:ext cx="5383104" cy="295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125"/>
          </a:xfrm>
        </p:spPr>
        <p:txBody>
          <a:bodyPr>
            <a:noAutofit/>
          </a:bodyPr>
          <a:lstStyle/>
          <a:p>
            <a:r>
              <a:rPr lang="en-US" sz="3600" b="1" i="1" dirty="0" err="1">
                <a:solidFill>
                  <a:srgbClr val="0070C0"/>
                </a:solidFill>
              </a:rPr>
              <a:t>Bangun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Negeri</a:t>
            </a:r>
            <a:r>
              <a:rPr lang="en-US" sz="3600" b="1" i="1" dirty="0">
                <a:solidFill>
                  <a:srgbClr val="0070C0"/>
                </a:solidFill>
              </a:rPr>
              <a:t>,</a:t>
            </a:r>
            <a:r>
              <a:rPr lang="id-ID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Bijakkan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Bangsa</a:t>
            </a:r>
            <a:endParaRPr lang="en-US" sz="3600" b="1" i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733800"/>
            <a:ext cx="9144000" cy="1219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8862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en-US" sz="48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Terima Kasih</a:t>
            </a:r>
            <a:endParaRPr lang="en-US" altLang="en-US" sz="4800" b="1" dirty="0">
              <a:solidFill>
                <a:srgbClr val="FFFF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0877" y="5314890"/>
            <a:ext cx="6395459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id-ID" sz="20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</a:t>
            </a:r>
            <a:r>
              <a:rPr lang="id-ID" sz="20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BBG Banda Aceh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E:\Work\BBG\71. Bicara Mutu\BJM\glob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41" y="5181586"/>
            <a:ext cx="981936" cy="98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4400" dirty="0">
                <a:latin typeface="Century Gothic" panose="020B0502020202020204" pitchFamily="34" charset="0"/>
              </a:rPr>
              <a:t>Strategi ?</a:t>
            </a:r>
            <a:endParaRPr lang="id-ID" sz="4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sz="4400" dirty="0">
                <a:latin typeface="Century Gothic" panose="020B0502020202020204" pitchFamily="34" charset="0"/>
              </a:rPr>
              <a:t>Belajar ?</a:t>
            </a:r>
            <a:endParaRPr lang="id-ID" sz="4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id-ID" sz="4400" dirty="0">
                <a:latin typeface="Century Gothic" panose="020B0502020202020204" pitchFamily="34" charset="0"/>
              </a:rPr>
              <a:t>Mengajar?</a:t>
            </a:r>
            <a:endParaRPr lang="id-ID" sz="44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d-ID" dirty="0">
                <a:latin typeface="Century Gothic" panose="020B0502020202020204" pitchFamily="34" charset="0"/>
              </a:rPr>
              <a:t>Menurut pendapat ahli:</a:t>
            </a:r>
            <a:endParaRPr lang="id-ID" dirty="0">
              <a:latin typeface="Century Gothic" panose="020B0502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id-ID" dirty="0">
                <a:latin typeface="Century Gothic" panose="020B0502020202020204" pitchFamily="34" charset="0"/>
              </a:rPr>
              <a:t>Strategi  adalah rencana yang cermat mengenai kegiatan untuk mencapai sasaran khusus (yang diinginkan). (KBBI)</a:t>
            </a:r>
            <a:endParaRPr lang="id-ID" dirty="0">
              <a:latin typeface="Century Gothic" panose="020B0502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id-ID" dirty="0">
                <a:latin typeface="Century Gothic" panose="020B0502020202020204" pitchFamily="34" charset="0"/>
              </a:rPr>
              <a:t>Strategi pembelajaran adalah suatu prosedur  yang digunakan untuk memberikan suasana yang konduktif  kepada siswa dalam rangka mencapai tujuan pembelajaran. (Joni, 1993)</a:t>
            </a:r>
            <a:endParaRPr lang="id-ID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 startAt="3"/>
            </a:pPr>
            <a:r>
              <a:rPr lang="id-ID" dirty="0">
                <a:latin typeface="Century Gothic" panose="020B0502020202020204" pitchFamily="34" charset="0"/>
              </a:rPr>
              <a:t>Strategi pembelajaran adalah suatu kegiatan pembelajaran yang harus dikerjakan oleh guru dan siswa agar tujuan pembelajaran dapat dicapai secara efektif dan efesien. (Kemp 1995)</a:t>
            </a:r>
            <a:endParaRPr lang="id-ID" dirty="0">
              <a:latin typeface="Century Gothic" panose="020B0502020202020204" pitchFamily="34" charset="0"/>
            </a:endParaRPr>
          </a:p>
          <a:p>
            <a:pPr marL="514350" indent="-514350" algn="just">
              <a:buFont typeface="+mj-lt"/>
              <a:buAutoNum type="arabicPeriod" startAt="3"/>
            </a:pPr>
            <a:r>
              <a:rPr lang="id-ID" dirty="0">
                <a:latin typeface="Century Gothic" panose="020B0502020202020204" pitchFamily="34" charset="0"/>
              </a:rPr>
              <a:t>Strategi pembelajaran merupakan rencana tindakan (rangkaian kegiatan) termasuk penggunaan m</a:t>
            </a:r>
            <a:r>
              <a:rPr lang="en-US" dirty="0">
                <a:latin typeface="Century Gothic" panose="020B0502020202020204" pitchFamily="34" charset="0"/>
              </a:rPr>
              <a:t>e</a:t>
            </a:r>
            <a:r>
              <a:rPr lang="id-ID" dirty="0">
                <a:latin typeface="Century Gothic" panose="020B0502020202020204" pitchFamily="34" charset="0"/>
              </a:rPr>
              <a:t>tode dan pemanfaatan berbagai sumber daya/ kekuatan dalam pembelajaran. (Wina Sanjaya 2006)</a:t>
            </a:r>
            <a:endParaRPr lang="id-ID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id-ID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id-ID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entury Gothic" panose="020B0502020202020204" pitchFamily="34" charset="0"/>
              </a:rPr>
              <a:t>Beberapa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para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ahli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berpendapat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belajar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adalah</a:t>
            </a:r>
            <a:r>
              <a:rPr lang="en-US" dirty="0">
                <a:latin typeface="Century Gothic" panose="020B0502020202020204" pitchFamily="34" charset="0"/>
              </a:rPr>
              <a:t> :</a:t>
            </a:r>
            <a:endParaRPr lang="en-US" dirty="0">
              <a:latin typeface="Century Gothic" panose="020B0502020202020204" pitchFamily="34" charset="0"/>
            </a:endParaRPr>
          </a:p>
          <a:p>
            <a:pPr marL="514350" indent="-514350" algn="just">
              <a:buAutoNum type="arabicPeriod"/>
            </a:pPr>
            <a:r>
              <a:rPr lang="en-US" dirty="0">
                <a:latin typeface="Century Gothic" panose="020B0502020202020204" pitchFamily="34" charset="0"/>
              </a:rPr>
              <a:t>Chaplin </a:t>
            </a:r>
            <a:r>
              <a:rPr lang="en-US" dirty="0" err="1">
                <a:latin typeface="Century Gothic" panose="020B0502020202020204" pitchFamily="34" charset="0"/>
              </a:rPr>
              <a:t>menyatakan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bahwa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belajar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memiliki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dua</a:t>
            </a:r>
            <a:r>
              <a:rPr lang="en-US" dirty="0">
                <a:latin typeface="Century Gothic" panose="020B0502020202020204" pitchFamily="34" charset="0"/>
              </a:rPr>
              <a:t>  </a:t>
            </a:r>
            <a:r>
              <a:rPr lang="en-US" dirty="0" err="1">
                <a:latin typeface="Century Gothic" panose="020B0502020202020204" pitchFamily="34" charset="0"/>
              </a:rPr>
              <a:t>definisi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yaitu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i="1" dirty="0">
                <a:latin typeface="Century Gothic" panose="020B0502020202020204" pitchFamily="34" charset="0"/>
              </a:rPr>
              <a:t>”...acquisition of any relatively permanent change in </a:t>
            </a:r>
            <a:r>
              <a:rPr lang="en-US" i="1" dirty="0" err="1">
                <a:latin typeface="Century Gothic" panose="020B0502020202020204" pitchFamily="34" charset="0"/>
              </a:rPr>
              <a:t>behaviour</a:t>
            </a:r>
            <a:r>
              <a:rPr lang="en-US" i="1" dirty="0">
                <a:latin typeface="Century Gothic" panose="020B0502020202020204" pitchFamily="34" charset="0"/>
              </a:rPr>
              <a:t> as a result of a practice and experience.” </a:t>
            </a:r>
            <a:r>
              <a:rPr lang="en-US" dirty="0">
                <a:latin typeface="Century Gothic" panose="020B0502020202020204" pitchFamily="34" charset="0"/>
              </a:rPr>
              <a:t>(</a:t>
            </a:r>
            <a:r>
              <a:rPr lang="en-US" dirty="0" err="1">
                <a:latin typeface="Century Gothic" panose="020B0502020202020204" pitchFamily="34" charset="0"/>
              </a:rPr>
              <a:t>perolehan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perubahan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tingkah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laku</a:t>
            </a:r>
            <a:r>
              <a:rPr lang="en-US" dirty="0">
                <a:latin typeface="Century Gothic" panose="020B0502020202020204" pitchFamily="34" charset="0"/>
              </a:rPr>
              <a:t> yang </a:t>
            </a:r>
            <a:r>
              <a:rPr lang="en-US" dirty="0" err="1">
                <a:latin typeface="Century Gothic" panose="020B0502020202020204" pitchFamily="34" charset="0"/>
              </a:rPr>
              <a:t>relatif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menetap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sebagai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akibat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latihan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dan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pengalaman</a:t>
            </a:r>
            <a:r>
              <a:rPr lang="en-US" dirty="0">
                <a:latin typeface="Century Gothic" panose="020B0502020202020204" pitchFamily="34" charset="0"/>
              </a:rPr>
              <a:t>) </a:t>
            </a:r>
            <a:r>
              <a:rPr lang="en-US" dirty="0" err="1">
                <a:latin typeface="Century Gothic" panose="020B0502020202020204" pitchFamily="34" charset="0"/>
              </a:rPr>
              <a:t>dan</a:t>
            </a:r>
            <a:r>
              <a:rPr lang="en-US" dirty="0">
                <a:latin typeface="Century Gothic" panose="020B0502020202020204" pitchFamily="34" charset="0"/>
              </a:rPr>
              <a:t> ”</a:t>
            </a:r>
            <a:r>
              <a:rPr lang="en-US" i="1" dirty="0">
                <a:latin typeface="Century Gothic" panose="020B0502020202020204" pitchFamily="34" charset="0"/>
              </a:rPr>
              <a:t>process of </a:t>
            </a:r>
            <a:r>
              <a:rPr lang="en-US" i="1" dirty="0" err="1">
                <a:latin typeface="Century Gothic" panose="020B0502020202020204" pitchFamily="34" charset="0"/>
              </a:rPr>
              <a:t>aquiring</a:t>
            </a:r>
            <a:r>
              <a:rPr lang="en-US" i="1" dirty="0">
                <a:latin typeface="Century Gothic" panose="020B0502020202020204" pitchFamily="34" charset="0"/>
              </a:rPr>
              <a:t> responses as a result of special practice.” </a:t>
            </a:r>
            <a:r>
              <a:rPr lang="en-US" dirty="0">
                <a:latin typeface="Century Gothic" panose="020B0502020202020204" pitchFamily="34" charset="0"/>
              </a:rPr>
              <a:t>(</a:t>
            </a:r>
            <a:r>
              <a:rPr lang="en-US" dirty="0" err="1">
                <a:latin typeface="Century Gothic" panose="020B0502020202020204" pitchFamily="34" charset="0"/>
              </a:rPr>
              <a:t>proses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memperoleh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respon-respon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sebagai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akibat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adanya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latihan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khusus</a:t>
            </a:r>
            <a:r>
              <a:rPr lang="en-US" dirty="0">
                <a:latin typeface="Century Gothic" panose="020B0502020202020204" pitchFamily="34" charset="0"/>
              </a:rPr>
              <a:t>).</a:t>
            </a:r>
            <a:endParaRPr lang="en-US" dirty="0">
              <a:latin typeface="Century Gothic" panose="020B0502020202020204" pitchFamily="34" charset="0"/>
            </a:endParaRPr>
          </a:p>
          <a:p>
            <a:pPr marL="514350" indent="-514350" algn="just">
              <a:buAutoNum type="arabicPeriod"/>
            </a:pPr>
            <a:r>
              <a:rPr lang="en-US" dirty="0" err="1">
                <a:latin typeface="Century Gothic" panose="020B0502020202020204" pitchFamily="34" charset="0"/>
              </a:rPr>
              <a:t>Menurut</a:t>
            </a:r>
            <a:r>
              <a:rPr lang="en-US" dirty="0">
                <a:latin typeface="Century Gothic" panose="020B0502020202020204" pitchFamily="34" charset="0"/>
              </a:rPr>
              <a:t> Paul </a:t>
            </a:r>
            <a:r>
              <a:rPr lang="en-US" dirty="0" err="1">
                <a:latin typeface="Century Gothic" panose="020B0502020202020204" pitchFamily="34" charset="0"/>
              </a:rPr>
              <a:t>Eggen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dan</a:t>
            </a:r>
            <a:r>
              <a:rPr lang="en-US" dirty="0">
                <a:latin typeface="Century Gothic" panose="020B0502020202020204" pitchFamily="34" charset="0"/>
              </a:rPr>
              <a:t> Don </a:t>
            </a:r>
            <a:r>
              <a:rPr lang="en-US" dirty="0" err="1">
                <a:latin typeface="Century Gothic" panose="020B0502020202020204" pitchFamily="34" charset="0"/>
              </a:rPr>
              <a:t>Kauchak</a:t>
            </a:r>
            <a:r>
              <a:rPr lang="en-US" dirty="0">
                <a:latin typeface="Century Gothic" panose="020B0502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</a:rPr>
              <a:t>belajar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adalah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perubahan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struktur</a:t>
            </a:r>
            <a:r>
              <a:rPr lang="en-US" dirty="0">
                <a:latin typeface="Century Gothic" panose="020B0502020202020204" pitchFamily="34" charset="0"/>
              </a:rPr>
              <a:t> mental </a:t>
            </a:r>
            <a:r>
              <a:rPr lang="en-US" dirty="0" err="1">
                <a:latin typeface="Century Gothic" panose="020B0502020202020204" pitchFamily="34" charset="0"/>
              </a:rPr>
              <a:t>individu</a:t>
            </a:r>
            <a:r>
              <a:rPr lang="en-US" dirty="0">
                <a:latin typeface="Century Gothic" panose="020B0502020202020204" pitchFamily="34" charset="0"/>
              </a:rPr>
              <a:t> yang </a:t>
            </a:r>
            <a:r>
              <a:rPr lang="en-US" dirty="0" err="1">
                <a:latin typeface="Century Gothic" panose="020B0502020202020204" pitchFamily="34" charset="0"/>
              </a:rPr>
              <a:t>memberikan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untuk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menunjukkan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perubahan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perilaku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i="1" dirty="0">
                <a:latin typeface="Century Gothic" panose="020B0502020202020204" pitchFamily="34" charset="0"/>
              </a:rPr>
              <a:t>(learning is a change in a person’s mental structure that provides the capacity to demonstrate change in </a:t>
            </a:r>
            <a:r>
              <a:rPr lang="en-US" i="1" dirty="0" err="1">
                <a:latin typeface="Century Gothic" panose="020B0502020202020204" pitchFamily="34" charset="0"/>
              </a:rPr>
              <a:t>behaviour</a:t>
            </a:r>
            <a:r>
              <a:rPr lang="en-US" i="1" dirty="0">
                <a:latin typeface="Century Gothic" panose="020B0502020202020204" pitchFamily="34" charset="0"/>
              </a:rPr>
              <a:t>)</a:t>
            </a:r>
            <a:endParaRPr lang="en-US" dirty="0">
              <a:latin typeface="Century Gothic" panose="020B0502020202020204" pitchFamily="34" charset="0"/>
            </a:endParaRPr>
          </a:p>
          <a:p>
            <a:pPr marL="514350" indent="-51435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514350" indent="-51435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514350" indent="-51435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514350" indent="-51435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514350" indent="-514350">
              <a:buNone/>
            </a:pPr>
            <a:endParaRPr lang="id-ID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E:\ayo-belajar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19948885">
            <a:off x="6919250" y="101271"/>
            <a:ext cx="2049337" cy="126113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Century Gothic" panose="020B0502020202020204" pitchFamily="34" charset="0"/>
              </a:rPr>
              <a:t>Arifin (1978) </a:t>
            </a:r>
            <a:r>
              <a:rPr lang="en-US" dirty="0" err="1">
                <a:latin typeface="Century Gothic" panose="020B0502020202020204" pitchFamily="34" charset="0"/>
              </a:rPr>
              <a:t>mendefinisikan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mengajar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sebagai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suatu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rangkaian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kegiatan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penyampaian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bahan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pelajaran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kepada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id-ID" dirty="0">
                <a:latin typeface="Century Gothic" panose="020B0502020202020204" pitchFamily="34" charset="0"/>
              </a:rPr>
              <a:t>peserta didik</a:t>
            </a:r>
            <a:r>
              <a:rPr lang="en-US" dirty="0">
                <a:latin typeface="Century Gothic" panose="020B0502020202020204" pitchFamily="34" charset="0"/>
              </a:rPr>
              <a:t> agar </a:t>
            </a:r>
            <a:r>
              <a:rPr lang="en-US" dirty="0" err="1">
                <a:latin typeface="Century Gothic" panose="020B0502020202020204" pitchFamily="34" charset="0"/>
              </a:rPr>
              <a:t>dapat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menerima</a:t>
            </a:r>
            <a:r>
              <a:rPr lang="en-US" dirty="0">
                <a:latin typeface="Century Gothic" panose="020B0502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</a:rPr>
              <a:t>menanggapi</a:t>
            </a:r>
            <a:r>
              <a:rPr lang="en-US" dirty="0">
                <a:latin typeface="Century Gothic" panose="020B0502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</a:rPr>
              <a:t>menguasai</a:t>
            </a:r>
            <a:r>
              <a:rPr lang="en-US" dirty="0">
                <a:latin typeface="Century Gothic" panose="020B0502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</a:rPr>
              <a:t>dan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mengembangkan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bahan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pelajaran</a:t>
            </a:r>
            <a:r>
              <a:rPr lang="en-US" dirty="0">
                <a:latin typeface="Century Gothic" panose="020B0502020202020204" pitchFamily="34" charset="0"/>
              </a:rPr>
              <a:t>.</a:t>
            </a:r>
            <a:endParaRPr lang="en-US" dirty="0">
              <a:latin typeface="Century Gothic" panose="020B0502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entury Gothic" panose="020B0502020202020204" pitchFamily="34" charset="0"/>
              </a:rPr>
              <a:t>Mengajar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menurut</a:t>
            </a:r>
            <a:r>
              <a:rPr lang="en-US" dirty="0">
                <a:latin typeface="Century Gothic" panose="020B0502020202020204" pitchFamily="34" charset="0"/>
              </a:rPr>
              <a:t> Nana </a:t>
            </a:r>
            <a:r>
              <a:rPr lang="en-US" dirty="0" err="1">
                <a:latin typeface="Century Gothic" panose="020B0502020202020204" pitchFamily="34" charset="0"/>
              </a:rPr>
              <a:t>Sudjana</a:t>
            </a:r>
            <a:r>
              <a:rPr lang="en-US" dirty="0">
                <a:latin typeface="Century Gothic" panose="020B0502020202020204" pitchFamily="34" charset="0"/>
              </a:rPr>
              <a:t> (1989:29)</a:t>
            </a:r>
            <a:r>
              <a:rPr lang="en-US" b="1" dirty="0">
                <a:latin typeface="Century Gothic" panose="020B0502020202020204" pitchFamily="34" charset="0"/>
              </a:rPr>
              <a:t> </a:t>
            </a:r>
            <a:r>
              <a:rPr lang="en-US" dirty="0" err="1">
                <a:latin typeface="Century Gothic" panose="020B0502020202020204" pitchFamily="34" charset="0"/>
              </a:rPr>
              <a:t>berpendapat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bahwa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mengajar</a:t>
            </a:r>
            <a:r>
              <a:rPr lang="en-US" dirty="0">
                <a:latin typeface="Century Gothic" panose="020B0502020202020204" pitchFamily="34" charset="0"/>
              </a:rPr>
              <a:t> pada </a:t>
            </a:r>
            <a:r>
              <a:rPr lang="en-US" dirty="0" err="1">
                <a:latin typeface="Century Gothic" panose="020B0502020202020204" pitchFamily="34" charset="0"/>
              </a:rPr>
              <a:t>hakekatnya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adalah</a:t>
            </a:r>
            <a:r>
              <a:rPr lang="en-US" dirty="0">
                <a:latin typeface="Century Gothic" panose="020B0502020202020204" pitchFamily="34" charset="0"/>
              </a:rPr>
              <a:t> “</a:t>
            </a:r>
            <a:r>
              <a:rPr lang="en-US" dirty="0" err="1">
                <a:latin typeface="Century Gothic" panose="020B0502020202020204" pitchFamily="34" charset="0"/>
              </a:rPr>
              <a:t>Suatu</a:t>
            </a:r>
            <a:r>
              <a:rPr lang="en-US" dirty="0">
                <a:latin typeface="Century Gothic" panose="020B0502020202020204" pitchFamily="34" charset="0"/>
              </a:rPr>
              <a:t> proses </a:t>
            </a:r>
            <a:r>
              <a:rPr lang="en-US" dirty="0" err="1">
                <a:latin typeface="Century Gothic" panose="020B0502020202020204" pitchFamily="34" charset="0"/>
              </a:rPr>
              <a:t>yakni</a:t>
            </a:r>
            <a:r>
              <a:rPr lang="en-US" dirty="0">
                <a:latin typeface="Century Gothic" panose="020B0502020202020204" pitchFamily="34" charset="0"/>
              </a:rPr>
              <a:t> proses </a:t>
            </a:r>
            <a:r>
              <a:rPr lang="en-US" dirty="0" err="1">
                <a:latin typeface="Century Gothic" panose="020B0502020202020204" pitchFamily="34" charset="0"/>
              </a:rPr>
              <a:t>mengatur</a:t>
            </a:r>
            <a:r>
              <a:rPr lang="en-US" dirty="0">
                <a:latin typeface="Century Gothic" panose="020B0502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</a:rPr>
              <a:t>mengorganisasi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lingkungan</a:t>
            </a:r>
            <a:r>
              <a:rPr lang="en-US" dirty="0">
                <a:latin typeface="Century Gothic" panose="020B0502020202020204" pitchFamily="34" charset="0"/>
              </a:rPr>
              <a:t> yang </a:t>
            </a:r>
            <a:r>
              <a:rPr lang="en-US" dirty="0" err="1">
                <a:latin typeface="Century Gothic" panose="020B0502020202020204" pitchFamily="34" charset="0"/>
              </a:rPr>
              <a:t>ada</a:t>
            </a:r>
            <a:r>
              <a:rPr lang="en-US" dirty="0">
                <a:latin typeface="Century Gothic" panose="020B0502020202020204" pitchFamily="34" charset="0"/>
              </a:rPr>
              <a:t> di </a:t>
            </a:r>
            <a:r>
              <a:rPr lang="en-US" dirty="0" err="1">
                <a:latin typeface="Century Gothic" panose="020B0502020202020204" pitchFamily="34" charset="0"/>
              </a:rPr>
              <a:t>sekitar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siswa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sehingga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dapat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menumbuhkan</a:t>
            </a:r>
            <a:r>
              <a:rPr lang="en-US" dirty="0">
                <a:latin typeface="Century Gothic" panose="020B0502020202020204" pitchFamily="34" charset="0"/>
              </a:rPr>
              <a:t> dan </a:t>
            </a:r>
            <a:r>
              <a:rPr lang="en-US" dirty="0" err="1">
                <a:latin typeface="Century Gothic" panose="020B0502020202020204" pitchFamily="34" charset="0"/>
              </a:rPr>
              <a:t>mendorong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siswa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melakukan</a:t>
            </a:r>
            <a:r>
              <a:rPr lang="en-US" dirty="0">
                <a:latin typeface="Century Gothic" panose="020B0502020202020204" pitchFamily="34" charset="0"/>
              </a:rPr>
              <a:t> proses </a:t>
            </a:r>
            <a:r>
              <a:rPr lang="en-US" dirty="0" err="1">
                <a:latin typeface="Century Gothic" panose="020B0502020202020204" pitchFamily="34" charset="0"/>
              </a:rPr>
              <a:t>belajar-mengajar</a:t>
            </a:r>
            <a:r>
              <a:rPr lang="en-US" dirty="0">
                <a:latin typeface="Century Gothic" panose="020B0502020202020204" pitchFamily="34" charset="0"/>
              </a:rPr>
              <a:t>”.</a:t>
            </a:r>
            <a:endParaRPr lang="en-US" dirty="0">
              <a:latin typeface="Century Gothic" panose="020B0502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entury Gothic" panose="020B0502020202020204" pitchFamily="34" charset="0"/>
              </a:rPr>
              <a:t>Menurut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W.Gulo</a:t>
            </a:r>
            <a:r>
              <a:rPr lang="en-US" dirty="0">
                <a:latin typeface="Century Gothic" panose="020B0502020202020204" pitchFamily="34" charset="0"/>
              </a:rPr>
              <a:t> </a:t>
            </a:r>
            <a:r>
              <a:rPr lang="en-US" dirty="0" err="1">
                <a:latin typeface="Century Gothic" panose="020B0502020202020204" pitchFamily="34" charset="0"/>
              </a:rPr>
              <a:t>mengajar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adalah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usaha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untuk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memberi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ilmu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pengetahuan</a:t>
            </a:r>
            <a:r>
              <a:rPr lang="en-US" dirty="0">
                <a:latin typeface="Century Gothic" panose="020B0502020202020204" pitchFamily="34" charset="0"/>
              </a:rPr>
              <a:t> dan </a:t>
            </a:r>
            <a:r>
              <a:rPr lang="en-US" dirty="0" err="1">
                <a:latin typeface="Century Gothic" panose="020B0502020202020204" pitchFamily="34" charset="0"/>
              </a:rPr>
              <a:t>usaha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untuk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melatih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kemampuan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berbagai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cara</a:t>
            </a:r>
            <a:r>
              <a:rPr lang="en-US" dirty="0">
                <a:latin typeface="Century Gothic" panose="020B0502020202020204" pitchFamily="34" charset="0"/>
              </a:rPr>
              <a:t>. </a:t>
            </a:r>
            <a:r>
              <a:rPr lang="en-US" dirty="0" err="1">
                <a:latin typeface="Century Gothic" panose="020B0502020202020204" pitchFamily="34" charset="0"/>
              </a:rPr>
              <a:t>Bisa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dengan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cara</a:t>
            </a:r>
            <a:r>
              <a:rPr lang="en-US" dirty="0">
                <a:latin typeface="Century Gothic" panose="020B0502020202020204" pitchFamily="34" charset="0"/>
              </a:rPr>
              <a:t> guru </a:t>
            </a:r>
            <a:r>
              <a:rPr lang="en-US" dirty="0" err="1">
                <a:latin typeface="Century Gothic" panose="020B0502020202020204" pitchFamily="34" charset="0"/>
              </a:rPr>
              <a:t>langsung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mengajar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di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kelas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atau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dapat</a:t>
            </a:r>
            <a:r>
              <a:rPr lang="en-US" dirty="0">
                <a:latin typeface="Century Gothic" panose="020B0502020202020204" pitchFamily="34" charset="0"/>
              </a:rPr>
              <a:t> pula </a:t>
            </a:r>
            <a:r>
              <a:rPr lang="en-US" dirty="0" err="1">
                <a:latin typeface="Century Gothic" panose="020B0502020202020204" pitchFamily="34" charset="0"/>
              </a:rPr>
              <a:t>dengan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menggunakan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alat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pembelajaran</a:t>
            </a:r>
            <a:r>
              <a:rPr lang="en-US" dirty="0">
                <a:latin typeface="Century Gothic" panose="020B0502020202020204" pitchFamily="34" charset="0"/>
              </a:rPr>
              <a:t>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>
                <a:latin typeface="Century Gothic" panose="020B0502020202020204" pitchFamily="34" charset="0"/>
              </a:rPr>
              <a:t>Fakto-faktor</a:t>
            </a:r>
            <a:r>
              <a:rPr lang="en-US" dirty="0">
                <a:latin typeface="Century Gothic" panose="020B0502020202020204" pitchFamily="34" charset="0"/>
              </a:rPr>
              <a:t> Yang </a:t>
            </a:r>
            <a:r>
              <a:rPr lang="en-US" dirty="0" err="1">
                <a:latin typeface="Century Gothic" panose="020B0502020202020204" pitchFamily="34" charset="0"/>
              </a:rPr>
              <a:t>Mempengaruhi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Belajar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>
                <a:latin typeface="Century Gothic" panose="020B0502020202020204" pitchFamily="34" charset="0"/>
              </a:rPr>
              <a:t>	</a:t>
            </a:r>
            <a:r>
              <a:rPr lang="en-US" dirty="0" err="1">
                <a:latin typeface="Century Gothic" panose="020B0502020202020204" pitchFamily="34" charset="0"/>
              </a:rPr>
              <a:t>Menurut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Syah</a:t>
            </a:r>
            <a:r>
              <a:rPr lang="en-US" dirty="0">
                <a:latin typeface="Century Gothic" panose="020B0502020202020204" pitchFamily="34" charset="0"/>
              </a:rPr>
              <a:t> (2004:144), </a:t>
            </a:r>
            <a:r>
              <a:rPr lang="en-US" dirty="0" err="1">
                <a:latin typeface="Century Gothic" panose="020B0502020202020204" pitchFamily="34" charset="0"/>
              </a:rPr>
              <a:t>faktor-faktor</a:t>
            </a:r>
            <a:r>
              <a:rPr lang="en-US" dirty="0">
                <a:latin typeface="Century Gothic" panose="020B0502020202020204" pitchFamily="34" charset="0"/>
              </a:rPr>
              <a:t> yang </a:t>
            </a:r>
            <a:r>
              <a:rPr lang="en-US" dirty="0" err="1">
                <a:latin typeface="Century Gothic" panose="020B0502020202020204" pitchFamily="34" charset="0"/>
              </a:rPr>
              <a:t>mempengaruhi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belajar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siswa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dapat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dibedakan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menjadi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tiga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macam</a:t>
            </a:r>
            <a:r>
              <a:rPr lang="en-US" dirty="0">
                <a:latin typeface="Century Gothic" panose="020B0502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</a:rPr>
              <a:t>yakni</a:t>
            </a:r>
            <a:r>
              <a:rPr lang="en-US" dirty="0">
                <a:latin typeface="Century Gothic" panose="020B0502020202020204" pitchFamily="34" charset="0"/>
              </a:rPr>
              <a:t>:</a:t>
            </a:r>
            <a:endParaRPr lang="en-US" dirty="0">
              <a:latin typeface="Century Gothic" panose="020B0502020202020204" pitchFamily="34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pt-PT" dirty="0">
                <a:latin typeface="Century Gothic" panose="020B0502020202020204" pitchFamily="34" charset="0"/>
              </a:rPr>
              <a:t>Faktor internal (faktor dari dalam siswa), yakni kondisi jasmani dan rohani siswa.</a:t>
            </a:r>
            <a:endParaRPr lang="en-US" dirty="0">
              <a:latin typeface="Century Gothic" panose="020B0502020202020204" pitchFamily="34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pt-PT" dirty="0">
                <a:latin typeface="Century Gothic" panose="020B0502020202020204" pitchFamily="34" charset="0"/>
              </a:rPr>
              <a:t>Faktor eksternal (faktor dari luar siswa), yakni kondisi lingkungan di sekitar siswa.</a:t>
            </a:r>
            <a:endParaRPr lang="en-US" dirty="0">
              <a:latin typeface="Century Gothic" panose="020B0502020202020204" pitchFamily="34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pt-PT" dirty="0">
                <a:latin typeface="Century Gothic" panose="020B0502020202020204" pitchFamily="34" charset="0"/>
              </a:rPr>
              <a:t>Faktor pendekatan belajar </a:t>
            </a:r>
            <a:r>
              <a:rPr lang="pt-PT" i="1" dirty="0">
                <a:latin typeface="Century Gothic" panose="020B0502020202020204" pitchFamily="34" charset="0"/>
              </a:rPr>
              <a:t>(approach to learning), </a:t>
            </a:r>
            <a:r>
              <a:rPr lang="pt-PT" dirty="0">
                <a:latin typeface="Century Gothic" panose="020B0502020202020204" pitchFamily="34" charset="0"/>
              </a:rPr>
              <a:t>yakni jenis upaya belajar siswa yang meliputi strategi dan metode  yang digunakan siswa untuk melakukan kegiatan pembelajaran materi-materi pelajaran.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t-PT" sz="2800" dirty="0"/>
              <a:t>		Dalyono (2007:55-60) mengemukakan faktor-faktor yang mempengaruhi hasil belajar sebagai berikut:</a:t>
            </a:r>
            <a:endParaRPr lang="en-US" sz="2800" dirty="0"/>
          </a:p>
          <a:p>
            <a:pPr lvl="0">
              <a:buNone/>
            </a:pPr>
            <a:r>
              <a:rPr lang="pt-PT" sz="2800" dirty="0"/>
              <a:t>1. Faktor internal (yang berasal dari dalam diri)</a:t>
            </a:r>
            <a:endParaRPr lang="en-US" sz="2400" dirty="0"/>
          </a:p>
          <a:p>
            <a:pPr lvl="1"/>
            <a:r>
              <a:rPr lang="en-US" dirty="0" err="1"/>
              <a:t>Kesehatan</a:t>
            </a:r>
            <a:endParaRPr lang="en-US" sz="2000" dirty="0"/>
          </a:p>
          <a:p>
            <a:pPr lvl="1"/>
            <a:r>
              <a:rPr lang="en-US" dirty="0" err="1"/>
              <a:t>Intelegensi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bakat</a:t>
            </a:r>
            <a:endParaRPr lang="en-US" sz="2000" dirty="0"/>
          </a:p>
          <a:p>
            <a:pPr lvl="1"/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motivasi</a:t>
            </a:r>
            <a:endParaRPr lang="en-US" sz="2000" dirty="0"/>
          </a:p>
          <a:p>
            <a:pPr lvl="1"/>
            <a:r>
              <a:rPr lang="en-US" dirty="0"/>
              <a:t>Cara </a:t>
            </a:r>
            <a:r>
              <a:rPr lang="en-US" dirty="0" err="1"/>
              <a:t>belajar</a:t>
            </a:r>
            <a:endParaRPr lang="en-US" sz="2000" dirty="0"/>
          </a:p>
          <a:p>
            <a:pPr lvl="0">
              <a:buNone/>
            </a:pPr>
            <a:r>
              <a:rPr lang="pt-PT" sz="2800" dirty="0"/>
              <a:t>2. Faktor eksternal (yang bersal dari luar diri)</a:t>
            </a: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/>
              <a:t>Keluarga</a:t>
            </a:r>
            <a:endParaRPr lang="en-US" sz="2000" dirty="0"/>
          </a:p>
          <a:p>
            <a:pPr lvl="1"/>
            <a:r>
              <a:rPr lang="en-US" dirty="0" err="1"/>
              <a:t>Sekolah</a:t>
            </a:r>
            <a:endParaRPr lang="en-US" sz="2000" dirty="0"/>
          </a:p>
          <a:p>
            <a:pPr lvl="1"/>
            <a:r>
              <a:rPr lang="en-US" dirty="0" err="1"/>
              <a:t>Masyarakat</a:t>
            </a:r>
            <a:endParaRPr lang="en-US" sz="2000" dirty="0"/>
          </a:p>
          <a:p>
            <a:pPr lvl="1"/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sekitar</a:t>
            </a:r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4CDCCB"/>
            </a:gs>
            <a:gs pos="50000">
              <a:schemeClr val="accent1">
                <a:tint val="44500"/>
                <a:satMod val="160000"/>
                <a:alpha val="20000"/>
              </a:schemeClr>
            </a:gs>
            <a:gs pos="100000">
              <a:schemeClr val="accent1">
                <a:tint val="23500"/>
                <a:satMod val="160000"/>
                <a:alpha val="11000"/>
              </a:schemeClr>
            </a:gs>
          </a:gsLst>
          <a:lin ang="27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0</TotalTime>
  <Words>9492</Words>
  <Application>WPS Presentation</Application>
  <PresentationFormat>On-screen Show (4:3)</PresentationFormat>
  <Paragraphs>153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8" baseType="lpstr">
      <vt:lpstr>Arial</vt:lpstr>
      <vt:lpstr>SimSun</vt:lpstr>
      <vt:lpstr>Wingdings</vt:lpstr>
      <vt:lpstr>Century Gothic</vt:lpstr>
      <vt:lpstr>Courier New</vt:lpstr>
      <vt:lpstr>Microsoft YaHei</vt:lpstr>
      <vt:lpstr>Arial Unicode MS</vt:lpstr>
      <vt:lpstr>Calibri</vt:lpstr>
      <vt:lpstr>Tahoma</vt:lpstr>
      <vt:lpstr>Arial Narrow</vt:lpstr>
      <vt:lpstr>Verdana</vt:lpstr>
      <vt:lpstr>Theme2</vt:lpstr>
      <vt:lpstr>KONSEP DASAR  STRATEGI BELAJAR MENGAJAR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Fakto-faktor Yang Mempengaruhi Belajar</vt:lpstr>
      <vt:lpstr>PowerPoint 演示文稿</vt:lpstr>
      <vt:lpstr>PowerPoint 演示文稿</vt:lpstr>
      <vt:lpstr>PowerPoint 演示文稿</vt:lpstr>
      <vt:lpstr>PowerPoint 演示文稿</vt:lpstr>
      <vt:lpstr>1. Pendekatan</vt:lpstr>
      <vt:lpstr>PowerPoint 演示文稿</vt:lpstr>
      <vt:lpstr>2. Strategi</vt:lpstr>
      <vt:lpstr>PowerPoint 演示文稿</vt:lpstr>
      <vt:lpstr>PowerPoint 演示文稿</vt:lpstr>
      <vt:lpstr>PowerPoint 演示文稿</vt:lpstr>
      <vt:lpstr>PowerPoint 演示文稿</vt:lpstr>
      <vt:lpstr>3. Metode</vt:lpstr>
      <vt:lpstr>PowerPoint 演示文稿</vt:lpstr>
      <vt:lpstr>4. Teknik </vt:lpstr>
      <vt:lpstr>5. Taktik </vt:lpstr>
      <vt:lpstr>6 Model </vt:lpstr>
      <vt:lpstr>Beberapa Istilah dalam Strategi Pembelajaran</vt:lpstr>
      <vt:lpstr>Bangun Negeri, Bijakkan Bangsa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BELAJAR MENGAJAR</dc:title>
  <dc:creator>lenovo</dc:creator>
  <cp:lastModifiedBy>Lenovo</cp:lastModifiedBy>
  <cp:revision>34</cp:revision>
  <dcterms:created xsi:type="dcterms:W3CDTF">2017-03-27T02:24:00Z</dcterms:created>
  <dcterms:modified xsi:type="dcterms:W3CDTF">2023-11-15T09:04:30Z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AC67DB3020844423877746B88E5FD475_12</vt:lpwstr>
  </property>
  <property fmtid="{D5CDD505-2E9C-101B-9397-08002B2CF9AE}" pid="3" name="KSOProductBuildVer">
    <vt:lpwstr>1033-12.2.0.13306</vt:lpwstr>
  </property>
</Properties>
</file>