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4" r:id="rId18"/>
    <p:sldId id="273" r:id="rId19"/>
  </p:sldIdLst>
  <p:sldSz cx="18288000" cy="10287000"/>
  <p:notesSz cx="6858000" cy="9144000"/>
  <p:embeddedFontLst>
    <p:embeddedFont>
      <p:font typeface="Bree Serif" panose="020B0604020202020204" charset="0"/>
      <p:regular r:id="rId20"/>
    </p:embeddedFont>
    <p:embeddedFont>
      <p:font typeface="Calibri" panose="020F0502020204030204" pitchFamily="34" charset="0"/>
      <p:regular r:id="rId21"/>
      <p:bold r:id="rId22"/>
      <p:italic r:id="rId23"/>
      <p:boldItalic r:id="rId24"/>
    </p:embeddedFont>
    <p:embeddedFont>
      <p:font typeface="Distillery Script" panose="020B0604020202020204" charset="0"/>
      <p:regular r:id="rId25"/>
    </p:embeddedFont>
    <p:embeddedFont>
      <p:font typeface="Merriweather Sans" panose="020B0604020202020204" charset="0"/>
      <p:regular r:id="rId26"/>
      <p:bold r:id="rId27"/>
      <p:italic r:id="rId28"/>
      <p:boldItalic r:id="rId29"/>
    </p:embeddedFont>
    <p:embeddedFont>
      <p:font typeface="Merriweather Sans Bold" panose="020B0604020202020204" charset="0"/>
      <p:regular r:id="rId30"/>
    </p:embeddedFont>
    <p:embeddedFont>
      <p:font typeface="Merriweather Sans Bold Italics" panose="020B0604020202020204" charset="0"/>
      <p:regular r:id="rId31"/>
    </p:embeddedFont>
    <p:embeddedFont>
      <p:font typeface="Open Sans" panose="020B060402020202020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754" y="10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tableStyles" Target="tableStyles.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4.png"/><Relationship Id="rId7"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5.sv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1EEFA"/>
        </a:solidFill>
        <a:effectLst/>
      </p:bgPr>
    </p:bg>
    <p:spTree>
      <p:nvGrpSpPr>
        <p:cNvPr id="1" name=""/>
        <p:cNvGrpSpPr/>
        <p:nvPr/>
      </p:nvGrpSpPr>
      <p:grpSpPr>
        <a:xfrm>
          <a:off x="0" y="0"/>
          <a:ext cx="0" cy="0"/>
          <a:chOff x="0" y="0"/>
          <a:chExt cx="0" cy="0"/>
        </a:xfrm>
      </p:grpSpPr>
      <p:grpSp>
        <p:nvGrpSpPr>
          <p:cNvPr id="2" name="Group 2"/>
          <p:cNvGrpSpPr/>
          <p:nvPr/>
        </p:nvGrpSpPr>
        <p:grpSpPr>
          <a:xfrm>
            <a:off x="7879624" y="791209"/>
            <a:ext cx="15781458" cy="8467091"/>
            <a:chOff x="0" y="0"/>
            <a:chExt cx="21041944" cy="11289454"/>
          </a:xfrm>
        </p:grpSpPr>
        <p:pic>
          <p:nvPicPr>
            <p:cNvPr id="3" name="Picture 3"/>
            <p:cNvPicPr>
              <a:picLocks noChangeAspect="1"/>
            </p:cNvPicPr>
            <p:nvPr/>
          </p:nvPicPr>
          <p:blipFill>
            <a:blip r:embed="rId2"/>
            <a:srcRect l="4184" t="4406" b="4406"/>
            <a:stretch>
              <a:fillRect/>
            </a:stretch>
          </p:blipFill>
          <p:spPr>
            <a:xfrm>
              <a:off x="0" y="0"/>
              <a:ext cx="21041944" cy="11289454"/>
            </a:xfrm>
            <a:prstGeom prst="rect">
              <a:avLst/>
            </a:prstGeom>
          </p:spPr>
        </p:pic>
      </p:grpSp>
      <p:grpSp>
        <p:nvGrpSpPr>
          <p:cNvPr id="4" name="Group 4"/>
          <p:cNvGrpSpPr/>
          <p:nvPr/>
        </p:nvGrpSpPr>
        <p:grpSpPr>
          <a:xfrm>
            <a:off x="-2026804" y="1961804"/>
            <a:ext cx="11170804" cy="6363392"/>
            <a:chOff x="0" y="0"/>
            <a:chExt cx="2942105" cy="1675955"/>
          </a:xfrm>
        </p:grpSpPr>
        <p:sp>
          <p:nvSpPr>
            <p:cNvPr id="5" name="Freeform 5"/>
            <p:cNvSpPr/>
            <p:nvPr/>
          </p:nvSpPr>
          <p:spPr>
            <a:xfrm>
              <a:off x="0" y="0"/>
              <a:ext cx="2942105" cy="1675955"/>
            </a:xfrm>
            <a:custGeom>
              <a:avLst/>
              <a:gdLst/>
              <a:ahLst/>
              <a:cxnLst/>
              <a:rect l="l" t="t" r="r" b="b"/>
              <a:pathLst>
                <a:path w="2942105" h="1675955">
                  <a:moveTo>
                    <a:pt x="0" y="0"/>
                  </a:moveTo>
                  <a:lnTo>
                    <a:pt x="2942105" y="0"/>
                  </a:lnTo>
                  <a:lnTo>
                    <a:pt x="2942105" y="1675955"/>
                  </a:lnTo>
                  <a:lnTo>
                    <a:pt x="0" y="1675955"/>
                  </a:lnTo>
                  <a:close/>
                </a:path>
              </a:pathLst>
            </a:custGeom>
            <a:solidFill>
              <a:srgbClr val="2B3D6C"/>
            </a:solidFill>
          </p:spPr>
        </p:sp>
        <p:sp>
          <p:nvSpPr>
            <p:cNvPr id="6" name="TextBox 6"/>
            <p:cNvSpPr txBox="1"/>
            <p:nvPr/>
          </p:nvSpPr>
          <p:spPr>
            <a:xfrm>
              <a:off x="0" y="-38100"/>
              <a:ext cx="2942105" cy="171405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77292" y="251081"/>
            <a:ext cx="7540616" cy="1631844"/>
            <a:chOff x="0" y="0"/>
            <a:chExt cx="10054155" cy="2175792"/>
          </a:xfrm>
        </p:grpSpPr>
        <p:sp>
          <p:nvSpPr>
            <p:cNvPr id="8" name="Freeform 8"/>
            <p:cNvSpPr/>
            <p:nvPr/>
          </p:nvSpPr>
          <p:spPr>
            <a:xfrm>
              <a:off x="0" y="131552"/>
              <a:ext cx="1787412" cy="1810545"/>
            </a:xfrm>
            <a:custGeom>
              <a:avLst/>
              <a:gdLst/>
              <a:ahLst/>
              <a:cxnLst/>
              <a:rect l="l" t="t" r="r" b="b"/>
              <a:pathLst>
                <a:path w="1787412" h="1810545">
                  <a:moveTo>
                    <a:pt x="0" y="0"/>
                  </a:moveTo>
                  <a:lnTo>
                    <a:pt x="1787412" y="0"/>
                  </a:lnTo>
                  <a:lnTo>
                    <a:pt x="1787412" y="1810545"/>
                  </a:lnTo>
                  <a:lnTo>
                    <a:pt x="0" y="1810545"/>
                  </a:lnTo>
                  <a:lnTo>
                    <a:pt x="0" y="0"/>
                  </a:lnTo>
                  <a:close/>
                </a:path>
              </a:pathLst>
            </a:custGeom>
            <a:blipFill>
              <a:blip r:embed="rId3"/>
              <a:stretch>
                <a:fillRect/>
              </a:stretch>
            </a:blipFill>
          </p:spPr>
        </p:sp>
        <p:sp>
          <p:nvSpPr>
            <p:cNvPr id="9" name="Freeform 9"/>
            <p:cNvSpPr/>
            <p:nvPr/>
          </p:nvSpPr>
          <p:spPr>
            <a:xfrm>
              <a:off x="2092212" y="131552"/>
              <a:ext cx="1971667" cy="1810545"/>
            </a:xfrm>
            <a:custGeom>
              <a:avLst/>
              <a:gdLst/>
              <a:ahLst/>
              <a:cxnLst/>
              <a:rect l="l" t="t" r="r" b="b"/>
              <a:pathLst>
                <a:path w="1971667" h="1810545">
                  <a:moveTo>
                    <a:pt x="0" y="0"/>
                  </a:moveTo>
                  <a:lnTo>
                    <a:pt x="1971667" y="0"/>
                  </a:lnTo>
                  <a:lnTo>
                    <a:pt x="1971667" y="1810545"/>
                  </a:lnTo>
                  <a:lnTo>
                    <a:pt x="0" y="1810545"/>
                  </a:lnTo>
                  <a:lnTo>
                    <a:pt x="0" y="0"/>
                  </a:lnTo>
                  <a:close/>
                </a:path>
              </a:pathLst>
            </a:custGeom>
            <a:blipFill>
              <a:blip r:embed="rId4"/>
              <a:stretch>
                <a:fillRect/>
              </a:stretch>
            </a:blipFill>
          </p:spPr>
        </p:sp>
        <p:sp>
          <p:nvSpPr>
            <p:cNvPr id="10" name="Freeform 10"/>
            <p:cNvSpPr/>
            <p:nvPr/>
          </p:nvSpPr>
          <p:spPr>
            <a:xfrm>
              <a:off x="4228979" y="0"/>
              <a:ext cx="2259992" cy="2175792"/>
            </a:xfrm>
            <a:custGeom>
              <a:avLst/>
              <a:gdLst/>
              <a:ahLst/>
              <a:cxnLst/>
              <a:rect l="l" t="t" r="r" b="b"/>
              <a:pathLst>
                <a:path w="2259992" h="2175792">
                  <a:moveTo>
                    <a:pt x="0" y="0"/>
                  </a:moveTo>
                  <a:lnTo>
                    <a:pt x="2259992" y="0"/>
                  </a:lnTo>
                  <a:lnTo>
                    <a:pt x="2259992" y="2175792"/>
                  </a:lnTo>
                  <a:lnTo>
                    <a:pt x="0" y="2175792"/>
                  </a:lnTo>
                  <a:lnTo>
                    <a:pt x="0" y="0"/>
                  </a:lnTo>
                  <a:close/>
                </a:path>
              </a:pathLst>
            </a:custGeom>
            <a:blipFill>
              <a:blip r:embed="rId5"/>
              <a:stretch>
                <a:fillRect/>
              </a:stretch>
            </a:blipFill>
          </p:spPr>
        </p:sp>
        <p:sp>
          <p:nvSpPr>
            <p:cNvPr id="11" name="Freeform 11"/>
            <p:cNvSpPr/>
            <p:nvPr/>
          </p:nvSpPr>
          <p:spPr>
            <a:xfrm>
              <a:off x="6654071" y="131552"/>
              <a:ext cx="3400084" cy="1810545"/>
            </a:xfrm>
            <a:custGeom>
              <a:avLst/>
              <a:gdLst/>
              <a:ahLst/>
              <a:cxnLst/>
              <a:rect l="l" t="t" r="r" b="b"/>
              <a:pathLst>
                <a:path w="3400084" h="1810545">
                  <a:moveTo>
                    <a:pt x="0" y="0"/>
                  </a:moveTo>
                  <a:lnTo>
                    <a:pt x="3400084" y="0"/>
                  </a:lnTo>
                  <a:lnTo>
                    <a:pt x="3400084" y="1810545"/>
                  </a:lnTo>
                  <a:lnTo>
                    <a:pt x="0" y="1810545"/>
                  </a:lnTo>
                  <a:lnTo>
                    <a:pt x="0" y="0"/>
                  </a:lnTo>
                  <a:close/>
                </a:path>
              </a:pathLst>
            </a:custGeom>
            <a:blipFill>
              <a:blip r:embed="rId6"/>
              <a:stretch>
                <a:fillRect/>
              </a:stretch>
            </a:blipFill>
          </p:spPr>
        </p:sp>
      </p:grpSp>
      <p:sp>
        <p:nvSpPr>
          <p:cNvPr id="12" name="TextBox 12"/>
          <p:cNvSpPr txBox="1"/>
          <p:nvPr/>
        </p:nvSpPr>
        <p:spPr>
          <a:xfrm>
            <a:off x="254991" y="4753166"/>
            <a:ext cx="8488571" cy="828294"/>
          </a:xfrm>
          <a:prstGeom prst="rect">
            <a:avLst/>
          </a:prstGeom>
        </p:spPr>
        <p:txBody>
          <a:bodyPr lIns="0" tIns="0" rIns="0" bIns="0" rtlCol="0" anchor="t">
            <a:spAutoFit/>
          </a:bodyPr>
          <a:lstStyle/>
          <a:p>
            <a:pPr algn="ctr">
              <a:lnSpc>
                <a:spcPts val="6437"/>
              </a:lnSpc>
            </a:pPr>
            <a:r>
              <a:rPr lang="en-US" sz="5799">
                <a:solidFill>
                  <a:srgbClr val="FFFFFF"/>
                </a:solidFill>
                <a:latin typeface="Merriweather Sans Bold"/>
                <a:ea typeface="Merriweather Sans Bold"/>
                <a:cs typeface="Merriweather Sans Bold"/>
                <a:sym typeface="Merriweather Sans Bold"/>
              </a:rPr>
              <a:t>TECHNOPRENEURSHIP</a:t>
            </a:r>
          </a:p>
        </p:txBody>
      </p:sp>
      <p:sp>
        <p:nvSpPr>
          <p:cNvPr id="13" name="TextBox 13"/>
          <p:cNvSpPr txBox="1"/>
          <p:nvPr/>
        </p:nvSpPr>
        <p:spPr>
          <a:xfrm>
            <a:off x="806667" y="3959814"/>
            <a:ext cx="7385218" cy="600348"/>
          </a:xfrm>
          <a:prstGeom prst="rect">
            <a:avLst/>
          </a:prstGeom>
        </p:spPr>
        <p:txBody>
          <a:bodyPr lIns="0" tIns="0" rIns="0" bIns="0" rtlCol="0" anchor="t">
            <a:spAutoFit/>
          </a:bodyPr>
          <a:lstStyle/>
          <a:p>
            <a:pPr algn="ctr">
              <a:lnSpc>
                <a:spcPts val="4662"/>
              </a:lnSpc>
            </a:pPr>
            <a:r>
              <a:rPr lang="en-US" sz="4200">
                <a:solidFill>
                  <a:srgbClr val="FFFFFF"/>
                </a:solidFill>
                <a:latin typeface="Merriweather Sans"/>
                <a:ea typeface="Merriweather Sans"/>
                <a:cs typeface="Merriweather Sans"/>
                <a:sym typeface="Merriweather Sans"/>
              </a:rPr>
              <a:t>MENGENAL</a:t>
            </a:r>
          </a:p>
        </p:txBody>
      </p:sp>
      <p:sp>
        <p:nvSpPr>
          <p:cNvPr id="14" name="TextBox 14"/>
          <p:cNvSpPr txBox="1"/>
          <p:nvPr/>
        </p:nvSpPr>
        <p:spPr>
          <a:xfrm>
            <a:off x="635217" y="6417264"/>
            <a:ext cx="7385218" cy="1190790"/>
          </a:xfrm>
          <a:prstGeom prst="rect">
            <a:avLst/>
          </a:prstGeom>
        </p:spPr>
        <p:txBody>
          <a:bodyPr lIns="0" tIns="0" rIns="0" bIns="0" rtlCol="0" anchor="t">
            <a:spAutoFit/>
          </a:bodyPr>
          <a:lstStyle/>
          <a:p>
            <a:pPr algn="ctr">
              <a:lnSpc>
                <a:spcPts val="4662"/>
              </a:lnSpc>
            </a:pPr>
            <a:r>
              <a:rPr lang="en-US" sz="4200">
                <a:solidFill>
                  <a:srgbClr val="FFFFFF"/>
                </a:solidFill>
                <a:latin typeface="Bree Serif"/>
                <a:ea typeface="Bree Serif"/>
                <a:cs typeface="Bree Serif"/>
                <a:sym typeface="Bree Serif"/>
              </a:rPr>
              <a:t>Technopreneurship</a:t>
            </a:r>
          </a:p>
          <a:p>
            <a:pPr algn="ctr">
              <a:lnSpc>
                <a:spcPts val="4662"/>
              </a:lnSpc>
            </a:pPr>
            <a:r>
              <a:rPr lang="en-US" sz="4200">
                <a:solidFill>
                  <a:srgbClr val="FFFFFF"/>
                </a:solidFill>
                <a:latin typeface="Bree Serif"/>
                <a:ea typeface="Bree Serif"/>
                <a:cs typeface="Bree Serif"/>
                <a:sym typeface="Bree Serif"/>
              </a:rPr>
              <a:t> - Pertemuan 1 -</a:t>
            </a:r>
          </a:p>
        </p:txBody>
      </p:sp>
      <p:sp>
        <p:nvSpPr>
          <p:cNvPr id="15" name="TextBox 15"/>
          <p:cNvSpPr txBox="1"/>
          <p:nvPr/>
        </p:nvSpPr>
        <p:spPr>
          <a:xfrm>
            <a:off x="254991" y="8506171"/>
            <a:ext cx="7385218" cy="600348"/>
          </a:xfrm>
          <a:prstGeom prst="rect">
            <a:avLst/>
          </a:prstGeom>
        </p:spPr>
        <p:txBody>
          <a:bodyPr lIns="0" tIns="0" rIns="0" bIns="0" rtlCol="0" anchor="t">
            <a:spAutoFit/>
          </a:bodyPr>
          <a:lstStyle/>
          <a:p>
            <a:pPr algn="ctr">
              <a:lnSpc>
                <a:spcPts val="4662"/>
              </a:lnSpc>
            </a:pPr>
            <a:r>
              <a:rPr lang="en-US" sz="4200" dirty="0" err="1">
                <a:solidFill>
                  <a:srgbClr val="2B3D6C"/>
                </a:solidFill>
                <a:latin typeface="Bree Serif"/>
                <a:ea typeface="Bree Serif"/>
                <a:cs typeface="Bree Serif"/>
                <a:sym typeface="Bree Serif"/>
              </a:rPr>
              <a:t>Eko</a:t>
            </a:r>
            <a:r>
              <a:rPr lang="en-US" sz="4200" dirty="0">
                <a:solidFill>
                  <a:srgbClr val="2B3D6C"/>
                </a:solidFill>
                <a:latin typeface="Bree Serif"/>
                <a:ea typeface="Bree Serif"/>
                <a:cs typeface="Bree Serif"/>
                <a:sym typeface="Bree Serif"/>
              </a:rPr>
              <a:t> </a:t>
            </a:r>
            <a:r>
              <a:rPr lang="en-US" sz="4200" dirty="0" err="1">
                <a:solidFill>
                  <a:srgbClr val="2B3D6C"/>
                </a:solidFill>
                <a:latin typeface="Bree Serif"/>
                <a:ea typeface="Bree Serif"/>
                <a:cs typeface="Bree Serif"/>
                <a:sym typeface="Bree Serif"/>
              </a:rPr>
              <a:t>Siswanto</a:t>
            </a:r>
            <a:r>
              <a:rPr lang="en-US" sz="4200" dirty="0">
                <a:solidFill>
                  <a:srgbClr val="2B3D6C"/>
                </a:solidFill>
                <a:latin typeface="Bree Serif"/>
                <a:ea typeface="Bree Serif"/>
                <a:cs typeface="Bree Serif"/>
                <a:sym typeface="Bree Serif"/>
              </a:rPr>
              <a:t>, </a:t>
            </a:r>
            <a:r>
              <a:rPr lang="en-US" sz="4200" dirty="0" err="1">
                <a:solidFill>
                  <a:srgbClr val="2B3D6C"/>
                </a:solidFill>
                <a:latin typeface="Bree Serif"/>
                <a:ea typeface="Bree Serif"/>
                <a:cs typeface="Bree Serif"/>
                <a:sym typeface="Bree Serif"/>
              </a:rPr>
              <a:t>M.Kom</a:t>
            </a:r>
            <a:endParaRPr lang="en-US" sz="4200" dirty="0">
              <a:solidFill>
                <a:srgbClr val="2B3D6C"/>
              </a:solidFill>
              <a:latin typeface="Bree Serif"/>
              <a:ea typeface="Bree Serif"/>
              <a:cs typeface="Bree Serif"/>
              <a:sym typeface="Bree Serif"/>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11" b="-111"/>
            </a:stretch>
          </a:blipFill>
        </p:spPr>
      </p:sp>
      <p:grpSp>
        <p:nvGrpSpPr>
          <p:cNvPr id="3" name="Group 3"/>
          <p:cNvGrpSpPr/>
          <p:nvPr/>
        </p:nvGrpSpPr>
        <p:grpSpPr>
          <a:xfrm>
            <a:off x="3902867" y="1028700"/>
            <a:ext cx="10586108" cy="1536016"/>
            <a:chOff x="0" y="0"/>
            <a:chExt cx="2788111" cy="404547"/>
          </a:xfrm>
        </p:grpSpPr>
        <p:sp>
          <p:nvSpPr>
            <p:cNvPr id="4" name="Freeform 4"/>
            <p:cNvSpPr/>
            <p:nvPr/>
          </p:nvSpPr>
          <p:spPr>
            <a:xfrm>
              <a:off x="0" y="0"/>
              <a:ext cx="2788111" cy="404547"/>
            </a:xfrm>
            <a:custGeom>
              <a:avLst/>
              <a:gdLst/>
              <a:ahLst/>
              <a:cxnLst/>
              <a:rect l="l" t="t" r="r" b="b"/>
              <a:pathLst>
                <a:path w="2788111" h="404547">
                  <a:moveTo>
                    <a:pt x="0" y="0"/>
                  </a:moveTo>
                  <a:lnTo>
                    <a:pt x="2788111" y="0"/>
                  </a:lnTo>
                  <a:lnTo>
                    <a:pt x="2788111" y="404547"/>
                  </a:lnTo>
                  <a:lnTo>
                    <a:pt x="0" y="404547"/>
                  </a:lnTo>
                  <a:close/>
                </a:path>
              </a:pathLst>
            </a:custGeom>
            <a:solidFill>
              <a:srgbClr val="2B3D6C"/>
            </a:solidFill>
          </p:spPr>
        </p:sp>
        <p:sp>
          <p:nvSpPr>
            <p:cNvPr id="5" name="TextBox 5"/>
            <p:cNvSpPr txBox="1"/>
            <p:nvPr/>
          </p:nvSpPr>
          <p:spPr>
            <a:xfrm>
              <a:off x="0" y="-38100"/>
              <a:ext cx="2788111" cy="442647"/>
            </a:xfrm>
            <a:prstGeom prst="rect">
              <a:avLst/>
            </a:prstGeom>
          </p:spPr>
          <p:txBody>
            <a:bodyPr lIns="50800" tIns="50800" rIns="50800" bIns="50800" rtlCol="0" anchor="ctr"/>
            <a:lstStyle/>
            <a:p>
              <a:pPr algn="ctr">
                <a:lnSpc>
                  <a:spcPts val="2659"/>
                </a:lnSpc>
              </a:pPr>
              <a:endParaRPr/>
            </a:p>
            <a:p>
              <a:pPr algn="ctr">
                <a:lnSpc>
                  <a:spcPts val="2659"/>
                </a:lnSpc>
              </a:pPr>
              <a:endParaRPr/>
            </a:p>
            <a:p>
              <a:pPr algn="ctr">
                <a:lnSpc>
                  <a:spcPts val="2659"/>
                </a:lnSpc>
              </a:pPr>
              <a:endParaRPr/>
            </a:p>
            <a:p>
              <a:pPr algn="ctr">
                <a:lnSpc>
                  <a:spcPts val="2659"/>
                </a:lnSpc>
              </a:pPr>
              <a:endParaRPr/>
            </a:p>
          </p:txBody>
        </p:sp>
      </p:grpSp>
      <p:grpSp>
        <p:nvGrpSpPr>
          <p:cNvPr id="6" name="Group 6"/>
          <p:cNvGrpSpPr/>
          <p:nvPr/>
        </p:nvGrpSpPr>
        <p:grpSpPr>
          <a:xfrm>
            <a:off x="2043830" y="3491933"/>
            <a:ext cx="6425097" cy="6139125"/>
            <a:chOff x="0" y="0"/>
            <a:chExt cx="1843724" cy="1761663"/>
          </a:xfrm>
        </p:grpSpPr>
        <p:sp>
          <p:nvSpPr>
            <p:cNvPr id="7" name="Freeform 7"/>
            <p:cNvSpPr/>
            <p:nvPr/>
          </p:nvSpPr>
          <p:spPr>
            <a:xfrm>
              <a:off x="0" y="0"/>
              <a:ext cx="1843724" cy="1761663"/>
            </a:xfrm>
            <a:custGeom>
              <a:avLst/>
              <a:gdLst/>
              <a:ahLst/>
              <a:cxnLst/>
              <a:rect l="l" t="t" r="r" b="b"/>
              <a:pathLst>
                <a:path w="1843724" h="1761663">
                  <a:moveTo>
                    <a:pt x="0" y="0"/>
                  </a:moveTo>
                  <a:lnTo>
                    <a:pt x="1843724" y="0"/>
                  </a:lnTo>
                  <a:lnTo>
                    <a:pt x="1843724" y="1761663"/>
                  </a:lnTo>
                  <a:lnTo>
                    <a:pt x="0" y="1761663"/>
                  </a:lnTo>
                  <a:close/>
                </a:path>
              </a:pathLst>
            </a:custGeom>
            <a:solidFill>
              <a:srgbClr val="E1EEFA"/>
            </a:solidFill>
          </p:spPr>
        </p:sp>
        <p:sp>
          <p:nvSpPr>
            <p:cNvPr id="8" name="TextBox 8"/>
            <p:cNvSpPr txBox="1"/>
            <p:nvPr/>
          </p:nvSpPr>
          <p:spPr>
            <a:xfrm>
              <a:off x="0" y="-38100"/>
              <a:ext cx="1843724" cy="1799763"/>
            </a:xfrm>
            <a:prstGeom prst="rect">
              <a:avLst/>
            </a:prstGeom>
          </p:spPr>
          <p:txBody>
            <a:bodyPr lIns="50800" tIns="50800" rIns="50800" bIns="50800" rtlCol="0" anchor="ctr"/>
            <a:lstStyle/>
            <a:p>
              <a:pPr algn="ctr">
                <a:lnSpc>
                  <a:spcPts val="2659"/>
                </a:lnSpc>
              </a:pPr>
              <a:endParaRPr/>
            </a:p>
            <a:p>
              <a:pPr algn="ctr">
                <a:lnSpc>
                  <a:spcPts val="2659"/>
                </a:lnSpc>
              </a:pPr>
              <a:endParaRPr/>
            </a:p>
            <a:p>
              <a:pPr algn="ctr">
                <a:lnSpc>
                  <a:spcPts val="2659"/>
                </a:lnSpc>
              </a:pPr>
              <a:endParaRPr/>
            </a:p>
            <a:p>
              <a:pPr algn="ctr">
                <a:lnSpc>
                  <a:spcPts val="2659"/>
                </a:lnSpc>
              </a:pPr>
              <a:endParaRPr/>
            </a:p>
          </p:txBody>
        </p:sp>
      </p:grpSp>
      <p:grpSp>
        <p:nvGrpSpPr>
          <p:cNvPr id="9" name="Group 9"/>
          <p:cNvGrpSpPr/>
          <p:nvPr/>
        </p:nvGrpSpPr>
        <p:grpSpPr>
          <a:xfrm>
            <a:off x="3177183" y="2936191"/>
            <a:ext cx="4158392" cy="1013759"/>
            <a:chOff x="0" y="0"/>
            <a:chExt cx="1163483" cy="283641"/>
          </a:xfrm>
        </p:grpSpPr>
        <p:sp>
          <p:nvSpPr>
            <p:cNvPr id="10" name="Freeform 10"/>
            <p:cNvSpPr/>
            <p:nvPr/>
          </p:nvSpPr>
          <p:spPr>
            <a:xfrm>
              <a:off x="0" y="0"/>
              <a:ext cx="1163483" cy="283641"/>
            </a:xfrm>
            <a:custGeom>
              <a:avLst/>
              <a:gdLst/>
              <a:ahLst/>
              <a:cxnLst/>
              <a:rect l="l" t="t" r="r" b="b"/>
              <a:pathLst>
                <a:path w="1163483" h="283641">
                  <a:moveTo>
                    <a:pt x="0" y="0"/>
                  </a:moveTo>
                  <a:lnTo>
                    <a:pt x="1163483" y="0"/>
                  </a:lnTo>
                  <a:lnTo>
                    <a:pt x="1163483" y="283641"/>
                  </a:lnTo>
                  <a:lnTo>
                    <a:pt x="0" y="283641"/>
                  </a:lnTo>
                  <a:close/>
                </a:path>
              </a:pathLst>
            </a:custGeom>
            <a:solidFill>
              <a:srgbClr val="FFFFFF"/>
            </a:solidFill>
          </p:spPr>
        </p:sp>
        <p:sp>
          <p:nvSpPr>
            <p:cNvPr id="11" name="TextBox 11"/>
            <p:cNvSpPr txBox="1"/>
            <p:nvPr/>
          </p:nvSpPr>
          <p:spPr>
            <a:xfrm>
              <a:off x="0" y="-38100"/>
              <a:ext cx="1163483" cy="321741"/>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9922914" y="3491933"/>
            <a:ext cx="6425097" cy="6139125"/>
            <a:chOff x="0" y="0"/>
            <a:chExt cx="1843724" cy="1761663"/>
          </a:xfrm>
        </p:grpSpPr>
        <p:sp>
          <p:nvSpPr>
            <p:cNvPr id="13" name="Freeform 13"/>
            <p:cNvSpPr/>
            <p:nvPr/>
          </p:nvSpPr>
          <p:spPr>
            <a:xfrm>
              <a:off x="0" y="0"/>
              <a:ext cx="1843724" cy="1761663"/>
            </a:xfrm>
            <a:custGeom>
              <a:avLst/>
              <a:gdLst/>
              <a:ahLst/>
              <a:cxnLst/>
              <a:rect l="l" t="t" r="r" b="b"/>
              <a:pathLst>
                <a:path w="1843724" h="1761663">
                  <a:moveTo>
                    <a:pt x="0" y="0"/>
                  </a:moveTo>
                  <a:lnTo>
                    <a:pt x="1843724" y="0"/>
                  </a:lnTo>
                  <a:lnTo>
                    <a:pt x="1843724" y="1761663"/>
                  </a:lnTo>
                  <a:lnTo>
                    <a:pt x="0" y="1761663"/>
                  </a:lnTo>
                  <a:close/>
                </a:path>
              </a:pathLst>
            </a:custGeom>
            <a:solidFill>
              <a:srgbClr val="E1EEFA"/>
            </a:solidFill>
          </p:spPr>
        </p:sp>
        <p:sp>
          <p:nvSpPr>
            <p:cNvPr id="14" name="TextBox 14"/>
            <p:cNvSpPr txBox="1"/>
            <p:nvPr/>
          </p:nvSpPr>
          <p:spPr>
            <a:xfrm>
              <a:off x="0" y="-38100"/>
              <a:ext cx="1843724" cy="1799763"/>
            </a:xfrm>
            <a:prstGeom prst="rect">
              <a:avLst/>
            </a:prstGeom>
          </p:spPr>
          <p:txBody>
            <a:bodyPr lIns="50800" tIns="50800" rIns="50800" bIns="50800" rtlCol="0" anchor="ctr"/>
            <a:lstStyle/>
            <a:p>
              <a:pPr algn="ctr">
                <a:lnSpc>
                  <a:spcPts val="2659"/>
                </a:lnSpc>
              </a:pPr>
              <a:endParaRPr/>
            </a:p>
            <a:p>
              <a:pPr algn="ctr">
                <a:lnSpc>
                  <a:spcPts val="2659"/>
                </a:lnSpc>
              </a:pPr>
              <a:endParaRPr/>
            </a:p>
            <a:p>
              <a:pPr algn="ctr">
                <a:lnSpc>
                  <a:spcPts val="2659"/>
                </a:lnSpc>
              </a:pPr>
              <a:endParaRPr/>
            </a:p>
            <a:p>
              <a:pPr algn="ctr">
                <a:lnSpc>
                  <a:spcPts val="2659"/>
                </a:lnSpc>
              </a:pPr>
              <a:endParaRPr/>
            </a:p>
          </p:txBody>
        </p:sp>
      </p:grpSp>
      <p:grpSp>
        <p:nvGrpSpPr>
          <p:cNvPr id="15" name="Group 15"/>
          <p:cNvGrpSpPr/>
          <p:nvPr/>
        </p:nvGrpSpPr>
        <p:grpSpPr>
          <a:xfrm>
            <a:off x="11056266" y="2936191"/>
            <a:ext cx="4158392" cy="1013759"/>
            <a:chOff x="0" y="0"/>
            <a:chExt cx="1163483" cy="283641"/>
          </a:xfrm>
        </p:grpSpPr>
        <p:sp>
          <p:nvSpPr>
            <p:cNvPr id="16" name="Freeform 16"/>
            <p:cNvSpPr/>
            <p:nvPr/>
          </p:nvSpPr>
          <p:spPr>
            <a:xfrm>
              <a:off x="0" y="0"/>
              <a:ext cx="1163483" cy="283641"/>
            </a:xfrm>
            <a:custGeom>
              <a:avLst/>
              <a:gdLst/>
              <a:ahLst/>
              <a:cxnLst/>
              <a:rect l="l" t="t" r="r" b="b"/>
              <a:pathLst>
                <a:path w="1163483" h="283641">
                  <a:moveTo>
                    <a:pt x="0" y="0"/>
                  </a:moveTo>
                  <a:lnTo>
                    <a:pt x="1163483" y="0"/>
                  </a:lnTo>
                  <a:lnTo>
                    <a:pt x="1163483" y="283641"/>
                  </a:lnTo>
                  <a:lnTo>
                    <a:pt x="0" y="283641"/>
                  </a:lnTo>
                  <a:close/>
                </a:path>
              </a:pathLst>
            </a:custGeom>
            <a:solidFill>
              <a:srgbClr val="FFFFFF"/>
            </a:solidFill>
          </p:spPr>
        </p:sp>
        <p:sp>
          <p:nvSpPr>
            <p:cNvPr id="17" name="TextBox 17"/>
            <p:cNvSpPr txBox="1"/>
            <p:nvPr/>
          </p:nvSpPr>
          <p:spPr>
            <a:xfrm>
              <a:off x="0" y="-38100"/>
              <a:ext cx="1163483" cy="321741"/>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3938347" y="1165181"/>
            <a:ext cx="10618987" cy="1399534"/>
          </a:xfrm>
          <a:prstGeom prst="rect">
            <a:avLst/>
          </a:prstGeom>
        </p:spPr>
        <p:txBody>
          <a:bodyPr lIns="0" tIns="0" rIns="0" bIns="0" rtlCol="0" anchor="t">
            <a:spAutoFit/>
          </a:bodyPr>
          <a:lstStyle/>
          <a:p>
            <a:pPr algn="ctr">
              <a:lnSpc>
                <a:spcPts val="5493"/>
              </a:lnSpc>
            </a:pPr>
            <a:r>
              <a:rPr lang="en-US" sz="4948">
                <a:solidFill>
                  <a:srgbClr val="FFFFFF"/>
                </a:solidFill>
                <a:latin typeface="Merriweather Sans Bold"/>
                <a:ea typeface="Merriweather Sans Bold"/>
                <a:cs typeface="Merriweather Sans Bold"/>
                <a:sym typeface="Merriweather Sans Bold"/>
              </a:rPr>
              <a:t>PANDANGAN NEGARA MAJU </a:t>
            </a:r>
          </a:p>
          <a:p>
            <a:pPr algn="ctr">
              <a:lnSpc>
                <a:spcPts val="5493"/>
              </a:lnSpc>
            </a:pPr>
            <a:r>
              <a:rPr lang="en-US" sz="4948">
                <a:solidFill>
                  <a:srgbClr val="FFFFFF"/>
                </a:solidFill>
                <a:latin typeface="Merriweather Sans Bold"/>
                <a:ea typeface="Merriweather Sans Bold"/>
                <a:cs typeface="Merriweather Sans Bold"/>
                <a:sym typeface="Merriweather Sans Bold"/>
              </a:rPr>
              <a:t>dan Berkembang</a:t>
            </a:r>
          </a:p>
        </p:txBody>
      </p:sp>
      <p:sp>
        <p:nvSpPr>
          <p:cNvPr id="19" name="TextBox 19"/>
          <p:cNvSpPr txBox="1"/>
          <p:nvPr/>
        </p:nvSpPr>
        <p:spPr>
          <a:xfrm>
            <a:off x="2179425" y="4005780"/>
            <a:ext cx="6153906" cy="5464739"/>
          </a:xfrm>
          <a:prstGeom prst="rect">
            <a:avLst/>
          </a:prstGeom>
        </p:spPr>
        <p:txBody>
          <a:bodyPr lIns="0" tIns="0" rIns="0" bIns="0" rtlCol="0" anchor="t">
            <a:spAutoFit/>
          </a:bodyPr>
          <a:lstStyle/>
          <a:p>
            <a:pPr marL="518160" lvl="1" indent="-259080" algn="l">
              <a:lnSpc>
                <a:spcPts val="3648"/>
              </a:lnSpc>
              <a:buFont typeface="Arial"/>
              <a:buChar char="•"/>
            </a:pPr>
            <a:r>
              <a:rPr lang="en-US" sz="2400" spc="-48">
                <a:solidFill>
                  <a:srgbClr val="2B3D6C"/>
                </a:solidFill>
                <a:latin typeface="Merriweather Sans"/>
                <a:ea typeface="Merriweather Sans"/>
                <a:cs typeface="Merriweather Sans"/>
                <a:sym typeface="Merriweather Sans"/>
              </a:rPr>
              <a:t>Mengembangkan strategi bersaing melalui keunggulan teknologi yang dimiliki.</a:t>
            </a:r>
          </a:p>
          <a:p>
            <a:pPr marL="518160" lvl="1" indent="-259080" algn="l">
              <a:lnSpc>
                <a:spcPts val="3648"/>
              </a:lnSpc>
              <a:buFont typeface="Arial"/>
              <a:buChar char="•"/>
            </a:pPr>
            <a:r>
              <a:rPr lang="en-US" sz="2400" spc="-48">
                <a:solidFill>
                  <a:srgbClr val="2B3D6C"/>
                </a:solidFill>
                <a:latin typeface="Merriweather Sans"/>
                <a:ea typeface="Merriweather Sans"/>
                <a:cs typeface="Merriweather Sans"/>
                <a:sym typeface="Merriweather Sans"/>
              </a:rPr>
              <a:t>Penguasaan R&amp;D teknologi, Desain Produk, dan Pemasaran.</a:t>
            </a:r>
          </a:p>
          <a:p>
            <a:pPr marL="518160" lvl="1" indent="-259080" algn="l">
              <a:lnSpc>
                <a:spcPts val="3648"/>
              </a:lnSpc>
              <a:buFont typeface="Arial"/>
              <a:buChar char="•"/>
            </a:pPr>
            <a:r>
              <a:rPr lang="en-US" sz="2400" spc="-48">
                <a:solidFill>
                  <a:srgbClr val="2B3D6C"/>
                </a:solidFill>
                <a:latin typeface="Merriweather Sans"/>
                <a:ea typeface="Merriweather Sans"/>
                <a:cs typeface="Merriweather Sans"/>
                <a:sym typeface="Merriweather Sans"/>
              </a:rPr>
              <a:t>Pengembangan ekonomi berbasis Pengetahuan (Knowledge based Economic).</a:t>
            </a:r>
          </a:p>
          <a:p>
            <a:pPr marL="518160" lvl="1" indent="-259080" algn="l">
              <a:lnSpc>
                <a:spcPts val="3648"/>
              </a:lnSpc>
              <a:buFont typeface="Arial"/>
              <a:buChar char="•"/>
            </a:pPr>
            <a:r>
              <a:rPr lang="en-US" sz="2400" spc="-48">
                <a:solidFill>
                  <a:srgbClr val="2B3D6C"/>
                </a:solidFill>
                <a:latin typeface="Merriweather Sans"/>
                <a:ea typeface="Merriweather Sans"/>
                <a:cs typeface="Merriweather Sans"/>
                <a:sym typeface="Merriweather Sans"/>
              </a:rPr>
              <a:t>Pendidikan basisnya pada kemampuan untuk mandiri dan berinovasi berbasiskan entrepreneurship ataupun Technopreneurship.</a:t>
            </a:r>
          </a:p>
        </p:txBody>
      </p:sp>
      <p:sp>
        <p:nvSpPr>
          <p:cNvPr id="20" name="TextBox 20"/>
          <p:cNvSpPr txBox="1"/>
          <p:nvPr/>
        </p:nvSpPr>
        <p:spPr>
          <a:xfrm>
            <a:off x="3698580" y="3247535"/>
            <a:ext cx="3115598" cy="517371"/>
          </a:xfrm>
          <a:prstGeom prst="rect">
            <a:avLst/>
          </a:prstGeom>
        </p:spPr>
        <p:txBody>
          <a:bodyPr lIns="0" tIns="0" rIns="0" bIns="0" rtlCol="0" anchor="t">
            <a:spAutoFit/>
          </a:bodyPr>
          <a:lstStyle/>
          <a:p>
            <a:pPr algn="ctr">
              <a:lnSpc>
                <a:spcPts val="3996"/>
              </a:lnSpc>
            </a:pPr>
            <a:r>
              <a:rPr lang="en-US" sz="3600">
                <a:solidFill>
                  <a:srgbClr val="2B3D6C"/>
                </a:solidFill>
                <a:latin typeface="Merriweather Sans Bold"/>
                <a:ea typeface="Merriweather Sans Bold"/>
                <a:cs typeface="Merriweather Sans Bold"/>
                <a:sym typeface="Merriweather Sans Bold"/>
              </a:rPr>
              <a:t>Negara Maju</a:t>
            </a:r>
          </a:p>
        </p:txBody>
      </p:sp>
      <p:sp>
        <p:nvSpPr>
          <p:cNvPr id="21" name="TextBox 21"/>
          <p:cNvSpPr txBox="1"/>
          <p:nvPr/>
        </p:nvSpPr>
        <p:spPr>
          <a:xfrm>
            <a:off x="10058509" y="4005780"/>
            <a:ext cx="6153906" cy="2721702"/>
          </a:xfrm>
          <a:prstGeom prst="rect">
            <a:avLst/>
          </a:prstGeom>
        </p:spPr>
        <p:txBody>
          <a:bodyPr lIns="0" tIns="0" rIns="0" bIns="0" rtlCol="0" anchor="t">
            <a:spAutoFit/>
          </a:bodyPr>
          <a:lstStyle/>
          <a:p>
            <a:pPr marL="518160" lvl="1" indent="-259080" algn="l">
              <a:lnSpc>
                <a:spcPts val="3648"/>
              </a:lnSpc>
              <a:buFont typeface="Arial"/>
              <a:buChar char="•"/>
            </a:pPr>
            <a:r>
              <a:rPr lang="en-US" sz="2400" spc="-48">
                <a:solidFill>
                  <a:srgbClr val="2B3D6C"/>
                </a:solidFill>
                <a:latin typeface="Merriweather Sans"/>
                <a:ea typeface="Merriweather Sans"/>
                <a:cs typeface="Merriweather Sans"/>
                <a:sym typeface="Merriweather Sans"/>
              </a:rPr>
              <a:t> Memiliki kuantitas Sumber Daya Alamnya (SDA) yang melimpah.</a:t>
            </a:r>
          </a:p>
          <a:p>
            <a:pPr marL="518160" lvl="1" indent="-259080" algn="l">
              <a:lnSpc>
                <a:spcPts val="3648"/>
              </a:lnSpc>
              <a:buFont typeface="Arial"/>
              <a:buChar char="•"/>
            </a:pPr>
            <a:r>
              <a:rPr lang="en-US" sz="2400" spc="-48">
                <a:solidFill>
                  <a:srgbClr val="2B3D6C"/>
                </a:solidFill>
                <a:latin typeface="Merriweather Sans"/>
                <a:ea typeface="Merriweather Sans"/>
                <a:cs typeface="Merriweather Sans"/>
                <a:sym typeface="Merriweather Sans"/>
              </a:rPr>
              <a:t> Kurang menguasai  R&amp;D teknologi</a:t>
            </a:r>
          </a:p>
          <a:p>
            <a:pPr marL="518160" lvl="1" indent="-259080" algn="l">
              <a:lnSpc>
                <a:spcPts val="3648"/>
              </a:lnSpc>
              <a:buFont typeface="Arial"/>
              <a:buChar char="•"/>
            </a:pPr>
            <a:r>
              <a:rPr lang="en-US" sz="2400" spc="-48">
                <a:solidFill>
                  <a:srgbClr val="2B3D6C"/>
                </a:solidFill>
                <a:latin typeface="Merriweather Sans"/>
                <a:ea typeface="Merriweather Sans"/>
                <a:cs typeface="Merriweather Sans"/>
                <a:sym typeface="Merriweather Sans"/>
              </a:rPr>
              <a:t> Sumber daya manusia yang banyak</a:t>
            </a:r>
          </a:p>
          <a:p>
            <a:pPr marL="518160" lvl="1" indent="-259080" algn="l">
              <a:lnSpc>
                <a:spcPts val="3648"/>
              </a:lnSpc>
              <a:buFont typeface="Arial"/>
              <a:buChar char="•"/>
            </a:pPr>
            <a:r>
              <a:rPr lang="en-US" sz="2400" spc="-48">
                <a:solidFill>
                  <a:srgbClr val="2B3D6C"/>
                </a:solidFill>
                <a:latin typeface="Merriweather Sans"/>
                <a:ea typeface="Merriweather Sans"/>
                <a:cs typeface="Merriweather Sans"/>
                <a:sym typeface="Merriweather Sans"/>
              </a:rPr>
              <a:t> Penguasaan pengetahuan yang terbatas</a:t>
            </a:r>
          </a:p>
        </p:txBody>
      </p:sp>
      <p:sp>
        <p:nvSpPr>
          <p:cNvPr id="22" name="TextBox 22"/>
          <p:cNvSpPr txBox="1"/>
          <p:nvPr/>
        </p:nvSpPr>
        <p:spPr>
          <a:xfrm>
            <a:off x="11305102" y="2995136"/>
            <a:ext cx="3660721" cy="1022169"/>
          </a:xfrm>
          <a:prstGeom prst="rect">
            <a:avLst/>
          </a:prstGeom>
        </p:spPr>
        <p:txBody>
          <a:bodyPr lIns="0" tIns="0" rIns="0" bIns="0" rtlCol="0" anchor="t">
            <a:spAutoFit/>
          </a:bodyPr>
          <a:lstStyle/>
          <a:p>
            <a:pPr algn="ctr">
              <a:lnSpc>
                <a:spcPts val="3996"/>
              </a:lnSpc>
            </a:pPr>
            <a:r>
              <a:rPr lang="en-US" sz="3600">
                <a:solidFill>
                  <a:srgbClr val="2B3D6C"/>
                </a:solidFill>
                <a:latin typeface="Merriweather Sans Bold"/>
                <a:ea typeface="Merriweather Sans Bold"/>
                <a:cs typeface="Merriweather Sans Bold"/>
                <a:sym typeface="Merriweather Sans Bold"/>
              </a:rPr>
              <a:t>Negara Berkembang</a:t>
            </a:r>
          </a:p>
        </p:txBody>
      </p:sp>
      <p:sp>
        <p:nvSpPr>
          <p:cNvPr id="23" name="Freeform 23"/>
          <p:cNvSpPr/>
          <p:nvPr/>
        </p:nvSpPr>
        <p:spPr>
          <a:xfrm>
            <a:off x="-49712" y="-4531975"/>
            <a:ext cx="18491265" cy="5276773"/>
          </a:xfrm>
          <a:custGeom>
            <a:avLst/>
            <a:gdLst/>
            <a:ahLst/>
            <a:cxnLst/>
            <a:rect l="l" t="t" r="r" b="b"/>
            <a:pathLst>
              <a:path w="18491265" h="5276773">
                <a:moveTo>
                  <a:pt x="0" y="0"/>
                </a:moveTo>
                <a:lnTo>
                  <a:pt x="18491265" y="0"/>
                </a:lnTo>
                <a:lnTo>
                  <a:pt x="18491265" y="5276773"/>
                </a:lnTo>
                <a:lnTo>
                  <a:pt x="0" y="5276773"/>
                </a:lnTo>
                <a:lnTo>
                  <a:pt x="0" y="0"/>
                </a:lnTo>
                <a:close/>
              </a:path>
            </a:pathLst>
          </a:custGeom>
          <a:blipFill>
            <a:blip r:embed="rId3">
              <a:extLst>
                <a:ext uri="{96DAC541-7B7A-43D3-8B79-37D633B846F1}">
                  <asvg:svgBlip xmlns:asvg="http://schemas.microsoft.com/office/drawing/2016/SVG/main" r:embed="rId4"/>
                </a:ext>
              </a:extLst>
            </a:blip>
            <a:stretch>
              <a:fillRect t="-178711" b="-67892"/>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1EEFA"/>
        </a:solidFill>
        <a:effectLst/>
      </p:bgPr>
    </p:bg>
    <p:spTree>
      <p:nvGrpSpPr>
        <p:cNvPr id="1" name=""/>
        <p:cNvGrpSpPr/>
        <p:nvPr/>
      </p:nvGrpSpPr>
      <p:grpSpPr>
        <a:xfrm>
          <a:off x="0" y="0"/>
          <a:ext cx="0" cy="0"/>
          <a:chOff x="0" y="0"/>
          <a:chExt cx="0" cy="0"/>
        </a:xfrm>
      </p:grpSpPr>
      <p:grpSp>
        <p:nvGrpSpPr>
          <p:cNvPr id="2" name="Group 2"/>
          <p:cNvGrpSpPr/>
          <p:nvPr/>
        </p:nvGrpSpPr>
        <p:grpSpPr>
          <a:xfrm>
            <a:off x="2613487" y="-3992311"/>
            <a:ext cx="13884572" cy="6541624"/>
            <a:chOff x="0" y="0"/>
            <a:chExt cx="18512763" cy="8722165"/>
          </a:xfrm>
        </p:grpSpPr>
        <p:pic>
          <p:nvPicPr>
            <p:cNvPr id="3" name="Picture 3"/>
            <p:cNvPicPr>
              <a:picLocks noChangeAspect="1"/>
            </p:cNvPicPr>
            <p:nvPr/>
          </p:nvPicPr>
          <p:blipFill>
            <a:blip r:embed="rId2"/>
            <a:srcRect t="660" b="28620"/>
            <a:stretch>
              <a:fillRect/>
            </a:stretch>
          </p:blipFill>
          <p:spPr>
            <a:xfrm>
              <a:off x="0" y="0"/>
              <a:ext cx="18512763" cy="8722165"/>
            </a:xfrm>
            <a:prstGeom prst="rect">
              <a:avLst/>
            </a:prstGeom>
          </p:spPr>
        </p:pic>
      </p:grpSp>
      <p:grpSp>
        <p:nvGrpSpPr>
          <p:cNvPr id="4" name="Group 4"/>
          <p:cNvGrpSpPr/>
          <p:nvPr/>
        </p:nvGrpSpPr>
        <p:grpSpPr>
          <a:xfrm>
            <a:off x="4159322" y="1884032"/>
            <a:ext cx="10634618" cy="1167265"/>
            <a:chOff x="0" y="0"/>
            <a:chExt cx="4022506" cy="441514"/>
          </a:xfrm>
        </p:grpSpPr>
        <p:sp>
          <p:nvSpPr>
            <p:cNvPr id="5" name="Freeform 5"/>
            <p:cNvSpPr/>
            <p:nvPr/>
          </p:nvSpPr>
          <p:spPr>
            <a:xfrm>
              <a:off x="0" y="0"/>
              <a:ext cx="4022506" cy="441514"/>
            </a:xfrm>
            <a:custGeom>
              <a:avLst/>
              <a:gdLst/>
              <a:ahLst/>
              <a:cxnLst/>
              <a:rect l="l" t="t" r="r" b="b"/>
              <a:pathLst>
                <a:path w="4022506" h="441514">
                  <a:moveTo>
                    <a:pt x="0" y="0"/>
                  </a:moveTo>
                  <a:lnTo>
                    <a:pt x="4022506" y="0"/>
                  </a:lnTo>
                  <a:lnTo>
                    <a:pt x="4022506" y="441514"/>
                  </a:lnTo>
                  <a:lnTo>
                    <a:pt x="0" y="441514"/>
                  </a:lnTo>
                  <a:close/>
                </a:path>
              </a:pathLst>
            </a:custGeom>
            <a:solidFill>
              <a:srgbClr val="2B3D6C"/>
            </a:solidFill>
          </p:spPr>
        </p:sp>
        <p:sp>
          <p:nvSpPr>
            <p:cNvPr id="6" name="TextBox 6"/>
            <p:cNvSpPr txBox="1"/>
            <p:nvPr/>
          </p:nvSpPr>
          <p:spPr>
            <a:xfrm>
              <a:off x="0" y="-38100"/>
              <a:ext cx="4022506" cy="479614"/>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5085618" y="2248208"/>
            <a:ext cx="8940308" cy="477012"/>
          </a:xfrm>
          <a:prstGeom prst="rect">
            <a:avLst/>
          </a:prstGeom>
        </p:spPr>
        <p:txBody>
          <a:bodyPr lIns="0" tIns="0" rIns="0" bIns="0" rtlCol="0" anchor="t">
            <a:spAutoFit/>
          </a:bodyPr>
          <a:lstStyle/>
          <a:p>
            <a:pPr algn="ctr">
              <a:lnSpc>
                <a:spcPts val="3773"/>
              </a:lnSpc>
            </a:pPr>
            <a:r>
              <a:rPr lang="en-US" sz="3399">
                <a:solidFill>
                  <a:srgbClr val="FFFFFF"/>
                </a:solidFill>
                <a:latin typeface="Merriweather Sans Bold"/>
                <a:ea typeface="Merriweather Sans Bold"/>
                <a:cs typeface="Merriweather Sans Bold"/>
                <a:sym typeface="Merriweather Sans Bold"/>
              </a:rPr>
              <a:t>PERKEMBANGAN TECHNOPRENEURSHIP</a:t>
            </a:r>
          </a:p>
        </p:txBody>
      </p:sp>
      <p:sp>
        <p:nvSpPr>
          <p:cNvPr id="8" name="TextBox 8"/>
          <p:cNvSpPr txBox="1"/>
          <p:nvPr/>
        </p:nvSpPr>
        <p:spPr>
          <a:xfrm>
            <a:off x="1028700" y="3395387"/>
            <a:ext cx="16230600" cy="1132618"/>
          </a:xfrm>
          <a:prstGeom prst="rect">
            <a:avLst/>
          </a:prstGeom>
        </p:spPr>
        <p:txBody>
          <a:bodyPr lIns="0" tIns="0" rIns="0" bIns="0" rtlCol="0" anchor="t">
            <a:spAutoFit/>
          </a:bodyPr>
          <a:lstStyle/>
          <a:p>
            <a:pPr algn="just">
              <a:lnSpc>
                <a:spcPts val="4560"/>
              </a:lnSpc>
            </a:pPr>
            <a:r>
              <a:rPr lang="en-US" sz="3000" spc="-60" dirty="0" err="1">
                <a:solidFill>
                  <a:srgbClr val="2B3D6C"/>
                </a:solidFill>
                <a:latin typeface="Merriweather Sans"/>
                <a:ea typeface="Merriweather Sans"/>
                <a:cs typeface="Merriweather Sans"/>
                <a:sym typeface="Merriweather Sans"/>
              </a:rPr>
              <a:t>Istilah</a:t>
            </a:r>
            <a:r>
              <a:rPr lang="en-US" sz="3000" spc="-60" dirty="0">
                <a:solidFill>
                  <a:srgbClr val="2B3D6C"/>
                </a:solidFill>
                <a:latin typeface="Merriweather Sans"/>
                <a:ea typeface="Merriweather Sans"/>
                <a:cs typeface="Merriweather Sans"/>
                <a:sym typeface="Merriweather Sans"/>
              </a:rPr>
              <a:t> technopreneur </a:t>
            </a:r>
            <a:r>
              <a:rPr lang="en-US" sz="3000" spc="-60" dirty="0" err="1">
                <a:solidFill>
                  <a:srgbClr val="2B3D6C"/>
                </a:solidFill>
                <a:latin typeface="Merriweather Sans"/>
                <a:ea typeface="Merriweather Sans"/>
                <a:cs typeface="Merriweather Sans"/>
                <a:sym typeface="Merriweather Sans"/>
              </a:rPr>
              <a:t>muncul</a:t>
            </a:r>
            <a:r>
              <a:rPr lang="en-US" sz="3000" spc="-60" dirty="0">
                <a:solidFill>
                  <a:srgbClr val="2B3D6C"/>
                </a:solidFill>
                <a:latin typeface="Merriweather Sans"/>
                <a:ea typeface="Merriweather Sans"/>
                <a:cs typeface="Merriweather Sans"/>
                <a:sym typeface="Merriweather Sans"/>
              </a:rPr>
              <a:t> di</a:t>
            </a:r>
            <a:r>
              <a:rPr lang="en-US" sz="3000" u="sng" spc="-60" dirty="0">
                <a:solidFill>
                  <a:srgbClr val="2B3D6C"/>
                </a:solidFill>
                <a:latin typeface="Merriweather Sans"/>
                <a:ea typeface="Merriweather Sans"/>
                <a:cs typeface="Merriweather Sans"/>
                <a:sym typeface="Merriweather Sans"/>
              </a:rPr>
              <a:t> </a:t>
            </a:r>
            <a:r>
              <a:rPr lang="en-US" sz="3000" u="sng" spc="-60" dirty="0" err="1">
                <a:solidFill>
                  <a:srgbClr val="2B3D6C"/>
                </a:solidFill>
                <a:latin typeface="Merriweather Sans"/>
                <a:ea typeface="Merriweather Sans"/>
                <a:cs typeface="Merriweather Sans"/>
                <a:sym typeface="Merriweather Sans"/>
              </a:rPr>
              <a:t>akhir</a:t>
            </a:r>
            <a:r>
              <a:rPr lang="en-US" sz="3000" u="sng" spc="-60" dirty="0">
                <a:solidFill>
                  <a:srgbClr val="2B3D6C"/>
                </a:solidFill>
                <a:latin typeface="Merriweather Sans"/>
                <a:ea typeface="Merriweather Sans"/>
                <a:cs typeface="Merriweather Sans"/>
                <a:sym typeface="Merriweather Sans"/>
              </a:rPr>
              <a:t> </a:t>
            </a:r>
            <a:r>
              <a:rPr lang="en-US" sz="3000" u="sng" spc="-60" dirty="0" err="1">
                <a:solidFill>
                  <a:srgbClr val="2B3D6C"/>
                </a:solidFill>
                <a:latin typeface="Merriweather Sans"/>
                <a:ea typeface="Merriweather Sans"/>
                <a:cs typeface="Merriweather Sans"/>
                <a:sym typeface="Merriweather Sans"/>
              </a:rPr>
              <a:t>tahun</a:t>
            </a:r>
            <a:r>
              <a:rPr lang="en-US" sz="3000" u="sng" spc="-60" dirty="0">
                <a:solidFill>
                  <a:srgbClr val="2B3D6C"/>
                </a:solidFill>
                <a:latin typeface="Merriweather Sans"/>
                <a:ea typeface="Merriweather Sans"/>
                <a:cs typeface="Merriweather Sans"/>
                <a:sym typeface="Merriweather Sans"/>
              </a:rPr>
              <a:t> 1990-an</a:t>
            </a:r>
            <a:r>
              <a:rPr lang="en-US" sz="3000" spc="-60" dirty="0">
                <a:solidFill>
                  <a:srgbClr val="2B3D6C"/>
                </a:solidFill>
                <a:latin typeface="Merriweather Sans"/>
                <a:ea typeface="Merriweather Sans"/>
                <a:cs typeface="Merriweather Sans"/>
                <a:sym typeface="Merriweather Sans"/>
              </a:rPr>
              <a:t> dan </a:t>
            </a:r>
            <a:r>
              <a:rPr lang="en-US" sz="3000" spc="-60" dirty="0" err="1">
                <a:solidFill>
                  <a:srgbClr val="2B3D6C"/>
                </a:solidFill>
                <a:latin typeface="Merriweather Sans"/>
                <a:ea typeface="Merriweather Sans"/>
                <a:cs typeface="Merriweather Sans"/>
                <a:sym typeface="Merriweather Sans"/>
              </a:rPr>
              <a:t>mulai</a:t>
            </a:r>
            <a:r>
              <a:rPr lang="en-US" sz="3000" spc="-60" dirty="0">
                <a:solidFill>
                  <a:srgbClr val="2B3D6C"/>
                </a:solidFill>
                <a:latin typeface="Merriweather Sans"/>
                <a:ea typeface="Merriweather Sans"/>
                <a:cs typeface="Merriweather Sans"/>
                <a:sym typeface="Merriweather Sans"/>
              </a:rPr>
              <a:t> booming di </a:t>
            </a:r>
            <a:r>
              <a:rPr lang="en-US" sz="3000" spc="-60" dirty="0" err="1">
                <a:solidFill>
                  <a:srgbClr val="2B3D6C"/>
                </a:solidFill>
                <a:latin typeface="Merriweather Sans"/>
                <a:ea typeface="Merriweather Sans"/>
                <a:cs typeface="Merriweather Sans"/>
                <a:sym typeface="Merriweather Sans"/>
              </a:rPr>
              <a:t>tahun</a:t>
            </a:r>
            <a:r>
              <a:rPr lang="en-US" sz="3000" spc="-60" dirty="0">
                <a:solidFill>
                  <a:srgbClr val="2B3D6C"/>
                </a:solidFill>
                <a:latin typeface="Merriweather Sans"/>
                <a:ea typeface="Merriweather Sans"/>
                <a:cs typeface="Merriweather Sans"/>
                <a:sym typeface="Merriweather Sans"/>
              </a:rPr>
              <a:t> 2000-an </a:t>
            </a:r>
            <a:r>
              <a:rPr lang="en-US" sz="3000" spc="-60" dirty="0" err="1">
                <a:solidFill>
                  <a:srgbClr val="2B3D6C"/>
                </a:solidFill>
                <a:latin typeface="Merriweather Sans"/>
                <a:ea typeface="Merriweather Sans"/>
                <a:cs typeface="Merriweather Sans"/>
                <a:sym typeface="Merriweather Sans"/>
              </a:rPr>
              <a:t>semenjak</a:t>
            </a:r>
            <a:r>
              <a:rPr lang="en-US" sz="3000" spc="-60" dirty="0">
                <a:solidFill>
                  <a:srgbClr val="2B3D6C"/>
                </a:solidFill>
                <a:latin typeface="Merriweather Sans"/>
                <a:ea typeface="Merriweather Sans"/>
                <a:cs typeface="Merriweather Sans"/>
                <a:sym typeface="Merriweather Sans"/>
              </a:rPr>
              <a:t> </a:t>
            </a:r>
            <a:r>
              <a:rPr lang="en-US" sz="3000" spc="-60" dirty="0" err="1">
                <a:solidFill>
                  <a:srgbClr val="2B3D6C"/>
                </a:solidFill>
                <a:latin typeface="Merriweather Sans"/>
                <a:ea typeface="Merriweather Sans"/>
                <a:cs typeface="Merriweather Sans"/>
                <a:sym typeface="Merriweather Sans"/>
              </a:rPr>
              <a:t>teknologi</a:t>
            </a:r>
            <a:r>
              <a:rPr lang="en-US" sz="3000" spc="-60" dirty="0">
                <a:solidFill>
                  <a:srgbClr val="2B3D6C"/>
                </a:solidFill>
                <a:latin typeface="Merriweather Sans"/>
                <a:ea typeface="Merriweather Sans"/>
                <a:cs typeface="Merriweather Sans"/>
                <a:sym typeface="Merriweather Sans"/>
              </a:rPr>
              <a:t> internet </a:t>
            </a:r>
            <a:r>
              <a:rPr lang="en-US" sz="3000" spc="-60" dirty="0" err="1">
                <a:solidFill>
                  <a:srgbClr val="2B3D6C"/>
                </a:solidFill>
                <a:latin typeface="Merriweather Sans"/>
                <a:ea typeface="Merriweather Sans"/>
                <a:cs typeface="Merriweather Sans"/>
                <a:sym typeface="Merriweather Sans"/>
              </a:rPr>
              <a:t>sudah</a:t>
            </a:r>
            <a:r>
              <a:rPr lang="en-US" sz="3000" spc="-60" dirty="0">
                <a:solidFill>
                  <a:srgbClr val="2B3D6C"/>
                </a:solidFill>
                <a:latin typeface="Merriweather Sans"/>
                <a:ea typeface="Merriweather Sans"/>
                <a:cs typeface="Merriweather Sans"/>
                <a:sym typeface="Merriweather Sans"/>
              </a:rPr>
              <a:t> </a:t>
            </a:r>
            <a:r>
              <a:rPr lang="en-US" sz="3000" spc="-60" dirty="0" err="1">
                <a:solidFill>
                  <a:srgbClr val="2B3D6C"/>
                </a:solidFill>
                <a:latin typeface="Merriweather Sans"/>
                <a:ea typeface="Merriweather Sans"/>
                <a:cs typeface="Merriweather Sans"/>
                <a:sym typeface="Merriweather Sans"/>
              </a:rPr>
              <a:t>mulai</a:t>
            </a:r>
            <a:r>
              <a:rPr lang="en-US" sz="3000" spc="-60" dirty="0">
                <a:solidFill>
                  <a:srgbClr val="2B3D6C"/>
                </a:solidFill>
                <a:latin typeface="Merriweather Sans"/>
                <a:ea typeface="Merriweather Sans"/>
                <a:cs typeface="Merriweather Sans"/>
                <a:sym typeface="Merriweather Sans"/>
              </a:rPr>
              <a:t> </a:t>
            </a:r>
            <a:r>
              <a:rPr lang="en-US" sz="3000" spc="-60" dirty="0" err="1">
                <a:solidFill>
                  <a:srgbClr val="2B3D6C"/>
                </a:solidFill>
                <a:latin typeface="Merriweather Sans"/>
                <a:ea typeface="Merriweather Sans"/>
                <a:cs typeface="Merriweather Sans"/>
                <a:sym typeface="Merriweather Sans"/>
              </a:rPr>
              <a:t>merambah</a:t>
            </a:r>
            <a:r>
              <a:rPr lang="en-US" sz="3000" spc="-60" dirty="0">
                <a:solidFill>
                  <a:srgbClr val="2B3D6C"/>
                </a:solidFill>
                <a:latin typeface="Merriweather Sans"/>
                <a:ea typeface="Merriweather Sans"/>
                <a:cs typeface="Merriweather Sans"/>
                <a:sym typeface="Merriweather Sans"/>
              </a:rPr>
              <a:t> </a:t>
            </a:r>
            <a:r>
              <a:rPr lang="en-US" sz="3000" spc="-60" dirty="0" err="1">
                <a:solidFill>
                  <a:srgbClr val="2B3D6C"/>
                </a:solidFill>
                <a:latin typeface="Merriweather Sans"/>
                <a:ea typeface="Merriweather Sans"/>
                <a:cs typeface="Merriweather Sans"/>
                <a:sym typeface="Merriweather Sans"/>
              </a:rPr>
              <a:t>ke</a:t>
            </a:r>
            <a:r>
              <a:rPr lang="en-US" sz="3000" spc="-60" dirty="0">
                <a:solidFill>
                  <a:srgbClr val="2B3D6C"/>
                </a:solidFill>
                <a:latin typeface="Merriweather Sans"/>
                <a:ea typeface="Merriweather Sans"/>
                <a:cs typeface="Merriweather Sans"/>
                <a:sym typeface="Merriweather Sans"/>
              </a:rPr>
              <a:t> </a:t>
            </a:r>
            <a:r>
              <a:rPr lang="en-US" sz="3000" spc="-60" dirty="0" err="1">
                <a:solidFill>
                  <a:srgbClr val="2B3D6C"/>
                </a:solidFill>
                <a:latin typeface="Merriweather Sans"/>
                <a:ea typeface="Merriweather Sans"/>
                <a:cs typeface="Merriweather Sans"/>
                <a:sym typeface="Merriweather Sans"/>
              </a:rPr>
              <a:t>pelosok-pelosok</a:t>
            </a:r>
            <a:r>
              <a:rPr lang="en-US" sz="3000" spc="-60" dirty="0">
                <a:solidFill>
                  <a:srgbClr val="2B3D6C"/>
                </a:solidFill>
                <a:latin typeface="Merriweather Sans"/>
                <a:ea typeface="Merriweather Sans"/>
                <a:cs typeface="Merriweather Sans"/>
                <a:sym typeface="Merriweather Sans"/>
              </a:rPr>
              <a:t> negeri.</a:t>
            </a:r>
          </a:p>
        </p:txBody>
      </p:sp>
      <p:sp>
        <p:nvSpPr>
          <p:cNvPr id="9" name="TextBox 9"/>
          <p:cNvSpPr txBox="1"/>
          <p:nvPr/>
        </p:nvSpPr>
        <p:spPr>
          <a:xfrm>
            <a:off x="1028700" y="4846281"/>
            <a:ext cx="15523207" cy="1722523"/>
          </a:xfrm>
          <a:prstGeom prst="rect">
            <a:avLst/>
          </a:prstGeom>
        </p:spPr>
        <p:txBody>
          <a:bodyPr lIns="0" tIns="0" rIns="0" bIns="0" rtlCol="0" anchor="t">
            <a:spAutoFit/>
          </a:bodyPr>
          <a:lstStyle/>
          <a:p>
            <a:pPr algn="just">
              <a:lnSpc>
                <a:spcPts val="4560"/>
              </a:lnSpc>
            </a:pPr>
            <a:r>
              <a:rPr lang="en-US" sz="3000" spc="-60" dirty="0" err="1">
                <a:solidFill>
                  <a:srgbClr val="2B3D6C"/>
                </a:solidFill>
                <a:latin typeface="Merriweather Sans"/>
                <a:ea typeface="Merriweather Sans"/>
                <a:cs typeface="Merriweather Sans"/>
                <a:sym typeface="Merriweather Sans"/>
              </a:rPr>
              <a:t>Eksisnya</a:t>
            </a:r>
            <a:r>
              <a:rPr lang="en-US" sz="3000" spc="-60" dirty="0">
                <a:solidFill>
                  <a:srgbClr val="2B3D6C"/>
                </a:solidFill>
                <a:latin typeface="Merriweather Sans"/>
                <a:ea typeface="Merriweather Sans"/>
                <a:cs typeface="Merriweather Sans"/>
                <a:sym typeface="Merriweather Sans"/>
              </a:rPr>
              <a:t> </a:t>
            </a:r>
            <a:r>
              <a:rPr lang="en-US" sz="3000" spc="-60" dirty="0" err="1">
                <a:solidFill>
                  <a:srgbClr val="2B3D6C"/>
                </a:solidFill>
                <a:latin typeface="Merriweather Sans"/>
                <a:ea typeface="Merriweather Sans"/>
                <a:cs typeface="Merriweather Sans"/>
                <a:sym typeface="Merriweather Sans"/>
              </a:rPr>
              <a:t>perusahaan-perusahaan</a:t>
            </a:r>
            <a:r>
              <a:rPr lang="en-US" sz="3000" spc="-60" dirty="0">
                <a:solidFill>
                  <a:srgbClr val="2B3D6C"/>
                </a:solidFill>
                <a:latin typeface="Merriweather Sans"/>
                <a:ea typeface="Merriweather Sans"/>
                <a:cs typeface="Merriweather Sans"/>
                <a:sym typeface="Merriweather Sans"/>
              </a:rPr>
              <a:t> Information Technology (IT) </a:t>
            </a:r>
            <a:r>
              <a:rPr lang="en-US" sz="3000" spc="-60" dirty="0" err="1">
                <a:solidFill>
                  <a:srgbClr val="2B3D6C"/>
                </a:solidFill>
                <a:latin typeface="Merriweather Sans"/>
                <a:ea typeface="Merriweather Sans"/>
                <a:cs typeface="Merriweather Sans"/>
                <a:sym typeface="Merriweather Sans"/>
              </a:rPr>
              <a:t>raksasa</a:t>
            </a:r>
            <a:r>
              <a:rPr lang="en-US" sz="3000" spc="-60" dirty="0">
                <a:solidFill>
                  <a:srgbClr val="2B3D6C"/>
                </a:solidFill>
                <a:latin typeface="Merriweather Sans"/>
                <a:ea typeface="Merriweather Sans"/>
                <a:cs typeface="Merriweather Sans"/>
                <a:sym typeface="Merriweather Sans"/>
              </a:rPr>
              <a:t> </a:t>
            </a:r>
            <a:r>
              <a:rPr lang="en-US" sz="3000" spc="-60" dirty="0" err="1">
                <a:solidFill>
                  <a:srgbClr val="2B3D6C"/>
                </a:solidFill>
                <a:latin typeface="Merriweather Sans"/>
                <a:ea typeface="Merriweather Sans"/>
                <a:cs typeface="Merriweather Sans"/>
                <a:sym typeface="Merriweather Sans"/>
              </a:rPr>
              <a:t>seperti</a:t>
            </a:r>
            <a:r>
              <a:rPr lang="en-US" sz="3000" spc="-60" dirty="0">
                <a:solidFill>
                  <a:srgbClr val="2B3D6C"/>
                </a:solidFill>
                <a:latin typeface="Merriweather Sans"/>
                <a:ea typeface="Merriweather Sans"/>
                <a:cs typeface="Merriweather Sans"/>
                <a:sym typeface="Merriweather Sans"/>
              </a:rPr>
              <a:t> Microsoft, Yahoo, Google, Apple yang income </a:t>
            </a:r>
            <a:r>
              <a:rPr lang="en-US" sz="3000" spc="-60" dirty="0" err="1">
                <a:solidFill>
                  <a:srgbClr val="2B3D6C"/>
                </a:solidFill>
                <a:latin typeface="Merriweather Sans"/>
                <a:ea typeface="Merriweather Sans"/>
                <a:cs typeface="Merriweather Sans"/>
                <a:sym typeface="Merriweather Sans"/>
              </a:rPr>
              <a:t>perusahaannya</a:t>
            </a:r>
            <a:r>
              <a:rPr lang="en-US" sz="3000" spc="-60" dirty="0">
                <a:solidFill>
                  <a:srgbClr val="2B3D6C"/>
                </a:solidFill>
                <a:latin typeface="Merriweather Sans"/>
                <a:ea typeface="Merriweather Sans"/>
                <a:cs typeface="Merriweather Sans"/>
                <a:sym typeface="Merriweather Sans"/>
              </a:rPr>
              <a:t> </a:t>
            </a:r>
            <a:r>
              <a:rPr lang="en-US" sz="3000" spc="-60" dirty="0" err="1">
                <a:solidFill>
                  <a:srgbClr val="2B3D6C"/>
                </a:solidFill>
                <a:latin typeface="Merriweather Sans"/>
                <a:ea typeface="Merriweather Sans"/>
                <a:cs typeface="Merriweather Sans"/>
                <a:sym typeface="Merriweather Sans"/>
              </a:rPr>
              <a:t>mencapai</a:t>
            </a:r>
            <a:r>
              <a:rPr lang="en-US" sz="3000" spc="-60" dirty="0">
                <a:solidFill>
                  <a:srgbClr val="2B3D6C"/>
                </a:solidFill>
                <a:latin typeface="Merriweather Sans"/>
                <a:ea typeface="Merriweather Sans"/>
                <a:cs typeface="Merriweather Sans"/>
                <a:sym typeface="Merriweather Sans"/>
              </a:rPr>
              <a:t> </a:t>
            </a:r>
            <a:r>
              <a:rPr lang="en-US" sz="3000" spc="-60" dirty="0" err="1">
                <a:solidFill>
                  <a:srgbClr val="2B3D6C"/>
                </a:solidFill>
                <a:latin typeface="Merriweather Sans"/>
                <a:ea typeface="Merriweather Sans"/>
                <a:cs typeface="Merriweather Sans"/>
                <a:sym typeface="Merriweather Sans"/>
              </a:rPr>
              <a:t>milyaran</a:t>
            </a:r>
            <a:r>
              <a:rPr lang="en-US" sz="3000" spc="-60" dirty="0">
                <a:solidFill>
                  <a:srgbClr val="2B3D6C"/>
                </a:solidFill>
                <a:latin typeface="Merriweather Sans"/>
                <a:ea typeface="Merriweather Sans"/>
                <a:cs typeface="Merriweather Sans"/>
                <a:sym typeface="Merriweather Sans"/>
              </a:rPr>
              <a:t> </a:t>
            </a:r>
            <a:r>
              <a:rPr lang="en-US" sz="3000" spc="-60" dirty="0" err="1">
                <a:solidFill>
                  <a:srgbClr val="2B3D6C"/>
                </a:solidFill>
                <a:latin typeface="Merriweather Sans"/>
                <a:ea typeface="Merriweather Sans"/>
                <a:cs typeface="Merriweather Sans"/>
                <a:sym typeface="Merriweather Sans"/>
              </a:rPr>
              <a:t>dolar</a:t>
            </a:r>
            <a:r>
              <a:rPr lang="en-US" sz="3000" spc="-60" dirty="0">
                <a:solidFill>
                  <a:srgbClr val="2B3D6C"/>
                </a:solidFill>
                <a:latin typeface="Merriweather Sans"/>
                <a:ea typeface="Merriweather Sans"/>
                <a:cs typeface="Merriweather Sans"/>
                <a:sym typeface="Merriweather Sans"/>
              </a:rPr>
              <a:t> per </a:t>
            </a:r>
            <a:r>
              <a:rPr lang="en-US" sz="3000" spc="-60" dirty="0" err="1">
                <a:solidFill>
                  <a:srgbClr val="2B3D6C"/>
                </a:solidFill>
                <a:latin typeface="Merriweather Sans"/>
                <a:ea typeface="Merriweather Sans"/>
                <a:cs typeface="Merriweather Sans"/>
                <a:sym typeface="Merriweather Sans"/>
              </a:rPr>
              <a:t>bulan</a:t>
            </a:r>
            <a:r>
              <a:rPr lang="en-US" sz="3000" spc="-60" dirty="0">
                <a:solidFill>
                  <a:srgbClr val="2B3D6C"/>
                </a:solidFill>
                <a:latin typeface="Merriweather Sans"/>
                <a:ea typeface="Merriweather Sans"/>
                <a:cs typeface="Merriweather Sans"/>
                <a:sym typeface="Merriweather Sans"/>
              </a:rPr>
              <a:t>. Bill Gates </a:t>
            </a:r>
            <a:r>
              <a:rPr lang="en-US" sz="3000" spc="-60" dirty="0" err="1">
                <a:solidFill>
                  <a:srgbClr val="2B3D6C"/>
                </a:solidFill>
                <a:latin typeface="Merriweather Sans"/>
                <a:ea typeface="Merriweather Sans"/>
                <a:cs typeface="Merriweather Sans"/>
                <a:sym typeface="Merriweather Sans"/>
              </a:rPr>
              <a:t>sebagai</a:t>
            </a:r>
            <a:r>
              <a:rPr lang="en-US" sz="3000" spc="-60" dirty="0">
                <a:solidFill>
                  <a:srgbClr val="2B3D6C"/>
                </a:solidFill>
                <a:latin typeface="Merriweather Sans"/>
                <a:ea typeface="Merriweather Sans"/>
                <a:cs typeface="Merriweather Sans"/>
                <a:sym typeface="Merriweather Sans"/>
              </a:rPr>
              <a:t> orang </a:t>
            </a:r>
            <a:r>
              <a:rPr lang="en-US" sz="3000" spc="-60" dirty="0" err="1">
                <a:solidFill>
                  <a:srgbClr val="2B3D6C"/>
                </a:solidFill>
                <a:latin typeface="Merriweather Sans"/>
                <a:ea typeface="Merriweather Sans"/>
                <a:cs typeface="Merriweather Sans"/>
                <a:sym typeface="Merriweather Sans"/>
              </a:rPr>
              <a:t>terkaya</a:t>
            </a:r>
            <a:r>
              <a:rPr lang="en-US" sz="3000" spc="-60" dirty="0">
                <a:solidFill>
                  <a:srgbClr val="2B3D6C"/>
                </a:solidFill>
                <a:latin typeface="Merriweather Sans"/>
                <a:ea typeface="Merriweather Sans"/>
                <a:cs typeface="Merriweather Sans"/>
                <a:sym typeface="Merriweather Sans"/>
              </a:rPr>
              <a:t> </a:t>
            </a:r>
            <a:r>
              <a:rPr lang="en-US" sz="3000" spc="-60" dirty="0" err="1">
                <a:solidFill>
                  <a:srgbClr val="2B3D6C"/>
                </a:solidFill>
                <a:latin typeface="Merriweather Sans"/>
                <a:ea typeface="Merriweather Sans"/>
                <a:cs typeface="Merriweather Sans"/>
                <a:sym typeface="Merriweather Sans"/>
              </a:rPr>
              <a:t>nomor</a:t>
            </a:r>
            <a:r>
              <a:rPr lang="en-US" sz="3000" spc="-60" dirty="0">
                <a:solidFill>
                  <a:srgbClr val="2B3D6C"/>
                </a:solidFill>
                <a:latin typeface="Merriweather Sans"/>
                <a:ea typeface="Merriweather Sans"/>
                <a:cs typeface="Merriweather Sans"/>
                <a:sym typeface="Merriweather Sans"/>
              </a:rPr>
              <a:t> </a:t>
            </a:r>
            <a:r>
              <a:rPr lang="en-US" sz="3000" spc="-60" dirty="0" err="1">
                <a:solidFill>
                  <a:srgbClr val="2B3D6C"/>
                </a:solidFill>
                <a:latin typeface="Merriweather Sans"/>
                <a:ea typeface="Merriweather Sans"/>
                <a:cs typeface="Merriweather Sans"/>
                <a:sym typeface="Merriweather Sans"/>
              </a:rPr>
              <a:t>satu</a:t>
            </a:r>
            <a:r>
              <a:rPr lang="en-US" sz="3000" spc="-60" dirty="0">
                <a:solidFill>
                  <a:srgbClr val="2B3D6C"/>
                </a:solidFill>
                <a:latin typeface="Merriweather Sans"/>
                <a:ea typeface="Merriweather Sans"/>
                <a:cs typeface="Merriweather Sans"/>
                <a:sym typeface="Merriweather Sans"/>
              </a:rPr>
              <a:t> di dunia </a:t>
            </a:r>
            <a:r>
              <a:rPr lang="en-US" sz="3000" spc="-60" dirty="0" err="1">
                <a:solidFill>
                  <a:srgbClr val="2B3D6C"/>
                </a:solidFill>
                <a:latin typeface="Merriweather Sans"/>
                <a:ea typeface="Merriweather Sans"/>
                <a:cs typeface="Merriweather Sans"/>
                <a:sym typeface="Merriweather Sans"/>
              </a:rPr>
              <a:t>versi</a:t>
            </a:r>
            <a:r>
              <a:rPr lang="en-US" sz="3000" spc="-60" dirty="0">
                <a:solidFill>
                  <a:srgbClr val="2B3D6C"/>
                </a:solidFill>
                <a:latin typeface="Merriweather Sans"/>
                <a:ea typeface="Merriweather Sans"/>
                <a:cs typeface="Merriweather Sans"/>
                <a:sym typeface="Merriweather Sans"/>
              </a:rPr>
              <a:t> </a:t>
            </a:r>
            <a:r>
              <a:rPr lang="en-US" sz="3000" spc="-60" dirty="0" err="1">
                <a:solidFill>
                  <a:srgbClr val="2B3D6C"/>
                </a:solidFill>
                <a:latin typeface="Merriweather Sans"/>
                <a:ea typeface="Merriweather Sans"/>
                <a:cs typeface="Merriweather Sans"/>
                <a:sym typeface="Merriweather Sans"/>
              </a:rPr>
              <a:t>majalah</a:t>
            </a:r>
            <a:r>
              <a:rPr lang="en-US" sz="3000" spc="-60" dirty="0">
                <a:solidFill>
                  <a:srgbClr val="2B3D6C"/>
                </a:solidFill>
                <a:latin typeface="Merriweather Sans"/>
                <a:ea typeface="Merriweather Sans"/>
                <a:cs typeface="Merriweather Sans"/>
                <a:sym typeface="Merriweather Sans"/>
              </a:rPr>
              <a:t> Forbes (Nova, 2015)</a:t>
            </a:r>
          </a:p>
        </p:txBody>
      </p:sp>
      <p:sp>
        <p:nvSpPr>
          <p:cNvPr id="10" name="TextBox 10"/>
          <p:cNvSpPr txBox="1"/>
          <p:nvPr/>
        </p:nvSpPr>
        <p:spPr>
          <a:xfrm>
            <a:off x="1028700" y="7355718"/>
            <a:ext cx="16230600" cy="1722523"/>
          </a:xfrm>
          <a:prstGeom prst="rect">
            <a:avLst/>
          </a:prstGeom>
        </p:spPr>
        <p:txBody>
          <a:bodyPr lIns="0" tIns="0" rIns="0" bIns="0" rtlCol="0" anchor="t">
            <a:spAutoFit/>
          </a:bodyPr>
          <a:lstStyle/>
          <a:p>
            <a:pPr algn="just">
              <a:lnSpc>
                <a:spcPts val="4560"/>
              </a:lnSpc>
            </a:pPr>
            <a:r>
              <a:rPr lang="en-US" sz="3000" spc="-60" dirty="0" err="1">
                <a:solidFill>
                  <a:srgbClr val="2B3D6C"/>
                </a:solidFill>
                <a:latin typeface="Merriweather Sans"/>
                <a:ea typeface="Merriweather Sans"/>
                <a:cs typeface="Merriweather Sans"/>
                <a:sym typeface="Merriweather Sans"/>
              </a:rPr>
              <a:t>Riset</a:t>
            </a:r>
            <a:r>
              <a:rPr lang="en-US" sz="3000" spc="-60" dirty="0">
                <a:solidFill>
                  <a:srgbClr val="2B3D6C"/>
                </a:solidFill>
                <a:latin typeface="Merriweather Sans"/>
                <a:ea typeface="Merriweather Sans"/>
                <a:cs typeface="Merriweather Sans"/>
                <a:sym typeface="Merriweather Sans"/>
              </a:rPr>
              <a:t> </a:t>
            </a:r>
            <a:r>
              <a:rPr lang="en-US" sz="3000" spc="-60" dirty="0" err="1">
                <a:solidFill>
                  <a:srgbClr val="2B3D6C"/>
                </a:solidFill>
                <a:latin typeface="Merriweather Sans"/>
                <a:ea typeface="Merriweather Sans"/>
                <a:cs typeface="Merriweather Sans"/>
                <a:sym typeface="Merriweather Sans"/>
              </a:rPr>
              <a:t>studi</a:t>
            </a:r>
            <a:r>
              <a:rPr lang="en-US" sz="3000" spc="-60" dirty="0">
                <a:solidFill>
                  <a:srgbClr val="2B3D6C"/>
                </a:solidFill>
                <a:latin typeface="Merriweather Sans"/>
                <a:ea typeface="Merriweather Sans"/>
                <a:cs typeface="Merriweather Sans"/>
                <a:sym typeface="Merriweather Sans"/>
              </a:rPr>
              <a:t> </a:t>
            </a:r>
            <a:r>
              <a:rPr lang="en-US" sz="3000" spc="-60" dirty="0" err="1">
                <a:solidFill>
                  <a:srgbClr val="2B3D6C"/>
                </a:solidFill>
                <a:latin typeface="Merriweather Sans"/>
                <a:ea typeface="Merriweather Sans"/>
                <a:cs typeface="Merriweather Sans"/>
                <a:sym typeface="Merriweather Sans"/>
              </a:rPr>
              <a:t>menunjukkan</a:t>
            </a:r>
            <a:r>
              <a:rPr lang="en-US" sz="3000" spc="-60" dirty="0">
                <a:solidFill>
                  <a:srgbClr val="2B3D6C"/>
                </a:solidFill>
                <a:latin typeface="Merriweather Sans"/>
                <a:ea typeface="Merriweather Sans"/>
                <a:cs typeface="Merriweather Sans"/>
                <a:sym typeface="Merriweather Sans"/>
              </a:rPr>
              <a:t> 67 </a:t>
            </a:r>
            <a:r>
              <a:rPr lang="en-US" sz="3000" spc="-60" dirty="0" err="1">
                <a:solidFill>
                  <a:srgbClr val="2B3D6C"/>
                </a:solidFill>
                <a:latin typeface="Merriweather Sans"/>
                <a:ea typeface="Merriweather Sans"/>
                <a:cs typeface="Merriweather Sans"/>
                <a:sym typeface="Merriweather Sans"/>
              </a:rPr>
              <a:t>persen</a:t>
            </a:r>
            <a:r>
              <a:rPr lang="en-US" sz="3000" spc="-60" dirty="0">
                <a:solidFill>
                  <a:srgbClr val="2B3D6C"/>
                </a:solidFill>
                <a:latin typeface="Merriweather Sans"/>
                <a:ea typeface="Merriweather Sans"/>
                <a:cs typeface="Merriweather Sans"/>
                <a:sym typeface="Merriweather Sans"/>
              </a:rPr>
              <a:t> orang Amerika </a:t>
            </a:r>
            <a:r>
              <a:rPr lang="en-US" sz="3000" spc="-60" dirty="0" err="1">
                <a:solidFill>
                  <a:srgbClr val="2B3D6C"/>
                </a:solidFill>
                <a:latin typeface="Merriweather Sans"/>
                <a:ea typeface="Merriweather Sans"/>
                <a:cs typeface="Merriweather Sans"/>
                <a:sym typeface="Merriweather Sans"/>
              </a:rPr>
              <a:t>selalu</a:t>
            </a:r>
            <a:r>
              <a:rPr lang="en-US" sz="3000" spc="-60" dirty="0">
                <a:solidFill>
                  <a:srgbClr val="2B3D6C"/>
                </a:solidFill>
                <a:latin typeface="Merriweather Sans"/>
                <a:ea typeface="Merriweather Sans"/>
                <a:cs typeface="Merriweather Sans"/>
                <a:sym typeface="Merriweather Sans"/>
              </a:rPr>
              <a:t> </a:t>
            </a:r>
            <a:r>
              <a:rPr lang="en-US" sz="3000" spc="-60" dirty="0" err="1">
                <a:solidFill>
                  <a:srgbClr val="2B3D6C"/>
                </a:solidFill>
                <a:latin typeface="Merriweather Sans"/>
                <a:ea typeface="Merriweather Sans"/>
                <a:cs typeface="Merriweather Sans"/>
                <a:sym typeface="Merriweather Sans"/>
              </a:rPr>
              <a:t>berpikir</a:t>
            </a:r>
            <a:r>
              <a:rPr lang="en-US" sz="3000" spc="-60" dirty="0">
                <a:solidFill>
                  <a:srgbClr val="2B3D6C"/>
                </a:solidFill>
                <a:latin typeface="Merriweather Sans"/>
                <a:ea typeface="Merriweather Sans"/>
                <a:cs typeface="Merriweather Sans"/>
                <a:sym typeface="Merriweather Sans"/>
              </a:rPr>
              <a:t> </a:t>
            </a:r>
            <a:r>
              <a:rPr lang="en-US" sz="3000" spc="-60" dirty="0" err="1">
                <a:solidFill>
                  <a:srgbClr val="2B3D6C"/>
                </a:solidFill>
                <a:latin typeface="Merriweather Sans"/>
                <a:ea typeface="Merriweather Sans"/>
                <a:cs typeface="Merriweather Sans"/>
                <a:sym typeface="Merriweather Sans"/>
              </a:rPr>
              <a:t>untuk</a:t>
            </a:r>
            <a:r>
              <a:rPr lang="en-US" sz="3000" spc="-60" dirty="0">
                <a:solidFill>
                  <a:srgbClr val="2B3D6C"/>
                </a:solidFill>
                <a:latin typeface="Merriweather Sans"/>
                <a:ea typeface="Merriweather Sans"/>
                <a:cs typeface="Merriweather Sans"/>
                <a:sym typeface="Merriweather Sans"/>
              </a:rPr>
              <a:t> </a:t>
            </a:r>
            <a:r>
              <a:rPr lang="en-US" sz="3000" spc="-60" dirty="0" err="1">
                <a:solidFill>
                  <a:srgbClr val="2B3D6C"/>
                </a:solidFill>
                <a:latin typeface="Merriweather Sans"/>
                <a:ea typeface="Merriweather Sans"/>
                <a:cs typeface="Merriweather Sans"/>
                <a:sym typeface="Merriweather Sans"/>
              </a:rPr>
              <a:t>keluar</a:t>
            </a:r>
            <a:r>
              <a:rPr lang="en-US" sz="3000" spc="-60" dirty="0">
                <a:solidFill>
                  <a:srgbClr val="2B3D6C"/>
                </a:solidFill>
                <a:latin typeface="Merriweather Sans"/>
                <a:ea typeface="Merriweather Sans"/>
                <a:cs typeface="Merriweather Sans"/>
                <a:sym typeface="Merriweather Sans"/>
              </a:rPr>
              <a:t> </a:t>
            </a:r>
            <a:r>
              <a:rPr lang="en-US" sz="3000" spc="-60" dirty="0" err="1">
                <a:solidFill>
                  <a:srgbClr val="2B3D6C"/>
                </a:solidFill>
                <a:latin typeface="Merriweather Sans"/>
                <a:ea typeface="Merriweather Sans"/>
                <a:cs typeface="Merriweather Sans"/>
                <a:sym typeface="Merriweather Sans"/>
              </a:rPr>
              <a:t>dari</a:t>
            </a:r>
            <a:r>
              <a:rPr lang="en-US" sz="3000" spc="-60" dirty="0">
                <a:solidFill>
                  <a:srgbClr val="2B3D6C"/>
                </a:solidFill>
                <a:latin typeface="Merriweather Sans"/>
                <a:ea typeface="Merriweather Sans"/>
                <a:cs typeface="Merriweather Sans"/>
                <a:sym typeface="Merriweather Sans"/>
              </a:rPr>
              <a:t> </a:t>
            </a:r>
            <a:r>
              <a:rPr lang="en-US" sz="3000" spc="-60" dirty="0" err="1">
                <a:solidFill>
                  <a:srgbClr val="2B3D6C"/>
                </a:solidFill>
                <a:latin typeface="Merriweather Sans"/>
                <a:ea typeface="Merriweather Sans"/>
                <a:cs typeface="Merriweather Sans"/>
                <a:sym typeface="Merriweather Sans"/>
              </a:rPr>
              <a:t>pekerjaaan</a:t>
            </a:r>
            <a:r>
              <a:rPr lang="en-US" sz="3000" spc="-60" dirty="0">
                <a:solidFill>
                  <a:srgbClr val="2B3D6C"/>
                </a:solidFill>
                <a:latin typeface="Merriweather Sans"/>
                <a:ea typeface="Merriweather Sans"/>
                <a:cs typeface="Merriweather Sans"/>
                <a:sym typeface="Merriweather Sans"/>
              </a:rPr>
              <a:t> </a:t>
            </a:r>
            <a:r>
              <a:rPr lang="en-US" sz="3000" spc="-60" dirty="0" err="1">
                <a:solidFill>
                  <a:srgbClr val="2B3D6C"/>
                </a:solidFill>
                <a:latin typeface="Merriweather Sans"/>
                <a:ea typeface="Merriweather Sans"/>
                <a:cs typeface="Merriweather Sans"/>
                <a:sym typeface="Merriweather Sans"/>
              </a:rPr>
              <a:t>kantoran</a:t>
            </a:r>
            <a:r>
              <a:rPr lang="en-US" sz="3000" spc="-60" dirty="0">
                <a:solidFill>
                  <a:srgbClr val="2B3D6C"/>
                </a:solidFill>
                <a:latin typeface="Merriweather Sans"/>
                <a:ea typeface="Merriweather Sans"/>
                <a:cs typeface="Merriweather Sans"/>
                <a:sym typeface="Merriweather Sans"/>
              </a:rPr>
              <a:t>, 72 </a:t>
            </a:r>
            <a:r>
              <a:rPr lang="en-US" sz="3000" spc="-60" dirty="0" err="1">
                <a:solidFill>
                  <a:srgbClr val="2B3D6C"/>
                </a:solidFill>
                <a:latin typeface="Merriweather Sans"/>
                <a:ea typeface="Merriweather Sans"/>
                <a:cs typeface="Merriweather Sans"/>
                <a:sym typeface="Merriweather Sans"/>
              </a:rPr>
              <a:t>persen</a:t>
            </a:r>
            <a:r>
              <a:rPr lang="en-US" sz="3000" spc="-60" dirty="0">
                <a:solidFill>
                  <a:srgbClr val="2B3D6C"/>
                </a:solidFill>
                <a:latin typeface="Merriweather Sans"/>
                <a:ea typeface="Merriweather Sans"/>
                <a:cs typeface="Merriweather Sans"/>
                <a:sym typeface="Merriweather Sans"/>
              </a:rPr>
              <a:t> </a:t>
            </a:r>
            <a:r>
              <a:rPr lang="en-US" sz="3000" spc="-60" dirty="0" err="1">
                <a:solidFill>
                  <a:srgbClr val="2B3D6C"/>
                </a:solidFill>
                <a:latin typeface="Merriweather Sans"/>
                <a:ea typeface="Merriweather Sans"/>
                <a:cs typeface="Merriweather Sans"/>
                <a:sym typeface="Merriweather Sans"/>
              </a:rPr>
              <a:t>mengaku</a:t>
            </a:r>
            <a:r>
              <a:rPr lang="en-US" sz="3000" spc="-60" dirty="0">
                <a:solidFill>
                  <a:srgbClr val="2B3D6C"/>
                </a:solidFill>
                <a:latin typeface="Merriweather Sans"/>
                <a:ea typeface="Merriweather Sans"/>
                <a:cs typeface="Merriweather Sans"/>
                <a:sym typeface="Merriweather Sans"/>
              </a:rPr>
              <a:t> </a:t>
            </a:r>
            <a:r>
              <a:rPr lang="en-US" sz="3000" spc="-60" dirty="0" err="1">
                <a:solidFill>
                  <a:srgbClr val="2B3D6C"/>
                </a:solidFill>
                <a:latin typeface="Merriweather Sans"/>
                <a:ea typeface="Merriweather Sans"/>
                <a:cs typeface="Merriweather Sans"/>
                <a:sym typeface="Merriweather Sans"/>
              </a:rPr>
              <a:t>ingin</a:t>
            </a:r>
            <a:r>
              <a:rPr lang="en-US" sz="3000" spc="-60" dirty="0">
                <a:solidFill>
                  <a:srgbClr val="2B3D6C"/>
                </a:solidFill>
                <a:latin typeface="Merriweather Sans"/>
                <a:ea typeface="Merriweather Sans"/>
                <a:cs typeface="Merriweather Sans"/>
                <a:sym typeface="Merriweather Sans"/>
              </a:rPr>
              <a:t> </a:t>
            </a:r>
            <a:r>
              <a:rPr lang="en-US" sz="3000" spc="-60" dirty="0" err="1">
                <a:solidFill>
                  <a:srgbClr val="2B3D6C"/>
                </a:solidFill>
                <a:latin typeface="Merriweather Sans"/>
                <a:ea typeface="Merriweather Sans"/>
                <a:cs typeface="Merriweather Sans"/>
                <a:sym typeface="Merriweather Sans"/>
              </a:rPr>
              <a:t>memulai</a:t>
            </a:r>
            <a:r>
              <a:rPr lang="en-US" sz="3000" spc="-60" dirty="0">
                <a:solidFill>
                  <a:srgbClr val="2B3D6C"/>
                </a:solidFill>
                <a:latin typeface="Merriweather Sans"/>
                <a:ea typeface="Merriweather Sans"/>
                <a:cs typeface="Merriweather Sans"/>
                <a:sym typeface="Merriweather Sans"/>
              </a:rPr>
              <a:t> </a:t>
            </a:r>
            <a:r>
              <a:rPr lang="en-US" sz="3000" spc="-60" dirty="0" err="1">
                <a:solidFill>
                  <a:srgbClr val="2B3D6C"/>
                </a:solidFill>
                <a:latin typeface="Merriweather Sans"/>
                <a:ea typeface="Merriweather Sans"/>
                <a:cs typeface="Merriweather Sans"/>
                <a:sym typeface="Merriweather Sans"/>
              </a:rPr>
              <a:t>bisnis</a:t>
            </a:r>
            <a:r>
              <a:rPr lang="en-US" sz="3000" spc="-60" dirty="0">
                <a:solidFill>
                  <a:srgbClr val="2B3D6C"/>
                </a:solidFill>
                <a:latin typeface="Merriweather Sans"/>
                <a:ea typeface="Merriweather Sans"/>
                <a:cs typeface="Merriweather Sans"/>
                <a:sym typeface="Merriweather Sans"/>
              </a:rPr>
              <a:t> </a:t>
            </a:r>
            <a:r>
              <a:rPr lang="en-US" sz="3000" spc="-60" dirty="0" err="1">
                <a:solidFill>
                  <a:srgbClr val="2B3D6C"/>
                </a:solidFill>
                <a:latin typeface="Merriweather Sans"/>
                <a:ea typeface="Merriweather Sans"/>
                <a:cs typeface="Merriweather Sans"/>
                <a:sym typeface="Merriweather Sans"/>
              </a:rPr>
              <a:t>sendiri</a:t>
            </a:r>
            <a:r>
              <a:rPr lang="en-US" sz="3000" spc="-60" dirty="0">
                <a:solidFill>
                  <a:srgbClr val="2B3D6C"/>
                </a:solidFill>
                <a:latin typeface="Merriweather Sans"/>
                <a:ea typeface="Merriweather Sans"/>
                <a:cs typeface="Merriweather Sans"/>
                <a:sym typeface="Merriweather Sans"/>
              </a:rPr>
              <a:t>, dan </a:t>
            </a:r>
            <a:r>
              <a:rPr lang="en-US" sz="3000" spc="-60" dirty="0" err="1">
                <a:solidFill>
                  <a:srgbClr val="2B3D6C"/>
                </a:solidFill>
                <a:latin typeface="Merriweather Sans"/>
                <a:ea typeface="Merriweather Sans"/>
                <a:cs typeface="Merriweather Sans"/>
                <a:sym typeface="Merriweather Sans"/>
              </a:rPr>
              <a:t>sebanyak</a:t>
            </a:r>
            <a:r>
              <a:rPr lang="en-US" sz="3000" spc="-60" dirty="0">
                <a:solidFill>
                  <a:srgbClr val="2B3D6C"/>
                </a:solidFill>
                <a:latin typeface="Merriweather Sans"/>
                <a:ea typeface="Merriweather Sans"/>
                <a:cs typeface="Merriweather Sans"/>
                <a:sym typeface="Merriweather Sans"/>
              </a:rPr>
              <a:t> 84 </a:t>
            </a:r>
            <a:r>
              <a:rPr lang="en-US" sz="3000" spc="-60" dirty="0" err="1">
                <a:solidFill>
                  <a:srgbClr val="2B3D6C"/>
                </a:solidFill>
                <a:latin typeface="Merriweather Sans"/>
                <a:ea typeface="Merriweather Sans"/>
                <a:cs typeface="Merriweather Sans"/>
                <a:sym typeface="Merriweather Sans"/>
              </a:rPr>
              <a:t>persen</a:t>
            </a:r>
            <a:r>
              <a:rPr lang="en-US" sz="3000" spc="-60" dirty="0">
                <a:solidFill>
                  <a:srgbClr val="2B3D6C"/>
                </a:solidFill>
                <a:latin typeface="Merriweather Sans"/>
                <a:ea typeface="Merriweather Sans"/>
                <a:cs typeface="Merriweather Sans"/>
                <a:sym typeface="Merriweather Sans"/>
              </a:rPr>
              <a:t> </a:t>
            </a:r>
            <a:r>
              <a:rPr lang="en-US" sz="3000" spc="-60" dirty="0" err="1">
                <a:solidFill>
                  <a:srgbClr val="2B3D6C"/>
                </a:solidFill>
                <a:latin typeface="Merriweather Sans"/>
                <a:ea typeface="Merriweather Sans"/>
                <a:cs typeface="Merriweather Sans"/>
                <a:sym typeface="Merriweather Sans"/>
              </a:rPr>
              <a:t>merasa</a:t>
            </a:r>
            <a:r>
              <a:rPr lang="en-US" sz="3000" spc="-60" dirty="0">
                <a:solidFill>
                  <a:srgbClr val="2B3D6C"/>
                </a:solidFill>
                <a:latin typeface="Merriweather Sans"/>
                <a:ea typeface="Merriweather Sans"/>
                <a:cs typeface="Merriweather Sans"/>
                <a:sym typeface="Merriweather Sans"/>
              </a:rPr>
              <a:t> </a:t>
            </a:r>
            <a:r>
              <a:rPr lang="en-US" sz="3000" spc="-60" dirty="0" err="1">
                <a:solidFill>
                  <a:srgbClr val="2B3D6C"/>
                </a:solidFill>
                <a:latin typeface="Merriweather Sans"/>
                <a:ea typeface="Merriweather Sans"/>
                <a:cs typeface="Merriweather Sans"/>
                <a:sym typeface="Merriweather Sans"/>
              </a:rPr>
              <a:t>yakin</a:t>
            </a:r>
            <a:r>
              <a:rPr lang="en-US" sz="3000" spc="-60" dirty="0">
                <a:solidFill>
                  <a:srgbClr val="2B3D6C"/>
                </a:solidFill>
                <a:latin typeface="Merriweather Sans"/>
                <a:ea typeface="Merriweather Sans"/>
                <a:cs typeface="Merriweather Sans"/>
                <a:sym typeface="Merriweather Sans"/>
              </a:rPr>
              <a:t> </a:t>
            </a:r>
            <a:r>
              <a:rPr lang="en-US" sz="3000" spc="-60" dirty="0" err="1">
                <a:solidFill>
                  <a:srgbClr val="2B3D6C"/>
                </a:solidFill>
                <a:latin typeface="Merriweather Sans"/>
                <a:ea typeface="Merriweather Sans"/>
                <a:cs typeface="Merriweather Sans"/>
                <a:sym typeface="Merriweather Sans"/>
              </a:rPr>
              <a:t>akan</a:t>
            </a:r>
            <a:r>
              <a:rPr lang="en-US" sz="3000" spc="-60" dirty="0">
                <a:solidFill>
                  <a:srgbClr val="2B3D6C"/>
                </a:solidFill>
                <a:latin typeface="Merriweather Sans"/>
                <a:ea typeface="Merriweather Sans"/>
                <a:cs typeface="Merriweather Sans"/>
                <a:sym typeface="Merriweather Sans"/>
              </a:rPr>
              <a:t> </a:t>
            </a:r>
            <a:r>
              <a:rPr lang="en-US" sz="3000" spc="-60" dirty="0" err="1">
                <a:solidFill>
                  <a:srgbClr val="2B3D6C"/>
                </a:solidFill>
                <a:latin typeface="Merriweather Sans"/>
                <a:ea typeface="Merriweather Sans"/>
                <a:cs typeface="Merriweather Sans"/>
                <a:sym typeface="Merriweather Sans"/>
              </a:rPr>
              <a:t>lebih</a:t>
            </a:r>
            <a:r>
              <a:rPr lang="en-US" sz="3000" spc="-60" dirty="0">
                <a:solidFill>
                  <a:srgbClr val="2B3D6C"/>
                </a:solidFill>
                <a:latin typeface="Merriweather Sans"/>
                <a:ea typeface="Merriweather Sans"/>
                <a:cs typeface="Merriweather Sans"/>
                <a:sym typeface="Merriweather Sans"/>
              </a:rPr>
              <a:t> </a:t>
            </a:r>
            <a:r>
              <a:rPr lang="en-US" sz="3000" spc="-60" dirty="0" err="1">
                <a:solidFill>
                  <a:srgbClr val="2B3D6C"/>
                </a:solidFill>
                <a:latin typeface="Merriweather Sans"/>
                <a:ea typeface="Merriweather Sans"/>
                <a:cs typeface="Merriweather Sans"/>
                <a:sym typeface="Merriweather Sans"/>
              </a:rPr>
              <a:t>bersemangat</a:t>
            </a:r>
            <a:r>
              <a:rPr lang="en-US" sz="3000" spc="-60" dirty="0">
                <a:solidFill>
                  <a:srgbClr val="2B3D6C"/>
                </a:solidFill>
                <a:latin typeface="Merriweather Sans"/>
                <a:ea typeface="Merriweather Sans"/>
                <a:cs typeface="Merriweather Sans"/>
                <a:sym typeface="Merriweather Sans"/>
              </a:rPr>
              <a:t> </a:t>
            </a:r>
            <a:r>
              <a:rPr lang="en-US" sz="3000" spc="-60" dirty="0" err="1">
                <a:solidFill>
                  <a:srgbClr val="2B3D6C"/>
                </a:solidFill>
                <a:latin typeface="Merriweather Sans"/>
                <a:ea typeface="Merriweather Sans"/>
                <a:cs typeface="Merriweather Sans"/>
                <a:sym typeface="Merriweather Sans"/>
              </a:rPr>
              <a:t>dalam</a:t>
            </a:r>
            <a:r>
              <a:rPr lang="en-US" sz="3000" spc="-60" dirty="0">
                <a:solidFill>
                  <a:srgbClr val="2B3D6C"/>
                </a:solidFill>
                <a:latin typeface="Merriweather Sans"/>
                <a:ea typeface="Merriweather Sans"/>
                <a:cs typeface="Merriweather Sans"/>
                <a:sym typeface="Merriweather Sans"/>
              </a:rPr>
              <a:t> </a:t>
            </a:r>
            <a:r>
              <a:rPr lang="en-US" sz="3000" spc="-60" dirty="0" err="1">
                <a:solidFill>
                  <a:srgbClr val="2B3D6C"/>
                </a:solidFill>
                <a:latin typeface="Merriweather Sans"/>
                <a:ea typeface="Merriweather Sans"/>
                <a:cs typeface="Merriweather Sans"/>
                <a:sym typeface="Merriweather Sans"/>
              </a:rPr>
              <a:t>bekerja</a:t>
            </a:r>
            <a:r>
              <a:rPr lang="en-US" sz="3000" spc="-60" dirty="0">
                <a:solidFill>
                  <a:srgbClr val="2B3D6C"/>
                </a:solidFill>
                <a:latin typeface="Merriweather Sans"/>
                <a:ea typeface="Merriweather Sans"/>
                <a:cs typeface="Merriweather Sans"/>
                <a:sym typeface="Merriweather Sans"/>
              </a:rPr>
              <a:t> </a:t>
            </a:r>
            <a:r>
              <a:rPr lang="en-US" sz="3000" spc="-60" dirty="0" err="1">
                <a:solidFill>
                  <a:srgbClr val="2B3D6C"/>
                </a:solidFill>
                <a:latin typeface="Merriweather Sans"/>
                <a:ea typeface="Merriweather Sans"/>
                <a:cs typeface="Merriweather Sans"/>
                <a:sym typeface="Merriweather Sans"/>
              </a:rPr>
              <a:t>jika</a:t>
            </a:r>
            <a:r>
              <a:rPr lang="en-US" sz="3000" spc="-60" dirty="0">
                <a:solidFill>
                  <a:srgbClr val="2B3D6C"/>
                </a:solidFill>
                <a:latin typeface="Merriweather Sans"/>
                <a:ea typeface="Merriweather Sans"/>
                <a:cs typeface="Merriweather Sans"/>
                <a:sym typeface="Merriweather Sans"/>
              </a:rPr>
              <a:t> </a:t>
            </a:r>
            <a:r>
              <a:rPr lang="en-US" sz="3000" spc="-60" dirty="0" err="1">
                <a:solidFill>
                  <a:srgbClr val="2B3D6C"/>
                </a:solidFill>
                <a:latin typeface="Merriweather Sans"/>
                <a:ea typeface="Merriweather Sans"/>
                <a:cs typeface="Merriweather Sans"/>
                <a:sym typeface="Merriweather Sans"/>
              </a:rPr>
              <a:t>memiliki</a:t>
            </a:r>
            <a:r>
              <a:rPr lang="en-US" sz="3000" spc="-60" dirty="0">
                <a:solidFill>
                  <a:srgbClr val="2B3D6C"/>
                </a:solidFill>
                <a:latin typeface="Merriweather Sans"/>
                <a:ea typeface="Merriweather Sans"/>
                <a:cs typeface="Merriweather Sans"/>
                <a:sym typeface="Merriweather Sans"/>
              </a:rPr>
              <a:t> </a:t>
            </a:r>
            <a:r>
              <a:rPr lang="en-US" sz="3000" spc="-60" dirty="0" err="1">
                <a:solidFill>
                  <a:srgbClr val="2B3D6C"/>
                </a:solidFill>
                <a:latin typeface="Merriweather Sans"/>
                <a:ea typeface="Merriweather Sans"/>
                <a:cs typeface="Merriweather Sans"/>
                <a:sym typeface="Merriweather Sans"/>
              </a:rPr>
              <a:t>bisnis</a:t>
            </a:r>
            <a:r>
              <a:rPr lang="en-US" sz="3000" spc="-60" dirty="0">
                <a:solidFill>
                  <a:srgbClr val="2B3D6C"/>
                </a:solidFill>
                <a:latin typeface="Merriweather Sans"/>
                <a:ea typeface="Merriweather Sans"/>
                <a:cs typeface="Merriweather Sans"/>
                <a:sym typeface="Merriweather Sans"/>
              </a:rPr>
              <a:t> </a:t>
            </a:r>
            <a:r>
              <a:rPr lang="en-US" sz="3000" spc="-60" dirty="0" err="1">
                <a:solidFill>
                  <a:srgbClr val="2B3D6C"/>
                </a:solidFill>
                <a:latin typeface="Merriweather Sans"/>
                <a:ea typeface="Merriweather Sans"/>
                <a:cs typeface="Merriweather Sans"/>
                <a:sym typeface="Merriweather Sans"/>
              </a:rPr>
              <a:t>sendiri</a:t>
            </a:r>
            <a:r>
              <a:rPr lang="en-US" sz="3000" spc="-60" dirty="0">
                <a:solidFill>
                  <a:srgbClr val="2B3D6C"/>
                </a:solidFill>
                <a:latin typeface="Merriweather Sans"/>
                <a:ea typeface="Merriweather Sans"/>
                <a:cs typeface="Merriweather Sans"/>
                <a:sym typeface="Merriweather Sans"/>
              </a:rPr>
              <a:t> </a:t>
            </a:r>
          </a:p>
        </p:txBody>
      </p:sp>
      <p:grpSp>
        <p:nvGrpSpPr>
          <p:cNvPr id="11" name="Group 11"/>
          <p:cNvGrpSpPr/>
          <p:nvPr/>
        </p:nvGrpSpPr>
        <p:grpSpPr>
          <a:xfrm rot="5400000">
            <a:off x="15686984" y="7730852"/>
            <a:ext cx="4158392" cy="1013759"/>
            <a:chOff x="0" y="0"/>
            <a:chExt cx="1163483" cy="283641"/>
          </a:xfrm>
        </p:grpSpPr>
        <p:sp>
          <p:nvSpPr>
            <p:cNvPr id="12" name="Freeform 12"/>
            <p:cNvSpPr/>
            <p:nvPr/>
          </p:nvSpPr>
          <p:spPr>
            <a:xfrm>
              <a:off x="0" y="0"/>
              <a:ext cx="1163483" cy="283641"/>
            </a:xfrm>
            <a:custGeom>
              <a:avLst/>
              <a:gdLst/>
              <a:ahLst/>
              <a:cxnLst/>
              <a:rect l="l" t="t" r="r" b="b"/>
              <a:pathLst>
                <a:path w="1163483" h="283641">
                  <a:moveTo>
                    <a:pt x="0" y="0"/>
                  </a:moveTo>
                  <a:lnTo>
                    <a:pt x="1163483" y="0"/>
                  </a:lnTo>
                  <a:lnTo>
                    <a:pt x="1163483" y="283641"/>
                  </a:lnTo>
                  <a:lnTo>
                    <a:pt x="0" y="283641"/>
                  </a:lnTo>
                  <a:close/>
                </a:path>
              </a:pathLst>
            </a:custGeom>
            <a:solidFill>
              <a:srgbClr val="FFFFFF"/>
            </a:solidFill>
          </p:spPr>
        </p:sp>
        <p:sp>
          <p:nvSpPr>
            <p:cNvPr id="13" name="TextBox 13"/>
            <p:cNvSpPr txBox="1"/>
            <p:nvPr/>
          </p:nvSpPr>
          <p:spPr>
            <a:xfrm>
              <a:off x="0" y="-38100"/>
              <a:ext cx="1163483" cy="321741"/>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1EEFA"/>
        </a:solidFill>
        <a:effectLst/>
      </p:bgPr>
    </p:bg>
    <p:spTree>
      <p:nvGrpSpPr>
        <p:cNvPr id="1" name=""/>
        <p:cNvGrpSpPr/>
        <p:nvPr/>
      </p:nvGrpSpPr>
      <p:grpSpPr>
        <a:xfrm>
          <a:off x="0" y="0"/>
          <a:ext cx="0" cy="0"/>
          <a:chOff x="0" y="0"/>
          <a:chExt cx="0" cy="0"/>
        </a:xfrm>
      </p:grpSpPr>
      <p:grpSp>
        <p:nvGrpSpPr>
          <p:cNvPr id="2" name="Group 2"/>
          <p:cNvGrpSpPr/>
          <p:nvPr/>
        </p:nvGrpSpPr>
        <p:grpSpPr>
          <a:xfrm>
            <a:off x="-933605" y="-544826"/>
            <a:ext cx="4957859" cy="12332723"/>
            <a:chOff x="0" y="0"/>
            <a:chExt cx="6610479" cy="16443631"/>
          </a:xfrm>
        </p:grpSpPr>
        <p:pic>
          <p:nvPicPr>
            <p:cNvPr id="3" name="Picture 3"/>
            <p:cNvPicPr>
              <a:picLocks noChangeAspect="1"/>
            </p:cNvPicPr>
            <p:nvPr/>
          </p:nvPicPr>
          <p:blipFill>
            <a:blip r:embed="rId2"/>
            <a:srcRect l="36608" r="36608"/>
            <a:stretch>
              <a:fillRect/>
            </a:stretch>
          </p:blipFill>
          <p:spPr>
            <a:xfrm>
              <a:off x="0" y="0"/>
              <a:ext cx="6610479" cy="16443631"/>
            </a:xfrm>
            <a:prstGeom prst="rect">
              <a:avLst/>
            </a:prstGeom>
          </p:spPr>
        </p:pic>
      </p:grpSp>
      <p:grpSp>
        <p:nvGrpSpPr>
          <p:cNvPr id="4" name="Group 4"/>
          <p:cNvGrpSpPr/>
          <p:nvPr/>
        </p:nvGrpSpPr>
        <p:grpSpPr>
          <a:xfrm>
            <a:off x="590809" y="260692"/>
            <a:ext cx="13786888" cy="1536016"/>
            <a:chOff x="0" y="0"/>
            <a:chExt cx="3631115" cy="404547"/>
          </a:xfrm>
        </p:grpSpPr>
        <p:sp>
          <p:nvSpPr>
            <p:cNvPr id="5" name="Freeform 5"/>
            <p:cNvSpPr/>
            <p:nvPr/>
          </p:nvSpPr>
          <p:spPr>
            <a:xfrm>
              <a:off x="0" y="0"/>
              <a:ext cx="3631114" cy="404547"/>
            </a:xfrm>
            <a:custGeom>
              <a:avLst/>
              <a:gdLst/>
              <a:ahLst/>
              <a:cxnLst/>
              <a:rect l="l" t="t" r="r" b="b"/>
              <a:pathLst>
                <a:path w="3631114" h="404547">
                  <a:moveTo>
                    <a:pt x="0" y="0"/>
                  </a:moveTo>
                  <a:lnTo>
                    <a:pt x="3631114" y="0"/>
                  </a:lnTo>
                  <a:lnTo>
                    <a:pt x="3631114" y="404547"/>
                  </a:lnTo>
                  <a:lnTo>
                    <a:pt x="0" y="404547"/>
                  </a:lnTo>
                  <a:close/>
                </a:path>
              </a:pathLst>
            </a:custGeom>
            <a:solidFill>
              <a:srgbClr val="2B3D6C"/>
            </a:solidFill>
          </p:spPr>
        </p:sp>
        <p:sp>
          <p:nvSpPr>
            <p:cNvPr id="6" name="TextBox 6"/>
            <p:cNvSpPr txBox="1"/>
            <p:nvPr/>
          </p:nvSpPr>
          <p:spPr>
            <a:xfrm>
              <a:off x="0" y="-38100"/>
              <a:ext cx="3631115" cy="442647"/>
            </a:xfrm>
            <a:prstGeom prst="rect">
              <a:avLst/>
            </a:prstGeom>
          </p:spPr>
          <p:txBody>
            <a:bodyPr lIns="50800" tIns="50800" rIns="50800" bIns="50800" rtlCol="0" anchor="ctr"/>
            <a:lstStyle/>
            <a:p>
              <a:pPr algn="ctr">
                <a:lnSpc>
                  <a:spcPts val="2659"/>
                </a:lnSpc>
              </a:pPr>
              <a:endParaRPr/>
            </a:p>
            <a:p>
              <a:pPr algn="ctr">
                <a:lnSpc>
                  <a:spcPts val="2659"/>
                </a:lnSpc>
              </a:pPr>
              <a:endParaRPr/>
            </a:p>
            <a:p>
              <a:pPr algn="ctr">
                <a:lnSpc>
                  <a:spcPts val="2659"/>
                </a:lnSpc>
              </a:pPr>
              <a:endParaRPr/>
            </a:p>
            <a:p>
              <a:pPr algn="ctr">
                <a:lnSpc>
                  <a:spcPts val="2659"/>
                </a:lnSpc>
              </a:pPr>
              <a:endParaRPr/>
            </a:p>
          </p:txBody>
        </p:sp>
      </p:grpSp>
      <p:sp>
        <p:nvSpPr>
          <p:cNvPr id="7" name="TextBox 7"/>
          <p:cNvSpPr txBox="1"/>
          <p:nvPr/>
        </p:nvSpPr>
        <p:spPr>
          <a:xfrm>
            <a:off x="855721" y="608091"/>
            <a:ext cx="13176242" cy="898296"/>
          </a:xfrm>
          <a:prstGeom prst="rect">
            <a:avLst/>
          </a:prstGeom>
        </p:spPr>
        <p:txBody>
          <a:bodyPr lIns="0" tIns="0" rIns="0" bIns="0" rtlCol="0" anchor="t">
            <a:spAutoFit/>
          </a:bodyPr>
          <a:lstStyle/>
          <a:p>
            <a:pPr algn="ctr">
              <a:lnSpc>
                <a:spcPts val="6963"/>
              </a:lnSpc>
            </a:pPr>
            <a:r>
              <a:rPr lang="en-US" sz="6273">
                <a:solidFill>
                  <a:srgbClr val="FFFFFF"/>
                </a:solidFill>
                <a:latin typeface="Merriweather Sans Bold"/>
                <a:ea typeface="Merriweather Sans Bold"/>
                <a:cs typeface="Merriweather Sans Bold"/>
                <a:sym typeface="Merriweather Sans Bold"/>
              </a:rPr>
              <a:t>TECHNOPRENEURSHIP DI ASIA</a:t>
            </a:r>
          </a:p>
        </p:txBody>
      </p:sp>
      <p:sp>
        <p:nvSpPr>
          <p:cNvPr id="8" name="TextBox 8"/>
          <p:cNvSpPr txBox="1"/>
          <p:nvPr/>
        </p:nvSpPr>
        <p:spPr>
          <a:xfrm>
            <a:off x="4358800" y="2015132"/>
            <a:ext cx="13530702" cy="1879600"/>
          </a:xfrm>
          <a:prstGeom prst="rect">
            <a:avLst/>
          </a:prstGeom>
        </p:spPr>
        <p:txBody>
          <a:bodyPr lIns="0" tIns="0" rIns="0" bIns="0" rtlCol="0" anchor="t">
            <a:spAutoFit/>
          </a:bodyPr>
          <a:lstStyle/>
          <a:p>
            <a:pPr algn="just">
              <a:lnSpc>
                <a:spcPts val="3799"/>
              </a:lnSpc>
            </a:pPr>
            <a:r>
              <a:rPr lang="en-US" sz="2499" spc="-49">
                <a:solidFill>
                  <a:srgbClr val="2B3D6C"/>
                </a:solidFill>
                <a:latin typeface="Merriweather Sans Bold"/>
                <a:ea typeface="Merriweather Sans Bold"/>
                <a:cs typeface="Merriweather Sans Bold"/>
                <a:sym typeface="Merriweather Sans Bold"/>
              </a:rPr>
              <a:t>China</a:t>
            </a:r>
            <a:r>
              <a:rPr lang="en-US" sz="2499" spc="-49">
                <a:solidFill>
                  <a:srgbClr val="2B3D6C"/>
                </a:solidFill>
                <a:latin typeface="Merriweather Sans"/>
                <a:ea typeface="Merriweather Sans"/>
                <a:cs typeface="Merriweather Sans"/>
                <a:sym typeface="Merriweather Sans"/>
              </a:rPr>
              <a:t>, Perusahaan-perusahaan China mulai menunjukkan kiprahnya di dunia internasional. Akuisisi IBM oleh perusahaan China Lenovo di tahun 2004 dan akuisisi perusahaan televisi  Perancis Thomson oleh Guangdong membuktikan bahwa technoprenuership  di China semakin kukuh.</a:t>
            </a:r>
          </a:p>
        </p:txBody>
      </p:sp>
      <p:sp>
        <p:nvSpPr>
          <p:cNvPr id="9" name="TextBox 9"/>
          <p:cNvSpPr txBox="1"/>
          <p:nvPr/>
        </p:nvSpPr>
        <p:spPr>
          <a:xfrm>
            <a:off x="4358800" y="4113807"/>
            <a:ext cx="13530702" cy="1403350"/>
          </a:xfrm>
          <a:prstGeom prst="rect">
            <a:avLst/>
          </a:prstGeom>
        </p:spPr>
        <p:txBody>
          <a:bodyPr lIns="0" tIns="0" rIns="0" bIns="0" rtlCol="0" anchor="t">
            <a:spAutoFit/>
          </a:bodyPr>
          <a:lstStyle/>
          <a:p>
            <a:pPr algn="just">
              <a:lnSpc>
                <a:spcPts val="3799"/>
              </a:lnSpc>
            </a:pPr>
            <a:r>
              <a:rPr lang="en-US" sz="2499" spc="-49">
                <a:solidFill>
                  <a:srgbClr val="2B3D6C"/>
                </a:solidFill>
                <a:latin typeface="Merriweather Sans"/>
                <a:ea typeface="Merriweather Sans"/>
                <a:cs typeface="Merriweather Sans"/>
                <a:sym typeface="Merriweather Sans"/>
              </a:rPr>
              <a:t>Di Indonesia mengarahkan Technopreneurship masa krisis global sebagai </a:t>
            </a:r>
            <a:r>
              <a:rPr lang="en-US" sz="2499" spc="-49">
                <a:solidFill>
                  <a:srgbClr val="2B3D6C"/>
                </a:solidFill>
                <a:latin typeface="Merriweather Sans Bold Italics"/>
                <a:ea typeface="Merriweather Sans Bold Italics"/>
                <a:cs typeface="Merriweather Sans Bold Italics"/>
                <a:sym typeface="Merriweather Sans Bold Italics"/>
              </a:rPr>
              <a:t>peluang berbisnis</a:t>
            </a:r>
            <a:r>
              <a:rPr lang="en-US" sz="2499" spc="-49">
                <a:solidFill>
                  <a:srgbClr val="2B3D6C"/>
                </a:solidFill>
                <a:latin typeface="Merriweather Sans"/>
                <a:ea typeface="Merriweather Sans"/>
                <a:cs typeface="Merriweather Sans"/>
                <a:sym typeface="Merriweather Sans"/>
              </a:rPr>
              <a:t> lewat Internet semakin meningkat tajam. Ada kepercayaan bahwa Technopreneurship menjadi solusi bisnis dimasa lesu seperti ini. </a:t>
            </a:r>
          </a:p>
        </p:txBody>
      </p:sp>
      <p:sp>
        <p:nvSpPr>
          <p:cNvPr id="10" name="TextBox 10"/>
          <p:cNvSpPr txBox="1"/>
          <p:nvPr/>
        </p:nvSpPr>
        <p:spPr>
          <a:xfrm>
            <a:off x="4358800" y="5736232"/>
            <a:ext cx="13530702" cy="927100"/>
          </a:xfrm>
          <a:prstGeom prst="rect">
            <a:avLst/>
          </a:prstGeom>
        </p:spPr>
        <p:txBody>
          <a:bodyPr lIns="0" tIns="0" rIns="0" bIns="0" rtlCol="0" anchor="t">
            <a:spAutoFit/>
          </a:bodyPr>
          <a:lstStyle/>
          <a:p>
            <a:pPr algn="just">
              <a:lnSpc>
                <a:spcPts val="3799"/>
              </a:lnSpc>
            </a:pPr>
            <a:r>
              <a:rPr lang="en-US" sz="2499" spc="-49">
                <a:solidFill>
                  <a:srgbClr val="2B3D6C"/>
                </a:solidFill>
                <a:latin typeface="Merriweather Sans Bold"/>
                <a:ea typeface="Merriweather Sans Bold"/>
                <a:cs typeface="Merriweather Sans Bold"/>
                <a:sym typeface="Merriweather Sans Bold"/>
              </a:rPr>
              <a:t>Contoh</a:t>
            </a:r>
            <a:r>
              <a:rPr lang="en-US" sz="2499" spc="-49">
                <a:solidFill>
                  <a:srgbClr val="2B3D6C"/>
                </a:solidFill>
                <a:latin typeface="Merriweather Sans"/>
                <a:ea typeface="Merriweather Sans"/>
                <a:cs typeface="Merriweather Sans"/>
                <a:sym typeface="Merriweather Sans"/>
              </a:rPr>
              <a:t>, penggunaan Perangkat Lunak tertentu akan mengurangi biaya produksi bagi perusahaan Meubel. </a:t>
            </a:r>
          </a:p>
        </p:txBody>
      </p:sp>
      <p:sp>
        <p:nvSpPr>
          <p:cNvPr id="11" name="TextBox 11"/>
          <p:cNvSpPr txBox="1"/>
          <p:nvPr/>
        </p:nvSpPr>
        <p:spPr>
          <a:xfrm>
            <a:off x="4358800" y="6882407"/>
            <a:ext cx="13530702" cy="2832100"/>
          </a:xfrm>
          <a:prstGeom prst="rect">
            <a:avLst/>
          </a:prstGeom>
        </p:spPr>
        <p:txBody>
          <a:bodyPr lIns="0" tIns="0" rIns="0" bIns="0" rtlCol="0" anchor="t">
            <a:spAutoFit/>
          </a:bodyPr>
          <a:lstStyle/>
          <a:p>
            <a:pPr algn="just">
              <a:lnSpc>
                <a:spcPts val="3799"/>
              </a:lnSpc>
            </a:pPr>
            <a:r>
              <a:rPr lang="en-US" sz="2499" spc="-49">
                <a:solidFill>
                  <a:srgbClr val="2B3D6C"/>
                </a:solidFill>
                <a:latin typeface="Merriweather Sans"/>
                <a:ea typeface="Merriweather Sans"/>
                <a:cs typeface="Merriweather Sans"/>
                <a:sym typeface="Merriweather Sans"/>
              </a:rPr>
              <a:t>Jika sebelumnya, harus membuat prototype dengan membuat kursi sebagai sample dan mengirimkan sample tersebut, maka dengan pemakaian Perangkat Lunak tertentu, </a:t>
            </a:r>
            <a:r>
              <a:rPr lang="en-US" sz="2499" u="sng" spc="-49">
                <a:solidFill>
                  <a:srgbClr val="2B3D6C"/>
                </a:solidFill>
                <a:latin typeface="Merriweather Sans"/>
                <a:ea typeface="Merriweather Sans"/>
                <a:cs typeface="Merriweather Sans"/>
                <a:sym typeface="Merriweather Sans"/>
              </a:rPr>
              <a:t>perusahaan tidak perlu</a:t>
            </a:r>
            <a:r>
              <a:rPr lang="en-US" sz="2499" spc="-49">
                <a:solidFill>
                  <a:srgbClr val="2B3D6C"/>
                </a:solidFill>
                <a:latin typeface="Merriweather Sans"/>
                <a:ea typeface="Merriweather Sans"/>
                <a:cs typeface="Merriweather Sans"/>
                <a:sym typeface="Merriweather Sans"/>
              </a:rPr>
              <a:t> mengirimkan sample kursi ke pelanggan, namun hanya menunjukkan desain kursi dalam bentuk soft-copy saja. Namun asumsi ini tidak memperhitungkan harga lisensi software yang harus dibeli oleh perusahaan meubel tersebut.</a:t>
            </a:r>
          </a:p>
        </p:txBody>
      </p:sp>
      <p:grpSp>
        <p:nvGrpSpPr>
          <p:cNvPr id="12" name="Group 12"/>
          <p:cNvGrpSpPr/>
          <p:nvPr/>
        </p:nvGrpSpPr>
        <p:grpSpPr>
          <a:xfrm>
            <a:off x="-67069" y="10000754"/>
            <a:ext cx="18422137" cy="572493"/>
            <a:chOff x="0" y="0"/>
            <a:chExt cx="5154360" cy="160179"/>
          </a:xfrm>
        </p:grpSpPr>
        <p:sp>
          <p:nvSpPr>
            <p:cNvPr id="13" name="Freeform 13"/>
            <p:cNvSpPr/>
            <p:nvPr/>
          </p:nvSpPr>
          <p:spPr>
            <a:xfrm>
              <a:off x="0" y="0"/>
              <a:ext cx="5154360" cy="160179"/>
            </a:xfrm>
            <a:custGeom>
              <a:avLst/>
              <a:gdLst/>
              <a:ahLst/>
              <a:cxnLst/>
              <a:rect l="l" t="t" r="r" b="b"/>
              <a:pathLst>
                <a:path w="5154360" h="160179">
                  <a:moveTo>
                    <a:pt x="0" y="0"/>
                  </a:moveTo>
                  <a:lnTo>
                    <a:pt x="5154360" y="0"/>
                  </a:lnTo>
                  <a:lnTo>
                    <a:pt x="5154360" y="160179"/>
                  </a:lnTo>
                  <a:lnTo>
                    <a:pt x="0" y="160179"/>
                  </a:lnTo>
                  <a:close/>
                </a:path>
              </a:pathLst>
            </a:custGeom>
            <a:solidFill>
              <a:srgbClr val="2B3D6C"/>
            </a:solidFill>
          </p:spPr>
        </p:sp>
        <p:sp>
          <p:nvSpPr>
            <p:cNvPr id="14" name="TextBox 14"/>
            <p:cNvSpPr txBox="1"/>
            <p:nvPr/>
          </p:nvSpPr>
          <p:spPr>
            <a:xfrm>
              <a:off x="0" y="-38100"/>
              <a:ext cx="5154360" cy="198279"/>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B3D6C"/>
        </a:solidFill>
        <a:effectLst/>
      </p:bgPr>
    </p:bg>
    <p:spTree>
      <p:nvGrpSpPr>
        <p:cNvPr id="1" name=""/>
        <p:cNvGrpSpPr/>
        <p:nvPr/>
      </p:nvGrpSpPr>
      <p:grpSpPr>
        <a:xfrm>
          <a:off x="0" y="0"/>
          <a:ext cx="0" cy="0"/>
          <a:chOff x="0" y="0"/>
          <a:chExt cx="0" cy="0"/>
        </a:xfrm>
      </p:grpSpPr>
      <p:sp>
        <p:nvSpPr>
          <p:cNvPr id="2" name="Freeform 2"/>
          <p:cNvSpPr/>
          <p:nvPr/>
        </p:nvSpPr>
        <p:spPr>
          <a:xfrm>
            <a:off x="2555879" y="2390169"/>
            <a:ext cx="13176242" cy="7905745"/>
          </a:xfrm>
          <a:custGeom>
            <a:avLst/>
            <a:gdLst/>
            <a:ahLst/>
            <a:cxnLst/>
            <a:rect l="l" t="t" r="r" b="b"/>
            <a:pathLst>
              <a:path w="13176242" h="7905745">
                <a:moveTo>
                  <a:pt x="0" y="0"/>
                </a:moveTo>
                <a:lnTo>
                  <a:pt x="13176242" y="0"/>
                </a:lnTo>
                <a:lnTo>
                  <a:pt x="13176242" y="7905745"/>
                </a:lnTo>
                <a:lnTo>
                  <a:pt x="0" y="7905745"/>
                </a:lnTo>
                <a:lnTo>
                  <a:pt x="0" y="0"/>
                </a:lnTo>
                <a:close/>
              </a:path>
            </a:pathLst>
          </a:custGeom>
          <a:blipFill>
            <a:blip r:embed="rId2"/>
            <a:stretch>
              <a:fillRect/>
            </a:stretch>
          </a:blipFill>
        </p:spPr>
      </p:sp>
      <p:sp>
        <p:nvSpPr>
          <p:cNvPr id="3" name="TextBox 3"/>
          <p:cNvSpPr txBox="1"/>
          <p:nvPr/>
        </p:nvSpPr>
        <p:spPr>
          <a:xfrm>
            <a:off x="2555879" y="338718"/>
            <a:ext cx="13176242" cy="1782042"/>
          </a:xfrm>
          <a:prstGeom prst="rect">
            <a:avLst/>
          </a:prstGeom>
        </p:spPr>
        <p:txBody>
          <a:bodyPr lIns="0" tIns="0" rIns="0" bIns="0" rtlCol="0" anchor="t">
            <a:spAutoFit/>
          </a:bodyPr>
          <a:lstStyle/>
          <a:p>
            <a:pPr algn="ctr">
              <a:lnSpc>
                <a:spcPts val="6963"/>
              </a:lnSpc>
            </a:pPr>
            <a:r>
              <a:rPr lang="en-US" sz="6273">
                <a:solidFill>
                  <a:srgbClr val="FFFFFF"/>
                </a:solidFill>
                <a:latin typeface="Merriweather Sans Bold"/>
                <a:ea typeface="Merriweather Sans Bold"/>
                <a:cs typeface="Merriweather Sans Bold"/>
                <a:sym typeface="Merriweather Sans Bold"/>
              </a:rPr>
              <a:t>PERBEDAAN ENTERPRENEUR DAN TECHNOPRENEUR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B3D6C"/>
        </a:solidFill>
        <a:effectLst/>
      </p:bgPr>
    </p:bg>
    <p:spTree>
      <p:nvGrpSpPr>
        <p:cNvPr id="1" name=""/>
        <p:cNvGrpSpPr/>
        <p:nvPr/>
      </p:nvGrpSpPr>
      <p:grpSpPr>
        <a:xfrm>
          <a:off x="0" y="0"/>
          <a:ext cx="0" cy="0"/>
          <a:chOff x="0" y="0"/>
          <a:chExt cx="0" cy="0"/>
        </a:xfrm>
      </p:grpSpPr>
      <p:sp>
        <p:nvSpPr>
          <p:cNvPr id="2" name="Freeform 2"/>
          <p:cNvSpPr/>
          <p:nvPr/>
        </p:nvSpPr>
        <p:spPr>
          <a:xfrm>
            <a:off x="3096709" y="2120760"/>
            <a:ext cx="12094582" cy="8087081"/>
          </a:xfrm>
          <a:custGeom>
            <a:avLst/>
            <a:gdLst/>
            <a:ahLst/>
            <a:cxnLst/>
            <a:rect l="l" t="t" r="r" b="b"/>
            <a:pathLst>
              <a:path w="12094582" h="8087081">
                <a:moveTo>
                  <a:pt x="0" y="0"/>
                </a:moveTo>
                <a:lnTo>
                  <a:pt x="12094582" y="0"/>
                </a:lnTo>
                <a:lnTo>
                  <a:pt x="12094582" y="8087081"/>
                </a:lnTo>
                <a:lnTo>
                  <a:pt x="0" y="8087081"/>
                </a:lnTo>
                <a:lnTo>
                  <a:pt x="0" y="0"/>
                </a:lnTo>
                <a:close/>
              </a:path>
            </a:pathLst>
          </a:custGeom>
          <a:blipFill>
            <a:blip r:embed="rId2"/>
            <a:stretch>
              <a:fillRect/>
            </a:stretch>
          </a:blipFill>
        </p:spPr>
      </p:sp>
      <p:sp>
        <p:nvSpPr>
          <p:cNvPr id="3" name="TextBox 3"/>
          <p:cNvSpPr txBox="1"/>
          <p:nvPr/>
        </p:nvSpPr>
        <p:spPr>
          <a:xfrm>
            <a:off x="2555879" y="338718"/>
            <a:ext cx="13176242" cy="1782042"/>
          </a:xfrm>
          <a:prstGeom prst="rect">
            <a:avLst/>
          </a:prstGeom>
        </p:spPr>
        <p:txBody>
          <a:bodyPr lIns="0" tIns="0" rIns="0" bIns="0" rtlCol="0" anchor="t">
            <a:spAutoFit/>
          </a:bodyPr>
          <a:lstStyle/>
          <a:p>
            <a:pPr algn="ctr">
              <a:lnSpc>
                <a:spcPts val="6963"/>
              </a:lnSpc>
            </a:pPr>
            <a:r>
              <a:rPr lang="en-US" sz="6273">
                <a:solidFill>
                  <a:srgbClr val="FFFFFF"/>
                </a:solidFill>
                <a:latin typeface="Merriweather Sans Bold"/>
                <a:ea typeface="Merriweather Sans Bold"/>
                <a:cs typeface="Merriweather Sans Bold"/>
                <a:sym typeface="Merriweather Sans Bold"/>
              </a:rPr>
              <a:t>PERBEDAAN ENTERPRENEUR DAN TECHNOPRENEUR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B3D6C"/>
        </a:solidFill>
        <a:effectLst/>
      </p:bgPr>
    </p:bg>
    <p:spTree>
      <p:nvGrpSpPr>
        <p:cNvPr id="1" name=""/>
        <p:cNvGrpSpPr/>
        <p:nvPr/>
      </p:nvGrpSpPr>
      <p:grpSpPr>
        <a:xfrm>
          <a:off x="0" y="0"/>
          <a:ext cx="0" cy="0"/>
          <a:chOff x="0" y="0"/>
          <a:chExt cx="0" cy="0"/>
        </a:xfrm>
      </p:grpSpPr>
      <p:sp>
        <p:nvSpPr>
          <p:cNvPr id="2" name="Freeform 2"/>
          <p:cNvSpPr/>
          <p:nvPr/>
        </p:nvSpPr>
        <p:spPr>
          <a:xfrm>
            <a:off x="3812435" y="2120760"/>
            <a:ext cx="10663130" cy="8034270"/>
          </a:xfrm>
          <a:custGeom>
            <a:avLst/>
            <a:gdLst/>
            <a:ahLst/>
            <a:cxnLst/>
            <a:rect l="l" t="t" r="r" b="b"/>
            <a:pathLst>
              <a:path w="10663130" h="8034270">
                <a:moveTo>
                  <a:pt x="0" y="0"/>
                </a:moveTo>
                <a:lnTo>
                  <a:pt x="10663130" y="0"/>
                </a:lnTo>
                <a:lnTo>
                  <a:pt x="10663130" y="8034270"/>
                </a:lnTo>
                <a:lnTo>
                  <a:pt x="0" y="8034270"/>
                </a:lnTo>
                <a:lnTo>
                  <a:pt x="0" y="0"/>
                </a:lnTo>
                <a:close/>
              </a:path>
            </a:pathLst>
          </a:custGeom>
          <a:blipFill>
            <a:blip r:embed="rId2"/>
            <a:stretch>
              <a:fillRect/>
            </a:stretch>
          </a:blipFill>
        </p:spPr>
      </p:sp>
      <p:sp>
        <p:nvSpPr>
          <p:cNvPr id="3" name="TextBox 3"/>
          <p:cNvSpPr txBox="1"/>
          <p:nvPr/>
        </p:nvSpPr>
        <p:spPr>
          <a:xfrm>
            <a:off x="2555879" y="338718"/>
            <a:ext cx="13176242" cy="1782042"/>
          </a:xfrm>
          <a:prstGeom prst="rect">
            <a:avLst/>
          </a:prstGeom>
        </p:spPr>
        <p:txBody>
          <a:bodyPr lIns="0" tIns="0" rIns="0" bIns="0" rtlCol="0" anchor="t">
            <a:spAutoFit/>
          </a:bodyPr>
          <a:lstStyle/>
          <a:p>
            <a:pPr algn="ctr">
              <a:lnSpc>
                <a:spcPts val="6963"/>
              </a:lnSpc>
            </a:pPr>
            <a:r>
              <a:rPr lang="en-US" sz="6273">
                <a:solidFill>
                  <a:srgbClr val="FFFFFF"/>
                </a:solidFill>
                <a:latin typeface="Merriweather Sans Bold"/>
                <a:ea typeface="Merriweather Sans Bold"/>
                <a:cs typeface="Merriweather Sans Bold"/>
                <a:sym typeface="Merriweather Sans Bold"/>
              </a:rPr>
              <a:t>PERBEDAAN ENTERPRENEUR DAN TECHNOPRENEUR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B3D6C"/>
        </a:solidFill>
        <a:effectLst/>
      </p:bgPr>
    </p:bg>
    <p:spTree>
      <p:nvGrpSpPr>
        <p:cNvPr id="1" name=""/>
        <p:cNvGrpSpPr/>
        <p:nvPr/>
      </p:nvGrpSpPr>
      <p:grpSpPr>
        <a:xfrm>
          <a:off x="0" y="0"/>
          <a:ext cx="0" cy="0"/>
          <a:chOff x="0" y="0"/>
          <a:chExt cx="0" cy="0"/>
        </a:xfrm>
      </p:grpSpPr>
      <p:grpSp>
        <p:nvGrpSpPr>
          <p:cNvPr id="2" name="Group 2"/>
          <p:cNvGrpSpPr/>
          <p:nvPr/>
        </p:nvGrpSpPr>
        <p:grpSpPr>
          <a:xfrm>
            <a:off x="0" y="-700061"/>
            <a:ext cx="18947611" cy="6165720"/>
            <a:chOff x="0" y="0"/>
            <a:chExt cx="4990317" cy="1623893"/>
          </a:xfrm>
        </p:grpSpPr>
        <p:sp>
          <p:nvSpPr>
            <p:cNvPr id="3" name="Freeform 3"/>
            <p:cNvSpPr/>
            <p:nvPr/>
          </p:nvSpPr>
          <p:spPr>
            <a:xfrm>
              <a:off x="0" y="0"/>
              <a:ext cx="4990317" cy="1623893"/>
            </a:xfrm>
            <a:custGeom>
              <a:avLst/>
              <a:gdLst/>
              <a:ahLst/>
              <a:cxnLst/>
              <a:rect l="l" t="t" r="r" b="b"/>
              <a:pathLst>
                <a:path w="4990317" h="1623893">
                  <a:moveTo>
                    <a:pt x="0" y="0"/>
                  </a:moveTo>
                  <a:lnTo>
                    <a:pt x="4990317" y="0"/>
                  </a:lnTo>
                  <a:lnTo>
                    <a:pt x="4990317" y="1623893"/>
                  </a:lnTo>
                  <a:lnTo>
                    <a:pt x="0" y="1623893"/>
                  </a:lnTo>
                  <a:close/>
                </a:path>
              </a:pathLst>
            </a:custGeom>
            <a:solidFill>
              <a:srgbClr val="E1EEFA"/>
            </a:solidFill>
          </p:spPr>
        </p:sp>
        <p:sp>
          <p:nvSpPr>
            <p:cNvPr id="4" name="TextBox 4"/>
            <p:cNvSpPr txBox="1"/>
            <p:nvPr/>
          </p:nvSpPr>
          <p:spPr>
            <a:xfrm>
              <a:off x="0" y="-38100"/>
              <a:ext cx="4990317" cy="1661993"/>
            </a:xfrm>
            <a:prstGeom prst="rect">
              <a:avLst/>
            </a:prstGeom>
          </p:spPr>
          <p:txBody>
            <a:bodyPr lIns="50800" tIns="50800" rIns="50800" bIns="50800" rtlCol="0" anchor="ctr"/>
            <a:lstStyle/>
            <a:p>
              <a:pPr algn="ctr">
                <a:lnSpc>
                  <a:spcPts val="2659"/>
                </a:lnSpc>
              </a:pPr>
              <a:endParaRPr/>
            </a:p>
            <a:p>
              <a:pPr algn="ctr">
                <a:lnSpc>
                  <a:spcPts val="2659"/>
                </a:lnSpc>
              </a:pPr>
              <a:endParaRPr/>
            </a:p>
            <a:p>
              <a:pPr algn="ctr">
                <a:lnSpc>
                  <a:spcPts val="2659"/>
                </a:lnSpc>
              </a:pPr>
              <a:endParaRPr/>
            </a:p>
            <a:p>
              <a:pPr algn="ctr">
                <a:lnSpc>
                  <a:spcPts val="2659"/>
                </a:lnSpc>
              </a:pPr>
              <a:endParaRPr/>
            </a:p>
          </p:txBody>
        </p:sp>
      </p:grpSp>
      <p:grpSp>
        <p:nvGrpSpPr>
          <p:cNvPr id="5" name="Group 5"/>
          <p:cNvGrpSpPr/>
          <p:nvPr/>
        </p:nvGrpSpPr>
        <p:grpSpPr>
          <a:xfrm>
            <a:off x="1839864" y="3234020"/>
            <a:ext cx="15697910" cy="1468069"/>
            <a:chOff x="0" y="0"/>
            <a:chExt cx="4134429" cy="386652"/>
          </a:xfrm>
        </p:grpSpPr>
        <p:sp>
          <p:nvSpPr>
            <p:cNvPr id="6" name="Freeform 6"/>
            <p:cNvSpPr/>
            <p:nvPr/>
          </p:nvSpPr>
          <p:spPr>
            <a:xfrm>
              <a:off x="0" y="0"/>
              <a:ext cx="4134429" cy="386652"/>
            </a:xfrm>
            <a:custGeom>
              <a:avLst/>
              <a:gdLst/>
              <a:ahLst/>
              <a:cxnLst/>
              <a:rect l="l" t="t" r="r" b="b"/>
              <a:pathLst>
                <a:path w="4134429" h="386652">
                  <a:moveTo>
                    <a:pt x="0" y="0"/>
                  </a:moveTo>
                  <a:lnTo>
                    <a:pt x="4134429" y="0"/>
                  </a:lnTo>
                  <a:lnTo>
                    <a:pt x="4134429" y="386652"/>
                  </a:lnTo>
                  <a:lnTo>
                    <a:pt x="0" y="386652"/>
                  </a:lnTo>
                  <a:close/>
                </a:path>
              </a:pathLst>
            </a:custGeom>
            <a:solidFill>
              <a:srgbClr val="FFFFFF"/>
            </a:solidFill>
          </p:spPr>
        </p:sp>
        <p:sp>
          <p:nvSpPr>
            <p:cNvPr id="7" name="TextBox 7"/>
            <p:cNvSpPr txBox="1"/>
            <p:nvPr/>
          </p:nvSpPr>
          <p:spPr>
            <a:xfrm>
              <a:off x="0" y="-38100"/>
              <a:ext cx="4134429" cy="424752"/>
            </a:xfrm>
            <a:prstGeom prst="rect">
              <a:avLst/>
            </a:prstGeom>
          </p:spPr>
          <p:txBody>
            <a:bodyPr lIns="50800" tIns="50800" rIns="50800" bIns="50800" rtlCol="0" anchor="ctr"/>
            <a:lstStyle/>
            <a:p>
              <a:pPr algn="ctr">
                <a:lnSpc>
                  <a:spcPts val="2659"/>
                </a:lnSpc>
              </a:pPr>
              <a:endParaRPr/>
            </a:p>
            <a:p>
              <a:pPr algn="ctr">
                <a:lnSpc>
                  <a:spcPts val="2659"/>
                </a:lnSpc>
              </a:pPr>
              <a:endParaRPr/>
            </a:p>
            <a:p>
              <a:pPr algn="ctr">
                <a:lnSpc>
                  <a:spcPts val="2659"/>
                </a:lnSpc>
              </a:pPr>
              <a:endParaRPr/>
            </a:p>
            <a:p>
              <a:pPr algn="ctr">
                <a:lnSpc>
                  <a:spcPts val="2659"/>
                </a:lnSpc>
              </a:pPr>
              <a:endParaRPr/>
            </a:p>
          </p:txBody>
        </p:sp>
      </p:grpSp>
      <p:sp>
        <p:nvSpPr>
          <p:cNvPr id="8" name="TextBox 8"/>
          <p:cNvSpPr txBox="1"/>
          <p:nvPr/>
        </p:nvSpPr>
        <p:spPr>
          <a:xfrm>
            <a:off x="2533230" y="1699632"/>
            <a:ext cx="13063043" cy="890743"/>
          </a:xfrm>
          <a:prstGeom prst="rect">
            <a:avLst/>
          </a:prstGeom>
        </p:spPr>
        <p:txBody>
          <a:bodyPr lIns="0" tIns="0" rIns="0" bIns="0" rtlCol="0" anchor="t">
            <a:spAutoFit/>
          </a:bodyPr>
          <a:lstStyle/>
          <a:p>
            <a:pPr algn="ctr">
              <a:lnSpc>
                <a:spcPts val="6963"/>
              </a:lnSpc>
            </a:pPr>
            <a:r>
              <a:rPr lang="en-US" sz="6273">
                <a:solidFill>
                  <a:srgbClr val="221D1E"/>
                </a:solidFill>
                <a:latin typeface="Merriweather Sans Bold"/>
                <a:ea typeface="Merriweather Sans Bold"/>
                <a:cs typeface="Merriweather Sans Bold"/>
                <a:sym typeface="Merriweather Sans Bold"/>
              </a:rPr>
              <a:t>KESIMPULAN</a:t>
            </a:r>
          </a:p>
        </p:txBody>
      </p:sp>
      <p:grpSp>
        <p:nvGrpSpPr>
          <p:cNvPr id="9" name="Group 9"/>
          <p:cNvGrpSpPr/>
          <p:nvPr/>
        </p:nvGrpSpPr>
        <p:grpSpPr>
          <a:xfrm>
            <a:off x="-6710156" y="-700061"/>
            <a:ext cx="25991084" cy="1468069"/>
            <a:chOff x="0" y="0"/>
            <a:chExt cx="6845388" cy="386652"/>
          </a:xfrm>
        </p:grpSpPr>
        <p:sp>
          <p:nvSpPr>
            <p:cNvPr id="10" name="Freeform 10"/>
            <p:cNvSpPr/>
            <p:nvPr/>
          </p:nvSpPr>
          <p:spPr>
            <a:xfrm>
              <a:off x="0" y="0"/>
              <a:ext cx="6845388" cy="386652"/>
            </a:xfrm>
            <a:custGeom>
              <a:avLst/>
              <a:gdLst/>
              <a:ahLst/>
              <a:cxnLst/>
              <a:rect l="l" t="t" r="r" b="b"/>
              <a:pathLst>
                <a:path w="6845388" h="386652">
                  <a:moveTo>
                    <a:pt x="0" y="0"/>
                  </a:moveTo>
                  <a:lnTo>
                    <a:pt x="6845388" y="0"/>
                  </a:lnTo>
                  <a:lnTo>
                    <a:pt x="6845388" y="386652"/>
                  </a:lnTo>
                  <a:lnTo>
                    <a:pt x="0" y="386652"/>
                  </a:lnTo>
                  <a:close/>
                </a:path>
              </a:pathLst>
            </a:custGeom>
            <a:solidFill>
              <a:srgbClr val="2B3D6C"/>
            </a:solidFill>
          </p:spPr>
        </p:sp>
        <p:sp>
          <p:nvSpPr>
            <p:cNvPr id="11" name="TextBox 11"/>
            <p:cNvSpPr txBox="1"/>
            <p:nvPr/>
          </p:nvSpPr>
          <p:spPr>
            <a:xfrm>
              <a:off x="0" y="-38100"/>
              <a:ext cx="6845388" cy="424752"/>
            </a:xfrm>
            <a:prstGeom prst="rect">
              <a:avLst/>
            </a:prstGeom>
          </p:spPr>
          <p:txBody>
            <a:bodyPr lIns="50800" tIns="50800" rIns="50800" bIns="50800" rtlCol="0" anchor="ctr"/>
            <a:lstStyle/>
            <a:p>
              <a:pPr algn="ctr">
                <a:lnSpc>
                  <a:spcPts val="2659"/>
                </a:lnSpc>
              </a:pPr>
              <a:endParaRPr/>
            </a:p>
            <a:p>
              <a:pPr algn="ctr">
                <a:lnSpc>
                  <a:spcPts val="2659"/>
                </a:lnSpc>
              </a:pPr>
              <a:endParaRPr/>
            </a:p>
            <a:p>
              <a:pPr algn="ctr">
                <a:lnSpc>
                  <a:spcPts val="2659"/>
                </a:lnSpc>
              </a:pPr>
              <a:endParaRPr/>
            </a:p>
            <a:p>
              <a:pPr algn="ctr">
                <a:lnSpc>
                  <a:spcPts val="2659"/>
                </a:lnSpc>
              </a:pPr>
              <a:endParaRPr/>
            </a:p>
          </p:txBody>
        </p:sp>
      </p:grpSp>
      <p:grpSp>
        <p:nvGrpSpPr>
          <p:cNvPr id="12" name="Group 12"/>
          <p:cNvGrpSpPr/>
          <p:nvPr/>
        </p:nvGrpSpPr>
        <p:grpSpPr>
          <a:xfrm>
            <a:off x="1839864" y="4912671"/>
            <a:ext cx="15697910" cy="1468069"/>
            <a:chOff x="0" y="0"/>
            <a:chExt cx="4134429" cy="386652"/>
          </a:xfrm>
        </p:grpSpPr>
        <p:sp>
          <p:nvSpPr>
            <p:cNvPr id="13" name="Freeform 13"/>
            <p:cNvSpPr/>
            <p:nvPr/>
          </p:nvSpPr>
          <p:spPr>
            <a:xfrm>
              <a:off x="0" y="0"/>
              <a:ext cx="4134429" cy="386652"/>
            </a:xfrm>
            <a:custGeom>
              <a:avLst/>
              <a:gdLst/>
              <a:ahLst/>
              <a:cxnLst/>
              <a:rect l="l" t="t" r="r" b="b"/>
              <a:pathLst>
                <a:path w="4134429" h="386652">
                  <a:moveTo>
                    <a:pt x="0" y="0"/>
                  </a:moveTo>
                  <a:lnTo>
                    <a:pt x="4134429" y="0"/>
                  </a:lnTo>
                  <a:lnTo>
                    <a:pt x="4134429" y="386652"/>
                  </a:lnTo>
                  <a:lnTo>
                    <a:pt x="0" y="386652"/>
                  </a:lnTo>
                  <a:close/>
                </a:path>
              </a:pathLst>
            </a:custGeom>
            <a:solidFill>
              <a:srgbClr val="FFFFFF"/>
            </a:solidFill>
          </p:spPr>
        </p:sp>
        <p:sp>
          <p:nvSpPr>
            <p:cNvPr id="14" name="TextBox 14"/>
            <p:cNvSpPr txBox="1"/>
            <p:nvPr/>
          </p:nvSpPr>
          <p:spPr>
            <a:xfrm>
              <a:off x="0" y="-38100"/>
              <a:ext cx="4134429" cy="424752"/>
            </a:xfrm>
            <a:prstGeom prst="rect">
              <a:avLst/>
            </a:prstGeom>
          </p:spPr>
          <p:txBody>
            <a:bodyPr lIns="50800" tIns="50800" rIns="50800" bIns="50800" rtlCol="0" anchor="ctr"/>
            <a:lstStyle/>
            <a:p>
              <a:pPr algn="ctr">
                <a:lnSpc>
                  <a:spcPts val="2659"/>
                </a:lnSpc>
              </a:pPr>
              <a:endParaRPr/>
            </a:p>
            <a:p>
              <a:pPr algn="ctr">
                <a:lnSpc>
                  <a:spcPts val="2659"/>
                </a:lnSpc>
              </a:pPr>
              <a:endParaRPr/>
            </a:p>
            <a:p>
              <a:pPr algn="ctr">
                <a:lnSpc>
                  <a:spcPts val="2659"/>
                </a:lnSpc>
              </a:pPr>
              <a:endParaRPr/>
            </a:p>
            <a:p>
              <a:pPr algn="ctr">
                <a:lnSpc>
                  <a:spcPts val="2659"/>
                </a:lnSpc>
              </a:pPr>
              <a:endParaRPr/>
            </a:p>
          </p:txBody>
        </p:sp>
      </p:grpSp>
      <p:grpSp>
        <p:nvGrpSpPr>
          <p:cNvPr id="15" name="Group 15"/>
          <p:cNvGrpSpPr/>
          <p:nvPr/>
        </p:nvGrpSpPr>
        <p:grpSpPr>
          <a:xfrm>
            <a:off x="1839864" y="6591321"/>
            <a:ext cx="15697910" cy="1468069"/>
            <a:chOff x="0" y="0"/>
            <a:chExt cx="4134429" cy="386652"/>
          </a:xfrm>
        </p:grpSpPr>
        <p:sp>
          <p:nvSpPr>
            <p:cNvPr id="16" name="Freeform 16"/>
            <p:cNvSpPr/>
            <p:nvPr/>
          </p:nvSpPr>
          <p:spPr>
            <a:xfrm>
              <a:off x="0" y="0"/>
              <a:ext cx="4134429" cy="386652"/>
            </a:xfrm>
            <a:custGeom>
              <a:avLst/>
              <a:gdLst/>
              <a:ahLst/>
              <a:cxnLst/>
              <a:rect l="l" t="t" r="r" b="b"/>
              <a:pathLst>
                <a:path w="4134429" h="386652">
                  <a:moveTo>
                    <a:pt x="0" y="0"/>
                  </a:moveTo>
                  <a:lnTo>
                    <a:pt x="4134429" y="0"/>
                  </a:lnTo>
                  <a:lnTo>
                    <a:pt x="4134429" y="386652"/>
                  </a:lnTo>
                  <a:lnTo>
                    <a:pt x="0" y="386652"/>
                  </a:lnTo>
                  <a:close/>
                </a:path>
              </a:pathLst>
            </a:custGeom>
            <a:solidFill>
              <a:srgbClr val="FFFFFF"/>
            </a:solidFill>
          </p:spPr>
        </p:sp>
        <p:sp>
          <p:nvSpPr>
            <p:cNvPr id="17" name="TextBox 17"/>
            <p:cNvSpPr txBox="1"/>
            <p:nvPr/>
          </p:nvSpPr>
          <p:spPr>
            <a:xfrm>
              <a:off x="0" y="-38100"/>
              <a:ext cx="4134429" cy="424752"/>
            </a:xfrm>
            <a:prstGeom prst="rect">
              <a:avLst/>
            </a:prstGeom>
          </p:spPr>
          <p:txBody>
            <a:bodyPr lIns="50800" tIns="50800" rIns="50800" bIns="50800" rtlCol="0" anchor="ctr"/>
            <a:lstStyle/>
            <a:p>
              <a:pPr algn="ctr">
                <a:lnSpc>
                  <a:spcPts val="2659"/>
                </a:lnSpc>
              </a:pPr>
              <a:endParaRPr/>
            </a:p>
            <a:p>
              <a:pPr algn="ctr">
                <a:lnSpc>
                  <a:spcPts val="2659"/>
                </a:lnSpc>
              </a:pPr>
              <a:endParaRPr/>
            </a:p>
            <a:p>
              <a:pPr algn="ctr">
                <a:lnSpc>
                  <a:spcPts val="2659"/>
                </a:lnSpc>
              </a:pPr>
              <a:endParaRPr/>
            </a:p>
            <a:p>
              <a:pPr algn="ctr">
                <a:lnSpc>
                  <a:spcPts val="2659"/>
                </a:lnSpc>
              </a:pPr>
              <a:endParaRPr/>
            </a:p>
          </p:txBody>
        </p:sp>
      </p:grpSp>
      <p:grpSp>
        <p:nvGrpSpPr>
          <p:cNvPr id="18" name="Group 18"/>
          <p:cNvGrpSpPr/>
          <p:nvPr/>
        </p:nvGrpSpPr>
        <p:grpSpPr>
          <a:xfrm>
            <a:off x="1839864" y="8269971"/>
            <a:ext cx="15697910" cy="1468069"/>
            <a:chOff x="0" y="0"/>
            <a:chExt cx="4134429" cy="386652"/>
          </a:xfrm>
        </p:grpSpPr>
        <p:sp>
          <p:nvSpPr>
            <p:cNvPr id="19" name="Freeform 19"/>
            <p:cNvSpPr/>
            <p:nvPr/>
          </p:nvSpPr>
          <p:spPr>
            <a:xfrm>
              <a:off x="0" y="0"/>
              <a:ext cx="4134429" cy="386652"/>
            </a:xfrm>
            <a:custGeom>
              <a:avLst/>
              <a:gdLst/>
              <a:ahLst/>
              <a:cxnLst/>
              <a:rect l="l" t="t" r="r" b="b"/>
              <a:pathLst>
                <a:path w="4134429" h="386652">
                  <a:moveTo>
                    <a:pt x="0" y="0"/>
                  </a:moveTo>
                  <a:lnTo>
                    <a:pt x="4134429" y="0"/>
                  </a:lnTo>
                  <a:lnTo>
                    <a:pt x="4134429" y="386652"/>
                  </a:lnTo>
                  <a:lnTo>
                    <a:pt x="0" y="386652"/>
                  </a:lnTo>
                  <a:close/>
                </a:path>
              </a:pathLst>
            </a:custGeom>
            <a:solidFill>
              <a:srgbClr val="FFFFFF"/>
            </a:solidFill>
          </p:spPr>
        </p:sp>
        <p:sp>
          <p:nvSpPr>
            <p:cNvPr id="20" name="TextBox 20"/>
            <p:cNvSpPr txBox="1"/>
            <p:nvPr/>
          </p:nvSpPr>
          <p:spPr>
            <a:xfrm>
              <a:off x="0" y="-38100"/>
              <a:ext cx="4134429" cy="424752"/>
            </a:xfrm>
            <a:prstGeom prst="rect">
              <a:avLst/>
            </a:prstGeom>
          </p:spPr>
          <p:txBody>
            <a:bodyPr lIns="50800" tIns="50800" rIns="50800" bIns="50800" rtlCol="0" anchor="ctr"/>
            <a:lstStyle/>
            <a:p>
              <a:pPr algn="ctr">
                <a:lnSpc>
                  <a:spcPts val="2659"/>
                </a:lnSpc>
              </a:pPr>
              <a:endParaRPr/>
            </a:p>
            <a:p>
              <a:pPr algn="ctr">
                <a:lnSpc>
                  <a:spcPts val="2659"/>
                </a:lnSpc>
              </a:pPr>
              <a:endParaRPr/>
            </a:p>
            <a:p>
              <a:pPr algn="ctr">
                <a:lnSpc>
                  <a:spcPts val="2659"/>
                </a:lnSpc>
              </a:pPr>
              <a:endParaRPr/>
            </a:p>
            <a:p>
              <a:pPr algn="ctr">
                <a:lnSpc>
                  <a:spcPts val="2659"/>
                </a:lnSpc>
              </a:pPr>
              <a:endParaRPr/>
            </a:p>
          </p:txBody>
        </p:sp>
      </p:grpSp>
      <p:sp>
        <p:nvSpPr>
          <p:cNvPr id="21" name="TextBox 21"/>
          <p:cNvSpPr txBox="1"/>
          <p:nvPr/>
        </p:nvSpPr>
        <p:spPr>
          <a:xfrm>
            <a:off x="2411592" y="3405880"/>
            <a:ext cx="14661960" cy="1038625"/>
          </a:xfrm>
          <a:prstGeom prst="rect">
            <a:avLst/>
          </a:prstGeom>
        </p:spPr>
        <p:txBody>
          <a:bodyPr lIns="0" tIns="0" rIns="0" bIns="0" rtlCol="0" anchor="t">
            <a:spAutoFit/>
          </a:bodyPr>
          <a:lstStyle/>
          <a:p>
            <a:pPr algn="just">
              <a:lnSpc>
                <a:spcPts val="4255"/>
              </a:lnSpc>
            </a:pPr>
            <a:r>
              <a:rPr lang="en-US" sz="2799" spc="-55">
                <a:solidFill>
                  <a:srgbClr val="2B3D6C"/>
                </a:solidFill>
                <a:latin typeface="Merriweather Sans Bold"/>
                <a:ea typeface="Merriweather Sans Bold"/>
                <a:cs typeface="Merriweather Sans Bold"/>
                <a:sym typeface="Merriweather Sans Bold"/>
              </a:rPr>
              <a:t>Technopreneurship sudah seharusnya didorong pengembangannya oleh pemerintah.</a:t>
            </a:r>
          </a:p>
        </p:txBody>
      </p:sp>
      <p:sp>
        <p:nvSpPr>
          <p:cNvPr id="22" name="TextBox 22"/>
          <p:cNvSpPr txBox="1"/>
          <p:nvPr/>
        </p:nvSpPr>
        <p:spPr>
          <a:xfrm>
            <a:off x="2304085" y="5130821"/>
            <a:ext cx="14769467" cy="1038625"/>
          </a:xfrm>
          <a:prstGeom prst="rect">
            <a:avLst/>
          </a:prstGeom>
        </p:spPr>
        <p:txBody>
          <a:bodyPr lIns="0" tIns="0" rIns="0" bIns="0" rtlCol="0" anchor="t">
            <a:spAutoFit/>
          </a:bodyPr>
          <a:lstStyle/>
          <a:p>
            <a:pPr algn="just">
              <a:lnSpc>
                <a:spcPts val="4255"/>
              </a:lnSpc>
            </a:pPr>
            <a:r>
              <a:rPr lang="en-US" sz="2799" spc="-55">
                <a:solidFill>
                  <a:srgbClr val="2B3D6C"/>
                </a:solidFill>
                <a:latin typeface="Merriweather Sans Bold"/>
                <a:ea typeface="Merriweather Sans Bold"/>
                <a:cs typeface="Merriweather Sans Bold"/>
                <a:sym typeface="Merriweather Sans Bold"/>
              </a:rPr>
              <a:t>Bertambahnya jumlah mereka inilah, maka bangsa Indonesia akan mampu menjadi bangsa yang ”berdaya saing” pada tataran persaingan global.</a:t>
            </a:r>
          </a:p>
        </p:txBody>
      </p:sp>
      <p:sp>
        <p:nvSpPr>
          <p:cNvPr id="23" name="TextBox 23"/>
          <p:cNvSpPr txBox="1"/>
          <p:nvPr/>
        </p:nvSpPr>
        <p:spPr>
          <a:xfrm>
            <a:off x="2196578" y="6814180"/>
            <a:ext cx="14769467" cy="1038625"/>
          </a:xfrm>
          <a:prstGeom prst="rect">
            <a:avLst/>
          </a:prstGeom>
        </p:spPr>
        <p:txBody>
          <a:bodyPr lIns="0" tIns="0" rIns="0" bIns="0" rtlCol="0" anchor="t">
            <a:spAutoFit/>
          </a:bodyPr>
          <a:lstStyle/>
          <a:p>
            <a:pPr algn="just">
              <a:lnSpc>
                <a:spcPts val="4255"/>
              </a:lnSpc>
            </a:pPr>
            <a:r>
              <a:rPr lang="en-US" sz="2799" spc="-55">
                <a:solidFill>
                  <a:srgbClr val="2B3D6C"/>
                </a:solidFill>
                <a:latin typeface="Merriweather Sans Bold"/>
                <a:ea typeface="Merriweather Sans Bold"/>
                <a:cs typeface="Merriweather Sans Bold"/>
                <a:sym typeface="Merriweather Sans Bold"/>
              </a:rPr>
              <a:t>Technopreneur tidak sekedar ” menjual ” barang komoditas ataupun barang industry yang persaingan pasarnya relatif sangat ketat.</a:t>
            </a:r>
          </a:p>
        </p:txBody>
      </p:sp>
      <p:sp>
        <p:nvSpPr>
          <p:cNvPr id="24" name="TextBox 24"/>
          <p:cNvSpPr txBox="1"/>
          <p:nvPr/>
        </p:nvSpPr>
        <p:spPr>
          <a:xfrm>
            <a:off x="2304085" y="8516296"/>
            <a:ext cx="14769467" cy="1038625"/>
          </a:xfrm>
          <a:prstGeom prst="rect">
            <a:avLst/>
          </a:prstGeom>
        </p:spPr>
        <p:txBody>
          <a:bodyPr lIns="0" tIns="0" rIns="0" bIns="0" rtlCol="0" anchor="t">
            <a:spAutoFit/>
          </a:bodyPr>
          <a:lstStyle/>
          <a:p>
            <a:pPr algn="just">
              <a:lnSpc>
                <a:spcPts val="4255"/>
              </a:lnSpc>
            </a:pPr>
            <a:r>
              <a:rPr lang="en-US" sz="2799" spc="-55">
                <a:solidFill>
                  <a:srgbClr val="2B3D6C"/>
                </a:solidFill>
                <a:latin typeface="Merriweather Sans Bold"/>
                <a:ea typeface="Merriweather Sans Bold"/>
                <a:cs typeface="Merriweather Sans Bold"/>
                <a:sym typeface="Merriweather Sans Bold"/>
              </a:rPr>
              <a:t>Mereka menjual produk inovatif yang mampu menjadi substitusi maupun komplemen dalam kemajuan peradaban manusia.</a:t>
            </a:r>
          </a:p>
        </p:txBody>
      </p:sp>
      <p:sp>
        <p:nvSpPr>
          <p:cNvPr id="25" name="TextBox 25"/>
          <p:cNvSpPr txBox="1"/>
          <p:nvPr/>
        </p:nvSpPr>
        <p:spPr>
          <a:xfrm>
            <a:off x="-169546" y="3329270"/>
            <a:ext cx="2009410" cy="1423876"/>
          </a:xfrm>
          <a:prstGeom prst="rect">
            <a:avLst/>
          </a:prstGeom>
        </p:spPr>
        <p:txBody>
          <a:bodyPr lIns="0" tIns="0" rIns="0" bIns="0" rtlCol="0" anchor="t">
            <a:spAutoFit/>
          </a:bodyPr>
          <a:lstStyle/>
          <a:p>
            <a:pPr algn="ctr">
              <a:lnSpc>
                <a:spcPts val="11184"/>
              </a:lnSpc>
            </a:pPr>
            <a:r>
              <a:rPr lang="en-US" sz="10076">
                <a:solidFill>
                  <a:srgbClr val="F29A15"/>
                </a:solidFill>
                <a:latin typeface="Distillery Script"/>
                <a:ea typeface="Distillery Script"/>
                <a:cs typeface="Distillery Script"/>
                <a:sym typeface="Distillery Script"/>
              </a:rPr>
              <a:t>1</a:t>
            </a:r>
          </a:p>
        </p:txBody>
      </p:sp>
      <p:sp>
        <p:nvSpPr>
          <p:cNvPr id="26" name="TextBox 26"/>
          <p:cNvSpPr txBox="1"/>
          <p:nvPr/>
        </p:nvSpPr>
        <p:spPr>
          <a:xfrm>
            <a:off x="-169546" y="4856785"/>
            <a:ext cx="2009410" cy="1423876"/>
          </a:xfrm>
          <a:prstGeom prst="rect">
            <a:avLst/>
          </a:prstGeom>
        </p:spPr>
        <p:txBody>
          <a:bodyPr lIns="0" tIns="0" rIns="0" bIns="0" rtlCol="0" anchor="t">
            <a:spAutoFit/>
          </a:bodyPr>
          <a:lstStyle/>
          <a:p>
            <a:pPr algn="ctr">
              <a:lnSpc>
                <a:spcPts val="11184"/>
              </a:lnSpc>
            </a:pPr>
            <a:r>
              <a:rPr lang="en-US" sz="10076">
                <a:solidFill>
                  <a:srgbClr val="F29A15"/>
                </a:solidFill>
                <a:latin typeface="Distillery Script"/>
                <a:ea typeface="Distillery Script"/>
                <a:cs typeface="Distillery Script"/>
                <a:sym typeface="Distillery Script"/>
              </a:rPr>
              <a:t>2</a:t>
            </a:r>
          </a:p>
        </p:txBody>
      </p:sp>
      <p:sp>
        <p:nvSpPr>
          <p:cNvPr id="27" name="TextBox 27"/>
          <p:cNvSpPr txBox="1"/>
          <p:nvPr/>
        </p:nvSpPr>
        <p:spPr>
          <a:xfrm>
            <a:off x="-169546" y="6384299"/>
            <a:ext cx="2009410" cy="1423876"/>
          </a:xfrm>
          <a:prstGeom prst="rect">
            <a:avLst/>
          </a:prstGeom>
        </p:spPr>
        <p:txBody>
          <a:bodyPr lIns="0" tIns="0" rIns="0" bIns="0" rtlCol="0" anchor="t">
            <a:spAutoFit/>
          </a:bodyPr>
          <a:lstStyle/>
          <a:p>
            <a:pPr algn="ctr">
              <a:lnSpc>
                <a:spcPts val="11184"/>
              </a:lnSpc>
            </a:pPr>
            <a:r>
              <a:rPr lang="en-US" sz="10076">
                <a:solidFill>
                  <a:srgbClr val="F29A15"/>
                </a:solidFill>
                <a:latin typeface="Distillery Script"/>
                <a:ea typeface="Distillery Script"/>
                <a:cs typeface="Distillery Script"/>
                <a:sym typeface="Distillery Script"/>
              </a:rPr>
              <a:t>3</a:t>
            </a:r>
          </a:p>
        </p:txBody>
      </p:sp>
      <p:sp>
        <p:nvSpPr>
          <p:cNvPr id="28" name="TextBox 28"/>
          <p:cNvSpPr txBox="1"/>
          <p:nvPr/>
        </p:nvSpPr>
        <p:spPr>
          <a:xfrm>
            <a:off x="-169546" y="7911813"/>
            <a:ext cx="2009410" cy="1423876"/>
          </a:xfrm>
          <a:prstGeom prst="rect">
            <a:avLst/>
          </a:prstGeom>
        </p:spPr>
        <p:txBody>
          <a:bodyPr lIns="0" tIns="0" rIns="0" bIns="0" rtlCol="0" anchor="t">
            <a:spAutoFit/>
          </a:bodyPr>
          <a:lstStyle/>
          <a:p>
            <a:pPr algn="ctr">
              <a:lnSpc>
                <a:spcPts val="11184"/>
              </a:lnSpc>
            </a:pPr>
            <a:r>
              <a:rPr lang="en-US" sz="10076">
                <a:solidFill>
                  <a:srgbClr val="F29A15"/>
                </a:solidFill>
                <a:latin typeface="Distillery Script"/>
                <a:ea typeface="Distillery Script"/>
                <a:cs typeface="Distillery Script"/>
                <a:sym typeface="Distillery Script"/>
              </a:rPr>
              <a:t>4</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B3D6C"/>
        </a:solidFill>
        <a:effectLst/>
      </p:bgPr>
    </p:bg>
    <p:spTree>
      <p:nvGrpSpPr>
        <p:cNvPr id="1" name=""/>
        <p:cNvGrpSpPr/>
        <p:nvPr/>
      </p:nvGrpSpPr>
      <p:grpSpPr>
        <a:xfrm>
          <a:off x="0" y="0"/>
          <a:ext cx="0" cy="0"/>
          <a:chOff x="0" y="0"/>
          <a:chExt cx="0" cy="0"/>
        </a:xfrm>
      </p:grpSpPr>
      <p:grpSp>
        <p:nvGrpSpPr>
          <p:cNvPr id="2" name="Group 2"/>
          <p:cNvGrpSpPr/>
          <p:nvPr/>
        </p:nvGrpSpPr>
        <p:grpSpPr>
          <a:xfrm>
            <a:off x="0" y="-700061"/>
            <a:ext cx="18947611" cy="6165720"/>
            <a:chOff x="0" y="0"/>
            <a:chExt cx="4990317" cy="1623893"/>
          </a:xfrm>
        </p:grpSpPr>
        <p:sp>
          <p:nvSpPr>
            <p:cNvPr id="3" name="Freeform 3"/>
            <p:cNvSpPr/>
            <p:nvPr/>
          </p:nvSpPr>
          <p:spPr>
            <a:xfrm>
              <a:off x="0" y="0"/>
              <a:ext cx="4990317" cy="1623893"/>
            </a:xfrm>
            <a:custGeom>
              <a:avLst/>
              <a:gdLst/>
              <a:ahLst/>
              <a:cxnLst/>
              <a:rect l="l" t="t" r="r" b="b"/>
              <a:pathLst>
                <a:path w="4990317" h="1623893">
                  <a:moveTo>
                    <a:pt x="0" y="0"/>
                  </a:moveTo>
                  <a:lnTo>
                    <a:pt x="4990317" y="0"/>
                  </a:lnTo>
                  <a:lnTo>
                    <a:pt x="4990317" y="1623893"/>
                  </a:lnTo>
                  <a:lnTo>
                    <a:pt x="0" y="1623893"/>
                  </a:lnTo>
                  <a:close/>
                </a:path>
              </a:pathLst>
            </a:custGeom>
            <a:solidFill>
              <a:srgbClr val="E1EEFA"/>
            </a:solidFill>
          </p:spPr>
        </p:sp>
        <p:sp>
          <p:nvSpPr>
            <p:cNvPr id="4" name="TextBox 4"/>
            <p:cNvSpPr txBox="1"/>
            <p:nvPr/>
          </p:nvSpPr>
          <p:spPr>
            <a:xfrm>
              <a:off x="0" y="-38100"/>
              <a:ext cx="4990317" cy="166199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893617" y="5834014"/>
            <a:ext cx="15697910" cy="1468069"/>
            <a:chOff x="0" y="0"/>
            <a:chExt cx="4134429" cy="386652"/>
          </a:xfrm>
        </p:grpSpPr>
        <p:sp>
          <p:nvSpPr>
            <p:cNvPr id="6" name="Freeform 6"/>
            <p:cNvSpPr/>
            <p:nvPr/>
          </p:nvSpPr>
          <p:spPr>
            <a:xfrm>
              <a:off x="0" y="0"/>
              <a:ext cx="4134429" cy="386652"/>
            </a:xfrm>
            <a:custGeom>
              <a:avLst/>
              <a:gdLst/>
              <a:ahLst/>
              <a:cxnLst/>
              <a:rect l="l" t="t" r="r" b="b"/>
              <a:pathLst>
                <a:path w="4134429" h="386652">
                  <a:moveTo>
                    <a:pt x="0" y="0"/>
                  </a:moveTo>
                  <a:lnTo>
                    <a:pt x="4134429" y="0"/>
                  </a:lnTo>
                  <a:lnTo>
                    <a:pt x="4134429" y="386652"/>
                  </a:lnTo>
                  <a:lnTo>
                    <a:pt x="0" y="386652"/>
                  </a:lnTo>
                  <a:close/>
                </a:path>
              </a:pathLst>
            </a:custGeom>
            <a:solidFill>
              <a:srgbClr val="FFFFFF"/>
            </a:solidFill>
          </p:spPr>
        </p:sp>
        <p:sp>
          <p:nvSpPr>
            <p:cNvPr id="7" name="TextBox 7"/>
            <p:cNvSpPr txBox="1"/>
            <p:nvPr/>
          </p:nvSpPr>
          <p:spPr>
            <a:xfrm>
              <a:off x="0" y="-38100"/>
              <a:ext cx="4134429" cy="42475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8"/>
          <p:cNvSpPr txBox="1"/>
          <p:nvPr/>
        </p:nvSpPr>
        <p:spPr>
          <a:xfrm>
            <a:off x="2404403" y="2924068"/>
            <a:ext cx="13063043" cy="890743"/>
          </a:xfrm>
          <a:prstGeom prst="rect">
            <a:avLst/>
          </a:prstGeom>
        </p:spPr>
        <p:txBody>
          <a:bodyPr lIns="0" tIns="0" rIns="0" bIns="0" rtlCol="0" anchor="t">
            <a:spAutoFit/>
          </a:bodyPr>
          <a:lstStyle/>
          <a:p>
            <a:pPr marL="0" marR="0" lvl="0" indent="0" algn="ctr" defTabSz="914400" rtl="0" eaLnBrk="1" fontAlgn="auto" latinLnBrk="0" hangingPunct="1">
              <a:lnSpc>
                <a:spcPts val="6963"/>
              </a:lnSpc>
              <a:spcBef>
                <a:spcPts val="0"/>
              </a:spcBef>
              <a:spcAft>
                <a:spcPts val="0"/>
              </a:spcAft>
              <a:buClrTx/>
              <a:buSzTx/>
              <a:buFontTx/>
              <a:buNone/>
              <a:tabLst/>
              <a:defRPr/>
            </a:pPr>
            <a:r>
              <a:rPr lang="en-US" sz="6273" dirty="0">
                <a:solidFill>
                  <a:srgbClr val="221D1E"/>
                </a:solidFill>
                <a:latin typeface="Merriweather Sans Bold"/>
                <a:ea typeface="Merriweather Sans Bold"/>
                <a:cs typeface="Merriweather Sans Bold"/>
                <a:sym typeface="Merriweather Sans Bold"/>
              </a:rPr>
              <a:t>TUGAS</a:t>
            </a:r>
            <a:endParaRPr kumimoji="0" lang="en-US" sz="6273" b="0" i="0" u="none" strike="noStrike" kern="1200" cap="none" spc="0" normalizeH="0" baseline="0" noProof="0" dirty="0">
              <a:ln>
                <a:noFill/>
              </a:ln>
              <a:solidFill>
                <a:srgbClr val="221D1E"/>
              </a:solidFill>
              <a:effectLst/>
              <a:uLnTx/>
              <a:uFillTx/>
              <a:latin typeface="Merriweather Sans Bold"/>
              <a:ea typeface="Merriweather Sans Bold"/>
              <a:cs typeface="Merriweather Sans Bold"/>
              <a:sym typeface="Merriweather Sans Bold"/>
            </a:endParaRPr>
          </a:p>
        </p:txBody>
      </p:sp>
      <p:grpSp>
        <p:nvGrpSpPr>
          <p:cNvPr id="9" name="Group 9"/>
          <p:cNvGrpSpPr/>
          <p:nvPr/>
        </p:nvGrpSpPr>
        <p:grpSpPr>
          <a:xfrm>
            <a:off x="-6710156" y="-700061"/>
            <a:ext cx="25991084" cy="1468069"/>
            <a:chOff x="0" y="0"/>
            <a:chExt cx="6845388" cy="386652"/>
          </a:xfrm>
        </p:grpSpPr>
        <p:sp>
          <p:nvSpPr>
            <p:cNvPr id="10" name="Freeform 10"/>
            <p:cNvSpPr/>
            <p:nvPr/>
          </p:nvSpPr>
          <p:spPr>
            <a:xfrm>
              <a:off x="0" y="0"/>
              <a:ext cx="6845388" cy="386652"/>
            </a:xfrm>
            <a:custGeom>
              <a:avLst/>
              <a:gdLst/>
              <a:ahLst/>
              <a:cxnLst/>
              <a:rect l="l" t="t" r="r" b="b"/>
              <a:pathLst>
                <a:path w="6845388" h="386652">
                  <a:moveTo>
                    <a:pt x="0" y="0"/>
                  </a:moveTo>
                  <a:lnTo>
                    <a:pt x="6845388" y="0"/>
                  </a:lnTo>
                  <a:lnTo>
                    <a:pt x="6845388" y="386652"/>
                  </a:lnTo>
                  <a:lnTo>
                    <a:pt x="0" y="386652"/>
                  </a:lnTo>
                  <a:close/>
                </a:path>
              </a:pathLst>
            </a:custGeom>
            <a:solidFill>
              <a:srgbClr val="2B3D6C"/>
            </a:solidFill>
          </p:spPr>
        </p:sp>
        <p:sp>
          <p:nvSpPr>
            <p:cNvPr id="11" name="TextBox 11"/>
            <p:cNvSpPr txBox="1"/>
            <p:nvPr/>
          </p:nvSpPr>
          <p:spPr>
            <a:xfrm>
              <a:off x="0" y="-38100"/>
              <a:ext cx="6845388" cy="42475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893617" y="8301573"/>
            <a:ext cx="15697910" cy="1468069"/>
            <a:chOff x="0" y="0"/>
            <a:chExt cx="4134429" cy="386652"/>
          </a:xfrm>
        </p:grpSpPr>
        <p:sp>
          <p:nvSpPr>
            <p:cNvPr id="13" name="Freeform 13"/>
            <p:cNvSpPr/>
            <p:nvPr/>
          </p:nvSpPr>
          <p:spPr>
            <a:xfrm>
              <a:off x="0" y="0"/>
              <a:ext cx="4134429" cy="386652"/>
            </a:xfrm>
            <a:custGeom>
              <a:avLst/>
              <a:gdLst/>
              <a:ahLst/>
              <a:cxnLst/>
              <a:rect l="l" t="t" r="r" b="b"/>
              <a:pathLst>
                <a:path w="4134429" h="386652">
                  <a:moveTo>
                    <a:pt x="0" y="0"/>
                  </a:moveTo>
                  <a:lnTo>
                    <a:pt x="4134429" y="0"/>
                  </a:lnTo>
                  <a:lnTo>
                    <a:pt x="4134429" y="386652"/>
                  </a:lnTo>
                  <a:lnTo>
                    <a:pt x="0" y="386652"/>
                  </a:lnTo>
                  <a:close/>
                </a:path>
              </a:pathLst>
            </a:custGeom>
            <a:solidFill>
              <a:srgbClr val="FFFFFF"/>
            </a:solidFill>
          </p:spPr>
        </p:sp>
        <p:sp>
          <p:nvSpPr>
            <p:cNvPr id="14" name="TextBox 14"/>
            <p:cNvSpPr txBox="1"/>
            <p:nvPr/>
          </p:nvSpPr>
          <p:spPr>
            <a:xfrm>
              <a:off x="0" y="-38100"/>
              <a:ext cx="4134429" cy="42475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TextBox 21"/>
          <p:cNvSpPr txBox="1"/>
          <p:nvPr/>
        </p:nvSpPr>
        <p:spPr>
          <a:xfrm>
            <a:off x="2411592" y="5977342"/>
            <a:ext cx="14661960" cy="1058751"/>
          </a:xfrm>
          <a:prstGeom prst="rect">
            <a:avLst/>
          </a:prstGeom>
        </p:spPr>
        <p:txBody>
          <a:bodyPr lIns="0" tIns="0" rIns="0" bIns="0" rtlCol="0" anchor="t">
            <a:spAutoFit/>
          </a:bodyPr>
          <a:lstStyle/>
          <a:p>
            <a:pPr marL="0" marR="0" lvl="0" indent="0" algn="just" defTabSz="914400" rtl="0" eaLnBrk="1" fontAlgn="auto" latinLnBrk="0" hangingPunct="1">
              <a:lnSpc>
                <a:spcPts val="4255"/>
              </a:lnSpc>
              <a:spcBef>
                <a:spcPts val="0"/>
              </a:spcBef>
              <a:spcAft>
                <a:spcPts val="0"/>
              </a:spcAft>
              <a:buClrTx/>
              <a:buSzTx/>
              <a:buFontTx/>
              <a:buNone/>
              <a:tabLst/>
              <a:defRPr/>
            </a:pPr>
            <a:r>
              <a:rPr lang="en-US" sz="2799" spc="-55" dirty="0" err="1">
                <a:solidFill>
                  <a:srgbClr val="2B3D6C"/>
                </a:solidFill>
                <a:latin typeface="Merriweather Sans Bold"/>
                <a:ea typeface="Merriweather Sans Bold"/>
                <a:cs typeface="Merriweather Sans Bold"/>
                <a:sym typeface="Merriweather Sans Bold"/>
              </a:rPr>
              <a:t>Bagaimana</a:t>
            </a:r>
            <a:r>
              <a:rPr lang="en-US" sz="2799" spc="-55" dirty="0">
                <a:solidFill>
                  <a:srgbClr val="2B3D6C"/>
                </a:solidFill>
                <a:latin typeface="Merriweather Sans Bold"/>
                <a:ea typeface="Merriweather Sans Bold"/>
                <a:cs typeface="Merriweather Sans Bold"/>
                <a:sym typeface="Merriweather Sans Bold"/>
              </a:rPr>
              <a:t> </a:t>
            </a:r>
            <a:r>
              <a:rPr lang="en-US" sz="2799" spc="-55" dirty="0" err="1">
                <a:solidFill>
                  <a:srgbClr val="2B3D6C"/>
                </a:solidFill>
                <a:latin typeface="Merriweather Sans Bold"/>
                <a:ea typeface="Merriweather Sans Bold"/>
                <a:cs typeface="Merriweather Sans Bold"/>
                <a:sym typeface="Merriweather Sans Bold"/>
              </a:rPr>
              <a:t>pandangan</a:t>
            </a:r>
            <a:r>
              <a:rPr lang="en-US" sz="2799" spc="-55" dirty="0">
                <a:solidFill>
                  <a:srgbClr val="2B3D6C"/>
                </a:solidFill>
                <a:latin typeface="Merriweather Sans Bold"/>
                <a:ea typeface="Merriweather Sans Bold"/>
                <a:cs typeface="Merriweather Sans Bold"/>
                <a:sym typeface="Merriweather Sans Bold"/>
              </a:rPr>
              <a:t> negara </a:t>
            </a:r>
            <a:r>
              <a:rPr lang="en-US" sz="2799" spc="-55" dirty="0" err="1">
                <a:solidFill>
                  <a:srgbClr val="2B3D6C"/>
                </a:solidFill>
                <a:latin typeface="Merriweather Sans Bold"/>
                <a:ea typeface="Merriweather Sans Bold"/>
                <a:cs typeface="Merriweather Sans Bold"/>
                <a:sym typeface="Merriweather Sans Bold"/>
              </a:rPr>
              <a:t>berkembang</a:t>
            </a:r>
            <a:r>
              <a:rPr lang="en-US" sz="2799" spc="-55" dirty="0">
                <a:solidFill>
                  <a:srgbClr val="2B3D6C"/>
                </a:solidFill>
                <a:latin typeface="Merriweather Sans Bold"/>
                <a:ea typeface="Merriweather Sans Bold"/>
                <a:cs typeface="Merriweather Sans Bold"/>
                <a:sym typeface="Merriweather Sans Bold"/>
              </a:rPr>
              <a:t> dan negara </a:t>
            </a:r>
            <a:r>
              <a:rPr lang="en-US" sz="2799" spc="-55" dirty="0" err="1">
                <a:solidFill>
                  <a:srgbClr val="2B3D6C"/>
                </a:solidFill>
                <a:latin typeface="Merriweather Sans Bold"/>
                <a:ea typeface="Merriweather Sans Bold"/>
                <a:cs typeface="Merriweather Sans Bold"/>
                <a:sym typeface="Merriweather Sans Bold"/>
              </a:rPr>
              <a:t>maju</a:t>
            </a:r>
            <a:r>
              <a:rPr lang="en-US" sz="2799" spc="-55" dirty="0">
                <a:solidFill>
                  <a:srgbClr val="2B3D6C"/>
                </a:solidFill>
                <a:latin typeface="Merriweather Sans Bold"/>
                <a:ea typeface="Merriweather Sans Bold"/>
                <a:cs typeface="Merriweather Sans Bold"/>
                <a:sym typeface="Merriweather Sans Bold"/>
              </a:rPr>
              <a:t> </a:t>
            </a:r>
            <a:r>
              <a:rPr lang="en-US" sz="2799" spc="-55" dirty="0" err="1">
                <a:solidFill>
                  <a:srgbClr val="2B3D6C"/>
                </a:solidFill>
                <a:latin typeface="Merriweather Sans Bold"/>
                <a:ea typeface="Merriweather Sans Bold"/>
                <a:cs typeface="Merriweather Sans Bold"/>
                <a:sym typeface="Merriweather Sans Bold"/>
              </a:rPr>
              <a:t>tentang</a:t>
            </a:r>
            <a:r>
              <a:rPr lang="en-US" sz="2799" spc="-55" dirty="0">
                <a:solidFill>
                  <a:srgbClr val="2B3D6C"/>
                </a:solidFill>
                <a:latin typeface="Merriweather Sans Bold"/>
                <a:ea typeface="Merriweather Sans Bold"/>
                <a:cs typeface="Merriweather Sans Bold"/>
                <a:sym typeface="Merriweather Sans Bold"/>
              </a:rPr>
              <a:t> entrepreneurship dan </a:t>
            </a:r>
            <a:r>
              <a:rPr lang="en-US" sz="2799" spc="-55" dirty="0" err="1">
                <a:solidFill>
                  <a:srgbClr val="2B3D6C"/>
                </a:solidFill>
                <a:latin typeface="Merriweather Sans Bold"/>
                <a:ea typeface="Merriweather Sans Bold"/>
                <a:cs typeface="Merriweather Sans Bold"/>
                <a:sym typeface="Merriweather Sans Bold"/>
              </a:rPr>
              <a:t>technopreneurship</a:t>
            </a:r>
            <a:endParaRPr kumimoji="0" lang="en-US" sz="2799" b="0" i="0" u="none" strike="noStrike" kern="1200" cap="none" spc="-55" normalizeH="0" baseline="0" noProof="0" dirty="0">
              <a:ln>
                <a:noFill/>
              </a:ln>
              <a:solidFill>
                <a:srgbClr val="2B3D6C"/>
              </a:solidFill>
              <a:effectLst/>
              <a:uLnTx/>
              <a:uFillTx/>
              <a:latin typeface="Merriweather Sans Bold"/>
              <a:ea typeface="Merriweather Sans Bold"/>
              <a:cs typeface="Merriweather Sans Bold"/>
              <a:sym typeface="Merriweather Sans Bold"/>
            </a:endParaRPr>
          </a:p>
        </p:txBody>
      </p:sp>
      <p:sp>
        <p:nvSpPr>
          <p:cNvPr id="22" name="TextBox 22"/>
          <p:cNvSpPr txBox="1"/>
          <p:nvPr/>
        </p:nvSpPr>
        <p:spPr>
          <a:xfrm>
            <a:off x="2533230" y="8832485"/>
            <a:ext cx="14769467" cy="507318"/>
          </a:xfrm>
          <a:prstGeom prst="rect">
            <a:avLst/>
          </a:prstGeom>
        </p:spPr>
        <p:txBody>
          <a:bodyPr lIns="0" tIns="0" rIns="0" bIns="0" rtlCol="0" anchor="t">
            <a:spAutoFit/>
          </a:bodyPr>
          <a:lstStyle/>
          <a:p>
            <a:pPr marL="0" marR="0" lvl="0" indent="0" algn="just" defTabSz="914400" rtl="0" eaLnBrk="1" fontAlgn="auto" latinLnBrk="0" hangingPunct="1">
              <a:lnSpc>
                <a:spcPts val="4255"/>
              </a:lnSpc>
              <a:spcBef>
                <a:spcPts val="0"/>
              </a:spcBef>
              <a:spcAft>
                <a:spcPts val="0"/>
              </a:spcAft>
              <a:buClrTx/>
              <a:buSzTx/>
              <a:buFontTx/>
              <a:buNone/>
              <a:tabLst/>
              <a:defRPr/>
            </a:pPr>
            <a:r>
              <a:rPr kumimoji="0" lang="en-US" sz="2799" b="0" i="0" u="none" strike="noStrike" kern="1200" cap="none" spc="-55" normalizeH="0" baseline="0" noProof="0" dirty="0" err="1">
                <a:ln>
                  <a:noFill/>
                </a:ln>
                <a:solidFill>
                  <a:srgbClr val="2B3D6C"/>
                </a:solidFill>
                <a:effectLst/>
                <a:uLnTx/>
                <a:uFillTx/>
                <a:latin typeface="Merriweather Sans Bold"/>
                <a:ea typeface="Merriweather Sans Bold"/>
                <a:cs typeface="Merriweather Sans Bold"/>
                <a:sym typeface="Merriweather Sans Bold"/>
              </a:rPr>
              <a:t>Apakah</a:t>
            </a:r>
            <a:r>
              <a:rPr kumimoji="0" lang="en-US" sz="2799" b="0" i="0" u="none" strike="noStrike" kern="1200" cap="none" spc="-55" normalizeH="0" baseline="0" noProof="0" dirty="0">
                <a:ln>
                  <a:noFill/>
                </a:ln>
                <a:solidFill>
                  <a:srgbClr val="2B3D6C"/>
                </a:solidFill>
                <a:effectLst/>
                <a:uLnTx/>
                <a:uFillTx/>
                <a:latin typeface="Merriweather Sans Bold"/>
                <a:ea typeface="Merriweather Sans Bold"/>
                <a:cs typeface="Merriweather Sans Bold"/>
                <a:sym typeface="Merriweather Sans Bold"/>
              </a:rPr>
              <a:t> </a:t>
            </a:r>
            <a:r>
              <a:rPr kumimoji="0" lang="en-US" sz="2799" b="0" i="0" u="none" strike="noStrike" kern="1200" cap="none" spc="-55" normalizeH="0" baseline="0" noProof="0" dirty="0" err="1">
                <a:ln>
                  <a:noFill/>
                </a:ln>
                <a:solidFill>
                  <a:srgbClr val="2B3D6C"/>
                </a:solidFill>
                <a:effectLst/>
                <a:uLnTx/>
                <a:uFillTx/>
                <a:latin typeface="Merriweather Sans Bold"/>
                <a:ea typeface="Merriweather Sans Bold"/>
                <a:cs typeface="Merriweather Sans Bold"/>
                <a:sym typeface="Merriweather Sans Bold"/>
              </a:rPr>
              <a:t>perbedaan</a:t>
            </a:r>
            <a:r>
              <a:rPr kumimoji="0" lang="en-US" sz="2799" b="0" i="0" u="none" strike="noStrike" kern="1200" cap="none" spc="-55" normalizeH="0" baseline="0" noProof="0" dirty="0">
                <a:ln>
                  <a:noFill/>
                </a:ln>
                <a:solidFill>
                  <a:srgbClr val="2B3D6C"/>
                </a:solidFill>
                <a:effectLst/>
                <a:uLnTx/>
                <a:uFillTx/>
                <a:latin typeface="Merriweather Sans Bold"/>
                <a:ea typeface="Merriweather Sans Bold"/>
                <a:cs typeface="Merriweather Sans Bold"/>
                <a:sym typeface="Merriweather Sans Bold"/>
              </a:rPr>
              <a:t> entrepreneur dan technopreneur</a:t>
            </a:r>
          </a:p>
        </p:txBody>
      </p:sp>
      <p:sp>
        <p:nvSpPr>
          <p:cNvPr id="25" name="TextBox 25"/>
          <p:cNvSpPr txBox="1"/>
          <p:nvPr/>
        </p:nvSpPr>
        <p:spPr>
          <a:xfrm>
            <a:off x="-136478" y="5970872"/>
            <a:ext cx="2009410" cy="1423876"/>
          </a:xfrm>
          <a:prstGeom prst="rect">
            <a:avLst/>
          </a:prstGeom>
        </p:spPr>
        <p:txBody>
          <a:bodyPr lIns="0" tIns="0" rIns="0" bIns="0" rtlCol="0" anchor="t">
            <a:spAutoFit/>
          </a:bodyPr>
          <a:lstStyle/>
          <a:p>
            <a:pPr marL="0" marR="0" lvl="0" indent="0" algn="ctr" defTabSz="914400" rtl="0" eaLnBrk="1" fontAlgn="auto" latinLnBrk="0" hangingPunct="1">
              <a:lnSpc>
                <a:spcPts val="11184"/>
              </a:lnSpc>
              <a:spcBef>
                <a:spcPts val="0"/>
              </a:spcBef>
              <a:spcAft>
                <a:spcPts val="0"/>
              </a:spcAft>
              <a:buClrTx/>
              <a:buSzTx/>
              <a:buFontTx/>
              <a:buNone/>
              <a:tabLst/>
              <a:defRPr/>
            </a:pPr>
            <a:r>
              <a:rPr kumimoji="0" lang="en-US" sz="10076" b="0" i="0" u="none" strike="noStrike" kern="1200" cap="none" spc="0" normalizeH="0" baseline="0" noProof="0" dirty="0">
                <a:ln>
                  <a:noFill/>
                </a:ln>
                <a:solidFill>
                  <a:srgbClr val="F29A15"/>
                </a:solidFill>
                <a:effectLst/>
                <a:uLnTx/>
                <a:uFillTx/>
                <a:latin typeface="Distillery Script"/>
                <a:ea typeface="Distillery Script"/>
                <a:cs typeface="Distillery Script"/>
                <a:sym typeface="Distillery Script"/>
              </a:rPr>
              <a:t>1</a:t>
            </a:r>
          </a:p>
        </p:txBody>
      </p:sp>
      <p:sp>
        <p:nvSpPr>
          <p:cNvPr id="26" name="TextBox 26"/>
          <p:cNvSpPr txBox="1"/>
          <p:nvPr/>
        </p:nvSpPr>
        <p:spPr>
          <a:xfrm>
            <a:off x="-136478" y="8516296"/>
            <a:ext cx="2009410" cy="1423876"/>
          </a:xfrm>
          <a:prstGeom prst="rect">
            <a:avLst/>
          </a:prstGeom>
        </p:spPr>
        <p:txBody>
          <a:bodyPr lIns="0" tIns="0" rIns="0" bIns="0" rtlCol="0" anchor="t">
            <a:spAutoFit/>
          </a:bodyPr>
          <a:lstStyle/>
          <a:p>
            <a:pPr marL="0" marR="0" lvl="0" indent="0" algn="ctr" defTabSz="914400" rtl="0" eaLnBrk="1" fontAlgn="auto" latinLnBrk="0" hangingPunct="1">
              <a:lnSpc>
                <a:spcPts val="11184"/>
              </a:lnSpc>
              <a:spcBef>
                <a:spcPts val="0"/>
              </a:spcBef>
              <a:spcAft>
                <a:spcPts val="0"/>
              </a:spcAft>
              <a:buClrTx/>
              <a:buSzTx/>
              <a:buFontTx/>
              <a:buNone/>
              <a:tabLst/>
              <a:defRPr/>
            </a:pPr>
            <a:r>
              <a:rPr kumimoji="0" lang="en-US" sz="10076" b="0" i="0" u="none" strike="noStrike" kern="1200" cap="none" spc="0" normalizeH="0" baseline="0" noProof="0" dirty="0">
                <a:ln>
                  <a:noFill/>
                </a:ln>
                <a:solidFill>
                  <a:srgbClr val="F29A15"/>
                </a:solidFill>
                <a:effectLst/>
                <a:uLnTx/>
                <a:uFillTx/>
                <a:latin typeface="Distillery Script"/>
                <a:ea typeface="Distillery Script"/>
                <a:cs typeface="Distillery Script"/>
                <a:sym typeface="Distillery Script"/>
              </a:rPr>
              <a:t>2</a:t>
            </a:r>
          </a:p>
        </p:txBody>
      </p:sp>
    </p:spTree>
    <p:extLst>
      <p:ext uri="{BB962C8B-B14F-4D97-AF65-F5344CB8AC3E}">
        <p14:creationId xmlns:p14="http://schemas.microsoft.com/office/powerpoint/2010/main" val="183322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11" b="-111"/>
            </a:stretch>
          </a:blipFill>
        </p:spPr>
      </p:sp>
      <p:grpSp>
        <p:nvGrpSpPr>
          <p:cNvPr id="3" name="Group 3"/>
          <p:cNvGrpSpPr/>
          <p:nvPr/>
        </p:nvGrpSpPr>
        <p:grpSpPr>
          <a:xfrm>
            <a:off x="-622161" y="1916486"/>
            <a:ext cx="19410374" cy="6363392"/>
            <a:chOff x="0" y="0"/>
            <a:chExt cx="5112197" cy="1675955"/>
          </a:xfrm>
        </p:grpSpPr>
        <p:sp>
          <p:nvSpPr>
            <p:cNvPr id="4" name="Freeform 4"/>
            <p:cNvSpPr/>
            <p:nvPr/>
          </p:nvSpPr>
          <p:spPr>
            <a:xfrm>
              <a:off x="0" y="0"/>
              <a:ext cx="5112197" cy="1675955"/>
            </a:xfrm>
            <a:custGeom>
              <a:avLst/>
              <a:gdLst/>
              <a:ahLst/>
              <a:cxnLst/>
              <a:rect l="l" t="t" r="r" b="b"/>
              <a:pathLst>
                <a:path w="5112197" h="1675955">
                  <a:moveTo>
                    <a:pt x="0" y="0"/>
                  </a:moveTo>
                  <a:lnTo>
                    <a:pt x="5112197" y="0"/>
                  </a:lnTo>
                  <a:lnTo>
                    <a:pt x="5112197" y="1675955"/>
                  </a:lnTo>
                  <a:lnTo>
                    <a:pt x="0" y="1675955"/>
                  </a:lnTo>
                  <a:close/>
                </a:path>
              </a:pathLst>
            </a:custGeom>
            <a:solidFill>
              <a:srgbClr val="2B3D6C"/>
            </a:solidFill>
          </p:spPr>
        </p:sp>
        <p:sp>
          <p:nvSpPr>
            <p:cNvPr id="5" name="TextBox 5"/>
            <p:cNvSpPr txBox="1"/>
            <p:nvPr/>
          </p:nvSpPr>
          <p:spPr>
            <a:xfrm>
              <a:off x="0" y="-38100"/>
              <a:ext cx="5112197" cy="1714055"/>
            </a:xfrm>
            <a:prstGeom prst="rect">
              <a:avLst/>
            </a:prstGeom>
          </p:spPr>
          <p:txBody>
            <a:bodyPr lIns="50800" tIns="50800" rIns="50800" bIns="50800" rtlCol="0" anchor="ctr"/>
            <a:lstStyle/>
            <a:p>
              <a:pPr algn="ctr">
                <a:lnSpc>
                  <a:spcPts val="2659"/>
                </a:lnSpc>
              </a:pPr>
              <a:endParaRPr/>
            </a:p>
          </p:txBody>
        </p:sp>
      </p:grpSp>
      <p:sp>
        <p:nvSpPr>
          <p:cNvPr id="6" name="AutoShape 6"/>
          <p:cNvSpPr/>
          <p:nvPr/>
        </p:nvSpPr>
        <p:spPr>
          <a:xfrm flipV="1">
            <a:off x="2718462" y="3468823"/>
            <a:ext cx="12851077" cy="0"/>
          </a:xfrm>
          <a:prstGeom prst="line">
            <a:avLst/>
          </a:prstGeom>
          <a:ln w="57150" cap="flat">
            <a:solidFill>
              <a:srgbClr val="FFFFFF"/>
            </a:solidFill>
            <a:prstDash val="solid"/>
            <a:headEnd type="none" w="sm" len="sm"/>
            <a:tailEnd type="none" w="sm" len="sm"/>
          </a:ln>
        </p:spPr>
      </p:sp>
      <p:sp>
        <p:nvSpPr>
          <p:cNvPr id="7" name="AutoShape 7"/>
          <p:cNvSpPr/>
          <p:nvPr/>
        </p:nvSpPr>
        <p:spPr>
          <a:xfrm>
            <a:off x="2718462" y="6818177"/>
            <a:ext cx="12851077" cy="0"/>
          </a:xfrm>
          <a:prstGeom prst="line">
            <a:avLst/>
          </a:prstGeom>
          <a:ln w="57150" cap="flat">
            <a:solidFill>
              <a:srgbClr val="FFFFFF"/>
            </a:solidFill>
            <a:prstDash val="solid"/>
            <a:headEnd type="none" w="sm" len="sm"/>
            <a:tailEnd type="none" w="sm" len="sm"/>
          </a:ln>
        </p:spPr>
      </p:sp>
      <p:sp>
        <p:nvSpPr>
          <p:cNvPr id="8" name="Freeform 8"/>
          <p:cNvSpPr/>
          <p:nvPr/>
        </p:nvSpPr>
        <p:spPr>
          <a:xfrm>
            <a:off x="14649076" y="1028700"/>
            <a:ext cx="2610224" cy="2581749"/>
          </a:xfrm>
          <a:custGeom>
            <a:avLst/>
            <a:gdLst/>
            <a:ahLst/>
            <a:cxnLst/>
            <a:rect l="l" t="t" r="r" b="b"/>
            <a:pathLst>
              <a:path w="2610224" h="2581749">
                <a:moveTo>
                  <a:pt x="0" y="0"/>
                </a:moveTo>
                <a:lnTo>
                  <a:pt x="2610224" y="0"/>
                </a:lnTo>
                <a:lnTo>
                  <a:pt x="2610224" y="2581749"/>
                </a:lnTo>
                <a:lnTo>
                  <a:pt x="0" y="25817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9"/>
          <p:cNvSpPr txBox="1"/>
          <p:nvPr/>
        </p:nvSpPr>
        <p:spPr>
          <a:xfrm>
            <a:off x="2526718" y="4391499"/>
            <a:ext cx="13234564" cy="1718310"/>
          </a:xfrm>
          <a:prstGeom prst="rect">
            <a:avLst/>
          </a:prstGeom>
        </p:spPr>
        <p:txBody>
          <a:bodyPr lIns="0" tIns="0" rIns="0" bIns="0" rtlCol="0" anchor="t">
            <a:spAutoFit/>
          </a:bodyPr>
          <a:lstStyle/>
          <a:p>
            <a:pPr algn="ctr">
              <a:lnSpc>
                <a:spcPts val="13320"/>
              </a:lnSpc>
            </a:pPr>
            <a:r>
              <a:rPr lang="en-US" sz="12000">
                <a:solidFill>
                  <a:srgbClr val="FFFFFF"/>
                </a:solidFill>
                <a:latin typeface="Merriweather Sans Bold"/>
                <a:ea typeface="Merriweather Sans Bold"/>
                <a:cs typeface="Merriweather Sans Bold"/>
                <a:sym typeface="Merriweather Sans Bold"/>
              </a:rPr>
              <a:t>TERIMA KASIH</a:t>
            </a:r>
          </a:p>
        </p:txBody>
      </p:sp>
      <p:sp>
        <p:nvSpPr>
          <p:cNvPr id="10" name="Freeform 10"/>
          <p:cNvSpPr/>
          <p:nvPr/>
        </p:nvSpPr>
        <p:spPr>
          <a:xfrm flipH="1" flipV="1">
            <a:off x="1028700" y="6846752"/>
            <a:ext cx="2610224" cy="2581749"/>
          </a:xfrm>
          <a:custGeom>
            <a:avLst/>
            <a:gdLst/>
            <a:ahLst/>
            <a:cxnLst/>
            <a:rect l="l" t="t" r="r" b="b"/>
            <a:pathLst>
              <a:path w="2610224" h="2581749">
                <a:moveTo>
                  <a:pt x="2610224" y="2581748"/>
                </a:moveTo>
                <a:lnTo>
                  <a:pt x="0" y="2581748"/>
                </a:lnTo>
                <a:lnTo>
                  <a:pt x="0" y="0"/>
                </a:lnTo>
                <a:lnTo>
                  <a:pt x="2610224" y="0"/>
                </a:lnTo>
                <a:lnTo>
                  <a:pt x="2610224" y="2581748"/>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1" name="Group 11"/>
          <p:cNvGrpSpPr/>
          <p:nvPr/>
        </p:nvGrpSpPr>
        <p:grpSpPr>
          <a:xfrm>
            <a:off x="9718684" y="8442378"/>
            <a:ext cx="7540616" cy="1631844"/>
            <a:chOff x="0" y="0"/>
            <a:chExt cx="10054155" cy="2175792"/>
          </a:xfrm>
        </p:grpSpPr>
        <p:sp>
          <p:nvSpPr>
            <p:cNvPr id="12" name="Freeform 12"/>
            <p:cNvSpPr/>
            <p:nvPr/>
          </p:nvSpPr>
          <p:spPr>
            <a:xfrm>
              <a:off x="0" y="131552"/>
              <a:ext cx="1787412" cy="1810545"/>
            </a:xfrm>
            <a:custGeom>
              <a:avLst/>
              <a:gdLst/>
              <a:ahLst/>
              <a:cxnLst/>
              <a:rect l="l" t="t" r="r" b="b"/>
              <a:pathLst>
                <a:path w="1787412" h="1810545">
                  <a:moveTo>
                    <a:pt x="0" y="0"/>
                  </a:moveTo>
                  <a:lnTo>
                    <a:pt x="1787412" y="0"/>
                  </a:lnTo>
                  <a:lnTo>
                    <a:pt x="1787412" y="1810545"/>
                  </a:lnTo>
                  <a:lnTo>
                    <a:pt x="0" y="1810545"/>
                  </a:lnTo>
                  <a:lnTo>
                    <a:pt x="0" y="0"/>
                  </a:lnTo>
                  <a:close/>
                </a:path>
              </a:pathLst>
            </a:custGeom>
            <a:blipFill>
              <a:blip r:embed="rId5"/>
              <a:stretch>
                <a:fillRect/>
              </a:stretch>
            </a:blipFill>
          </p:spPr>
        </p:sp>
        <p:sp>
          <p:nvSpPr>
            <p:cNvPr id="13" name="Freeform 13"/>
            <p:cNvSpPr/>
            <p:nvPr/>
          </p:nvSpPr>
          <p:spPr>
            <a:xfrm>
              <a:off x="2092212" y="131552"/>
              <a:ext cx="1971667" cy="1810545"/>
            </a:xfrm>
            <a:custGeom>
              <a:avLst/>
              <a:gdLst/>
              <a:ahLst/>
              <a:cxnLst/>
              <a:rect l="l" t="t" r="r" b="b"/>
              <a:pathLst>
                <a:path w="1971667" h="1810545">
                  <a:moveTo>
                    <a:pt x="0" y="0"/>
                  </a:moveTo>
                  <a:lnTo>
                    <a:pt x="1971667" y="0"/>
                  </a:lnTo>
                  <a:lnTo>
                    <a:pt x="1971667" y="1810545"/>
                  </a:lnTo>
                  <a:lnTo>
                    <a:pt x="0" y="1810545"/>
                  </a:lnTo>
                  <a:lnTo>
                    <a:pt x="0" y="0"/>
                  </a:lnTo>
                  <a:close/>
                </a:path>
              </a:pathLst>
            </a:custGeom>
            <a:blipFill>
              <a:blip r:embed="rId6"/>
              <a:stretch>
                <a:fillRect/>
              </a:stretch>
            </a:blipFill>
          </p:spPr>
        </p:sp>
        <p:sp>
          <p:nvSpPr>
            <p:cNvPr id="14" name="Freeform 14"/>
            <p:cNvSpPr/>
            <p:nvPr/>
          </p:nvSpPr>
          <p:spPr>
            <a:xfrm>
              <a:off x="4228979" y="0"/>
              <a:ext cx="2259992" cy="2175792"/>
            </a:xfrm>
            <a:custGeom>
              <a:avLst/>
              <a:gdLst/>
              <a:ahLst/>
              <a:cxnLst/>
              <a:rect l="l" t="t" r="r" b="b"/>
              <a:pathLst>
                <a:path w="2259992" h="2175792">
                  <a:moveTo>
                    <a:pt x="0" y="0"/>
                  </a:moveTo>
                  <a:lnTo>
                    <a:pt x="2259992" y="0"/>
                  </a:lnTo>
                  <a:lnTo>
                    <a:pt x="2259992" y="2175792"/>
                  </a:lnTo>
                  <a:lnTo>
                    <a:pt x="0" y="2175792"/>
                  </a:lnTo>
                  <a:lnTo>
                    <a:pt x="0" y="0"/>
                  </a:lnTo>
                  <a:close/>
                </a:path>
              </a:pathLst>
            </a:custGeom>
            <a:blipFill>
              <a:blip r:embed="rId7"/>
              <a:stretch>
                <a:fillRect/>
              </a:stretch>
            </a:blipFill>
          </p:spPr>
        </p:sp>
        <p:sp>
          <p:nvSpPr>
            <p:cNvPr id="15" name="Freeform 15"/>
            <p:cNvSpPr/>
            <p:nvPr/>
          </p:nvSpPr>
          <p:spPr>
            <a:xfrm>
              <a:off x="6654071" y="131552"/>
              <a:ext cx="3400084" cy="1810545"/>
            </a:xfrm>
            <a:custGeom>
              <a:avLst/>
              <a:gdLst/>
              <a:ahLst/>
              <a:cxnLst/>
              <a:rect l="l" t="t" r="r" b="b"/>
              <a:pathLst>
                <a:path w="3400084" h="1810545">
                  <a:moveTo>
                    <a:pt x="0" y="0"/>
                  </a:moveTo>
                  <a:lnTo>
                    <a:pt x="3400084" y="0"/>
                  </a:lnTo>
                  <a:lnTo>
                    <a:pt x="3400084" y="1810545"/>
                  </a:lnTo>
                  <a:lnTo>
                    <a:pt x="0" y="1810545"/>
                  </a:lnTo>
                  <a:lnTo>
                    <a:pt x="0" y="0"/>
                  </a:lnTo>
                  <a:close/>
                </a:path>
              </a:pathLst>
            </a:custGeom>
            <a:blipFill>
              <a:blip r:embed="rId8"/>
              <a:stretch>
                <a:fillRect/>
              </a:stretch>
            </a:blipFill>
          </p:spPr>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1EEFA"/>
        </a:solidFill>
        <a:effectLst/>
      </p:bgPr>
    </p:bg>
    <p:spTree>
      <p:nvGrpSpPr>
        <p:cNvPr id="1" name=""/>
        <p:cNvGrpSpPr/>
        <p:nvPr/>
      </p:nvGrpSpPr>
      <p:grpSpPr>
        <a:xfrm>
          <a:off x="0" y="0"/>
          <a:ext cx="0" cy="0"/>
          <a:chOff x="0" y="0"/>
          <a:chExt cx="0" cy="0"/>
        </a:xfrm>
      </p:grpSpPr>
      <p:grpSp>
        <p:nvGrpSpPr>
          <p:cNvPr id="2" name="Group 2"/>
          <p:cNvGrpSpPr/>
          <p:nvPr/>
        </p:nvGrpSpPr>
        <p:grpSpPr>
          <a:xfrm>
            <a:off x="-933605" y="-544826"/>
            <a:ext cx="7705824" cy="12332723"/>
            <a:chOff x="0" y="0"/>
            <a:chExt cx="10274432" cy="16443631"/>
          </a:xfrm>
        </p:grpSpPr>
        <p:pic>
          <p:nvPicPr>
            <p:cNvPr id="3" name="Picture 3"/>
            <p:cNvPicPr>
              <a:picLocks noChangeAspect="1"/>
            </p:cNvPicPr>
            <p:nvPr/>
          </p:nvPicPr>
          <p:blipFill>
            <a:blip r:embed="rId2"/>
            <a:srcRect l="30122" r="30122"/>
            <a:stretch>
              <a:fillRect/>
            </a:stretch>
          </p:blipFill>
          <p:spPr>
            <a:xfrm>
              <a:off x="0" y="0"/>
              <a:ext cx="10274432" cy="16443631"/>
            </a:xfrm>
            <a:prstGeom prst="rect">
              <a:avLst/>
            </a:prstGeom>
          </p:spPr>
        </p:pic>
      </p:grpSp>
      <p:grpSp>
        <p:nvGrpSpPr>
          <p:cNvPr id="4" name="Group 4"/>
          <p:cNvGrpSpPr/>
          <p:nvPr/>
        </p:nvGrpSpPr>
        <p:grpSpPr>
          <a:xfrm>
            <a:off x="4939435" y="672210"/>
            <a:ext cx="9422474" cy="1536016"/>
            <a:chOff x="0" y="0"/>
            <a:chExt cx="2481639" cy="404547"/>
          </a:xfrm>
        </p:grpSpPr>
        <p:sp>
          <p:nvSpPr>
            <p:cNvPr id="5" name="Freeform 5"/>
            <p:cNvSpPr/>
            <p:nvPr/>
          </p:nvSpPr>
          <p:spPr>
            <a:xfrm>
              <a:off x="0" y="0"/>
              <a:ext cx="2481639" cy="404547"/>
            </a:xfrm>
            <a:custGeom>
              <a:avLst/>
              <a:gdLst/>
              <a:ahLst/>
              <a:cxnLst/>
              <a:rect l="l" t="t" r="r" b="b"/>
              <a:pathLst>
                <a:path w="2481639" h="404547">
                  <a:moveTo>
                    <a:pt x="0" y="0"/>
                  </a:moveTo>
                  <a:lnTo>
                    <a:pt x="2481639" y="0"/>
                  </a:lnTo>
                  <a:lnTo>
                    <a:pt x="2481639" y="404547"/>
                  </a:lnTo>
                  <a:lnTo>
                    <a:pt x="0" y="404547"/>
                  </a:lnTo>
                  <a:close/>
                </a:path>
              </a:pathLst>
            </a:custGeom>
            <a:solidFill>
              <a:srgbClr val="2B3D6C"/>
            </a:solidFill>
          </p:spPr>
        </p:sp>
        <p:sp>
          <p:nvSpPr>
            <p:cNvPr id="6" name="TextBox 6"/>
            <p:cNvSpPr txBox="1"/>
            <p:nvPr/>
          </p:nvSpPr>
          <p:spPr>
            <a:xfrm>
              <a:off x="0" y="-38100"/>
              <a:ext cx="2481639" cy="442647"/>
            </a:xfrm>
            <a:prstGeom prst="rect">
              <a:avLst/>
            </a:prstGeom>
          </p:spPr>
          <p:txBody>
            <a:bodyPr lIns="50800" tIns="50800" rIns="50800" bIns="50800" rtlCol="0" anchor="ctr"/>
            <a:lstStyle/>
            <a:p>
              <a:pPr algn="ctr">
                <a:lnSpc>
                  <a:spcPts val="2659"/>
                </a:lnSpc>
              </a:pPr>
              <a:endParaRPr/>
            </a:p>
            <a:p>
              <a:pPr algn="ctr">
                <a:lnSpc>
                  <a:spcPts val="2659"/>
                </a:lnSpc>
              </a:pPr>
              <a:endParaRPr/>
            </a:p>
            <a:p>
              <a:pPr algn="ctr">
                <a:lnSpc>
                  <a:spcPts val="2659"/>
                </a:lnSpc>
              </a:pPr>
              <a:endParaRPr/>
            </a:p>
            <a:p>
              <a:pPr algn="ctr">
                <a:lnSpc>
                  <a:spcPts val="2659"/>
                </a:lnSpc>
              </a:pPr>
              <a:endParaRPr/>
            </a:p>
          </p:txBody>
        </p:sp>
      </p:grpSp>
      <p:sp>
        <p:nvSpPr>
          <p:cNvPr id="7" name="TextBox 7"/>
          <p:cNvSpPr txBox="1"/>
          <p:nvPr/>
        </p:nvSpPr>
        <p:spPr>
          <a:xfrm>
            <a:off x="5204347" y="1076325"/>
            <a:ext cx="8892651" cy="766491"/>
          </a:xfrm>
          <a:prstGeom prst="rect">
            <a:avLst/>
          </a:prstGeom>
        </p:spPr>
        <p:txBody>
          <a:bodyPr lIns="0" tIns="0" rIns="0" bIns="0" rtlCol="0" anchor="t">
            <a:spAutoFit/>
          </a:bodyPr>
          <a:lstStyle/>
          <a:p>
            <a:pPr algn="ctr">
              <a:lnSpc>
                <a:spcPts val="5993"/>
              </a:lnSpc>
            </a:pPr>
            <a:r>
              <a:rPr lang="en-US" sz="5399">
                <a:solidFill>
                  <a:srgbClr val="FFFFFF"/>
                </a:solidFill>
                <a:latin typeface="Merriweather Sans Bold"/>
                <a:ea typeface="Merriweather Sans Bold"/>
                <a:cs typeface="Merriweather Sans Bold"/>
                <a:sym typeface="Merriweather Sans Bold"/>
              </a:rPr>
              <a:t>KONTRAK PERKULIAHAN</a:t>
            </a:r>
          </a:p>
        </p:txBody>
      </p:sp>
      <p:grpSp>
        <p:nvGrpSpPr>
          <p:cNvPr id="8" name="Group 8"/>
          <p:cNvGrpSpPr/>
          <p:nvPr/>
        </p:nvGrpSpPr>
        <p:grpSpPr>
          <a:xfrm>
            <a:off x="7294185" y="2634286"/>
            <a:ext cx="10426606" cy="1178059"/>
            <a:chOff x="0" y="0"/>
            <a:chExt cx="2746102" cy="310271"/>
          </a:xfrm>
        </p:grpSpPr>
        <p:sp>
          <p:nvSpPr>
            <p:cNvPr id="9" name="Freeform 9"/>
            <p:cNvSpPr/>
            <p:nvPr/>
          </p:nvSpPr>
          <p:spPr>
            <a:xfrm>
              <a:off x="0" y="0"/>
              <a:ext cx="2746102" cy="310271"/>
            </a:xfrm>
            <a:custGeom>
              <a:avLst/>
              <a:gdLst/>
              <a:ahLst/>
              <a:cxnLst/>
              <a:rect l="l" t="t" r="r" b="b"/>
              <a:pathLst>
                <a:path w="2746102" h="310271">
                  <a:moveTo>
                    <a:pt x="0" y="0"/>
                  </a:moveTo>
                  <a:lnTo>
                    <a:pt x="2746102" y="0"/>
                  </a:lnTo>
                  <a:lnTo>
                    <a:pt x="2746102" y="310271"/>
                  </a:lnTo>
                  <a:lnTo>
                    <a:pt x="0" y="310271"/>
                  </a:lnTo>
                  <a:close/>
                </a:path>
              </a:pathLst>
            </a:custGeom>
            <a:solidFill>
              <a:srgbClr val="FFFFFF"/>
            </a:solidFill>
          </p:spPr>
        </p:sp>
        <p:sp>
          <p:nvSpPr>
            <p:cNvPr id="10" name="TextBox 10"/>
            <p:cNvSpPr txBox="1"/>
            <p:nvPr/>
          </p:nvSpPr>
          <p:spPr>
            <a:xfrm>
              <a:off x="0" y="-38100"/>
              <a:ext cx="2746102" cy="348371"/>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7294185" y="4443476"/>
            <a:ext cx="10426606" cy="1178059"/>
            <a:chOff x="0" y="0"/>
            <a:chExt cx="2746102" cy="310271"/>
          </a:xfrm>
        </p:grpSpPr>
        <p:sp>
          <p:nvSpPr>
            <p:cNvPr id="12" name="Freeform 12"/>
            <p:cNvSpPr/>
            <p:nvPr/>
          </p:nvSpPr>
          <p:spPr>
            <a:xfrm>
              <a:off x="0" y="0"/>
              <a:ext cx="2746102" cy="310271"/>
            </a:xfrm>
            <a:custGeom>
              <a:avLst/>
              <a:gdLst/>
              <a:ahLst/>
              <a:cxnLst/>
              <a:rect l="l" t="t" r="r" b="b"/>
              <a:pathLst>
                <a:path w="2746102" h="310271">
                  <a:moveTo>
                    <a:pt x="0" y="0"/>
                  </a:moveTo>
                  <a:lnTo>
                    <a:pt x="2746102" y="0"/>
                  </a:lnTo>
                  <a:lnTo>
                    <a:pt x="2746102" y="310271"/>
                  </a:lnTo>
                  <a:lnTo>
                    <a:pt x="0" y="310271"/>
                  </a:lnTo>
                  <a:close/>
                </a:path>
              </a:pathLst>
            </a:custGeom>
            <a:solidFill>
              <a:srgbClr val="FFFFFF"/>
            </a:solidFill>
          </p:spPr>
        </p:sp>
        <p:sp>
          <p:nvSpPr>
            <p:cNvPr id="13" name="TextBox 13"/>
            <p:cNvSpPr txBox="1"/>
            <p:nvPr/>
          </p:nvSpPr>
          <p:spPr>
            <a:xfrm>
              <a:off x="0" y="-38100"/>
              <a:ext cx="2746102" cy="348371"/>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7294185" y="6252667"/>
            <a:ext cx="10426606" cy="1178059"/>
            <a:chOff x="0" y="0"/>
            <a:chExt cx="2746102" cy="310271"/>
          </a:xfrm>
        </p:grpSpPr>
        <p:sp>
          <p:nvSpPr>
            <p:cNvPr id="15" name="Freeform 15"/>
            <p:cNvSpPr/>
            <p:nvPr/>
          </p:nvSpPr>
          <p:spPr>
            <a:xfrm>
              <a:off x="0" y="0"/>
              <a:ext cx="2746102" cy="310271"/>
            </a:xfrm>
            <a:custGeom>
              <a:avLst/>
              <a:gdLst/>
              <a:ahLst/>
              <a:cxnLst/>
              <a:rect l="l" t="t" r="r" b="b"/>
              <a:pathLst>
                <a:path w="2746102" h="310271">
                  <a:moveTo>
                    <a:pt x="0" y="0"/>
                  </a:moveTo>
                  <a:lnTo>
                    <a:pt x="2746102" y="0"/>
                  </a:lnTo>
                  <a:lnTo>
                    <a:pt x="2746102" y="310271"/>
                  </a:lnTo>
                  <a:lnTo>
                    <a:pt x="0" y="310271"/>
                  </a:lnTo>
                  <a:close/>
                </a:path>
              </a:pathLst>
            </a:custGeom>
            <a:solidFill>
              <a:srgbClr val="FFFFFF"/>
            </a:solidFill>
          </p:spPr>
        </p:sp>
        <p:sp>
          <p:nvSpPr>
            <p:cNvPr id="16" name="TextBox 16"/>
            <p:cNvSpPr txBox="1"/>
            <p:nvPr/>
          </p:nvSpPr>
          <p:spPr>
            <a:xfrm>
              <a:off x="0" y="-38100"/>
              <a:ext cx="2746102" cy="348371"/>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7294185" y="8061858"/>
            <a:ext cx="10426606" cy="1178059"/>
            <a:chOff x="0" y="0"/>
            <a:chExt cx="2746102" cy="310271"/>
          </a:xfrm>
        </p:grpSpPr>
        <p:sp>
          <p:nvSpPr>
            <p:cNvPr id="18" name="Freeform 18"/>
            <p:cNvSpPr/>
            <p:nvPr/>
          </p:nvSpPr>
          <p:spPr>
            <a:xfrm>
              <a:off x="0" y="0"/>
              <a:ext cx="2746102" cy="310271"/>
            </a:xfrm>
            <a:custGeom>
              <a:avLst/>
              <a:gdLst/>
              <a:ahLst/>
              <a:cxnLst/>
              <a:rect l="l" t="t" r="r" b="b"/>
              <a:pathLst>
                <a:path w="2746102" h="310271">
                  <a:moveTo>
                    <a:pt x="0" y="0"/>
                  </a:moveTo>
                  <a:lnTo>
                    <a:pt x="2746102" y="0"/>
                  </a:lnTo>
                  <a:lnTo>
                    <a:pt x="2746102" y="310271"/>
                  </a:lnTo>
                  <a:lnTo>
                    <a:pt x="0" y="310271"/>
                  </a:lnTo>
                  <a:close/>
                </a:path>
              </a:pathLst>
            </a:custGeom>
            <a:solidFill>
              <a:srgbClr val="FFFFFF"/>
            </a:solidFill>
          </p:spPr>
        </p:sp>
        <p:sp>
          <p:nvSpPr>
            <p:cNvPr id="19" name="TextBox 19"/>
            <p:cNvSpPr txBox="1"/>
            <p:nvPr/>
          </p:nvSpPr>
          <p:spPr>
            <a:xfrm>
              <a:off x="0" y="-38100"/>
              <a:ext cx="2746102" cy="348371"/>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7459598" y="2738710"/>
            <a:ext cx="10095781" cy="893010"/>
          </a:xfrm>
          <a:prstGeom prst="rect">
            <a:avLst/>
          </a:prstGeom>
        </p:spPr>
        <p:txBody>
          <a:bodyPr lIns="0" tIns="0" rIns="0" bIns="0" rtlCol="0" anchor="t">
            <a:spAutoFit/>
          </a:bodyPr>
          <a:lstStyle/>
          <a:p>
            <a:pPr algn="ctr">
              <a:lnSpc>
                <a:spcPts val="3648"/>
              </a:lnSpc>
            </a:pPr>
            <a:r>
              <a:rPr lang="en-US" sz="2400" spc="-48" dirty="0" err="1">
                <a:solidFill>
                  <a:srgbClr val="2B3D6C"/>
                </a:solidFill>
                <a:latin typeface="Merriweather Sans"/>
                <a:ea typeface="Merriweather Sans"/>
                <a:cs typeface="Merriweather Sans"/>
                <a:sym typeface="Merriweather Sans"/>
              </a:rPr>
              <a:t>Kuliah</a:t>
            </a:r>
            <a:r>
              <a:rPr lang="en-US" sz="2400" spc="-48" dirty="0">
                <a:solidFill>
                  <a:srgbClr val="2B3D6C"/>
                </a:solidFill>
                <a:latin typeface="Merriweather Sans"/>
                <a:ea typeface="Merriweather Sans"/>
                <a:cs typeface="Merriweather Sans"/>
                <a:sym typeface="Merriweather Sans"/>
              </a:rPr>
              <a:t> offline-online hybrid, login </a:t>
            </a:r>
            <a:r>
              <a:rPr lang="en-US" sz="2400" spc="-48" dirty="0" err="1">
                <a:solidFill>
                  <a:srgbClr val="2B3D6C"/>
                </a:solidFill>
                <a:latin typeface="Merriweather Sans"/>
                <a:ea typeface="Merriweather Sans"/>
                <a:cs typeface="Merriweather Sans"/>
                <a:sym typeface="Merriweather Sans"/>
              </a:rPr>
              <a:t>siakad</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membuka</a:t>
            </a:r>
            <a:r>
              <a:rPr lang="en-US" sz="2400" spc="-48" dirty="0">
                <a:solidFill>
                  <a:srgbClr val="2B3D6C"/>
                </a:solidFill>
                <a:latin typeface="Merriweather Sans"/>
                <a:ea typeface="Merriweather Sans"/>
                <a:cs typeface="Merriweather Sans"/>
                <a:sym typeface="Merriweather Sans"/>
              </a:rPr>
              <a:t> link video </a:t>
            </a:r>
            <a:r>
              <a:rPr lang="en-US" sz="2400" spc="-48" dirty="0" err="1">
                <a:solidFill>
                  <a:srgbClr val="2B3D6C"/>
                </a:solidFill>
                <a:latin typeface="Merriweather Sans"/>
                <a:ea typeface="Merriweather Sans"/>
                <a:cs typeface="Merriweather Sans"/>
                <a:sym typeface="Merriweather Sans"/>
              </a:rPr>
              <a:t>pembelajaran</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untuk</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presensi</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serta</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komen</a:t>
            </a:r>
            <a:r>
              <a:rPr lang="en-US" sz="2400" spc="-48" dirty="0">
                <a:solidFill>
                  <a:srgbClr val="2B3D6C"/>
                </a:solidFill>
                <a:latin typeface="Merriweather Sans"/>
                <a:ea typeface="Merriweather Sans"/>
                <a:cs typeface="Merriweather Sans"/>
                <a:sym typeface="Merriweather Sans"/>
              </a:rPr>
              <a:t> di live chat</a:t>
            </a:r>
          </a:p>
        </p:txBody>
      </p:sp>
      <p:sp>
        <p:nvSpPr>
          <p:cNvPr id="21" name="TextBox 21"/>
          <p:cNvSpPr txBox="1"/>
          <p:nvPr/>
        </p:nvSpPr>
        <p:spPr>
          <a:xfrm>
            <a:off x="7485523" y="4776487"/>
            <a:ext cx="10095781" cy="435837"/>
          </a:xfrm>
          <a:prstGeom prst="rect">
            <a:avLst/>
          </a:prstGeom>
        </p:spPr>
        <p:txBody>
          <a:bodyPr lIns="0" tIns="0" rIns="0" bIns="0" rtlCol="0" anchor="t">
            <a:spAutoFit/>
          </a:bodyPr>
          <a:lstStyle/>
          <a:p>
            <a:pPr algn="ctr">
              <a:lnSpc>
                <a:spcPts val="3648"/>
              </a:lnSpc>
            </a:pPr>
            <a:r>
              <a:rPr lang="en-US" sz="2400" spc="-48">
                <a:solidFill>
                  <a:srgbClr val="2B3D6C"/>
                </a:solidFill>
                <a:latin typeface="Merriweather Sans"/>
                <a:ea typeface="Merriweather Sans"/>
                <a:cs typeface="Merriweather Sans"/>
                <a:sym typeface="Merriweather Sans"/>
              </a:rPr>
              <a:t>Ada 16 kali pertemuan, 14 kali materi dosen dan 2 kali untuk Evaluasi</a:t>
            </a:r>
          </a:p>
        </p:txBody>
      </p:sp>
      <p:sp>
        <p:nvSpPr>
          <p:cNvPr id="22" name="TextBox 22"/>
          <p:cNvSpPr txBox="1"/>
          <p:nvPr/>
        </p:nvSpPr>
        <p:spPr>
          <a:xfrm>
            <a:off x="7485523" y="6585678"/>
            <a:ext cx="10095781" cy="435837"/>
          </a:xfrm>
          <a:prstGeom prst="rect">
            <a:avLst/>
          </a:prstGeom>
        </p:spPr>
        <p:txBody>
          <a:bodyPr lIns="0" tIns="0" rIns="0" bIns="0" rtlCol="0" anchor="t">
            <a:spAutoFit/>
          </a:bodyPr>
          <a:lstStyle/>
          <a:p>
            <a:pPr algn="ctr">
              <a:lnSpc>
                <a:spcPts val="3648"/>
              </a:lnSpc>
            </a:pPr>
            <a:r>
              <a:rPr lang="en-US" sz="2400" spc="-48">
                <a:solidFill>
                  <a:srgbClr val="2B3D6C"/>
                </a:solidFill>
                <a:latin typeface="Merriweather Sans"/>
                <a:ea typeface="Merriweather Sans"/>
                <a:cs typeface="Merriweather Sans"/>
                <a:sym typeface="Merriweather Sans"/>
              </a:rPr>
              <a:t>Tugas terstruktur sebelum UTS dan setelah UAS</a:t>
            </a:r>
          </a:p>
        </p:txBody>
      </p:sp>
      <p:sp>
        <p:nvSpPr>
          <p:cNvPr id="23" name="TextBox 23"/>
          <p:cNvSpPr txBox="1"/>
          <p:nvPr/>
        </p:nvSpPr>
        <p:spPr>
          <a:xfrm>
            <a:off x="7459598" y="8183201"/>
            <a:ext cx="10095781" cy="893010"/>
          </a:xfrm>
          <a:prstGeom prst="rect">
            <a:avLst/>
          </a:prstGeom>
        </p:spPr>
        <p:txBody>
          <a:bodyPr lIns="0" tIns="0" rIns="0" bIns="0" rtlCol="0" anchor="t">
            <a:spAutoFit/>
          </a:bodyPr>
          <a:lstStyle/>
          <a:p>
            <a:pPr algn="ctr">
              <a:lnSpc>
                <a:spcPts val="3648"/>
              </a:lnSpc>
            </a:pPr>
            <a:r>
              <a:rPr lang="en-US" sz="2400" spc="-48">
                <a:solidFill>
                  <a:srgbClr val="2B3D6C"/>
                </a:solidFill>
                <a:latin typeface="Merriweather Sans"/>
                <a:ea typeface="Merriweather Sans"/>
                <a:cs typeface="Merriweather Sans"/>
                <a:sym typeface="Merriweather Sans"/>
              </a:rPr>
              <a:t>Evaluasi berupa Ujian Tengah Semester (UTS) dan Ujian Akhir Semester (UAS)</a:t>
            </a:r>
          </a:p>
        </p:txBody>
      </p:sp>
      <p:sp>
        <p:nvSpPr>
          <p:cNvPr id="24" name="TextBox 24"/>
          <p:cNvSpPr txBox="1"/>
          <p:nvPr/>
        </p:nvSpPr>
        <p:spPr>
          <a:xfrm>
            <a:off x="6381722" y="2720011"/>
            <a:ext cx="1824927" cy="1293931"/>
          </a:xfrm>
          <a:prstGeom prst="rect">
            <a:avLst/>
          </a:prstGeom>
        </p:spPr>
        <p:txBody>
          <a:bodyPr lIns="0" tIns="0" rIns="0" bIns="0" rtlCol="0" anchor="t">
            <a:spAutoFit/>
          </a:bodyPr>
          <a:lstStyle/>
          <a:p>
            <a:pPr algn="ctr">
              <a:lnSpc>
                <a:spcPts val="10157"/>
              </a:lnSpc>
            </a:pPr>
            <a:r>
              <a:rPr lang="en-US" sz="9151">
                <a:solidFill>
                  <a:srgbClr val="000000"/>
                </a:solidFill>
                <a:latin typeface="Distillery Script"/>
                <a:ea typeface="Distillery Script"/>
                <a:cs typeface="Distillery Script"/>
                <a:sym typeface="Distillery Script"/>
              </a:rPr>
              <a:t>1</a:t>
            </a:r>
          </a:p>
        </p:txBody>
      </p:sp>
      <p:sp>
        <p:nvSpPr>
          <p:cNvPr id="25" name="TextBox 25"/>
          <p:cNvSpPr txBox="1"/>
          <p:nvPr/>
        </p:nvSpPr>
        <p:spPr>
          <a:xfrm>
            <a:off x="6381722" y="4428403"/>
            <a:ext cx="1824927" cy="1293931"/>
          </a:xfrm>
          <a:prstGeom prst="rect">
            <a:avLst/>
          </a:prstGeom>
        </p:spPr>
        <p:txBody>
          <a:bodyPr lIns="0" tIns="0" rIns="0" bIns="0" rtlCol="0" anchor="t">
            <a:spAutoFit/>
          </a:bodyPr>
          <a:lstStyle/>
          <a:p>
            <a:pPr algn="ctr">
              <a:lnSpc>
                <a:spcPts val="10157"/>
              </a:lnSpc>
            </a:pPr>
            <a:r>
              <a:rPr lang="en-US" sz="9151">
                <a:solidFill>
                  <a:srgbClr val="000000"/>
                </a:solidFill>
                <a:latin typeface="Distillery Script"/>
                <a:ea typeface="Distillery Script"/>
                <a:cs typeface="Distillery Script"/>
                <a:sym typeface="Distillery Script"/>
              </a:rPr>
              <a:t>2</a:t>
            </a:r>
          </a:p>
        </p:txBody>
      </p:sp>
      <p:sp>
        <p:nvSpPr>
          <p:cNvPr id="26" name="TextBox 26"/>
          <p:cNvSpPr txBox="1"/>
          <p:nvPr/>
        </p:nvSpPr>
        <p:spPr>
          <a:xfrm>
            <a:off x="6381722" y="6136795"/>
            <a:ext cx="1824927" cy="1293931"/>
          </a:xfrm>
          <a:prstGeom prst="rect">
            <a:avLst/>
          </a:prstGeom>
        </p:spPr>
        <p:txBody>
          <a:bodyPr lIns="0" tIns="0" rIns="0" bIns="0" rtlCol="0" anchor="t">
            <a:spAutoFit/>
          </a:bodyPr>
          <a:lstStyle/>
          <a:p>
            <a:pPr algn="ctr">
              <a:lnSpc>
                <a:spcPts val="10157"/>
              </a:lnSpc>
            </a:pPr>
            <a:r>
              <a:rPr lang="en-US" sz="9151">
                <a:solidFill>
                  <a:srgbClr val="000000"/>
                </a:solidFill>
                <a:latin typeface="Distillery Script"/>
                <a:ea typeface="Distillery Script"/>
                <a:cs typeface="Distillery Script"/>
                <a:sym typeface="Distillery Script"/>
              </a:rPr>
              <a:t>3</a:t>
            </a:r>
          </a:p>
        </p:txBody>
      </p:sp>
      <p:sp>
        <p:nvSpPr>
          <p:cNvPr id="27" name="TextBox 27"/>
          <p:cNvSpPr txBox="1"/>
          <p:nvPr/>
        </p:nvSpPr>
        <p:spPr>
          <a:xfrm>
            <a:off x="6381722" y="7845188"/>
            <a:ext cx="1824927" cy="1293931"/>
          </a:xfrm>
          <a:prstGeom prst="rect">
            <a:avLst/>
          </a:prstGeom>
        </p:spPr>
        <p:txBody>
          <a:bodyPr lIns="0" tIns="0" rIns="0" bIns="0" rtlCol="0" anchor="t">
            <a:spAutoFit/>
          </a:bodyPr>
          <a:lstStyle/>
          <a:p>
            <a:pPr algn="ctr">
              <a:lnSpc>
                <a:spcPts val="10157"/>
              </a:lnSpc>
            </a:pPr>
            <a:r>
              <a:rPr lang="en-US" sz="9151">
                <a:solidFill>
                  <a:srgbClr val="000000"/>
                </a:solidFill>
                <a:latin typeface="Distillery Script"/>
                <a:ea typeface="Distillery Script"/>
                <a:cs typeface="Distillery Script"/>
                <a:sym typeface="Distillery Script"/>
              </a:rPr>
              <a:t>4</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B3D6C"/>
        </a:solidFill>
        <a:effectLst/>
      </p:bgPr>
    </p:bg>
    <p:spTree>
      <p:nvGrpSpPr>
        <p:cNvPr id="1" name=""/>
        <p:cNvGrpSpPr/>
        <p:nvPr/>
      </p:nvGrpSpPr>
      <p:grpSpPr>
        <a:xfrm>
          <a:off x="0" y="0"/>
          <a:ext cx="0" cy="0"/>
          <a:chOff x="0" y="0"/>
          <a:chExt cx="0" cy="0"/>
        </a:xfrm>
      </p:grpSpPr>
      <p:grpSp>
        <p:nvGrpSpPr>
          <p:cNvPr id="2" name="Group 2"/>
          <p:cNvGrpSpPr/>
          <p:nvPr/>
        </p:nvGrpSpPr>
        <p:grpSpPr>
          <a:xfrm>
            <a:off x="6860493" y="737006"/>
            <a:ext cx="11019727" cy="2224275"/>
            <a:chOff x="0" y="0"/>
            <a:chExt cx="2902315" cy="585817"/>
          </a:xfrm>
        </p:grpSpPr>
        <p:sp>
          <p:nvSpPr>
            <p:cNvPr id="3" name="Freeform 3"/>
            <p:cNvSpPr/>
            <p:nvPr/>
          </p:nvSpPr>
          <p:spPr>
            <a:xfrm>
              <a:off x="0" y="0"/>
              <a:ext cx="2902315" cy="585817"/>
            </a:xfrm>
            <a:custGeom>
              <a:avLst/>
              <a:gdLst/>
              <a:ahLst/>
              <a:cxnLst/>
              <a:rect l="l" t="t" r="r" b="b"/>
              <a:pathLst>
                <a:path w="2902315" h="585817">
                  <a:moveTo>
                    <a:pt x="0" y="0"/>
                  </a:moveTo>
                  <a:lnTo>
                    <a:pt x="2902315" y="0"/>
                  </a:lnTo>
                  <a:lnTo>
                    <a:pt x="2902315" y="585817"/>
                  </a:lnTo>
                  <a:lnTo>
                    <a:pt x="0" y="585817"/>
                  </a:lnTo>
                  <a:close/>
                </a:path>
              </a:pathLst>
            </a:custGeom>
            <a:solidFill>
              <a:srgbClr val="E1EEFA"/>
            </a:solidFill>
          </p:spPr>
        </p:sp>
        <p:sp>
          <p:nvSpPr>
            <p:cNvPr id="4" name="TextBox 4"/>
            <p:cNvSpPr txBox="1"/>
            <p:nvPr/>
          </p:nvSpPr>
          <p:spPr>
            <a:xfrm>
              <a:off x="0" y="-38100"/>
              <a:ext cx="2902315" cy="623917"/>
            </a:xfrm>
            <a:prstGeom prst="rect">
              <a:avLst/>
            </a:prstGeom>
          </p:spPr>
          <p:txBody>
            <a:bodyPr lIns="50800" tIns="50800" rIns="50800" bIns="50800" rtlCol="0" anchor="ctr"/>
            <a:lstStyle/>
            <a:p>
              <a:pPr algn="ctr">
                <a:lnSpc>
                  <a:spcPts val="2659"/>
                </a:lnSpc>
              </a:pPr>
              <a:endParaRPr/>
            </a:p>
            <a:p>
              <a:pPr algn="ctr">
                <a:lnSpc>
                  <a:spcPts val="2659"/>
                </a:lnSpc>
              </a:pPr>
              <a:endParaRPr/>
            </a:p>
            <a:p>
              <a:pPr algn="ctr">
                <a:lnSpc>
                  <a:spcPts val="2659"/>
                </a:lnSpc>
              </a:pPr>
              <a:endParaRPr/>
            </a:p>
            <a:p>
              <a:pPr algn="ctr">
                <a:lnSpc>
                  <a:spcPts val="2659"/>
                </a:lnSpc>
              </a:pPr>
              <a:endParaRPr/>
            </a:p>
          </p:txBody>
        </p:sp>
      </p:grpSp>
      <p:graphicFrame>
        <p:nvGraphicFramePr>
          <p:cNvPr id="5" name="Table 5"/>
          <p:cNvGraphicFramePr>
            <a:graphicFrameLocks noGrp="1"/>
          </p:cNvGraphicFramePr>
          <p:nvPr/>
        </p:nvGraphicFramePr>
        <p:xfrm>
          <a:off x="355725" y="737006"/>
          <a:ext cx="6104718" cy="9013589"/>
        </p:xfrm>
        <a:graphic>
          <a:graphicData uri="http://schemas.openxmlformats.org/drawingml/2006/table">
            <a:tbl>
              <a:tblPr/>
              <a:tblGrid>
                <a:gridCol w="2034906">
                  <a:extLst>
                    <a:ext uri="{9D8B030D-6E8A-4147-A177-3AD203B41FA5}">
                      <a16:colId xmlns:a16="http://schemas.microsoft.com/office/drawing/2014/main" val="20000"/>
                    </a:ext>
                  </a:extLst>
                </a:gridCol>
                <a:gridCol w="2034906">
                  <a:extLst>
                    <a:ext uri="{9D8B030D-6E8A-4147-A177-3AD203B41FA5}">
                      <a16:colId xmlns:a16="http://schemas.microsoft.com/office/drawing/2014/main" val="20001"/>
                    </a:ext>
                  </a:extLst>
                </a:gridCol>
                <a:gridCol w="2034906">
                  <a:extLst>
                    <a:ext uri="{9D8B030D-6E8A-4147-A177-3AD203B41FA5}">
                      <a16:colId xmlns:a16="http://schemas.microsoft.com/office/drawing/2014/main" val="20002"/>
                    </a:ext>
                  </a:extLst>
                </a:gridCol>
              </a:tblGrid>
              <a:tr h="1125291">
                <a:tc>
                  <a:txBody>
                    <a:bodyPr/>
                    <a:lstStyle/>
                    <a:p>
                      <a:pPr algn="l">
                        <a:lnSpc>
                          <a:spcPts val="3919"/>
                        </a:lnSpc>
                        <a:defRPr/>
                      </a:pPr>
                      <a:r>
                        <a:rPr lang="en-US" sz="2799">
                          <a:solidFill>
                            <a:srgbClr val="FFFFFF"/>
                          </a:solidFill>
                          <a:latin typeface="Open Sans"/>
                          <a:ea typeface="Open Sans"/>
                          <a:cs typeface="Open Sans"/>
                          <a:sym typeface="Open Sans"/>
                        </a:rPr>
                        <a:t>No</a:t>
                      </a:r>
                      <a:endParaRPr lang="en-US" sz="1100"/>
                    </a:p>
                  </a:txBody>
                  <a:tcPr marL="161925" marR="161925" marT="161925" marB="1619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919"/>
                        </a:lnSpc>
                        <a:defRPr/>
                      </a:pPr>
                      <a:r>
                        <a:rPr lang="en-US" sz="2799">
                          <a:solidFill>
                            <a:srgbClr val="FFFFFF"/>
                          </a:solidFill>
                          <a:latin typeface="Open Sans"/>
                          <a:ea typeface="Open Sans"/>
                          <a:cs typeface="Open Sans"/>
                          <a:sym typeface="Open Sans"/>
                        </a:rPr>
                        <a:t>Range</a:t>
                      </a:r>
                      <a:endParaRPr lang="en-US" sz="1100"/>
                    </a:p>
                  </a:txBody>
                  <a:tcPr marL="161925" marR="161925" marT="161925" marB="1619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919"/>
                        </a:lnSpc>
                        <a:defRPr/>
                      </a:pPr>
                      <a:r>
                        <a:rPr lang="en-US" sz="2799">
                          <a:solidFill>
                            <a:srgbClr val="FFFFFF"/>
                          </a:solidFill>
                          <a:latin typeface="Open Sans"/>
                          <a:ea typeface="Open Sans"/>
                          <a:cs typeface="Open Sans"/>
                          <a:sym typeface="Open Sans"/>
                        </a:rPr>
                        <a:t>Nilai</a:t>
                      </a:r>
                      <a:endParaRPr lang="en-US" sz="1100"/>
                    </a:p>
                  </a:txBody>
                  <a:tcPr marL="161925" marR="161925" marT="161925" marB="1619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125291">
                <a:tc>
                  <a:txBody>
                    <a:bodyPr/>
                    <a:lstStyle/>
                    <a:p>
                      <a:pPr algn="l">
                        <a:lnSpc>
                          <a:spcPts val="3919"/>
                        </a:lnSpc>
                        <a:defRPr/>
                      </a:pPr>
                      <a:r>
                        <a:rPr lang="en-US" sz="2799">
                          <a:solidFill>
                            <a:srgbClr val="FFFFFF"/>
                          </a:solidFill>
                          <a:latin typeface="Open Sans"/>
                          <a:ea typeface="Open Sans"/>
                          <a:cs typeface="Open Sans"/>
                          <a:sym typeface="Open Sans"/>
                        </a:rPr>
                        <a:t>1</a:t>
                      </a:r>
                      <a:endParaRPr lang="en-US" sz="1100"/>
                    </a:p>
                  </a:txBody>
                  <a:tcPr marL="161925" marR="161925" marT="161925" marB="1619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919"/>
                        </a:lnSpc>
                        <a:defRPr/>
                      </a:pPr>
                      <a:r>
                        <a:rPr lang="en-US" sz="2799">
                          <a:solidFill>
                            <a:srgbClr val="FFFFFF"/>
                          </a:solidFill>
                          <a:latin typeface="Open Sans"/>
                          <a:ea typeface="Open Sans"/>
                          <a:cs typeface="Open Sans"/>
                          <a:sym typeface="Open Sans"/>
                        </a:rPr>
                        <a:t>00-55</a:t>
                      </a:r>
                      <a:endParaRPr lang="en-US" sz="1100"/>
                    </a:p>
                  </a:txBody>
                  <a:tcPr marL="161925" marR="161925" marT="161925" marB="1619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919"/>
                        </a:lnSpc>
                        <a:defRPr/>
                      </a:pPr>
                      <a:r>
                        <a:rPr lang="en-US" sz="2799">
                          <a:solidFill>
                            <a:srgbClr val="FFFFFF"/>
                          </a:solidFill>
                          <a:latin typeface="Open Sans"/>
                          <a:ea typeface="Open Sans"/>
                          <a:cs typeface="Open Sans"/>
                          <a:sym typeface="Open Sans"/>
                        </a:rPr>
                        <a:t>E   =  0,0</a:t>
                      </a:r>
                      <a:endParaRPr lang="en-US" sz="1100"/>
                    </a:p>
                  </a:txBody>
                  <a:tcPr marL="161925" marR="161925" marT="161925" marB="1619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125291">
                <a:tc>
                  <a:txBody>
                    <a:bodyPr/>
                    <a:lstStyle/>
                    <a:p>
                      <a:pPr algn="l">
                        <a:lnSpc>
                          <a:spcPts val="3919"/>
                        </a:lnSpc>
                        <a:defRPr/>
                      </a:pPr>
                      <a:r>
                        <a:rPr lang="en-US" sz="2799">
                          <a:solidFill>
                            <a:srgbClr val="FFFFFF"/>
                          </a:solidFill>
                          <a:latin typeface="Open Sans"/>
                          <a:ea typeface="Open Sans"/>
                          <a:cs typeface="Open Sans"/>
                          <a:sym typeface="Open Sans"/>
                        </a:rPr>
                        <a:t>2</a:t>
                      </a:r>
                      <a:endParaRPr lang="en-US" sz="1100"/>
                    </a:p>
                  </a:txBody>
                  <a:tcPr marL="161925" marR="161925" marT="161925" marB="1619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919"/>
                        </a:lnSpc>
                        <a:defRPr/>
                      </a:pPr>
                      <a:r>
                        <a:rPr lang="en-US" sz="2799">
                          <a:solidFill>
                            <a:srgbClr val="FFFFFF"/>
                          </a:solidFill>
                          <a:latin typeface="Open Sans"/>
                          <a:ea typeface="Open Sans"/>
                          <a:cs typeface="Open Sans"/>
                          <a:sym typeface="Open Sans"/>
                        </a:rPr>
                        <a:t>56-60</a:t>
                      </a:r>
                      <a:endParaRPr lang="en-US" sz="1100"/>
                    </a:p>
                  </a:txBody>
                  <a:tcPr marL="161925" marR="161925" marT="161925" marB="1619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919"/>
                        </a:lnSpc>
                        <a:defRPr/>
                      </a:pPr>
                      <a:r>
                        <a:rPr lang="en-US" sz="2799">
                          <a:solidFill>
                            <a:srgbClr val="FFFFFF"/>
                          </a:solidFill>
                          <a:latin typeface="Open Sans"/>
                          <a:ea typeface="Open Sans"/>
                          <a:cs typeface="Open Sans"/>
                          <a:sym typeface="Open Sans"/>
                        </a:rPr>
                        <a:t>D   =  1,0</a:t>
                      </a:r>
                      <a:endParaRPr lang="en-US" sz="1100"/>
                    </a:p>
                  </a:txBody>
                  <a:tcPr marL="161925" marR="161925" marT="161925" marB="1619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136552">
                <a:tc>
                  <a:txBody>
                    <a:bodyPr/>
                    <a:lstStyle/>
                    <a:p>
                      <a:pPr algn="l">
                        <a:lnSpc>
                          <a:spcPts val="3919"/>
                        </a:lnSpc>
                        <a:defRPr/>
                      </a:pPr>
                      <a:r>
                        <a:rPr lang="en-US" sz="2799">
                          <a:solidFill>
                            <a:srgbClr val="FFFFFF"/>
                          </a:solidFill>
                          <a:latin typeface="Open Sans"/>
                          <a:ea typeface="Open Sans"/>
                          <a:cs typeface="Open Sans"/>
                          <a:sym typeface="Open Sans"/>
                        </a:rPr>
                        <a:t>3</a:t>
                      </a:r>
                      <a:endParaRPr lang="en-US" sz="1100"/>
                    </a:p>
                  </a:txBody>
                  <a:tcPr marL="161925" marR="161925" marT="161925" marB="1619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919"/>
                        </a:lnSpc>
                        <a:defRPr/>
                      </a:pPr>
                      <a:r>
                        <a:rPr lang="en-US" sz="2799">
                          <a:solidFill>
                            <a:srgbClr val="FFFFFF"/>
                          </a:solidFill>
                          <a:latin typeface="Open Sans"/>
                          <a:ea typeface="Open Sans"/>
                          <a:cs typeface="Open Sans"/>
                          <a:sym typeface="Open Sans"/>
                        </a:rPr>
                        <a:t>61-70</a:t>
                      </a:r>
                      <a:endParaRPr lang="en-US" sz="1100"/>
                    </a:p>
                  </a:txBody>
                  <a:tcPr marL="161925" marR="161925" marT="161925" marB="1619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919"/>
                        </a:lnSpc>
                        <a:defRPr/>
                      </a:pPr>
                      <a:r>
                        <a:rPr lang="en-US" sz="2799">
                          <a:solidFill>
                            <a:srgbClr val="FFFFFF"/>
                          </a:solidFill>
                          <a:latin typeface="Open Sans"/>
                          <a:ea typeface="Open Sans"/>
                          <a:cs typeface="Open Sans"/>
                          <a:sym typeface="Open Sans"/>
                        </a:rPr>
                        <a:t>C   =  2,0</a:t>
                      </a:r>
                      <a:endParaRPr lang="en-US" sz="1100"/>
                    </a:p>
                  </a:txBody>
                  <a:tcPr marL="161925" marR="161925" marT="161925" marB="1619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1125291">
                <a:tc>
                  <a:txBody>
                    <a:bodyPr/>
                    <a:lstStyle/>
                    <a:p>
                      <a:pPr algn="l">
                        <a:lnSpc>
                          <a:spcPts val="3919"/>
                        </a:lnSpc>
                        <a:defRPr/>
                      </a:pPr>
                      <a:r>
                        <a:rPr lang="en-US" sz="2799">
                          <a:solidFill>
                            <a:srgbClr val="FFFFFF"/>
                          </a:solidFill>
                          <a:latin typeface="Open Sans"/>
                          <a:ea typeface="Open Sans"/>
                          <a:cs typeface="Open Sans"/>
                          <a:sym typeface="Open Sans"/>
                        </a:rPr>
                        <a:t>4</a:t>
                      </a:r>
                      <a:endParaRPr lang="en-US" sz="1100"/>
                    </a:p>
                  </a:txBody>
                  <a:tcPr marL="161925" marR="161925" marT="161925" marB="1619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919"/>
                        </a:lnSpc>
                        <a:defRPr/>
                      </a:pPr>
                      <a:r>
                        <a:rPr lang="en-US" sz="2799">
                          <a:solidFill>
                            <a:srgbClr val="FFFFFF"/>
                          </a:solidFill>
                          <a:latin typeface="Open Sans"/>
                          <a:ea typeface="Open Sans"/>
                          <a:cs typeface="Open Sans"/>
                          <a:sym typeface="Open Sans"/>
                        </a:rPr>
                        <a:t>71-75</a:t>
                      </a:r>
                      <a:endParaRPr lang="en-US" sz="1100"/>
                    </a:p>
                  </a:txBody>
                  <a:tcPr marL="161925" marR="161925" marT="161925" marB="1619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919"/>
                        </a:lnSpc>
                        <a:defRPr/>
                      </a:pPr>
                      <a:r>
                        <a:rPr lang="en-US" sz="2799">
                          <a:solidFill>
                            <a:srgbClr val="FFFFFF"/>
                          </a:solidFill>
                          <a:latin typeface="Open Sans"/>
                          <a:ea typeface="Open Sans"/>
                          <a:cs typeface="Open Sans"/>
                          <a:sym typeface="Open Sans"/>
                        </a:rPr>
                        <a:t>BC  =  2,5</a:t>
                      </a:r>
                      <a:endParaRPr lang="en-US" sz="1100"/>
                    </a:p>
                  </a:txBody>
                  <a:tcPr marL="161925" marR="161925" marT="161925" marB="1619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r h="1125291">
                <a:tc>
                  <a:txBody>
                    <a:bodyPr/>
                    <a:lstStyle/>
                    <a:p>
                      <a:pPr algn="l">
                        <a:lnSpc>
                          <a:spcPts val="3919"/>
                        </a:lnSpc>
                        <a:defRPr/>
                      </a:pPr>
                      <a:r>
                        <a:rPr lang="en-US" sz="2799">
                          <a:solidFill>
                            <a:srgbClr val="FFFFFF"/>
                          </a:solidFill>
                          <a:latin typeface="Open Sans"/>
                          <a:ea typeface="Open Sans"/>
                          <a:cs typeface="Open Sans"/>
                          <a:sym typeface="Open Sans"/>
                        </a:rPr>
                        <a:t>5</a:t>
                      </a:r>
                      <a:endParaRPr lang="en-US" sz="1100"/>
                    </a:p>
                  </a:txBody>
                  <a:tcPr marL="161925" marR="161925" marT="161925" marB="1619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919"/>
                        </a:lnSpc>
                        <a:defRPr/>
                      </a:pPr>
                      <a:r>
                        <a:rPr lang="en-US" sz="2799">
                          <a:solidFill>
                            <a:srgbClr val="FFFFFF"/>
                          </a:solidFill>
                          <a:latin typeface="Open Sans"/>
                          <a:ea typeface="Open Sans"/>
                          <a:cs typeface="Open Sans"/>
                          <a:sym typeface="Open Sans"/>
                        </a:rPr>
                        <a:t>76-80</a:t>
                      </a:r>
                      <a:endParaRPr lang="en-US" sz="1100"/>
                    </a:p>
                  </a:txBody>
                  <a:tcPr marL="161925" marR="161925" marT="161925" marB="1619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919"/>
                        </a:lnSpc>
                        <a:defRPr/>
                      </a:pPr>
                      <a:r>
                        <a:rPr lang="en-US" sz="2799">
                          <a:solidFill>
                            <a:srgbClr val="FFFFFF"/>
                          </a:solidFill>
                          <a:latin typeface="Open Sans"/>
                          <a:ea typeface="Open Sans"/>
                          <a:cs typeface="Open Sans"/>
                          <a:sym typeface="Open Sans"/>
                        </a:rPr>
                        <a:t>B    =  3,0</a:t>
                      </a:r>
                      <a:endParaRPr lang="en-US" sz="1100"/>
                    </a:p>
                  </a:txBody>
                  <a:tcPr marL="161925" marR="161925" marT="161925" marB="1619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5"/>
                  </a:ext>
                </a:extLst>
              </a:tr>
              <a:tr h="1125291">
                <a:tc>
                  <a:txBody>
                    <a:bodyPr/>
                    <a:lstStyle/>
                    <a:p>
                      <a:pPr algn="l">
                        <a:lnSpc>
                          <a:spcPts val="3919"/>
                        </a:lnSpc>
                        <a:defRPr/>
                      </a:pPr>
                      <a:r>
                        <a:rPr lang="en-US" sz="2799">
                          <a:solidFill>
                            <a:srgbClr val="FFFFFF"/>
                          </a:solidFill>
                          <a:latin typeface="Open Sans"/>
                          <a:ea typeface="Open Sans"/>
                          <a:cs typeface="Open Sans"/>
                          <a:sym typeface="Open Sans"/>
                        </a:rPr>
                        <a:t>6</a:t>
                      </a:r>
                      <a:endParaRPr lang="en-US" sz="1100"/>
                    </a:p>
                  </a:txBody>
                  <a:tcPr marL="161925" marR="161925" marT="161925" marB="1619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919"/>
                        </a:lnSpc>
                        <a:defRPr/>
                      </a:pPr>
                      <a:r>
                        <a:rPr lang="en-US" sz="2799">
                          <a:solidFill>
                            <a:srgbClr val="FFFFFF"/>
                          </a:solidFill>
                          <a:latin typeface="Open Sans"/>
                          <a:ea typeface="Open Sans"/>
                          <a:cs typeface="Open Sans"/>
                          <a:sym typeface="Open Sans"/>
                        </a:rPr>
                        <a:t>81-85</a:t>
                      </a:r>
                      <a:endParaRPr lang="en-US" sz="1100"/>
                    </a:p>
                  </a:txBody>
                  <a:tcPr marL="161925" marR="161925" marT="161925" marB="1619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919"/>
                        </a:lnSpc>
                        <a:defRPr/>
                      </a:pPr>
                      <a:r>
                        <a:rPr lang="en-US" sz="2799">
                          <a:solidFill>
                            <a:srgbClr val="FFFFFF"/>
                          </a:solidFill>
                          <a:latin typeface="Open Sans"/>
                          <a:ea typeface="Open Sans"/>
                          <a:cs typeface="Open Sans"/>
                          <a:sym typeface="Open Sans"/>
                        </a:rPr>
                        <a:t>AB  =  3,5</a:t>
                      </a:r>
                      <a:endParaRPr lang="en-US" sz="1100"/>
                    </a:p>
                  </a:txBody>
                  <a:tcPr marL="161925" marR="161925" marT="161925" marB="1619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6"/>
                  </a:ext>
                </a:extLst>
              </a:tr>
              <a:tr h="1125291">
                <a:tc>
                  <a:txBody>
                    <a:bodyPr/>
                    <a:lstStyle/>
                    <a:p>
                      <a:pPr algn="l">
                        <a:lnSpc>
                          <a:spcPts val="3919"/>
                        </a:lnSpc>
                        <a:defRPr/>
                      </a:pPr>
                      <a:r>
                        <a:rPr lang="en-US" sz="2799">
                          <a:solidFill>
                            <a:srgbClr val="FFFFFF"/>
                          </a:solidFill>
                          <a:latin typeface="Open Sans"/>
                          <a:ea typeface="Open Sans"/>
                          <a:cs typeface="Open Sans"/>
                          <a:sym typeface="Open Sans"/>
                        </a:rPr>
                        <a:t>7</a:t>
                      </a:r>
                      <a:endParaRPr lang="en-US" sz="1100"/>
                    </a:p>
                  </a:txBody>
                  <a:tcPr marL="161925" marR="161925" marT="161925" marB="1619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919"/>
                        </a:lnSpc>
                        <a:defRPr/>
                      </a:pPr>
                      <a:r>
                        <a:rPr lang="en-US" sz="2799">
                          <a:solidFill>
                            <a:srgbClr val="FFFFFF"/>
                          </a:solidFill>
                          <a:latin typeface="Open Sans"/>
                          <a:ea typeface="Open Sans"/>
                          <a:cs typeface="Open Sans"/>
                          <a:sym typeface="Open Sans"/>
                        </a:rPr>
                        <a:t>86-100</a:t>
                      </a:r>
                      <a:endParaRPr lang="en-US" sz="1100"/>
                    </a:p>
                  </a:txBody>
                  <a:tcPr marL="161925" marR="161925" marT="161925" marB="1619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3919"/>
                        </a:lnSpc>
                        <a:defRPr/>
                      </a:pPr>
                      <a:r>
                        <a:rPr lang="en-US" sz="2799">
                          <a:solidFill>
                            <a:srgbClr val="FFFFFF"/>
                          </a:solidFill>
                          <a:latin typeface="Open Sans"/>
                          <a:ea typeface="Open Sans"/>
                          <a:cs typeface="Open Sans"/>
                          <a:sym typeface="Open Sans"/>
                        </a:rPr>
                        <a:t>A    =  4,0</a:t>
                      </a:r>
                      <a:endParaRPr lang="en-US" sz="1100"/>
                    </a:p>
                  </a:txBody>
                  <a:tcPr marL="161925" marR="161925" marT="161925" marB="16192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6" name="TextBox 6"/>
          <p:cNvSpPr txBox="1"/>
          <p:nvPr/>
        </p:nvSpPr>
        <p:spPr>
          <a:xfrm>
            <a:off x="6868175" y="1065327"/>
            <a:ext cx="11004362" cy="890743"/>
          </a:xfrm>
          <a:prstGeom prst="rect">
            <a:avLst/>
          </a:prstGeom>
        </p:spPr>
        <p:txBody>
          <a:bodyPr lIns="0" tIns="0" rIns="0" bIns="0" rtlCol="0" anchor="t">
            <a:spAutoFit/>
          </a:bodyPr>
          <a:lstStyle/>
          <a:p>
            <a:pPr algn="ctr">
              <a:lnSpc>
                <a:spcPts val="6963"/>
              </a:lnSpc>
            </a:pPr>
            <a:r>
              <a:rPr lang="en-US" sz="6273">
                <a:solidFill>
                  <a:srgbClr val="2B3D6C"/>
                </a:solidFill>
                <a:latin typeface="Merriweather Sans Bold"/>
                <a:ea typeface="Merriweather Sans Bold"/>
                <a:cs typeface="Merriweather Sans Bold"/>
                <a:sym typeface="Merriweather Sans Bold"/>
              </a:rPr>
              <a:t>KOMPONEN</a:t>
            </a:r>
          </a:p>
        </p:txBody>
      </p:sp>
      <p:sp>
        <p:nvSpPr>
          <p:cNvPr id="7" name="TextBox 7"/>
          <p:cNvSpPr txBox="1"/>
          <p:nvPr/>
        </p:nvSpPr>
        <p:spPr>
          <a:xfrm>
            <a:off x="9901472" y="2003695"/>
            <a:ext cx="4937769" cy="797325"/>
          </a:xfrm>
          <a:prstGeom prst="rect">
            <a:avLst/>
          </a:prstGeom>
        </p:spPr>
        <p:txBody>
          <a:bodyPr lIns="0" tIns="0" rIns="0" bIns="0" rtlCol="0" anchor="t">
            <a:spAutoFit/>
          </a:bodyPr>
          <a:lstStyle/>
          <a:p>
            <a:pPr algn="ctr">
              <a:lnSpc>
                <a:spcPts val="6216"/>
              </a:lnSpc>
            </a:pPr>
            <a:r>
              <a:rPr lang="en-US" sz="5600">
                <a:solidFill>
                  <a:srgbClr val="2B3D6C"/>
                </a:solidFill>
                <a:latin typeface="Merriweather Sans"/>
                <a:ea typeface="Merriweather Sans"/>
                <a:cs typeface="Merriweather Sans"/>
                <a:sym typeface="Merriweather Sans"/>
              </a:rPr>
              <a:t>PENILAIAN</a:t>
            </a:r>
          </a:p>
        </p:txBody>
      </p:sp>
      <p:sp>
        <p:nvSpPr>
          <p:cNvPr id="8" name="TextBox 8"/>
          <p:cNvSpPr txBox="1"/>
          <p:nvPr/>
        </p:nvSpPr>
        <p:spPr>
          <a:xfrm>
            <a:off x="7275955" y="3711701"/>
            <a:ext cx="3107378" cy="683460"/>
          </a:xfrm>
          <a:prstGeom prst="rect">
            <a:avLst/>
          </a:prstGeom>
        </p:spPr>
        <p:txBody>
          <a:bodyPr lIns="0" tIns="0" rIns="0" bIns="0" rtlCol="0" anchor="t">
            <a:spAutoFit/>
          </a:bodyPr>
          <a:lstStyle/>
          <a:p>
            <a:pPr algn="ctr">
              <a:lnSpc>
                <a:spcPts val="5328"/>
              </a:lnSpc>
            </a:pPr>
            <a:r>
              <a:rPr lang="en-US" sz="4800">
                <a:solidFill>
                  <a:srgbClr val="FFFFFF"/>
                </a:solidFill>
                <a:latin typeface="Merriweather Sans Bold"/>
                <a:ea typeface="Merriweather Sans Bold"/>
                <a:cs typeface="Merriweather Sans Bold"/>
                <a:sym typeface="Merriweather Sans Bold"/>
              </a:rPr>
              <a:t>PRESENSI</a:t>
            </a:r>
          </a:p>
        </p:txBody>
      </p:sp>
      <p:sp>
        <p:nvSpPr>
          <p:cNvPr id="9" name="TextBox 9"/>
          <p:cNvSpPr txBox="1"/>
          <p:nvPr/>
        </p:nvSpPr>
        <p:spPr>
          <a:xfrm>
            <a:off x="13929418" y="3711701"/>
            <a:ext cx="4104174" cy="683460"/>
          </a:xfrm>
          <a:prstGeom prst="rect">
            <a:avLst/>
          </a:prstGeom>
        </p:spPr>
        <p:txBody>
          <a:bodyPr lIns="0" tIns="0" rIns="0" bIns="0" rtlCol="0" anchor="t">
            <a:spAutoFit/>
          </a:bodyPr>
          <a:lstStyle/>
          <a:p>
            <a:pPr algn="ctr">
              <a:lnSpc>
                <a:spcPts val="5328"/>
              </a:lnSpc>
            </a:pPr>
            <a:r>
              <a:rPr lang="en-US" sz="4800">
                <a:solidFill>
                  <a:srgbClr val="FFFFFF"/>
                </a:solidFill>
                <a:latin typeface="Merriweather Sans Bold"/>
                <a:ea typeface="Merriweather Sans Bold"/>
                <a:cs typeface="Merriweather Sans Bold"/>
                <a:sym typeface="Merriweather Sans Bold"/>
              </a:rPr>
              <a:t>≥ (50%) 15%</a:t>
            </a:r>
          </a:p>
        </p:txBody>
      </p:sp>
      <p:sp>
        <p:nvSpPr>
          <p:cNvPr id="10" name="TextBox 10"/>
          <p:cNvSpPr txBox="1"/>
          <p:nvPr/>
        </p:nvSpPr>
        <p:spPr>
          <a:xfrm>
            <a:off x="7275955" y="4919036"/>
            <a:ext cx="6256347" cy="683460"/>
          </a:xfrm>
          <a:prstGeom prst="rect">
            <a:avLst/>
          </a:prstGeom>
        </p:spPr>
        <p:txBody>
          <a:bodyPr lIns="0" tIns="0" rIns="0" bIns="0" rtlCol="0" anchor="t">
            <a:spAutoFit/>
          </a:bodyPr>
          <a:lstStyle/>
          <a:p>
            <a:pPr algn="ctr">
              <a:lnSpc>
                <a:spcPts val="5328"/>
              </a:lnSpc>
            </a:pPr>
            <a:r>
              <a:rPr lang="en-US" sz="4800">
                <a:solidFill>
                  <a:srgbClr val="FFFFFF"/>
                </a:solidFill>
                <a:latin typeface="Merriweather Sans Bold"/>
                <a:ea typeface="Merriweather Sans Bold"/>
                <a:cs typeface="Merriweather Sans Bold"/>
                <a:sym typeface="Merriweather Sans Bold"/>
              </a:rPr>
              <a:t>TUGAS, QUIZ, AKTIF</a:t>
            </a:r>
          </a:p>
        </p:txBody>
      </p:sp>
      <p:sp>
        <p:nvSpPr>
          <p:cNvPr id="11" name="TextBox 11"/>
          <p:cNvSpPr txBox="1"/>
          <p:nvPr/>
        </p:nvSpPr>
        <p:spPr>
          <a:xfrm>
            <a:off x="13929418" y="4919036"/>
            <a:ext cx="2065273" cy="683460"/>
          </a:xfrm>
          <a:prstGeom prst="rect">
            <a:avLst/>
          </a:prstGeom>
        </p:spPr>
        <p:txBody>
          <a:bodyPr lIns="0" tIns="0" rIns="0" bIns="0" rtlCol="0" anchor="t">
            <a:spAutoFit/>
          </a:bodyPr>
          <a:lstStyle/>
          <a:p>
            <a:pPr algn="ctr">
              <a:lnSpc>
                <a:spcPts val="5328"/>
              </a:lnSpc>
            </a:pPr>
            <a:r>
              <a:rPr lang="en-US" sz="4800">
                <a:solidFill>
                  <a:srgbClr val="FFFFFF"/>
                </a:solidFill>
                <a:latin typeface="Merriweather Sans Bold"/>
                <a:ea typeface="Merriweather Sans Bold"/>
                <a:cs typeface="Merriweather Sans Bold"/>
                <a:sym typeface="Merriweather Sans Bold"/>
              </a:rPr>
              <a:t>20%</a:t>
            </a:r>
          </a:p>
        </p:txBody>
      </p:sp>
      <p:sp>
        <p:nvSpPr>
          <p:cNvPr id="12" name="TextBox 12"/>
          <p:cNvSpPr txBox="1"/>
          <p:nvPr/>
        </p:nvSpPr>
        <p:spPr>
          <a:xfrm>
            <a:off x="7275955" y="6126371"/>
            <a:ext cx="5502181" cy="683460"/>
          </a:xfrm>
          <a:prstGeom prst="rect">
            <a:avLst/>
          </a:prstGeom>
        </p:spPr>
        <p:txBody>
          <a:bodyPr lIns="0" tIns="0" rIns="0" bIns="0" rtlCol="0" anchor="t">
            <a:spAutoFit/>
          </a:bodyPr>
          <a:lstStyle/>
          <a:p>
            <a:pPr algn="l">
              <a:lnSpc>
                <a:spcPts val="5328"/>
              </a:lnSpc>
            </a:pPr>
            <a:r>
              <a:rPr lang="en-US" sz="4800">
                <a:solidFill>
                  <a:srgbClr val="FFFFFF"/>
                </a:solidFill>
                <a:latin typeface="Merriweather Sans Bold"/>
                <a:ea typeface="Merriweather Sans Bold"/>
                <a:cs typeface="Merriweather Sans Bold"/>
                <a:sym typeface="Merriweather Sans Bold"/>
              </a:rPr>
              <a:t>UTS</a:t>
            </a:r>
          </a:p>
        </p:txBody>
      </p:sp>
      <p:sp>
        <p:nvSpPr>
          <p:cNvPr id="13" name="TextBox 13"/>
          <p:cNvSpPr txBox="1"/>
          <p:nvPr/>
        </p:nvSpPr>
        <p:spPr>
          <a:xfrm>
            <a:off x="13929418" y="6126371"/>
            <a:ext cx="2065273" cy="683460"/>
          </a:xfrm>
          <a:prstGeom prst="rect">
            <a:avLst/>
          </a:prstGeom>
        </p:spPr>
        <p:txBody>
          <a:bodyPr lIns="0" tIns="0" rIns="0" bIns="0" rtlCol="0" anchor="t">
            <a:spAutoFit/>
          </a:bodyPr>
          <a:lstStyle/>
          <a:p>
            <a:pPr algn="ctr">
              <a:lnSpc>
                <a:spcPts val="5328"/>
              </a:lnSpc>
            </a:pPr>
            <a:r>
              <a:rPr lang="en-US" sz="4800">
                <a:solidFill>
                  <a:srgbClr val="FFFFFF"/>
                </a:solidFill>
                <a:latin typeface="Merriweather Sans Bold"/>
                <a:ea typeface="Merriweather Sans Bold"/>
                <a:cs typeface="Merriweather Sans Bold"/>
                <a:sym typeface="Merriweather Sans Bold"/>
              </a:rPr>
              <a:t>30%</a:t>
            </a:r>
          </a:p>
        </p:txBody>
      </p:sp>
      <p:sp>
        <p:nvSpPr>
          <p:cNvPr id="14" name="TextBox 14"/>
          <p:cNvSpPr txBox="1"/>
          <p:nvPr/>
        </p:nvSpPr>
        <p:spPr>
          <a:xfrm>
            <a:off x="7275955" y="7333706"/>
            <a:ext cx="3107378" cy="683460"/>
          </a:xfrm>
          <a:prstGeom prst="rect">
            <a:avLst/>
          </a:prstGeom>
        </p:spPr>
        <p:txBody>
          <a:bodyPr lIns="0" tIns="0" rIns="0" bIns="0" rtlCol="0" anchor="t">
            <a:spAutoFit/>
          </a:bodyPr>
          <a:lstStyle/>
          <a:p>
            <a:pPr algn="l">
              <a:lnSpc>
                <a:spcPts val="5328"/>
              </a:lnSpc>
            </a:pPr>
            <a:r>
              <a:rPr lang="en-US" sz="4800">
                <a:solidFill>
                  <a:srgbClr val="FFFFFF"/>
                </a:solidFill>
                <a:latin typeface="Merriweather Sans Bold"/>
                <a:ea typeface="Merriweather Sans Bold"/>
                <a:cs typeface="Merriweather Sans Bold"/>
                <a:sym typeface="Merriweather Sans Bold"/>
              </a:rPr>
              <a:t>UAS</a:t>
            </a:r>
          </a:p>
        </p:txBody>
      </p:sp>
      <p:sp>
        <p:nvSpPr>
          <p:cNvPr id="15" name="TextBox 15"/>
          <p:cNvSpPr txBox="1"/>
          <p:nvPr/>
        </p:nvSpPr>
        <p:spPr>
          <a:xfrm>
            <a:off x="13929418" y="7333706"/>
            <a:ext cx="2065273" cy="683460"/>
          </a:xfrm>
          <a:prstGeom prst="rect">
            <a:avLst/>
          </a:prstGeom>
        </p:spPr>
        <p:txBody>
          <a:bodyPr lIns="0" tIns="0" rIns="0" bIns="0" rtlCol="0" anchor="t">
            <a:spAutoFit/>
          </a:bodyPr>
          <a:lstStyle/>
          <a:p>
            <a:pPr algn="ctr">
              <a:lnSpc>
                <a:spcPts val="5328"/>
              </a:lnSpc>
            </a:pPr>
            <a:r>
              <a:rPr lang="en-US" sz="4800">
                <a:solidFill>
                  <a:srgbClr val="FFFFFF"/>
                </a:solidFill>
                <a:latin typeface="Merriweather Sans Bold"/>
                <a:ea typeface="Merriweather Sans Bold"/>
                <a:cs typeface="Merriweather Sans Bold"/>
                <a:sym typeface="Merriweather Sans Bold"/>
              </a:rPr>
              <a:t>35%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1EEFA"/>
        </a:solidFill>
        <a:effectLst/>
      </p:bgPr>
    </p:bg>
    <p:spTree>
      <p:nvGrpSpPr>
        <p:cNvPr id="1" name=""/>
        <p:cNvGrpSpPr/>
        <p:nvPr/>
      </p:nvGrpSpPr>
      <p:grpSpPr>
        <a:xfrm>
          <a:off x="0" y="0"/>
          <a:ext cx="0" cy="0"/>
          <a:chOff x="0" y="0"/>
          <a:chExt cx="0" cy="0"/>
        </a:xfrm>
      </p:grpSpPr>
      <p:grpSp>
        <p:nvGrpSpPr>
          <p:cNvPr id="2" name="Group 2"/>
          <p:cNvGrpSpPr/>
          <p:nvPr/>
        </p:nvGrpSpPr>
        <p:grpSpPr>
          <a:xfrm>
            <a:off x="-538105" y="-289631"/>
            <a:ext cx="9682105" cy="5433131"/>
            <a:chOff x="0" y="0"/>
            <a:chExt cx="12909474" cy="7244175"/>
          </a:xfrm>
        </p:grpSpPr>
        <p:pic>
          <p:nvPicPr>
            <p:cNvPr id="3" name="Picture 3"/>
            <p:cNvPicPr>
              <a:picLocks noChangeAspect="1"/>
            </p:cNvPicPr>
            <p:nvPr/>
          </p:nvPicPr>
          <p:blipFill>
            <a:blip r:embed="rId2"/>
            <a:srcRect b="15774"/>
            <a:stretch>
              <a:fillRect/>
            </a:stretch>
          </p:blipFill>
          <p:spPr>
            <a:xfrm>
              <a:off x="0" y="0"/>
              <a:ext cx="12909474" cy="7244175"/>
            </a:xfrm>
            <a:prstGeom prst="rect">
              <a:avLst/>
            </a:prstGeom>
          </p:spPr>
        </p:pic>
      </p:grpSp>
      <p:grpSp>
        <p:nvGrpSpPr>
          <p:cNvPr id="4" name="Group 4"/>
          <p:cNvGrpSpPr/>
          <p:nvPr/>
        </p:nvGrpSpPr>
        <p:grpSpPr>
          <a:xfrm>
            <a:off x="1028700" y="4694422"/>
            <a:ext cx="6598004" cy="3352887"/>
            <a:chOff x="0" y="0"/>
            <a:chExt cx="1737746" cy="883065"/>
          </a:xfrm>
        </p:grpSpPr>
        <p:sp>
          <p:nvSpPr>
            <p:cNvPr id="5" name="Freeform 5"/>
            <p:cNvSpPr/>
            <p:nvPr/>
          </p:nvSpPr>
          <p:spPr>
            <a:xfrm>
              <a:off x="0" y="0"/>
              <a:ext cx="1737746" cy="883065"/>
            </a:xfrm>
            <a:custGeom>
              <a:avLst/>
              <a:gdLst/>
              <a:ahLst/>
              <a:cxnLst/>
              <a:rect l="l" t="t" r="r" b="b"/>
              <a:pathLst>
                <a:path w="1737746" h="883065">
                  <a:moveTo>
                    <a:pt x="0" y="0"/>
                  </a:moveTo>
                  <a:lnTo>
                    <a:pt x="1737746" y="0"/>
                  </a:lnTo>
                  <a:lnTo>
                    <a:pt x="1737746" y="883065"/>
                  </a:lnTo>
                  <a:lnTo>
                    <a:pt x="0" y="883065"/>
                  </a:lnTo>
                  <a:close/>
                </a:path>
              </a:pathLst>
            </a:custGeom>
            <a:solidFill>
              <a:srgbClr val="2B3D6C"/>
            </a:solidFill>
          </p:spPr>
        </p:sp>
        <p:sp>
          <p:nvSpPr>
            <p:cNvPr id="6" name="TextBox 6"/>
            <p:cNvSpPr txBox="1"/>
            <p:nvPr/>
          </p:nvSpPr>
          <p:spPr>
            <a:xfrm>
              <a:off x="0" y="-38100"/>
              <a:ext cx="1737746" cy="921165"/>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1558479" y="5472498"/>
            <a:ext cx="5546808" cy="898296"/>
          </a:xfrm>
          <a:prstGeom prst="rect">
            <a:avLst/>
          </a:prstGeom>
        </p:spPr>
        <p:txBody>
          <a:bodyPr lIns="0" tIns="0" rIns="0" bIns="0" rtlCol="0" anchor="t">
            <a:spAutoFit/>
          </a:bodyPr>
          <a:lstStyle/>
          <a:p>
            <a:pPr algn="ctr">
              <a:lnSpc>
                <a:spcPts val="6963"/>
              </a:lnSpc>
            </a:pPr>
            <a:r>
              <a:rPr lang="en-US" sz="6273">
                <a:solidFill>
                  <a:srgbClr val="FFFFFF"/>
                </a:solidFill>
                <a:latin typeface="Merriweather Sans Bold"/>
                <a:ea typeface="Merriweather Sans Bold"/>
                <a:cs typeface="Merriweather Sans Bold"/>
                <a:sym typeface="Merriweather Sans Bold"/>
              </a:rPr>
              <a:t>POKOK </a:t>
            </a:r>
          </a:p>
        </p:txBody>
      </p:sp>
      <p:sp>
        <p:nvSpPr>
          <p:cNvPr id="8" name="TextBox 8"/>
          <p:cNvSpPr txBox="1"/>
          <p:nvPr/>
        </p:nvSpPr>
        <p:spPr>
          <a:xfrm>
            <a:off x="1558479" y="6418490"/>
            <a:ext cx="5546808" cy="797325"/>
          </a:xfrm>
          <a:prstGeom prst="rect">
            <a:avLst/>
          </a:prstGeom>
        </p:spPr>
        <p:txBody>
          <a:bodyPr lIns="0" tIns="0" rIns="0" bIns="0" rtlCol="0" anchor="t">
            <a:spAutoFit/>
          </a:bodyPr>
          <a:lstStyle/>
          <a:p>
            <a:pPr algn="ctr">
              <a:lnSpc>
                <a:spcPts val="6216"/>
              </a:lnSpc>
            </a:pPr>
            <a:r>
              <a:rPr lang="en-US" sz="5600">
                <a:solidFill>
                  <a:srgbClr val="FFFFFF"/>
                </a:solidFill>
                <a:latin typeface="Merriweather Sans"/>
                <a:ea typeface="Merriweather Sans"/>
                <a:cs typeface="Merriweather Sans"/>
                <a:sym typeface="Merriweather Sans"/>
              </a:rPr>
              <a:t>BAHASAN</a:t>
            </a:r>
          </a:p>
        </p:txBody>
      </p:sp>
      <p:grpSp>
        <p:nvGrpSpPr>
          <p:cNvPr id="9" name="Group 9"/>
          <p:cNvGrpSpPr/>
          <p:nvPr/>
        </p:nvGrpSpPr>
        <p:grpSpPr>
          <a:xfrm>
            <a:off x="9395880" y="138282"/>
            <a:ext cx="8743905" cy="494573"/>
            <a:chOff x="0" y="0"/>
            <a:chExt cx="2446471" cy="138377"/>
          </a:xfrm>
        </p:grpSpPr>
        <p:sp>
          <p:nvSpPr>
            <p:cNvPr id="10" name="Freeform 10"/>
            <p:cNvSpPr/>
            <p:nvPr/>
          </p:nvSpPr>
          <p:spPr>
            <a:xfrm>
              <a:off x="0" y="0"/>
              <a:ext cx="2446471" cy="138377"/>
            </a:xfrm>
            <a:custGeom>
              <a:avLst/>
              <a:gdLst/>
              <a:ahLst/>
              <a:cxnLst/>
              <a:rect l="l" t="t" r="r" b="b"/>
              <a:pathLst>
                <a:path w="2446471" h="138377">
                  <a:moveTo>
                    <a:pt x="0" y="0"/>
                  </a:moveTo>
                  <a:lnTo>
                    <a:pt x="2446471" y="0"/>
                  </a:lnTo>
                  <a:lnTo>
                    <a:pt x="2446471" y="138377"/>
                  </a:lnTo>
                  <a:lnTo>
                    <a:pt x="0" y="138377"/>
                  </a:lnTo>
                  <a:close/>
                </a:path>
              </a:pathLst>
            </a:custGeom>
            <a:solidFill>
              <a:srgbClr val="2B3D6C"/>
            </a:solidFill>
          </p:spPr>
        </p:sp>
        <p:sp>
          <p:nvSpPr>
            <p:cNvPr id="11" name="TextBox 11"/>
            <p:cNvSpPr txBox="1"/>
            <p:nvPr/>
          </p:nvSpPr>
          <p:spPr>
            <a:xfrm>
              <a:off x="0" y="-38100"/>
              <a:ext cx="2446471" cy="176477"/>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9395880" y="868995"/>
            <a:ext cx="8743905" cy="494573"/>
            <a:chOff x="0" y="0"/>
            <a:chExt cx="2446471" cy="138377"/>
          </a:xfrm>
        </p:grpSpPr>
        <p:sp>
          <p:nvSpPr>
            <p:cNvPr id="13" name="Freeform 13"/>
            <p:cNvSpPr/>
            <p:nvPr/>
          </p:nvSpPr>
          <p:spPr>
            <a:xfrm>
              <a:off x="0" y="0"/>
              <a:ext cx="2446471" cy="138377"/>
            </a:xfrm>
            <a:custGeom>
              <a:avLst/>
              <a:gdLst/>
              <a:ahLst/>
              <a:cxnLst/>
              <a:rect l="l" t="t" r="r" b="b"/>
              <a:pathLst>
                <a:path w="2446471" h="138377">
                  <a:moveTo>
                    <a:pt x="0" y="0"/>
                  </a:moveTo>
                  <a:lnTo>
                    <a:pt x="2446471" y="0"/>
                  </a:lnTo>
                  <a:lnTo>
                    <a:pt x="2446471" y="138377"/>
                  </a:lnTo>
                  <a:lnTo>
                    <a:pt x="0" y="138377"/>
                  </a:lnTo>
                  <a:close/>
                </a:path>
              </a:pathLst>
            </a:custGeom>
            <a:solidFill>
              <a:srgbClr val="2B3D6C"/>
            </a:solidFill>
          </p:spPr>
        </p:sp>
        <p:sp>
          <p:nvSpPr>
            <p:cNvPr id="14" name="TextBox 14"/>
            <p:cNvSpPr txBox="1"/>
            <p:nvPr/>
          </p:nvSpPr>
          <p:spPr>
            <a:xfrm>
              <a:off x="0" y="-38100"/>
              <a:ext cx="2446471" cy="176477"/>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9426072" y="1604449"/>
            <a:ext cx="8743905" cy="494573"/>
            <a:chOff x="0" y="0"/>
            <a:chExt cx="2446471" cy="138377"/>
          </a:xfrm>
        </p:grpSpPr>
        <p:sp>
          <p:nvSpPr>
            <p:cNvPr id="16" name="Freeform 16"/>
            <p:cNvSpPr/>
            <p:nvPr/>
          </p:nvSpPr>
          <p:spPr>
            <a:xfrm>
              <a:off x="0" y="0"/>
              <a:ext cx="2446471" cy="138377"/>
            </a:xfrm>
            <a:custGeom>
              <a:avLst/>
              <a:gdLst/>
              <a:ahLst/>
              <a:cxnLst/>
              <a:rect l="l" t="t" r="r" b="b"/>
              <a:pathLst>
                <a:path w="2446471" h="138377">
                  <a:moveTo>
                    <a:pt x="0" y="0"/>
                  </a:moveTo>
                  <a:lnTo>
                    <a:pt x="2446471" y="0"/>
                  </a:lnTo>
                  <a:lnTo>
                    <a:pt x="2446471" y="138377"/>
                  </a:lnTo>
                  <a:lnTo>
                    <a:pt x="0" y="138377"/>
                  </a:lnTo>
                  <a:close/>
                </a:path>
              </a:pathLst>
            </a:custGeom>
            <a:solidFill>
              <a:srgbClr val="2B3D6C"/>
            </a:solidFill>
          </p:spPr>
        </p:sp>
        <p:sp>
          <p:nvSpPr>
            <p:cNvPr id="17" name="TextBox 17"/>
            <p:cNvSpPr txBox="1"/>
            <p:nvPr/>
          </p:nvSpPr>
          <p:spPr>
            <a:xfrm>
              <a:off x="0" y="-38100"/>
              <a:ext cx="2446471" cy="176477"/>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9395880" y="2330420"/>
            <a:ext cx="8743905" cy="494573"/>
            <a:chOff x="0" y="0"/>
            <a:chExt cx="2446471" cy="138377"/>
          </a:xfrm>
        </p:grpSpPr>
        <p:sp>
          <p:nvSpPr>
            <p:cNvPr id="19" name="Freeform 19"/>
            <p:cNvSpPr/>
            <p:nvPr/>
          </p:nvSpPr>
          <p:spPr>
            <a:xfrm>
              <a:off x="0" y="0"/>
              <a:ext cx="2446471" cy="138377"/>
            </a:xfrm>
            <a:custGeom>
              <a:avLst/>
              <a:gdLst/>
              <a:ahLst/>
              <a:cxnLst/>
              <a:rect l="l" t="t" r="r" b="b"/>
              <a:pathLst>
                <a:path w="2446471" h="138377">
                  <a:moveTo>
                    <a:pt x="0" y="0"/>
                  </a:moveTo>
                  <a:lnTo>
                    <a:pt x="2446471" y="0"/>
                  </a:lnTo>
                  <a:lnTo>
                    <a:pt x="2446471" y="138377"/>
                  </a:lnTo>
                  <a:lnTo>
                    <a:pt x="0" y="138377"/>
                  </a:lnTo>
                  <a:close/>
                </a:path>
              </a:pathLst>
            </a:custGeom>
            <a:solidFill>
              <a:srgbClr val="2B3D6C"/>
            </a:solidFill>
          </p:spPr>
        </p:sp>
        <p:sp>
          <p:nvSpPr>
            <p:cNvPr id="20" name="TextBox 20"/>
            <p:cNvSpPr txBox="1"/>
            <p:nvPr/>
          </p:nvSpPr>
          <p:spPr>
            <a:xfrm>
              <a:off x="0" y="-38100"/>
              <a:ext cx="2446471" cy="176477"/>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9395880" y="3061133"/>
            <a:ext cx="8743905" cy="494573"/>
            <a:chOff x="0" y="0"/>
            <a:chExt cx="2446471" cy="138377"/>
          </a:xfrm>
        </p:grpSpPr>
        <p:sp>
          <p:nvSpPr>
            <p:cNvPr id="22" name="Freeform 22"/>
            <p:cNvSpPr/>
            <p:nvPr/>
          </p:nvSpPr>
          <p:spPr>
            <a:xfrm>
              <a:off x="0" y="0"/>
              <a:ext cx="2446471" cy="138377"/>
            </a:xfrm>
            <a:custGeom>
              <a:avLst/>
              <a:gdLst/>
              <a:ahLst/>
              <a:cxnLst/>
              <a:rect l="l" t="t" r="r" b="b"/>
              <a:pathLst>
                <a:path w="2446471" h="138377">
                  <a:moveTo>
                    <a:pt x="0" y="0"/>
                  </a:moveTo>
                  <a:lnTo>
                    <a:pt x="2446471" y="0"/>
                  </a:lnTo>
                  <a:lnTo>
                    <a:pt x="2446471" y="138377"/>
                  </a:lnTo>
                  <a:lnTo>
                    <a:pt x="0" y="138377"/>
                  </a:lnTo>
                  <a:close/>
                </a:path>
              </a:pathLst>
            </a:custGeom>
            <a:solidFill>
              <a:srgbClr val="2B3D6C"/>
            </a:solidFill>
          </p:spPr>
        </p:sp>
        <p:sp>
          <p:nvSpPr>
            <p:cNvPr id="23" name="TextBox 23"/>
            <p:cNvSpPr txBox="1"/>
            <p:nvPr/>
          </p:nvSpPr>
          <p:spPr>
            <a:xfrm>
              <a:off x="0" y="-38100"/>
              <a:ext cx="2446471" cy="176477"/>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9395880" y="3791846"/>
            <a:ext cx="8743905" cy="494573"/>
            <a:chOff x="0" y="0"/>
            <a:chExt cx="2446471" cy="138377"/>
          </a:xfrm>
        </p:grpSpPr>
        <p:sp>
          <p:nvSpPr>
            <p:cNvPr id="25" name="Freeform 25"/>
            <p:cNvSpPr/>
            <p:nvPr/>
          </p:nvSpPr>
          <p:spPr>
            <a:xfrm>
              <a:off x="0" y="0"/>
              <a:ext cx="2446471" cy="138377"/>
            </a:xfrm>
            <a:custGeom>
              <a:avLst/>
              <a:gdLst/>
              <a:ahLst/>
              <a:cxnLst/>
              <a:rect l="l" t="t" r="r" b="b"/>
              <a:pathLst>
                <a:path w="2446471" h="138377">
                  <a:moveTo>
                    <a:pt x="0" y="0"/>
                  </a:moveTo>
                  <a:lnTo>
                    <a:pt x="2446471" y="0"/>
                  </a:lnTo>
                  <a:lnTo>
                    <a:pt x="2446471" y="138377"/>
                  </a:lnTo>
                  <a:lnTo>
                    <a:pt x="0" y="138377"/>
                  </a:lnTo>
                  <a:close/>
                </a:path>
              </a:pathLst>
            </a:custGeom>
            <a:solidFill>
              <a:srgbClr val="2B3D6C"/>
            </a:solidFill>
          </p:spPr>
        </p:sp>
        <p:sp>
          <p:nvSpPr>
            <p:cNvPr id="26" name="TextBox 26"/>
            <p:cNvSpPr txBox="1"/>
            <p:nvPr/>
          </p:nvSpPr>
          <p:spPr>
            <a:xfrm>
              <a:off x="0" y="-38100"/>
              <a:ext cx="2446471" cy="176477"/>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9395880" y="4522559"/>
            <a:ext cx="8743905" cy="494573"/>
            <a:chOff x="0" y="0"/>
            <a:chExt cx="2446471" cy="138377"/>
          </a:xfrm>
        </p:grpSpPr>
        <p:sp>
          <p:nvSpPr>
            <p:cNvPr id="28" name="Freeform 28"/>
            <p:cNvSpPr/>
            <p:nvPr/>
          </p:nvSpPr>
          <p:spPr>
            <a:xfrm>
              <a:off x="0" y="0"/>
              <a:ext cx="2446471" cy="138377"/>
            </a:xfrm>
            <a:custGeom>
              <a:avLst/>
              <a:gdLst/>
              <a:ahLst/>
              <a:cxnLst/>
              <a:rect l="l" t="t" r="r" b="b"/>
              <a:pathLst>
                <a:path w="2446471" h="138377">
                  <a:moveTo>
                    <a:pt x="0" y="0"/>
                  </a:moveTo>
                  <a:lnTo>
                    <a:pt x="2446471" y="0"/>
                  </a:lnTo>
                  <a:lnTo>
                    <a:pt x="2446471" y="138377"/>
                  </a:lnTo>
                  <a:lnTo>
                    <a:pt x="0" y="138377"/>
                  </a:lnTo>
                  <a:close/>
                </a:path>
              </a:pathLst>
            </a:custGeom>
            <a:solidFill>
              <a:srgbClr val="2B3D6C"/>
            </a:solidFill>
          </p:spPr>
        </p:sp>
        <p:sp>
          <p:nvSpPr>
            <p:cNvPr id="29" name="TextBox 29"/>
            <p:cNvSpPr txBox="1"/>
            <p:nvPr/>
          </p:nvSpPr>
          <p:spPr>
            <a:xfrm>
              <a:off x="0" y="-38100"/>
              <a:ext cx="2446471" cy="176477"/>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9395880" y="5255642"/>
            <a:ext cx="8743905" cy="494573"/>
            <a:chOff x="0" y="0"/>
            <a:chExt cx="2446471" cy="138377"/>
          </a:xfrm>
        </p:grpSpPr>
        <p:sp>
          <p:nvSpPr>
            <p:cNvPr id="31" name="Freeform 31"/>
            <p:cNvSpPr/>
            <p:nvPr/>
          </p:nvSpPr>
          <p:spPr>
            <a:xfrm>
              <a:off x="0" y="0"/>
              <a:ext cx="2446471" cy="138377"/>
            </a:xfrm>
            <a:custGeom>
              <a:avLst/>
              <a:gdLst/>
              <a:ahLst/>
              <a:cxnLst/>
              <a:rect l="l" t="t" r="r" b="b"/>
              <a:pathLst>
                <a:path w="2446471" h="138377">
                  <a:moveTo>
                    <a:pt x="0" y="0"/>
                  </a:moveTo>
                  <a:lnTo>
                    <a:pt x="2446471" y="0"/>
                  </a:lnTo>
                  <a:lnTo>
                    <a:pt x="2446471" y="138377"/>
                  </a:lnTo>
                  <a:lnTo>
                    <a:pt x="0" y="138377"/>
                  </a:lnTo>
                  <a:close/>
                </a:path>
              </a:pathLst>
            </a:custGeom>
            <a:solidFill>
              <a:srgbClr val="2B3D6C"/>
            </a:solidFill>
          </p:spPr>
        </p:sp>
        <p:sp>
          <p:nvSpPr>
            <p:cNvPr id="32" name="TextBox 32"/>
            <p:cNvSpPr txBox="1"/>
            <p:nvPr/>
          </p:nvSpPr>
          <p:spPr>
            <a:xfrm>
              <a:off x="0" y="-38100"/>
              <a:ext cx="2446471" cy="176477"/>
            </a:xfrm>
            <a:prstGeom prst="rect">
              <a:avLst/>
            </a:prstGeom>
          </p:spPr>
          <p:txBody>
            <a:bodyPr lIns="50800" tIns="50800" rIns="50800" bIns="50800" rtlCol="0" anchor="ctr"/>
            <a:lstStyle/>
            <a:p>
              <a:pPr algn="ctr">
                <a:lnSpc>
                  <a:spcPts val="2659"/>
                </a:lnSpc>
              </a:pPr>
              <a:endParaRPr/>
            </a:p>
          </p:txBody>
        </p:sp>
      </p:grpSp>
      <p:grpSp>
        <p:nvGrpSpPr>
          <p:cNvPr id="33" name="Group 33"/>
          <p:cNvGrpSpPr/>
          <p:nvPr/>
        </p:nvGrpSpPr>
        <p:grpSpPr>
          <a:xfrm>
            <a:off x="9395880" y="5988726"/>
            <a:ext cx="8743905" cy="494573"/>
            <a:chOff x="0" y="0"/>
            <a:chExt cx="2446471" cy="138377"/>
          </a:xfrm>
        </p:grpSpPr>
        <p:sp>
          <p:nvSpPr>
            <p:cNvPr id="34" name="Freeform 34"/>
            <p:cNvSpPr/>
            <p:nvPr/>
          </p:nvSpPr>
          <p:spPr>
            <a:xfrm>
              <a:off x="0" y="0"/>
              <a:ext cx="2446471" cy="138377"/>
            </a:xfrm>
            <a:custGeom>
              <a:avLst/>
              <a:gdLst/>
              <a:ahLst/>
              <a:cxnLst/>
              <a:rect l="l" t="t" r="r" b="b"/>
              <a:pathLst>
                <a:path w="2446471" h="138377">
                  <a:moveTo>
                    <a:pt x="0" y="0"/>
                  </a:moveTo>
                  <a:lnTo>
                    <a:pt x="2446471" y="0"/>
                  </a:lnTo>
                  <a:lnTo>
                    <a:pt x="2446471" y="138377"/>
                  </a:lnTo>
                  <a:lnTo>
                    <a:pt x="0" y="138377"/>
                  </a:lnTo>
                  <a:close/>
                </a:path>
              </a:pathLst>
            </a:custGeom>
            <a:solidFill>
              <a:srgbClr val="2B3D6C"/>
            </a:solidFill>
          </p:spPr>
        </p:sp>
        <p:sp>
          <p:nvSpPr>
            <p:cNvPr id="35" name="TextBox 35"/>
            <p:cNvSpPr txBox="1"/>
            <p:nvPr/>
          </p:nvSpPr>
          <p:spPr>
            <a:xfrm>
              <a:off x="0" y="-38100"/>
              <a:ext cx="2446471" cy="176477"/>
            </a:xfrm>
            <a:prstGeom prst="rect">
              <a:avLst/>
            </a:prstGeom>
          </p:spPr>
          <p:txBody>
            <a:bodyPr lIns="50800" tIns="50800" rIns="50800" bIns="50800" rtlCol="0" anchor="ctr"/>
            <a:lstStyle/>
            <a:p>
              <a:pPr algn="ctr">
                <a:lnSpc>
                  <a:spcPts val="2659"/>
                </a:lnSpc>
              </a:pPr>
              <a:endParaRPr/>
            </a:p>
          </p:txBody>
        </p:sp>
      </p:grpSp>
      <p:grpSp>
        <p:nvGrpSpPr>
          <p:cNvPr id="36" name="Group 36"/>
          <p:cNvGrpSpPr/>
          <p:nvPr/>
        </p:nvGrpSpPr>
        <p:grpSpPr>
          <a:xfrm>
            <a:off x="9395880" y="6721810"/>
            <a:ext cx="8743905" cy="494573"/>
            <a:chOff x="0" y="0"/>
            <a:chExt cx="2446471" cy="138377"/>
          </a:xfrm>
        </p:grpSpPr>
        <p:sp>
          <p:nvSpPr>
            <p:cNvPr id="37" name="Freeform 37"/>
            <p:cNvSpPr/>
            <p:nvPr/>
          </p:nvSpPr>
          <p:spPr>
            <a:xfrm>
              <a:off x="0" y="0"/>
              <a:ext cx="2446471" cy="138377"/>
            </a:xfrm>
            <a:custGeom>
              <a:avLst/>
              <a:gdLst/>
              <a:ahLst/>
              <a:cxnLst/>
              <a:rect l="l" t="t" r="r" b="b"/>
              <a:pathLst>
                <a:path w="2446471" h="138377">
                  <a:moveTo>
                    <a:pt x="0" y="0"/>
                  </a:moveTo>
                  <a:lnTo>
                    <a:pt x="2446471" y="0"/>
                  </a:lnTo>
                  <a:lnTo>
                    <a:pt x="2446471" y="138377"/>
                  </a:lnTo>
                  <a:lnTo>
                    <a:pt x="0" y="138377"/>
                  </a:lnTo>
                  <a:close/>
                </a:path>
              </a:pathLst>
            </a:custGeom>
            <a:solidFill>
              <a:srgbClr val="2B3D6C"/>
            </a:solidFill>
          </p:spPr>
        </p:sp>
        <p:sp>
          <p:nvSpPr>
            <p:cNvPr id="38" name="TextBox 38"/>
            <p:cNvSpPr txBox="1"/>
            <p:nvPr/>
          </p:nvSpPr>
          <p:spPr>
            <a:xfrm>
              <a:off x="0" y="-38100"/>
              <a:ext cx="2446471" cy="176477"/>
            </a:xfrm>
            <a:prstGeom prst="rect">
              <a:avLst/>
            </a:prstGeom>
          </p:spPr>
          <p:txBody>
            <a:bodyPr lIns="50800" tIns="50800" rIns="50800" bIns="50800" rtlCol="0" anchor="ctr"/>
            <a:lstStyle/>
            <a:p>
              <a:pPr algn="ctr">
                <a:lnSpc>
                  <a:spcPts val="2659"/>
                </a:lnSpc>
              </a:pPr>
              <a:endParaRPr/>
            </a:p>
          </p:txBody>
        </p:sp>
      </p:grpSp>
      <p:grpSp>
        <p:nvGrpSpPr>
          <p:cNvPr id="39" name="Group 39"/>
          <p:cNvGrpSpPr/>
          <p:nvPr/>
        </p:nvGrpSpPr>
        <p:grpSpPr>
          <a:xfrm>
            <a:off x="9395880" y="7454894"/>
            <a:ext cx="8743905" cy="494573"/>
            <a:chOff x="0" y="0"/>
            <a:chExt cx="2446471" cy="138377"/>
          </a:xfrm>
        </p:grpSpPr>
        <p:sp>
          <p:nvSpPr>
            <p:cNvPr id="40" name="Freeform 40"/>
            <p:cNvSpPr/>
            <p:nvPr/>
          </p:nvSpPr>
          <p:spPr>
            <a:xfrm>
              <a:off x="0" y="0"/>
              <a:ext cx="2446471" cy="138377"/>
            </a:xfrm>
            <a:custGeom>
              <a:avLst/>
              <a:gdLst/>
              <a:ahLst/>
              <a:cxnLst/>
              <a:rect l="l" t="t" r="r" b="b"/>
              <a:pathLst>
                <a:path w="2446471" h="138377">
                  <a:moveTo>
                    <a:pt x="0" y="0"/>
                  </a:moveTo>
                  <a:lnTo>
                    <a:pt x="2446471" y="0"/>
                  </a:lnTo>
                  <a:lnTo>
                    <a:pt x="2446471" y="138377"/>
                  </a:lnTo>
                  <a:lnTo>
                    <a:pt x="0" y="138377"/>
                  </a:lnTo>
                  <a:close/>
                </a:path>
              </a:pathLst>
            </a:custGeom>
            <a:solidFill>
              <a:srgbClr val="2B3D6C"/>
            </a:solidFill>
          </p:spPr>
        </p:sp>
        <p:sp>
          <p:nvSpPr>
            <p:cNvPr id="41" name="TextBox 41"/>
            <p:cNvSpPr txBox="1"/>
            <p:nvPr/>
          </p:nvSpPr>
          <p:spPr>
            <a:xfrm>
              <a:off x="0" y="-38100"/>
              <a:ext cx="2446471" cy="176477"/>
            </a:xfrm>
            <a:prstGeom prst="rect">
              <a:avLst/>
            </a:prstGeom>
          </p:spPr>
          <p:txBody>
            <a:bodyPr lIns="50800" tIns="50800" rIns="50800" bIns="50800" rtlCol="0" anchor="ctr"/>
            <a:lstStyle/>
            <a:p>
              <a:pPr algn="ctr">
                <a:lnSpc>
                  <a:spcPts val="2659"/>
                </a:lnSpc>
              </a:pPr>
              <a:endParaRPr/>
            </a:p>
          </p:txBody>
        </p:sp>
      </p:grpSp>
      <p:grpSp>
        <p:nvGrpSpPr>
          <p:cNvPr id="42" name="Group 42"/>
          <p:cNvGrpSpPr/>
          <p:nvPr/>
        </p:nvGrpSpPr>
        <p:grpSpPr>
          <a:xfrm>
            <a:off x="9395880" y="8187978"/>
            <a:ext cx="8743905" cy="494573"/>
            <a:chOff x="0" y="0"/>
            <a:chExt cx="2446471" cy="138377"/>
          </a:xfrm>
        </p:grpSpPr>
        <p:sp>
          <p:nvSpPr>
            <p:cNvPr id="43" name="Freeform 43"/>
            <p:cNvSpPr/>
            <p:nvPr/>
          </p:nvSpPr>
          <p:spPr>
            <a:xfrm>
              <a:off x="0" y="0"/>
              <a:ext cx="2446471" cy="138377"/>
            </a:xfrm>
            <a:custGeom>
              <a:avLst/>
              <a:gdLst/>
              <a:ahLst/>
              <a:cxnLst/>
              <a:rect l="l" t="t" r="r" b="b"/>
              <a:pathLst>
                <a:path w="2446471" h="138377">
                  <a:moveTo>
                    <a:pt x="0" y="0"/>
                  </a:moveTo>
                  <a:lnTo>
                    <a:pt x="2446471" y="0"/>
                  </a:lnTo>
                  <a:lnTo>
                    <a:pt x="2446471" y="138377"/>
                  </a:lnTo>
                  <a:lnTo>
                    <a:pt x="0" y="138377"/>
                  </a:lnTo>
                  <a:close/>
                </a:path>
              </a:pathLst>
            </a:custGeom>
            <a:solidFill>
              <a:srgbClr val="2B3D6C"/>
            </a:solidFill>
          </p:spPr>
        </p:sp>
        <p:sp>
          <p:nvSpPr>
            <p:cNvPr id="44" name="TextBox 44"/>
            <p:cNvSpPr txBox="1"/>
            <p:nvPr/>
          </p:nvSpPr>
          <p:spPr>
            <a:xfrm>
              <a:off x="0" y="-38100"/>
              <a:ext cx="2446471" cy="176477"/>
            </a:xfrm>
            <a:prstGeom prst="rect">
              <a:avLst/>
            </a:prstGeom>
          </p:spPr>
          <p:txBody>
            <a:bodyPr lIns="50800" tIns="50800" rIns="50800" bIns="50800" rtlCol="0" anchor="ctr"/>
            <a:lstStyle/>
            <a:p>
              <a:pPr algn="ctr">
                <a:lnSpc>
                  <a:spcPts val="2659"/>
                </a:lnSpc>
              </a:pPr>
              <a:endParaRPr/>
            </a:p>
          </p:txBody>
        </p:sp>
      </p:grpSp>
      <p:grpSp>
        <p:nvGrpSpPr>
          <p:cNvPr id="45" name="Group 45"/>
          <p:cNvGrpSpPr/>
          <p:nvPr/>
        </p:nvGrpSpPr>
        <p:grpSpPr>
          <a:xfrm>
            <a:off x="9395880" y="8921061"/>
            <a:ext cx="8743905" cy="494573"/>
            <a:chOff x="0" y="0"/>
            <a:chExt cx="2446471" cy="138377"/>
          </a:xfrm>
        </p:grpSpPr>
        <p:sp>
          <p:nvSpPr>
            <p:cNvPr id="46" name="Freeform 46"/>
            <p:cNvSpPr/>
            <p:nvPr/>
          </p:nvSpPr>
          <p:spPr>
            <a:xfrm>
              <a:off x="0" y="0"/>
              <a:ext cx="2446471" cy="138377"/>
            </a:xfrm>
            <a:custGeom>
              <a:avLst/>
              <a:gdLst/>
              <a:ahLst/>
              <a:cxnLst/>
              <a:rect l="l" t="t" r="r" b="b"/>
              <a:pathLst>
                <a:path w="2446471" h="138377">
                  <a:moveTo>
                    <a:pt x="0" y="0"/>
                  </a:moveTo>
                  <a:lnTo>
                    <a:pt x="2446471" y="0"/>
                  </a:lnTo>
                  <a:lnTo>
                    <a:pt x="2446471" y="138377"/>
                  </a:lnTo>
                  <a:lnTo>
                    <a:pt x="0" y="138377"/>
                  </a:lnTo>
                  <a:close/>
                </a:path>
              </a:pathLst>
            </a:custGeom>
            <a:solidFill>
              <a:srgbClr val="2B3D6C"/>
            </a:solidFill>
          </p:spPr>
        </p:sp>
        <p:sp>
          <p:nvSpPr>
            <p:cNvPr id="47" name="TextBox 47"/>
            <p:cNvSpPr txBox="1"/>
            <p:nvPr/>
          </p:nvSpPr>
          <p:spPr>
            <a:xfrm>
              <a:off x="0" y="-38100"/>
              <a:ext cx="2446471" cy="176477"/>
            </a:xfrm>
            <a:prstGeom prst="rect">
              <a:avLst/>
            </a:prstGeom>
          </p:spPr>
          <p:txBody>
            <a:bodyPr lIns="50800" tIns="50800" rIns="50800" bIns="50800" rtlCol="0" anchor="ctr"/>
            <a:lstStyle/>
            <a:p>
              <a:pPr algn="ctr">
                <a:lnSpc>
                  <a:spcPts val="2659"/>
                </a:lnSpc>
              </a:pPr>
              <a:endParaRPr/>
            </a:p>
          </p:txBody>
        </p:sp>
      </p:grpSp>
      <p:grpSp>
        <p:nvGrpSpPr>
          <p:cNvPr id="48" name="Group 48"/>
          <p:cNvGrpSpPr/>
          <p:nvPr/>
        </p:nvGrpSpPr>
        <p:grpSpPr>
          <a:xfrm>
            <a:off x="9395880" y="9654145"/>
            <a:ext cx="8743905" cy="494573"/>
            <a:chOff x="0" y="0"/>
            <a:chExt cx="2446471" cy="138377"/>
          </a:xfrm>
        </p:grpSpPr>
        <p:sp>
          <p:nvSpPr>
            <p:cNvPr id="49" name="Freeform 49"/>
            <p:cNvSpPr/>
            <p:nvPr/>
          </p:nvSpPr>
          <p:spPr>
            <a:xfrm>
              <a:off x="0" y="0"/>
              <a:ext cx="2446471" cy="138377"/>
            </a:xfrm>
            <a:custGeom>
              <a:avLst/>
              <a:gdLst/>
              <a:ahLst/>
              <a:cxnLst/>
              <a:rect l="l" t="t" r="r" b="b"/>
              <a:pathLst>
                <a:path w="2446471" h="138377">
                  <a:moveTo>
                    <a:pt x="0" y="0"/>
                  </a:moveTo>
                  <a:lnTo>
                    <a:pt x="2446471" y="0"/>
                  </a:lnTo>
                  <a:lnTo>
                    <a:pt x="2446471" y="138377"/>
                  </a:lnTo>
                  <a:lnTo>
                    <a:pt x="0" y="138377"/>
                  </a:lnTo>
                  <a:close/>
                </a:path>
              </a:pathLst>
            </a:custGeom>
            <a:solidFill>
              <a:srgbClr val="2B3D6C"/>
            </a:solidFill>
          </p:spPr>
        </p:sp>
        <p:sp>
          <p:nvSpPr>
            <p:cNvPr id="50" name="TextBox 50"/>
            <p:cNvSpPr txBox="1"/>
            <p:nvPr/>
          </p:nvSpPr>
          <p:spPr>
            <a:xfrm>
              <a:off x="0" y="-38100"/>
              <a:ext cx="2446471" cy="176477"/>
            </a:xfrm>
            <a:prstGeom prst="rect">
              <a:avLst/>
            </a:prstGeom>
          </p:spPr>
          <p:txBody>
            <a:bodyPr lIns="50800" tIns="50800" rIns="50800" bIns="50800" rtlCol="0" anchor="ctr"/>
            <a:lstStyle/>
            <a:p>
              <a:pPr algn="ctr">
                <a:lnSpc>
                  <a:spcPts val="2659"/>
                </a:lnSpc>
              </a:pPr>
              <a:endParaRPr/>
            </a:p>
          </p:txBody>
        </p:sp>
      </p:grpSp>
      <p:sp>
        <p:nvSpPr>
          <p:cNvPr id="51" name="TextBox 51"/>
          <p:cNvSpPr txBox="1"/>
          <p:nvPr/>
        </p:nvSpPr>
        <p:spPr>
          <a:xfrm>
            <a:off x="9395880" y="285950"/>
            <a:ext cx="8743905" cy="218286"/>
          </a:xfrm>
          <a:prstGeom prst="rect">
            <a:avLst/>
          </a:prstGeom>
        </p:spPr>
        <p:txBody>
          <a:bodyPr lIns="0" tIns="0" rIns="0" bIns="0" rtlCol="0" anchor="t">
            <a:spAutoFit/>
          </a:bodyPr>
          <a:lstStyle/>
          <a:p>
            <a:pPr algn="ctr">
              <a:lnSpc>
                <a:spcPts val="1775"/>
              </a:lnSpc>
            </a:pPr>
            <a:r>
              <a:rPr lang="en-US" sz="1599">
                <a:solidFill>
                  <a:srgbClr val="FFFFFF"/>
                </a:solidFill>
                <a:latin typeface="Merriweather Sans"/>
                <a:ea typeface="Merriweather Sans"/>
                <a:cs typeface="Merriweather Sans"/>
                <a:sym typeface="Merriweather Sans"/>
              </a:rPr>
              <a:t>PENDAHULUAN: MENGENAL TECHNOPRENEURSHIP</a:t>
            </a:r>
          </a:p>
        </p:txBody>
      </p:sp>
      <p:sp>
        <p:nvSpPr>
          <p:cNvPr id="52" name="TextBox 52"/>
          <p:cNvSpPr txBox="1"/>
          <p:nvPr/>
        </p:nvSpPr>
        <p:spPr>
          <a:xfrm>
            <a:off x="9395880" y="1016663"/>
            <a:ext cx="8743905" cy="230832"/>
          </a:xfrm>
          <a:prstGeom prst="rect">
            <a:avLst/>
          </a:prstGeom>
        </p:spPr>
        <p:txBody>
          <a:bodyPr lIns="0" tIns="0" rIns="0" bIns="0" rtlCol="0" anchor="t">
            <a:spAutoFit/>
          </a:bodyPr>
          <a:lstStyle/>
          <a:p>
            <a:pPr algn="ctr">
              <a:lnSpc>
                <a:spcPts val="1775"/>
              </a:lnSpc>
            </a:pPr>
            <a:r>
              <a:rPr lang="en-US" sz="1599" dirty="0">
                <a:solidFill>
                  <a:srgbClr val="FFFFFF"/>
                </a:solidFill>
                <a:latin typeface="Merriweather Sans"/>
                <a:ea typeface="Merriweather Sans"/>
                <a:cs typeface="Merriweather Sans"/>
                <a:sym typeface="Merriweather Sans"/>
              </a:rPr>
              <a:t>HAKEKAT TECHNOPRENEURSHIP</a:t>
            </a:r>
          </a:p>
        </p:txBody>
      </p:sp>
      <p:sp>
        <p:nvSpPr>
          <p:cNvPr id="53" name="TextBox 53"/>
          <p:cNvSpPr txBox="1"/>
          <p:nvPr/>
        </p:nvSpPr>
        <p:spPr>
          <a:xfrm>
            <a:off x="9395880" y="1747376"/>
            <a:ext cx="8743905" cy="230832"/>
          </a:xfrm>
          <a:prstGeom prst="rect">
            <a:avLst/>
          </a:prstGeom>
        </p:spPr>
        <p:txBody>
          <a:bodyPr lIns="0" tIns="0" rIns="0" bIns="0" rtlCol="0" anchor="t">
            <a:spAutoFit/>
          </a:bodyPr>
          <a:lstStyle/>
          <a:p>
            <a:pPr algn="ctr">
              <a:lnSpc>
                <a:spcPts val="1775"/>
              </a:lnSpc>
            </a:pPr>
            <a:r>
              <a:rPr lang="en-US" sz="1599" dirty="0">
                <a:solidFill>
                  <a:srgbClr val="FFFFFF"/>
                </a:solidFill>
                <a:latin typeface="Merriweather Sans"/>
                <a:ea typeface="Merriweather Sans"/>
                <a:cs typeface="Merriweather Sans"/>
                <a:sym typeface="Merriweather Sans"/>
              </a:rPr>
              <a:t>TECHNOPRENEURSHIP DI  ERA DIGITAL</a:t>
            </a:r>
          </a:p>
        </p:txBody>
      </p:sp>
      <p:sp>
        <p:nvSpPr>
          <p:cNvPr id="54" name="TextBox 54"/>
          <p:cNvSpPr txBox="1"/>
          <p:nvPr/>
        </p:nvSpPr>
        <p:spPr>
          <a:xfrm>
            <a:off x="9395880" y="2478089"/>
            <a:ext cx="8743905" cy="230832"/>
          </a:xfrm>
          <a:prstGeom prst="rect">
            <a:avLst/>
          </a:prstGeom>
        </p:spPr>
        <p:txBody>
          <a:bodyPr lIns="0" tIns="0" rIns="0" bIns="0" rtlCol="0" anchor="t">
            <a:spAutoFit/>
          </a:bodyPr>
          <a:lstStyle/>
          <a:p>
            <a:pPr algn="ctr">
              <a:lnSpc>
                <a:spcPts val="1775"/>
              </a:lnSpc>
            </a:pPr>
            <a:r>
              <a:rPr lang="en-US" sz="1599" dirty="0">
                <a:solidFill>
                  <a:srgbClr val="FFFFFF"/>
                </a:solidFill>
                <a:latin typeface="Merriweather Sans"/>
                <a:ea typeface="Merriweather Sans"/>
                <a:cs typeface="Merriweather Sans"/>
                <a:sym typeface="Merriweather Sans"/>
              </a:rPr>
              <a:t>KIAT SUKSES TECHNOPRENUER</a:t>
            </a:r>
          </a:p>
        </p:txBody>
      </p:sp>
      <p:sp>
        <p:nvSpPr>
          <p:cNvPr id="55" name="TextBox 55"/>
          <p:cNvSpPr txBox="1"/>
          <p:nvPr/>
        </p:nvSpPr>
        <p:spPr>
          <a:xfrm>
            <a:off x="9395880" y="3208802"/>
            <a:ext cx="8743905" cy="230832"/>
          </a:xfrm>
          <a:prstGeom prst="rect">
            <a:avLst/>
          </a:prstGeom>
        </p:spPr>
        <p:txBody>
          <a:bodyPr lIns="0" tIns="0" rIns="0" bIns="0" rtlCol="0" anchor="t">
            <a:spAutoFit/>
          </a:bodyPr>
          <a:lstStyle/>
          <a:p>
            <a:pPr algn="ctr">
              <a:lnSpc>
                <a:spcPts val="1775"/>
              </a:lnSpc>
            </a:pPr>
            <a:r>
              <a:rPr lang="en-US" sz="1599" dirty="0" err="1">
                <a:solidFill>
                  <a:srgbClr val="FFFFFF"/>
                </a:solidFill>
                <a:latin typeface="Merriweather Sans"/>
                <a:ea typeface="Merriweather Sans"/>
                <a:cs typeface="Merriweather Sans"/>
                <a:sym typeface="Merriweather Sans"/>
              </a:rPr>
              <a:t>ENTREPRENEURiAL</a:t>
            </a:r>
            <a:r>
              <a:rPr lang="en-US" sz="1599" dirty="0">
                <a:solidFill>
                  <a:srgbClr val="FFFFFF"/>
                </a:solidFill>
                <a:latin typeface="Merriweather Sans"/>
                <a:ea typeface="Merriweather Sans"/>
                <a:cs typeface="Merriweather Sans"/>
                <a:sym typeface="Merriweather Sans"/>
              </a:rPr>
              <a:t>/DIGITAL PRENEUR MINDSET</a:t>
            </a:r>
          </a:p>
        </p:txBody>
      </p:sp>
      <p:sp>
        <p:nvSpPr>
          <p:cNvPr id="56" name="TextBox 56"/>
          <p:cNvSpPr txBox="1"/>
          <p:nvPr/>
        </p:nvSpPr>
        <p:spPr>
          <a:xfrm>
            <a:off x="9395880" y="3939514"/>
            <a:ext cx="8743905" cy="230832"/>
          </a:xfrm>
          <a:prstGeom prst="rect">
            <a:avLst/>
          </a:prstGeom>
        </p:spPr>
        <p:txBody>
          <a:bodyPr lIns="0" tIns="0" rIns="0" bIns="0" rtlCol="0" anchor="t">
            <a:spAutoFit/>
          </a:bodyPr>
          <a:lstStyle/>
          <a:p>
            <a:pPr algn="ctr">
              <a:lnSpc>
                <a:spcPts val="1775"/>
              </a:lnSpc>
            </a:pPr>
            <a:r>
              <a:rPr lang="en-US" sz="1599" dirty="0">
                <a:solidFill>
                  <a:srgbClr val="FFFFFF"/>
                </a:solidFill>
                <a:latin typeface="Merriweather Sans"/>
                <a:ea typeface="Merriweather Sans"/>
                <a:cs typeface="Merriweather Sans"/>
                <a:sym typeface="Merriweather Sans"/>
              </a:rPr>
              <a:t> PELUANG DAN MENCIPTAKAN IDE BISNIS</a:t>
            </a:r>
          </a:p>
        </p:txBody>
      </p:sp>
      <p:sp>
        <p:nvSpPr>
          <p:cNvPr id="57" name="TextBox 57"/>
          <p:cNvSpPr txBox="1"/>
          <p:nvPr/>
        </p:nvSpPr>
        <p:spPr>
          <a:xfrm>
            <a:off x="9395880" y="4670227"/>
            <a:ext cx="8743905" cy="230832"/>
          </a:xfrm>
          <a:prstGeom prst="rect">
            <a:avLst/>
          </a:prstGeom>
        </p:spPr>
        <p:txBody>
          <a:bodyPr lIns="0" tIns="0" rIns="0" bIns="0" rtlCol="0" anchor="t">
            <a:spAutoFit/>
          </a:bodyPr>
          <a:lstStyle/>
          <a:p>
            <a:pPr algn="ctr">
              <a:lnSpc>
                <a:spcPts val="1775"/>
              </a:lnSpc>
            </a:pPr>
            <a:r>
              <a:rPr lang="en-US" sz="1599" dirty="0">
                <a:solidFill>
                  <a:srgbClr val="FFFFFF"/>
                </a:solidFill>
                <a:latin typeface="Merriweather Sans"/>
                <a:ea typeface="Merriweather Sans"/>
                <a:cs typeface="Merriweather Sans"/>
                <a:sym typeface="Merriweather Sans"/>
              </a:rPr>
              <a:t>MENDIRIKAN USAHA</a:t>
            </a:r>
          </a:p>
        </p:txBody>
      </p:sp>
      <p:sp>
        <p:nvSpPr>
          <p:cNvPr id="58" name="TextBox 58"/>
          <p:cNvSpPr txBox="1"/>
          <p:nvPr/>
        </p:nvSpPr>
        <p:spPr>
          <a:xfrm>
            <a:off x="9395880" y="5400940"/>
            <a:ext cx="8743905" cy="230832"/>
          </a:xfrm>
          <a:prstGeom prst="rect">
            <a:avLst/>
          </a:prstGeom>
        </p:spPr>
        <p:txBody>
          <a:bodyPr lIns="0" tIns="0" rIns="0" bIns="0" rtlCol="0" anchor="t">
            <a:spAutoFit/>
          </a:bodyPr>
          <a:lstStyle/>
          <a:p>
            <a:pPr algn="ctr">
              <a:lnSpc>
                <a:spcPts val="1775"/>
              </a:lnSpc>
            </a:pPr>
            <a:r>
              <a:rPr lang="en-US" sz="1599" dirty="0">
                <a:solidFill>
                  <a:srgbClr val="FFFFFF"/>
                </a:solidFill>
                <a:latin typeface="Merriweather Sans"/>
                <a:ea typeface="Merriweather Sans"/>
                <a:cs typeface="Merriweather Sans"/>
                <a:sym typeface="Merriweather Sans"/>
              </a:rPr>
              <a:t>MENILAI KEBUTUHAN USAHA</a:t>
            </a:r>
          </a:p>
        </p:txBody>
      </p:sp>
      <p:sp>
        <p:nvSpPr>
          <p:cNvPr id="59" name="TextBox 59"/>
          <p:cNvSpPr txBox="1"/>
          <p:nvPr/>
        </p:nvSpPr>
        <p:spPr>
          <a:xfrm>
            <a:off x="9395880" y="6131653"/>
            <a:ext cx="8743905" cy="230832"/>
          </a:xfrm>
          <a:prstGeom prst="rect">
            <a:avLst/>
          </a:prstGeom>
        </p:spPr>
        <p:txBody>
          <a:bodyPr lIns="0" tIns="0" rIns="0" bIns="0" rtlCol="0" anchor="t">
            <a:spAutoFit/>
          </a:bodyPr>
          <a:lstStyle/>
          <a:p>
            <a:pPr algn="ctr">
              <a:lnSpc>
                <a:spcPts val="1775"/>
              </a:lnSpc>
            </a:pPr>
            <a:r>
              <a:rPr lang="en-US" sz="1599" dirty="0">
                <a:solidFill>
                  <a:srgbClr val="FFFFFF"/>
                </a:solidFill>
                <a:latin typeface="Merriweather Sans"/>
                <a:ea typeface="Merriweather Sans"/>
                <a:cs typeface="Merriweather Sans"/>
                <a:sym typeface="Merriweather Sans"/>
              </a:rPr>
              <a:t>PEMBIAYAAN USAHA</a:t>
            </a:r>
          </a:p>
        </p:txBody>
      </p:sp>
      <p:sp>
        <p:nvSpPr>
          <p:cNvPr id="60" name="TextBox 60"/>
          <p:cNvSpPr txBox="1"/>
          <p:nvPr/>
        </p:nvSpPr>
        <p:spPr>
          <a:xfrm>
            <a:off x="9395880" y="6862366"/>
            <a:ext cx="8743905" cy="230832"/>
          </a:xfrm>
          <a:prstGeom prst="rect">
            <a:avLst/>
          </a:prstGeom>
        </p:spPr>
        <p:txBody>
          <a:bodyPr lIns="0" tIns="0" rIns="0" bIns="0" rtlCol="0" anchor="t">
            <a:spAutoFit/>
          </a:bodyPr>
          <a:lstStyle/>
          <a:p>
            <a:pPr algn="ctr">
              <a:lnSpc>
                <a:spcPts val="1775"/>
              </a:lnSpc>
            </a:pPr>
            <a:r>
              <a:rPr lang="en-US" sz="1599" dirty="0">
                <a:solidFill>
                  <a:srgbClr val="FFFFFF"/>
                </a:solidFill>
                <a:latin typeface="Merriweather Sans"/>
                <a:ea typeface="Merriweather Sans"/>
                <a:cs typeface="Merriweather Sans"/>
                <a:sym typeface="Merriweather Sans"/>
              </a:rPr>
              <a:t>PENGEMBANGAN  PRODUK</a:t>
            </a:r>
          </a:p>
        </p:txBody>
      </p:sp>
      <p:sp>
        <p:nvSpPr>
          <p:cNvPr id="61" name="TextBox 61"/>
          <p:cNvSpPr txBox="1"/>
          <p:nvPr/>
        </p:nvSpPr>
        <p:spPr>
          <a:xfrm>
            <a:off x="9395880" y="7593078"/>
            <a:ext cx="8743905" cy="230832"/>
          </a:xfrm>
          <a:prstGeom prst="rect">
            <a:avLst/>
          </a:prstGeom>
        </p:spPr>
        <p:txBody>
          <a:bodyPr lIns="0" tIns="0" rIns="0" bIns="0" rtlCol="0" anchor="t">
            <a:spAutoFit/>
          </a:bodyPr>
          <a:lstStyle/>
          <a:p>
            <a:pPr algn="ctr">
              <a:lnSpc>
                <a:spcPts val="1775"/>
              </a:lnSpc>
            </a:pPr>
            <a:r>
              <a:rPr lang="en-US" sz="1599" dirty="0">
                <a:solidFill>
                  <a:srgbClr val="FFFFFF"/>
                </a:solidFill>
                <a:latin typeface="Merriweather Sans"/>
                <a:ea typeface="Merriweather Sans"/>
                <a:cs typeface="Merriweather Sans"/>
                <a:sym typeface="Merriweather Sans"/>
              </a:rPr>
              <a:t>MENGEMBANGKAN LIFESKILL</a:t>
            </a:r>
          </a:p>
        </p:txBody>
      </p:sp>
      <p:sp>
        <p:nvSpPr>
          <p:cNvPr id="62" name="TextBox 62"/>
          <p:cNvSpPr txBox="1"/>
          <p:nvPr/>
        </p:nvSpPr>
        <p:spPr>
          <a:xfrm>
            <a:off x="9395880" y="8323791"/>
            <a:ext cx="8743905" cy="230832"/>
          </a:xfrm>
          <a:prstGeom prst="rect">
            <a:avLst/>
          </a:prstGeom>
        </p:spPr>
        <p:txBody>
          <a:bodyPr lIns="0" tIns="0" rIns="0" bIns="0" rtlCol="0" anchor="t">
            <a:spAutoFit/>
          </a:bodyPr>
          <a:lstStyle/>
          <a:p>
            <a:pPr algn="ctr">
              <a:lnSpc>
                <a:spcPts val="1775"/>
              </a:lnSpc>
            </a:pPr>
            <a:r>
              <a:rPr lang="en-US" sz="1599" dirty="0">
                <a:solidFill>
                  <a:srgbClr val="FFFFFF"/>
                </a:solidFill>
                <a:latin typeface="Merriweather Sans"/>
                <a:ea typeface="Merriweather Sans"/>
                <a:cs typeface="Merriweather Sans"/>
                <a:sym typeface="Merriweather Sans"/>
              </a:rPr>
              <a:t>PEMASARAN ONLINE</a:t>
            </a:r>
          </a:p>
        </p:txBody>
      </p:sp>
      <p:sp>
        <p:nvSpPr>
          <p:cNvPr id="63" name="TextBox 63"/>
          <p:cNvSpPr txBox="1"/>
          <p:nvPr/>
        </p:nvSpPr>
        <p:spPr>
          <a:xfrm>
            <a:off x="9395880" y="9054504"/>
            <a:ext cx="8743905" cy="230832"/>
          </a:xfrm>
          <a:prstGeom prst="rect">
            <a:avLst/>
          </a:prstGeom>
        </p:spPr>
        <p:txBody>
          <a:bodyPr lIns="0" tIns="0" rIns="0" bIns="0" rtlCol="0" anchor="t">
            <a:spAutoFit/>
          </a:bodyPr>
          <a:lstStyle/>
          <a:p>
            <a:pPr algn="ctr">
              <a:lnSpc>
                <a:spcPts val="1775"/>
              </a:lnSpc>
            </a:pPr>
            <a:r>
              <a:rPr lang="en-US" sz="1599" dirty="0">
                <a:solidFill>
                  <a:srgbClr val="FFFFFF"/>
                </a:solidFill>
                <a:latin typeface="Merriweather Sans"/>
                <a:ea typeface="Merriweather Sans"/>
                <a:cs typeface="Merriweather Sans"/>
                <a:sym typeface="Merriweather Sans"/>
              </a:rPr>
              <a:t>BISNIS ONLINE</a:t>
            </a:r>
          </a:p>
        </p:txBody>
      </p:sp>
      <p:sp>
        <p:nvSpPr>
          <p:cNvPr id="64" name="TextBox 64"/>
          <p:cNvSpPr txBox="1"/>
          <p:nvPr/>
        </p:nvSpPr>
        <p:spPr>
          <a:xfrm>
            <a:off x="9395880" y="9785217"/>
            <a:ext cx="8743905" cy="230832"/>
          </a:xfrm>
          <a:prstGeom prst="rect">
            <a:avLst/>
          </a:prstGeom>
        </p:spPr>
        <p:txBody>
          <a:bodyPr lIns="0" tIns="0" rIns="0" bIns="0" rtlCol="0" anchor="t">
            <a:spAutoFit/>
          </a:bodyPr>
          <a:lstStyle/>
          <a:p>
            <a:pPr algn="ctr">
              <a:lnSpc>
                <a:spcPts val="1775"/>
              </a:lnSpc>
            </a:pPr>
            <a:r>
              <a:rPr lang="en-US" sz="1599" dirty="0">
                <a:solidFill>
                  <a:srgbClr val="FFFFFF"/>
                </a:solidFill>
                <a:latin typeface="Merriweather Sans"/>
                <a:ea typeface="Merriweather Sans"/>
                <a:cs typeface="Merriweather Sans"/>
                <a:sym typeface="Merriweather Sans"/>
              </a:rPr>
              <a:t>MENDESAIN  PRODUK DENGAN TOOLS PEMASARAN</a:t>
            </a:r>
          </a:p>
        </p:txBody>
      </p:sp>
      <p:sp>
        <p:nvSpPr>
          <p:cNvPr id="65" name="TextBox 65"/>
          <p:cNvSpPr txBox="1"/>
          <p:nvPr/>
        </p:nvSpPr>
        <p:spPr>
          <a:xfrm>
            <a:off x="9109282" y="60318"/>
            <a:ext cx="961236" cy="688600"/>
          </a:xfrm>
          <a:prstGeom prst="rect">
            <a:avLst/>
          </a:prstGeom>
        </p:spPr>
        <p:txBody>
          <a:bodyPr lIns="0" tIns="0" rIns="0" bIns="0" rtlCol="0" anchor="t">
            <a:spAutoFit/>
          </a:bodyPr>
          <a:lstStyle/>
          <a:p>
            <a:pPr algn="ctr">
              <a:lnSpc>
                <a:spcPts val="5350"/>
              </a:lnSpc>
            </a:pPr>
            <a:r>
              <a:rPr lang="en-US" sz="4820">
                <a:solidFill>
                  <a:srgbClr val="FFFFFF"/>
                </a:solidFill>
                <a:latin typeface="Distillery Script"/>
                <a:ea typeface="Distillery Script"/>
                <a:cs typeface="Distillery Script"/>
                <a:sym typeface="Distillery Script"/>
              </a:rPr>
              <a:t>1</a:t>
            </a:r>
          </a:p>
        </p:txBody>
      </p:sp>
      <p:sp>
        <p:nvSpPr>
          <p:cNvPr id="66" name="TextBox 66"/>
          <p:cNvSpPr txBox="1"/>
          <p:nvPr/>
        </p:nvSpPr>
        <p:spPr>
          <a:xfrm>
            <a:off x="9109282" y="791031"/>
            <a:ext cx="961236" cy="688600"/>
          </a:xfrm>
          <a:prstGeom prst="rect">
            <a:avLst/>
          </a:prstGeom>
        </p:spPr>
        <p:txBody>
          <a:bodyPr lIns="0" tIns="0" rIns="0" bIns="0" rtlCol="0" anchor="t">
            <a:spAutoFit/>
          </a:bodyPr>
          <a:lstStyle/>
          <a:p>
            <a:pPr algn="ctr">
              <a:lnSpc>
                <a:spcPts val="5350"/>
              </a:lnSpc>
            </a:pPr>
            <a:r>
              <a:rPr lang="en-US" sz="4820">
                <a:solidFill>
                  <a:srgbClr val="FFFFFF"/>
                </a:solidFill>
                <a:latin typeface="Distillery Script"/>
                <a:ea typeface="Distillery Script"/>
                <a:cs typeface="Distillery Script"/>
                <a:sym typeface="Distillery Script"/>
              </a:rPr>
              <a:t>2</a:t>
            </a:r>
          </a:p>
        </p:txBody>
      </p:sp>
      <p:sp>
        <p:nvSpPr>
          <p:cNvPr id="67" name="TextBox 67"/>
          <p:cNvSpPr txBox="1"/>
          <p:nvPr/>
        </p:nvSpPr>
        <p:spPr>
          <a:xfrm>
            <a:off x="9109282" y="1521744"/>
            <a:ext cx="961236" cy="688600"/>
          </a:xfrm>
          <a:prstGeom prst="rect">
            <a:avLst/>
          </a:prstGeom>
        </p:spPr>
        <p:txBody>
          <a:bodyPr lIns="0" tIns="0" rIns="0" bIns="0" rtlCol="0" anchor="t">
            <a:spAutoFit/>
          </a:bodyPr>
          <a:lstStyle/>
          <a:p>
            <a:pPr algn="ctr">
              <a:lnSpc>
                <a:spcPts val="5350"/>
              </a:lnSpc>
            </a:pPr>
            <a:r>
              <a:rPr lang="en-US" sz="4820">
                <a:solidFill>
                  <a:srgbClr val="FFFFFF"/>
                </a:solidFill>
                <a:latin typeface="Distillery Script"/>
                <a:ea typeface="Distillery Script"/>
                <a:cs typeface="Distillery Script"/>
                <a:sym typeface="Distillery Script"/>
              </a:rPr>
              <a:t>3</a:t>
            </a:r>
          </a:p>
        </p:txBody>
      </p:sp>
      <p:sp>
        <p:nvSpPr>
          <p:cNvPr id="68" name="TextBox 68"/>
          <p:cNvSpPr txBox="1"/>
          <p:nvPr/>
        </p:nvSpPr>
        <p:spPr>
          <a:xfrm>
            <a:off x="9109282" y="2252457"/>
            <a:ext cx="961236" cy="688600"/>
          </a:xfrm>
          <a:prstGeom prst="rect">
            <a:avLst/>
          </a:prstGeom>
        </p:spPr>
        <p:txBody>
          <a:bodyPr lIns="0" tIns="0" rIns="0" bIns="0" rtlCol="0" anchor="t">
            <a:spAutoFit/>
          </a:bodyPr>
          <a:lstStyle/>
          <a:p>
            <a:pPr algn="ctr">
              <a:lnSpc>
                <a:spcPts val="5350"/>
              </a:lnSpc>
            </a:pPr>
            <a:r>
              <a:rPr lang="en-US" sz="4820">
                <a:solidFill>
                  <a:srgbClr val="FFFFFF"/>
                </a:solidFill>
                <a:latin typeface="Distillery Script"/>
                <a:ea typeface="Distillery Script"/>
                <a:cs typeface="Distillery Script"/>
                <a:sym typeface="Distillery Script"/>
              </a:rPr>
              <a:t>4</a:t>
            </a:r>
          </a:p>
        </p:txBody>
      </p:sp>
      <p:sp>
        <p:nvSpPr>
          <p:cNvPr id="69" name="TextBox 69"/>
          <p:cNvSpPr txBox="1"/>
          <p:nvPr/>
        </p:nvSpPr>
        <p:spPr>
          <a:xfrm>
            <a:off x="9109282" y="2983169"/>
            <a:ext cx="961236" cy="688600"/>
          </a:xfrm>
          <a:prstGeom prst="rect">
            <a:avLst/>
          </a:prstGeom>
        </p:spPr>
        <p:txBody>
          <a:bodyPr lIns="0" tIns="0" rIns="0" bIns="0" rtlCol="0" anchor="t">
            <a:spAutoFit/>
          </a:bodyPr>
          <a:lstStyle/>
          <a:p>
            <a:pPr algn="ctr">
              <a:lnSpc>
                <a:spcPts val="5350"/>
              </a:lnSpc>
            </a:pPr>
            <a:r>
              <a:rPr lang="en-US" sz="4820">
                <a:solidFill>
                  <a:srgbClr val="FFFFFF"/>
                </a:solidFill>
                <a:latin typeface="Distillery Script"/>
                <a:ea typeface="Distillery Script"/>
                <a:cs typeface="Distillery Script"/>
                <a:sym typeface="Distillery Script"/>
              </a:rPr>
              <a:t>5</a:t>
            </a:r>
          </a:p>
        </p:txBody>
      </p:sp>
      <p:sp>
        <p:nvSpPr>
          <p:cNvPr id="70" name="TextBox 70"/>
          <p:cNvSpPr txBox="1"/>
          <p:nvPr/>
        </p:nvSpPr>
        <p:spPr>
          <a:xfrm>
            <a:off x="9109282" y="3719658"/>
            <a:ext cx="961236" cy="688600"/>
          </a:xfrm>
          <a:prstGeom prst="rect">
            <a:avLst/>
          </a:prstGeom>
        </p:spPr>
        <p:txBody>
          <a:bodyPr lIns="0" tIns="0" rIns="0" bIns="0" rtlCol="0" anchor="t">
            <a:spAutoFit/>
          </a:bodyPr>
          <a:lstStyle/>
          <a:p>
            <a:pPr algn="ctr">
              <a:lnSpc>
                <a:spcPts val="5350"/>
              </a:lnSpc>
            </a:pPr>
            <a:r>
              <a:rPr lang="en-US" sz="4820">
                <a:solidFill>
                  <a:srgbClr val="FFFFFF"/>
                </a:solidFill>
                <a:latin typeface="Distillery Script"/>
                <a:ea typeface="Distillery Script"/>
                <a:cs typeface="Distillery Script"/>
                <a:sym typeface="Distillery Script"/>
              </a:rPr>
              <a:t>6</a:t>
            </a:r>
          </a:p>
        </p:txBody>
      </p:sp>
      <p:sp>
        <p:nvSpPr>
          <p:cNvPr id="71" name="TextBox 71"/>
          <p:cNvSpPr txBox="1"/>
          <p:nvPr/>
        </p:nvSpPr>
        <p:spPr>
          <a:xfrm>
            <a:off x="9109282" y="4444595"/>
            <a:ext cx="961236" cy="688600"/>
          </a:xfrm>
          <a:prstGeom prst="rect">
            <a:avLst/>
          </a:prstGeom>
        </p:spPr>
        <p:txBody>
          <a:bodyPr lIns="0" tIns="0" rIns="0" bIns="0" rtlCol="0" anchor="t">
            <a:spAutoFit/>
          </a:bodyPr>
          <a:lstStyle/>
          <a:p>
            <a:pPr algn="ctr">
              <a:lnSpc>
                <a:spcPts val="5350"/>
              </a:lnSpc>
            </a:pPr>
            <a:r>
              <a:rPr lang="en-US" sz="4820">
                <a:solidFill>
                  <a:srgbClr val="FFFFFF"/>
                </a:solidFill>
                <a:latin typeface="Distillery Script"/>
                <a:ea typeface="Distillery Script"/>
                <a:cs typeface="Distillery Script"/>
                <a:sym typeface="Distillery Script"/>
              </a:rPr>
              <a:t>7</a:t>
            </a:r>
          </a:p>
        </p:txBody>
      </p:sp>
      <p:sp>
        <p:nvSpPr>
          <p:cNvPr id="72" name="TextBox 72"/>
          <p:cNvSpPr txBox="1"/>
          <p:nvPr/>
        </p:nvSpPr>
        <p:spPr>
          <a:xfrm>
            <a:off x="9109282" y="5175308"/>
            <a:ext cx="961236" cy="688600"/>
          </a:xfrm>
          <a:prstGeom prst="rect">
            <a:avLst/>
          </a:prstGeom>
        </p:spPr>
        <p:txBody>
          <a:bodyPr lIns="0" tIns="0" rIns="0" bIns="0" rtlCol="0" anchor="t">
            <a:spAutoFit/>
          </a:bodyPr>
          <a:lstStyle/>
          <a:p>
            <a:pPr algn="ctr">
              <a:lnSpc>
                <a:spcPts val="5350"/>
              </a:lnSpc>
            </a:pPr>
            <a:r>
              <a:rPr lang="en-US" sz="4820">
                <a:solidFill>
                  <a:srgbClr val="FFFFFF"/>
                </a:solidFill>
                <a:latin typeface="Distillery Script"/>
                <a:ea typeface="Distillery Script"/>
                <a:cs typeface="Distillery Script"/>
                <a:sym typeface="Distillery Script"/>
              </a:rPr>
              <a:t>8</a:t>
            </a:r>
          </a:p>
        </p:txBody>
      </p:sp>
      <p:sp>
        <p:nvSpPr>
          <p:cNvPr id="73" name="TextBox 73"/>
          <p:cNvSpPr txBox="1"/>
          <p:nvPr/>
        </p:nvSpPr>
        <p:spPr>
          <a:xfrm>
            <a:off x="9109282" y="5906021"/>
            <a:ext cx="961236" cy="688600"/>
          </a:xfrm>
          <a:prstGeom prst="rect">
            <a:avLst/>
          </a:prstGeom>
        </p:spPr>
        <p:txBody>
          <a:bodyPr lIns="0" tIns="0" rIns="0" bIns="0" rtlCol="0" anchor="t">
            <a:spAutoFit/>
          </a:bodyPr>
          <a:lstStyle/>
          <a:p>
            <a:pPr algn="ctr">
              <a:lnSpc>
                <a:spcPts val="5350"/>
              </a:lnSpc>
            </a:pPr>
            <a:r>
              <a:rPr lang="en-US" sz="4820">
                <a:solidFill>
                  <a:srgbClr val="FFFFFF"/>
                </a:solidFill>
                <a:latin typeface="Distillery Script"/>
                <a:ea typeface="Distillery Script"/>
                <a:cs typeface="Distillery Script"/>
                <a:sym typeface="Distillery Script"/>
              </a:rPr>
              <a:t>9</a:t>
            </a:r>
          </a:p>
        </p:txBody>
      </p:sp>
      <p:sp>
        <p:nvSpPr>
          <p:cNvPr id="74" name="TextBox 74"/>
          <p:cNvSpPr txBox="1"/>
          <p:nvPr/>
        </p:nvSpPr>
        <p:spPr>
          <a:xfrm>
            <a:off x="9109282" y="6636733"/>
            <a:ext cx="961236" cy="688600"/>
          </a:xfrm>
          <a:prstGeom prst="rect">
            <a:avLst/>
          </a:prstGeom>
        </p:spPr>
        <p:txBody>
          <a:bodyPr lIns="0" tIns="0" rIns="0" bIns="0" rtlCol="0" anchor="t">
            <a:spAutoFit/>
          </a:bodyPr>
          <a:lstStyle/>
          <a:p>
            <a:pPr algn="ctr">
              <a:lnSpc>
                <a:spcPts val="5350"/>
              </a:lnSpc>
            </a:pPr>
            <a:r>
              <a:rPr lang="en-US" sz="4820">
                <a:solidFill>
                  <a:srgbClr val="FFFFFF"/>
                </a:solidFill>
                <a:latin typeface="Distillery Script"/>
                <a:ea typeface="Distillery Script"/>
                <a:cs typeface="Distillery Script"/>
                <a:sym typeface="Distillery Script"/>
              </a:rPr>
              <a:t>10</a:t>
            </a:r>
          </a:p>
        </p:txBody>
      </p:sp>
      <p:sp>
        <p:nvSpPr>
          <p:cNvPr id="75" name="TextBox 75"/>
          <p:cNvSpPr txBox="1"/>
          <p:nvPr/>
        </p:nvSpPr>
        <p:spPr>
          <a:xfrm>
            <a:off x="9109282" y="7367446"/>
            <a:ext cx="961236" cy="688600"/>
          </a:xfrm>
          <a:prstGeom prst="rect">
            <a:avLst/>
          </a:prstGeom>
        </p:spPr>
        <p:txBody>
          <a:bodyPr lIns="0" tIns="0" rIns="0" bIns="0" rtlCol="0" anchor="t">
            <a:spAutoFit/>
          </a:bodyPr>
          <a:lstStyle/>
          <a:p>
            <a:pPr algn="ctr">
              <a:lnSpc>
                <a:spcPts val="5350"/>
              </a:lnSpc>
            </a:pPr>
            <a:r>
              <a:rPr lang="en-US" sz="4820">
                <a:solidFill>
                  <a:srgbClr val="FFFFFF"/>
                </a:solidFill>
                <a:latin typeface="Distillery Script"/>
                <a:ea typeface="Distillery Script"/>
                <a:cs typeface="Distillery Script"/>
                <a:sym typeface="Distillery Script"/>
              </a:rPr>
              <a:t>11</a:t>
            </a:r>
          </a:p>
        </p:txBody>
      </p:sp>
      <p:sp>
        <p:nvSpPr>
          <p:cNvPr id="76" name="TextBox 76"/>
          <p:cNvSpPr txBox="1"/>
          <p:nvPr/>
        </p:nvSpPr>
        <p:spPr>
          <a:xfrm>
            <a:off x="9109282" y="8098159"/>
            <a:ext cx="961236" cy="688600"/>
          </a:xfrm>
          <a:prstGeom prst="rect">
            <a:avLst/>
          </a:prstGeom>
        </p:spPr>
        <p:txBody>
          <a:bodyPr lIns="0" tIns="0" rIns="0" bIns="0" rtlCol="0" anchor="t">
            <a:spAutoFit/>
          </a:bodyPr>
          <a:lstStyle/>
          <a:p>
            <a:pPr algn="ctr">
              <a:lnSpc>
                <a:spcPts val="5350"/>
              </a:lnSpc>
            </a:pPr>
            <a:r>
              <a:rPr lang="en-US" sz="4820">
                <a:solidFill>
                  <a:srgbClr val="FFFFFF"/>
                </a:solidFill>
                <a:latin typeface="Distillery Script"/>
                <a:ea typeface="Distillery Script"/>
                <a:cs typeface="Distillery Script"/>
                <a:sym typeface="Distillery Script"/>
              </a:rPr>
              <a:t>12</a:t>
            </a:r>
          </a:p>
        </p:txBody>
      </p:sp>
      <p:sp>
        <p:nvSpPr>
          <p:cNvPr id="77" name="TextBox 77"/>
          <p:cNvSpPr txBox="1"/>
          <p:nvPr/>
        </p:nvSpPr>
        <p:spPr>
          <a:xfrm>
            <a:off x="9109282" y="8828872"/>
            <a:ext cx="961236" cy="688600"/>
          </a:xfrm>
          <a:prstGeom prst="rect">
            <a:avLst/>
          </a:prstGeom>
        </p:spPr>
        <p:txBody>
          <a:bodyPr lIns="0" tIns="0" rIns="0" bIns="0" rtlCol="0" anchor="t">
            <a:spAutoFit/>
          </a:bodyPr>
          <a:lstStyle/>
          <a:p>
            <a:pPr algn="ctr">
              <a:lnSpc>
                <a:spcPts val="5350"/>
              </a:lnSpc>
            </a:pPr>
            <a:r>
              <a:rPr lang="en-US" sz="4820">
                <a:solidFill>
                  <a:srgbClr val="FFFFFF"/>
                </a:solidFill>
                <a:latin typeface="Distillery Script"/>
                <a:ea typeface="Distillery Script"/>
                <a:cs typeface="Distillery Script"/>
                <a:sym typeface="Distillery Script"/>
              </a:rPr>
              <a:t>13</a:t>
            </a:r>
          </a:p>
        </p:txBody>
      </p:sp>
      <p:sp>
        <p:nvSpPr>
          <p:cNvPr id="78" name="TextBox 78"/>
          <p:cNvSpPr txBox="1"/>
          <p:nvPr/>
        </p:nvSpPr>
        <p:spPr>
          <a:xfrm>
            <a:off x="9109282" y="9559585"/>
            <a:ext cx="961236" cy="688600"/>
          </a:xfrm>
          <a:prstGeom prst="rect">
            <a:avLst/>
          </a:prstGeom>
        </p:spPr>
        <p:txBody>
          <a:bodyPr lIns="0" tIns="0" rIns="0" bIns="0" rtlCol="0" anchor="t">
            <a:spAutoFit/>
          </a:bodyPr>
          <a:lstStyle/>
          <a:p>
            <a:pPr algn="ctr">
              <a:lnSpc>
                <a:spcPts val="5350"/>
              </a:lnSpc>
            </a:pPr>
            <a:r>
              <a:rPr lang="en-US" sz="4820">
                <a:solidFill>
                  <a:srgbClr val="FFFFFF"/>
                </a:solidFill>
                <a:latin typeface="Distillery Script"/>
                <a:ea typeface="Distillery Script"/>
                <a:cs typeface="Distillery Script"/>
                <a:sym typeface="Distillery Script"/>
              </a:rPr>
              <a:t>14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1EEFA"/>
        </a:solidFill>
        <a:effectLst/>
      </p:bgPr>
    </p:bg>
    <p:spTree>
      <p:nvGrpSpPr>
        <p:cNvPr id="1" name=""/>
        <p:cNvGrpSpPr/>
        <p:nvPr/>
      </p:nvGrpSpPr>
      <p:grpSpPr>
        <a:xfrm>
          <a:off x="0" y="0"/>
          <a:ext cx="0" cy="0"/>
          <a:chOff x="0" y="0"/>
          <a:chExt cx="0" cy="0"/>
        </a:xfrm>
      </p:grpSpPr>
      <p:grpSp>
        <p:nvGrpSpPr>
          <p:cNvPr id="2" name="Group 2"/>
          <p:cNvGrpSpPr/>
          <p:nvPr/>
        </p:nvGrpSpPr>
        <p:grpSpPr>
          <a:xfrm>
            <a:off x="10709686" y="-913297"/>
            <a:ext cx="9572702" cy="12332723"/>
            <a:chOff x="0" y="0"/>
            <a:chExt cx="12763603" cy="16443631"/>
          </a:xfrm>
        </p:grpSpPr>
        <p:pic>
          <p:nvPicPr>
            <p:cNvPr id="3" name="Picture 3"/>
            <p:cNvPicPr>
              <a:picLocks noChangeAspect="1"/>
            </p:cNvPicPr>
            <p:nvPr/>
          </p:nvPicPr>
          <p:blipFill>
            <a:blip r:embed="rId2"/>
            <a:srcRect l="21024" r="27261"/>
            <a:stretch>
              <a:fillRect/>
            </a:stretch>
          </p:blipFill>
          <p:spPr>
            <a:xfrm>
              <a:off x="0" y="0"/>
              <a:ext cx="12763603" cy="16443631"/>
            </a:xfrm>
            <a:prstGeom prst="rect">
              <a:avLst/>
            </a:prstGeom>
          </p:spPr>
        </p:pic>
      </p:grpSp>
      <p:grpSp>
        <p:nvGrpSpPr>
          <p:cNvPr id="4" name="Group 4"/>
          <p:cNvGrpSpPr/>
          <p:nvPr/>
        </p:nvGrpSpPr>
        <p:grpSpPr>
          <a:xfrm>
            <a:off x="-216488" y="4129526"/>
            <a:ext cx="11769659" cy="1469526"/>
            <a:chOff x="0" y="0"/>
            <a:chExt cx="3441735" cy="429725"/>
          </a:xfrm>
        </p:grpSpPr>
        <p:sp>
          <p:nvSpPr>
            <p:cNvPr id="5" name="Freeform 5"/>
            <p:cNvSpPr/>
            <p:nvPr/>
          </p:nvSpPr>
          <p:spPr>
            <a:xfrm>
              <a:off x="0" y="0"/>
              <a:ext cx="3441735" cy="429725"/>
            </a:xfrm>
            <a:custGeom>
              <a:avLst/>
              <a:gdLst/>
              <a:ahLst/>
              <a:cxnLst/>
              <a:rect l="l" t="t" r="r" b="b"/>
              <a:pathLst>
                <a:path w="3441735" h="429725">
                  <a:moveTo>
                    <a:pt x="0" y="0"/>
                  </a:moveTo>
                  <a:lnTo>
                    <a:pt x="3441735" y="0"/>
                  </a:lnTo>
                  <a:lnTo>
                    <a:pt x="3441735" y="429725"/>
                  </a:lnTo>
                  <a:lnTo>
                    <a:pt x="0" y="429725"/>
                  </a:lnTo>
                  <a:close/>
                </a:path>
              </a:pathLst>
            </a:custGeom>
            <a:solidFill>
              <a:srgbClr val="FFFFFF"/>
            </a:solidFill>
          </p:spPr>
        </p:sp>
        <p:sp>
          <p:nvSpPr>
            <p:cNvPr id="6" name="TextBox 6"/>
            <p:cNvSpPr txBox="1"/>
            <p:nvPr/>
          </p:nvSpPr>
          <p:spPr>
            <a:xfrm>
              <a:off x="0" y="-38100"/>
              <a:ext cx="3441735" cy="467825"/>
            </a:xfrm>
            <a:prstGeom prst="rect">
              <a:avLst/>
            </a:prstGeom>
          </p:spPr>
          <p:txBody>
            <a:bodyPr lIns="50800" tIns="50800" rIns="50800" bIns="50800" rtlCol="0" anchor="ctr"/>
            <a:lstStyle/>
            <a:p>
              <a:pPr algn="ctr">
                <a:lnSpc>
                  <a:spcPts val="2659"/>
                </a:lnSpc>
              </a:pPr>
              <a:endParaRPr/>
            </a:p>
            <a:p>
              <a:pPr algn="ctr">
                <a:lnSpc>
                  <a:spcPts val="2659"/>
                </a:lnSpc>
              </a:pPr>
              <a:endParaRPr/>
            </a:p>
            <a:p>
              <a:pPr algn="ctr">
                <a:lnSpc>
                  <a:spcPts val="2659"/>
                </a:lnSpc>
              </a:pPr>
              <a:endParaRPr/>
            </a:p>
            <a:p>
              <a:pPr algn="ctr">
                <a:lnSpc>
                  <a:spcPts val="2659"/>
                </a:lnSpc>
              </a:pPr>
              <a:endParaRPr/>
            </a:p>
          </p:txBody>
        </p:sp>
      </p:grpSp>
      <p:grpSp>
        <p:nvGrpSpPr>
          <p:cNvPr id="7" name="Group 7"/>
          <p:cNvGrpSpPr/>
          <p:nvPr/>
        </p:nvGrpSpPr>
        <p:grpSpPr>
          <a:xfrm>
            <a:off x="2206094" y="680661"/>
            <a:ext cx="6924496" cy="3352887"/>
            <a:chOff x="0" y="0"/>
            <a:chExt cx="1823735" cy="883065"/>
          </a:xfrm>
        </p:grpSpPr>
        <p:sp>
          <p:nvSpPr>
            <p:cNvPr id="8" name="Freeform 8"/>
            <p:cNvSpPr/>
            <p:nvPr/>
          </p:nvSpPr>
          <p:spPr>
            <a:xfrm>
              <a:off x="0" y="0"/>
              <a:ext cx="1823735" cy="883065"/>
            </a:xfrm>
            <a:custGeom>
              <a:avLst/>
              <a:gdLst/>
              <a:ahLst/>
              <a:cxnLst/>
              <a:rect l="l" t="t" r="r" b="b"/>
              <a:pathLst>
                <a:path w="1823735" h="883065">
                  <a:moveTo>
                    <a:pt x="0" y="0"/>
                  </a:moveTo>
                  <a:lnTo>
                    <a:pt x="1823735" y="0"/>
                  </a:lnTo>
                  <a:lnTo>
                    <a:pt x="1823735" y="883065"/>
                  </a:lnTo>
                  <a:lnTo>
                    <a:pt x="0" y="883065"/>
                  </a:lnTo>
                  <a:close/>
                </a:path>
              </a:pathLst>
            </a:custGeom>
            <a:solidFill>
              <a:srgbClr val="2B3D6C"/>
            </a:solidFill>
          </p:spPr>
        </p:sp>
        <p:sp>
          <p:nvSpPr>
            <p:cNvPr id="9" name="TextBox 9"/>
            <p:cNvSpPr txBox="1"/>
            <p:nvPr/>
          </p:nvSpPr>
          <p:spPr>
            <a:xfrm>
              <a:off x="0" y="-38100"/>
              <a:ext cx="1823735" cy="921165"/>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216488" y="5694301"/>
            <a:ext cx="11769659" cy="1468069"/>
            <a:chOff x="0" y="0"/>
            <a:chExt cx="3441735" cy="429299"/>
          </a:xfrm>
        </p:grpSpPr>
        <p:sp>
          <p:nvSpPr>
            <p:cNvPr id="11" name="Freeform 11"/>
            <p:cNvSpPr/>
            <p:nvPr/>
          </p:nvSpPr>
          <p:spPr>
            <a:xfrm>
              <a:off x="0" y="0"/>
              <a:ext cx="3441735" cy="429299"/>
            </a:xfrm>
            <a:custGeom>
              <a:avLst/>
              <a:gdLst/>
              <a:ahLst/>
              <a:cxnLst/>
              <a:rect l="l" t="t" r="r" b="b"/>
              <a:pathLst>
                <a:path w="3441735" h="429299">
                  <a:moveTo>
                    <a:pt x="0" y="0"/>
                  </a:moveTo>
                  <a:lnTo>
                    <a:pt x="3441735" y="0"/>
                  </a:lnTo>
                  <a:lnTo>
                    <a:pt x="3441735" y="429299"/>
                  </a:lnTo>
                  <a:lnTo>
                    <a:pt x="0" y="429299"/>
                  </a:lnTo>
                  <a:close/>
                </a:path>
              </a:pathLst>
            </a:custGeom>
            <a:solidFill>
              <a:srgbClr val="FFFFFF"/>
            </a:solidFill>
          </p:spPr>
        </p:sp>
        <p:sp>
          <p:nvSpPr>
            <p:cNvPr id="12" name="TextBox 12"/>
            <p:cNvSpPr txBox="1"/>
            <p:nvPr/>
          </p:nvSpPr>
          <p:spPr>
            <a:xfrm>
              <a:off x="0" y="-38100"/>
              <a:ext cx="3441735" cy="467399"/>
            </a:xfrm>
            <a:prstGeom prst="rect">
              <a:avLst/>
            </a:prstGeom>
          </p:spPr>
          <p:txBody>
            <a:bodyPr lIns="50800" tIns="50800" rIns="50800" bIns="50800" rtlCol="0" anchor="ctr"/>
            <a:lstStyle/>
            <a:p>
              <a:pPr algn="ctr">
                <a:lnSpc>
                  <a:spcPts val="2659"/>
                </a:lnSpc>
              </a:pPr>
              <a:endParaRPr/>
            </a:p>
            <a:p>
              <a:pPr algn="ctr">
                <a:lnSpc>
                  <a:spcPts val="2659"/>
                </a:lnSpc>
              </a:pPr>
              <a:endParaRPr/>
            </a:p>
            <a:p>
              <a:pPr algn="ctr">
                <a:lnSpc>
                  <a:spcPts val="2659"/>
                </a:lnSpc>
              </a:pPr>
              <a:endParaRPr/>
            </a:p>
            <a:p>
              <a:pPr algn="ctr">
                <a:lnSpc>
                  <a:spcPts val="2659"/>
                </a:lnSpc>
              </a:pPr>
              <a:endParaRPr/>
            </a:p>
          </p:txBody>
        </p:sp>
      </p:grpSp>
      <p:grpSp>
        <p:nvGrpSpPr>
          <p:cNvPr id="13" name="Group 13"/>
          <p:cNvGrpSpPr/>
          <p:nvPr/>
        </p:nvGrpSpPr>
        <p:grpSpPr>
          <a:xfrm>
            <a:off x="-216488" y="7257620"/>
            <a:ext cx="11769659" cy="1468069"/>
            <a:chOff x="0" y="0"/>
            <a:chExt cx="3441735" cy="429299"/>
          </a:xfrm>
        </p:grpSpPr>
        <p:sp>
          <p:nvSpPr>
            <p:cNvPr id="14" name="Freeform 14"/>
            <p:cNvSpPr/>
            <p:nvPr/>
          </p:nvSpPr>
          <p:spPr>
            <a:xfrm>
              <a:off x="0" y="0"/>
              <a:ext cx="3441735" cy="429299"/>
            </a:xfrm>
            <a:custGeom>
              <a:avLst/>
              <a:gdLst/>
              <a:ahLst/>
              <a:cxnLst/>
              <a:rect l="l" t="t" r="r" b="b"/>
              <a:pathLst>
                <a:path w="3441735" h="429299">
                  <a:moveTo>
                    <a:pt x="0" y="0"/>
                  </a:moveTo>
                  <a:lnTo>
                    <a:pt x="3441735" y="0"/>
                  </a:lnTo>
                  <a:lnTo>
                    <a:pt x="3441735" y="429299"/>
                  </a:lnTo>
                  <a:lnTo>
                    <a:pt x="0" y="429299"/>
                  </a:lnTo>
                  <a:close/>
                </a:path>
              </a:pathLst>
            </a:custGeom>
            <a:solidFill>
              <a:srgbClr val="FFFFFF"/>
            </a:solidFill>
          </p:spPr>
        </p:sp>
        <p:sp>
          <p:nvSpPr>
            <p:cNvPr id="15" name="TextBox 15"/>
            <p:cNvSpPr txBox="1"/>
            <p:nvPr/>
          </p:nvSpPr>
          <p:spPr>
            <a:xfrm>
              <a:off x="0" y="-38100"/>
              <a:ext cx="3441735" cy="467399"/>
            </a:xfrm>
            <a:prstGeom prst="rect">
              <a:avLst/>
            </a:prstGeom>
          </p:spPr>
          <p:txBody>
            <a:bodyPr lIns="50800" tIns="50800" rIns="50800" bIns="50800" rtlCol="0" anchor="ctr"/>
            <a:lstStyle/>
            <a:p>
              <a:pPr algn="ctr">
                <a:lnSpc>
                  <a:spcPts val="2659"/>
                </a:lnSpc>
              </a:pPr>
              <a:endParaRPr/>
            </a:p>
            <a:p>
              <a:pPr algn="ctr">
                <a:lnSpc>
                  <a:spcPts val="2659"/>
                </a:lnSpc>
              </a:pPr>
              <a:endParaRPr/>
            </a:p>
            <a:p>
              <a:pPr algn="ctr">
                <a:lnSpc>
                  <a:spcPts val="2659"/>
                </a:lnSpc>
              </a:pPr>
              <a:endParaRPr/>
            </a:p>
            <a:p>
              <a:pPr algn="ctr">
                <a:lnSpc>
                  <a:spcPts val="2659"/>
                </a:lnSpc>
              </a:pPr>
              <a:endParaRPr/>
            </a:p>
          </p:txBody>
        </p:sp>
      </p:grpSp>
      <p:sp>
        <p:nvSpPr>
          <p:cNvPr id="16" name="Freeform 16"/>
          <p:cNvSpPr/>
          <p:nvPr/>
        </p:nvSpPr>
        <p:spPr>
          <a:xfrm>
            <a:off x="4802919" y="1035339"/>
            <a:ext cx="1730845" cy="1463582"/>
          </a:xfrm>
          <a:custGeom>
            <a:avLst/>
            <a:gdLst/>
            <a:ahLst/>
            <a:cxnLst/>
            <a:rect l="l" t="t" r="r" b="b"/>
            <a:pathLst>
              <a:path w="1730845" h="1463582">
                <a:moveTo>
                  <a:pt x="0" y="0"/>
                </a:moveTo>
                <a:lnTo>
                  <a:pt x="1730845" y="0"/>
                </a:lnTo>
                <a:lnTo>
                  <a:pt x="1730845" y="1463582"/>
                </a:lnTo>
                <a:lnTo>
                  <a:pt x="0" y="14635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TextBox 17"/>
          <p:cNvSpPr txBox="1"/>
          <p:nvPr/>
        </p:nvSpPr>
        <p:spPr>
          <a:xfrm>
            <a:off x="2894938" y="2556071"/>
            <a:ext cx="5546808" cy="890743"/>
          </a:xfrm>
          <a:prstGeom prst="rect">
            <a:avLst/>
          </a:prstGeom>
        </p:spPr>
        <p:txBody>
          <a:bodyPr lIns="0" tIns="0" rIns="0" bIns="0" rtlCol="0" anchor="t">
            <a:spAutoFit/>
          </a:bodyPr>
          <a:lstStyle/>
          <a:p>
            <a:pPr algn="ctr">
              <a:lnSpc>
                <a:spcPts val="6963"/>
              </a:lnSpc>
            </a:pPr>
            <a:r>
              <a:rPr lang="en-US" sz="6273">
                <a:solidFill>
                  <a:srgbClr val="FFFFFF"/>
                </a:solidFill>
                <a:latin typeface="Merriweather Sans Bold"/>
                <a:ea typeface="Merriweather Sans Bold"/>
                <a:cs typeface="Merriweather Sans Bold"/>
                <a:sym typeface="Merriweather Sans Bold"/>
              </a:rPr>
              <a:t>REFERENSI</a:t>
            </a:r>
          </a:p>
        </p:txBody>
      </p:sp>
      <p:sp>
        <p:nvSpPr>
          <p:cNvPr id="18" name="TextBox 18"/>
          <p:cNvSpPr txBox="1"/>
          <p:nvPr/>
        </p:nvSpPr>
        <p:spPr>
          <a:xfrm>
            <a:off x="827849" y="4621510"/>
            <a:ext cx="9680986" cy="435837"/>
          </a:xfrm>
          <a:prstGeom prst="rect">
            <a:avLst/>
          </a:prstGeom>
        </p:spPr>
        <p:txBody>
          <a:bodyPr lIns="0" tIns="0" rIns="0" bIns="0" rtlCol="0" anchor="t">
            <a:spAutoFit/>
          </a:bodyPr>
          <a:lstStyle/>
          <a:p>
            <a:pPr algn="ctr">
              <a:lnSpc>
                <a:spcPts val="3648"/>
              </a:lnSpc>
            </a:pPr>
            <a:r>
              <a:rPr lang="en-US" sz="2400" spc="-48">
                <a:solidFill>
                  <a:srgbClr val="2B3D6C"/>
                </a:solidFill>
                <a:latin typeface="Merriweather Sans"/>
                <a:ea typeface="Merriweather Sans"/>
                <a:cs typeface="Merriweather Sans"/>
                <a:sym typeface="Merriweather Sans"/>
              </a:rPr>
              <a:t>Agus Wibowo, Etos Kerja Technopreneurship, Yayasan PAT, 2021</a:t>
            </a:r>
          </a:p>
        </p:txBody>
      </p:sp>
      <p:sp>
        <p:nvSpPr>
          <p:cNvPr id="19" name="TextBox 19"/>
          <p:cNvSpPr txBox="1"/>
          <p:nvPr/>
        </p:nvSpPr>
        <p:spPr>
          <a:xfrm>
            <a:off x="827849" y="5943731"/>
            <a:ext cx="9680986" cy="893010"/>
          </a:xfrm>
          <a:prstGeom prst="rect">
            <a:avLst/>
          </a:prstGeom>
        </p:spPr>
        <p:txBody>
          <a:bodyPr lIns="0" tIns="0" rIns="0" bIns="0" rtlCol="0" anchor="t">
            <a:spAutoFit/>
          </a:bodyPr>
          <a:lstStyle/>
          <a:p>
            <a:pPr algn="ctr">
              <a:lnSpc>
                <a:spcPts val="3648"/>
              </a:lnSpc>
            </a:pPr>
            <a:r>
              <a:rPr lang="en-US" sz="2400" spc="-48">
                <a:solidFill>
                  <a:srgbClr val="2B3D6C"/>
                </a:solidFill>
                <a:latin typeface="Merriweather Sans"/>
                <a:ea typeface="Merriweather Sans"/>
                <a:cs typeface="Merriweather Sans"/>
                <a:sym typeface="Merriweather Sans"/>
              </a:rPr>
              <a:t>Dodi Siregar et.al, Technopreneurship: Strategi dan Inovasi, Yayasan Kita Menulis, 2020</a:t>
            </a:r>
          </a:p>
        </p:txBody>
      </p:sp>
      <p:sp>
        <p:nvSpPr>
          <p:cNvPr id="20" name="TextBox 20"/>
          <p:cNvSpPr txBox="1"/>
          <p:nvPr/>
        </p:nvSpPr>
        <p:spPr>
          <a:xfrm>
            <a:off x="827849" y="7278464"/>
            <a:ext cx="9680986" cy="1350183"/>
          </a:xfrm>
          <a:prstGeom prst="rect">
            <a:avLst/>
          </a:prstGeom>
        </p:spPr>
        <p:txBody>
          <a:bodyPr lIns="0" tIns="0" rIns="0" bIns="0" rtlCol="0" anchor="t">
            <a:spAutoFit/>
          </a:bodyPr>
          <a:lstStyle/>
          <a:p>
            <a:pPr algn="ctr">
              <a:lnSpc>
                <a:spcPts val="3648"/>
              </a:lnSpc>
            </a:pPr>
            <a:r>
              <a:rPr lang="en-US" sz="2400" spc="-48">
                <a:solidFill>
                  <a:srgbClr val="2B3D6C"/>
                </a:solidFill>
                <a:latin typeface="Merriweather Sans"/>
                <a:ea typeface="Merriweather Sans"/>
                <a:cs typeface="Merriweather Sans"/>
                <a:sym typeface="Merriweather Sans"/>
              </a:rPr>
              <a:t>Imam Baihaqi &amp; M Nurif, Technoprenenruship, Lembaga Pengembangan Pendidikan, Kemahasiswaan dan Hubungan Alumni , Institut Teknologi Sepuluh November, 2015</a:t>
            </a:r>
          </a:p>
        </p:txBody>
      </p:sp>
      <p:grpSp>
        <p:nvGrpSpPr>
          <p:cNvPr id="21" name="Group 21"/>
          <p:cNvGrpSpPr/>
          <p:nvPr/>
        </p:nvGrpSpPr>
        <p:grpSpPr>
          <a:xfrm>
            <a:off x="-216488" y="8820939"/>
            <a:ext cx="11769659" cy="1468069"/>
            <a:chOff x="0" y="0"/>
            <a:chExt cx="3441735" cy="429299"/>
          </a:xfrm>
        </p:grpSpPr>
        <p:sp>
          <p:nvSpPr>
            <p:cNvPr id="22" name="Freeform 22"/>
            <p:cNvSpPr/>
            <p:nvPr/>
          </p:nvSpPr>
          <p:spPr>
            <a:xfrm>
              <a:off x="0" y="0"/>
              <a:ext cx="3441735" cy="429299"/>
            </a:xfrm>
            <a:custGeom>
              <a:avLst/>
              <a:gdLst/>
              <a:ahLst/>
              <a:cxnLst/>
              <a:rect l="l" t="t" r="r" b="b"/>
              <a:pathLst>
                <a:path w="3441735" h="429299">
                  <a:moveTo>
                    <a:pt x="0" y="0"/>
                  </a:moveTo>
                  <a:lnTo>
                    <a:pt x="3441735" y="0"/>
                  </a:lnTo>
                  <a:lnTo>
                    <a:pt x="3441735" y="429299"/>
                  </a:lnTo>
                  <a:lnTo>
                    <a:pt x="0" y="429299"/>
                  </a:lnTo>
                  <a:close/>
                </a:path>
              </a:pathLst>
            </a:custGeom>
            <a:solidFill>
              <a:srgbClr val="FFFFFF"/>
            </a:solidFill>
          </p:spPr>
        </p:sp>
        <p:sp>
          <p:nvSpPr>
            <p:cNvPr id="23" name="TextBox 23"/>
            <p:cNvSpPr txBox="1"/>
            <p:nvPr/>
          </p:nvSpPr>
          <p:spPr>
            <a:xfrm>
              <a:off x="0" y="-38100"/>
              <a:ext cx="3441735" cy="467399"/>
            </a:xfrm>
            <a:prstGeom prst="rect">
              <a:avLst/>
            </a:prstGeom>
          </p:spPr>
          <p:txBody>
            <a:bodyPr lIns="50800" tIns="50800" rIns="50800" bIns="50800" rtlCol="0" anchor="ctr"/>
            <a:lstStyle/>
            <a:p>
              <a:pPr algn="ctr">
                <a:lnSpc>
                  <a:spcPts val="2659"/>
                </a:lnSpc>
              </a:pPr>
              <a:endParaRPr/>
            </a:p>
            <a:p>
              <a:pPr algn="ctr">
                <a:lnSpc>
                  <a:spcPts val="2659"/>
                </a:lnSpc>
              </a:pPr>
              <a:endParaRPr/>
            </a:p>
            <a:p>
              <a:pPr algn="ctr">
                <a:lnSpc>
                  <a:spcPts val="2659"/>
                </a:lnSpc>
              </a:pPr>
              <a:endParaRPr/>
            </a:p>
            <a:p>
              <a:pPr algn="ctr">
                <a:lnSpc>
                  <a:spcPts val="2659"/>
                </a:lnSpc>
              </a:pPr>
              <a:endParaRPr/>
            </a:p>
          </p:txBody>
        </p:sp>
      </p:grpSp>
      <p:sp>
        <p:nvSpPr>
          <p:cNvPr id="24" name="TextBox 24"/>
          <p:cNvSpPr txBox="1"/>
          <p:nvPr/>
        </p:nvSpPr>
        <p:spPr>
          <a:xfrm>
            <a:off x="827849" y="9070369"/>
            <a:ext cx="9680986" cy="893010"/>
          </a:xfrm>
          <a:prstGeom prst="rect">
            <a:avLst/>
          </a:prstGeom>
        </p:spPr>
        <p:txBody>
          <a:bodyPr lIns="0" tIns="0" rIns="0" bIns="0" rtlCol="0" anchor="t">
            <a:spAutoFit/>
          </a:bodyPr>
          <a:lstStyle/>
          <a:p>
            <a:pPr algn="ctr">
              <a:lnSpc>
                <a:spcPts val="3648"/>
              </a:lnSpc>
            </a:pPr>
            <a:r>
              <a:rPr lang="en-US" sz="2400" spc="-48">
                <a:solidFill>
                  <a:srgbClr val="2B3D6C"/>
                </a:solidFill>
                <a:latin typeface="Merriweather Sans"/>
                <a:ea typeface="Merriweather Sans"/>
                <a:cs typeface="Merriweather Sans"/>
                <a:sym typeface="Merriweather Sans"/>
              </a:rPr>
              <a:t>Hariyono &amp; Vera Septi Andrini, Pengantar Technopreneurship, CV. AA. RIZKY , 2020</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B3D6C"/>
        </a:solidFill>
        <a:effectLst/>
      </p:bgPr>
    </p:bg>
    <p:spTree>
      <p:nvGrpSpPr>
        <p:cNvPr id="1" name=""/>
        <p:cNvGrpSpPr/>
        <p:nvPr/>
      </p:nvGrpSpPr>
      <p:grpSpPr>
        <a:xfrm>
          <a:off x="0" y="0"/>
          <a:ext cx="0" cy="0"/>
          <a:chOff x="0" y="0"/>
          <a:chExt cx="0" cy="0"/>
        </a:xfrm>
      </p:grpSpPr>
      <p:grpSp>
        <p:nvGrpSpPr>
          <p:cNvPr id="2" name="Group 2"/>
          <p:cNvGrpSpPr/>
          <p:nvPr/>
        </p:nvGrpSpPr>
        <p:grpSpPr>
          <a:xfrm>
            <a:off x="663820" y="404210"/>
            <a:ext cx="16960361" cy="3851214"/>
            <a:chOff x="0" y="0"/>
            <a:chExt cx="22613815" cy="5134952"/>
          </a:xfrm>
        </p:grpSpPr>
        <p:pic>
          <p:nvPicPr>
            <p:cNvPr id="3" name="Picture 3"/>
            <p:cNvPicPr>
              <a:picLocks noChangeAspect="1"/>
            </p:cNvPicPr>
            <p:nvPr/>
          </p:nvPicPr>
          <p:blipFill>
            <a:blip r:embed="rId2">
              <a:alphaModFix amt="68000"/>
            </a:blip>
            <a:srcRect l="3739" t="46395" b="14832"/>
            <a:stretch>
              <a:fillRect/>
            </a:stretch>
          </p:blipFill>
          <p:spPr>
            <a:xfrm>
              <a:off x="0" y="0"/>
              <a:ext cx="22613815" cy="5134952"/>
            </a:xfrm>
            <a:prstGeom prst="rect">
              <a:avLst/>
            </a:prstGeom>
          </p:spPr>
        </p:pic>
      </p:grpSp>
      <p:grpSp>
        <p:nvGrpSpPr>
          <p:cNvPr id="4" name="Group 4"/>
          <p:cNvGrpSpPr/>
          <p:nvPr/>
        </p:nvGrpSpPr>
        <p:grpSpPr>
          <a:xfrm>
            <a:off x="860321" y="3948244"/>
            <a:ext cx="6598004" cy="3352887"/>
            <a:chOff x="0" y="0"/>
            <a:chExt cx="1737746" cy="883065"/>
          </a:xfrm>
        </p:grpSpPr>
        <p:sp>
          <p:nvSpPr>
            <p:cNvPr id="5" name="Freeform 5"/>
            <p:cNvSpPr/>
            <p:nvPr/>
          </p:nvSpPr>
          <p:spPr>
            <a:xfrm>
              <a:off x="0" y="0"/>
              <a:ext cx="1737746" cy="883065"/>
            </a:xfrm>
            <a:custGeom>
              <a:avLst/>
              <a:gdLst/>
              <a:ahLst/>
              <a:cxnLst/>
              <a:rect l="l" t="t" r="r" b="b"/>
              <a:pathLst>
                <a:path w="1737746" h="883065">
                  <a:moveTo>
                    <a:pt x="0" y="0"/>
                  </a:moveTo>
                  <a:lnTo>
                    <a:pt x="1737746" y="0"/>
                  </a:lnTo>
                  <a:lnTo>
                    <a:pt x="1737746" y="883065"/>
                  </a:lnTo>
                  <a:lnTo>
                    <a:pt x="0" y="883065"/>
                  </a:lnTo>
                  <a:close/>
                </a:path>
              </a:pathLst>
            </a:custGeom>
            <a:solidFill>
              <a:srgbClr val="FFFFFF"/>
            </a:solidFill>
          </p:spPr>
        </p:sp>
        <p:sp>
          <p:nvSpPr>
            <p:cNvPr id="6" name="TextBox 6"/>
            <p:cNvSpPr txBox="1"/>
            <p:nvPr/>
          </p:nvSpPr>
          <p:spPr>
            <a:xfrm>
              <a:off x="0" y="-38100"/>
              <a:ext cx="1737746" cy="921165"/>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2613487" y="8019429"/>
            <a:ext cx="3091672" cy="882257"/>
          </a:xfrm>
          <a:custGeom>
            <a:avLst/>
            <a:gdLst/>
            <a:ahLst/>
            <a:cxnLst/>
            <a:rect l="l" t="t" r="r" b="b"/>
            <a:pathLst>
              <a:path w="3091672" h="882257">
                <a:moveTo>
                  <a:pt x="0" y="0"/>
                </a:moveTo>
                <a:lnTo>
                  <a:pt x="3091671" y="0"/>
                </a:lnTo>
                <a:lnTo>
                  <a:pt x="3091671" y="882257"/>
                </a:lnTo>
                <a:lnTo>
                  <a:pt x="0" y="882257"/>
                </a:lnTo>
                <a:lnTo>
                  <a:pt x="0" y="0"/>
                </a:lnTo>
                <a:close/>
              </a:path>
            </a:pathLst>
          </a:custGeom>
          <a:blipFill>
            <a:blip r:embed="rId3">
              <a:extLst>
                <a:ext uri="{96DAC541-7B7A-43D3-8B79-37D633B846F1}">
                  <asvg:svgBlip xmlns:asvg="http://schemas.microsoft.com/office/drawing/2016/SVG/main" r:embed="rId4"/>
                </a:ext>
              </a:extLst>
            </a:blip>
            <a:stretch>
              <a:fillRect t="-178711" b="-67892"/>
            </a:stretch>
          </a:blipFill>
        </p:spPr>
      </p:sp>
      <p:sp>
        <p:nvSpPr>
          <p:cNvPr id="8" name="TextBox 8"/>
          <p:cNvSpPr txBox="1"/>
          <p:nvPr/>
        </p:nvSpPr>
        <p:spPr>
          <a:xfrm>
            <a:off x="8481659" y="4856991"/>
            <a:ext cx="8777641" cy="4119782"/>
          </a:xfrm>
          <a:prstGeom prst="rect">
            <a:avLst/>
          </a:prstGeom>
        </p:spPr>
        <p:txBody>
          <a:bodyPr lIns="0" tIns="0" rIns="0" bIns="0" rtlCol="0" anchor="t">
            <a:spAutoFit/>
          </a:bodyPr>
          <a:lstStyle/>
          <a:p>
            <a:pPr algn="just">
              <a:lnSpc>
                <a:spcPts val="3648"/>
              </a:lnSpc>
            </a:pPr>
            <a:r>
              <a:rPr lang="en-US" sz="2400" spc="-48" dirty="0">
                <a:solidFill>
                  <a:srgbClr val="FFFFFF"/>
                </a:solidFill>
                <a:latin typeface="Merriweather Sans"/>
                <a:ea typeface="Merriweather Sans"/>
                <a:cs typeface="Merriweather Sans"/>
                <a:sym typeface="Merriweather Sans"/>
              </a:rPr>
              <a:t>Mata </a:t>
            </a:r>
            <a:r>
              <a:rPr lang="en-US" sz="2400" spc="-48" dirty="0" err="1">
                <a:solidFill>
                  <a:srgbClr val="FFFFFF"/>
                </a:solidFill>
                <a:latin typeface="Merriweather Sans"/>
                <a:ea typeface="Merriweather Sans"/>
                <a:cs typeface="Merriweather Sans"/>
                <a:sym typeface="Merriweather Sans"/>
              </a:rPr>
              <a:t>Kuliah</a:t>
            </a:r>
            <a:r>
              <a:rPr lang="en-US" sz="2400" spc="-48" dirty="0">
                <a:solidFill>
                  <a:srgbClr val="FFFFFF"/>
                </a:solidFill>
                <a:latin typeface="Merriweather Sans"/>
                <a:ea typeface="Merriweather Sans"/>
                <a:cs typeface="Merriweather Sans"/>
                <a:sym typeface="Merriweather Sans"/>
              </a:rPr>
              <a:t> </a:t>
            </a:r>
            <a:r>
              <a:rPr lang="en-US" sz="2400" spc="-48" dirty="0" err="1">
                <a:solidFill>
                  <a:srgbClr val="FFFFFF"/>
                </a:solidFill>
                <a:latin typeface="Merriweather Sans"/>
                <a:ea typeface="Merriweather Sans"/>
                <a:cs typeface="Merriweather Sans"/>
                <a:sym typeface="Merriweather Sans"/>
              </a:rPr>
              <a:t>Technopreneurship</a:t>
            </a:r>
            <a:r>
              <a:rPr lang="en-US" sz="2400" spc="-48" dirty="0">
                <a:solidFill>
                  <a:srgbClr val="FFFFFF"/>
                </a:solidFill>
                <a:latin typeface="Merriweather Sans"/>
                <a:ea typeface="Merriweather Sans"/>
                <a:cs typeface="Merriweather Sans"/>
                <a:sym typeface="Merriweather Sans"/>
              </a:rPr>
              <a:t>  </a:t>
            </a:r>
            <a:r>
              <a:rPr lang="en-US" sz="2400" spc="-48" dirty="0" err="1">
                <a:solidFill>
                  <a:srgbClr val="FFFFFF"/>
                </a:solidFill>
                <a:latin typeface="Merriweather Sans"/>
                <a:ea typeface="Merriweather Sans"/>
                <a:cs typeface="Merriweather Sans"/>
                <a:sym typeface="Merriweather Sans"/>
              </a:rPr>
              <a:t>memberikan</a:t>
            </a:r>
            <a:r>
              <a:rPr lang="en-US" sz="2400" spc="-48" dirty="0">
                <a:solidFill>
                  <a:srgbClr val="FFFFFF"/>
                </a:solidFill>
                <a:latin typeface="Merriweather Sans"/>
                <a:ea typeface="Merriweather Sans"/>
                <a:cs typeface="Merriweather Sans"/>
                <a:sym typeface="Merriweather Sans"/>
              </a:rPr>
              <a:t> </a:t>
            </a:r>
            <a:r>
              <a:rPr lang="en-US" sz="2400" spc="-48" dirty="0" err="1">
                <a:solidFill>
                  <a:srgbClr val="FFFFFF"/>
                </a:solidFill>
                <a:latin typeface="Merriweather Sans"/>
                <a:ea typeface="Merriweather Sans"/>
                <a:cs typeface="Merriweather Sans"/>
                <a:sym typeface="Merriweather Sans"/>
              </a:rPr>
              <a:t>pemahaman</a:t>
            </a:r>
            <a:r>
              <a:rPr lang="en-US" sz="2400" spc="-48" dirty="0">
                <a:solidFill>
                  <a:srgbClr val="FFFFFF"/>
                </a:solidFill>
                <a:latin typeface="Merriweather Sans"/>
                <a:ea typeface="Merriweather Sans"/>
                <a:cs typeface="Merriweather Sans"/>
                <a:sym typeface="Merriweather Sans"/>
              </a:rPr>
              <a:t> dan </a:t>
            </a:r>
            <a:r>
              <a:rPr lang="en-US" sz="2400" spc="-48" dirty="0" err="1">
                <a:solidFill>
                  <a:srgbClr val="FFFFFF"/>
                </a:solidFill>
                <a:latin typeface="Merriweather Sans"/>
                <a:ea typeface="Merriweather Sans"/>
                <a:cs typeface="Merriweather Sans"/>
                <a:sym typeface="Merriweather Sans"/>
              </a:rPr>
              <a:t>kemampuan</a:t>
            </a:r>
            <a:r>
              <a:rPr lang="en-US" sz="2400" spc="-48" dirty="0">
                <a:solidFill>
                  <a:srgbClr val="FFFFFF"/>
                </a:solidFill>
                <a:latin typeface="Merriweather Sans"/>
                <a:ea typeface="Merriweather Sans"/>
                <a:cs typeface="Merriweather Sans"/>
                <a:sym typeface="Merriweather Sans"/>
              </a:rPr>
              <a:t> </a:t>
            </a:r>
            <a:r>
              <a:rPr lang="en-US" sz="2400" spc="-48" dirty="0" err="1">
                <a:solidFill>
                  <a:srgbClr val="FFFFFF"/>
                </a:solidFill>
                <a:latin typeface="Merriweather Sans"/>
                <a:ea typeface="Merriweather Sans"/>
                <a:cs typeface="Merriweather Sans"/>
                <a:sym typeface="Merriweather Sans"/>
              </a:rPr>
              <a:t>kepada</a:t>
            </a:r>
            <a:r>
              <a:rPr lang="en-US" sz="2400" spc="-48" dirty="0">
                <a:solidFill>
                  <a:srgbClr val="FFFFFF"/>
                </a:solidFill>
                <a:latin typeface="Merriweather Sans"/>
                <a:ea typeface="Merriweather Sans"/>
                <a:cs typeface="Merriweather Sans"/>
                <a:sym typeface="Merriweather Sans"/>
              </a:rPr>
              <a:t> </a:t>
            </a:r>
            <a:r>
              <a:rPr lang="en-US" sz="2400" spc="-48" dirty="0" err="1">
                <a:solidFill>
                  <a:srgbClr val="FFFFFF"/>
                </a:solidFill>
                <a:latin typeface="Merriweather Sans"/>
                <a:ea typeface="Merriweather Sans"/>
                <a:cs typeface="Merriweather Sans"/>
                <a:sym typeface="Merriweather Sans"/>
              </a:rPr>
              <a:t>mahasiswa</a:t>
            </a:r>
            <a:r>
              <a:rPr lang="en-US" sz="2400" spc="-48" dirty="0">
                <a:solidFill>
                  <a:srgbClr val="FFFFFF"/>
                </a:solidFill>
                <a:latin typeface="Merriweather Sans"/>
                <a:ea typeface="Merriweather Sans"/>
                <a:cs typeface="Merriweather Sans"/>
                <a:sym typeface="Merriweather Sans"/>
              </a:rPr>
              <a:t> agar </a:t>
            </a:r>
            <a:r>
              <a:rPr lang="en-US" sz="2400" spc="-48" dirty="0" err="1">
                <a:solidFill>
                  <a:srgbClr val="FFFFFF"/>
                </a:solidFill>
                <a:latin typeface="Merriweather Sans"/>
                <a:ea typeface="Merriweather Sans"/>
                <a:cs typeface="Merriweather Sans"/>
                <a:sym typeface="Merriweather Sans"/>
              </a:rPr>
              <a:t>memiliki</a:t>
            </a:r>
            <a:r>
              <a:rPr lang="en-US" sz="2400" spc="-48" dirty="0">
                <a:solidFill>
                  <a:srgbClr val="FFFFFF"/>
                </a:solidFill>
                <a:latin typeface="Merriweather Sans"/>
                <a:ea typeface="Merriweather Sans"/>
                <a:cs typeface="Merriweather Sans"/>
                <a:sym typeface="Merriweather Sans"/>
              </a:rPr>
              <a:t> </a:t>
            </a:r>
            <a:r>
              <a:rPr lang="en-US" sz="2400" spc="-48" dirty="0" err="1">
                <a:solidFill>
                  <a:srgbClr val="FFFFFF"/>
                </a:solidFill>
                <a:latin typeface="Merriweather Sans"/>
                <a:ea typeface="Merriweather Sans"/>
                <a:cs typeface="Merriweather Sans"/>
                <a:sym typeface="Merriweather Sans"/>
              </a:rPr>
              <a:t>etos</a:t>
            </a:r>
            <a:r>
              <a:rPr lang="en-US" sz="2400" spc="-48" dirty="0">
                <a:solidFill>
                  <a:srgbClr val="FFFFFF"/>
                </a:solidFill>
                <a:latin typeface="Merriweather Sans"/>
                <a:ea typeface="Merriweather Sans"/>
                <a:cs typeface="Merriweather Sans"/>
                <a:sym typeface="Merriweather Sans"/>
              </a:rPr>
              <a:t> </a:t>
            </a:r>
            <a:r>
              <a:rPr lang="en-US" sz="2400" spc="-48" dirty="0" err="1">
                <a:solidFill>
                  <a:srgbClr val="FFFFFF"/>
                </a:solidFill>
                <a:latin typeface="Merriweather Sans"/>
                <a:ea typeface="Merriweather Sans"/>
                <a:cs typeface="Merriweather Sans"/>
                <a:sym typeface="Merriweather Sans"/>
              </a:rPr>
              <a:t>kerja</a:t>
            </a:r>
            <a:r>
              <a:rPr lang="en-US" sz="2400" spc="-48" dirty="0">
                <a:solidFill>
                  <a:srgbClr val="FFFFFF"/>
                </a:solidFill>
                <a:latin typeface="Merriweather Sans"/>
                <a:ea typeface="Merriweather Sans"/>
                <a:cs typeface="Merriweather Sans"/>
                <a:sym typeface="Merriweather Sans"/>
              </a:rPr>
              <a:t> dan skill yang </a:t>
            </a:r>
            <a:r>
              <a:rPr lang="en-US" sz="2400" spc="-48" dirty="0" err="1">
                <a:solidFill>
                  <a:srgbClr val="FFFFFF"/>
                </a:solidFill>
                <a:latin typeface="Merriweather Sans"/>
                <a:ea typeface="Merriweather Sans"/>
                <a:cs typeface="Merriweather Sans"/>
                <a:sym typeface="Merriweather Sans"/>
              </a:rPr>
              <a:t>mampu</a:t>
            </a:r>
            <a:r>
              <a:rPr lang="en-US" sz="2400" spc="-48" dirty="0">
                <a:solidFill>
                  <a:srgbClr val="FFFFFF"/>
                </a:solidFill>
                <a:latin typeface="Merriweather Sans"/>
                <a:ea typeface="Merriweather Sans"/>
                <a:cs typeface="Merriweather Sans"/>
                <a:sym typeface="Merriweather Sans"/>
              </a:rPr>
              <a:t> </a:t>
            </a:r>
            <a:r>
              <a:rPr lang="en-US" sz="2400" spc="-48" dirty="0" err="1">
                <a:solidFill>
                  <a:srgbClr val="FFFFFF"/>
                </a:solidFill>
                <a:latin typeface="Merriweather Sans"/>
                <a:ea typeface="Merriweather Sans"/>
                <a:cs typeface="Merriweather Sans"/>
                <a:sym typeface="Merriweather Sans"/>
              </a:rPr>
              <a:t>mengidentifikasi</a:t>
            </a:r>
            <a:r>
              <a:rPr lang="en-US" sz="2400" spc="-48" dirty="0">
                <a:solidFill>
                  <a:srgbClr val="FFFFFF"/>
                </a:solidFill>
                <a:latin typeface="Merriweather Sans"/>
                <a:ea typeface="Merriweather Sans"/>
                <a:cs typeface="Merriweather Sans"/>
                <a:sym typeface="Merriweather Sans"/>
              </a:rPr>
              <a:t>, dan </a:t>
            </a:r>
            <a:r>
              <a:rPr lang="en-US" sz="2400" spc="-48" dirty="0" err="1">
                <a:solidFill>
                  <a:srgbClr val="FFFFFF"/>
                </a:solidFill>
                <a:latin typeface="Merriweather Sans"/>
                <a:ea typeface="Merriweather Sans"/>
                <a:cs typeface="Merriweather Sans"/>
                <a:sym typeface="Merriweather Sans"/>
              </a:rPr>
              <a:t>mengevaluasi</a:t>
            </a:r>
            <a:r>
              <a:rPr lang="en-US" sz="2400" spc="-48" dirty="0">
                <a:solidFill>
                  <a:srgbClr val="FFFFFF"/>
                </a:solidFill>
                <a:latin typeface="Merriweather Sans"/>
                <a:ea typeface="Merriweather Sans"/>
                <a:cs typeface="Merriweather Sans"/>
                <a:sym typeface="Merriweather Sans"/>
              </a:rPr>
              <a:t> </a:t>
            </a:r>
            <a:r>
              <a:rPr lang="en-US" sz="2400" spc="-48" dirty="0" err="1">
                <a:solidFill>
                  <a:srgbClr val="FFFFFF"/>
                </a:solidFill>
                <a:latin typeface="Merriweather Sans"/>
                <a:ea typeface="Merriweather Sans"/>
                <a:cs typeface="Merriweather Sans"/>
                <a:sym typeface="Merriweather Sans"/>
              </a:rPr>
              <a:t>peluang</a:t>
            </a:r>
            <a:r>
              <a:rPr lang="en-US" sz="2400" spc="-48" dirty="0">
                <a:solidFill>
                  <a:srgbClr val="FFFFFF"/>
                </a:solidFill>
                <a:latin typeface="Merriweather Sans"/>
                <a:ea typeface="Merriweather Sans"/>
                <a:cs typeface="Merriweather Sans"/>
                <a:sym typeface="Merriweather Sans"/>
              </a:rPr>
              <a:t> </a:t>
            </a:r>
            <a:r>
              <a:rPr lang="en-US" sz="2400" spc="-48" dirty="0" err="1">
                <a:solidFill>
                  <a:srgbClr val="FFFFFF"/>
                </a:solidFill>
                <a:latin typeface="Merriweather Sans"/>
                <a:ea typeface="Merriweather Sans"/>
                <a:cs typeface="Merriweather Sans"/>
                <a:sym typeface="Merriweather Sans"/>
              </a:rPr>
              <a:t>usaha</a:t>
            </a:r>
            <a:r>
              <a:rPr lang="en-US" sz="2400" spc="-48" dirty="0">
                <a:solidFill>
                  <a:srgbClr val="FFFFFF"/>
                </a:solidFill>
                <a:latin typeface="Merriweather Sans"/>
                <a:ea typeface="Merriweather Sans"/>
                <a:cs typeface="Merriweather Sans"/>
                <a:sym typeface="Merriweather Sans"/>
              </a:rPr>
              <a:t> </a:t>
            </a:r>
            <a:r>
              <a:rPr lang="en-US" sz="2400" spc="-48" dirty="0" err="1">
                <a:solidFill>
                  <a:srgbClr val="FFFFFF"/>
                </a:solidFill>
                <a:latin typeface="Merriweather Sans"/>
                <a:ea typeface="Merriweather Sans"/>
                <a:cs typeface="Merriweather Sans"/>
                <a:sym typeface="Merriweather Sans"/>
              </a:rPr>
              <a:t>berbasis</a:t>
            </a:r>
            <a:r>
              <a:rPr lang="en-US" sz="2400" spc="-48" dirty="0">
                <a:solidFill>
                  <a:srgbClr val="FFFFFF"/>
                </a:solidFill>
                <a:latin typeface="Merriweather Sans"/>
                <a:ea typeface="Merriweather Sans"/>
                <a:cs typeface="Merriweather Sans"/>
                <a:sym typeface="Merriweather Sans"/>
              </a:rPr>
              <a:t> </a:t>
            </a:r>
            <a:r>
              <a:rPr lang="en-US" sz="2400" spc="-48" dirty="0" err="1">
                <a:solidFill>
                  <a:srgbClr val="FFFFFF"/>
                </a:solidFill>
                <a:latin typeface="Merriweather Sans"/>
                <a:ea typeface="Merriweather Sans"/>
                <a:cs typeface="Merriweather Sans"/>
                <a:sym typeface="Merriweather Sans"/>
              </a:rPr>
              <a:t>teknologi</a:t>
            </a:r>
            <a:r>
              <a:rPr lang="en-US" sz="2400" spc="-48" dirty="0">
                <a:solidFill>
                  <a:srgbClr val="FFFFFF"/>
                </a:solidFill>
                <a:latin typeface="Merriweather Sans"/>
                <a:ea typeface="Merriweather Sans"/>
                <a:cs typeface="Merriweather Sans"/>
                <a:sym typeface="Merriweather Sans"/>
              </a:rPr>
              <a:t> </a:t>
            </a:r>
            <a:r>
              <a:rPr lang="en-US" sz="2400" spc="-48" dirty="0" err="1">
                <a:solidFill>
                  <a:srgbClr val="FFFFFF"/>
                </a:solidFill>
                <a:latin typeface="Merriweather Sans"/>
                <a:ea typeface="Merriweather Sans"/>
                <a:cs typeface="Merriweather Sans"/>
                <a:sym typeface="Merriweather Sans"/>
              </a:rPr>
              <a:t>sesuai</a:t>
            </a:r>
            <a:r>
              <a:rPr lang="en-US" sz="2400" spc="-48" dirty="0">
                <a:solidFill>
                  <a:srgbClr val="FFFFFF"/>
                </a:solidFill>
                <a:latin typeface="Merriweather Sans"/>
                <a:ea typeface="Merriweather Sans"/>
                <a:cs typeface="Merriweather Sans"/>
                <a:sym typeface="Merriweather Sans"/>
              </a:rPr>
              <a:t> </a:t>
            </a:r>
            <a:r>
              <a:rPr lang="en-US" sz="2400" spc="-48" dirty="0" err="1">
                <a:solidFill>
                  <a:srgbClr val="FFFFFF"/>
                </a:solidFill>
                <a:latin typeface="Merriweather Sans"/>
                <a:ea typeface="Merriweather Sans"/>
                <a:cs typeface="Merriweather Sans"/>
                <a:sym typeface="Merriweather Sans"/>
              </a:rPr>
              <a:t>dengan</a:t>
            </a:r>
            <a:r>
              <a:rPr lang="en-US" sz="2400" spc="-48" dirty="0">
                <a:solidFill>
                  <a:srgbClr val="FFFFFF"/>
                </a:solidFill>
                <a:latin typeface="Merriweather Sans"/>
                <a:ea typeface="Merriweather Sans"/>
                <a:cs typeface="Merriweather Sans"/>
                <a:sym typeface="Merriweather Sans"/>
              </a:rPr>
              <a:t> </a:t>
            </a:r>
            <a:r>
              <a:rPr lang="en-US" sz="2400" spc="-48" dirty="0" err="1">
                <a:solidFill>
                  <a:srgbClr val="FFFFFF"/>
                </a:solidFill>
                <a:latin typeface="Merriweather Sans"/>
                <a:ea typeface="Merriweather Sans"/>
                <a:cs typeface="Merriweather Sans"/>
                <a:sym typeface="Merriweather Sans"/>
              </a:rPr>
              <a:t>bidang</a:t>
            </a:r>
            <a:r>
              <a:rPr lang="en-US" sz="2400" spc="-48" dirty="0">
                <a:solidFill>
                  <a:srgbClr val="FFFFFF"/>
                </a:solidFill>
                <a:latin typeface="Merriweather Sans"/>
                <a:ea typeface="Merriweather Sans"/>
                <a:cs typeface="Merriweather Sans"/>
                <a:sym typeface="Merriweather Sans"/>
              </a:rPr>
              <a:t> </a:t>
            </a:r>
            <a:r>
              <a:rPr lang="en-US" sz="2400" spc="-48" dirty="0" err="1">
                <a:solidFill>
                  <a:srgbClr val="FFFFFF"/>
                </a:solidFill>
                <a:latin typeface="Merriweather Sans"/>
                <a:ea typeface="Merriweather Sans"/>
                <a:cs typeface="Merriweather Sans"/>
                <a:sym typeface="Merriweather Sans"/>
              </a:rPr>
              <a:t>keahlian</a:t>
            </a:r>
            <a:r>
              <a:rPr lang="en-US" sz="2400" spc="-48" dirty="0">
                <a:solidFill>
                  <a:srgbClr val="FFFFFF"/>
                </a:solidFill>
                <a:latin typeface="Merriweather Sans"/>
                <a:ea typeface="Merriweather Sans"/>
                <a:cs typeface="Merriweather Sans"/>
                <a:sym typeface="Merriweather Sans"/>
              </a:rPr>
              <a:t> </a:t>
            </a:r>
            <a:r>
              <a:rPr lang="en-US" sz="2400" spc="-48" dirty="0" err="1">
                <a:solidFill>
                  <a:srgbClr val="FFFFFF"/>
                </a:solidFill>
                <a:latin typeface="Merriweather Sans"/>
                <a:ea typeface="Merriweather Sans"/>
                <a:cs typeface="Merriweather Sans"/>
                <a:sym typeface="Merriweather Sans"/>
              </a:rPr>
              <a:t>mahasiswa</a:t>
            </a:r>
            <a:r>
              <a:rPr lang="en-US" sz="2400" spc="-48" dirty="0">
                <a:solidFill>
                  <a:srgbClr val="FFFFFF"/>
                </a:solidFill>
                <a:latin typeface="Merriweather Sans"/>
                <a:ea typeface="Merriweather Sans"/>
                <a:cs typeface="Merriweather Sans"/>
                <a:sym typeface="Merriweather Sans"/>
              </a:rPr>
              <a:t>, </a:t>
            </a:r>
            <a:r>
              <a:rPr lang="en-US" sz="2400" spc="-48" dirty="0" err="1">
                <a:solidFill>
                  <a:srgbClr val="FFFFFF"/>
                </a:solidFill>
                <a:latin typeface="Merriweather Sans"/>
                <a:ea typeface="Merriweather Sans"/>
                <a:cs typeface="Merriweather Sans"/>
                <a:sym typeface="Merriweather Sans"/>
              </a:rPr>
              <a:t>serta</a:t>
            </a:r>
            <a:r>
              <a:rPr lang="en-US" sz="2400" spc="-48" dirty="0">
                <a:solidFill>
                  <a:srgbClr val="FFFFFF"/>
                </a:solidFill>
                <a:latin typeface="Merriweather Sans"/>
                <a:ea typeface="Merriweather Sans"/>
                <a:cs typeface="Merriweather Sans"/>
                <a:sym typeface="Merriweather Sans"/>
              </a:rPr>
              <a:t> </a:t>
            </a:r>
            <a:r>
              <a:rPr lang="en-US" sz="2400" spc="-48" dirty="0" err="1">
                <a:solidFill>
                  <a:srgbClr val="FFFFFF"/>
                </a:solidFill>
                <a:latin typeface="Merriweather Sans"/>
                <a:ea typeface="Merriweather Sans"/>
                <a:cs typeface="Merriweather Sans"/>
                <a:sym typeface="Merriweather Sans"/>
              </a:rPr>
              <a:t>mengembangkan</a:t>
            </a:r>
            <a:r>
              <a:rPr lang="en-US" sz="2400" spc="-48" dirty="0">
                <a:solidFill>
                  <a:srgbClr val="FFFFFF"/>
                </a:solidFill>
                <a:latin typeface="Merriweather Sans"/>
                <a:ea typeface="Merriweather Sans"/>
                <a:cs typeface="Merriweather Sans"/>
                <a:sym typeface="Merriweather Sans"/>
              </a:rPr>
              <a:t> </a:t>
            </a:r>
            <a:r>
              <a:rPr lang="en-US" sz="2400" spc="-48" dirty="0" err="1">
                <a:solidFill>
                  <a:srgbClr val="FFFFFF"/>
                </a:solidFill>
                <a:latin typeface="Merriweather Sans"/>
                <a:ea typeface="Merriweather Sans"/>
                <a:cs typeface="Merriweather Sans"/>
                <a:sym typeface="Merriweather Sans"/>
              </a:rPr>
              <a:t>peluang</a:t>
            </a:r>
            <a:r>
              <a:rPr lang="en-US" sz="2400" spc="-48" dirty="0">
                <a:solidFill>
                  <a:srgbClr val="FFFFFF"/>
                </a:solidFill>
                <a:latin typeface="Merriweather Sans"/>
                <a:ea typeface="Merriweather Sans"/>
                <a:cs typeface="Merriweather Sans"/>
                <a:sym typeface="Merriweather Sans"/>
              </a:rPr>
              <a:t> </a:t>
            </a:r>
            <a:r>
              <a:rPr lang="en-US" sz="2400" spc="-48" dirty="0" err="1">
                <a:solidFill>
                  <a:srgbClr val="FFFFFF"/>
                </a:solidFill>
                <a:latin typeface="Merriweather Sans"/>
                <a:ea typeface="Merriweather Sans"/>
                <a:cs typeface="Merriweather Sans"/>
                <a:sym typeface="Merriweather Sans"/>
              </a:rPr>
              <a:t>usaha</a:t>
            </a:r>
            <a:r>
              <a:rPr lang="en-US" sz="2400" spc="-48" dirty="0">
                <a:solidFill>
                  <a:srgbClr val="FFFFFF"/>
                </a:solidFill>
                <a:latin typeface="Merriweather Sans"/>
                <a:ea typeface="Merriweather Sans"/>
                <a:cs typeface="Merriweather Sans"/>
                <a:sym typeface="Merriweather Sans"/>
              </a:rPr>
              <a:t> </a:t>
            </a:r>
            <a:r>
              <a:rPr lang="en-US" sz="2400" spc="-48" dirty="0" err="1">
                <a:solidFill>
                  <a:srgbClr val="FFFFFF"/>
                </a:solidFill>
                <a:latin typeface="Merriweather Sans"/>
                <a:ea typeface="Merriweather Sans"/>
                <a:cs typeface="Merriweather Sans"/>
                <a:sym typeface="Merriweather Sans"/>
              </a:rPr>
              <a:t>tersebut</a:t>
            </a:r>
            <a:r>
              <a:rPr lang="en-US" sz="2400" spc="-48" dirty="0">
                <a:solidFill>
                  <a:srgbClr val="FFFFFF"/>
                </a:solidFill>
                <a:latin typeface="Merriweather Sans"/>
                <a:ea typeface="Merriweather Sans"/>
                <a:cs typeface="Merriweather Sans"/>
                <a:sym typeface="Merriweather Sans"/>
              </a:rPr>
              <a:t> </a:t>
            </a:r>
            <a:r>
              <a:rPr lang="en-US" sz="2400" spc="-48" dirty="0" err="1">
                <a:solidFill>
                  <a:srgbClr val="FFFFFF"/>
                </a:solidFill>
                <a:latin typeface="Merriweather Sans"/>
                <a:ea typeface="Merriweather Sans"/>
                <a:cs typeface="Merriweather Sans"/>
                <a:sym typeface="Merriweather Sans"/>
              </a:rPr>
              <a:t>secara</a:t>
            </a:r>
            <a:r>
              <a:rPr lang="en-US" sz="2400" spc="-48" dirty="0">
                <a:solidFill>
                  <a:srgbClr val="FFFFFF"/>
                </a:solidFill>
                <a:latin typeface="Merriweather Sans"/>
                <a:ea typeface="Merriweather Sans"/>
                <a:cs typeface="Merriweather Sans"/>
                <a:sym typeface="Merriweather Sans"/>
              </a:rPr>
              <a:t> </a:t>
            </a:r>
            <a:r>
              <a:rPr lang="en-US" sz="2400" spc="-48" dirty="0" err="1">
                <a:solidFill>
                  <a:srgbClr val="FFFFFF"/>
                </a:solidFill>
                <a:latin typeface="Merriweather Sans"/>
                <a:ea typeface="Merriweather Sans"/>
                <a:cs typeface="Merriweather Sans"/>
                <a:sym typeface="Merriweather Sans"/>
              </a:rPr>
              <a:t>terintegrasi</a:t>
            </a:r>
            <a:r>
              <a:rPr lang="en-US" sz="2400" spc="-48" dirty="0">
                <a:solidFill>
                  <a:srgbClr val="FFFFFF"/>
                </a:solidFill>
                <a:latin typeface="Merriweather Sans"/>
                <a:ea typeface="Merriweather Sans"/>
                <a:cs typeface="Merriweather Sans"/>
                <a:sym typeface="Merriweather Sans"/>
              </a:rPr>
              <a:t> </a:t>
            </a:r>
            <a:r>
              <a:rPr lang="en-US" sz="2400" spc="-48" dirty="0" err="1">
                <a:solidFill>
                  <a:srgbClr val="FFFFFF"/>
                </a:solidFill>
                <a:latin typeface="Merriweather Sans"/>
                <a:ea typeface="Merriweather Sans"/>
                <a:cs typeface="Merriweather Sans"/>
                <a:sym typeface="Merriweather Sans"/>
              </a:rPr>
              <a:t>menjadi</a:t>
            </a:r>
            <a:r>
              <a:rPr lang="en-US" sz="2400" spc="-48" dirty="0">
                <a:solidFill>
                  <a:srgbClr val="FFFFFF"/>
                </a:solidFill>
                <a:latin typeface="Merriweather Sans"/>
                <a:ea typeface="Merriweather Sans"/>
                <a:cs typeface="Merriweather Sans"/>
                <a:sym typeface="Merriweather Sans"/>
              </a:rPr>
              <a:t> </a:t>
            </a:r>
            <a:r>
              <a:rPr lang="en-US" sz="2400" spc="-48" dirty="0" err="1">
                <a:solidFill>
                  <a:srgbClr val="FFFFFF"/>
                </a:solidFill>
                <a:latin typeface="Merriweather Sans"/>
                <a:ea typeface="Merriweather Sans"/>
                <a:cs typeface="Merriweather Sans"/>
                <a:sym typeface="Merriweather Sans"/>
              </a:rPr>
              <a:t>bisnis</a:t>
            </a:r>
            <a:r>
              <a:rPr lang="en-US" sz="2400" spc="-48" dirty="0">
                <a:solidFill>
                  <a:srgbClr val="FFFFFF"/>
                </a:solidFill>
                <a:latin typeface="Merriweather Sans"/>
                <a:ea typeface="Merriweather Sans"/>
                <a:cs typeface="Merriweather Sans"/>
                <a:sym typeface="Merriweather Sans"/>
              </a:rPr>
              <a:t> online. Pada </a:t>
            </a:r>
            <a:r>
              <a:rPr lang="en-US" sz="2400" spc="-48" dirty="0" err="1">
                <a:solidFill>
                  <a:srgbClr val="FFFFFF"/>
                </a:solidFill>
                <a:latin typeface="Merriweather Sans"/>
                <a:ea typeface="Merriweather Sans"/>
                <a:cs typeface="Merriweather Sans"/>
                <a:sym typeface="Merriweather Sans"/>
              </a:rPr>
              <a:t>akhirnya</a:t>
            </a:r>
            <a:r>
              <a:rPr lang="en-US" sz="2400" spc="-48" dirty="0">
                <a:solidFill>
                  <a:srgbClr val="FFFFFF"/>
                </a:solidFill>
                <a:latin typeface="Merriweather Sans"/>
                <a:ea typeface="Merriweather Sans"/>
                <a:cs typeface="Merriweather Sans"/>
                <a:sym typeface="Merriweather Sans"/>
              </a:rPr>
              <a:t> </a:t>
            </a:r>
            <a:r>
              <a:rPr lang="en-US" sz="2400" spc="-48" dirty="0" err="1">
                <a:solidFill>
                  <a:srgbClr val="FFFFFF"/>
                </a:solidFill>
                <a:latin typeface="Merriweather Sans"/>
                <a:ea typeface="Merriweather Sans"/>
                <a:cs typeface="Merriweather Sans"/>
                <a:sym typeface="Merriweather Sans"/>
              </a:rPr>
              <a:t>mahasiswa</a:t>
            </a:r>
            <a:r>
              <a:rPr lang="en-US" sz="2400" spc="-48" dirty="0">
                <a:solidFill>
                  <a:srgbClr val="FFFFFF"/>
                </a:solidFill>
                <a:latin typeface="Merriweather Sans"/>
                <a:ea typeface="Merriweather Sans"/>
                <a:cs typeface="Merriweather Sans"/>
                <a:sym typeface="Merriweather Sans"/>
              </a:rPr>
              <a:t> </a:t>
            </a:r>
            <a:r>
              <a:rPr lang="en-US" sz="2400" spc="-48" dirty="0" err="1">
                <a:solidFill>
                  <a:srgbClr val="FFFFFF"/>
                </a:solidFill>
                <a:latin typeface="Merriweather Sans"/>
                <a:ea typeface="Merriweather Sans"/>
                <a:cs typeface="Merriweather Sans"/>
                <a:sym typeface="Merriweather Sans"/>
              </a:rPr>
              <a:t>diharapkan</a:t>
            </a:r>
            <a:r>
              <a:rPr lang="en-US" sz="2400" spc="-48" dirty="0">
                <a:solidFill>
                  <a:srgbClr val="FFFFFF"/>
                </a:solidFill>
                <a:latin typeface="Merriweather Sans"/>
                <a:ea typeface="Merriweather Sans"/>
                <a:cs typeface="Merriweather Sans"/>
                <a:sym typeface="Merriweather Sans"/>
              </a:rPr>
              <a:t> </a:t>
            </a:r>
            <a:r>
              <a:rPr lang="en-US" sz="2400" spc="-48" dirty="0" err="1">
                <a:solidFill>
                  <a:srgbClr val="FFFFFF"/>
                </a:solidFill>
                <a:latin typeface="Merriweather Sans"/>
                <a:ea typeface="Merriweather Sans"/>
                <a:cs typeface="Merriweather Sans"/>
                <a:sym typeface="Merriweather Sans"/>
              </a:rPr>
              <a:t>mampu</a:t>
            </a:r>
            <a:r>
              <a:rPr lang="en-US" sz="2400" spc="-48" dirty="0">
                <a:solidFill>
                  <a:srgbClr val="FFFFFF"/>
                </a:solidFill>
                <a:latin typeface="Merriweather Sans"/>
                <a:ea typeface="Merriweather Sans"/>
                <a:cs typeface="Merriweather Sans"/>
                <a:sym typeface="Merriweather Sans"/>
              </a:rPr>
              <a:t>  </a:t>
            </a:r>
            <a:r>
              <a:rPr lang="en-US" sz="2400" spc="-48" dirty="0" err="1">
                <a:solidFill>
                  <a:srgbClr val="FFFFFF"/>
                </a:solidFill>
                <a:latin typeface="Merriweather Sans"/>
                <a:ea typeface="Merriweather Sans"/>
                <a:cs typeface="Merriweather Sans"/>
                <a:sym typeface="Merriweather Sans"/>
              </a:rPr>
              <a:t>menggunakan</a:t>
            </a:r>
            <a:r>
              <a:rPr lang="en-US" sz="2400" spc="-48" dirty="0">
                <a:solidFill>
                  <a:srgbClr val="FFFFFF"/>
                </a:solidFill>
                <a:latin typeface="Merriweather Sans"/>
                <a:ea typeface="Merriweather Sans"/>
                <a:cs typeface="Merriweather Sans"/>
                <a:sym typeface="Merriweather Sans"/>
              </a:rPr>
              <a:t> tools </a:t>
            </a:r>
            <a:r>
              <a:rPr lang="en-US" sz="2400" spc="-48" dirty="0" err="1">
                <a:solidFill>
                  <a:srgbClr val="FFFFFF"/>
                </a:solidFill>
                <a:latin typeface="Merriweather Sans"/>
                <a:ea typeface="Merriweather Sans"/>
                <a:cs typeface="Merriweather Sans"/>
                <a:sym typeface="Merriweather Sans"/>
              </a:rPr>
              <a:t>pemasaran</a:t>
            </a:r>
            <a:r>
              <a:rPr lang="en-US" sz="2400" spc="-48" dirty="0">
                <a:solidFill>
                  <a:srgbClr val="FFFFFF"/>
                </a:solidFill>
                <a:latin typeface="Merriweather Sans"/>
                <a:ea typeface="Merriweather Sans"/>
                <a:cs typeface="Merriweather Sans"/>
                <a:sym typeface="Merriweather Sans"/>
              </a:rPr>
              <a:t>  </a:t>
            </a:r>
            <a:r>
              <a:rPr lang="en-US" sz="2400" spc="-48" dirty="0" err="1">
                <a:solidFill>
                  <a:srgbClr val="FFFFFF"/>
                </a:solidFill>
                <a:latin typeface="Merriweather Sans"/>
                <a:ea typeface="Merriweather Sans"/>
                <a:cs typeface="Merriweather Sans"/>
                <a:sym typeface="Merriweather Sans"/>
              </a:rPr>
              <a:t>dengan</a:t>
            </a:r>
            <a:r>
              <a:rPr lang="en-US" sz="2400" spc="-48" dirty="0">
                <a:solidFill>
                  <a:srgbClr val="FFFFFF"/>
                </a:solidFill>
                <a:latin typeface="Merriweather Sans"/>
                <a:ea typeface="Merriweather Sans"/>
                <a:cs typeface="Merriweather Sans"/>
                <a:sym typeface="Merriweather Sans"/>
              </a:rPr>
              <a:t> </a:t>
            </a:r>
            <a:r>
              <a:rPr lang="en-US" sz="2400" spc="-48" dirty="0" err="1">
                <a:solidFill>
                  <a:srgbClr val="FFFFFF"/>
                </a:solidFill>
                <a:latin typeface="Merriweather Sans"/>
                <a:ea typeface="Merriweather Sans"/>
                <a:cs typeface="Merriweather Sans"/>
                <a:sym typeface="Merriweather Sans"/>
              </a:rPr>
              <a:t>aplikasi</a:t>
            </a:r>
            <a:r>
              <a:rPr lang="en-US" sz="2400" spc="-48" dirty="0">
                <a:solidFill>
                  <a:srgbClr val="FFFFFF"/>
                </a:solidFill>
                <a:latin typeface="Merriweather Sans"/>
                <a:ea typeface="Merriweather Sans"/>
                <a:cs typeface="Merriweather Sans"/>
                <a:sym typeface="Merriweather Sans"/>
              </a:rPr>
              <a:t> </a:t>
            </a:r>
            <a:r>
              <a:rPr lang="en-US" sz="2400" spc="-48" dirty="0" err="1">
                <a:solidFill>
                  <a:srgbClr val="FFFFFF"/>
                </a:solidFill>
                <a:latin typeface="Merriweather Sans"/>
                <a:ea typeface="Merriweather Sans"/>
                <a:cs typeface="Merriweather Sans"/>
                <a:sym typeface="Merriweather Sans"/>
              </a:rPr>
              <a:t>canva</a:t>
            </a:r>
            <a:r>
              <a:rPr lang="en-US" sz="2400" spc="-48" dirty="0">
                <a:solidFill>
                  <a:srgbClr val="FFFFFF"/>
                </a:solidFill>
                <a:latin typeface="Merriweather Sans"/>
                <a:ea typeface="Merriweather Sans"/>
                <a:cs typeface="Merriweather Sans"/>
                <a:sym typeface="Merriweather Sans"/>
              </a:rPr>
              <a:t> </a:t>
            </a:r>
            <a:r>
              <a:rPr lang="en-US" sz="2400" spc="-48" dirty="0" err="1">
                <a:solidFill>
                  <a:srgbClr val="FFFFFF"/>
                </a:solidFill>
                <a:latin typeface="Merriweather Sans"/>
                <a:ea typeface="Merriweather Sans"/>
                <a:cs typeface="Merriweather Sans"/>
                <a:sym typeface="Merriweather Sans"/>
              </a:rPr>
              <a:t>untuk</a:t>
            </a:r>
            <a:r>
              <a:rPr lang="en-US" sz="2400" spc="-48" dirty="0">
                <a:solidFill>
                  <a:srgbClr val="FFFFFF"/>
                </a:solidFill>
                <a:latin typeface="Merriweather Sans"/>
                <a:ea typeface="Merriweather Sans"/>
                <a:cs typeface="Merriweather Sans"/>
                <a:sym typeface="Merriweather Sans"/>
              </a:rPr>
              <a:t> </a:t>
            </a:r>
            <a:r>
              <a:rPr lang="en-US" sz="2400" spc="-48" dirty="0" err="1">
                <a:solidFill>
                  <a:srgbClr val="FFFFFF"/>
                </a:solidFill>
                <a:latin typeface="Merriweather Sans"/>
                <a:ea typeface="Merriweather Sans"/>
                <a:cs typeface="Merriweather Sans"/>
                <a:sym typeface="Merriweather Sans"/>
              </a:rPr>
              <a:t>mempromosikan</a:t>
            </a:r>
            <a:r>
              <a:rPr lang="en-US" sz="2400" spc="-48" dirty="0">
                <a:solidFill>
                  <a:srgbClr val="FFFFFF"/>
                </a:solidFill>
                <a:latin typeface="Merriweather Sans"/>
                <a:ea typeface="Merriweather Sans"/>
                <a:cs typeface="Merriweather Sans"/>
                <a:sym typeface="Merriweather Sans"/>
              </a:rPr>
              <a:t> </a:t>
            </a:r>
            <a:r>
              <a:rPr lang="en-US" sz="2400" spc="-48" dirty="0" err="1">
                <a:solidFill>
                  <a:srgbClr val="FFFFFF"/>
                </a:solidFill>
                <a:latin typeface="Merriweather Sans"/>
                <a:ea typeface="Merriweather Sans"/>
                <a:cs typeface="Merriweather Sans"/>
                <a:sym typeface="Merriweather Sans"/>
              </a:rPr>
              <a:t>produk</a:t>
            </a:r>
            <a:r>
              <a:rPr lang="en-US" sz="2400" spc="-48" dirty="0">
                <a:solidFill>
                  <a:srgbClr val="FFFFFF"/>
                </a:solidFill>
                <a:latin typeface="Merriweather Sans"/>
                <a:ea typeface="Merriweather Sans"/>
                <a:cs typeface="Merriweather Sans"/>
                <a:sym typeface="Merriweather Sans"/>
              </a:rPr>
              <a:t>.</a:t>
            </a:r>
          </a:p>
        </p:txBody>
      </p:sp>
      <p:sp>
        <p:nvSpPr>
          <p:cNvPr id="9" name="TextBox 9"/>
          <p:cNvSpPr txBox="1"/>
          <p:nvPr/>
        </p:nvSpPr>
        <p:spPr>
          <a:xfrm>
            <a:off x="1390099" y="4726320"/>
            <a:ext cx="5546808" cy="1782042"/>
          </a:xfrm>
          <a:prstGeom prst="rect">
            <a:avLst/>
          </a:prstGeom>
        </p:spPr>
        <p:txBody>
          <a:bodyPr lIns="0" tIns="0" rIns="0" bIns="0" rtlCol="0" anchor="t">
            <a:spAutoFit/>
          </a:bodyPr>
          <a:lstStyle/>
          <a:p>
            <a:pPr algn="ctr">
              <a:lnSpc>
                <a:spcPts val="6963"/>
              </a:lnSpc>
            </a:pPr>
            <a:r>
              <a:rPr lang="en-US" sz="6273">
                <a:solidFill>
                  <a:srgbClr val="2B3D6C"/>
                </a:solidFill>
                <a:latin typeface="Merriweather Sans Bold"/>
                <a:ea typeface="Merriweather Sans Bold"/>
                <a:cs typeface="Merriweather Sans Bold"/>
                <a:sym typeface="Merriweather Sans Bold"/>
              </a:rPr>
              <a:t>DISKRIPSI </a:t>
            </a:r>
          </a:p>
          <a:p>
            <a:pPr algn="ctr">
              <a:lnSpc>
                <a:spcPts val="6963"/>
              </a:lnSpc>
            </a:pPr>
            <a:endParaRPr lang="en-US" sz="6273">
              <a:solidFill>
                <a:srgbClr val="2B3D6C"/>
              </a:solidFill>
              <a:latin typeface="Merriweather Sans Bold"/>
              <a:ea typeface="Merriweather Sans Bold"/>
              <a:cs typeface="Merriweather Sans Bold"/>
              <a:sym typeface="Merriweather Sans Bold"/>
            </a:endParaRPr>
          </a:p>
        </p:txBody>
      </p:sp>
      <p:sp>
        <p:nvSpPr>
          <p:cNvPr id="10" name="TextBox 10"/>
          <p:cNvSpPr txBox="1"/>
          <p:nvPr/>
        </p:nvSpPr>
        <p:spPr>
          <a:xfrm>
            <a:off x="1390099" y="5672312"/>
            <a:ext cx="5546808" cy="797325"/>
          </a:xfrm>
          <a:prstGeom prst="rect">
            <a:avLst/>
          </a:prstGeom>
        </p:spPr>
        <p:txBody>
          <a:bodyPr lIns="0" tIns="0" rIns="0" bIns="0" rtlCol="0" anchor="t">
            <a:spAutoFit/>
          </a:bodyPr>
          <a:lstStyle/>
          <a:p>
            <a:pPr algn="ctr">
              <a:lnSpc>
                <a:spcPts val="6216"/>
              </a:lnSpc>
            </a:pPr>
            <a:r>
              <a:rPr lang="en-US" sz="5600">
                <a:solidFill>
                  <a:srgbClr val="2B3D6C"/>
                </a:solidFill>
                <a:latin typeface="Merriweather Sans"/>
                <a:ea typeface="Merriweather Sans"/>
                <a:cs typeface="Merriweather Sans"/>
                <a:sym typeface="Merriweather Sans"/>
              </a:rPr>
              <a:t>MATA KULIAH</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1EEFA"/>
        </a:solidFill>
        <a:effectLst/>
      </p:bgPr>
    </p:bg>
    <p:spTree>
      <p:nvGrpSpPr>
        <p:cNvPr id="1" name=""/>
        <p:cNvGrpSpPr/>
        <p:nvPr/>
      </p:nvGrpSpPr>
      <p:grpSpPr>
        <a:xfrm>
          <a:off x="0" y="0"/>
          <a:ext cx="0" cy="0"/>
          <a:chOff x="0" y="0"/>
          <a:chExt cx="0" cy="0"/>
        </a:xfrm>
      </p:grpSpPr>
      <p:grpSp>
        <p:nvGrpSpPr>
          <p:cNvPr id="2" name="Group 2"/>
          <p:cNvGrpSpPr/>
          <p:nvPr/>
        </p:nvGrpSpPr>
        <p:grpSpPr>
          <a:xfrm>
            <a:off x="2590256" y="-3060105"/>
            <a:ext cx="13884572" cy="6541624"/>
            <a:chOff x="0" y="0"/>
            <a:chExt cx="18512763" cy="8722165"/>
          </a:xfrm>
        </p:grpSpPr>
        <p:pic>
          <p:nvPicPr>
            <p:cNvPr id="3" name="Picture 3"/>
            <p:cNvPicPr>
              <a:picLocks noChangeAspect="1"/>
            </p:cNvPicPr>
            <p:nvPr/>
          </p:nvPicPr>
          <p:blipFill>
            <a:blip r:embed="rId2"/>
            <a:srcRect l="1434" r="6767"/>
            <a:stretch>
              <a:fillRect/>
            </a:stretch>
          </p:blipFill>
          <p:spPr>
            <a:xfrm>
              <a:off x="0" y="0"/>
              <a:ext cx="18512763" cy="8722165"/>
            </a:xfrm>
            <a:prstGeom prst="rect">
              <a:avLst/>
            </a:prstGeom>
          </p:spPr>
        </p:pic>
      </p:grpSp>
      <p:grpSp>
        <p:nvGrpSpPr>
          <p:cNvPr id="4" name="Group 4"/>
          <p:cNvGrpSpPr/>
          <p:nvPr/>
        </p:nvGrpSpPr>
        <p:grpSpPr>
          <a:xfrm>
            <a:off x="1028700" y="3073188"/>
            <a:ext cx="6598004" cy="3352887"/>
            <a:chOff x="0" y="0"/>
            <a:chExt cx="1737746" cy="883065"/>
          </a:xfrm>
        </p:grpSpPr>
        <p:sp>
          <p:nvSpPr>
            <p:cNvPr id="5" name="Freeform 5"/>
            <p:cNvSpPr/>
            <p:nvPr/>
          </p:nvSpPr>
          <p:spPr>
            <a:xfrm>
              <a:off x="0" y="0"/>
              <a:ext cx="1737746" cy="883065"/>
            </a:xfrm>
            <a:custGeom>
              <a:avLst/>
              <a:gdLst/>
              <a:ahLst/>
              <a:cxnLst/>
              <a:rect l="l" t="t" r="r" b="b"/>
              <a:pathLst>
                <a:path w="1737746" h="883065">
                  <a:moveTo>
                    <a:pt x="0" y="0"/>
                  </a:moveTo>
                  <a:lnTo>
                    <a:pt x="1737746" y="0"/>
                  </a:lnTo>
                  <a:lnTo>
                    <a:pt x="1737746" y="883065"/>
                  </a:lnTo>
                  <a:lnTo>
                    <a:pt x="0" y="883065"/>
                  </a:lnTo>
                  <a:close/>
                </a:path>
              </a:pathLst>
            </a:custGeom>
            <a:solidFill>
              <a:srgbClr val="2B3D6C"/>
            </a:solidFill>
          </p:spPr>
        </p:sp>
        <p:sp>
          <p:nvSpPr>
            <p:cNvPr id="6" name="TextBox 6"/>
            <p:cNvSpPr txBox="1"/>
            <p:nvPr/>
          </p:nvSpPr>
          <p:spPr>
            <a:xfrm>
              <a:off x="0" y="-38100"/>
              <a:ext cx="1737746" cy="921165"/>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1554298" y="4146299"/>
            <a:ext cx="5546808" cy="424734"/>
          </a:xfrm>
          <a:prstGeom prst="rect">
            <a:avLst/>
          </a:prstGeom>
        </p:spPr>
        <p:txBody>
          <a:bodyPr lIns="0" tIns="0" rIns="0" bIns="0" rtlCol="0" anchor="t">
            <a:spAutoFit/>
          </a:bodyPr>
          <a:lstStyle/>
          <a:p>
            <a:pPr algn="ctr">
              <a:lnSpc>
                <a:spcPts val="3329"/>
              </a:lnSpc>
            </a:pPr>
            <a:r>
              <a:rPr lang="en-US" sz="2999">
                <a:solidFill>
                  <a:srgbClr val="FFFFFF"/>
                </a:solidFill>
                <a:latin typeface="Merriweather Sans Bold"/>
                <a:ea typeface="Merriweather Sans Bold"/>
                <a:cs typeface="Merriweather Sans Bold"/>
                <a:sym typeface="Merriweather Sans Bold"/>
              </a:rPr>
              <a:t>CAPAIAN PEMBELAJARAN</a:t>
            </a:r>
          </a:p>
        </p:txBody>
      </p:sp>
      <p:sp>
        <p:nvSpPr>
          <p:cNvPr id="8" name="TextBox 8"/>
          <p:cNvSpPr txBox="1"/>
          <p:nvPr/>
        </p:nvSpPr>
        <p:spPr>
          <a:xfrm>
            <a:off x="1558479" y="4797256"/>
            <a:ext cx="5546808" cy="797325"/>
          </a:xfrm>
          <a:prstGeom prst="rect">
            <a:avLst/>
          </a:prstGeom>
        </p:spPr>
        <p:txBody>
          <a:bodyPr lIns="0" tIns="0" rIns="0" bIns="0" rtlCol="0" anchor="t">
            <a:spAutoFit/>
          </a:bodyPr>
          <a:lstStyle/>
          <a:p>
            <a:pPr algn="ctr">
              <a:lnSpc>
                <a:spcPts val="6216"/>
              </a:lnSpc>
            </a:pPr>
            <a:r>
              <a:rPr lang="en-US" sz="5600">
                <a:solidFill>
                  <a:srgbClr val="FFFFFF"/>
                </a:solidFill>
                <a:latin typeface="Merriweather Sans"/>
                <a:ea typeface="Merriweather Sans"/>
                <a:cs typeface="Merriweather Sans"/>
                <a:sym typeface="Merriweather Sans"/>
              </a:rPr>
              <a:t>MATA KULIAH</a:t>
            </a:r>
          </a:p>
        </p:txBody>
      </p:sp>
      <p:sp>
        <p:nvSpPr>
          <p:cNvPr id="9" name="TextBox 9"/>
          <p:cNvSpPr txBox="1"/>
          <p:nvPr/>
        </p:nvSpPr>
        <p:spPr>
          <a:xfrm>
            <a:off x="8131118" y="3633744"/>
            <a:ext cx="9573724" cy="1350183"/>
          </a:xfrm>
          <a:prstGeom prst="rect">
            <a:avLst/>
          </a:prstGeom>
        </p:spPr>
        <p:txBody>
          <a:bodyPr lIns="0" tIns="0" rIns="0" bIns="0" rtlCol="0" anchor="t">
            <a:spAutoFit/>
          </a:bodyPr>
          <a:lstStyle/>
          <a:p>
            <a:pPr marL="518160" lvl="1" indent="-259080" algn="just">
              <a:lnSpc>
                <a:spcPts val="3648"/>
              </a:lnSpc>
              <a:buFont typeface="Arial"/>
              <a:buChar char="•"/>
            </a:pPr>
            <a:r>
              <a:rPr lang="en-US" sz="2400" spc="-48" dirty="0" err="1">
                <a:solidFill>
                  <a:srgbClr val="2B3D6C"/>
                </a:solidFill>
                <a:latin typeface="Merriweather Sans"/>
                <a:ea typeface="Merriweather Sans"/>
                <a:cs typeface="Merriweather Sans"/>
                <a:sym typeface="Merriweather Sans"/>
              </a:rPr>
              <a:t>Mahasiswa</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mampu</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berpikir</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kritis</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kreatif</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sistemik</a:t>
            </a:r>
            <a:r>
              <a:rPr lang="en-US" sz="2400" spc="-48" dirty="0">
                <a:solidFill>
                  <a:srgbClr val="2B3D6C"/>
                </a:solidFill>
                <a:latin typeface="Merriweather Sans"/>
                <a:ea typeface="Merriweather Sans"/>
                <a:cs typeface="Merriweather Sans"/>
                <a:sym typeface="Merriweather Sans"/>
              </a:rPr>
              <a:t> , </a:t>
            </a:r>
            <a:r>
              <a:rPr lang="en-US" sz="2400" spc="-48" dirty="0" err="1">
                <a:solidFill>
                  <a:srgbClr val="2B3D6C"/>
                </a:solidFill>
                <a:latin typeface="Merriweather Sans"/>
                <a:ea typeface="Merriweather Sans"/>
                <a:cs typeface="Merriweather Sans"/>
                <a:sym typeface="Merriweather Sans"/>
              </a:rPr>
              <a:t>ilmiah</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berwawasan</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luas</a:t>
            </a:r>
            <a:r>
              <a:rPr lang="en-US" sz="2400" spc="-48" dirty="0">
                <a:solidFill>
                  <a:srgbClr val="2B3D6C"/>
                </a:solidFill>
                <a:latin typeface="Merriweather Sans"/>
                <a:ea typeface="Merriweather Sans"/>
                <a:cs typeface="Merriweather Sans"/>
                <a:sym typeface="Merriweather Sans"/>
              </a:rPr>
              <a:t>, dan </a:t>
            </a:r>
            <a:r>
              <a:rPr lang="en-US" sz="2400" spc="-48" dirty="0" err="1">
                <a:solidFill>
                  <a:srgbClr val="2B3D6C"/>
                </a:solidFill>
                <a:latin typeface="Merriweather Sans"/>
                <a:ea typeface="Merriweather Sans"/>
                <a:cs typeface="Merriweather Sans"/>
                <a:sym typeface="Merriweather Sans"/>
              </a:rPr>
              <a:t>memiliki</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etos</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kerja</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dalam</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membangun</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jiwa</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technopreneurship</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dalam</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diri</a:t>
            </a:r>
            <a:endParaRPr lang="en-US" sz="2400" spc="-48" dirty="0">
              <a:solidFill>
                <a:srgbClr val="2B3D6C"/>
              </a:solidFill>
              <a:latin typeface="Merriweather Sans"/>
              <a:ea typeface="Merriweather Sans"/>
              <a:cs typeface="Merriweather Sans"/>
              <a:sym typeface="Merriweather Sans"/>
            </a:endParaRPr>
          </a:p>
        </p:txBody>
      </p:sp>
      <p:sp>
        <p:nvSpPr>
          <p:cNvPr id="10" name="TextBox 10"/>
          <p:cNvSpPr txBox="1"/>
          <p:nvPr/>
        </p:nvSpPr>
        <p:spPr>
          <a:xfrm>
            <a:off x="8131118" y="5110601"/>
            <a:ext cx="9573724" cy="1350183"/>
          </a:xfrm>
          <a:prstGeom prst="rect">
            <a:avLst/>
          </a:prstGeom>
        </p:spPr>
        <p:txBody>
          <a:bodyPr lIns="0" tIns="0" rIns="0" bIns="0" rtlCol="0" anchor="t">
            <a:spAutoFit/>
          </a:bodyPr>
          <a:lstStyle/>
          <a:p>
            <a:pPr marL="518160" lvl="1" indent="-259080" algn="just">
              <a:lnSpc>
                <a:spcPts val="3648"/>
              </a:lnSpc>
              <a:buFont typeface="Arial"/>
              <a:buChar char="•"/>
            </a:pPr>
            <a:r>
              <a:rPr lang="en-US" sz="2400" spc="-48" dirty="0" err="1">
                <a:solidFill>
                  <a:srgbClr val="2B3D6C"/>
                </a:solidFill>
                <a:latin typeface="Merriweather Sans"/>
                <a:ea typeface="Merriweather Sans"/>
                <a:cs typeface="Merriweather Sans"/>
                <a:sym typeface="Merriweather Sans"/>
              </a:rPr>
              <a:t>Mahasiswa</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mampu</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mengidentifikasi</a:t>
            </a:r>
            <a:r>
              <a:rPr lang="en-US" sz="2400" spc="-48" dirty="0">
                <a:solidFill>
                  <a:srgbClr val="2B3D6C"/>
                </a:solidFill>
                <a:latin typeface="Merriweather Sans"/>
                <a:ea typeface="Merriweather Sans"/>
                <a:cs typeface="Merriweather Sans"/>
                <a:sym typeface="Merriweather Sans"/>
              </a:rPr>
              <a:t> dan </a:t>
            </a:r>
            <a:r>
              <a:rPr lang="en-US" sz="2400" spc="-48" dirty="0" err="1">
                <a:solidFill>
                  <a:srgbClr val="2B3D6C"/>
                </a:solidFill>
                <a:latin typeface="Merriweather Sans"/>
                <a:ea typeface="Merriweather Sans"/>
                <a:cs typeface="Merriweather Sans"/>
                <a:sym typeface="Merriweather Sans"/>
              </a:rPr>
              <a:t>mengaplikasikan</a:t>
            </a:r>
            <a:r>
              <a:rPr lang="en-US" sz="2400" spc="-48" dirty="0">
                <a:solidFill>
                  <a:srgbClr val="2B3D6C"/>
                </a:solidFill>
                <a:latin typeface="Merriweather Sans"/>
                <a:ea typeface="Merriweather Sans"/>
                <a:cs typeface="Merriweather Sans"/>
                <a:sym typeface="Merriweather Sans"/>
              </a:rPr>
              <a:t> skill </a:t>
            </a:r>
            <a:r>
              <a:rPr lang="en-US" sz="2400" spc="-48" dirty="0" err="1">
                <a:solidFill>
                  <a:srgbClr val="2B3D6C"/>
                </a:solidFill>
                <a:latin typeface="Merriweather Sans"/>
                <a:ea typeface="Merriweather Sans"/>
                <a:cs typeface="Merriweather Sans"/>
                <a:sym typeface="Merriweather Sans"/>
              </a:rPr>
              <a:t>serta</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mengevaluasi</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peluang</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usaha</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berbasis</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teknologi</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sesuai</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dengan</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bidang</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keahlian</a:t>
            </a:r>
            <a:r>
              <a:rPr lang="en-US" sz="2400" spc="-48" dirty="0">
                <a:solidFill>
                  <a:srgbClr val="2B3D6C"/>
                </a:solidFill>
                <a:latin typeface="Merriweather Sans"/>
                <a:ea typeface="Merriweather Sans"/>
                <a:cs typeface="Merriweather Sans"/>
                <a:sym typeface="Merriweather Sans"/>
              </a:rPr>
              <a:t> yang </a:t>
            </a:r>
            <a:r>
              <a:rPr lang="en-US" sz="2400" spc="-48" dirty="0" err="1">
                <a:solidFill>
                  <a:srgbClr val="2B3D6C"/>
                </a:solidFill>
                <a:latin typeface="Merriweather Sans"/>
                <a:ea typeface="Merriweather Sans"/>
                <a:cs typeface="Merriweather Sans"/>
                <a:sym typeface="Merriweather Sans"/>
              </a:rPr>
              <a:t>berorientasi</a:t>
            </a:r>
            <a:r>
              <a:rPr lang="en-US" sz="2400" spc="-48" dirty="0">
                <a:solidFill>
                  <a:srgbClr val="2B3D6C"/>
                </a:solidFill>
                <a:latin typeface="Merriweather Sans"/>
                <a:ea typeface="Merriweather Sans"/>
                <a:cs typeface="Merriweather Sans"/>
                <a:sym typeface="Merriweather Sans"/>
              </a:rPr>
              <a:t> pasar</a:t>
            </a:r>
          </a:p>
        </p:txBody>
      </p:sp>
      <p:sp>
        <p:nvSpPr>
          <p:cNvPr id="11" name="Freeform 11"/>
          <p:cNvSpPr/>
          <p:nvPr/>
        </p:nvSpPr>
        <p:spPr>
          <a:xfrm>
            <a:off x="2613487" y="8019429"/>
            <a:ext cx="3091672" cy="882257"/>
          </a:xfrm>
          <a:custGeom>
            <a:avLst/>
            <a:gdLst/>
            <a:ahLst/>
            <a:cxnLst/>
            <a:rect l="l" t="t" r="r" b="b"/>
            <a:pathLst>
              <a:path w="3091672" h="882257">
                <a:moveTo>
                  <a:pt x="0" y="0"/>
                </a:moveTo>
                <a:lnTo>
                  <a:pt x="3091671" y="0"/>
                </a:lnTo>
                <a:lnTo>
                  <a:pt x="3091671" y="882257"/>
                </a:lnTo>
                <a:lnTo>
                  <a:pt x="0" y="882257"/>
                </a:lnTo>
                <a:lnTo>
                  <a:pt x="0" y="0"/>
                </a:lnTo>
                <a:close/>
              </a:path>
            </a:pathLst>
          </a:custGeom>
          <a:blipFill>
            <a:blip r:embed="rId3">
              <a:extLst>
                <a:ext uri="{96DAC541-7B7A-43D3-8B79-37D633B846F1}">
                  <asvg:svgBlip xmlns:asvg="http://schemas.microsoft.com/office/drawing/2016/SVG/main" r:embed="rId4"/>
                </a:ext>
              </a:extLst>
            </a:blip>
            <a:stretch>
              <a:fillRect t="-178711" b="-67892"/>
            </a:stretch>
          </a:blipFill>
        </p:spPr>
      </p:sp>
      <p:sp>
        <p:nvSpPr>
          <p:cNvPr id="12" name="TextBox 12"/>
          <p:cNvSpPr txBox="1"/>
          <p:nvPr/>
        </p:nvSpPr>
        <p:spPr>
          <a:xfrm>
            <a:off x="8131118" y="6584609"/>
            <a:ext cx="9573724" cy="1349793"/>
          </a:xfrm>
          <a:prstGeom prst="rect">
            <a:avLst/>
          </a:prstGeom>
        </p:spPr>
        <p:txBody>
          <a:bodyPr lIns="0" tIns="0" rIns="0" bIns="0" rtlCol="0" anchor="t">
            <a:spAutoFit/>
          </a:bodyPr>
          <a:lstStyle/>
          <a:p>
            <a:pPr marL="518160" lvl="1" indent="-259080" algn="just">
              <a:lnSpc>
                <a:spcPts val="3648"/>
              </a:lnSpc>
              <a:buFont typeface="Arial"/>
              <a:buChar char="•"/>
            </a:pPr>
            <a:r>
              <a:rPr lang="en-US" sz="2400" spc="-48" dirty="0" err="1">
                <a:solidFill>
                  <a:srgbClr val="2B3D6C"/>
                </a:solidFill>
                <a:latin typeface="Merriweather Sans"/>
                <a:ea typeface="Merriweather Sans"/>
                <a:cs typeface="Merriweather Sans"/>
                <a:sym typeface="Merriweather Sans"/>
              </a:rPr>
              <a:t>Mahasiswa</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mampu</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beradaptasi</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terhadap</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perkembangan</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teknologi</a:t>
            </a:r>
            <a:r>
              <a:rPr lang="en-US" sz="2400" spc="-48" dirty="0">
                <a:solidFill>
                  <a:srgbClr val="2B3D6C"/>
                </a:solidFill>
                <a:latin typeface="Merriweather Sans"/>
                <a:ea typeface="Merriweather Sans"/>
                <a:cs typeface="Merriweather Sans"/>
                <a:sym typeface="Merriweather Sans"/>
              </a:rPr>
              <a:t> dan </a:t>
            </a:r>
            <a:r>
              <a:rPr lang="en-US" sz="2400" spc="-48" dirty="0" err="1">
                <a:solidFill>
                  <a:srgbClr val="2B3D6C"/>
                </a:solidFill>
                <a:latin typeface="Merriweather Sans"/>
                <a:ea typeface="Merriweather Sans"/>
                <a:cs typeface="Merriweather Sans"/>
                <a:sym typeface="Merriweather Sans"/>
              </a:rPr>
              <a:t>situasi</a:t>
            </a:r>
            <a:r>
              <a:rPr lang="en-US" sz="2400" spc="-48" dirty="0">
                <a:solidFill>
                  <a:srgbClr val="2B3D6C"/>
                </a:solidFill>
                <a:latin typeface="Merriweather Sans"/>
                <a:ea typeface="Merriweather Sans"/>
                <a:cs typeface="Merriweather Sans"/>
                <a:sym typeface="Merriweather Sans"/>
              </a:rPr>
              <a:t> yang </a:t>
            </a:r>
            <a:r>
              <a:rPr lang="en-US" sz="2400" spc="-48" dirty="0" err="1">
                <a:solidFill>
                  <a:srgbClr val="2B3D6C"/>
                </a:solidFill>
                <a:latin typeface="Merriweather Sans"/>
                <a:ea typeface="Merriweather Sans"/>
                <a:cs typeface="Merriweather Sans"/>
                <a:sym typeface="Merriweather Sans"/>
              </a:rPr>
              <a:t>dihadapi</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serta</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bertahan</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dalam</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kondisi</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dengan</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perhitungan</a:t>
            </a:r>
            <a:r>
              <a:rPr lang="en-US" sz="2400" spc="-48" dirty="0">
                <a:solidFill>
                  <a:srgbClr val="2B3D6C"/>
                </a:solidFill>
                <a:latin typeface="Merriweather Sans"/>
                <a:ea typeface="Merriweather Sans"/>
                <a:cs typeface="Merriweather Sans"/>
                <a:sym typeface="Merriweather Sans"/>
              </a:rPr>
              <a:t> yang </a:t>
            </a:r>
            <a:r>
              <a:rPr lang="en-US" sz="2400" spc="-48" dirty="0" err="1">
                <a:solidFill>
                  <a:srgbClr val="2B3D6C"/>
                </a:solidFill>
                <a:latin typeface="Merriweather Sans"/>
                <a:ea typeface="Merriweather Sans"/>
                <a:cs typeface="Merriweather Sans"/>
                <a:sym typeface="Merriweather Sans"/>
              </a:rPr>
              <a:t>tepat</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dalam</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bisnis</a:t>
            </a:r>
            <a:r>
              <a:rPr lang="en-US" sz="2400" spc="-48" dirty="0">
                <a:solidFill>
                  <a:srgbClr val="2B3D6C"/>
                </a:solidFill>
                <a:latin typeface="Merriweather Sans"/>
                <a:ea typeface="Merriweather Sans"/>
                <a:cs typeface="Merriweather Sans"/>
                <a:sym typeface="Merriweather Sans"/>
              </a:rPr>
              <a:t> online</a:t>
            </a:r>
          </a:p>
        </p:txBody>
      </p:sp>
      <p:sp>
        <p:nvSpPr>
          <p:cNvPr id="13" name="TextBox 13"/>
          <p:cNvSpPr txBox="1"/>
          <p:nvPr/>
        </p:nvSpPr>
        <p:spPr>
          <a:xfrm>
            <a:off x="8131118" y="8515789"/>
            <a:ext cx="9573724" cy="888128"/>
          </a:xfrm>
          <a:prstGeom prst="rect">
            <a:avLst/>
          </a:prstGeom>
        </p:spPr>
        <p:txBody>
          <a:bodyPr lIns="0" tIns="0" rIns="0" bIns="0" rtlCol="0" anchor="t">
            <a:spAutoFit/>
          </a:bodyPr>
          <a:lstStyle/>
          <a:p>
            <a:pPr marL="518160" lvl="1" indent="-259080" algn="l">
              <a:lnSpc>
                <a:spcPts val="3648"/>
              </a:lnSpc>
              <a:buFont typeface="Arial"/>
              <a:buChar char="•"/>
            </a:pPr>
            <a:r>
              <a:rPr lang="en-US" sz="2400" spc="-48" dirty="0" err="1">
                <a:solidFill>
                  <a:srgbClr val="2B3D6C"/>
                </a:solidFill>
                <a:latin typeface="Merriweather Sans"/>
                <a:ea typeface="Merriweather Sans"/>
                <a:cs typeface="Merriweather Sans"/>
                <a:sym typeface="Merriweather Sans"/>
              </a:rPr>
              <a:t>Mahasiswa</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mampu</a:t>
            </a:r>
            <a:r>
              <a:rPr lang="en-US" sz="2400" spc="-48" dirty="0">
                <a:solidFill>
                  <a:srgbClr val="2B3D6C"/>
                </a:solidFill>
                <a:latin typeface="Merriweather Sans"/>
                <a:ea typeface="Merriweather Sans"/>
                <a:cs typeface="Merriweather Sans"/>
                <a:sym typeface="Merriweather Sans"/>
              </a:rPr>
              <a:t>  tools </a:t>
            </a:r>
            <a:r>
              <a:rPr lang="en-US" sz="2400" spc="-48" dirty="0" err="1">
                <a:solidFill>
                  <a:srgbClr val="2B3D6C"/>
                </a:solidFill>
                <a:latin typeface="Merriweather Sans"/>
                <a:ea typeface="Merriweather Sans"/>
                <a:cs typeface="Merriweather Sans"/>
                <a:sym typeface="Merriweather Sans"/>
              </a:rPr>
              <a:t>pemasaran</a:t>
            </a:r>
            <a:r>
              <a:rPr lang="en-US" sz="2400" spc="-48" dirty="0">
                <a:solidFill>
                  <a:srgbClr val="2B3D6C"/>
                </a:solidFill>
                <a:latin typeface="Merriweather Sans"/>
                <a:ea typeface="Merriweather Sans"/>
                <a:cs typeface="Merriweather Sans"/>
                <a:sym typeface="Merriweather Sans"/>
              </a:rPr>
              <a:t> yang </a:t>
            </a:r>
            <a:r>
              <a:rPr lang="en-US" sz="2400" spc="-48" dirty="0" err="1">
                <a:solidFill>
                  <a:srgbClr val="2B3D6C"/>
                </a:solidFill>
                <a:latin typeface="Merriweather Sans"/>
                <a:ea typeface="Merriweather Sans"/>
                <a:cs typeface="Merriweather Sans"/>
                <a:sym typeface="Merriweather Sans"/>
              </a:rPr>
              <a:t>berbasis</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teknologi</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untuk</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mempromosikan</a:t>
            </a:r>
            <a:r>
              <a:rPr lang="en-US" sz="2400" spc="-48" dirty="0">
                <a:solidFill>
                  <a:srgbClr val="2B3D6C"/>
                </a:solidFill>
                <a:latin typeface="Merriweather Sans"/>
                <a:ea typeface="Merriweather Sans"/>
                <a:cs typeface="Merriweather Sans"/>
                <a:sym typeface="Merriweather Sans"/>
              </a:rPr>
              <a:t> </a:t>
            </a:r>
            <a:r>
              <a:rPr lang="en-US" sz="2400" spc="-48" dirty="0" err="1">
                <a:solidFill>
                  <a:srgbClr val="2B3D6C"/>
                </a:solidFill>
                <a:latin typeface="Merriweather Sans"/>
                <a:ea typeface="Merriweather Sans"/>
                <a:cs typeface="Merriweather Sans"/>
                <a:sym typeface="Merriweather Sans"/>
              </a:rPr>
              <a:t>produk</a:t>
            </a:r>
            <a:r>
              <a:rPr lang="en-US" sz="2400" spc="-48" dirty="0">
                <a:solidFill>
                  <a:srgbClr val="2B3D6C"/>
                </a:solidFill>
                <a:latin typeface="Merriweather Sans"/>
                <a:ea typeface="Merriweather Sans"/>
                <a:cs typeface="Merriweather Sans"/>
                <a:sym typeface="Merriweather Sans"/>
              </a:rPr>
              <a:t>/</a:t>
            </a:r>
            <a:r>
              <a:rPr lang="en-US" sz="2400" spc="-48" dirty="0" err="1">
                <a:solidFill>
                  <a:srgbClr val="2B3D6C"/>
                </a:solidFill>
                <a:latin typeface="Merriweather Sans"/>
                <a:ea typeface="Merriweather Sans"/>
                <a:cs typeface="Merriweather Sans"/>
                <a:sym typeface="Merriweather Sans"/>
              </a:rPr>
              <a:t>jasa</a:t>
            </a:r>
            <a:endParaRPr lang="en-US" sz="2400" spc="-48" dirty="0">
              <a:solidFill>
                <a:srgbClr val="2B3D6C"/>
              </a:solidFill>
              <a:latin typeface="Merriweather Sans"/>
              <a:ea typeface="Merriweather Sans"/>
              <a:cs typeface="Merriweather Sans"/>
              <a:sym typeface="Merriweather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B3D6C"/>
        </a:solidFill>
        <a:effectLst/>
      </p:bgPr>
    </p:bg>
    <p:spTree>
      <p:nvGrpSpPr>
        <p:cNvPr id="1" name=""/>
        <p:cNvGrpSpPr/>
        <p:nvPr/>
      </p:nvGrpSpPr>
      <p:grpSpPr>
        <a:xfrm>
          <a:off x="0" y="0"/>
          <a:ext cx="0" cy="0"/>
          <a:chOff x="0" y="0"/>
          <a:chExt cx="0" cy="0"/>
        </a:xfrm>
      </p:grpSpPr>
      <p:grpSp>
        <p:nvGrpSpPr>
          <p:cNvPr id="2" name="Group 2"/>
          <p:cNvGrpSpPr/>
          <p:nvPr/>
        </p:nvGrpSpPr>
        <p:grpSpPr>
          <a:xfrm>
            <a:off x="663820" y="7132583"/>
            <a:ext cx="16960361" cy="3851214"/>
            <a:chOff x="0" y="0"/>
            <a:chExt cx="22613815" cy="5134952"/>
          </a:xfrm>
        </p:grpSpPr>
        <p:pic>
          <p:nvPicPr>
            <p:cNvPr id="3" name="Picture 3"/>
            <p:cNvPicPr>
              <a:picLocks noChangeAspect="1"/>
            </p:cNvPicPr>
            <p:nvPr/>
          </p:nvPicPr>
          <p:blipFill>
            <a:blip r:embed="rId2">
              <a:alphaModFix amt="68000"/>
            </a:blip>
            <a:srcRect t="30151" b="35765"/>
            <a:stretch>
              <a:fillRect/>
            </a:stretch>
          </p:blipFill>
          <p:spPr>
            <a:xfrm>
              <a:off x="0" y="0"/>
              <a:ext cx="22613815" cy="5134952"/>
            </a:xfrm>
            <a:prstGeom prst="rect">
              <a:avLst/>
            </a:prstGeom>
          </p:spPr>
        </p:pic>
      </p:grpSp>
      <p:grpSp>
        <p:nvGrpSpPr>
          <p:cNvPr id="4" name="Group 4"/>
          <p:cNvGrpSpPr/>
          <p:nvPr/>
        </p:nvGrpSpPr>
        <p:grpSpPr>
          <a:xfrm>
            <a:off x="663820" y="449470"/>
            <a:ext cx="7957271" cy="1880347"/>
            <a:chOff x="0" y="0"/>
            <a:chExt cx="2095742" cy="495235"/>
          </a:xfrm>
        </p:grpSpPr>
        <p:sp>
          <p:nvSpPr>
            <p:cNvPr id="5" name="Freeform 5"/>
            <p:cNvSpPr/>
            <p:nvPr/>
          </p:nvSpPr>
          <p:spPr>
            <a:xfrm>
              <a:off x="0" y="0"/>
              <a:ext cx="2095742" cy="495235"/>
            </a:xfrm>
            <a:custGeom>
              <a:avLst/>
              <a:gdLst/>
              <a:ahLst/>
              <a:cxnLst/>
              <a:rect l="l" t="t" r="r" b="b"/>
              <a:pathLst>
                <a:path w="2095742" h="495235">
                  <a:moveTo>
                    <a:pt x="0" y="0"/>
                  </a:moveTo>
                  <a:lnTo>
                    <a:pt x="2095742" y="0"/>
                  </a:lnTo>
                  <a:lnTo>
                    <a:pt x="2095742" y="495235"/>
                  </a:lnTo>
                  <a:lnTo>
                    <a:pt x="0" y="495235"/>
                  </a:lnTo>
                  <a:close/>
                </a:path>
              </a:pathLst>
            </a:custGeom>
            <a:solidFill>
              <a:srgbClr val="FFFFFF"/>
            </a:solidFill>
          </p:spPr>
        </p:sp>
        <p:sp>
          <p:nvSpPr>
            <p:cNvPr id="6" name="TextBox 6"/>
            <p:cNvSpPr txBox="1"/>
            <p:nvPr/>
          </p:nvSpPr>
          <p:spPr>
            <a:xfrm>
              <a:off x="0" y="-38100"/>
              <a:ext cx="2095742" cy="533335"/>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10214201" y="800900"/>
            <a:ext cx="7045099" cy="1082238"/>
          </a:xfrm>
          <a:prstGeom prst="rect">
            <a:avLst/>
          </a:prstGeom>
        </p:spPr>
        <p:txBody>
          <a:bodyPr lIns="0" tIns="0" rIns="0" bIns="0" rtlCol="0" anchor="t">
            <a:spAutoFit/>
          </a:bodyPr>
          <a:lstStyle/>
          <a:p>
            <a:pPr algn="ctr">
              <a:lnSpc>
                <a:spcPts val="4408"/>
              </a:lnSpc>
            </a:pPr>
            <a:r>
              <a:rPr lang="en-US" sz="2900" spc="-58">
                <a:solidFill>
                  <a:srgbClr val="FFFFFF"/>
                </a:solidFill>
                <a:latin typeface="Merriweather Sans Bold"/>
                <a:ea typeface="Merriweather Sans Bold"/>
                <a:cs typeface="Merriweather Sans Bold"/>
                <a:sym typeface="Merriweather Sans Bold"/>
              </a:rPr>
              <a:t>Technopreneurship gabungan dari </a:t>
            </a:r>
          </a:p>
          <a:p>
            <a:pPr algn="ctr">
              <a:lnSpc>
                <a:spcPts val="4408"/>
              </a:lnSpc>
            </a:pPr>
            <a:r>
              <a:rPr lang="en-US" sz="2900" spc="-58">
                <a:solidFill>
                  <a:srgbClr val="FFFFFF"/>
                </a:solidFill>
                <a:latin typeface="Merriweather Sans Bold"/>
                <a:ea typeface="Merriweather Sans Bold"/>
                <a:cs typeface="Merriweather Sans Bold"/>
                <a:sym typeface="Merriweather Sans Bold"/>
              </a:rPr>
              <a:t>“Technology” dan “Entrepreneurship”</a:t>
            </a:r>
          </a:p>
        </p:txBody>
      </p:sp>
      <p:sp>
        <p:nvSpPr>
          <p:cNvPr id="8" name="TextBox 8"/>
          <p:cNvSpPr txBox="1"/>
          <p:nvPr/>
        </p:nvSpPr>
        <p:spPr>
          <a:xfrm>
            <a:off x="1869051" y="925262"/>
            <a:ext cx="5546808" cy="1002650"/>
          </a:xfrm>
          <a:prstGeom prst="rect">
            <a:avLst/>
          </a:prstGeom>
        </p:spPr>
        <p:txBody>
          <a:bodyPr lIns="0" tIns="0" rIns="0" bIns="0" rtlCol="0" anchor="t">
            <a:spAutoFit/>
          </a:bodyPr>
          <a:lstStyle/>
          <a:p>
            <a:pPr algn="ctr">
              <a:lnSpc>
                <a:spcPts val="3966"/>
              </a:lnSpc>
            </a:pPr>
            <a:r>
              <a:rPr lang="en-US" sz="3573">
                <a:solidFill>
                  <a:srgbClr val="2B3D6C"/>
                </a:solidFill>
                <a:latin typeface="Merriweather Sans Bold"/>
                <a:ea typeface="Merriweather Sans Bold"/>
                <a:cs typeface="Merriweather Sans Bold"/>
                <a:sym typeface="Merriweather Sans Bold"/>
              </a:rPr>
              <a:t>APA ITU TECHNOPRENEURSHIP?</a:t>
            </a:r>
          </a:p>
        </p:txBody>
      </p:sp>
      <p:sp>
        <p:nvSpPr>
          <p:cNvPr id="9" name="TextBox 9"/>
          <p:cNvSpPr txBox="1"/>
          <p:nvPr/>
        </p:nvSpPr>
        <p:spPr>
          <a:xfrm>
            <a:off x="663820" y="2501805"/>
            <a:ext cx="16960361" cy="1571971"/>
          </a:xfrm>
          <a:prstGeom prst="rect">
            <a:avLst/>
          </a:prstGeom>
        </p:spPr>
        <p:txBody>
          <a:bodyPr lIns="0" tIns="0" rIns="0" bIns="0" rtlCol="0" anchor="t">
            <a:spAutoFit/>
          </a:bodyPr>
          <a:lstStyle/>
          <a:p>
            <a:pPr marL="604519" lvl="1" indent="-302260" algn="l">
              <a:lnSpc>
                <a:spcPts val="4255"/>
              </a:lnSpc>
              <a:buFont typeface="Arial"/>
              <a:buChar char="•"/>
            </a:pPr>
            <a:r>
              <a:rPr lang="en-US" sz="2799" spc="-55" dirty="0">
                <a:solidFill>
                  <a:srgbClr val="FFFFFF"/>
                </a:solidFill>
                <a:latin typeface="Merriweather Sans"/>
                <a:ea typeface="Merriweather Sans"/>
                <a:cs typeface="Merriweather Sans"/>
                <a:sym typeface="Merriweather Sans"/>
              </a:rPr>
              <a:t>Entrepreneurship </a:t>
            </a:r>
            <a:r>
              <a:rPr lang="en-US" sz="2799" spc="-55" dirty="0" err="1">
                <a:solidFill>
                  <a:srgbClr val="FFFFFF"/>
                </a:solidFill>
                <a:latin typeface="Merriweather Sans"/>
                <a:ea typeface="Merriweather Sans"/>
                <a:cs typeface="Merriweather Sans"/>
                <a:sym typeface="Merriweather Sans"/>
              </a:rPr>
              <a:t>diartikan</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seseorang</a:t>
            </a:r>
            <a:r>
              <a:rPr lang="en-US" sz="2799" spc="-55" dirty="0">
                <a:solidFill>
                  <a:srgbClr val="FFFFFF"/>
                </a:solidFill>
                <a:latin typeface="Merriweather Sans"/>
                <a:ea typeface="Merriweather Sans"/>
                <a:cs typeface="Merriweather Sans"/>
                <a:sym typeface="Merriweather Sans"/>
              </a:rPr>
              <a:t> yang </a:t>
            </a:r>
            <a:r>
              <a:rPr lang="en-US" sz="2799" spc="-55" dirty="0" err="1">
                <a:solidFill>
                  <a:srgbClr val="FFFFFF"/>
                </a:solidFill>
                <a:latin typeface="Merriweather Sans"/>
                <a:ea typeface="Merriweather Sans"/>
                <a:cs typeface="Merriweather Sans"/>
                <a:sym typeface="Merriweather Sans"/>
              </a:rPr>
              <a:t>menciptakan</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bisnis</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dengan</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keberanian</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mengambil</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risiko</a:t>
            </a:r>
            <a:r>
              <a:rPr lang="en-US" sz="2799" spc="-55" dirty="0">
                <a:solidFill>
                  <a:srgbClr val="FFFFFF"/>
                </a:solidFill>
                <a:latin typeface="Merriweather Sans"/>
                <a:ea typeface="Merriweather Sans"/>
                <a:cs typeface="Merriweather Sans"/>
                <a:sym typeface="Merriweather Sans"/>
              </a:rPr>
              <a:t> dan </a:t>
            </a:r>
            <a:r>
              <a:rPr lang="en-US" sz="2799" spc="-55" dirty="0" err="1">
                <a:solidFill>
                  <a:srgbClr val="FFFFFF"/>
                </a:solidFill>
                <a:latin typeface="Merriweather Sans"/>
                <a:ea typeface="Merriweather Sans"/>
                <a:cs typeface="Merriweather Sans"/>
                <a:sym typeface="Merriweather Sans"/>
              </a:rPr>
              <a:t>ketidakpastian</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untuk</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mencapai</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keuntungan</a:t>
            </a:r>
            <a:r>
              <a:rPr lang="en-US" sz="2799" spc="-55" dirty="0">
                <a:solidFill>
                  <a:srgbClr val="FFFFFF"/>
                </a:solidFill>
                <a:latin typeface="Merriweather Sans"/>
                <a:ea typeface="Merriweather Sans"/>
                <a:cs typeface="Merriweather Sans"/>
                <a:sym typeface="Merriweather Sans"/>
              </a:rPr>
              <a:t> dan </a:t>
            </a:r>
            <a:r>
              <a:rPr lang="en-US" sz="2799" spc="-55" dirty="0" err="1">
                <a:solidFill>
                  <a:srgbClr val="FFFFFF"/>
                </a:solidFill>
                <a:latin typeface="Merriweather Sans"/>
                <a:ea typeface="Merriweather Sans"/>
                <a:cs typeface="Merriweather Sans"/>
                <a:sym typeface="Merriweather Sans"/>
              </a:rPr>
              <a:t>pencapaian</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dengan</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mengidentifikasi</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peluang</a:t>
            </a:r>
            <a:r>
              <a:rPr lang="en-US" sz="2799" spc="-55" dirty="0">
                <a:solidFill>
                  <a:srgbClr val="FFFFFF"/>
                </a:solidFill>
                <a:latin typeface="Merriweather Sans"/>
                <a:ea typeface="Merriweather Sans"/>
                <a:cs typeface="Merriweather Sans"/>
                <a:sym typeface="Merriweather Sans"/>
              </a:rPr>
              <a:t> yang </a:t>
            </a:r>
            <a:r>
              <a:rPr lang="en-US" sz="2799" spc="-55" dirty="0" err="1">
                <a:solidFill>
                  <a:srgbClr val="FFFFFF"/>
                </a:solidFill>
                <a:latin typeface="Merriweather Sans"/>
                <a:ea typeface="Merriweather Sans"/>
                <a:cs typeface="Merriweather Sans"/>
                <a:sym typeface="Merriweather Sans"/>
              </a:rPr>
              <a:t>ada</a:t>
            </a:r>
            <a:r>
              <a:rPr lang="en-US" sz="2799" spc="-55" dirty="0">
                <a:solidFill>
                  <a:srgbClr val="FFFFFF"/>
                </a:solidFill>
                <a:latin typeface="Merriweather Sans"/>
                <a:ea typeface="Merriweather Sans"/>
                <a:cs typeface="Merriweather Sans"/>
                <a:sym typeface="Merriweather Sans"/>
              </a:rPr>
              <a:t>”</a:t>
            </a:r>
          </a:p>
        </p:txBody>
      </p:sp>
      <p:sp>
        <p:nvSpPr>
          <p:cNvPr id="10" name="TextBox 10"/>
          <p:cNvSpPr txBox="1"/>
          <p:nvPr/>
        </p:nvSpPr>
        <p:spPr>
          <a:xfrm>
            <a:off x="663820" y="4169025"/>
            <a:ext cx="16960361" cy="1038625"/>
          </a:xfrm>
          <a:prstGeom prst="rect">
            <a:avLst/>
          </a:prstGeom>
        </p:spPr>
        <p:txBody>
          <a:bodyPr lIns="0" tIns="0" rIns="0" bIns="0" rtlCol="0" anchor="t">
            <a:spAutoFit/>
          </a:bodyPr>
          <a:lstStyle/>
          <a:p>
            <a:pPr marL="604519" lvl="1" indent="-302260" algn="l">
              <a:lnSpc>
                <a:spcPts val="4255"/>
              </a:lnSpc>
              <a:buFont typeface="Arial"/>
              <a:buChar char="•"/>
            </a:pPr>
            <a:r>
              <a:rPr lang="en-US" sz="2799" spc="-55" dirty="0">
                <a:solidFill>
                  <a:srgbClr val="FFFFFF"/>
                </a:solidFill>
                <a:latin typeface="Merriweather Sans"/>
                <a:ea typeface="Merriweather Sans"/>
                <a:cs typeface="Merriweather Sans"/>
                <a:sym typeface="Merriweather Sans"/>
              </a:rPr>
              <a:t>Technology </a:t>
            </a:r>
            <a:r>
              <a:rPr lang="en-US" sz="2799" spc="-55" dirty="0" err="1">
                <a:solidFill>
                  <a:srgbClr val="FFFFFF"/>
                </a:solidFill>
                <a:latin typeface="Merriweather Sans"/>
                <a:ea typeface="Merriweather Sans"/>
                <a:cs typeface="Merriweather Sans"/>
                <a:sym typeface="Merriweather Sans"/>
              </a:rPr>
              <a:t>dari</a:t>
            </a:r>
            <a:r>
              <a:rPr lang="en-US" sz="2799" spc="-55" dirty="0">
                <a:solidFill>
                  <a:srgbClr val="FFFFFF"/>
                </a:solidFill>
                <a:latin typeface="Merriweather Sans"/>
                <a:ea typeface="Merriweather Sans"/>
                <a:cs typeface="Merriweather Sans"/>
                <a:sym typeface="Merriweather Sans"/>
              </a:rPr>
              <a:t> Bahasa </a:t>
            </a:r>
            <a:r>
              <a:rPr lang="en-US" sz="2799" spc="-55" dirty="0" err="1">
                <a:solidFill>
                  <a:srgbClr val="FFFFFF"/>
                </a:solidFill>
                <a:latin typeface="Merriweather Sans"/>
                <a:ea typeface="Merriweather Sans"/>
                <a:cs typeface="Merriweather Sans"/>
                <a:sym typeface="Merriweather Sans"/>
              </a:rPr>
              <a:t>Perancis</a:t>
            </a:r>
            <a:r>
              <a:rPr lang="en-US" sz="2799" spc="-55" dirty="0">
                <a:solidFill>
                  <a:srgbClr val="FFFFFF"/>
                </a:solidFill>
                <a:latin typeface="Merriweather Sans"/>
                <a:ea typeface="Merriweather Sans"/>
                <a:cs typeface="Merriweather Sans"/>
                <a:sym typeface="Merriweather Sans"/>
              </a:rPr>
              <a:t> La </a:t>
            </a:r>
            <a:r>
              <a:rPr lang="en-US" sz="2799" spc="-55" dirty="0" err="1">
                <a:solidFill>
                  <a:srgbClr val="FFFFFF"/>
                </a:solidFill>
                <a:latin typeface="Merriweather Sans"/>
                <a:ea typeface="Merriweather Sans"/>
                <a:cs typeface="Merriweather Sans"/>
                <a:sym typeface="Merriweather Sans"/>
              </a:rPr>
              <a:t>Teknique</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diartikan</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Semua</a:t>
            </a:r>
            <a:r>
              <a:rPr lang="en-US" sz="2799" spc="-55" dirty="0">
                <a:solidFill>
                  <a:srgbClr val="FFFFFF"/>
                </a:solidFill>
                <a:latin typeface="Merriweather Sans"/>
                <a:ea typeface="Merriweather Sans"/>
                <a:cs typeface="Merriweather Sans"/>
                <a:sym typeface="Merriweather Sans"/>
              </a:rPr>
              <a:t> proses yang </a:t>
            </a:r>
            <a:r>
              <a:rPr lang="en-US" sz="2799" spc="-55" dirty="0" err="1">
                <a:solidFill>
                  <a:srgbClr val="FFFFFF"/>
                </a:solidFill>
                <a:latin typeface="Merriweather Sans"/>
                <a:ea typeface="Merriweather Sans"/>
                <a:cs typeface="Merriweather Sans"/>
                <a:sym typeface="Merriweather Sans"/>
              </a:rPr>
              <a:t>dilaksanakan</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dalam</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upaya</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untuk</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mewujudkan</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sesuatu</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secara</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rasional</a:t>
            </a:r>
            <a:r>
              <a:rPr lang="en-US" sz="2799" spc="-55" dirty="0">
                <a:solidFill>
                  <a:srgbClr val="FFFFFF"/>
                </a:solidFill>
                <a:latin typeface="Merriweather Sans"/>
                <a:ea typeface="Merriweather Sans"/>
                <a:cs typeface="Merriweather Sans"/>
                <a:sym typeface="Merriweather Sans"/>
              </a:rPr>
              <a:t>”</a:t>
            </a:r>
          </a:p>
        </p:txBody>
      </p:sp>
      <p:sp>
        <p:nvSpPr>
          <p:cNvPr id="11" name="TextBox 11"/>
          <p:cNvSpPr txBox="1"/>
          <p:nvPr/>
        </p:nvSpPr>
        <p:spPr>
          <a:xfrm>
            <a:off x="663820" y="5302900"/>
            <a:ext cx="16960361" cy="3264292"/>
          </a:xfrm>
          <a:prstGeom prst="rect">
            <a:avLst/>
          </a:prstGeom>
        </p:spPr>
        <p:txBody>
          <a:bodyPr lIns="0" tIns="0" rIns="0" bIns="0" rtlCol="0" anchor="t">
            <a:spAutoFit/>
          </a:bodyPr>
          <a:lstStyle/>
          <a:p>
            <a:pPr marL="604519" lvl="1" indent="-302260" algn="l">
              <a:lnSpc>
                <a:spcPts val="4255"/>
              </a:lnSpc>
              <a:buFont typeface="Arial"/>
              <a:buChar char="•"/>
            </a:pPr>
            <a:r>
              <a:rPr lang="en-US" sz="2799" spc="-55" dirty="0" err="1">
                <a:solidFill>
                  <a:srgbClr val="FFFFFF"/>
                </a:solidFill>
                <a:latin typeface="Merriweather Sans"/>
                <a:ea typeface="Merriweather Sans"/>
                <a:cs typeface="Merriweather Sans"/>
                <a:sym typeface="Merriweather Sans"/>
              </a:rPr>
              <a:t>Disimpulkan</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technopreneurship</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sebagai</a:t>
            </a:r>
            <a:r>
              <a:rPr lang="en-US" sz="2799" spc="-55" dirty="0">
                <a:solidFill>
                  <a:srgbClr val="FFFFFF"/>
                </a:solidFill>
                <a:latin typeface="Merriweather Sans"/>
                <a:ea typeface="Merriweather Sans"/>
                <a:cs typeface="Merriweather Sans"/>
                <a:sym typeface="Merriweather Sans"/>
              </a:rPr>
              <a:t> proses </a:t>
            </a:r>
            <a:r>
              <a:rPr lang="en-US" sz="2799" spc="-55" dirty="0" err="1">
                <a:solidFill>
                  <a:srgbClr val="FFFFFF"/>
                </a:solidFill>
                <a:latin typeface="Merriweather Sans"/>
                <a:ea typeface="Merriweather Sans"/>
                <a:cs typeface="Merriweather Sans"/>
                <a:sym typeface="Merriweather Sans"/>
              </a:rPr>
              <a:t>pembentukan</a:t>
            </a:r>
            <a:r>
              <a:rPr lang="en-US" sz="2799" spc="-55" dirty="0">
                <a:solidFill>
                  <a:srgbClr val="FFFFFF"/>
                </a:solidFill>
                <a:latin typeface="Merriweather Sans"/>
                <a:ea typeface="Merriweather Sans"/>
                <a:cs typeface="Merriweather Sans"/>
                <a:sym typeface="Merriweather Sans"/>
              </a:rPr>
              <a:t> dan </a:t>
            </a:r>
            <a:r>
              <a:rPr lang="en-US" sz="2799" spc="-55" dirty="0" err="1">
                <a:solidFill>
                  <a:srgbClr val="FFFFFF"/>
                </a:solidFill>
                <a:latin typeface="Merriweather Sans"/>
                <a:ea typeface="Merriweather Sans"/>
                <a:cs typeface="Merriweather Sans"/>
                <a:sym typeface="Merriweather Sans"/>
              </a:rPr>
              <a:t>kolaborasi</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antara</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bidang</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usaha</a:t>
            </a:r>
            <a:r>
              <a:rPr lang="en-US" sz="2799" spc="-55" dirty="0">
                <a:solidFill>
                  <a:srgbClr val="FFFFFF"/>
                </a:solidFill>
                <a:latin typeface="Merriweather Sans"/>
                <a:ea typeface="Merriweather Sans"/>
                <a:cs typeface="Merriweather Sans"/>
                <a:sym typeface="Merriweather Sans"/>
              </a:rPr>
              <a:t> dan </a:t>
            </a:r>
            <a:r>
              <a:rPr lang="en-US" sz="2799" spc="-55" dirty="0" err="1">
                <a:solidFill>
                  <a:srgbClr val="FFFFFF"/>
                </a:solidFill>
                <a:latin typeface="Merriweather Sans"/>
                <a:ea typeface="Merriweather Sans"/>
                <a:cs typeface="Merriweather Sans"/>
                <a:sym typeface="Merriweather Sans"/>
              </a:rPr>
              <a:t>penerapan</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teknologi</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sebagai</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instrumen</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pendukung</a:t>
            </a:r>
            <a:r>
              <a:rPr lang="en-US" sz="2799" spc="-55" dirty="0">
                <a:solidFill>
                  <a:srgbClr val="FFFFFF"/>
                </a:solidFill>
                <a:latin typeface="Merriweather Sans"/>
                <a:ea typeface="Merriweather Sans"/>
                <a:cs typeface="Merriweather Sans"/>
                <a:sym typeface="Merriweather Sans"/>
              </a:rPr>
              <a:t> dan </a:t>
            </a:r>
            <a:r>
              <a:rPr lang="en-US" sz="2799" spc="-55" dirty="0" err="1">
                <a:solidFill>
                  <a:srgbClr val="FFFFFF"/>
                </a:solidFill>
                <a:latin typeface="Merriweather Sans"/>
                <a:ea typeface="Merriweather Sans"/>
                <a:cs typeface="Merriweather Sans"/>
                <a:sym typeface="Merriweather Sans"/>
              </a:rPr>
              <a:t>sebagai</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dasar</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dari</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usaha</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itu</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sendiri</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baik</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dalam</a:t>
            </a:r>
            <a:r>
              <a:rPr lang="en-US" sz="2799" spc="-55" dirty="0">
                <a:solidFill>
                  <a:srgbClr val="FFFFFF"/>
                </a:solidFill>
                <a:latin typeface="Merriweather Sans"/>
                <a:ea typeface="Merriweather Sans"/>
                <a:cs typeface="Merriweather Sans"/>
                <a:sym typeface="Merriweather Sans"/>
              </a:rPr>
              <a:t> proses, </a:t>
            </a:r>
            <a:r>
              <a:rPr lang="en-US" sz="2799" spc="-55" dirty="0" err="1">
                <a:solidFill>
                  <a:srgbClr val="FFFFFF"/>
                </a:solidFill>
                <a:latin typeface="Merriweather Sans"/>
                <a:ea typeface="Merriweather Sans"/>
                <a:cs typeface="Merriweather Sans"/>
                <a:sym typeface="Merriweather Sans"/>
              </a:rPr>
              <a:t>sistem</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pihak</a:t>
            </a:r>
            <a:r>
              <a:rPr lang="en-US" sz="2799" spc="-55" dirty="0">
                <a:solidFill>
                  <a:srgbClr val="FFFFFF"/>
                </a:solidFill>
                <a:latin typeface="Merriweather Sans"/>
                <a:ea typeface="Merriweather Sans"/>
                <a:cs typeface="Merriweather Sans"/>
                <a:sym typeface="Merriweather Sans"/>
              </a:rPr>
              <a:t> yang </a:t>
            </a:r>
            <a:r>
              <a:rPr lang="en-US" sz="2799" spc="-55" dirty="0" err="1">
                <a:solidFill>
                  <a:srgbClr val="FFFFFF"/>
                </a:solidFill>
                <a:latin typeface="Merriweather Sans"/>
                <a:ea typeface="Merriweather Sans"/>
                <a:cs typeface="Merriweather Sans"/>
                <a:sym typeface="Merriweather Sans"/>
              </a:rPr>
              <a:t>terlibat</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maupun</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produk</a:t>
            </a:r>
            <a:r>
              <a:rPr lang="en-US" sz="2799" spc="-55" dirty="0">
                <a:solidFill>
                  <a:srgbClr val="FFFFFF"/>
                </a:solidFill>
                <a:latin typeface="Merriweather Sans"/>
                <a:ea typeface="Merriweather Sans"/>
                <a:cs typeface="Merriweather Sans"/>
                <a:sym typeface="Merriweather Sans"/>
              </a:rPr>
              <a:t> yang </a:t>
            </a:r>
            <a:r>
              <a:rPr lang="en-US" sz="2799" spc="-55" dirty="0" err="1">
                <a:solidFill>
                  <a:srgbClr val="FFFFFF"/>
                </a:solidFill>
                <a:latin typeface="Merriweather Sans"/>
                <a:ea typeface="Merriweather Sans"/>
                <a:cs typeface="Merriweather Sans"/>
                <a:sym typeface="Merriweather Sans"/>
              </a:rPr>
              <a:t>dihasilkan</a:t>
            </a:r>
            <a:r>
              <a:rPr lang="en-US" sz="2799" spc="-55" dirty="0">
                <a:solidFill>
                  <a:srgbClr val="FFFFFF"/>
                </a:solidFill>
                <a:latin typeface="Merriweather Sans"/>
                <a:ea typeface="Merriweather Sans"/>
                <a:cs typeface="Merriweather Sans"/>
                <a:sym typeface="Merriweather Sans"/>
              </a:rPr>
              <a:t>. </a:t>
            </a:r>
          </a:p>
          <a:p>
            <a:pPr marL="604519" lvl="1" indent="-302260" algn="l">
              <a:lnSpc>
                <a:spcPts val="4255"/>
              </a:lnSpc>
              <a:buFont typeface="Arial"/>
              <a:buChar char="•"/>
            </a:pP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Pengembangan</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diri</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seorang</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pengusaha</a:t>
            </a:r>
            <a:r>
              <a:rPr lang="en-US" sz="2799" spc="-55" dirty="0">
                <a:solidFill>
                  <a:srgbClr val="FFFFFF"/>
                </a:solidFill>
                <a:latin typeface="Merriweather Sans"/>
                <a:ea typeface="Merriweather Sans"/>
                <a:cs typeface="Merriweather Sans"/>
                <a:sym typeface="Merriweather Sans"/>
              </a:rPr>
              <a:t> yang </a:t>
            </a:r>
            <a:r>
              <a:rPr lang="en-US" sz="2799" spc="-55" dirty="0" err="1">
                <a:solidFill>
                  <a:srgbClr val="FFFFFF"/>
                </a:solidFill>
                <a:latin typeface="Merriweather Sans"/>
                <a:ea typeface="Merriweather Sans"/>
                <a:cs typeface="Merriweather Sans"/>
                <a:sym typeface="Merriweather Sans"/>
              </a:rPr>
              <a:t>memanfaatkan</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teknologi</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untuk</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membuat</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penemuan</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baru</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atau</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inovasi</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sehingga</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mampu</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menghasilkan</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nilai</a:t>
            </a:r>
            <a:r>
              <a:rPr lang="en-US" sz="2799" spc="-55" dirty="0">
                <a:solidFill>
                  <a:srgbClr val="FFFFFF"/>
                </a:solidFill>
                <a:latin typeface="Merriweather Sans"/>
                <a:ea typeface="Merriweather Sans"/>
                <a:cs typeface="Merriweather Sans"/>
                <a:sym typeface="Merriweather Sans"/>
              </a:rPr>
              <a:t> </a:t>
            </a:r>
            <a:r>
              <a:rPr lang="en-US" sz="2799" spc="-55" dirty="0" err="1">
                <a:solidFill>
                  <a:srgbClr val="FFFFFF"/>
                </a:solidFill>
                <a:latin typeface="Merriweather Sans"/>
                <a:ea typeface="Merriweather Sans"/>
                <a:cs typeface="Merriweather Sans"/>
                <a:sym typeface="Merriweather Sans"/>
              </a:rPr>
              <a:t>ekonomis</a:t>
            </a:r>
            <a:r>
              <a:rPr lang="en-US" sz="2799" spc="-55" dirty="0">
                <a:solidFill>
                  <a:srgbClr val="FFFFFF"/>
                </a:solidFill>
                <a:latin typeface="Merriweather Sans"/>
                <a:ea typeface="Merriweather Sans"/>
                <a:cs typeface="Merriweather Sans"/>
                <a:sym typeface="Merriweather Sans"/>
              </a:rPr>
              <a:t>.</a:t>
            </a:r>
          </a:p>
          <a:p>
            <a:pPr marL="604519" lvl="1" indent="-302260" algn="l">
              <a:lnSpc>
                <a:spcPts val="4255"/>
              </a:lnSpc>
              <a:buFont typeface="Arial"/>
              <a:buChar char="•"/>
            </a:pPr>
            <a:endParaRPr lang="en-US" sz="2799" spc="-55" dirty="0">
              <a:solidFill>
                <a:srgbClr val="FFFFFF"/>
              </a:solidFill>
              <a:latin typeface="Merriweather Sans"/>
              <a:ea typeface="Merriweather Sans"/>
              <a:cs typeface="Merriweather Sans"/>
              <a:sym typeface="Merriweather Sans"/>
            </a:endParaRPr>
          </a:p>
        </p:txBody>
      </p:sp>
      <p:grpSp>
        <p:nvGrpSpPr>
          <p:cNvPr id="12" name="Group 12"/>
          <p:cNvGrpSpPr/>
          <p:nvPr/>
        </p:nvGrpSpPr>
        <p:grpSpPr>
          <a:xfrm>
            <a:off x="-158581" y="9969810"/>
            <a:ext cx="19035299" cy="317190"/>
            <a:chOff x="0" y="0"/>
            <a:chExt cx="5013412" cy="83540"/>
          </a:xfrm>
        </p:grpSpPr>
        <p:sp>
          <p:nvSpPr>
            <p:cNvPr id="13" name="Freeform 13"/>
            <p:cNvSpPr/>
            <p:nvPr/>
          </p:nvSpPr>
          <p:spPr>
            <a:xfrm>
              <a:off x="0" y="0"/>
              <a:ext cx="5013412" cy="83540"/>
            </a:xfrm>
            <a:custGeom>
              <a:avLst/>
              <a:gdLst/>
              <a:ahLst/>
              <a:cxnLst/>
              <a:rect l="l" t="t" r="r" b="b"/>
              <a:pathLst>
                <a:path w="5013412" h="83540">
                  <a:moveTo>
                    <a:pt x="0" y="0"/>
                  </a:moveTo>
                  <a:lnTo>
                    <a:pt x="5013412" y="0"/>
                  </a:lnTo>
                  <a:lnTo>
                    <a:pt x="5013412" y="83540"/>
                  </a:lnTo>
                  <a:lnTo>
                    <a:pt x="0" y="83540"/>
                  </a:lnTo>
                  <a:close/>
                </a:path>
              </a:pathLst>
            </a:custGeom>
            <a:solidFill>
              <a:srgbClr val="FFFFFF"/>
            </a:solidFill>
          </p:spPr>
        </p:sp>
        <p:sp>
          <p:nvSpPr>
            <p:cNvPr id="14" name="TextBox 14"/>
            <p:cNvSpPr txBox="1"/>
            <p:nvPr/>
          </p:nvSpPr>
          <p:spPr>
            <a:xfrm>
              <a:off x="0" y="-38100"/>
              <a:ext cx="5013412" cy="12164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1EEFA"/>
        </a:solidFill>
        <a:effectLst/>
      </p:bgPr>
    </p:bg>
    <p:spTree>
      <p:nvGrpSpPr>
        <p:cNvPr id="1" name=""/>
        <p:cNvGrpSpPr/>
        <p:nvPr/>
      </p:nvGrpSpPr>
      <p:grpSpPr>
        <a:xfrm>
          <a:off x="0" y="0"/>
          <a:ext cx="0" cy="0"/>
          <a:chOff x="0" y="0"/>
          <a:chExt cx="0" cy="0"/>
        </a:xfrm>
      </p:grpSpPr>
      <p:grpSp>
        <p:nvGrpSpPr>
          <p:cNvPr id="2" name="Group 2"/>
          <p:cNvGrpSpPr/>
          <p:nvPr/>
        </p:nvGrpSpPr>
        <p:grpSpPr>
          <a:xfrm>
            <a:off x="-278474" y="-469232"/>
            <a:ext cx="18947611" cy="6165720"/>
            <a:chOff x="0" y="0"/>
            <a:chExt cx="4990317" cy="1623893"/>
          </a:xfrm>
        </p:grpSpPr>
        <p:sp>
          <p:nvSpPr>
            <p:cNvPr id="3" name="Freeform 3"/>
            <p:cNvSpPr/>
            <p:nvPr/>
          </p:nvSpPr>
          <p:spPr>
            <a:xfrm>
              <a:off x="0" y="0"/>
              <a:ext cx="4990317" cy="1623893"/>
            </a:xfrm>
            <a:custGeom>
              <a:avLst/>
              <a:gdLst/>
              <a:ahLst/>
              <a:cxnLst/>
              <a:rect l="l" t="t" r="r" b="b"/>
              <a:pathLst>
                <a:path w="4990317" h="1623893">
                  <a:moveTo>
                    <a:pt x="0" y="0"/>
                  </a:moveTo>
                  <a:lnTo>
                    <a:pt x="4990317" y="0"/>
                  </a:lnTo>
                  <a:lnTo>
                    <a:pt x="4990317" y="1623893"/>
                  </a:lnTo>
                  <a:lnTo>
                    <a:pt x="0" y="1623893"/>
                  </a:lnTo>
                  <a:close/>
                </a:path>
              </a:pathLst>
            </a:custGeom>
            <a:solidFill>
              <a:srgbClr val="2B3D6C"/>
            </a:solidFill>
          </p:spPr>
        </p:sp>
        <p:sp>
          <p:nvSpPr>
            <p:cNvPr id="4" name="TextBox 4"/>
            <p:cNvSpPr txBox="1"/>
            <p:nvPr/>
          </p:nvSpPr>
          <p:spPr>
            <a:xfrm>
              <a:off x="0" y="-38100"/>
              <a:ext cx="4990317" cy="1661993"/>
            </a:xfrm>
            <a:prstGeom prst="rect">
              <a:avLst/>
            </a:prstGeom>
          </p:spPr>
          <p:txBody>
            <a:bodyPr lIns="50800" tIns="50800" rIns="50800" bIns="50800" rtlCol="0" anchor="ctr"/>
            <a:lstStyle/>
            <a:p>
              <a:pPr algn="ctr">
                <a:lnSpc>
                  <a:spcPts val="2659"/>
                </a:lnSpc>
              </a:pPr>
              <a:endParaRPr/>
            </a:p>
            <a:p>
              <a:pPr algn="ctr">
                <a:lnSpc>
                  <a:spcPts val="2659"/>
                </a:lnSpc>
              </a:pPr>
              <a:endParaRPr/>
            </a:p>
            <a:p>
              <a:pPr algn="ctr">
                <a:lnSpc>
                  <a:spcPts val="2659"/>
                </a:lnSpc>
              </a:pPr>
              <a:endParaRPr/>
            </a:p>
            <a:p>
              <a:pPr algn="ctr">
                <a:lnSpc>
                  <a:spcPts val="2659"/>
                </a:lnSpc>
              </a:pPr>
              <a:endParaRPr/>
            </a:p>
          </p:txBody>
        </p:sp>
      </p:grpSp>
      <p:grpSp>
        <p:nvGrpSpPr>
          <p:cNvPr id="5" name="Group 5"/>
          <p:cNvGrpSpPr/>
          <p:nvPr/>
        </p:nvGrpSpPr>
        <p:grpSpPr>
          <a:xfrm>
            <a:off x="1561390" y="1028700"/>
            <a:ext cx="15165219" cy="8503703"/>
            <a:chOff x="0" y="0"/>
            <a:chExt cx="3994132" cy="2239658"/>
          </a:xfrm>
        </p:grpSpPr>
        <p:sp>
          <p:nvSpPr>
            <p:cNvPr id="6" name="Freeform 6"/>
            <p:cNvSpPr/>
            <p:nvPr/>
          </p:nvSpPr>
          <p:spPr>
            <a:xfrm>
              <a:off x="0" y="0"/>
              <a:ext cx="3994132" cy="2239658"/>
            </a:xfrm>
            <a:custGeom>
              <a:avLst/>
              <a:gdLst/>
              <a:ahLst/>
              <a:cxnLst/>
              <a:rect l="l" t="t" r="r" b="b"/>
              <a:pathLst>
                <a:path w="3994132" h="2239658">
                  <a:moveTo>
                    <a:pt x="0" y="0"/>
                  </a:moveTo>
                  <a:lnTo>
                    <a:pt x="3994132" y="0"/>
                  </a:lnTo>
                  <a:lnTo>
                    <a:pt x="3994132" y="2239658"/>
                  </a:lnTo>
                  <a:lnTo>
                    <a:pt x="0" y="2239658"/>
                  </a:lnTo>
                  <a:close/>
                </a:path>
              </a:pathLst>
            </a:custGeom>
            <a:solidFill>
              <a:srgbClr val="FFFFFF"/>
            </a:solidFill>
          </p:spPr>
        </p:sp>
        <p:sp>
          <p:nvSpPr>
            <p:cNvPr id="7" name="TextBox 7"/>
            <p:cNvSpPr txBox="1"/>
            <p:nvPr/>
          </p:nvSpPr>
          <p:spPr>
            <a:xfrm>
              <a:off x="0" y="-38100"/>
              <a:ext cx="3994132" cy="2277758"/>
            </a:xfrm>
            <a:prstGeom prst="rect">
              <a:avLst/>
            </a:prstGeom>
          </p:spPr>
          <p:txBody>
            <a:bodyPr lIns="50800" tIns="50800" rIns="50800" bIns="50800" rtlCol="0" anchor="ctr"/>
            <a:lstStyle/>
            <a:p>
              <a:pPr algn="ctr">
                <a:lnSpc>
                  <a:spcPts val="2659"/>
                </a:lnSpc>
              </a:pPr>
              <a:endParaRPr/>
            </a:p>
            <a:p>
              <a:pPr algn="ctr">
                <a:lnSpc>
                  <a:spcPts val="2659"/>
                </a:lnSpc>
              </a:pPr>
              <a:endParaRPr/>
            </a:p>
            <a:p>
              <a:pPr algn="ctr">
                <a:lnSpc>
                  <a:spcPts val="2659"/>
                </a:lnSpc>
              </a:pPr>
              <a:endParaRPr/>
            </a:p>
            <a:p>
              <a:pPr algn="ctr">
                <a:lnSpc>
                  <a:spcPts val="2659"/>
                </a:lnSpc>
              </a:pPr>
              <a:endParaRPr/>
            </a:p>
          </p:txBody>
        </p:sp>
      </p:grpSp>
      <p:sp>
        <p:nvSpPr>
          <p:cNvPr id="8" name="TextBox 8"/>
          <p:cNvSpPr txBox="1"/>
          <p:nvPr/>
        </p:nvSpPr>
        <p:spPr>
          <a:xfrm>
            <a:off x="1830942" y="1160926"/>
            <a:ext cx="14535497" cy="893010"/>
          </a:xfrm>
          <a:prstGeom prst="rect">
            <a:avLst/>
          </a:prstGeom>
        </p:spPr>
        <p:txBody>
          <a:bodyPr lIns="0" tIns="0" rIns="0" bIns="0" rtlCol="0" anchor="t">
            <a:spAutoFit/>
          </a:bodyPr>
          <a:lstStyle/>
          <a:p>
            <a:pPr algn="just">
              <a:lnSpc>
                <a:spcPts val="3648"/>
              </a:lnSpc>
            </a:pPr>
            <a:r>
              <a:rPr lang="en-US" sz="2400" spc="-48">
                <a:solidFill>
                  <a:srgbClr val="2B3D6C"/>
                </a:solidFill>
                <a:latin typeface="Merriweather Sans Bold"/>
                <a:ea typeface="Merriweather Sans Bold"/>
                <a:cs typeface="Merriweather Sans Bold"/>
                <a:sym typeface="Merriweather Sans Bold"/>
              </a:rPr>
              <a:t>Posadas (2007)</a:t>
            </a:r>
            <a:r>
              <a:rPr lang="en-US" sz="2400" spc="-48">
                <a:solidFill>
                  <a:srgbClr val="2B3D6C"/>
                </a:solidFill>
                <a:latin typeface="Merriweather Sans"/>
                <a:ea typeface="Merriweather Sans"/>
                <a:cs typeface="Merriweather Sans"/>
                <a:sym typeface="Merriweather Sans"/>
              </a:rPr>
              <a:t> technopreneurship yakni sebagai wirausaha di bidang teknologi yang mencakup teknologi semikonduktor sampai ke asesoris Komputer Pribadi (PC). </a:t>
            </a:r>
          </a:p>
        </p:txBody>
      </p:sp>
      <p:sp>
        <p:nvSpPr>
          <p:cNvPr id="9" name="TextBox 9"/>
          <p:cNvSpPr txBox="1"/>
          <p:nvPr/>
        </p:nvSpPr>
        <p:spPr>
          <a:xfrm>
            <a:off x="1830942" y="2357610"/>
            <a:ext cx="13028278" cy="435837"/>
          </a:xfrm>
          <a:prstGeom prst="rect">
            <a:avLst/>
          </a:prstGeom>
        </p:spPr>
        <p:txBody>
          <a:bodyPr lIns="0" tIns="0" rIns="0" bIns="0" rtlCol="0" anchor="t">
            <a:spAutoFit/>
          </a:bodyPr>
          <a:lstStyle/>
          <a:p>
            <a:pPr algn="l">
              <a:lnSpc>
                <a:spcPts val="3648"/>
              </a:lnSpc>
            </a:pPr>
            <a:r>
              <a:rPr lang="en-US" sz="2400" spc="-48">
                <a:solidFill>
                  <a:srgbClr val="2B3D6C"/>
                </a:solidFill>
                <a:latin typeface="Merriweather Sans Bold"/>
                <a:ea typeface="Merriweather Sans Bold"/>
                <a:cs typeface="Merriweather Sans Bold"/>
                <a:sym typeface="Merriweather Sans Bold"/>
              </a:rPr>
              <a:t>Sebagai contoh :</a:t>
            </a:r>
          </a:p>
        </p:txBody>
      </p:sp>
      <p:sp>
        <p:nvSpPr>
          <p:cNvPr id="10" name="TextBox 10"/>
          <p:cNvSpPr txBox="1"/>
          <p:nvPr/>
        </p:nvSpPr>
        <p:spPr>
          <a:xfrm>
            <a:off x="2584552" y="2894889"/>
            <a:ext cx="13028278" cy="1807356"/>
          </a:xfrm>
          <a:prstGeom prst="rect">
            <a:avLst/>
          </a:prstGeom>
        </p:spPr>
        <p:txBody>
          <a:bodyPr lIns="0" tIns="0" rIns="0" bIns="0" rtlCol="0" anchor="t">
            <a:spAutoFit/>
          </a:bodyPr>
          <a:lstStyle/>
          <a:p>
            <a:pPr marL="518160" lvl="1" indent="-259080" algn="l">
              <a:lnSpc>
                <a:spcPts val="3648"/>
              </a:lnSpc>
              <a:buAutoNum type="arabicPeriod"/>
            </a:pPr>
            <a:r>
              <a:rPr lang="en-US" sz="2400" spc="-48">
                <a:solidFill>
                  <a:srgbClr val="2B3D6C"/>
                </a:solidFill>
                <a:latin typeface="Merriweather Sans"/>
                <a:ea typeface="Merriweather Sans"/>
                <a:cs typeface="Merriweather Sans"/>
                <a:sym typeface="Merriweather Sans"/>
              </a:rPr>
              <a:t>Steven Wozniak dan Steve Job mengembangkan hobi mereka hingga mereka mampu merakit dan menjual 50 komputer Apple yang pertama, atau </a:t>
            </a:r>
          </a:p>
          <a:p>
            <a:pPr marL="518160" lvl="1" indent="-259080" algn="l">
              <a:lnSpc>
                <a:spcPts val="3648"/>
              </a:lnSpc>
              <a:buAutoNum type="arabicPeriod"/>
            </a:pPr>
            <a:r>
              <a:rPr lang="en-US" sz="2400" spc="-48">
                <a:solidFill>
                  <a:srgbClr val="2B3D6C"/>
                </a:solidFill>
                <a:latin typeface="Merriweather Sans"/>
                <a:ea typeface="Merriweather Sans"/>
                <a:cs typeface="Merriweather Sans"/>
                <a:sym typeface="Merriweather Sans"/>
              </a:rPr>
              <a:t> Larry Page dan Sergey Brin mengembangkan karya mereka yang kemudian dikenal sebagai mesin pencari Google.</a:t>
            </a:r>
          </a:p>
        </p:txBody>
      </p:sp>
      <p:sp>
        <p:nvSpPr>
          <p:cNvPr id="11" name="TextBox 11"/>
          <p:cNvSpPr txBox="1"/>
          <p:nvPr/>
        </p:nvSpPr>
        <p:spPr>
          <a:xfrm>
            <a:off x="1830942" y="5007045"/>
            <a:ext cx="13028278" cy="893010"/>
          </a:xfrm>
          <a:prstGeom prst="rect">
            <a:avLst/>
          </a:prstGeom>
        </p:spPr>
        <p:txBody>
          <a:bodyPr lIns="0" tIns="0" rIns="0" bIns="0" rtlCol="0" anchor="t">
            <a:spAutoFit/>
          </a:bodyPr>
          <a:lstStyle/>
          <a:p>
            <a:pPr algn="l">
              <a:lnSpc>
                <a:spcPts val="3648"/>
              </a:lnSpc>
            </a:pPr>
            <a:r>
              <a:rPr lang="en-US" sz="2400" spc="-48">
                <a:solidFill>
                  <a:srgbClr val="2B3D6C"/>
                </a:solidFill>
                <a:latin typeface="Merriweather Sans"/>
                <a:ea typeface="Merriweather Sans"/>
                <a:cs typeface="Merriweather Sans"/>
                <a:sym typeface="Merriweather Sans"/>
              </a:rPr>
              <a:t>Dalam </a:t>
            </a:r>
            <a:r>
              <a:rPr lang="en-US" sz="2400" spc="-48">
                <a:solidFill>
                  <a:srgbClr val="2B3D6C"/>
                </a:solidFill>
                <a:latin typeface="Merriweather Sans Bold"/>
                <a:ea typeface="Merriweather Sans Bold"/>
                <a:cs typeface="Merriweather Sans Bold"/>
                <a:sym typeface="Merriweather Sans Bold"/>
              </a:rPr>
              <a:t>Wacana Nasional</a:t>
            </a:r>
            <a:r>
              <a:rPr lang="en-US" sz="2400" spc="-48">
                <a:solidFill>
                  <a:srgbClr val="2B3D6C"/>
                </a:solidFill>
                <a:latin typeface="Merriweather Sans"/>
                <a:ea typeface="Merriweather Sans"/>
                <a:cs typeface="Merriweather Sans"/>
                <a:sym typeface="Merriweather Sans"/>
              </a:rPr>
              <a:t>, istilah Technopreneurship mengacu pada pemanfaatan Teknologi untuk pengembangan wirausaha. </a:t>
            </a:r>
          </a:p>
        </p:txBody>
      </p:sp>
      <p:sp>
        <p:nvSpPr>
          <p:cNvPr id="12" name="TextBox 12"/>
          <p:cNvSpPr txBox="1"/>
          <p:nvPr/>
        </p:nvSpPr>
        <p:spPr>
          <a:xfrm>
            <a:off x="2584552" y="6004829"/>
            <a:ext cx="13028278" cy="3178874"/>
          </a:xfrm>
          <a:prstGeom prst="rect">
            <a:avLst/>
          </a:prstGeom>
        </p:spPr>
        <p:txBody>
          <a:bodyPr lIns="0" tIns="0" rIns="0" bIns="0" rtlCol="0" anchor="t">
            <a:spAutoFit/>
          </a:bodyPr>
          <a:lstStyle/>
          <a:p>
            <a:pPr marL="518160" lvl="1" indent="-259080" algn="l">
              <a:lnSpc>
                <a:spcPts val="3648"/>
              </a:lnSpc>
              <a:buAutoNum type="arabicPeriod"/>
            </a:pPr>
            <a:r>
              <a:rPr lang="en-US" sz="2400" spc="-48">
                <a:solidFill>
                  <a:srgbClr val="2B3D6C"/>
                </a:solidFill>
                <a:latin typeface="Merriweather Sans"/>
                <a:ea typeface="Merriweather Sans"/>
                <a:cs typeface="Merriweather Sans"/>
                <a:sym typeface="Merriweather Sans"/>
              </a:rPr>
              <a:t>Jenis wirausaha tidak dibatasi pada wirausaha teknologi informasi, namun segala jenis usaha, seperti usaha meubel, restaurant, super market ataupun kerajinan tangan, batik dan perak. </a:t>
            </a:r>
          </a:p>
          <a:p>
            <a:pPr marL="518160" lvl="1" indent="-259080" algn="l">
              <a:lnSpc>
                <a:spcPts val="3648"/>
              </a:lnSpc>
              <a:buAutoNum type="arabicPeriod"/>
            </a:pPr>
            <a:r>
              <a:rPr lang="en-US" sz="2400" spc="-48">
                <a:solidFill>
                  <a:srgbClr val="2B3D6C"/>
                </a:solidFill>
                <a:latin typeface="Merriweather Sans"/>
                <a:ea typeface="Merriweather Sans"/>
                <a:cs typeface="Merriweather Sans"/>
                <a:sym typeface="Merriweather Sans"/>
              </a:rPr>
              <a:t>Penggunaan teknologi informasi yang dimaksudkan adalah pemakaian Internet untuk memasarkan produk mereka seperti dalam perdagangan online (e-Commerce), pemanfaatan Perangkat Lunak khusus untuk memotong biaya produksi, atau pemanfaatan teknologi web sebagai sarana iklan untuk wirausaha.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TotalTime>
  <Words>1091</Words>
  <Application>Microsoft Office PowerPoint</Application>
  <PresentationFormat>Custom</PresentationFormat>
  <Paragraphs>189</Paragraphs>
  <Slides>18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Distillery Script</vt:lpstr>
      <vt:lpstr>Merriweather Sans Bold Italics</vt:lpstr>
      <vt:lpstr>Bree Serif</vt:lpstr>
      <vt:lpstr>Calibri</vt:lpstr>
      <vt:lpstr>Merriweather Sans</vt:lpstr>
      <vt:lpstr>Open Sans</vt:lpstr>
      <vt:lpstr>Merriweather Sans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P1 - Pendahuluan Technopreneurship</dc:title>
  <cp:lastModifiedBy>Ey_Coss</cp:lastModifiedBy>
  <cp:revision>5</cp:revision>
  <dcterms:created xsi:type="dcterms:W3CDTF">2006-08-16T00:00:00Z</dcterms:created>
  <dcterms:modified xsi:type="dcterms:W3CDTF">2024-09-11T05:33:29Z</dcterms:modified>
  <dc:identifier>DAGNUhuMuPc</dc:identifier>
</cp:coreProperties>
</file>