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1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7fb3e54369516b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26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2-01T05:26:30.831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F0806-88D9-4948-8A2F-4E4985FBAFBF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3982F-0B6E-4125-862B-FAFF66255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79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Demonstrasikan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dgn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menurunkannya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tunjukkan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bahwa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dgn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mengganti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konstanta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diperoleh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turunan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sama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39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Ilustrasikan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gambar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69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Kalkulus</a:t>
            </a:r>
            <a:r>
              <a:rPr lang="en-US" dirty="0" smtClean="0"/>
              <a:t> Integral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Anti-</a:t>
            </a:r>
            <a:r>
              <a:rPr lang="en-US" b="1" dirty="0" err="1" smtClean="0"/>
              <a:t>turunan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Abadi</a:t>
            </a:r>
            <a:r>
              <a:rPr lang="en-US" b="1" dirty="0" smtClean="0"/>
              <a:t> – </a:t>
            </a:r>
            <a:r>
              <a:rPr lang="en-US" b="1" dirty="0" err="1" smtClean="0"/>
              <a:t>Universitas</a:t>
            </a:r>
            <a:r>
              <a:rPr lang="en-US" b="1" dirty="0" smtClean="0"/>
              <a:t> </a:t>
            </a:r>
            <a:r>
              <a:rPr lang="en-US" b="1" dirty="0" err="1" smtClean="0"/>
              <a:t>Negeri</a:t>
            </a:r>
            <a:r>
              <a:rPr lang="en-US" b="1" dirty="0" smtClean="0"/>
              <a:t> Surabaya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5979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Sebuah </a:t>
                </a:r>
                <a:r>
                  <a:rPr lang="en-US" dirty="0" err="1" smtClean="0"/>
                  <a:t>balon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udara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naik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rata-rata </a:t>
                </a:r>
                <a:r>
                  <a:rPr lang="en-US" dirty="0" err="1" smtClean="0"/>
                  <a:t>kecepatan</a:t>
                </a:r>
                <a:r>
                  <a:rPr lang="en-US" dirty="0" smtClean="0"/>
                  <a:t> 2 m/</a:t>
                </a:r>
                <a:r>
                  <a:rPr lang="en-US" dirty="0" err="1" smtClean="0"/>
                  <a:t>detik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mencapai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ketinggian</a:t>
                </a:r>
                <a:r>
                  <a:rPr lang="en-US" dirty="0" smtClean="0"/>
                  <a:t> 25 m di </a:t>
                </a:r>
                <a:r>
                  <a:rPr lang="en-US" dirty="0" err="1" smtClean="0"/>
                  <a:t>atas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permukaan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tanah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ketika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sebuah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paket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dijatuhkan</a:t>
                </a:r>
                <a:r>
                  <a:rPr lang="en-US" dirty="0" smtClean="0"/>
                  <a:t>.  </a:t>
                </a:r>
                <a:r>
                  <a:rPr lang="en-US" dirty="0" err="1" smtClean="0"/>
                  <a:t>Berapa</a:t>
                </a:r>
                <a:r>
                  <a:rPr lang="en-US" dirty="0" smtClean="0"/>
                  <a:t> lama </a:t>
                </a:r>
                <a:r>
                  <a:rPr lang="en-US" dirty="0" err="1" smtClean="0"/>
                  <a:t>waktu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diperlukan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paket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sampai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tanah</a:t>
                </a:r>
                <a:r>
                  <a:rPr lang="en-US" dirty="0" smtClean="0"/>
                  <a:t>? </a:t>
                </a:r>
                <a:r>
                  <a:rPr lang="en-US" dirty="0" err="1" smtClean="0"/>
                  <a:t>Diasumsikan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tidak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gaya</a:t>
                </a:r>
                <a:r>
                  <a:rPr lang="en-US" dirty="0" smtClean="0"/>
                  <a:t> lain yang </a:t>
                </a:r>
                <a:r>
                  <a:rPr lang="en-US" dirty="0" err="1" smtClean="0"/>
                  <a:t>memengaruhi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paket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ketika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jatuh</a:t>
                </a:r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dirty="0" err="1" smtClean="0"/>
                  <a:t>Jawab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dirty="0" err="1" smtClean="0"/>
                  <a:t>Paket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jatuh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secara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bebas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benda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jatuh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bebas</a:t>
                </a:r>
                <a:r>
                  <a:rPr lang="en-US" dirty="0" smtClean="0"/>
                  <a:t>) yang </a:t>
                </a:r>
                <a:r>
                  <a:rPr lang="en-US" dirty="0" err="1" smtClean="0"/>
                  <a:t>hanya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diperngaruhi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gaya</a:t>
                </a:r>
                <a:r>
                  <a:rPr lang="en-US" dirty="0" smtClean="0"/>
                  <a:t> Tarik/ </a:t>
                </a:r>
                <a:r>
                  <a:rPr lang="en-US" dirty="0" err="1" smtClean="0"/>
                  <a:t>percepatan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gravitasi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10.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b="0" dirty="0" err="1" smtClean="0"/>
                  <a:t>Maka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kita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memiliki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masalah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nilai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awal</a:t>
                </a: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10, 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</m:t>
                    </m:r>
                    <m:d>
                      <m:dPr>
                        <m:ctrlPr>
                          <a:rPr lang="en-US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=2.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Jadi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=2⇒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=−10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+2 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6" t="-806" b="-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9621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Karena </a:t>
                </a:r>
                <a:r>
                  <a:rPr lang="en-US" dirty="0" err="1" smtClean="0"/>
                  <a:t>kecepatan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merupakan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jarak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kita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memiliki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awal</a:t>
                </a:r>
                <a:r>
                  <a:rPr lang="en-US" dirty="0" smtClean="0"/>
                  <a:t> lain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+2,  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=25.</m:t>
                      </m:r>
                    </m:oMath>
                  </m:oMathPara>
                </a14:m>
                <a:endParaRPr lang="en-US" b="0" dirty="0" smtClean="0"/>
              </a:p>
              <a:p>
                <a:r>
                  <a:rPr lang="en-US" dirty="0" err="1" smtClean="0"/>
                  <a:t>Menyelesaikan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awal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Menerapkan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(0=0+0+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=25.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Jadi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+25.</m:t>
                    </m:r>
                  </m:oMath>
                </a14:m>
                <a:endParaRPr lang="en-US" b="0" dirty="0" smtClean="0"/>
              </a:p>
              <a:p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paket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mencapai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tanah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artinya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0=−5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 smtClean="0"/>
              </a:p>
              <a:p>
                <a:r>
                  <a:rPr lang="en-US" dirty="0" err="1" smtClean="0"/>
                  <a:t>Menyelesaikan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persamaan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kuadrat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dalam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b="0" dirty="0" smtClean="0"/>
                  <a:t> </a:t>
                </a:r>
                <a:r>
                  <a:rPr lang="en-US" b="0" dirty="0" err="1" smtClean="0"/>
                  <a:t>diperoleh</a:t>
                </a: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=−18,45 </m:t>
                    </m:r>
                  </m:oMath>
                </a14:m>
                <a:r>
                  <a:rPr lang="en-US" b="0" dirty="0" smtClean="0"/>
                  <a:t>atau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=26,4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5.</m:t>
                    </m:r>
                  </m:oMath>
                </a14:m>
                <a:endParaRPr lang="en-US" b="0" dirty="0" smtClean="0"/>
              </a:p>
              <a:p>
                <a:r>
                  <a:rPr lang="en-US" b="0" dirty="0" err="1" smtClean="0"/>
                  <a:t>Jadi</a:t>
                </a:r>
                <a:r>
                  <a:rPr lang="en-US" b="0" dirty="0" smtClean="0"/>
                  <a:t>, </a:t>
                </a:r>
                <a:r>
                  <a:rPr lang="en-US" b="0" dirty="0" err="1" smtClean="0"/>
                  <a:t>paket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menyentuh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tanah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setelah</a:t>
                </a:r>
                <a:r>
                  <a:rPr lang="en-US" b="0" dirty="0" smtClean="0"/>
                  <a:t> 26,45 </a:t>
                </a:r>
                <a:r>
                  <a:rPr lang="en-US" b="0" dirty="0" err="1" smtClean="0"/>
                  <a:t>detik</a:t>
                </a:r>
                <a:r>
                  <a:rPr lang="en-US" b="0" dirty="0" smtClean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1179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527858"/>
            <a:ext cx="8911687" cy="1280890"/>
          </a:xfrm>
        </p:spPr>
        <p:txBody>
          <a:bodyPr/>
          <a:lstStyle/>
          <a:p>
            <a:r>
              <a:rPr lang="en-US" dirty="0" smtClean="0"/>
              <a:t>Integral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592925" y="1926659"/>
                <a:ext cx="8911687" cy="1795108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smtClean="0">
                    <a:solidFill>
                      <a:schemeClr val="tx1"/>
                    </a:solidFill>
                  </a:rPr>
                  <a:t>Definisi</a:t>
                </a:r>
                <a:endParaRPr lang="en-US" b="1" dirty="0" smtClean="0">
                  <a:solidFill>
                    <a:schemeClr val="tx1"/>
                  </a:solidFill>
                </a:endParaRPr>
              </a:p>
              <a:p>
                <a:r>
                  <a:rPr lang="en-US" b="0" dirty="0" smtClean="0">
                    <a:solidFill>
                      <a:schemeClr val="tx1"/>
                    </a:solidFill>
                  </a:rPr>
                  <a:t>Kumpulan </a:t>
                </a:r>
                <a:r>
                  <a:rPr lang="en-US" b="0" dirty="0" err="1" smtClean="0">
                    <a:solidFill>
                      <a:schemeClr val="tx1"/>
                    </a:solidFill>
                  </a:rPr>
                  <a:t>semua</a:t>
                </a:r>
                <a:r>
                  <a:rPr lang="en-US" b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0" dirty="0" err="1" smtClean="0">
                    <a:solidFill>
                      <a:schemeClr val="tx1"/>
                    </a:solidFill>
                  </a:rPr>
                  <a:t>antituruna</a:t>
                </a:r>
                <a:r>
                  <a:rPr lang="en-US" b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dari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fungsi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disebut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Integral </a:t>
                </a:r>
                <a:r>
                  <a:rPr lang="en-US" b="1" dirty="0" err="1" smtClean="0">
                    <a:solidFill>
                      <a:schemeClr val="tx1"/>
                    </a:solidFill>
                  </a:rPr>
                  <a:t>Tak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1" dirty="0" err="1" smtClean="0">
                    <a:solidFill>
                      <a:schemeClr val="tx1"/>
                    </a:solidFill>
                  </a:rPr>
                  <a:t>Tentu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dari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terhadap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yang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dinotasikan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∫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b="0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just"/>
                <a:r>
                  <a:rPr lang="en-US" b="0" dirty="0" err="1" smtClean="0">
                    <a:solidFill>
                      <a:schemeClr val="tx1"/>
                    </a:solidFill>
                  </a:rPr>
                  <a:t>Simbol</a:t>
                </a:r>
                <a:r>
                  <a:rPr lang="en-US" b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∫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>
                    <a:solidFill>
                      <a:schemeClr val="tx1"/>
                    </a:solidFill>
                  </a:rPr>
                  <a:t>merupakan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1" dirty="0" err="1" smtClean="0">
                    <a:solidFill>
                      <a:schemeClr val="tx1"/>
                    </a:solidFill>
                  </a:rPr>
                  <a:t>tanda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 integral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, mana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disebut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</a:rPr>
                  <a:t>integrand,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disebut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b="1" dirty="0" err="1">
                    <a:solidFill>
                      <a:schemeClr val="tx1"/>
                    </a:solidFill>
                  </a:rPr>
                  <a:t>variabel</a:t>
                </a:r>
                <a:r>
                  <a:rPr lang="en-US" b="1" dirty="0">
                    <a:solidFill>
                      <a:schemeClr val="tx1"/>
                    </a:solidFill>
                  </a:rPr>
                  <a:t> </a:t>
                </a:r>
                <a:r>
                  <a:rPr lang="en-US" b="1" dirty="0" err="1" smtClean="0">
                    <a:solidFill>
                      <a:schemeClr val="tx1"/>
                    </a:solidFill>
                  </a:rPr>
                  <a:t>pengintegralan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.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925" y="1926659"/>
                <a:ext cx="8911687" cy="1795108"/>
              </a:xfrm>
              <a:prstGeom prst="rect">
                <a:avLst/>
              </a:prstGeom>
              <a:blipFill>
                <a:blip r:embed="rId2"/>
                <a:stretch>
                  <a:fillRect l="-478" t="-336" r="-478" b="-3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707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Kerjakan</a:t>
            </a:r>
            <a:r>
              <a:rPr lang="en-US" dirty="0" smtClean="0"/>
              <a:t> </a:t>
            </a:r>
            <a:r>
              <a:rPr lang="en-US" dirty="0" err="1" smtClean="0"/>
              <a:t>sebanyak-banyaknya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di </a:t>
            </a:r>
            <a:r>
              <a:rPr lang="en-US" dirty="0" err="1" smtClean="0"/>
              <a:t>subbab</a:t>
            </a:r>
            <a:r>
              <a:rPr lang="en-US" dirty="0" smtClean="0"/>
              <a:t> 4.7. </a:t>
            </a:r>
            <a:r>
              <a:rPr lang="en-US" dirty="0" err="1" smtClean="0"/>
              <a:t>buku</a:t>
            </a:r>
            <a:r>
              <a:rPr lang="en-US" dirty="0" smtClean="0"/>
              <a:t> Thomas</a:t>
            </a:r>
            <a:r>
              <a:rPr lang="en-US" smtClean="0"/>
              <a:t>’ Calculus.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</a:t>
            </a:r>
            <a:r>
              <a:rPr lang="en-US" dirty="0" err="1" smtClean="0"/>
              <a:t>turunan</a:t>
            </a:r>
            <a:r>
              <a:rPr lang="en-US" dirty="0" smtClean="0"/>
              <a:t> (Anti-derivative)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Proses </a:t>
                </a:r>
                <a:r>
                  <a:rPr lang="en-US" dirty="0" err="1" smtClean="0"/>
                  <a:t>memeroleh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turunannya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disebut</a:t>
                </a:r>
                <a:r>
                  <a:rPr lang="en-US" dirty="0" smtClean="0"/>
                  <a:t> anti-</a:t>
                </a:r>
                <a:r>
                  <a:rPr lang="en-US" dirty="0" err="1" smtClean="0"/>
                  <a:t>penurunan</a:t>
                </a:r>
                <a:r>
                  <a:rPr lang="en-US" dirty="0" smtClean="0"/>
                  <a:t> (</a:t>
                </a:r>
                <a:r>
                  <a:rPr lang="en-US" i="1" dirty="0" smtClean="0"/>
                  <a:t>anti-differentiation</a:t>
                </a:r>
                <a:r>
                  <a:rPr lang="en-US" dirty="0" smtClean="0"/>
                  <a:t>).</a:t>
                </a:r>
              </a:p>
              <a:p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prinsipnya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menentukan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antiturunan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suatu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/>
                  <a:t>adalah</a:t>
                </a:r>
                <a:r>
                  <a:rPr lang="en-US" dirty="0" smtClean="0"/>
                  <a:t> proses </a:t>
                </a:r>
                <a:r>
                  <a:rPr lang="en-US" dirty="0" err="1" smtClean="0"/>
                  <a:t>menemukan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apabila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diturunkan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hasilnya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itu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sendiri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592925" y="2103121"/>
                <a:ext cx="8911687" cy="1123406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 smtClean="0">
                    <a:solidFill>
                      <a:schemeClr val="tx1"/>
                    </a:solidFill>
                  </a:rPr>
                  <a:t>Definisi</a:t>
                </a:r>
                <a:endParaRPr lang="en-US" b="1" dirty="0" smtClean="0">
                  <a:solidFill>
                    <a:schemeClr val="tx1"/>
                  </a:solidFill>
                </a:endParaRPr>
              </a:p>
              <a:p>
                <a:r>
                  <a:rPr lang="en-US" dirty="0" err="1" smtClean="0">
                    <a:solidFill>
                      <a:schemeClr val="tx1"/>
                    </a:solidFill>
                  </a:rPr>
                  <a:t>Fungsi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merupakan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anti-</a:t>
                </a:r>
                <a:r>
                  <a:rPr lang="en-US" b="1" dirty="0" err="1" smtClean="0">
                    <a:solidFill>
                      <a:schemeClr val="tx1"/>
                    </a:solidFill>
                  </a:rPr>
                  <a:t>turunan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(anti-derivative)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dari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fungsi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pada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selang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jika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untuk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setiap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925" y="2103121"/>
                <a:ext cx="8911687" cy="1123406"/>
              </a:xfrm>
              <a:prstGeom prst="rect">
                <a:avLst/>
              </a:prstGeom>
              <a:blipFill>
                <a:blip r:embed="rId3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262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Tentukan </a:t>
                </a:r>
                <a:r>
                  <a:rPr lang="en-US" dirty="0" err="1" smtClean="0"/>
                  <a:t>Antiturunan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berikut</a:t>
                </a:r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dirty="0" smtClean="0"/>
                  <a:t>(a)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    (b)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dirty="0" smtClean="0"/>
                  <a:t>      (c)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6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294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Tunjukkan </a:t>
                </a:r>
                <a:r>
                  <a:rPr lang="en-US" dirty="0" err="1" smtClean="0"/>
                  <a:t>bahwa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merupakan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antiturunan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0792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b="1" dirty="0" smtClean="0">
                    <a:solidFill>
                      <a:srgbClr val="FF0000"/>
                    </a:solidFill>
                  </a:rPr>
                  <a:t>Bagaimana </a:t>
                </a:r>
                <a:r>
                  <a:rPr lang="en-US" b="1" dirty="0" err="1" smtClean="0">
                    <a:solidFill>
                      <a:srgbClr val="FF0000"/>
                    </a:solidFill>
                  </a:rPr>
                  <a:t>grafik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err="1" smtClean="0">
                    <a:solidFill>
                      <a:srgbClr val="FF0000"/>
                    </a:solidFill>
                  </a:rPr>
                  <a:t>semua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err="1" smtClean="0">
                    <a:solidFill>
                      <a:srgbClr val="FF0000"/>
                    </a:solidFill>
                  </a:rPr>
                  <a:t>antiturunan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 err="1" smtClean="0">
                    <a:solidFill>
                      <a:srgbClr val="FF0000"/>
                    </a:solidFill>
                  </a:rPr>
                  <a:t>dari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?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589212" y="2133600"/>
                <a:ext cx="8915400" cy="1483057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smtClean="0">
                    <a:solidFill>
                      <a:schemeClr val="tx1"/>
                    </a:solidFill>
                  </a:rPr>
                  <a:t>Teorema</a:t>
                </a:r>
              </a:p>
              <a:p>
                <a:r>
                  <a:rPr lang="en-US" dirty="0" err="1" smtClean="0">
                    <a:solidFill>
                      <a:schemeClr val="tx1"/>
                    </a:solidFill>
                  </a:rPr>
                  <a:t>Jika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merupakan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suatu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antiturunan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dari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pada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selang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maka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bentuk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umum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dari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antiturunan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dari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>
                    <a:solidFill>
                      <a:schemeClr val="tx1"/>
                    </a:solidFill>
                  </a:rPr>
                  <a:t>diberikan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oleh</a:t>
                </a:r>
                <a:endParaRPr lang="en-US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di mana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merupakan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1" dirty="0" err="1" smtClean="0">
                    <a:solidFill>
                      <a:schemeClr val="tx1"/>
                    </a:solidFill>
                  </a:rPr>
                  <a:t>konstanta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1" dirty="0" err="1" smtClean="0">
                    <a:solidFill>
                      <a:schemeClr val="tx1"/>
                    </a:solidFill>
                  </a:rPr>
                  <a:t>sebarang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.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9212" y="2133600"/>
                <a:ext cx="8915400" cy="1483057"/>
              </a:xfrm>
              <a:prstGeom prst="rect">
                <a:avLst/>
              </a:prstGeom>
              <a:blipFill>
                <a:blip r:embed="rId4"/>
                <a:stretch>
                  <a:fillRect l="-546" t="-1220" r="-205" b="-52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7505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Tentukan </a:t>
                </a:r>
                <a:r>
                  <a:rPr lang="en-US" dirty="0" err="1" smtClean="0"/>
                  <a:t>antiturunan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fungsi-fungsi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berikut</a:t>
                </a:r>
                <a:r>
                  <a:rPr lang="en-US" dirty="0" smtClean="0"/>
                  <a:t>.</a:t>
                </a:r>
              </a:p>
              <a:p>
                <a:pPr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pPr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pPr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=(3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+1)(2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−5)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47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486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Antiturunan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4826833"/>
            <a:ext cx="6977017" cy="16740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924" y="2371545"/>
            <a:ext cx="6977017" cy="190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08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Diferensial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Masalah </a:t>
                </a:r>
                <a:r>
                  <a:rPr lang="en-US" dirty="0" err="1" smtClean="0"/>
                  <a:t>menentukan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antiturunan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suatu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merupakan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masalah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sama</a:t>
                </a:r>
                <a:r>
                  <a:rPr lang="en-US" dirty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menentukan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 smtClean="0"/>
                  <a:t> yang </a:t>
                </a:r>
                <a:r>
                  <a:rPr lang="en-US" dirty="0" err="1" smtClean="0"/>
                  <a:t>memenuhi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persamaan</a:t>
                </a:r>
                <a:endParaRPr lang="en-US" dirty="0" smtClean="0"/>
              </a:p>
              <a:p>
                <a:pPr marL="0" indent="0" algn="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        (∗)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err="1" smtClean="0"/>
                  <a:t>Persamaan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tersebut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disebut</a:t>
                </a:r>
                <a:r>
                  <a:rPr lang="en-US" dirty="0" smtClean="0"/>
                  <a:t> </a:t>
                </a:r>
                <a:r>
                  <a:rPr lang="en-US" b="1" dirty="0" err="1" smtClean="0"/>
                  <a:t>Persamaan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Diferensial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karena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memuat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diketahui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 smtClean="0"/>
                  <a:t> yang </a:t>
                </a:r>
                <a:r>
                  <a:rPr lang="en-US" dirty="0" err="1" smtClean="0"/>
                  <a:t>diturunkan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err="1" smtClean="0"/>
                  <a:t>Menyelesaikan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persamaan</a:t>
                </a:r>
                <a:r>
                  <a:rPr lang="en-US" dirty="0" smtClean="0"/>
                  <a:t> (*) </a:t>
                </a:r>
                <a:r>
                  <a:rPr lang="en-US" dirty="0" err="1" smtClean="0"/>
                  <a:t>sam</a:t>
                </a:r>
                <a:r>
                  <a:rPr lang="en-US" dirty="0" err="1" smtClean="0"/>
                  <a:t>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halnya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menentukan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antiturunan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Menentukan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konstanta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sebarang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antiturunan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menentukan</a:t>
                </a:r>
                <a:r>
                  <a:rPr lang="en-US" dirty="0" smtClean="0"/>
                  <a:t> </a:t>
                </a:r>
                <a:r>
                  <a:rPr lang="en-US" b="1" dirty="0" err="1" smtClean="0"/>
                  <a:t>kondisi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awal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yang </a:t>
                </a:r>
                <a:r>
                  <a:rPr lang="en-US" dirty="0" err="1" smtClean="0"/>
                  <a:t>berarti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bahwa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bernilai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dirty="0" smtClean="0"/>
                  <a:t> (</a:t>
                </a:r>
                <a:r>
                  <a:rPr lang="en-US" dirty="0" err="1" smtClean="0"/>
                  <a:t>secara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geometri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kita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menentukan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 smtClean="0"/>
                  <a:t> yang </a:t>
                </a:r>
                <a:r>
                  <a:rPr lang="en-US" dirty="0" err="1" smtClean="0"/>
                  <a:t>grafiknya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melalui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titik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).</a:t>
                </a:r>
              </a:p>
              <a:p>
                <a:r>
                  <a:rPr lang="en-US" dirty="0" err="1" smtClean="0"/>
                  <a:t>Kombinasi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persamaan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diferensial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persamaan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diferensial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kondisi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awal</a:t>
                </a:r>
                <a:r>
                  <a:rPr lang="en-US" dirty="0"/>
                  <a:t> </a:t>
                </a:r>
                <a:r>
                  <a:rPr lang="en-US" dirty="0" err="1" smtClean="0"/>
                  <a:t>disebut</a:t>
                </a:r>
                <a:r>
                  <a:rPr lang="en-US" dirty="0" smtClean="0"/>
                  <a:t> </a:t>
                </a:r>
                <a:r>
                  <a:rPr lang="en-US" b="1" dirty="0" err="1" smtClean="0"/>
                  <a:t>Masalah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Nilai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Awal</a:t>
                </a:r>
                <a:r>
                  <a:rPr lang="en-US" b="1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9" t="-1613" r="-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641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Tentukan </a:t>
                </a:r>
                <a:r>
                  <a:rPr lang="en-US" dirty="0" err="1" smtClean="0"/>
                  <a:t>penyelesaian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nilai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awal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berikut</a:t>
                </a:r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−7,  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79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758229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3217</TotalTime>
  <Words>295</Words>
  <Application>Microsoft Office PowerPoint</Application>
  <PresentationFormat>Widescreen</PresentationFormat>
  <Paragraphs>66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Century Gothic</vt:lpstr>
      <vt:lpstr>Wingdings 3</vt:lpstr>
      <vt:lpstr>Wisp</vt:lpstr>
      <vt:lpstr>Kalkulus Integral</vt:lpstr>
      <vt:lpstr>Anti-turunan (Anti-derivative)</vt:lpstr>
      <vt:lpstr>Contoh</vt:lpstr>
      <vt:lpstr>PowerPoint Presentation</vt:lpstr>
      <vt:lpstr>PowerPoint Presentation</vt:lpstr>
      <vt:lpstr>Exercises</vt:lpstr>
      <vt:lpstr>Rumus Antiturunan</vt:lpstr>
      <vt:lpstr>Masalah Nilai Awal dan Persamaan Diferensial</vt:lpstr>
      <vt:lpstr>Contoh</vt:lpstr>
      <vt:lpstr>Contoh penerapan</vt:lpstr>
      <vt:lpstr>PowerPoint Presentation</vt:lpstr>
      <vt:lpstr>Integral Tak Tentu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Kalkulus Integral</dc:title>
  <dc:creator>user</dc:creator>
  <cp:lastModifiedBy>user</cp:lastModifiedBy>
  <cp:revision>25</cp:revision>
  <dcterms:created xsi:type="dcterms:W3CDTF">2021-01-31T09:54:29Z</dcterms:created>
  <dcterms:modified xsi:type="dcterms:W3CDTF">2021-02-03T16:29:44Z</dcterms:modified>
</cp:coreProperties>
</file>