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356" r:id="rId2"/>
    <p:sldId id="496" r:id="rId3"/>
    <p:sldId id="501" r:id="rId4"/>
    <p:sldId id="407" r:id="rId5"/>
    <p:sldId id="417" r:id="rId6"/>
    <p:sldId id="453" r:id="rId7"/>
    <p:sldId id="445" r:id="rId8"/>
    <p:sldId id="443" r:id="rId9"/>
    <p:sldId id="404" r:id="rId10"/>
    <p:sldId id="376" r:id="rId11"/>
    <p:sldId id="410" r:id="rId12"/>
    <p:sldId id="428" r:id="rId13"/>
    <p:sldId id="446" r:id="rId14"/>
    <p:sldId id="431" r:id="rId15"/>
    <p:sldId id="513" r:id="rId16"/>
    <p:sldId id="472" r:id="rId17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EA"/>
    <a:srgbClr val="CC0099"/>
    <a:srgbClr val="FFFF00"/>
    <a:srgbClr val="17E921"/>
    <a:srgbClr val="CC9900"/>
    <a:srgbClr val="FF3399"/>
    <a:srgbClr val="FF7C8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479912263422E-2"/>
          <c:y val="3.4477512344855452E-2"/>
          <c:w val="0.89638582677165357"/>
          <c:h val="0.8400689532452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Sinar Vis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H2-TNTAs-10 (2,2 eV)</c:v>
                </c:pt>
                <c:pt idx="1">
                  <c:v>H2-TNTAs 25 (2,7 eV)</c:v>
                </c:pt>
                <c:pt idx="2">
                  <c:v>U-TNTAs-10 (2,8 eV)</c:v>
                </c:pt>
                <c:pt idx="3">
                  <c:v>U-TNTAs-25 (3,0 eV)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0.74000000000000365</c:v>
                </c:pt>
                <c:pt idx="1">
                  <c:v>0.86000000000000065</c:v>
                </c:pt>
                <c:pt idx="2">
                  <c:v>0.58000000000000052</c:v>
                </c:pt>
                <c:pt idx="3">
                  <c:v>0.62000000000000965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4-4FC1-A012-0BB407D939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Sinar UV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H2-TNTAs-10 (2,2 eV)</c:v>
                </c:pt>
                <c:pt idx="1">
                  <c:v>H2-TNTAs 25 (2,7 eV)</c:v>
                </c:pt>
                <c:pt idx="2">
                  <c:v>U-TNTAs-10 (2,8 eV)</c:v>
                </c:pt>
                <c:pt idx="3">
                  <c:v>U-TNTAs-25 (3,0 eV)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2.23</c:v>
                </c:pt>
                <c:pt idx="1">
                  <c:v>3.3699999999999997</c:v>
                </c:pt>
                <c:pt idx="2">
                  <c:v>1.790000000000008</c:v>
                </c:pt>
                <c:pt idx="3">
                  <c:v>2.1800000000000002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4-4FC1-A012-0BB407D93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00729216"/>
        <c:axId val="100730752"/>
      </c:barChart>
      <c:catAx>
        <c:axId val="100729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000"/>
            </a:pPr>
            <a:endParaRPr lang="en-US"/>
          </a:p>
        </c:txPr>
        <c:crossAx val="100730752"/>
        <c:crosses val="autoZero"/>
        <c:auto val="1"/>
        <c:lblAlgn val="ctr"/>
        <c:lblOffset val="100"/>
        <c:noMultiLvlLbl val="0"/>
      </c:catAx>
      <c:valAx>
        <c:axId val="100730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Kerapatan</a:t>
                </a:r>
                <a:r>
                  <a:rPr lang="en-US" baseline="0"/>
                  <a:t> Arus x </a:t>
                </a:r>
                <a:r>
                  <a:rPr lang="en-US" sz="1000" b="1" i="0" u="none" strike="noStrike" baseline="0"/>
                  <a:t>A/cm</a:t>
                </a:r>
                <a:r>
                  <a:rPr lang="en-US" sz="1000" b="1" i="0" u="none" strike="noStrike" baseline="30000"/>
                  <a:t>2</a:t>
                </a:r>
                <a:r>
                  <a:rPr lang="en-US" sz="1000" b="1" i="0" u="none" strike="noStrike" baseline="0"/>
                  <a:t>(x 10</a:t>
                </a:r>
                <a:r>
                  <a:rPr lang="en-US" sz="1000" b="1" i="0" u="none" strike="noStrike" baseline="30000"/>
                  <a:t>-4</a:t>
                </a:r>
                <a:r>
                  <a:rPr lang="en-US" sz="1000" b="1" i="0" u="none" strike="noStrike" baseline="0"/>
                  <a:t>)</a:t>
                </a:r>
                <a:r>
                  <a:rPr lang="en-US" baseline="0"/>
                  <a:t> 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0072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84173228346596"/>
          <c:y val="4.7842682877076895E-2"/>
          <c:w val="0.22181364829396322"/>
          <c:h val="0.14991016278405644"/>
        </c:manualLayout>
      </c:layout>
      <c:overlay val="0"/>
      <c:spPr>
        <a:solidFill>
          <a:schemeClr val="lt1"/>
        </a:solidFill>
        <a:ln w="635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lang="en-US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solidFill>
        <a:schemeClr val="tx1">
          <a:lumMod val="95000"/>
          <a:lumOff val="5000"/>
        </a:schemeClr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8AD7-63B1-4491-95E8-33989F36A824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75E3A-1FDE-450C-A17D-B5BF9CCAB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2162-7660-43A6-8B2A-FF0C5EB0254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66237-3794-4534-9B79-04A97EC8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chart" Target="../charts/chart1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381001" y="34290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lgerian" pitchFamily="82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Prof Dr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Ratnawati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Sc IPM </a:t>
            </a:r>
          </a:p>
          <a:p>
            <a:pPr algn="ctr"/>
            <a:endParaRPr lang="id-ID" sz="1600" b="1" dirty="0">
              <a:latin typeface="Algerian" pitchFamily="82" charset="0"/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379824" y="620713"/>
            <a:ext cx="3930564" cy="46166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Pembelajaran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Kolaboratif</a:t>
            </a:r>
            <a:endParaRPr lang="id-ID" sz="2400" b="1" dirty="0">
              <a:solidFill>
                <a:srgbClr val="0000FF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0" y="5334001"/>
            <a:ext cx="9180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DEPARTEMEN TEKNIK KIMIA</a:t>
            </a:r>
          </a:p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FAKULTAS TEKNIK  INSTITUT TEKNOLOGI INDONESIA </a:t>
            </a:r>
          </a:p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2024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SINTESIS TiO2 </a:t>
            </a:r>
            <a:r>
              <a:rPr lang="en-US" sz="2400" b="1" i="1" dirty="0">
                <a:solidFill>
                  <a:srgbClr val="FFFF00"/>
                </a:solidFill>
              </a:rPr>
              <a:t>NANOTUBE ARRAY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0606E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12" y="2578534"/>
            <a:ext cx="2676376" cy="17009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2590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Analisis</a:t>
            </a:r>
            <a:r>
              <a:rPr lang="en-US" sz="2000" b="1" dirty="0">
                <a:solidFill>
                  <a:srgbClr val="00B050"/>
                </a:solidFill>
              </a:rPr>
              <a:t> XRD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1038" y="4591056"/>
          <a:ext cx="6357981" cy="1820991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Fotokatalis</a:t>
                      </a:r>
                      <a:endParaRPr lang="en-GB" sz="1400" b="1" cap="none" spc="0" dirty="0">
                        <a:ln w="12700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Anatase</a:t>
                      </a:r>
                      <a:endParaRPr lang="en-GB" sz="1400" b="1" cap="none" spc="0" dirty="0">
                        <a:ln w="12700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(% </a:t>
                      </a: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berat</a:t>
                      </a:r>
                      <a:r>
                        <a:rPr lang="en-US" sz="1400" b="1" cap="none" spc="0" dirty="0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 )</a:t>
                      </a:r>
                      <a:endParaRPr lang="en-GB" sz="1400" b="1" cap="none" spc="0" dirty="0">
                        <a:ln w="12700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Ukuran</a:t>
                      </a:r>
                      <a:r>
                        <a:rPr lang="en-US" sz="1400" b="1" cap="none" spc="0" dirty="0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kristal</a:t>
                      </a:r>
                      <a:r>
                        <a:rPr lang="en-US" sz="1400" b="1" cap="none" spc="0" dirty="0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 (nm)</a:t>
                      </a:r>
                      <a:endParaRPr lang="en-GB" sz="1400" b="1" cap="none" spc="0" dirty="0">
                        <a:ln w="12700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Anatase</a:t>
                      </a:r>
                      <a:endParaRPr lang="en-GB" sz="1400" b="1" cap="none" spc="0" dirty="0">
                        <a:ln w="12700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err="1">
                          <a:ln w="127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Swis721 Ex BT" pitchFamily="34" charset="0"/>
                          <a:ea typeface="Calibri"/>
                          <a:cs typeface="Times New Roman"/>
                        </a:rPr>
                        <a:t>Rutile</a:t>
                      </a:r>
                      <a:endParaRPr lang="en-GB" sz="1400" b="1" cap="none" spc="0" dirty="0">
                        <a:ln w="12700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(a) TiO</a:t>
                      </a:r>
                      <a:r>
                        <a:rPr lang="en-US" sz="1400" baseline="-250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 P25</a:t>
                      </a:r>
                      <a:r>
                        <a:rPr lang="en-US" sz="1400" baseline="300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Swis721 Ex BT" pitchFamily="34" charset="0"/>
                          <a:ea typeface="Calibri"/>
                          <a:cs typeface="Times New Roman"/>
                        </a:rPr>
                        <a:t>(b) A-TNTAs-25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79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(c) H</a:t>
                      </a:r>
                      <a:r>
                        <a:rPr lang="en-US" sz="1400" baseline="-250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-TNTAs-25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(d) U-TNTAs-25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33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wis721 Ex BT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latin typeface="Swis721 Ex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172635"/>
            <a:ext cx="7391400" cy="323165"/>
          </a:xfrm>
          <a:custGeom>
            <a:avLst/>
            <a:gdLst>
              <a:gd name="connsiteX0" fmla="*/ 0 w 4000528"/>
              <a:gd name="connsiteY0" fmla="*/ 0 h 415498"/>
              <a:gd name="connsiteX1" fmla="*/ 4000528 w 4000528"/>
              <a:gd name="connsiteY1" fmla="*/ 0 h 415498"/>
              <a:gd name="connsiteX2" fmla="*/ 4000528 w 4000528"/>
              <a:gd name="connsiteY2" fmla="*/ 415498 h 415498"/>
              <a:gd name="connsiteX3" fmla="*/ 0 w 4000528"/>
              <a:gd name="connsiteY3" fmla="*/ 415498 h 415498"/>
              <a:gd name="connsiteX4" fmla="*/ 0 w 4000528"/>
              <a:gd name="connsiteY4" fmla="*/ 0 h 415498"/>
              <a:gd name="connsiteX0" fmla="*/ 0 w 4000528"/>
              <a:gd name="connsiteY0" fmla="*/ 0 h 415498"/>
              <a:gd name="connsiteX1" fmla="*/ 4000528 w 4000528"/>
              <a:gd name="connsiteY1" fmla="*/ 0 h 415498"/>
              <a:gd name="connsiteX2" fmla="*/ 4000528 w 4000528"/>
              <a:gd name="connsiteY2" fmla="*/ 415498 h 415498"/>
              <a:gd name="connsiteX3" fmla="*/ 0 w 4000528"/>
              <a:gd name="connsiteY3" fmla="*/ 415498 h 415498"/>
              <a:gd name="connsiteX4" fmla="*/ 127000 w 4000528"/>
              <a:gd name="connsiteY4" fmla="*/ 212748 h 415498"/>
              <a:gd name="connsiteX5" fmla="*/ 0 w 4000528"/>
              <a:gd name="connsiteY5" fmla="*/ 0 h 415498"/>
              <a:gd name="connsiteX0" fmla="*/ 0 w 4000528"/>
              <a:gd name="connsiteY0" fmla="*/ 0 h 415498"/>
              <a:gd name="connsiteX1" fmla="*/ 4000528 w 4000528"/>
              <a:gd name="connsiteY1" fmla="*/ 0 h 415498"/>
              <a:gd name="connsiteX2" fmla="*/ 3867148 w 4000528"/>
              <a:gd name="connsiteY2" fmla="*/ 200048 h 415498"/>
              <a:gd name="connsiteX3" fmla="*/ 4000528 w 4000528"/>
              <a:gd name="connsiteY3" fmla="*/ 415498 h 415498"/>
              <a:gd name="connsiteX4" fmla="*/ 0 w 4000528"/>
              <a:gd name="connsiteY4" fmla="*/ 415498 h 415498"/>
              <a:gd name="connsiteX5" fmla="*/ 127000 w 4000528"/>
              <a:gd name="connsiteY5" fmla="*/ 212748 h 415498"/>
              <a:gd name="connsiteX6" fmla="*/ 0 w 4000528"/>
              <a:gd name="connsiteY6" fmla="*/ 0 h 4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0528" h="415498">
                <a:moveTo>
                  <a:pt x="0" y="0"/>
                </a:moveTo>
                <a:lnTo>
                  <a:pt x="4000528" y="0"/>
                </a:lnTo>
                <a:lnTo>
                  <a:pt x="3867148" y="200048"/>
                </a:lnTo>
                <a:lnTo>
                  <a:pt x="4000528" y="415498"/>
                </a:lnTo>
                <a:lnTo>
                  <a:pt x="0" y="415498"/>
                </a:lnTo>
                <a:lnTo>
                  <a:pt x="127000" y="212748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v-SE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Ukuran kristal dan fraksi anatase untuk TiO2-P25 dan TNTAs-25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657600"/>
            <a:ext cx="5334000" cy="36933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Gambar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pola</a:t>
            </a:r>
            <a:r>
              <a:rPr lang="en-US" b="1" dirty="0">
                <a:solidFill>
                  <a:schemeClr val="tx1"/>
                </a:solidFill>
              </a:rPr>
              <a:t> XRD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fotokatalisis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42721" t="22372" r="25745" b="12668"/>
          <a:stretch>
            <a:fillRect/>
          </a:stretch>
        </p:blipFill>
        <p:spPr bwMode="auto">
          <a:xfrm>
            <a:off x="381001" y="762001"/>
            <a:ext cx="5334000" cy="2743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914400" y="4114800"/>
          <a:ext cx="6857999" cy="309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5" name="Document" r:id="rId3" imgW="5413608" imgH="1924458" progId="Word.Document.12">
                  <p:embed/>
                </p:oleObj>
              </mc:Choice>
              <mc:Fallback>
                <p:oleObj name="Document" r:id="rId3" imgW="5413608" imgH="192445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6857999" cy="309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3200400"/>
            <a:ext cx="6477000" cy="877163"/>
          </a:xfrm>
          <a:custGeom>
            <a:avLst/>
            <a:gdLst>
              <a:gd name="connsiteX0" fmla="*/ 0 w 4000528"/>
              <a:gd name="connsiteY0" fmla="*/ 0 h 415498"/>
              <a:gd name="connsiteX1" fmla="*/ 4000528 w 4000528"/>
              <a:gd name="connsiteY1" fmla="*/ 0 h 415498"/>
              <a:gd name="connsiteX2" fmla="*/ 4000528 w 4000528"/>
              <a:gd name="connsiteY2" fmla="*/ 415498 h 415498"/>
              <a:gd name="connsiteX3" fmla="*/ 0 w 4000528"/>
              <a:gd name="connsiteY3" fmla="*/ 415498 h 415498"/>
              <a:gd name="connsiteX4" fmla="*/ 0 w 4000528"/>
              <a:gd name="connsiteY4" fmla="*/ 0 h 415498"/>
              <a:gd name="connsiteX0" fmla="*/ 0 w 4000528"/>
              <a:gd name="connsiteY0" fmla="*/ 0 h 415498"/>
              <a:gd name="connsiteX1" fmla="*/ 4000528 w 4000528"/>
              <a:gd name="connsiteY1" fmla="*/ 0 h 415498"/>
              <a:gd name="connsiteX2" fmla="*/ 4000528 w 4000528"/>
              <a:gd name="connsiteY2" fmla="*/ 415498 h 415498"/>
              <a:gd name="connsiteX3" fmla="*/ 0 w 4000528"/>
              <a:gd name="connsiteY3" fmla="*/ 415498 h 415498"/>
              <a:gd name="connsiteX4" fmla="*/ 127000 w 4000528"/>
              <a:gd name="connsiteY4" fmla="*/ 212748 h 415498"/>
              <a:gd name="connsiteX5" fmla="*/ 0 w 4000528"/>
              <a:gd name="connsiteY5" fmla="*/ 0 h 415498"/>
              <a:gd name="connsiteX0" fmla="*/ 0 w 4000528"/>
              <a:gd name="connsiteY0" fmla="*/ 0 h 415498"/>
              <a:gd name="connsiteX1" fmla="*/ 4000528 w 4000528"/>
              <a:gd name="connsiteY1" fmla="*/ 0 h 415498"/>
              <a:gd name="connsiteX2" fmla="*/ 3867148 w 4000528"/>
              <a:gd name="connsiteY2" fmla="*/ 200048 h 415498"/>
              <a:gd name="connsiteX3" fmla="*/ 4000528 w 4000528"/>
              <a:gd name="connsiteY3" fmla="*/ 415498 h 415498"/>
              <a:gd name="connsiteX4" fmla="*/ 0 w 4000528"/>
              <a:gd name="connsiteY4" fmla="*/ 415498 h 415498"/>
              <a:gd name="connsiteX5" fmla="*/ 127000 w 4000528"/>
              <a:gd name="connsiteY5" fmla="*/ 212748 h 415498"/>
              <a:gd name="connsiteX6" fmla="*/ 0 w 4000528"/>
              <a:gd name="connsiteY6" fmla="*/ 0 h 4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0528" h="415498">
                <a:moveTo>
                  <a:pt x="0" y="0"/>
                </a:moveTo>
                <a:lnTo>
                  <a:pt x="4000528" y="0"/>
                </a:lnTo>
                <a:lnTo>
                  <a:pt x="3867148" y="200048"/>
                </a:lnTo>
                <a:lnTo>
                  <a:pt x="4000528" y="415498"/>
                </a:lnTo>
                <a:lnTo>
                  <a:pt x="0" y="415498"/>
                </a:lnTo>
                <a:lnTo>
                  <a:pt x="127000" y="212748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Kerapatan arus yang dihasilkan oleh berbagai fotokatalis pada potensial pada 1 V (terhadap Ag/AgCl) hubungannya dengan energi band gap</a:t>
            </a:r>
            <a:endParaRPr kumimoji="0" lang="sv-SE" b="1" i="0" u="none" strike="noStrike" normalizeH="0" baseline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dobe Garamond Pro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3810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228600"/>
            <a:ext cx="26669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err="1">
                <a:sym typeface="Wingdings" pitchFamily="2" charset="2"/>
              </a:rPr>
              <a:t>Kerapatan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arus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teringgi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sz="2400" b="1" dirty="0">
                <a:solidFill>
                  <a:srgbClr val="00B050"/>
                </a:solidFill>
              </a:rPr>
              <a:t>H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50"/>
                </a:solidFill>
              </a:rPr>
              <a:t>-TNTAs-25</a:t>
            </a:r>
            <a:r>
              <a:rPr lang="en-US" dirty="0"/>
              <a:t> </a:t>
            </a:r>
            <a:r>
              <a:rPr lang="en-US" dirty="0" err="1"/>
              <a:t>karena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Tubenya</a:t>
            </a:r>
            <a:r>
              <a:rPr lang="en-US" dirty="0"/>
              <a:t>  </a:t>
            </a:r>
            <a:r>
              <a:rPr lang="en-US" dirty="0" err="1"/>
              <a:t>panjang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rekombinasi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i="1" dirty="0"/>
              <a:t>tube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i="1" dirty="0"/>
              <a:t>space charge layer  </a:t>
            </a:r>
          </a:p>
          <a:p>
            <a:pPr>
              <a:buFontTx/>
              <a:buChar char="-"/>
            </a:pPr>
            <a:r>
              <a:rPr lang="en-US" dirty="0"/>
              <a:t>100 % </a:t>
            </a:r>
            <a:r>
              <a:rPr lang="en-US" dirty="0" err="1"/>
              <a:t>anatase</a:t>
            </a:r>
            <a:r>
              <a:rPr lang="en-US" dirty="0"/>
              <a:t>, 22 nm</a:t>
            </a:r>
          </a:p>
          <a:p>
            <a:pPr>
              <a:buFontTx/>
              <a:buChar char="-"/>
            </a:pPr>
            <a:r>
              <a:rPr lang="en-US" i="1" dirty="0" err="1"/>
              <a:t>Anealing</a:t>
            </a:r>
            <a:r>
              <a:rPr lang="en-US" i="1" dirty="0"/>
              <a:t> </a:t>
            </a:r>
            <a:r>
              <a:rPr lang="en-US" dirty="0" err="1"/>
              <a:t>dengan</a:t>
            </a:r>
            <a:r>
              <a:rPr lang="en-US" dirty="0"/>
              <a:t> H2 -&gt; 2,7 </a:t>
            </a:r>
            <a:r>
              <a:rPr lang="en-US" dirty="0" err="1"/>
              <a:t>eV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81000"/>
            <a:ext cx="1981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91000" y="2590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kerapatan</a:t>
            </a:r>
            <a:r>
              <a:rPr lang="en-US" b="1" dirty="0"/>
              <a:t> </a:t>
            </a:r>
            <a:r>
              <a:rPr lang="en-US" b="1" dirty="0" err="1"/>
              <a:t>arus</a:t>
            </a:r>
            <a:endParaRPr lang="en-US" b="1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200400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1825" y="4495800"/>
            <a:ext cx="21621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7544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10, (b) 30, (c) 60, (d) 90, (e) 150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06EA"/>
                </a:solidFill>
              </a:rPr>
              <a:t>SINTESIS TNTAs VARIASI METODE PENGADUKAN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A. </a:t>
            </a:r>
            <a:r>
              <a:rPr lang="en-US" sz="2000" b="1" dirty="0" err="1"/>
              <a:t>Pengadukan</a:t>
            </a:r>
            <a:r>
              <a:rPr lang="en-US" sz="2000" b="1" dirty="0"/>
              <a:t> </a:t>
            </a:r>
            <a:r>
              <a:rPr lang="en-US" sz="2000" b="1" dirty="0" err="1"/>
              <a:t>Ultrasonik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305" y="1281430"/>
            <a:ext cx="6652895" cy="428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8400" y="884872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10, (b) 30, (c) 60, (d) 90, (e) 150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37563"/>
            <a:ext cx="510540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" y="3467637"/>
            <a:ext cx="5123815" cy="34283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248400" y="4036874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10, (b) 30, (c) 60, (d) 90, (e) 150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34000" y="13716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4000" y="4572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048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Produksi</a:t>
            </a:r>
            <a:r>
              <a:rPr lang="en-US" b="1" dirty="0"/>
              <a:t> H</a:t>
            </a:r>
            <a:r>
              <a:rPr lang="en-US" b="1" baseline="-25000" dirty="0"/>
              <a:t>2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i="1" dirty="0"/>
              <a:t>tube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anodisasi</a:t>
            </a:r>
            <a:r>
              <a:rPr lang="en-US" b="1" dirty="0"/>
              <a:t>  </a:t>
            </a:r>
            <a:r>
              <a:rPr lang="en-US" b="1" dirty="0" err="1"/>
              <a:t>ultrasonik</a:t>
            </a:r>
            <a:r>
              <a:rPr lang="en-US" b="1" dirty="0"/>
              <a:t> 50 C</a:t>
            </a:r>
          </a:p>
        </p:txBody>
      </p:sp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42592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FESEM STL Uj PEN 2\US 150,50 top sebelum pen 2\100000X tilt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"/>
            <a:ext cx="2514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5ACAF0-78C1-4A64-9844-108CF0064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02" y="3809775"/>
            <a:ext cx="4572396" cy="2591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646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Pengadukan</a:t>
            </a:r>
            <a:r>
              <a:rPr lang="en-US" b="1" dirty="0"/>
              <a:t>  </a:t>
            </a:r>
            <a:r>
              <a:rPr lang="en-US" b="1" dirty="0" err="1"/>
              <a:t>Magnetik</a:t>
            </a:r>
            <a:r>
              <a:rPr lang="en-US" b="1" dirty="0"/>
              <a:t> (</a:t>
            </a:r>
            <a:r>
              <a:rPr lang="en-US" b="1" dirty="0" err="1"/>
              <a:t>Suhu</a:t>
            </a:r>
            <a:r>
              <a:rPr lang="en-US" b="1" dirty="0"/>
              <a:t> 28 C)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3657601"/>
            <a:ext cx="3124199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38200" y="990600"/>
            <a:ext cx="3124200" cy="2286000"/>
            <a:chOff x="2250" y="623"/>
            <a:chExt cx="4336" cy="4236"/>
          </a:xfrm>
        </p:grpSpPr>
        <p:pic>
          <p:nvPicPr>
            <p:cNvPr id="232451" name="Picture 3" descr="SEM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0" y="2735"/>
              <a:ext cx="2112" cy="2124"/>
            </a:xfrm>
            <a:prstGeom prst="rect">
              <a:avLst/>
            </a:prstGeom>
            <a:noFill/>
          </p:spPr>
        </p:pic>
        <p:pic>
          <p:nvPicPr>
            <p:cNvPr id="232452" name="Picture 4" descr="SEM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0" y="2724"/>
              <a:ext cx="2126" cy="2135"/>
            </a:xfrm>
            <a:prstGeom prst="rect">
              <a:avLst/>
            </a:prstGeom>
            <a:noFill/>
          </p:spPr>
        </p:pic>
        <p:sp>
          <p:nvSpPr>
            <p:cNvPr id="232453" name="Text Box 5"/>
            <p:cNvSpPr txBox="1">
              <a:spLocks noChangeArrowheads="1"/>
            </p:cNvSpPr>
            <p:nvPr/>
          </p:nvSpPr>
          <p:spPr bwMode="auto">
            <a:xfrm>
              <a:off x="2250" y="2735"/>
              <a:ext cx="415" cy="3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(c)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454" name="Text Box 6"/>
            <p:cNvSpPr txBox="1">
              <a:spLocks noChangeArrowheads="1"/>
            </p:cNvSpPr>
            <p:nvPr/>
          </p:nvSpPr>
          <p:spPr bwMode="auto">
            <a:xfrm>
              <a:off x="4460" y="2724"/>
              <a:ext cx="416" cy="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(d)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32455" name="Picture 7" descr="SEM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0" y="623"/>
              <a:ext cx="2125" cy="2054"/>
            </a:xfrm>
            <a:prstGeom prst="rect">
              <a:avLst/>
            </a:prstGeom>
            <a:noFill/>
          </p:spPr>
        </p:pic>
        <p:pic>
          <p:nvPicPr>
            <p:cNvPr id="232456" name="Picture 8" descr="SEM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60" y="623"/>
              <a:ext cx="2126" cy="2044"/>
            </a:xfrm>
            <a:prstGeom prst="rect">
              <a:avLst/>
            </a:prstGeom>
            <a:noFill/>
          </p:spPr>
        </p:pic>
        <p:sp>
          <p:nvSpPr>
            <p:cNvPr id="232457" name="Text Box 9"/>
            <p:cNvSpPr txBox="1">
              <a:spLocks noChangeArrowheads="1"/>
            </p:cNvSpPr>
            <p:nvPr/>
          </p:nvSpPr>
          <p:spPr bwMode="auto">
            <a:xfrm>
              <a:off x="2250" y="623"/>
              <a:ext cx="415" cy="3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(a)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458" name="Text Box 10"/>
            <p:cNvSpPr txBox="1">
              <a:spLocks noChangeArrowheads="1"/>
            </p:cNvSpPr>
            <p:nvPr/>
          </p:nvSpPr>
          <p:spPr bwMode="auto">
            <a:xfrm>
              <a:off x="4460" y="623"/>
              <a:ext cx="415" cy="3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(b)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524000"/>
            <a:ext cx="3886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6096000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Hasil</a:t>
            </a:r>
            <a:r>
              <a:rPr lang="en-US" dirty="0"/>
              <a:t> FESEM </a:t>
            </a:r>
            <a:r>
              <a:rPr lang="en-US" dirty="0" err="1"/>
              <a:t>dari</a:t>
            </a:r>
            <a:r>
              <a:rPr lang="en-US" dirty="0"/>
              <a:t> TNTAs </a:t>
            </a:r>
            <a:r>
              <a:rPr lang="en-US" dirty="0" err="1"/>
              <a:t>anodisasi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28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(a) 1 jam, (b) 2 jam,(c) 4 jam </a:t>
            </a:r>
            <a:r>
              <a:rPr lang="en-US" dirty="0" err="1"/>
              <a:t>dan</a:t>
            </a:r>
            <a:r>
              <a:rPr lang="en-US" dirty="0"/>
              <a:t> (d) 6 jam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45 0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90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Paper </a:t>
            </a:r>
            <a:r>
              <a:rPr lang="en-US" dirty="0" err="1"/>
              <a:t>pendukung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en-US" sz="5600" b="1" dirty="0">
              <a:latin typeface="Arial Black" pitchFamily="34" charset="0"/>
            </a:endParaRPr>
          </a:p>
          <a:p>
            <a:pPr lvl="0">
              <a:lnSpc>
                <a:spcPct val="120000"/>
              </a:lnSpc>
            </a:pPr>
            <a:endParaRPr lang="en-US" sz="56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latin typeface="Arial Black" pitchFamily="34" charset="0"/>
            </a:endParaRPr>
          </a:p>
          <a:p>
            <a:pPr lvl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F2F8-B2E7-4BCD-8D59-E89E0467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4267200" cy="2743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ACA25-131F-48E5-AC26-F8A7F149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973014"/>
            <a:ext cx="4267200" cy="291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EB228-554B-47B2-BABA-5C145EEF4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" y="3792416"/>
            <a:ext cx="4572000" cy="3124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EFF87-0C35-49B7-8AB5-31340C26A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4" y="4210050"/>
            <a:ext cx="45720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-154617"/>
            <a:ext cx="8229600" cy="1143000"/>
          </a:xfrm>
        </p:spPr>
        <p:txBody>
          <a:bodyPr/>
          <a:lstStyle/>
          <a:p>
            <a:r>
              <a:rPr lang="en-US" dirty="0"/>
              <a:t>MORFOLOGI TiO2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981456"/>
            <a:ext cx="8229600" cy="4389120"/>
          </a:xfrm>
        </p:spPr>
        <p:txBody>
          <a:bodyPr/>
          <a:lstStyle/>
          <a:p>
            <a:r>
              <a:rPr lang="en-US" dirty="0"/>
              <a:t>TNP : sol gel </a:t>
            </a:r>
          </a:p>
          <a:p>
            <a:r>
              <a:rPr lang="en-US" dirty="0"/>
              <a:t>TiO2 nanowire : </a:t>
            </a:r>
          </a:p>
          <a:p>
            <a:r>
              <a:rPr lang="en-US" dirty="0"/>
              <a:t>TNT non arrays : proses hydrothermal </a:t>
            </a:r>
            <a:r>
              <a:rPr lang="en-US" dirty="0" err="1"/>
              <a:t>dan</a:t>
            </a:r>
            <a:r>
              <a:rPr lang="en-US" dirty="0"/>
              <a:t> sol gel </a:t>
            </a:r>
          </a:p>
          <a:p>
            <a:r>
              <a:rPr lang="en-US" b="1" dirty="0">
                <a:solidFill>
                  <a:srgbClr val="0606EA"/>
                </a:solidFill>
              </a:rPr>
              <a:t>TNT arrays : </a:t>
            </a:r>
            <a:r>
              <a:rPr lang="en-US" b="1" dirty="0" err="1">
                <a:solidFill>
                  <a:srgbClr val="0606EA"/>
                </a:solidFill>
              </a:rPr>
              <a:t>anodisasi</a:t>
            </a:r>
            <a:r>
              <a:rPr lang="en-US" b="1" dirty="0">
                <a:solidFill>
                  <a:srgbClr val="0606EA"/>
                </a:solidFill>
              </a:rPr>
              <a:t> </a:t>
            </a:r>
          </a:p>
          <a:p>
            <a:r>
              <a:rPr lang="en-US" dirty="0"/>
              <a:t>TiO2 </a:t>
            </a:r>
            <a:r>
              <a:rPr lang="en-US" dirty="0" err="1"/>
              <a:t>nanobelt</a:t>
            </a:r>
            <a:r>
              <a:rPr lang="en-US" dirty="0"/>
              <a:t> :</a:t>
            </a:r>
          </a:p>
          <a:p>
            <a:r>
              <a:rPr lang="en-US" dirty="0"/>
              <a:t>TiO2 </a:t>
            </a:r>
            <a:r>
              <a:rPr lang="en-US" dirty="0" err="1"/>
              <a:t>nanorod</a:t>
            </a:r>
            <a:r>
              <a:rPr lang="en-US" dirty="0"/>
              <a:t>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604A3-FB5C-46F9-B451-A1865672E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69400"/>
            <a:ext cx="2658086" cy="1719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8E9876-D0D6-4115-88A5-FCBC0D29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31" y="5078518"/>
            <a:ext cx="2383743" cy="176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CAADB-7080-4816-85F5-2D830DAD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267" y="2612329"/>
            <a:ext cx="2511770" cy="2316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85E3E5-91DB-46CF-B03A-E0A570A65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73" y="3378047"/>
            <a:ext cx="2658086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9739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 descr="10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83199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:\prapen 2 dan persiapan kwalifikasi\kumpulan SEM\SEM prapen 1\TiO2 400 rpm\3\50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583199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:\prapen 2 dan persiapan kwalifikasi\kumpulan SEM\SEM 23 Mei 2012\gly 25%, 0.5 NH4F\1\50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583199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1" y="2594084"/>
            <a:ext cx="1126156" cy="85644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222868"/>
            <a:ext cx="716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4854" y="88051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 Morfologi TNP, TNT, TNTAs</a:t>
            </a:r>
            <a:r>
              <a:rPr lang="en-US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, </a:t>
            </a:r>
            <a:r>
              <a:rPr lang="en-US" sz="36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Nanorod</a:t>
            </a:r>
            <a:r>
              <a:rPr lang="en-US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89739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Berlin Sans FB" pitchFamily="34" charset="0"/>
              </a:rPr>
              <a:t>TiO2 </a:t>
            </a:r>
            <a:r>
              <a:rPr lang="en-US" dirty="0" err="1">
                <a:solidFill>
                  <a:srgbClr val="FF3300"/>
                </a:solidFill>
                <a:latin typeface="Berlin Sans FB" pitchFamily="34" charset="0"/>
              </a:rPr>
              <a:t>nano</a:t>
            </a:r>
            <a:r>
              <a:rPr lang="en-US" dirty="0">
                <a:solidFill>
                  <a:srgbClr val="FF3300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Berlin Sans FB" pitchFamily="34" charset="0"/>
              </a:rPr>
              <a:t>partikel</a:t>
            </a:r>
            <a:r>
              <a:rPr lang="en-US" dirty="0">
                <a:solidFill>
                  <a:srgbClr val="FF3300"/>
                </a:solidFill>
                <a:latin typeface="Berlin Sans FB" pitchFamily="34" charset="0"/>
              </a:rPr>
              <a:t>/ TNP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189739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Berlin Sans FB" pitchFamily="34" charset="0"/>
              </a:rPr>
              <a:t>TiO2 </a:t>
            </a:r>
            <a:r>
              <a:rPr lang="en-US" dirty="0" err="1">
                <a:solidFill>
                  <a:srgbClr val="FF6600"/>
                </a:solidFill>
                <a:latin typeface="Berlin Sans FB" pitchFamily="34" charset="0"/>
              </a:rPr>
              <a:t>nanotube</a:t>
            </a:r>
            <a:r>
              <a:rPr lang="en-US" dirty="0">
                <a:solidFill>
                  <a:srgbClr val="FF6600"/>
                </a:solidFill>
                <a:latin typeface="Berlin Sans FB" pitchFamily="34" charset="0"/>
              </a:rPr>
              <a:t>/TNT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85278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7C80"/>
                </a:solidFill>
                <a:latin typeface="Berlin Sans FB" pitchFamily="34" charset="0"/>
              </a:rPr>
              <a:t>TiO2 </a:t>
            </a:r>
            <a:r>
              <a:rPr lang="en-US" dirty="0" err="1">
                <a:solidFill>
                  <a:srgbClr val="FF7C80"/>
                </a:solidFill>
                <a:latin typeface="Berlin Sans FB" pitchFamily="34" charset="0"/>
              </a:rPr>
              <a:t>nanotube</a:t>
            </a:r>
            <a:r>
              <a:rPr lang="en-US" dirty="0">
                <a:solidFill>
                  <a:srgbClr val="FF7C80"/>
                </a:solidFill>
                <a:latin typeface="Berlin Sans FB" pitchFamily="34" charset="0"/>
              </a:rPr>
              <a:t> array / TNTAs</a:t>
            </a:r>
          </a:p>
        </p:txBody>
      </p:sp>
    </p:spTree>
    <p:extLst>
      <p:ext uri="{BB962C8B-B14F-4D97-AF65-F5344CB8AC3E}">
        <p14:creationId xmlns:p14="http://schemas.microsoft.com/office/powerpoint/2010/main" val="221890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6826"/>
            <a:ext cx="6477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2400" b="1" dirty="0">
                <a:solidFill>
                  <a:srgbClr val="17E921"/>
                </a:solidFill>
                <a:latin typeface="Berlin Sans FB" pitchFamily="34" charset="0"/>
                <a:sym typeface="Wingdings" pitchFamily="2" charset="2"/>
              </a:rPr>
              <a:t>ANODA ( REAKSI OKSIDASI Ti)</a:t>
            </a:r>
          </a:p>
          <a:p>
            <a:endParaRPr lang="en-US" sz="1400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			</a:t>
            </a:r>
          </a:p>
          <a:p>
            <a:r>
              <a:rPr lang="pt-BR" b="1" dirty="0">
                <a:sym typeface="Wingdings" pitchFamily="2" charset="2"/>
              </a:rPr>
              <a:t>2H2O 2[O] +4e- + </a:t>
            </a:r>
            <a:r>
              <a:rPr lang="en-US" b="1" dirty="0"/>
              <a:t>4H</a:t>
            </a:r>
            <a:r>
              <a:rPr lang="en-US" b="1" baseline="30000" dirty="0"/>
              <a:t>+ </a:t>
            </a:r>
            <a:r>
              <a:rPr lang="pt-BR" b="1" dirty="0">
                <a:sym typeface="Wingdings" pitchFamily="2" charset="2"/>
              </a:rPr>
              <a:t>				</a:t>
            </a:r>
          </a:p>
          <a:p>
            <a:endParaRPr lang="pt-BR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Ti + 2[O]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en-US" b="1" dirty="0">
                <a:sym typeface="Wingdings" pitchFamily="2" charset="2"/>
              </a:rPr>
              <a:t>       </a:t>
            </a:r>
          </a:p>
          <a:p>
            <a:endParaRPr lang="pt-BR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Ti + 2H</a:t>
            </a:r>
            <a:r>
              <a:rPr lang="en-US" b="1" baseline="-25000" dirty="0"/>
              <a:t>2</a:t>
            </a:r>
            <a:r>
              <a:rPr lang="pt-BR" b="1" dirty="0">
                <a:sym typeface="Wingdings" pitchFamily="2" charset="2"/>
              </a:rPr>
              <a:t>O 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pt-BR" b="1" dirty="0">
                <a:sym typeface="Wingdings" pitchFamily="2" charset="2"/>
              </a:rPr>
              <a:t> + </a:t>
            </a:r>
            <a:r>
              <a:rPr lang="en-US" b="1" dirty="0"/>
              <a:t>4H</a:t>
            </a:r>
            <a:r>
              <a:rPr lang="en-US" b="1" baseline="30000" dirty="0"/>
              <a:t>+ </a:t>
            </a:r>
            <a:r>
              <a:rPr lang="pt-BR" b="1" dirty="0">
                <a:sym typeface="Wingdings" pitchFamily="2" charset="2"/>
              </a:rPr>
              <a:t>+4e-  (1) </a:t>
            </a:r>
          </a:p>
          <a:p>
            <a:r>
              <a:rPr lang="en-US" b="1" dirty="0">
                <a:sym typeface="Wingdings" pitchFamily="2" charset="2"/>
              </a:rPr>
              <a:t>(REAKSI PEMBENTUKAN) </a:t>
            </a:r>
            <a:r>
              <a:rPr lang="en-US" b="1" dirty="0"/>
              <a:t>TiO</a:t>
            </a:r>
            <a:r>
              <a:rPr lang="en-US" b="1" baseline="-25000" dirty="0"/>
              <a:t>2 </a:t>
            </a:r>
            <a:r>
              <a:rPr lang="en-US" b="1" dirty="0">
                <a:sym typeface="Wingdings" pitchFamily="2" charset="2"/>
              </a:rPr>
              <a:t> </a:t>
            </a:r>
          </a:p>
          <a:p>
            <a:endParaRPr lang="en-US" sz="1400" b="1" dirty="0">
              <a:sym typeface="Wingdings" pitchFamily="2" charset="2"/>
            </a:endParaRPr>
          </a:p>
          <a:p>
            <a:endParaRPr lang="en-US" sz="1400" b="1" dirty="0">
              <a:sym typeface="Wingdings" pitchFamily="2" charset="2"/>
            </a:endParaRPr>
          </a:p>
          <a:p>
            <a:r>
              <a:rPr lang="en-US" sz="2400" b="1" dirty="0">
                <a:solidFill>
                  <a:srgbClr val="17E921"/>
                </a:solidFill>
                <a:latin typeface="Berlin Sans FB" pitchFamily="34" charset="0"/>
                <a:sym typeface="Wingdings" pitchFamily="2" charset="2"/>
              </a:rPr>
              <a:t>REAKSI PEMBENTUKAN  NANOTUBE</a:t>
            </a:r>
          </a:p>
          <a:p>
            <a:r>
              <a:rPr lang="en-US" sz="2000" b="1" dirty="0"/>
              <a:t>TiO</a:t>
            </a:r>
            <a:r>
              <a:rPr lang="en-US" sz="2000" b="1" baseline="-25000" dirty="0"/>
              <a:t>2</a:t>
            </a:r>
            <a:r>
              <a:rPr lang="en-US" sz="2000" b="1" dirty="0"/>
              <a:t> + 6F</a:t>
            </a:r>
            <a:r>
              <a:rPr lang="en-US" sz="2000" b="1" baseline="30000" dirty="0"/>
              <a:t>-  </a:t>
            </a:r>
            <a:r>
              <a:rPr lang="en-US" sz="2000" b="1" dirty="0"/>
              <a:t>+ 4H</a:t>
            </a:r>
            <a:r>
              <a:rPr lang="en-US" sz="2000" b="1" baseline="30000" dirty="0"/>
              <a:t>+  </a:t>
            </a:r>
            <a:r>
              <a:rPr lang="en-US" sz="2000" b="1" dirty="0"/>
              <a:t> </a:t>
            </a:r>
            <a:r>
              <a:rPr lang="en-US" sz="2000" b="1" dirty="0">
                <a:sym typeface="Wingdings"/>
              </a:rPr>
              <a:t></a:t>
            </a:r>
            <a:r>
              <a:rPr lang="en-US" sz="2000" b="1" dirty="0"/>
              <a:t> (TiF</a:t>
            </a:r>
            <a:r>
              <a:rPr lang="en-US" sz="2000" b="1" baseline="-25000" dirty="0"/>
              <a:t>6  </a:t>
            </a:r>
            <a:r>
              <a:rPr lang="en-US" sz="2000" b="1" dirty="0"/>
              <a:t>)</a:t>
            </a:r>
            <a:r>
              <a:rPr lang="en-US" sz="2000" b="1" baseline="30000" dirty="0"/>
              <a:t>2-</a:t>
            </a:r>
            <a:r>
              <a:rPr lang="en-US" sz="2000" b="1" dirty="0"/>
              <a:t> + 2H</a:t>
            </a:r>
            <a:r>
              <a:rPr lang="en-US" sz="2000" b="1" baseline="-25000" dirty="0"/>
              <a:t>2</a:t>
            </a:r>
            <a:r>
              <a:rPr lang="en-US" sz="2000" b="1" dirty="0"/>
              <a:t>O  (2) </a:t>
            </a:r>
          </a:p>
          <a:p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olidFill>
                  <a:srgbClr val="17E921"/>
                </a:solidFill>
                <a:latin typeface="Berlin Sans FB" pitchFamily="34" charset="0"/>
              </a:rPr>
              <a:t>KATODA Pt ( REAKSI  REDUKSI)</a:t>
            </a:r>
          </a:p>
          <a:p>
            <a:endParaRPr lang="en-US" sz="1200" b="1" dirty="0"/>
          </a:p>
          <a:p>
            <a:r>
              <a:rPr lang="en-US" sz="2000" b="1" dirty="0"/>
              <a:t>4 H</a:t>
            </a:r>
            <a:r>
              <a:rPr lang="en-US" sz="2000" b="1" baseline="30000" dirty="0"/>
              <a:t>+</a:t>
            </a:r>
            <a:r>
              <a:rPr lang="en-US" sz="2000" b="1" dirty="0"/>
              <a:t>  + 4e</a:t>
            </a:r>
            <a:r>
              <a:rPr lang="en-US" sz="2000" b="1" baseline="30000" dirty="0"/>
              <a:t>- 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  2 H</a:t>
            </a:r>
            <a:r>
              <a:rPr lang="en-US" sz="2000" b="1" baseline="-25000" dirty="0"/>
              <a:t>2 </a:t>
            </a:r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ym typeface="Wingdings" pitchFamily="2" charset="2"/>
              </a:rPr>
              <a:t> </a:t>
            </a:r>
          </a:p>
          <a:p>
            <a:r>
              <a:rPr lang="en-US" sz="2000" b="1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3" name="Picture 2" descr="C:\Documents and Settings\Ratnawati\My Documents\My Pictures\scan\sc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143000"/>
            <a:ext cx="27647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" y="76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Mekanisme Reaksi Anodisasi dan Pembentukan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606EA"/>
                </a:solidFill>
                <a:latin typeface="Berlin Sans FB" pitchFamily="34" charset="0"/>
              </a:rPr>
              <a:t>TiO2</a:t>
            </a:r>
            <a:r>
              <a:rPr lang="id-ID" sz="3200" b="1" dirty="0">
                <a:ln>
                  <a:solidFill>
                    <a:schemeClr val="tx1"/>
                  </a:solidFill>
                </a:ln>
                <a:solidFill>
                  <a:srgbClr val="0606EA"/>
                </a:solidFill>
                <a:latin typeface="Berlin Sans FB" pitchFamily="34" charset="0"/>
              </a:rPr>
              <a:t> nanotube array</a:t>
            </a:r>
            <a:r>
              <a:rPr lang="id-ID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 </a:t>
            </a:r>
            <a:endParaRPr lang="id-ID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606E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9" y="1828800"/>
            <a:ext cx="2362201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0D875-F4CE-4473-9D72-13507AFC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861" y="5214992"/>
            <a:ext cx="2139881" cy="1566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33400" y="304800"/>
            <a:ext cx="8866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n>
                <a:solidFill>
                  <a:schemeClr val="tx1"/>
                </a:solidFill>
              </a:ln>
              <a:solidFill>
                <a:srgbClr val="17E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    </a:t>
            </a:r>
            <a:r>
              <a:rPr lang="en-US" sz="2400" b="1" dirty="0">
                <a:solidFill>
                  <a:srgbClr val="0070C0"/>
                </a:solidFill>
              </a:rPr>
              <a:t> VARIASI KADAR AIR/</a:t>
            </a:r>
            <a:r>
              <a:rPr lang="en-US" sz="2000" b="1" dirty="0">
                <a:solidFill>
                  <a:srgbClr val="0070C0"/>
                </a:solidFill>
              </a:rPr>
              <a:t>PENAMBAHAN DOPAN NON LOGAM 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1.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1600" dirty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553200" y="4494074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Berlin Sans FB" pitchFamily="34" charset="0"/>
              </a:rPr>
              <a:t>Keterangan</a:t>
            </a:r>
            <a:r>
              <a:rPr lang="en-US" dirty="0">
                <a:latin typeface="Berlin Sans FB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erlin Sans FB" pitchFamily="34" charset="0"/>
              </a:rPr>
              <a:t>a. </a:t>
            </a:r>
            <a:r>
              <a:rPr lang="en-US" dirty="0" err="1">
                <a:latin typeface="Berlin Sans FB" pitchFamily="34" charset="0"/>
              </a:rPr>
              <a:t>Anoda</a:t>
            </a:r>
            <a:r>
              <a:rPr lang="en-US" dirty="0">
                <a:latin typeface="Berlin Sans FB" pitchFamily="34" charset="0"/>
              </a:rPr>
              <a:t> (Ti)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latin typeface="Berlin Sans FB" pitchFamily="34" charset="0"/>
              </a:rPr>
              <a:t>b.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Katoda</a:t>
            </a:r>
            <a:r>
              <a:rPr lang="en-US" dirty="0">
                <a:latin typeface="Berlin Sans FB" pitchFamily="34" charset="0"/>
              </a:rPr>
              <a:t> ( Pt)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latin typeface="Berlin Sans FB" pitchFamily="34" charset="0"/>
              </a:rPr>
              <a:t>c.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Elektrolit</a:t>
            </a:r>
            <a:endParaRPr lang="en-US" dirty="0">
              <a:latin typeface="Berlin Sans FB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i="1" dirty="0">
                <a:latin typeface="Berlin Sans FB" pitchFamily="34" charset="0"/>
              </a:rPr>
              <a:t>d.</a:t>
            </a:r>
            <a:r>
              <a:rPr lang="en-US" i="1" dirty="0">
                <a:latin typeface="Berlin Sans FB" pitchFamily="34" charset="0"/>
              </a:rPr>
              <a:t>Magnetic stirrer</a:t>
            </a:r>
            <a:endParaRPr lang="en-US" dirty="0">
              <a:latin typeface="Berlin Sans FB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i="1" dirty="0">
                <a:latin typeface="Berlin Sans FB" pitchFamily="34" charset="0"/>
              </a:rPr>
              <a:t>e.</a:t>
            </a:r>
            <a:r>
              <a:rPr lang="en-US" i="1" dirty="0">
                <a:latin typeface="Berlin Sans FB" pitchFamily="34" charset="0"/>
              </a:rPr>
              <a:t> Power supply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8516" y="990600"/>
            <a:ext cx="2309884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id-ID" sz="2000" dirty="0">
                <a:latin typeface="Berlin Sans FB" pitchFamily="34" charset="0"/>
              </a:rPr>
              <a:t>Plat Ti diamplas, </a:t>
            </a:r>
            <a:r>
              <a:rPr lang="en-US" sz="2000" dirty="0" err="1">
                <a:latin typeface="Berlin Sans FB" pitchFamily="34" charset="0"/>
              </a:rPr>
              <a:t>di</a:t>
            </a:r>
            <a:r>
              <a:rPr lang="id-ID" sz="2000" dirty="0">
                <a:latin typeface="Berlin Sans FB" pitchFamily="34" charset="0"/>
              </a:rPr>
              <a:t>cuci dengan air sabun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2594" y="2362200"/>
            <a:ext cx="2309884" cy="16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id-ID" sz="2000" dirty="0">
                <a:latin typeface="Berlin Sans FB" pitchFamily="34" charset="0"/>
              </a:rPr>
              <a:t>    </a:t>
            </a:r>
            <a:r>
              <a:rPr lang="en-US" sz="2000" dirty="0">
                <a:latin typeface="Berlin Sans FB" pitchFamily="34" charset="0"/>
              </a:rPr>
              <a:t>E</a:t>
            </a:r>
            <a:r>
              <a:rPr lang="id-ID" sz="2000" dirty="0">
                <a:latin typeface="Berlin Sans FB" pitchFamily="34" charset="0"/>
              </a:rPr>
              <a:t>tching dengan larutan HF, HNO3, H2O (Perbandingan volume 1:3:6)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38500" y="998561"/>
            <a:ext cx="2590800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latin typeface="Berlin Sans FB" pitchFamily="34" charset="0"/>
              </a:rPr>
              <a:t>	</a:t>
            </a:r>
            <a:r>
              <a:rPr lang="en-US" sz="2000" dirty="0" err="1">
                <a:latin typeface="Berlin Sans FB" pitchFamily="34" charset="0"/>
              </a:rPr>
              <a:t>Dikeringkan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</a:t>
            </a:r>
            <a:r>
              <a:rPr lang="id-ID" sz="2000" dirty="0">
                <a:latin typeface="Berlin Sans FB" pitchFamily="34" charset="0"/>
              </a:rPr>
              <a:t>lam udara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38500" y="2314433"/>
            <a:ext cx="2590800" cy="16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latin typeface="Berlin Sans FB" pitchFamily="34" charset="0"/>
              </a:rPr>
              <a:t>    A</a:t>
            </a:r>
            <a:r>
              <a:rPr lang="id-ID" sz="2000" dirty="0">
                <a:latin typeface="Berlin Sans FB" pitchFamily="34" charset="0"/>
              </a:rPr>
              <a:t>nodisasi dalam larutan gliserol </a:t>
            </a:r>
            <a:r>
              <a:rPr lang="en-US" sz="2000" dirty="0">
                <a:latin typeface="Berlin Sans FB" pitchFamily="34" charset="0"/>
              </a:rPr>
              <a:t>yang </a:t>
            </a:r>
            <a:r>
              <a:rPr lang="en-US" sz="2000" dirty="0" err="1">
                <a:latin typeface="Berlin Sans FB" pitchFamily="34" charset="0"/>
              </a:rPr>
              <a:t>mengandung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id-ID" sz="2000" dirty="0">
                <a:latin typeface="Berlin Sans FB" pitchFamily="34" charset="0"/>
              </a:rPr>
              <a:t>NH4F</a:t>
            </a:r>
            <a:r>
              <a:rPr lang="en-US" sz="2000" dirty="0">
                <a:latin typeface="Berlin Sans FB" pitchFamily="34" charset="0"/>
              </a:rPr>
              <a:t> , </a:t>
            </a:r>
            <a:r>
              <a:rPr lang="id-ID" sz="2000" dirty="0">
                <a:latin typeface="Berlin Sans FB" pitchFamily="34" charset="0"/>
              </a:rPr>
              <a:t>30 V</a:t>
            </a:r>
            <a:r>
              <a:rPr lang="en-US" sz="2000" dirty="0">
                <a:latin typeface="Berlin Sans FB" pitchFamily="34" charset="0"/>
              </a:rPr>
              <a:t> </a:t>
            </a:r>
            <a:endParaRPr lang="id-ID" sz="2000" dirty="0">
              <a:latin typeface="Berlin Sans FB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64322" y="1003110"/>
            <a:ext cx="2590800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latin typeface="Berlin Sans FB" pitchFamily="34" charset="0"/>
              </a:rPr>
              <a:t>	</a:t>
            </a:r>
            <a:r>
              <a:rPr lang="en-US" sz="2000" dirty="0" err="1">
                <a:latin typeface="Berlin Sans FB" pitchFamily="34" charset="0"/>
              </a:rPr>
              <a:t>Pencucian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id-ID" sz="2000" dirty="0">
                <a:latin typeface="Berlin Sans FB" pitchFamily="34" charset="0"/>
              </a:rPr>
              <a:t>TNTAs dengan air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75695" y="2314432"/>
            <a:ext cx="2590800" cy="1571767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i="1" dirty="0">
                <a:latin typeface="Berlin Sans FB" pitchFamily="34" charset="0"/>
              </a:rPr>
              <a:t>	Annealing</a:t>
            </a:r>
            <a:r>
              <a:rPr lang="en-US" sz="2000" dirty="0">
                <a:latin typeface="Berlin Sans FB" pitchFamily="34" charset="0"/>
              </a:rPr>
              <a:t> 500</a:t>
            </a:r>
            <a:r>
              <a:rPr lang="en-US" sz="2000" baseline="30000" dirty="0">
                <a:latin typeface="Berlin Sans FB" pitchFamily="34" charset="0"/>
              </a:rPr>
              <a:t>0</a:t>
            </a:r>
            <a:r>
              <a:rPr lang="en-US" sz="2000" dirty="0">
                <a:latin typeface="Berlin Sans FB" pitchFamily="34" charset="0"/>
              </a:rPr>
              <a:t>C,</a:t>
            </a:r>
            <a:r>
              <a:rPr lang="en-US" sz="2000" baseline="30000" dirty="0">
                <a:latin typeface="Berlin Sans FB" pitchFamily="34" charset="0"/>
              </a:rPr>
              <a:t> </a:t>
            </a:r>
            <a:r>
              <a:rPr lang="en-US" sz="2000" dirty="0">
                <a:latin typeface="Berlin Sans FB" pitchFamily="34" charset="0"/>
              </a:rPr>
              <a:t> 3 jam </a:t>
            </a:r>
            <a:r>
              <a:rPr lang="en-US" sz="2000" dirty="0" err="1">
                <a:latin typeface="Berlin Sans FB" pitchFamily="34" charset="0"/>
              </a:rPr>
              <a:t>dan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disimpan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dalam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id-ID" sz="2000" dirty="0">
                <a:latin typeface="Berlin Sans FB" pitchFamily="34" charset="0"/>
              </a:rPr>
              <a:t>desikator</a:t>
            </a:r>
          </a:p>
        </p:txBody>
      </p:sp>
      <p:cxnSp>
        <p:nvCxnSpPr>
          <p:cNvPr id="4" name="Straight Arrow Connector 3"/>
          <p:cNvCxnSpPr>
            <a:stCxn id="18" idx="2"/>
          </p:cNvCxnSpPr>
          <p:nvPr/>
        </p:nvCxnSpPr>
        <p:spPr>
          <a:xfrm>
            <a:off x="1283458" y="1981200"/>
            <a:ext cx="0" cy="3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9" idx="3"/>
            <a:endCxn id="20" idx="1"/>
          </p:cNvCxnSpPr>
          <p:nvPr/>
        </p:nvCxnSpPr>
        <p:spPr>
          <a:xfrm flipV="1">
            <a:off x="2422478" y="1493861"/>
            <a:ext cx="816022" cy="16684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33900" y="1966983"/>
            <a:ext cx="0" cy="3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1" idx="3"/>
            <a:endCxn id="22" idx="1"/>
          </p:cNvCxnSpPr>
          <p:nvPr/>
        </p:nvCxnSpPr>
        <p:spPr>
          <a:xfrm flipV="1">
            <a:off x="5829300" y="1498410"/>
            <a:ext cx="435022" cy="16161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78488" y="1981200"/>
            <a:ext cx="0" cy="3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228600" y="-1524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Calibri" pitchFamily="34" charset="0"/>
              </a:rPr>
              <a:t>Sintesis</a:t>
            </a:r>
            <a:r>
              <a:rPr kumimoji="0" lang="en-US" sz="4400" b="1" i="0" u="none" strike="noStrike" kern="1200" cap="none" spc="0" normalizeH="0" noProof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Calibri" pitchFamily="34" charset="0"/>
              </a:rPr>
              <a:t> TiO2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91000"/>
            <a:ext cx="24384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576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anodisasi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D399C-0E89-4482-BDBC-685FC0A7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3" y="4393571"/>
            <a:ext cx="3788953" cy="21479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4343400" y="3886200"/>
            <a:ext cx="3276600" cy="1981200"/>
            <a:chOff x="4343400" y="3886200"/>
            <a:chExt cx="3276600" cy="1981200"/>
          </a:xfrm>
        </p:grpSpPr>
        <p:pic>
          <p:nvPicPr>
            <p:cNvPr id="14" name="Picture 13" descr="C:\Users\ULITUA\Desktop\1.jpg"/>
            <p:cNvPicPr/>
            <p:nvPr/>
          </p:nvPicPr>
          <p:blipFill>
            <a:blip r:embed="rId2" cstate="print"/>
            <a:srcRect l="50609" t="51131" r="846" b="657"/>
            <a:stretch>
              <a:fillRect/>
            </a:stretch>
          </p:blipFill>
          <p:spPr bwMode="auto">
            <a:xfrm>
              <a:off x="4343400" y="3886200"/>
              <a:ext cx="3276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92D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9" name="Picture 31"/>
            <p:cNvPicPr>
              <a:picLocks noChangeAspect="1" noChangeArrowheads="1"/>
            </p:cNvPicPr>
            <p:nvPr/>
          </p:nvPicPr>
          <p:blipFill>
            <a:blip r:embed="rId3"/>
            <a:srcRect l="56500" t="63462" r="34624" b="24794"/>
            <a:stretch>
              <a:fillRect/>
            </a:stretch>
          </p:blipFill>
          <p:spPr bwMode="auto">
            <a:xfrm>
              <a:off x="4419600" y="3962400"/>
              <a:ext cx="1219200" cy="74725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76244" y="6019800"/>
            <a:ext cx="7248556" cy="6640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28528" tIns="45720" rIns="9144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Hasil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SEM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tampak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atas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samping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(insert)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U-TNTAs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variasi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kadar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(a) 5%, (b) 10%, (c) 25%, (d) 50% </a:t>
            </a:r>
            <a:r>
              <a:rPr kumimoji="0" lang="en-US" b="1" i="0" u="none" strike="noStrike" normalizeH="0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volum</a:t>
            </a:r>
            <a:r>
              <a:rPr kumimoji="0" lang="en-US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3"/>
          <a:srcRect l="54356" t="25525" r="21486" b="43359"/>
          <a:stretch>
            <a:fillRect/>
          </a:stretch>
        </p:blipFill>
        <p:spPr bwMode="auto">
          <a:xfrm>
            <a:off x="4357686" y="1676400"/>
            <a:ext cx="3214710" cy="205739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1"/>
          <p:cNvPicPr>
            <a:picLocks noChangeAspect="1" noChangeArrowheads="1"/>
          </p:cNvPicPr>
          <p:nvPr/>
        </p:nvPicPr>
        <p:blipFill>
          <a:blip r:embed="rId3"/>
          <a:srcRect l="26903" t="61607" r="49488" b="6250"/>
          <a:stretch>
            <a:fillRect/>
          </a:stretch>
        </p:blipFill>
        <p:spPr bwMode="auto">
          <a:xfrm>
            <a:off x="928662" y="3886200"/>
            <a:ext cx="3214710" cy="19812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1"/>
          <p:cNvPicPr>
            <a:picLocks noChangeAspect="1" noChangeArrowheads="1"/>
          </p:cNvPicPr>
          <p:nvPr/>
        </p:nvPicPr>
        <p:blipFill>
          <a:blip r:embed="rId3"/>
          <a:srcRect l="26825" t="25520" r="48732" b="43359"/>
          <a:stretch>
            <a:fillRect/>
          </a:stretch>
        </p:blipFill>
        <p:spPr bwMode="auto">
          <a:xfrm>
            <a:off x="928662" y="1676400"/>
            <a:ext cx="3214710" cy="2057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-1524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Karakterisasi</a:t>
            </a:r>
            <a:r>
              <a:rPr lang="en-US" sz="4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914400"/>
            <a:ext cx="6781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b="1" dirty="0" err="1">
                <a:solidFill>
                  <a:srgbClr val="002060"/>
                </a:solidFill>
              </a:rPr>
              <a:t>Pengaruh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kandungan</a:t>
            </a:r>
            <a:r>
              <a:rPr lang="en-US" sz="2000" b="1" dirty="0">
                <a:solidFill>
                  <a:srgbClr val="002060"/>
                </a:solidFill>
              </a:rPr>
              <a:t> air </a:t>
            </a:r>
            <a:r>
              <a:rPr lang="en-US" sz="2000" b="1" dirty="0" err="1">
                <a:solidFill>
                  <a:srgbClr val="002060"/>
                </a:solidFill>
              </a:rPr>
              <a:t>terhadap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morfologi</a:t>
            </a:r>
            <a:r>
              <a:rPr lang="en-US" sz="2000" b="1" dirty="0">
                <a:solidFill>
                  <a:srgbClr val="002060"/>
                </a:solidFill>
              </a:rPr>
              <a:t> TNTAs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7925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SINTESIS TNTAs DENGAN PENAMBAHAN DOPAN NON LOGAM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232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7E921"/>
                </a:solidFill>
              </a:rPr>
              <a:t> </a:t>
            </a:r>
            <a:r>
              <a:rPr lang="en-US" b="1" dirty="0">
                <a:solidFill>
                  <a:srgbClr val="17E921"/>
                </a:solidFill>
              </a:rPr>
              <a:t>ANALISIS SEM/FESEM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029200" cy="2819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411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pergerakan</a:t>
            </a:r>
            <a:r>
              <a:rPr lang="en-US" b="1" dirty="0"/>
              <a:t> ion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proses</a:t>
            </a:r>
            <a:r>
              <a:rPr lang="en-US" b="1" dirty="0"/>
              <a:t> </a:t>
            </a:r>
            <a:r>
              <a:rPr lang="en-US" b="1" dirty="0" err="1"/>
              <a:t>anodisasi</a:t>
            </a:r>
            <a:r>
              <a:rPr lang="en-US" b="1" dirty="0"/>
              <a:t> (</a:t>
            </a:r>
            <a:r>
              <a:rPr lang="en-US" b="1" dirty="0" err="1"/>
              <a:t>kiri</a:t>
            </a:r>
            <a:r>
              <a:rPr lang="en-US" b="1" dirty="0"/>
              <a:t>)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proses</a:t>
            </a:r>
            <a:r>
              <a:rPr lang="en-US" b="1" dirty="0"/>
              <a:t> </a:t>
            </a:r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lapisan</a:t>
            </a:r>
            <a:r>
              <a:rPr lang="en-US" b="1" dirty="0"/>
              <a:t> TiO</a:t>
            </a:r>
            <a:r>
              <a:rPr lang="en-US" b="1" baseline="-25000" dirty="0"/>
              <a:t>2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pelarutan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en-US" b="1" dirty="0"/>
              <a:t> (</a:t>
            </a:r>
            <a:r>
              <a:rPr lang="en-US" b="1" dirty="0" err="1"/>
              <a:t>kanan</a:t>
            </a:r>
            <a:r>
              <a:rPr lang="en-US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105400"/>
            <a:ext cx="7490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 = </a:t>
            </a:r>
            <a:r>
              <a:rPr lang="en-US" dirty="0" err="1"/>
              <a:t>oksidasi</a:t>
            </a:r>
            <a:r>
              <a:rPr lang="en-US" dirty="0"/>
              <a:t> Ti </a:t>
            </a:r>
            <a:r>
              <a:rPr lang="en-US" dirty="0" err="1"/>
              <a:t>menjadi</a:t>
            </a:r>
            <a:r>
              <a:rPr lang="en-US" dirty="0"/>
              <a:t> TiO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TiO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 err="1"/>
              <a:t>Ve</a:t>
            </a:r>
            <a:r>
              <a:rPr lang="en-US" dirty="0"/>
              <a:t> =  </a:t>
            </a:r>
            <a:r>
              <a:rPr lang="en-US" dirty="0" err="1"/>
              <a:t>pelarutan</a:t>
            </a:r>
            <a:r>
              <a:rPr lang="en-US" dirty="0"/>
              <a:t> TiO</a:t>
            </a:r>
            <a:r>
              <a:rPr lang="en-US" baseline="-25000" dirty="0"/>
              <a:t>2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(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rube) </a:t>
            </a:r>
          </a:p>
          <a:p>
            <a:r>
              <a:rPr lang="en-US" dirty="0" err="1"/>
              <a:t>Vb</a:t>
            </a:r>
            <a:r>
              <a:rPr lang="en-US" dirty="0"/>
              <a:t> = </a:t>
            </a:r>
            <a:r>
              <a:rPr lang="en-US" dirty="0" err="1"/>
              <a:t>pelarutan</a:t>
            </a:r>
            <a:r>
              <a:rPr lang="en-US" dirty="0"/>
              <a:t> TiO</a:t>
            </a:r>
            <a:r>
              <a:rPr lang="en-US" baseline="-25000" dirty="0"/>
              <a:t>2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tube (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tube)</a:t>
            </a:r>
          </a:p>
          <a:p>
            <a:r>
              <a:rPr lang="en-US" dirty="0" err="1"/>
              <a:t>Vw</a:t>
            </a:r>
            <a:r>
              <a:rPr lang="en-US" dirty="0"/>
              <a:t> = </a:t>
            </a:r>
            <a:r>
              <a:rPr lang="en-US" dirty="0" err="1"/>
              <a:t>pelarutan</a:t>
            </a:r>
            <a:r>
              <a:rPr lang="en-US" dirty="0"/>
              <a:t> TiO</a:t>
            </a:r>
            <a:r>
              <a:rPr lang="en-US" baseline="-25000" dirty="0"/>
              <a:t>2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kearah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(</a:t>
            </a:r>
            <a:r>
              <a:rPr lang="en-US" dirty="0" err="1"/>
              <a:t>menambah</a:t>
            </a:r>
            <a:r>
              <a:rPr lang="en-US" dirty="0"/>
              <a:t> diameter tube)</a:t>
            </a:r>
          </a:p>
          <a:p>
            <a:r>
              <a:rPr lang="en-US" dirty="0" err="1"/>
              <a:t>Vm</a:t>
            </a:r>
            <a:r>
              <a:rPr lang="en-US" dirty="0"/>
              <a:t> = </a:t>
            </a:r>
            <a:r>
              <a:rPr lang="en-US" dirty="0" err="1"/>
              <a:t>pelarutan</a:t>
            </a:r>
            <a:r>
              <a:rPr lang="en-US" dirty="0"/>
              <a:t> TiO</a:t>
            </a:r>
            <a:r>
              <a:rPr lang="en-US" baseline="-25000" dirty="0"/>
              <a:t>2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tube (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tube)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55" y="2818123"/>
            <a:ext cx="2819400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4855" y="298333"/>
            <a:ext cx="83058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606EA"/>
                </a:solidFill>
              </a:rPr>
              <a:t>VARIASI METODE PENGADUKAN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606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PENGADUKAN  ULTRASONIK ( 10; 30; 60; 90 DAN 150 MENIT)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PADA 50 C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PENGADUKAN MAGNETIK (1; 2; 4; DAN 6 JAM) PADA 50 C DAN (1; 2; 4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dan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6 JAM) PADA 28 C.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2535061"/>
            <a:ext cx="24384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2205059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KARAKTERISASI: FESEM, PRODUKSI H</a:t>
            </a:r>
            <a:r>
              <a:rPr lang="en-US" b="1" baseline="-25000" dirty="0">
                <a:solidFill>
                  <a:srgbClr val="CC0099"/>
                </a:solidFill>
              </a:rPr>
              <a:t>2 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BD47D1-400C-43D6-8CE7-3CA69A2CC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5" y="4683793"/>
            <a:ext cx="5054022" cy="17009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3581400"/>
            <a:ext cx="8543956" cy="39159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normalizeH="0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Spektrum FTIR untuk TNTAs-10 pada bilangan gelombang 4000-400 cm</a:t>
            </a:r>
            <a:r>
              <a:rPr kumimoji="0" lang="pt-BR" sz="2000" b="1" i="0" u="none" strike="noStrike" normalizeH="0" baseline="30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itchFamily="18" charset="0"/>
                <a:ea typeface="Calibri" pitchFamily="34" charset="0"/>
                <a:cs typeface="Times New Roman" pitchFamily="18" charset="0"/>
              </a:rPr>
              <a:t>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2590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Analisis</a:t>
            </a:r>
            <a:r>
              <a:rPr lang="en-US" sz="2000" b="1" dirty="0">
                <a:solidFill>
                  <a:srgbClr val="00B050"/>
                </a:solidFill>
              </a:rPr>
              <a:t> FTIR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219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Ti-O-C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gelombang</a:t>
            </a:r>
            <a:r>
              <a:rPr lang="en-US" b="1" dirty="0"/>
              <a:t> 1200 </a:t>
            </a:r>
            <a:r>
              <a:rPr lang="id-ID" b="1" dirty="0"/>
              <a:t>cm</a:t>
            </a:r>
            <a:r>
              <a:rPr lang="id-ID" b="1" baseline="30000" dirty="0"/>
              <a:t>-1 </a:t>
            </a:r>
            <a:r>
              <a:rPr lang="en-US" b="1" dirty="0" err="1"/>
              <a:t>dan</a:t>
            </a:r>
            <a:r>
              <a:rPr lang="en-US" b="1" dirty="0"/>
              <a:t> N-Ti-O </a:t>
            </a:r>
            <a:r>
              <a:rPr lang="en-US" b="1" dirty="0" err="1"/>
              <a:t>pada</a:t>
            </a:r>
            <a:r>
              <a:rPr lang="en-US" b="1" dirty="0"/>
              <a:t> 1060 </a:t>
            </a:r>
            <a:r>
              <a:rPr lang="id-ID" b="1" dirty="0"/>
              <a:t>cm</a:t>
            </a:r>
            <a:r>
              <a:rPr lang="id-ID" b="1" baseline="30000" dirty="0"/>
              <a:t>-1</a:t>
            </a:r>
            <a:r>
              <a:rPr lang="en-US" b="1" baseline="30000" dirty="0"/>
              <a:t> 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2971800" cy="2133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3900" y="4267200"/>
            <a:ext cx="32943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4191000"/>
            <a:ext cx="2543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C. </a:t>
            </a:r>
            <a:r>
              <a:rPr lang="en-US" sz="2000" b="1" dirty="0" err="1">
                <a:solidFill>
                  <a:srgbClr val="00B050"/>
                </a:solidFill>
              </a:rPr>
              <a:t>Analisis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Uv</a:t>
            </a:r>
            <a:r>
              <a:rPr lang="en-US" sz="2000" b="1" dirty="0">
                <a:solidFill>
                  <a:srgbClr val="00B050"/>
                </a:solidFill>
              </a:rPr>
              <a:t>-Vis DRS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8841" y="6248400"/>
            <a:ext cx="354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Energi</a:t>
            </a:r>
            <a:r>
              <a:rPr lang="en-US" b="1" dirty="0"/>
              <a:t> band gap U-TNTAs-10 </a:t>
            </a:r>
            <a:r>
              <a:rPr lang="en-US" b="1" dirty="0" err="1"/>
              <a:t>sebesar</a:t>
            </a:r>
            <a:r>
              <a:rPr lang="en-US" b="1" dirty="0"/>
              <a:t> 2,7 </a:t>
            </a:r>
            <a:r>
              <a:rPr lang="en-US" b="1" dirty="0" err="1"/>
              <a:t>eV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4724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Spektra</a:t>
            </a:r>
            <a:r>
              <a:rPr lang="en-US" b="1" dirty="0"/>
              <a:t> DRS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fotokatalis</a:t>
            </a:r>
            <a:r>
              <a:rPr lang="en-US" b="1" dirty="0"/>
              <a:t>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 l="12884" t="25000" r="27965" b="20833"/>
          <a:stretch>
            <a:fillRect/>
          </a:stretch>
        </p:blipFill>
        <p:spPr bwMode="auto">
          <a:xfrm>
            <a:off x="152400" y="914400"/>
            <a:ext cx="5638800" cy="2438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34874</TotalTime>
  <Words>828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Garamond Pro</vt:lpstr>
      <vt:lpstr>Algerian</vt:lpstr>
      <vt:lpstr>Arial</vt:lpstr>
      <vt:lpstr>Arial Black</vt:lpstr>
      <vt:lpstr>Berlin Sans FB</vt:lpstr>
      <vt:lpstr>Calibri</vt:lpstr>
      <vt:lpstr>Constantia</vt:lpstr>
      <vt:lpstr>Swis721 Ex BT</vt:lpstr>
      <vt:lpstr>Times New Roman</vt:lpstr>
      <vt:lpstr>Wingdings</vt:lpstr>
      <vt:lpstr>Wingdings 2</vt:lpstr>
      <vt:lpstr>Flow</vt:lpstr>
      <vt:lpstr>Document</vt:lpstr>
      <vt:lpstr>PowerPoint Presentation</vt:lpstr>
      <vt:lpstr>MORFOLOGI TiO2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pendukung 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Ratnawati</dc:creator>
  <cp:lastModifiedBy>Ratnawati Ratnawati</cp:lastModifiedBy>
  <cp:revision>1017</cp:revision>
  <dcterms:created xsi:type="dcterms:W3CDTF">2011-09-28T10:15:41Z</dcterms:created>
  <dcterms:modified xsi:type="dcterms:W3CDTF">2024-11-18T05:16:01Z</dcterms:modified>
</cp:coreProperties>
</file>